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</p:sldMasterIdLst>
  <p:notesMasterIdLst>
    <p:notesMasterId r:id="rId132"/>
  </p:notesMasterIdLst>
  <p:sldIdLst>
    <p:sldId id="256" r:id="rId2"/>
    <p:sldId id="395" r:id="rId3"/>
    <p:sldId id="300" r:id="rId4"/>
    <p:sldId id="304" r:id="rId5"/>
    <p:sldId id="305" r:id="rId6"/>
    <p:sldId id="306" r:id="rId7"/>
    <p:sldId id="440" r:id="rId8"/>
    <p:sldId id="346" r:id="rId9"/>
    <p:sldId id="424" r:id="rId10"/>
    <p:sldId id="423" r:id="rId11"/>
    <p:sldId id="426" r:id="rId12"/>
    <p:sldId id="425" r:id="rId13"/>
    <p:sldId id="409" r:id="rId14"/>
    <p:sldId id="410" r:id="rId15"/>
    <p:sldId id="309" r:id="rId16"/>
    <p:sldId id="310" r:id="rId17"/>
    <p:sldId id="444" r:id="rId18"/>
    <p:sldId id="313" r:id="rId19"/>
    <p:sldId id="441" r:id="rId20"/>
    <p:sldId id="442" r:id="rId21"/>
    <p:sldId id="311" r:id="rId22"/>
    <p:sldId id="312" r:id="rId23"/>
    <p:sldId id="433" r:id="rId24"/>
    <p:sldId id="259" r:id="rId25"/>
    <p:sldId id="427" r:id="rId26"/>
    <p:sldId id="428" r:id="rId27"/>
    <p:sldId id="260" r:id="rId28"/>
    <p:sldId id="317" r:id="rId29"/>
    <p:sldId id="318" r:id="rId30"/>
    <p:sldId id="316" r:id="rId31"/>
    <p:sldId id="261" r:id="rId32"/>
    <p:sldId id="319" r:id="rId33"/>
    <p:sldId id="445" r:id="rId34"/>
    <p:sldId id="320" r:id="rId35"/>
    <p:sldId id="446" r:id="rId36"/>
    <p:sldId id="396" r:id="rId37"/>
    <p:sldId id="429" r:id="rId38"/>
    <p:sldId id="451" r:id="rId39"/>
    <p:sldId id="447" r:id="rId40"/>
    <p:sldId id="452" r:id="rId41"/>
    <p:sldId id="347" r:id="rId42"/>
    <p:sldId id="262" r:id="rId43"/>
    <p:sldId id="327" r:id="rId44"/>
    <p:sldId id="328" r:id="rId45"/>
    <p:sldId id="329" r:id="rId46"/>
    <p:sldId id="330" r:id="rId47"/>
    <p:sldId id="331" r:id="rId48"/>
    <p:sldId id="348" r:id="rId49"/>
    <p:sldId id="301" r:id="rId50"/>
    <p:sldId id="263" r:id="rId51"/>
    <p:sldId id="332" r:id="rId52"/>
    <p:sldId id="333" r:id="rId53"/>
    <p:sldId id="411" r:id="rId54"/>
    <p:sldId id="337" r:id="rId55"/>
    <p:sldId id="338" r:id="rId56"/>
    <p:sldId id="302" r:id="rId57"/>
    <p:sldId id="266" r:id="rId58"/>
    <p:sldId id="293" r:id="rId59"/>
    <p:sldId id="267" r:id="rId60"/>
    <p:sldId id="401" r:id="rId61"/>
    <p:sldId id="431" r:id="rId62"/>
    <p:sldId id="339" r:id="rId63"/>
    <p:sldId id="272" r:id="rId64"/>
    <p:sldId id="273" r:id="rId65"/>
    <p:sldId id="297" r:id="rId66"/>
    <p:sldId id="340" r:id="rId67"/>
    <p:sldId id="303" r:id="rId68"/>
    <p:sldId id="341" r:id="rId69"/>
    <p:sldId id="342" r:id="rId70"/>
    <p:sldId id="275" r:id="rId71"/>
    <p:sldId id="414" r:id="rId72"/>
    <p:sldId id="276" r:id="rId73"/>
    <p:sldId id="376" r:id="rId74"/>
    <p:sldId id="377" r:id="rId75"/>
    <p:sldId id="378" r:id="rId76"/>
    <p:sldId id="278" r:id="rId77"/>
    <p:sldId id="299" r:id="rId78"/>
    <p:sldId id="458" r:id="rId79"/>
    <p:sldId id="459" r:id="rId80"/>
    <p:sldId id="467" r:id="rId81"/>
    <p:sldId id="345" r:id="rId82"/>
    <p:sldId id="349" r:id="rId83"/>
    <p:sldId id="350" r:id="rId84"/>
    <p:sldId id="356" r:id="rId85"/>
    <p:sldId id="355" r:id="rId86"/>
    <p:sldId id="354" r:id="rId87"/>
    <p:sldId id="351" r:id="rId88"/>
    <p:sldId id="353" r:id="rId89"/>
    <p:sldId id="352" r:id="rId90"/>
    <p:sldId id="357" r:id="rId91"/>
    <p:sldId id="358" r:id="rId92"/>
    <p:sldId id="359" r:id="rId93"/>
    <p:sldId id="360" r:id="rId94"/>
    <p:sldId id="362" r:id="rId95"/>
    <p:sldId id="363" r:id="rId96"/>
    <p:sldId id="364" r:id="rId97"/>
    <p:sldId id="365" r:id="rId98"/>
    <p:sldId id="366" r:id="rId99"/>
    <p:sldId id="367" r:id="rId100"/>
    <p:sldId id="370" r:id="rId101"/>
    <p:sldId id="368" r:id="rId102"/>
    <p:sldId id="369" r:id="rId103"/>
    <p:sldId id="361" r:id="rId104"/>
    <p:sldId id="380" r:id="rId105"/>
    <p:sldId id="382" r:id="rId106"/>
    <p:sldId id="383" r:id="rId107"/>
    <p:sldId id="384" r:id="rId108"/>
    <p:sldId id="385" r:id="rId109"/>
    <p:sldId id="371" r:id="rId110"/>
    <p:sldId id="381" r:id="rId111"/>
    <p:sldId id="372" r:id="rId112"/>
    <p:sldId id="386" r:id="rId113"/>
    <p:sldId id="387" r:id="rId114"/>
    <p:sldId id="404" r:id="rId115"/>
    <p:sldId id="373" r:id="rId116"/>
    <p:sldId id="375" r:id="rId117"/>
    <p:sldId id="388" r:id="rId118"/>
    <p:sldId id="439" r:id="rId119"/>
    <p:sldId id="389" r:id="rId120"/>
    <p:sldId id="390" r:id="rId121"/>
    <p:sldId id="391" r:id="rId122"/>
    <p:sldId id="392" r:id="rId123"/>
    <p:sldId id="465" r:id="rId124"/>
    <p:sldId id="460" r:id="rId125"/>
    <p:sldId id="462" r:id="rId126"/>
    <p:sldId id="466" r:id="rId127"/>
    <p:sldId id="463" r:id="rId128"/>
    <p:sldId id="455" r:id="rId129"/>
    <p:sldId id="456" r:id="rId130"/>
    <p:sldId id="457" r:id="rId131"/>
  </p:sldIdLst>
  <p:sldSz cx="9144000" cy="6858000" type="screen4x3"/>
  <p:notesSz cx="6858000" cy="9144000"/>
  <p:embeddedFontLst>
    <p:embeddedFont>
      <p:font typeface="楷体_GB2312" panose="02010600030101010101" charset="-122"/>
      <p:regular r:id="rId133"/>
    </p:embeddedFont>
    <p:embeddedFont>
      <p:font typeface="Cambria Math" panose="02040503050406030204" pitchFamily="18" charset="0"/>
      <p:regular r:id="rId134"/>
    </p:embeddedFont>
    <p:embeddedFont>
      <p:font typeface="Arial Unicode MS" panose="020B0604020202020204" pitchFamily="34" charset="-122"/>
      <p:regular r:id="rId135"/>
    </p:embeddedFont>
    <p:embeddedFont>
      <p:font typeface="黑体" panose="02010609060101010101" pitchFamily="49" charset="-122"/>
      <p:regular r:id="rId136"/>
    </p:embeddedFont>
    <p:embeddedFont>
      <p:font typeface="华文楷体" panose="02010600040101010101" pitchFamily="2" charset="-122"/>
      <p:regular r:id="rId137"/>
    </p:embeddedFont>
    <p:embeddedFont>
      <p:font typeface="Tahoma" panose="020B0604030504040204" pitchFamily="34" charset="0"/>
      <p:regular r:id="rId138"/>
      <p:bold r:id="rId139"/>
    </p:embeddedFont>
    <p:embeddedFont>
      <p:font typeface="굴림" panose="020B0600000101010101" pitchFamily="34" charset="-127"/>
      <p:regular r:id="rId14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5580" autoAdjust="0"/>
  </p:normalViewPr>
  <p:slideViewPr>
    <p:cSldViewPr>
      <p:cViewPr varScale="1">
        <p:scale>
          <a:sx n="70" d="100"/>
          <a:sy n="70" d="100"/>
        </p:scale>
        <p:origin x="-108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font" Target="fonts/font6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2.fntdata"/><Relationship Id="rId139" Type="http://schemas.openxmlformats.org/officeDocument/2006/relationships/font" Target="fonts/font7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font" Target="fonts/font3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font" Target="fonts/font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.fntdata"/><Relationship Id="rId16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57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883C63-AE2E-43C3-805A-B5139D13015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834851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baike.baidu.com/item/%E7%94%9A%E4%BD%8E%E9%A2%91/7229455" TargetMode="External"/><Relationship Id="rId13" Type="http://schemas.openxmlformats.org/officeDocument/2006/relationships/hyperlink" Target="https://baike.baidu.com/item/%E7%9F%AD%E6%B3%A2/500185" TargetMode="External"/><Relationship Id="rId18" Type="http://schemas.openxmlformats.org/officeDocument/2006/relationships/hyperlink" Target="https://baike.baidu.com/item/%E6%97%A0%E7%BA%BF%E7%94%B5%E8%AF%9D/4814493" TargetMode="External"/><Relationship Id="rId3" Type="http://schemas.openxmlformats.org/officeDocument/2006/relationships/hyperlink" Target="https://baike.baidu.com/item/%E5%9B%BD%E9%99%85%E7%94%B5%E4%BF%A1%E8%81%94%E7%9B%9F/502493" TargetMode="External"/><Relationship Id="rId7" Type="http://schemas.openxmlformats.org/officeDocument/2006/relationships/hyperlink" Target="https://baike.baidu.com/item/%E8%B6%85%E9%95%BF%E6%B3%A2/8657033" TargetMode="External"/><Relationship Id="rId12" Type="http://schemas.openxmlformats.org/officeDocument/2006/relationships/hyperlink" Target="https://baike.baidu.com/item/%E5%85%86%E8%B5%AB/3265561" TargetMode="External"/><Relationship Id="rId17" Type="http://schemas.openxmlformats.org/officeDocument/2006/relationships/hyperlink" Target="https://baike.baidu.com/item/%E5%88%86%E7%B1%B3%E6%B3%A2/4296341" TargetMode="External"/><Relationship Id="rId2" Type="http://schemas.openxmlformats.org/officeDocument/2006/relationships/slide" Target="../slides/slide11.xml"/><Relationship Id="rId16" Type="http://schemas.openxmlformats.org/officeDocument/2006/relationships/hyperlink" Target="https://baike.baidu.com/item/%E7%89%B9%E9%AB%98%E9%A2%91/5922014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baike.baidu.com/item/%E8%B5%AB%E5%85%B9/28252" TargetMode="External"/><Relationship Id="rId11" Type="http://schemas.openxmlformats.org/officeDocument/2006/relationships/hyperlink" Target="https://baike.baidu.com/item/%E8%B0%83%E5%B9%85/2482832" TargetMode="External"/><Relationship Id="rId5" Type="http://schemas.openxmlformats.org/officeDocument/2006/relationships/hyperlink" Target="https://baike.baidu.com/item/%E9%95%BF%E6%B3%A2/3252070" TargetMode="External"/><Relationship Id="rId15" Type="http://schemas.openxmlformats.org/officeDocument/2006/relationships/hyperlink" Target="https://baike.baidu.com/item/%E8%B0%83%E9%A2%91/771661" TargetMode="External"/><Relationship Id="rId10" Type="http://schemas.openxmlformats.org/officeDocument/2006/relationships/hyperlink" Target="https://baike.baidu.com/item/%E4%B8%AD%E6%B3%A2/3252147" TargetMode="External"/><Relationship Id="rId19" Type="http://schemas.openxmlformats.org/officeDocument/2006/relationships/hyperlink" Target="https://baike.baidu.com/item/%E6%AF%AB%E7%B1%B3%E6%B3%A2/2458350" TargetMode="External"/><Relationship Id="rId4" Type="http://schemas.openxmlformats.org/officeDocument/2006/relationships/hyperlink" Target="https://baike.baidu.com/item/%E8%B5%AB%E5%85%B9/7245576" TargetMode="External"/><Relationship Id="rId9" Type="http://schemas.openxmlformats.org/officeDocument/2006/relationships/hyperlink" Target="https://baike.baidu.com/item/%E5%8D%83%E8%B5%AB/187967" TargetMode="External"/><Relationship Id="rId14" Type="http://schemas.openxmlformats.org/officeDocument/2006/relationships/hyperlink" Target="https://baike.baidu.com/item/%E7%94%9A%E9%AB%98%E9%A2%91/4414961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7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RFID</a:t>
            </a:r>
            <a:r>
              <a:rPr lang="zh-CN" altLang="en-US" dirty="0" smtClean="0"/>
              <a:t>系统，</a:t>
            </a:r>
            <a:r>
              <a:rPr lang="en-US" altLang="zh-CN" dirty="0" smtClean="0"/>
              <a:t>Reader</a:t>
            </a:r>
            <a:r>
              <a:rPr lang="zh-CN" altLang="en-US" dirty="0" smtClean="0"/>
              <a:t>和</a:t>
            </a:r>
            <a:r>
              <a:rPr lang="en-US" altLang="zh-CN" dirty="0" smtClean="0"/>
              <a:t>Tag</a:t>
            </a:r>
            <a:r>
              <a:rPr lang="zh-CN" altLang="en-US" dirty="0" smtClean="0"/>
              <a:t>之间使用射频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无线方式进行通信。所谓“射频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无线方式”进行通信，即承载着信息的电磁波，不是沿着电缆等介质进行传输，而是通过天线，把电磁波发射到空中（不是空气中），使电磁波在空中按某种特性</a:t>
            </a:r>
            <a:r>
              <a:rPr lang="en-US" altLang="zh-CN" dirty="0" smtClean="0"/>
              <a:t>(</a:t>
            </a:r>
            <a:r>
              <a:rPr lang="zh-CN" altLang="en-US" dirty="0" smtClean="0"/>
              <a:t>定向、全向等</a:t>
            </a:r>
            <a:r>
              <a:rPr lang="en-US" altLang="zh-CN" dirty="0" smtClean="0"/>
              <a:t>)</a:t>
            </a:r>
            <a:r>
              <a:rPr lang="zh-CN" altLang="en-US" dirty="0" smtClean="0"/>
              <a:t>传播，其传播特性取决于天线特性；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从通信的角度看，其间包含的概念</a:t>
            </a:r>
            <a:r>
              <a:rPr lang="en-US" altLang="zh-CN" dirty="0" smtClean="0"/>
              <a:t>/</a:t>
            </a:r>
            <a:r>
              <a:rPr lang="zh-CN" altLang="en-US" dirty="0" smtClean="0"/>
              <a:t>技术包括：</a:t>
            </a:r>
            <a:endParaRPr lang="en-US" altLang="zh-CN" dirty="0" smtClean="0"/>
          </a:p>
          <a:p>
            <a:pPr marL="228600" indent="-228600">
              <a:buAutoNum type="arabicPeriod"/>
            </a:pPr>
            <a:r>
              <a:rPr lang="zh-CN" altLang="en-US" baseline="0" dirty="0" smtClean="0"/>
              <a:t>发送方向：原始信息</a:t>
            </a:r>
            <a:r>
              <a:rPr lang="en-US" altLang="zh-CN" baseline="0" dirty="0" smtClean="0"/>
              <a:t>/</a:t>
            </a:r>
            <a:r>
              <a:rPr lang="zh-CN" altLang="en-US" baseline="0" dirty="0" smtClean="0"/>
              <a:t>数据的表示；</a:t>
            </a:r>
            <a:r>
              <a:rPr lang="zh-CN" altLang="en-US" dirty="0" smtClean="0"/>
              <a:t>信号编码；信号调制；</a:t>
            </a:r>
            <a:endParaRPr lang="en-US" altLang="zh-CN" dirty="0" smtClean="0"/>
          </a:p>
          <a:p>
            <a:pPr marL="228600" indent="-228600">
              <a:buAutoNum type="arabicPeriod"/>
            </a:pPr>
            <a:r>
              <a:rPr lang="zh-CN" altLang="en-US" dirty="0" smtClean="0"/>
              <a:t>无线信号传输（天线）；</a:t>
            </a:r>
            <a:endParaRPr lang="en-US" altLang="zh-CN" dirty="0" smtClean="0"/>
          </a:p>
          <a:p>
            <a:pPr marL="228600" indent="-228600">
              <a:buAutoNum type="arabicPeriod"/>
            </a:pPr>
            <a:r>
              <a:rPr lang="zh-CN" altLang="en-US" dirty="0" smtClean="0"/>
              <a:t>接收方向：信号解调，信号解码；</a:t>
            </a:r>
            <a:endParaRPr lang="en-US" altLang="zh-CN" dirty="0" smtClean="0"/>
          </a:p>
          <a:p>
            <a:pPr marL="228600" indent="-22860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本章介绍通信系统的一些基本概念和知识，最终落实到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系统里面，详细介绍</a:t>
            </a:r>
            <a:r>
              <a:rPr lang="en-US" altLang="zh-CN" dirty="0" smtClean="0"/>
              <a:t>13.56MHz</a:t>
            </a:r>
            <a:r>
              <a:rPr lang="zh-CN" altLang="en-US" dirty="0" smtClean="0"/>
              <a:t>使用的编码和调制技术，通过了解</a:t>
            </a:r>
            <a:r>
              <a:rPr lang="en-US" altLang="zh-CN" dirty="0" smtClean="0"/>
              <a:t>HF</a:t>
            </a:r>
            <a:r>
              <a:rPr lang="zh-CN" altLang="en-US" dirty="0" smtClean="0"/>
              <a:t>的编码和调制技术，通过解剖（</a:t>
            </a:r>
            <a:r>
              <a:rPr lang="en-US" altLang="zh-CN" dirty="0" smtClean="0"/>
              <a:t>HF</a:t>
            </a:r>
            <a:r>
              <a:rPr lang="zh-CN" altLang="en-US" dirty="0" smtClean="0"/>
              <a:t>使用的通信技术）这只麻雀，达到举一反三的效果</a:t>
            </a:r>
            <a:r>
              <a:rPr lang="en-US" altLang="zh-CN" dirty="0" smtClean="0"/>
              <a:t>: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至少见过</a:t>
            </a:r>
            <a:r>
              <a:rPr lang="en-US" altLang="zh-CN" baseline="0" dirty="0" smtClean="0"/>
              <a:t>/</a:t>
            </a:r>
            <a:r>
              <a:rPr lang="zh-CN" altLang="en-US" baseline="0" dirty="0" smtClean="0"/>
              <a:t>了解通信系统；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228600" indent="-228600">
              <a:buAutoNum type="arabicPeriod"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10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RFID</a:t>
            </a:r>
            <a:r>
              <a:rPr lang="zh-CN" altLang="en-US" dirty="0" smtClean="0"/>
              <a:t>系统核心是</a:t>
            </a:r>
            <a:r>
              <a:rPr lang="en-US" altLang="zh-CN" dirty="0" smtClean="0"/>
              <a:t>Tag</a:t>
            </a:r>
            <a:r>
              <a:rPr lang="zh-CN" altLang="en-US" dirty="0" smtClean="0"/>
              <a:t>和</a:t>
            </a:r>
            <a:r>
              <a:rPr lang="en-US" altLang="zh-CN" dirty="0" smtClean="0"/>
              <a:t>Reader</a:t>
            </a:r>
            <a:r>
              <a:rPr lang="zh-CN" altLang="en-US" dirty="0" smtClean="0"/>
              <a:t>之间数据交互，本质上是一个（无线）通信系统。所以要从通信系统讲起；</a:t>
            </a:r>
            <a:endParaRPr lang="en-US" altLang="zh-CN" dirty="0" smtClean="0"/>
          </a:p>
          <a:p>
            <a:r>
              <a:rPr lang="zh-CN" altLang="en-US" dirty="0" smtClean="0"/>
              <a:t>通信是要把数据从一段传递到另一端，或者是把消息从一端传递到另一端。</a:t>
            </a:r>
            <a:endParaRPr lang="en-US" altLang="zh-CN" dirty="0" smtClean="0"/>
          </a:p>
          <a:p>
            <a:r>
              <a:rPr lang="zh-CN" altLang="en-US" dirty="0" smtClean="0"/>
              <a:t>从通信系统最基本的概念：数据信号谈起；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688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表意的实体：表词达意，实体：</a:t>
            </a:r>
            <a:r>
              <a:rPr lang="en-US" altLang="zh-CN" dirty="0" smtClean="0"/>
              <a:t>entity</a:t>
            </a:r>
            <a:r>
              <a:rPr lang="zh-CN" altLang="en-US" dirty="0" smtClean="0"/>
              <a:t>：实际存在的东西；连起来看，就是：一个实际</a:t>
            </a:r>
            <a:r>
              <a:rPr lang="en-US" altLang="zh-CN" dirty="0" smtClean="0"/>
              <a:t>/</a:t>
            </a:r>
            <a:r>
              <a:rPr lang="zh-CN" altLang="en-US" dirty="0" smtClean="0"/>
              <a:t>客观存在的东西，这个东西可以表达一个具体的含义</a:t>
            </a:r>
            <a:r>
              <a:rPr lang="en-US" altLang="zh-CN" dirty="0" smtClean="0"/>
              <a:t>/</a:t>
            </a:r>
            <a:r>
              <a:rPr lang="zh-CN" altLang="en-US" dirty="0" smtClean="0"/>
              <a:t>这个东西具有实际意义；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数据就是可以表达意义的概念</a:t>
            </a:r>
            <a:r>
              <a:rPr lang="en-US" altLang="zh-CN" dirty="0" smtClean="0"/>
              <a:t>/</a:t>
            </a:r>
            <a:r>
              <a:rPr lang="zh-CN" altLang="en-US" dirty="0" smtClean="0"/>
              <a:t>载体。通信系统中称为消息。用消息就容易理解一些。但要定义啥是消息，似乎也不容易；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但：无论数据，还是消息，不追究其严格定义，就都容易理解：天天在说，已经知道指的是啥了。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数据呆在产生数据的地方，没有多大意义：比如如果现在在教室里上课，我讲（语音），大家听，是语音通过空气（可以传输声音，也就是信道），传输到大家的耳朵里（接收），然后大脑理解并吸收，听懂了，再融化成自己的知识；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我目前在家里上课，大家听不听我不容易关注到／不像教室里。如果不听，我就如同一个疯子似的在自言自语。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因此，数据一定要传输出去，才有意义。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传输时，要强调出“信道”和“信道中信号”的概念来。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比如烽火，传递的数据是数字数据（有敌或者无敌），但火的“燃烧”的状态，是一个模拟信号。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对于“总之</a:t>
            </a:r>
            <a:r>
              <a:rPr lang="en-US" altLang="zh-CN" dirty="0" smtClean="0"/>
              <a:t>…</a:t>
            </a:r>
            <a:r>
              <a:rPr lang="zh-CN" altLang="en-US" dirty="0" smtClean="0"/>
              <a:t>”的解释，同时引入下一页：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主要用在通信中：目的是把消息，从一个地方传递到另一个地方。能够把消息从一个地方传递到另一个地方最佳的方式是：利用电／磁场来传输，所以通信大多情况下，又称为电信；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其实，从通信系统的角度看，已经认为：数据就是指数字数据。</a:t>
            </a:r>
            <a:endParaRPr lang="en-US" altLang="zh-CN" dirty="0" smtClean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－－－－－－－－－－－－－－－－－－－－－－－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数据通信系统专指信源、信宿中数据的形式是数字的，无论采用模拟信号传输，还是数字信号传输。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    即：数据通信强调的是信源和信宿的信号的形式，研究如何在模拟或者数字通信系统中，传输数字数据；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zh-CN" alt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数据在通信系统中传输时：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　　信道中的信号，可以是模拟信号：称为模拟通信；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　　信道中的信号，可以是数字信号：称为数字通信；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但都不叫数据通信；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CN" dirty="0" smtClean="0"/>
              <a:t>   </a:t>
            </a:r>
            <a:r>
              <a:rPr lang="zh-CN" altLang="en-US" dirty="0" smtClean="0"/>
              <a:t>数据在模拟信道中传输，可以直接传输：基带传输；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　　　　　　　　　　　　　可以调制，频带传输；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　　数据在数字信道中传输，数字传输；　　　　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模拟信号</a:t>
            </a:r>
          </a:p>
          <a:p>
            <a:pPr lvl="1">
              <a:defRPr/>
            </a:pPr>
            <a:r>
              <a:rPr kumimoji="0" lang="zh-CN" altLang="en-US" dirty="0" smtClean="0"/>
              <a:t>电信号的某一个参量对应于模拟消息而连续取值；</a:t>
            </a:r>
          </a:p>
          <a:p>
            <a:pPr>
              <a:defRPr/>
            </a:pPr>
            <a:r>
              <a:rPr lang="zh-CN" altLang="en-US" dirty="0" smtClean="0"/>
              <a:t>数字信号</a:t>
            </a:r>
          </a:p>
          <a:p>
            <a:pPr lvl="1">
              <a:defRPr/>
            </a:pPr>
            <a:r>
              <a:rPr lang="zh-CN" altLang="en-US" dirty="0" smtClean="0"/>
              <a:t>电信号的某一个参量携带着离散消息，取值离散。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CN" dirty="0" smtClean="0"/>
              <a:t>/////////////////////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CN" dirty="0" smtClean="0"/>
              <a:t>2018-2019</a:t>
            </a:r>
            <a:r>
              <a:rPr lang="zh-CN" altLang="en-US" dirty="0" smtClean="0"/>
              <a:t>下：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dirty="0" smtClean="0"/>
              <a:t>数据，是指消息源；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zh-CN" altLang="en-US" dirty="0"/>
          </a:p>
        </p:txBody>
      </p:sp>
      <p:sp>
        <p:nvSpPr>
          <p:cNvPr id="1167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15014A-858F-44DF-90BA-BB273D09F2D6}" type="slidenum">
              <a:rPr lang="zh-CN" altLang="en-US" smtClean="0"/>
              <a:pPr/>
              <a:t>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数据的表示时，我们就认为是：电信号了。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数据表示的是源，</a:t>
            </a:r>
            <a:endParaRPr lang="en-US" altLang="zh-CN" dirty="0" smtClean="0"/>
          </a:p>
          <a:p>
            <a:r>
              <a:rPr lang="zh-CN" altLang="en-US" dirty="0" smtClean="0"/>
              <a:t>信号表示的是信道中传输的信号。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数字通信系统指的是通信系统是数字化的，信号源可能使模拟的，或者是数字的。</a:t>
            </a: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177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6AFA24-42B3-4847-BBBE-3702F2ED0DCC}" type="slidenum">
              <a:rPr lang="zh-CN" altLang="en-US" smtClean="0"/>
              <a:pPr/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为何需要分析？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看信号是否可以正常地通过信号：不损伤最好，少损伤也可以接受；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信号与系统地概念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X(t)-&gt;h(t)-&gt;y(t)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Y(t)=x(t)*h(t).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Y(w)=X(w)</a:t>
            </a:r>
            <a:r>
              <a:rPr lang="en-US" altLang="zh-CN" dirty="0" err="1" smtClean="0"/>
              <a:t>xH</a:t>
            </a:r>
            <a:r>
              <a:rPr lang="en-US" altLang="zh-CN" dirty="0" smtClean="0"/>
              <a:t>(w).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H(w)</a:t>
            </a:r>
            <a:r>
              <a:rPr lang="zh-CN" altLang="en-US" dirty="0" smtClean="0"/>
              <a:t>对</a:t>
            </a:r>
            <a:r>
              <a:rPr lang="en-US" altLang="zh-CN" dirty="0" smtClean="0"/>
              <a:t>Y(w)</a:t>
            </a:r>
            <a:r>
              <a:rPr lang="zh-CN" altLang="en-US" dirty="0" smtClean="0"/>
              <a:t>有影响。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信号与系统学过了</a:t>
            </a:r>
            <a:r>
              <a:rPr lang="en-US" altLang="zh-CN" dirty="0" smtClean="0"/>
              <a:t>…</a:t>
            </a:r>
            <a:endParaRPr lang="zh-CN" altLang="en-US" dirty="0" smtClean="0"/>
          </a:p>
        </p:txBody>
      </p:sp>
      <p:sp>
        <p:nvSpPr>
          <p:cNvPr id="1187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7035BB-E616-4CA1-9795-5FB8C267E048}" type="slidenum">
              <a:rPr lang="zh-CN" altLang="en-US" smtClean="0"/>
              <a:pPr/>
              <a:t>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1855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极高频：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>
                <a:hlinkClick r:id="rId3"/>
              </a:rPr>
              <a:t>国际电信联盟</a:t>
            </a:r>
            <a:r>
              <a:rPr lang="zh-CN" altLang="en-US" dirty="0" smtClean="0"/>
              <a:t>波段号码</a:t>
            </a:r>
          </a:p>
          <a:p>
            <a:r>
              <a:rPr lang="zh-CN" altLang="en-US" dirty="0" smtClean="0"/>
              <a:t>频段名称</a:t>
            </a:r>
          </a:p>
          <a:p>
            <a:r>
              <a:rPr lang="zh-CN" altLang="en-US" dirty="0" smtClean="0"/>
              <a:t>缩写</a:t>
            </a:r>
          </a:p>
          <a:p>
            <a:r>
              <a:rPr lang="zh-CN" altLang="en-US" dirty="0" smtClean="0"/>
              <a:t>频率范围</a:t>
            </a:r>
          </a:p>
          <a:p>
            <a:r>
              <a:rPr lang="zh-CN" altLang="en-US" dirty="0" smtClean="0"/>
              <a:t>波段</a:t>
            </a:r>
          </a:p>
          <a:p>
            <a:r>
              <a:rPr lang="zh-CN" altLang="en-US" dirty="0" smtClean="0"/>
              <a:t>波长范围</a:t>
            </a:r>
          </a:p>
          <a:p>
            <a:r>
              <a:rPr lang="zh-CN" altLang="en-US" dirty="0" smtClean="0"/>
              <a:t>用法</a:t>
            </a:r>
          </a:p>
          <a:p>
            <a:r>
              <a:rPr lang="zh-CN" altLang="en-US" dirty="0" smtClean="0"/>
              <a:t>≤ </a:t>
            </a:r>
            <a:r>
              <a:rPr lang="en-US" altLang="zh-CN" dirty="0" smtClean="0"/>
              <a:t>3</a:t>
            </a:r>
            <a:r>
              <a:rPr lang="zh-CN" altLang="en-US" dirty="0" smtClean="0">
                <a:hlinkClick r:id="rId4"/>
              </a:rPr>
              <a:t>赫兹</a:t>
            </a:r>
            <a:r>
              <a:rPr lang="en-US" altLang="zh-CN" dirty="0" smtClean="0"/>
              <a:t>(≤3Hz)</a:t>
            </a:r>
          </a:p>
          <a:p>
            <a:r>
              <a:rPr lang="en-US" altLang="zh-CN" dirty="0" smtClean="0"/>
              <a:t>≥100,000 </a:t>
            </a:r>
            <a:r>
              <a:rPr lang="zh-CN" altLang="en-US" dirty="0" smtClean="0"/>
              <a:t>千米</a:t>
            </a:r>
          </a:p>
          <a:p>
            <a:r>
              <a:rPr lang="en-US" altLang="zh-CN" dirty="0" smtClean="0"/>
              <a:t>1</a:t>
            </a:r>
          </a:p>
          <a:p>
            <a:r>
              <a:rPr lang="zh-CN" altLang="en-US" dirty="0" smtClean="0"/>
              <a:t>极低频</a:t>
            </a:r>
          </a:p>
          <a:p>
            <a:r>
              <a:rPr lang="en-US" altLang="zh-CN" dirty="0" smtClean="0"/>
              <a:t>ELF</a:t>
            </a:r>
          </a:p>
          <a:p>
            <a:r>
              <a:rPr lang="en-US" altLang="zh-CN" dirty="0" smtClean="0"/>
              <a:t>3-30</a:t>
            </a:r>
            <a:r>
              <a:rPr lang="zh-CN" altLang="en-US" dirty="0" smtClean="0">
                <a:hlinkClick r:id="rId4"/>
              </a:rPr>
              <a:t>赫兹</a:t>
            </a:r>
            <a:r>
              <a:rPr lang="en-US" altLang="zh-CN" dirty="0" smtClean="0"/>
              <a:t>(3Hz–30Hz)</a:t>
            </a:r>
          </a:p>
          <a:p>
            <a:r>
              <a:rPr lang="zh-CN" altLang="en-US" dirty="0" smtClean="0"/>
              <a:t>极</a:t>
            </a:r>
            <a:r>
              <a:rPr lang="zh-CN" altLang="en-US" dirty="0" smtClean="0">
                <a:hlinkClick r:id="rId5"/>
              </a:rPr>
              <a:t>长波</a:t>
            </a:r>
            <a:endParaRPr lang="zh-CN" altLang="en-US" dirty="0" smtClean="0"/>
          </a:p>
          <a:p>
            <a:r>
              <a:rPr lang="en-US" altLang="zh-CN" dirty="0" smtClean="0"/>
              <a:t>100,000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10,000</a:t>
            </a:r>
            <a:r>
              <a:rPr lang="zh-CN" altLang="en-US" dirty="0" smtClean="0"/>
              <a:t>千米</a:t>
            </a:r>
          </a:p>
          <a:p>
            <a:r>
              <a:rPr lang="zh-CN" altLang="en-US" dirty="0" smtClean="0"/>
              <a:t>潜艇通讯或直接转换成声音</a:t>
            </a:r>
          </a:p>
          <a:p>
            <a:r>
              <a:rPr lang="en-US" altLang="zh-CN" dirty="0" smtClean="0"/>
              <a:t>2</a:t>
            </a:r>
          </a:p>
          <a:p>
            <a:r>
              <a:rPr lang="zh-CN" altLang="en-US" dirty="0" smtClean="0"/>
              <a:t>超低频</a:t>
            </a:r>
          </a:p>
          <a:p>
            <a:r>
              <a:rPr lang="en-US" altLang="zh-CN" dirty="0" smtClean="0"/>
              <a:t>SLF</a:t>
            </a:r>
          </a:p>
          <a:p>
            <a:r>
              <a:rPr lang="en-US" altLang="zh-CN" dirty="0" smtClean="0"/>
              <a:t>30–300</a:t>
            </a:r>
            <a:r>
              <a:rPr lang="zh-CN" altLang="en-US" dirty="0" smtClean="0">
                <a:hlinkClick r:id="rId6"/>
              </a:rPr>
              <a:t>赫兹</a:t>
            </a:r>
            <a:r>
              <a:rPr lang="en-US" altLang="zh-CN" dirty="0" smtClean="0"/>
              <a:t>(30Hz–300Hz)</a:t>
            </a:r>
          </a:p>
          <a:p>
            <a:r>
              <a:rPr lang="zh-CN" altLang="en-US" dirty="0" smtClean="0">
                <a:hlinkClick r:id="rId7"/>
              </a:rPr>
              <a:t>超长波</a:t>
            </a:r>
            <a:endParaRPr lang="zh-CN" altLang="en-US" dirty="0" smtClean="0"/>
          </a:p>
          <a:p>
            <a:r>
              <a:rPr lang="en-US" altLang="zh-CN" dirty="0" smtClean="0"/>
              <a:t>10,000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1,000</a:t>
            </a:r>
            <a:r>
              <a:rPr lang="zh-CN" altLang="en-US" dirty="0" smtClean="0"/>
              <a:t>千米</a:t>
            </a:r>
          </a:p>
          <a:p>
            <a:r>
              <a:rPr lang="zh-CN" altLang="en-US" dirty="0" smtClean="0"/>
              <a:t>直接转换成声音或交流输电系统（</a:t>
            </a:r>
            <a:r>
              <a:rPr lang="en-US" altLang="zh-CN" dirty="0" smtClean="0"/>
              <a:t>50-60</a:t>
            </a:r>
            <a:r>
              <a:rPr lang="zh-CN" altLang="en-US" dirty="0" smtClean="0"/>
              <a:t>赫兹</a:t>
            </a:r>
            <a:r>
              <a:rPr lang="en-US" altLang="zh-CN" dirty="0" smtClean="0"/>
              <a:t>)</a:t>
            </a:r>
          </a:p>
          <a:p>
            <a:r>
              <a:rPr lang="en-US" altLang="zh-CN" dirty="0" smtClean="0"/>
              <a:t>3</a:t>
            </a:r>
          </a:p>
          <a:p>
            <a:r>
              <a:rPr lang="zh-CN" altLang="en-US" dirty="0" smtClean="0"/>
              <a:t>特低频</a:t>
            </a:r>
          </a:p>
          <a:p>
            <a:r>
              <a:rPr lang="en-US" altLang="zh-CN" dirty="0" smtClean="0"/>
              <a:t>ULF</a:t>
            </a:r>
          </a:p>
          <a:p>
            <a:r>
              <a:rPr lang="en-US" altLang="zh-CN" dirty="0" smtClean="0"/>
              <a:t>300–3000</a:t>
            </a:r>
            <a:r>
              <a:rPr lang="zh-CN" altLang="en-US" dirty="0" smtClean="0">
                <a:hlinkClick r:id="rId4"/>
              </a:rPr>
              <a:t>赫兹</a:t>
            </a:r>
            <a:r>
              <a:rPr lang="en-US" altLang="zh-CN" dirty="0" smtClean="0"/>
              <a:t>(300Hz–3KHz)</a:t>
            </a:r>
          </a:p>
          <a:p>
            <a:r>
              <a:rPr lang="zh-CN" altLang="en-US" dirty="0" smtClean="0"/>
              <a:t>特长波</a:t>
            </a:r>
          </a:p>
          <a:p>
            <a:r>
              <a:rPr lang="en-US" altLang="zh-CN" dirty="0" smtClean="0"/>
              <a:t>1,000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100</a:t>
            </a:r>
            <a:r>
              <a:rPr lang="zh-CN" altLang="en-US" dirty="0" smtClean="0"/>
              <a:t>千米</a:t>
            </a:r>
          </a:p>
          <a:p>
            <a:r>
              <a:rPr lang="zh-CN" altLang="en-US" dirty="0" smtClean="0"/>
              <a:t>矿场通讯或直接转换成声音</a:t>
            </a:r>
          </a:p>
          <a:p>
            <a:r>
              <a:rPr lang="en-US" altLang="zh-CN" dirty="0" smtClean="0"/>
              <a:t>4</a:t>
            </a:r>
          </a:p>
          <a:p>
            <a:r>
              <a:rPr lang="zh-CN" altLang="en-US" dirty="0" smtClean="0">
                <a:hlinkClick r:id="rId8"/>
              </a:rPr>
              <a:t>甚低频</a:t>
            </a:r>
            <a:endParaRPr lang="zh-CN" altLang="en-US" dirty="0" smtClean="0"/>
          </a:p>
          <a:p>
            <a:r>
              <a:rPr lang="en-US" altLang="zh-CN" dirty="0" smtClean="0"/>
              <a:t>VLF</a:t>
            </a:r>
          </a:p>
          <a:p>
            <a:r>
              <a:rPr lang="en-US" altLang="zh-CN" dirty="0" smtClean="0"/>
              <a:t>3–30 </a:t>
            </a:r>
            <a:r>
              <a:rPr lang="zh-CN" altLang="en-US" dirty="0" smtClean="0"/>
              <a:t>千赫</a:t>
            </a:r>
            <a:r>
              <a:rPr lang="en-US" altLang="zh-CN" dirty="0" smtClean="0"/>
              <a:t>(3KHz–30KHz)</a:t>
            </a:r>
          </a:p>
          <a:p>
            <a:r>
              <a:rPr lang="zh-CN" altLang="en-US" dirty="0" smtClean="0"/>
              <a:t>甚长波</a:t>
            </a:r>
          </a:p>
          <a:p>
            <a:r>
              <a:rPr lang="en-US" altLang="zh-CN" dirty="0" smtClean="0"/>
              <a:t>100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10</a:t>
            </a:r>
            <a:r>
              <a:rPr lang="zh-CN" altLang="en-US" dirty="0" smtClean="0"/>
              <a:t>千米</a:t>
            </a:r>
          </a:p>
          <a:p>
            <a:r>
              <a:rPr lang="zh-CN" altLang="en-US" dirty="0" smtClean="0"/>
              <a:t>直接转换成声音、超声、地球物理学研究</a:t>
            </a:r>
          </a:p>
          <a:p>
            <a:r>
              <a:rPr lang="en-US" altLang="zh-CN" dirty="0" smtClean="0"/>
              <a:t>5</a:t>
            </a:r>
          </a:p>
          <a:p>
            <a:r>
              <a:rPr lang="zh-CN" altLang="en-US" dirty="0" smtClean="0"/>
              <a:t>低频</a:t>
            </a:r>
          </a:p>
          <a:p>
            <a:r>
              <a:rPr lang="en-US" altLang="zh-CN" dirty="0" smtClean="0"/>
              <a:t>LF</a:t>
            </a:r>
          </a:p>
          <a:p>
            <a:r>
              <a:rPr lang="en-US" altLang="zh-CN" dirty="0" smtClean="0"/>
              <a:t>30–300</a:t>
            </a:r>
            <a:r>
              <a:rPr lang="zh-CN" altLang="en-US" dirty="0" smtClean="0">
                <a:hlinkClick r:id="rId9"/>
              </a:rPr>
              <a:t>千赫</a:t>
            </a:r>
            <a:r>
              <a:rPr lang="en-US" altLang="zh-CN" dirty="0" smtClean="0"/>
              <a:t>(30KHz–300KHz)</a:t>
            </a:r>
          </a:p>
          <a:p>
            <a:r>
              <a:rPr lang="zh-CN" altLang="en-US" dirty="0" smtClean="0"/>
              <a:t>长波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</a:t>
            </a:r>
            <a:r>
              <a:rPr lang="zh-CN" altLang="en-US" dirty="0" smtClean="0"/>
              <a:t>千米</a:t>
            </a:r>
          </a:p>
          <a:p>
            <a:r>
              <a:rPr lang="zh-CN" altLang="en-US" dirty="0" smtClean="0"/>
              <a:t>国际广播、全向信标</a:t>
            </a:r>
          </a:p>
          <a:p>
            <a:r>
              <a:rPr lang="en-US" altLang="zh-CN" dirty="0" smtClean="0"/>
              <a:t>6</a:t>
            </a:r>
          </a:p>
          <a:p>
            <a:r>
              <a:rPr lang="zh-CN" altLang="en-US" dirty="0" smtClean="0"/>
              <a:t>中频</a:t>
            </a:r>
          </a:p>
          <a:p>
            <a:r>
              <a:rPr lang="en-US" altLang="zh-CN" dirty="0" smtClean="0"/>
              <a:t>MF</a:t>
            </a:r>
          </a:p>
          <a:p>
            <a:r>
              <a:rPr lang="en-US" altLang="zh-CN" dirty="0" smtClean="0"/>
              <a:t>300–3000 </a:t>
            </a:r>
            <a:r>
              <a:rPr lang="zh-CN" altLang="en-US" dirty="0" smtClean="0"/>
              <a:t>千赫</a:t>
            </a:r>
            <a:r>
              <a:rPr lang="en-US" altLang="zh-CN" dirty="0" smtClean="0"/>
              <a:t>(300KHz–3MHz)</a:t>
            </a:r>
          </a:p>
          <a:p>
            <a:r>
              <a:rPr lang="zh-CN" altLang="en-US" dirty="0" smtClean="0">
                <a:hlinkClick r:id="rId10"/>
              </a:rPr>
              <a:t>中波</a:t>
            </a:r>
            <a:endParaRPr lang="zh-CN" altLang="en-US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千米</a:t>
            </a:r>
            <a:r>
              <a:rPr lang="en-US" altLang="zh-CN" dirty="0" smtClean="0"/>
              <a:t>– 100</a:t>
            </a:r>
            <a:r>
              <a:rPr lang="zh-CN" altLang="en-US" dirty="0" smtClean="0"/>
              <a:t>米</a:t>
            </a:r>
          </a:p>
          <a:p>
            <a:r>
              <a:rPr lang="zh-CN" altLang="en-US" dirty="0" smtClean="0">
                <a:hlinkClick r:id="rId11"/>
              </a:rPr>
              <a:t>调幅</a:t>
            </a:r>
            <a:r>
              <a:rPr lang="en-US" altLang="zh-CN" dirty="0" smtClean="0"/>
              <a:t>(AM)</a:t>
            </a:r>
            <a:r>
              <a:rPr lang="zh-CN" altLang="en-US" dirty="0" smtClean="0"/>
              <a:t>广播、全向信标、海事及航空通讯</a:t>
            </a:r>
          </a:p>
          <a:p>
            <a:r>
              <a:rPr lang="en-US" altLang="zh-CN" dirty="0" smtClean="0"/>
              <a:t>7</a:t>
            </a:r>
          </a:p>
          <a:p>
            <a:r>
              <a:rPr lang="zh-CN" altLang="en-US" dirty="0" smtClean="0"/>
              <a:t>高频</a:t>
            </a:r>
          </a:p>
          <a:p>
            <a:r>
              <a:rPr lang="en-US" altLang="zh-CN" dirty="0" smtClean="0"/>
              <a:t>HF</a:t>
            </a:r>
          </a:p>
          <a:p>
            <a:r>
              <a:rPr lang="en-US" altLang="zh-CN" dirty="0" smtClean="0"/>
              <a:t>3–30</a:t>
            </a:r>
            <a:r>
              <a:rPr lang="zh-CN" altLang="en-US" dirty="0" smtClean="0">
                <a:hlinkClick r:id="rId12"/>
              </a:rPr>
              <a:t>兆赫</a:t>
            </a:r>
            <a:r>
              <a:rPr lang="en-US" altLang="zh-CN" dirty="0" smtClean="0"/>
              <a:t>(3MHz–30MHz)</a:t>
            </a:r>
          </a:p>
          <a:p>
            <a:r>
              <a:rPr lang="zh-CN" altLang="en-US" dirty="0" smtClean="0">
                <a:hlinkClick r:id="rId13"/>
              </a:rPr>
              <a:t>短波</a:t>
            </a:r>
            <a:endParaRPr lang="zh-CN" altLang="en-US" dirty="0" smtClean="0"/>
          </a:p>
          <a:p>
            <a:r>
              <a:rPr lang="en-US" altLang="zh-CN" dirty="0" smtClean="0"/>
              <a:t>100</a:t>
            </a:r>
            <a:r>
              <a:rPr lang="zh-CN" altLang="en-US" dirty="0" smtClean="0"/>
              <a:t>米</a:t>
            </a:r>
            <a:r>
              <a:rPr lang="en-US" altLang="zh-CN" dirty="0" smtClean="0"/>
              <a:t>– 10</a:t>
            </a:r>
            <a:r>
              <a:rPr lang="zh-CN" altLang="en-US" dirty="0" smtClean="0"/>
              <a:t>米</a:t>
            </a:r>
          </a:p>
          <a:p>
            <a:r>
              <a:rPr lang="zh-CN" altLang="en-US" dirty="0" smtClean="0"/>
              <a:t>短波、民用电台</a:t>
            </a:r>
          </a:p>
          <a:p>
            <a:r>
              <a:rPr lang="en-US" altLang="zh-CN" dirty="0" smtClean="0"/>
              <a:t>8</a:t>
            </a:r>
          </a:p>
          <a:p>
            <a:r>
              <a:rPr lang="zh-CN" altLang="en-US" dirty="0" smtClean="0">
                <a:hlinkClick r:id="rId14"/>
              </a:rPr>
              <a:t>甚高频</a:t>
            </a:r>
            <a:endParaRPr lang="zh-CN" altLang="en-US" dirty="0" smtClean="0"/>
          </a:p>
          <a:p>
            <a:r>
              <a:rPr lang="en-US" altLang="zh-CN" dirty="0" smtClean="0"/>
              <a:t>VHF</a:t>
            </a:r>
          </a:p>
          <a:p>
            <a:r>
              <a:rPr lang="en-US" altLang="zh-CN" dirty="0" smtClean="0"/>
              <a:t>30–300</a:t>
            </a:r>
            <a:r>
              <a:rPr lang="zh-CN" altLang="en-US" dirty="0" smtClean="0">
                <a:hlinkClick r:id="rId12"/>
              </a:rPr>
              <a:t>兆赫</a:t>
            </a:r>
            <a:r>
              <a:rPr lang="en-US" altLang="zh-CN" dirty="0" smtClean="0"/>
              <a:t>(30MHz–300MHz)</a:t>
            </a:r>
          </a:p>
          <a:p>
            <a:r>
              <a:rPr lang="zh-CN" altLang="en-US" dirty="0" smtClean="0"/>
              <a:t>米波</a:t>
            </a:r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米</a:t>
            </a:r>
            <a:r>
              <a:rPr lang="en-US" altLang="zh-CN" dirty="0" smtClean="0"/>
              <a:t>– 1</a:t>
            </a:r>
            <a:r>
              <a:rPr lang="zh-CN" altLang="en-US" dirty="0" smtClean="0"/>
              <a:t>米</a:t>
            </a:r>
          </a:p>
          <a:p>
            <a:r>
              <a:rPr lang="zh-CN" altLang="en-US" dirty="0" smtClean="0">
                <a:hlinkClick r:id="rId15"/>
              </a:rPr>
              <a:t>调频</a:t>
            </a:r>
            <a:r>
              <a:rPr lang="en-US" altLang="zh-CN" dirty="0" smtClean="0"/>
              <a:t>(FM)</a:t>
            </a:r>
            <a:r>
              <a:rPr lang="zh-CN" altLang="en-US" dirty="0" smtClean="0"/>
              <a:t>广播、电视广播、航空通讯</a:t>
            </a:r>
          </a:p>
          <a:p>
            <a:r>
              <a:rPr lang="en-US" altLang="zh-CN" dirty="0" smtClean="0"/>
              <a:t>9</a:t>
            </a:r>
          </a:p>
          <a:p>
            <a:r>
              <a:rPr lang="zh-CN" altLang="en-US" dirty="0" smtClean="0">
                <a:hlinkClick r:id="rId16"/>
              </a:rPr>
              <a:t>特高频</a:t>
            </a:r>
            <a:endParaRPr lang="zh-CN" altLang="en-US" dirty="0" smtClean="0"/>
          </a:p>
          <a:p>
            <a:r>
              <a:rPr lang="en-US" altLang="zh-CN" dirty="0" smtClean="0"/>
              <a:t>UHF</a:t>
            </a:r>
          </a:p>
          <a:p>
            <a:r>
              <a:rPr lang="en-US" altLang="zh-CN" dirty="0" smtClean="0"/>
              <a:t>300–3000 </a:t>
            </a:r>
            <a:r>
              <a:rPr lang="zh-CN" altLang="en-US" dirty="0" smtClean="0"/>
              <a:t>兆赫</a:t>
            </a:r>
            <a:r>
              <a:rPr lang="en-US" altLang="zh-CN" dirty="0" smtClean="0"/>
              <a:t>(300MHz–3GHz)</a:t>
            </a:r>
          </a:p>
          <a:p>
            <a:r>
              <a:rPr lang="zh-CN" altLang="en-US" dirty="0" smtClean="0">
                <a:hlinkClick r:id="rId17"/>
              </a:rPr>
              <a:t>分米波</a:t>
            </a:r>
            <a:endParaRPr lang="zh-CN" altLang="en-US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米</a:t>
            </a:r>
            <a:r>
              <a:rPr lang="en-US" altLang="zh-CN" dirty="0" smtClean="0"/>
              <a:t>– 100</a:t>
            </a:r>
            <a:r>
              <a:rPr lang="zh-CN" altLang="en-US" dirty="0" smtClean="0"/>
              <a:t>毫米</a:t>
            </a:r>
          </a:p>
          <a:p>
            <a:r>
              <a:rPr lang="zh-CN" altLang="en-US" dirty="0" smtClean="0"/>
              <a:t>电视广播、</a:t>
            </a:r>
            <a:r>
              <a:rPr lang="zh-CN" altLang="en-US" dirty="0" smtClean="0">
                <a:hlinkClick r:id="rId18"/>
              </a:rPr>
              <a:t>无线电话</a:t>
            </a:r>
            <a:r>
              <a:rPr lang="zh-CN" altLang="en-US" dirty="0" smtClean="0"/>
              <a:t>通讯、无线网络、微波炉</a:t>
            </a:r>
          </a:p>
          <a:p>
            <a:r>
              <a:rPr lang="en-US" altLang="zh-CN" dirty="0" smtClean="0"/>
              <a:t>10</a:t>
            </a:r>
          </a:p>
          <a:p>
            <a:r>
              <a:rPr lang="zh-CN" altLang="en-US" dirty="0" smtClean="0"/>
              <a:t>超高频</a:t>
            </a:r>
          </a:p>
          <a:p>
            <a:r>
              <a:rPr lang="en-US" altLang="zh-CN" dirty="0" smtClean="0"/>
              <a:t>SHF</a:t>
            </a:r>
          </a:p>
          <a:p>
            <a:r>
              <a:rPr lang="en-US" altLang="zh-CN" dirty="0" smtClean="0"/>
              <a:t>3–30 G</a:t>
            </a:r>
            <a:r>
              <a:rPr lang="zh-CN" altLang="en-US" dirty="0" smtClean="0"/>
              <a:t>赫</a:t>
            </a:r>
            <a:r>
              <a:rPr lang="en-US" altLang="zh-CN" dirty="0" smtClean="0"/>
              <a:t>(3GHz–30GHz)</a:t>
            </a:r>
          </a:p>
          <a:p>
            <a:r>
              <a:rPr lang="zh-CN" altLang="en-US" dirty="0" smtClean="0"/>
              <a:t>厘米波</a:t>
            </a:r>
          </a:p>
          <a:p>
            <a:r>
              <a:rPr lang="en-US" altLang="zh-CN" dirty="0" smtClean="0"/>
              <a:t>100</a:t>
            </a:r>
            <a:r>
              <a:rPr lang="zh-CN" altLang="en-US" dirty="0" smtClean="0"/>
              <a:t>毫米</a:t>
            </a:r>
            <a:r>
              <a:rPr lang="en-US" altLang="zh-CN" dirty="0" smtClean="0"/>
              <a:t>– 10</a:t>
            </a:r>
            <a:r>
              <a:rPr lang="zh-CN" altLang="en-US" dirty="0" smtClean="0"/>
              <a:t>毫米</a:t>
            </a:r>
          </a:p>
          <a:p>
            <a:r>
              <a:rPr lang="zh-CN" altLang="en-US" dirty="0" smtClean="0"/>
              <a:t>无线网络、雷达、人造卫星接收</a:t>
            </a:r>
          </a:p>
          <a:p>
            <a:r>
              <a:rPr lang="en-US" altLang="zh-CN" dirty="0" smtClean="0"/>
              <a:t>11</a:t>
            </a:r>
          </a:p>
          <a:p>
            <a:r>
              <a:rPr lang="zh-CN" altLang="en-US" dirty="0" smtClean="0"/>
              <a:t>极高频</a:t>
            </a:r>
          </a:p>
          <a:p>
            <a:r>
              <a:rPr lang="en-US" altLang="zh-CN" dirty="0" smtClean="0"/>
              <a:t>EHF</a:t>
            </a:r>
          </a:p>
          <a:p>
            <a:r>
              <a:rPr lang="en-US" altLang="zh-CN" dirty="0" smtClean="0"/>
              <a:t>30–300 </a:t>
            </a:r>
            <a:r>
              <a:rPr lang="zh-CN" altLang="en-US" dirty="0" smtClean="0"/>
              <a:t>吉赫</a:t>
            </a:r>
            <a:r>
              <a:rPr lang="en-US" altLang="zh-CN" dirty="0" smtClean="0"/>
              <a:t>(30GHz–300GHz)</a:t>
            </a:r>
          </a:p>
          <a:p>
            <a:r>
              <a:rPr lang="zh-CN" altLang="en-US" dirty="0" smtClean="0">
                <a:hlinkClick r:id="rId19"/>
              </a:rPr>
              <a:t>毫米波</a:t>
            </a:r>
            <a:endParaRPr lang="zh-CN" altLang="en-US" dirty="0" smtClean="0"/>
          </a:p>
          <a:p>
            <a:r>
              <a:rPr lang="en-US" altLang="zh-CN" dirty="0" smtClean="0"/>
              <a:t>10</a:t>
            </a:r>
            <a:r>
              <a:rPr lang="zh-CN" altLang="en-US" dirty="0" smtClean="0"/>
              <a:t>毫米</a:t>
            </a:r>
            <a:r>
              <a:rPr lang="en-US" altLang="zh-CN" dirty="0" smtClean="0"/>
              <a:t>– 1</a:t>
            </a:r>
            <a:r>
              <a:rPr lang="zh-CN" altLang="en-US" dirty="0" smtClean="0"/>
              <a:t>毫米</a:t>
            </a:r>
          </a:p>
          <a:p>
            <a:r>
              <a:rPr lang="zh-CN" altLang="en-US" dirty="0" smtClean="0"/>
              <a:t>射电天文学、遥感、人体扫描安检仪</a:t>
            </a:r>
          </a:p>
          <a:p>
            <a:r>
              <a:rPr lang="en-US" altLang="zh-CN" dirty="0" smtClean="0"/>
              <a:t>&gt; 300 </a:t>
            </a:r>
            <a:r>
              <a:rPr lang="zh-CN" altLang="en-US" dirty="0" smtClean="0"/>
              <a:t>吉赫</a:t>
            </a:r>
            <a:r>
              <a:rPr lang="en-US" altLang="zh-CN" dirty="0" smtClean="0"/>
              <a:t>(&gt;300GHz)</a:t>
            </a:r>
          </a:p>
          <a:p>
            <a:r>
              <a:rPr lang="en-US" altLang="zh-CN" dirty="0" smtClean="0"/>
              <a:t>&lt; 1</a:t>
            </a:r>
            <a:r>
              <a:rPr lang="zh-CN" altLang="en-US" dirty="0" smtClean="0"/>
              <a:t>毫米</a:t>
            </a:r>
          </a:p>
          <a:p>
            <a:r>
              <a:rPr lang="zh-CN" altLang="en-US" dirty="0" smtClean="0"/>
              <a:t>极高频</a:t>
            </a:r>
            <a:r>
              <a:rPr lang="en-US" altLang="zh-CN" dirty="0" smtClean="0"/>
              <a:t>: 30G–300 </a:t>
            </a:r>
            <a:r>
              <a:rPr lang="zh-CN" altLang="en-US" dirty="0" smtClean="0"/>
              <a:t>吉赫</a:t>
            </a:r>
            <a:r>
              <a:rPr lang="en-US" altLang="zh-CN" dirty="0" smtClean="0"/>
              <a:t>(30GHz–300GHz)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8842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RFID</a:t>
            </a:r>
            <a:r>
              <a:rPr lang="zh-CN" altLang="en-US" smtClean="0"/>
              <a:t>系统中，主要考虑的是衰减，对于</a:t>
            </a:r>
            <a:r>
              <a:rPr lang="en-US" altLang="zh-CN" smtClean="0"/>
              <a:t>UHF/SHF</a:t>
            </a:r>
            <a:r>
              <a:rPr lang="zh-CN" altLang="en-US" smtClean="0"/>
              <a:t>，考虑的更多些；</a:t>
            </a:r>
            <a:endParaRPr lang="en-US" altLang="zh-CN" smtClean="0"/>
          </a:p>
          <a:p>
            <a:r>
              <a:rPr lang="zh-CN" altLang="en-US" smtClean="0"/>
              <a:t>全向</a:t>
            </a:r>
            <a:r>
              <a:rPr lang="en-US" altLang="zh-CN" smtClean="0"/>
              <a:t>/</a:t>
            </a:r>
            <a:r>
              <a:rPr lang="zh-CN" altLang="en-US" smtClean="0"/>
              <a:t>定向天线</a:t>
            </a:r>
          </a:p>
        </p:txBody>
      </p:sp>
      <p:sp>
        <p:nvSpPr>
          <p:cNvPr id="1198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F1619-17D8-44C3-B0BC-AE3EA0F2DCBE}" type="slidenum">
              <a:rPr lang="zh-CN" altLang="en-US" smtClean="0"/>
              <a:pPr/>
              <a:t>12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无线信道也可能是数字通信系统，比如：</a:t>
            </a:r>
            <a:r>
              <a:rPr lang="en-US" altLang="zh-CN" dirty="0" smtClean="0"/>
              <a:t>FM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GSM</a:t>
            </a:r>
            <a:r>
              <a:rPr lang="zh-CN" altLang="en-US" dirty="0" smtClean="0"/>
              <a:t>之后。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6410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在往前看：比如话音：先要经过麦克风转化为电信号，</a:t>
            </a:r>
            <a:r>
              <a:rPr lang="en-US" altLang="zh-CN" dirty="0" smtClean="0"/>
              <a:t>LF</a:t>
            </a:r>
            <a:r>
              <a:rPr lang="zh-CN" altLang="en-US" dirty="0" smtClean="0"/>
              <a:t>信号，几乎不可能直接在无线信道中传输</a:t>
            </a:r>
            <a:r>
              <a:rPr lang="en-US" altLang="zh-CN" dirty="0" smtClean="0"/>
              <a:t>..</a:t>
            </a:r>
            <a:r>
              <a:rPr lang="zh-CN" altLang="en-US" dirty="0" smtClean="0"/>
              <a:t>天线理论</a:t>
            </a:r>
            <a:r>
              <a:rPr lang="en-US" altLang="zh-CN" dirty="0" smtClean="0"/>
              <a:t>..</a:t>
            </a:r>
            <a:r>
              <a:rPr lang="zh-CN" altLang="en-US" dirty="0" smtClean="0"/>
              <a:t>；再进行频谱搬迁；</a:t>
            </a:r>
            <a:endParaRPr lang="en-US" altLang="zh-CN" dirty="0" smtClean="0"/>
          </a:p>
          <a:p>
            <a:r>
              <a:rPr lang="zh-CN" altLang="en-US" dirty="0" smtClean="0"/>
              <a:t>对于有线信道，比如，电话要好些。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2244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1208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EA7F2C-3885-4128-A241-8269ABDC72A0}" type="slidenum">
              <a:rPr lang="zh-CN" altLang="en-US" smtClean="0"/>
              <a:pPr/>
              <a:t>18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通信系统要传递的实体是：数据</a:t>
            </a:r>
            <a:r>
              <a:rPr lang="en-US" altLang="zh-CN" dirty="0" smtClean="0"/>
              <a:t>/</a:t>
            </a:r>
            <a:r>
              <a:rPr lang="zh-CN" altLang="en-US" dirty="0" smtClean="0"/>
              <a:t>消息；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2815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同样是无线信道：大哥大时代，就是模拟信道，</a:t>
            </a:r>
            <a:r>
              <a:rPr lang="en-US" altLang="zh-CN" dirty="0" smtClean="0"/>
              <a:t>GSM</a:t>
            </a:r>
            <a:r>
              <a:rPr lang="zh-CN" altLang="en-US" dirty="0" smtClean="0"/>
              <a:t>之后就是数字信道；</a:t>
            </a:r>
            <a:endParaRPr lang="en-US" altLang="zh-CN" dirty="0" smtClean="0"/>
          </a:p>
          <a:p>
            <a:r>
              <a:rPr lang="zh-CN" altLang="en-US" dirty="0" smtClean="0"/>
              <a:t>所以其信道特性没有改变，但信道类型可能在改变；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9415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老的接线员的电话，模拟信号。</a:t>
            </a:r>
            <a:endParaRPr lang="en-US" altLang="zh-CN" dirty="0" smtClean="0"/>
          </a:p>
          <a:p>
            <a:r>
              <a:rPr lang="zh-CN" altLang="en-US" dirty="0" smtClean="0"/>
              <a:t>之后使用了数字程控交换机，模拟信号在交换机端进行了采样</a:t>
            </a:r>
            <a:r>
              <a:rPr lang="en-US" altLang="zh-CN" dirty="0" smtClean="0"/>
              <a:t>/</a:t>
            </a:r>
            <a:r>
              <a:rPr lang="zh-CN" altLang="en-US" dirty="0" smtClean="0"/>
              <a:t>量化，转化成了数字信号；</a:t>
            </a:r>
            <a:endParaRPr lang="en-US" altLang="zh-CN" dirty="0" smtClean="0"/>
          </a:p>
          <a:p>
            <a:r>
              <a:rPr lang="zh-CN" altLang="en-US" dirty="0" smtClean="0"/>
              <a:t>现在的</a:t>
            </a:r>
            <a:r>
              <a:rPr lang="en-US" altLang="zh-CN" dirty="0" smtClean="0"/>
              <a:t>Cellphone</a:t>
            </a:r>
            <a:r>
              <a:rPr lang="zh-CN" altLang="en-US" dirty="0" smtClean="0"/>
              <a:t>，在手机内，执行了采样</a:t>
            </a:r>
            <a:r>
              <a:rPr lang="en-US" altLang="zh-CN" dirty="0" smtClean="0"/>
              <a:t>/</a:t>
            </a:r>
            <a:r>
              <a:rPr lang="zh-CN" altLang="en-US" dirty="0" smtClean="0"/>
              <a:t>量化和信源压缩编码，发射时，执行了信道编码；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2861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信道没有能力在单位时间内传输无限多的信息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信道带宽：概念和</a:t>
            </a:r>
            <a:r>
              <a:rPr lang="en-US" altLang="zh-CN" dirty="0" smtClean="0"/>
              <a:t>N</a:t>
            </a:r>
            <a:r>
              <a:rPr lang="zh-CN" altLang="en-US" dirty="0" smtClean="0"/>
              <a:t>个车道的高速路相同，</a:t>
            </a:r>
            <a:r>
              <a:rPr lang="en-US" altLang="zh-CN" dirty="0" smtClean="0"/>
              <a:t>N</a:t>
            </a:r>
            <a:r>
              <a:rPr lang="zh-CN" altLang="en-US" dirty="0" smtClean="0"/>
              <a:t>越大，同时通过的车越多；</a:t>
            </a:r>
            <a:endParaRPr lang="en-US" altLang="zh-CN" dirty="0" smtClean="0"/>
          </a:p>
          <a:p>
            <a:r>
              <a:rPr lang="zh-CN" altLang="en-US" dirty="0" smtClean="0"/>
              <a:t>码元：和双层车的概念相似：越高，载人越多；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带宽为</a:t>
            </a:r>
            <a:r>
              <a:rPr lang="en-US" altLang="zh-CN" dirty="0" smtClean="0"/>
              <a:t>W</a:t>
            </a:r>
            <a:r>
              <a:rPr lang="zh-CN" altLang="en-US" dirty="0" smtClean="0"/>
              <a:t>的信道，最高码元速率为：</a:t>
            </a:r>
            <a:r>
              <a:rPr lang="en-US" altLang="zh-CN" dirty="0" smtClean="0"/>
              <a:t>2W</a:t>
            </a:r>
            <a:r>
              <a:rPr lang="zh-CN" altLang="en-US" dirty="0" smtClean="0"/>
              <a:t>；每秒最多传输</a:t>
            </a:r>
            <a:r>
              <a:rPr lang="en-US" altLang="zh-CN" dirty="0" smtClean="0"/>
              <a:t>2W</a:t>
            </a:r>
            <a:r>
              <a:rPr lang="zh-CN" altLang="en-US" dirty="0" smtClean="0"/>
              <a:t>个码元；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2186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A215CC-95F7-437D-BB69-399C4D06F67F}" type="slidenum">
              <a:rPr lang="zh-CN" altLang="en-US" smtClean="0"/>
              <a:pPr/>
              <a:t>24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 Mathematical Theory of Communication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发表论文时，采用的是“</a:t>
            </a:r>
            <a:r>
              <a:rPr lang="en-US" altLang="zh-CN" dirty="0" smtClean="0"/>
              <a:t>A</a:t>
            </a:r>
            <a:r>
              <a:rPr lang="zh-CN" altLang="en-US" dirty="0" smtClean="0"/>
              <a:t>”，收入论文集，或者是成名后，修改为“</a:t>
            </a:r>
            <a:r>
              <a:rPr lang="en-US" altLang="zh-CN" dirty="0" smtClean="0"/>
              <a:t>The</a:t>
            </a:r>
            <a:r>
              <a:rPr lang="zh-CN" altLang="en-US" dirty="0" smtClean="0"/>
              <a:t>”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计算机科学的数学基础？斯坦福大学计算机系，离散数学；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7592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编码－</a:t>
            </a:r>
            <a:r>
              <a:rPr lang="en-US" altLang="zh-CN" dirty="0" smtClean="0"/>
              <a:t>〉</a:t>
            </a:r>
            <a:r>
              <a:rPr lang="zh-CN" altLang="en-US" dirty="0" smtClean="0"/>
              <a:t>脉冲调制－</a:t>
            </a:r>
            <a:r>
              <a:rPr lang="en-US" altLang="zh-CN" dirty="0" smtClean="0"/>
              <a:t>〉</a:t>
            </a:r>
            <a:r>
              <a:rPr lang="zh-CN" altLang="en-US" dirty="0" smtClean="0"/>
              <a:t>模拟调制</a:t>
            </a:r>
            <a:r>
              <a:rPr lang="en-US" altLang="zh-CN" dirty="0" smtClean="0"/>
              <a:t>.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信道编码包含了数字信号的概念，即有电信号的波形；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波形设计本身，就可实现检错或纠错能力。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虽然我们一般：只计算机实现的算法；</a:t>
            </a: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228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5CFE8-A8ED-4862-B14B-AA692A575A25}" type="slidenum">
              <a:rPr lang="zh-CN" altLang="en-US" smtClean="0"/>
              <a:pPr/>
              <a:t>27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介绍基带的目的在哪？研究如何构建调制信号：进入调制器之前的信号。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信道编码，部分可以通过计算机</a:t>
            </a:r>
            <a:r>
              <a:rPr lang="en-US" altLang="zh-CN" dirty="0" smtClean="0"/>
              <a:t>/</a:t>
            </a:r>
            <a:r>
              <a:rPr lang="zh-CN" altLang="en-US" dirty="0" smtClean="0"/>
              <a:t>算法实现，比如</a:t>
            </a:r>
            <a:r>
              <a:rPr lang="en-US" altLang="zh-CN" dirty="0" smtClean="0"/>
              <a:t>FCS/CRC</a:t>
            </a:r>
            <a:r>
              <a:rPr lang="zh-CN" altLang="en-US" dirty="0" smtClean="0"/>
              <a:t>校验，另外在进入</a:t>
            </a:r>
            <a:r>
              <a:rPr lang="en-US" altLang="zh-CN" dirty="0" smtClean="0"/>
              <a:t>Modem</a:t>
            </a:r>
            <a:r>
              <a:rPr lang="zh-CN" altLang="en-US" dirty="0" smtClean="0"/>
              <a:t>之前，必须转换为实际的电信号实现。</a:t>
            </a:r>
            <a:endParaRPr lang="en-US" altLang="zh-CN" dirty="0" smtClean="0"/>
          </a:p>
          <a:p>
            <a:r>
              <a:rPr lang="zh-CN" altLang="en-US" dirty="0" smtClean="0"/>
              <a:t>需要看：如何设计数字信号／电信号，才能保证数据在信道中可靠传输；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作为评价一个通信系统，如何构建输入信号，以保证通信质量很关键：比如直流信号就不可能通过无线信道传输／也没有必要传输。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err="1" smtClean="0"/>
              <a:t>Wl</a:t>
            </a:r>
            <a:r>
              <a:rPr lang="en-US" altLang="zh-CN" baseline="0" dirty="0" smtClean="0"/>
              <a:t> &lt;&lt; </a:t>
            </a:r>
            <a:r>
              <a:rPr lang="en-US" altLang="zh-CN" baseline="0" dirty="0" err="1" smtClean="0"/>
              <a:t>Wh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是带宽很宽的带宽信号？未必，比如：</a:t>
            </a:r>
            <a:r>
              <a:rPr lang="en-US" altLang="zh-CN" baseline="0" dirty="0" smtClean="0"/>
              <a:t>10Hz-100Hz</a:t>
            </a:r>
            <a:r>
              <a:rPr lang="zh-CN" altLang="en-US" baseline="0" dirty="0" smtClean="0"/>
              <a:t>，</a:t>
            </a:r>
            <a:r>
              <a:rPr lang="en-US" altLang="zh-CN" baseline="0" dirty="0" smtClean="0"/>
              <a:t>10</a:t>
            </a:r>
            <a:r>
              <a:rPr lang="zh-CN" altLang="en-US" baseline="0" dirty="0" smtClean="0"/>
              <a:t>倍，满足</a:t>
            </a:r>
            <a:r>
              <a:rPr lang="en-US" altLang="zh-CN" baseline="0" dirty="0" err="1" smtClean="0"/>
              <a:t>Wl</a:t>
            </a:r>
            <a:r>
              <a:rPr lang="en-US" altLang="zh-CN" baseline="0" dirty="0" smtClean="0"/>
              <a:t> &lt;&lt; </a:t>
            </a:r>
            <a:r>
              <a:rPr lang="en-US" altLang="zh-CN" baseline="0" dirty="0" err="1" smtClean="0"/>
              <a:t>Wh</a:t>
            </a:r>
            <a:r>
              <a:rPr lang="zh-CN" altLang="en-US" baseline="0" dirty="0" smtClean="0"/>
              <a:t>，但带宽只有</a:t>
            </a:r>
            <a:r>
              <a:rPr lang="en-US" altLang="zh-CN" baseline="0" dirty="0" smtClean="0"/>
              <a:t>90Hz</a:t>
            </a:r>
            <a:r>
              <a:rPr lang="zh-CN" altLang="en-US" baseline="0" dirty="0" smtClean="0"/>
              <a:t>，而</a:t>
            </a:r>
            <a:r>
              <a:rPr lang="en-US" altLang="zh-CN" baseline="0" dirty="0" smtClean="0"/>
              <a:t>100M-150MHz</a:t>
            </a:r>
            <a:r>
              <a:rPr lang="zh-CN" altLang="en-US" baseline="0" dirty="0" smtClean="0"/>
              <a:t>，带宽</a:t>
            </a:r>
            <a:r>
              <a:rPr lang="en-US" altLang="zh-CN" baseline="0" dirty="0" smtClean="0"/>
              <a:t>50MHz.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 smtClean="0"/>
          </a:p>
        </p:txBody>
      </p:sp>
      <p:sp>
        <p:nvSpPr>
          <p:cNvPr id="1239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CA8E82-154C-431F-9645-029885EFE3B9}" type="slidenum">
              <a:rPr lang="zh-CN" altLang="en-US" smtClean="0"/>
              <a:pPr/>
              <a:t>28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。通信系统大都为串行通信，信令</a:t>
            </a:r>
            <a:r>
              <a:rPr lang="en-US" altLang="zh-CN" dirty="0" smtClean="0"/>
              <a:t>/</a:t>
            </a:r>
            <a:r>
              <a:rPr lang="zh-CN" altLang="en-US" dirty="0" smtClean="0"/>
              <a:t>信息（各种信息）都在同一根线上传输；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。复杂与干扰；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不会因为消息类型不同，信号不同</a:t>
            </a:r>
            <a:r>
              <a:rPr lang="en-US" altLang="zh-CN" dirty="0" smtClean="0"/>
              <a:t>: </a:t>
            </a:r>
            <a:r>
              <a:rPr lang="zh-CN" altLang="en-US" dirty="0" smtClean="0"/>
              <a:t>信号不同，设备复杂，对于信道要求不同：比如带宽</a:t>
            </a:r>
            <a:r>
              <a:rPr lang="en-US" altLang="zh-CN" dirty="0" smtClean="0"/>
              <a:t>/</a:t>
            </a:r>
            <a:r>
              <a:rPr lang="zh-CN" altLang="en-US" dirty="0" smtClean="0"/>
              <a:t>干扰等；相当于多套系统；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定时信息：比如发端</a:t>
            </a:r>
            <a:r>
              <a:rPr lang="en-US" altLang="zh-CN" dirty="0" smtClean="0"/>
              <a:t>1s</a:t>
            </a:r>
            <a:r>
              <a:rPr lang="zh-CN" altLang="en-US" dirty="0" smtClean="0"/>
              <a:t>一个信号，首端</a:t>
            </a:r>
            <a:r>
              <a:rPr lang="en-US" altLang="zh-CN" dirty="0" smtClean="0"/>
              <a:t>0.9s</a:t>
            </a:r>
            <a:r>
              <a:rPr lang="zh-CN" altLang="en-US" dirty="0" smtClean="0"/>
              <a:t>一个，这样</a:t>
            </a:r>
            <a:r>
              <a:rPr lang="en-US" altLang="zh-CN" dirty="0" smtClean="0"/>
              <a:t>10s</a:t>
            </a:r>
            <a:r>
              <a:rPr lang="zh-CN" altLang="en-US" dirty="0" smtClean="0"/>
              <a:t>，发端发送了</a:t>
            </a:r>
            <a:r>
              <a:rPr lang="en-US" altLang="zh-CN" dirty="0" smtClean="0"/>
              <a:t>10</a:t>
            </a:r>
            <a:r>
              <a:rPr lang="zh-CN" altLang="en-US" dirty="0" smtClean="0"/>
              <a:t>个信号，接收端：</a:t>
            </a:r>
            <a:r>
              <a:rPr lang="en-US" altLang="zh-CN" dirty="0" smtClean="0"/>
              <a:t>10/0.9=11</a:t>
            </a:r>
            <a:r>
              <a:rPr lang="zh-CN" altLang="en-US" dirty="0" smtClean="0"/>
              <a:t>个；</a:t>
            </a:r>
            <a:endParaRPr lang="en-US" altLang="zh-CN" dirty="0" smtClean="0"/>
          </a:p>
          <a:p>
            <a:r>
              <a:rPr lang="zh-CN" altLang="en-US" dirty="0" smtClean="0"/>
              <a:t>所以必须：发端</a:t>
            </a:r>
            <a:r>
              <a:rPr lang="en-US" altLang="zh-CN" dirty="0" smtClean="0"/>
              <a:t>1s</a:t>
            </a:r>
            <a:r>
              <a:rPr lang="zh-CN" altLang="en-US" dirty="0" smtClean="0"/>
              <a:t>，收端尽可能靠近</a:t>
            </a:r>
            <a:r>
              <a:rPr lang="en-US" altLang="zh-CN" dirty="0" smtClean="0"/>
              <a:t>1s;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2907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抗噪声能力强；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</a:t>
            </a:r>
            <a:r>
              <a:rPr lang="en-US" altLang="zh-CN" dirty="0" smtClean="0"/>
              <a:t>. </a:t>
            </a:r>
            <a:r>
              <a:rPr lang="zh-CN" altLang="en-US" dirty="0" smtClean="0"/>
              <a:t>是信息很重要</a:t>
            </a:r>
          </a:p>
        </p:txBody>
      </p:sp>
      <p:sp>
        <p:nvSpPr>
          <p:cNvPr id="1249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F5C15C-8BC2-4E22-8711-F4F987C3466A}" type="slidenum">
              <a:rPr lang="zh-CN" altLang="en-US" smtClean="0"/>
              <a:pPr/>
              <a:t>30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1955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还有其他的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7083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2M</a:t>
            </a:r>
            <a:r>
              <a:rPr lang="zh-CN" altLang="en-US" dirty="0" smtClean="0"/>
              <a:t>一下。</a:t>
            </a:r>
            <a:endParaRPr lang="en-US" altLang="zh-CN" dirty="0" smtClean="0"/>
          </a:p>
          <a:p>
            <a:r>
              <a:rPr lang="zh-CN" altLang="en-US" dirty="0" smtClean="0"/>
              <a:t>高于</a:t>
            </a:r>
            <a:r>
              <a:rPr lang="en-US" altLang="zh-CN" dirty="0" smtClean="0"/>
              <a:t>2M</a:t>
            </a:r>
            <a:r>
              <a:rPr lang="zh-CN" altLang="en-US" dirty="0" smtClean="0"/>
              <a:t>，采用了</a:t>
            </a:r>
            <a:r>
              <a:rPr lang="en-US" altLang="zh-CN" dirty="0" smtClean="0"/>
              <a:t>16QAM</a:t>
            </a:r>
            <a:r>
              <a:rPr lang="zh-CN" altLang="en-US" dirty="0" smtClean="0"/>
              <a:t>信号；此时有载波。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6389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28619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对于数字通信系统而言，信源编码，信道编码中差错控制部分，都可以在数字终端设备</a:t>
            </a:r>
            <a:r>
              <a:rPr lang="en-US" altLang="zh-CN" dirty="0" smtClean="0"/>
              <a:t>(</a:t>
            </a:r>
            <a:r>
              <a:rPr lang="zh-CN" altLang="en-US" dirty="0" smtClean="0"/>
              <a:t>计算机</a:t>
            </a:r>
            <a:r>
              <a:rPr lang="en-US" altLang="zh-CN" dirty="0" smtClean="0"/>
              <a:t>)</a:t>
            </a:r>
            <a:r>
              <a:rPr lang="zh-CN" altLang="en-US" dirty="0" smtClean="0"/>
              <a:t>内通过算法实现，因此可以重点关注信道内的数字信号；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若把调制</a:t>
            </a:r>
            <a:r>
              <a:rPr lang="en-US" altLang="zh-CN" dirty="0" smtClean="0"/>
              <a:t>/</a:t>
            </a:r>
            <a:r>
              <a:rPr lang="zh-CN" altLang="en-US" dirty="0" smtClean="0"/>
              <a:t>解调和数字信道和在一起，当作一个广义的信道，上述数字通信系统就是一个基带通信系统；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因此有必要研究，啥样的基带信号（也就是经过信道编码后的信号）更适合在信道中传输</a:t>
            </a:r>
            <a:r>
              <a:rPr lang="en-US" altLang="zh-CN" dirty="0" smtClean="0"/>
              <a:t>;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802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通信系统中</a:t>
            </a:r>
            <a:r>
              <a:rPr lang="en-US" altLang="zh-CN" dirty="0" smtClean="0"/>
              <a:t>,</a:t>
            </a:r>
            <a:r>
              <a:rPr lang="zh-CN" altLang="en-US" dirty="0" smtClean="0"/>
              <a:t>要研究信道特性</a:t>
            </a:r>
            <a:r>
              <a:rPr lang="en-US" altLang="zh-CN" dirty="0" smtClean="0"/>
              <a:t>,</a:t>
            </a:r>
            <a:r>
              <a:rPr lang="zh-CN" altLang="en-US" dirty="0" smtClean="0"/>
              <a:t>然后再研究信源特性</a:t>
            </a:r>
            <a:r>
              <a:rPr lang="en-US" altLang="zh-CN" dirty="0" smtClean="0"/>
              <a:t>,</a:t>
            </a:r>
            <a:r>
              <a:rPr lang="zh-CN" altLang="en-US" dirty="0" smtClean="0"/>
              <a:t>根据信道特性</a:t>
            </a:r>
            <a:r>
              <a:rPr lang="en-US" altLang="zh-CN" dirty="0" smtClean="0"/>
              <a:t>,</a:t>
            </a:r>
            <a:r>
              <a:rPr lang="zh-CN" altLang="en-US" dirty="0" smtClean="0"/>
              <a:t>确定的信源在信道中的编码</a:t>
            </a:r>
            <a:r>
              <a:rPr lang="en-US" altLang="zh-CN" dirty="0" smtClean="0"/>
              <a:t>/</a:t>
            </a:r>
            <a:r>
              <a:rPr lang="zh-CN" altLang="en-US" dirty="0" smtClean="0"/>
              <a:t>传输方式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对于模拟系统而言</a:t>
            </a:r>
            <a:r>
              <a:rPr lang="en-US" altLang="zh-CN" dirty="0" smtClean="0"/>
              <a:t>,</a:t>
            </a:r>
            <a:r>
              <a:rPr lang="zh-CN" altLang="en-US" dirty="0" smtClean="0"/>
              <a:t>希望信号可以无失真地传输</a:t>
            </a:r>
            <a:endParaRPr lang="en-US" altLang="zh-CN" dirty="0" smtClean="0"/>
          </a:p>
          <a:p>
            <a:r>
              <a:rPr lang="zh-CN" altLang="en-US" dirty="0" smtClean="0"/>
              <a:t>对于数字系统而言</a:t>
            </a:r>
            <a:r>
              <a:rPr lang="en-US" altLang="zh-CN" dirty="0" smtClean="0"/>
              <a:t>,</a:t>
            </a:r>
            <a:r>
              <a:rPr lang="zh-CN" altLang="en-US" dirty="0" smtClean="0"/>
              <a:t>只希望可以判断正确就好。需要研究信号波形以及信号的频谱。</a:t>
            </a:r>
          </a:p>
          <a:p>
            <a:r>
              <a:rPr lang="zh-CN" altLang="en-US" dirty="0" smtClean="0"/>
              <a:t>  同步</a:t>
            </a:r>
          </a:p>
        </p:txBody>
      </p:sp>
      <p:sp>
        <p:nvSpPr>
          <p:cNvPr id="1259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B1A099-2FDD-4F05-B44C-5D602EEB9ECE}" type="slidenum">
              <a:rPr lang="zh-CN" altLang="en-US" smtClean="0"/>
              <a:pPr/>
              <a:t>41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仅在时间域内看波形，可以感到一些知识，比如，曼彻斯特编码，每码周期内，两个变化的信号，因此，频谱中必定包含</a:t>
            </a:r>
            <a:r>
              <a:rPr lang="en-US" altLang="zh-CN" dirty="0" smtClean="0"/>
              <a:t>1/T</a:t>
            </a:r>
            <a:r>
              <a:rPr lang="zh-CN" altLang="en-US" dirty="0" smtClean="0"/>
              <a:t>和</a:t>
            </a:r>
            <a:r>
              <a:rPr lang="en-US" altLang="zh-CN" dirty="0" smtClean="0"/>
              <a:t>2/T Hz</a:t>
            </a:r>
            <a:r>
              <a:rPr lang="zh-CN" altLang="en-US" dirty="0" smtClean="0"/>
              <a:t>的信号</a:t>
            </a:r>
            <a:endParaRPr lang="en-US" altLang="zh-CN" dirty="0" smtClean="0"/>
          </a:p>
          <a:p>
            <a:r>
              <a:rPr lang="zh-CN" altLang="en-US" dirty="0" smtClean="0"/>
              <a:t>但其带宽是多少？从时间波形不容易看到。</a:t>
            </a:r>
            <a:endParaRPr lang="en-US" altLang="zh-CN" dirty="0" smtClean="0"/>
          </a:p>
          <a:p>
            <a:r>
              <a:rPr lang="zh-CN" altLang="en-US" dirty="0" smtClean="0"/>
              <a:t>在频谱可以看的更清楚：信号与系统为大家建立了这样的知识</a:t>
            </a:r>
            <a:r>
              <a:rPr lang="en-US" altLang="zh-CN" dirty="0" smtClean="0"/>
              <a:t>/</a:t>
            </a:r>
            <a:r>
              <a:rPr lang="zh-CN" altLang="en-US" dirty="0" smtClean="0"/>
              <a:t>概念；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比如：</a:t>
            </a:r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Sa(*)</a:t>
            </a:r>
            <a:r>
              <a:rPr lang="zh-CN" altLang="en-US" dirty="0" smtClean="0"/>
              <a:t>称为取样函数。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en-US" altLang="zh-CN" baseline="0" dirty="0" smtClean="0"/>
              <a:t> </a:t>
            </a:r>
            <a:r>
              <a:rPr lang="zh-CN" altLang="en-US" dirty="0" smtClean="0"/>
              <a:t>信号能量大部分位于</a:t>
            </a:r>
            <a:r>
              <a:rPr lang="en-US" altLang="zh-CN" dirty="0" smtClean="0"/>
              <a:t>…</a:t>
            </a:r>
            <a:r>
              <a:rPr lang="zh-CN" altLang="en-US" dirty="0" smtClean="0"/>
              <a:t>内，也就是信号带宽。。。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2. </a:t>
            </a:r>
            <a:r>
              <a:rPr lang="zh-CN" altLang="en-US" dirty="0" smtClean="0"/>
              <a:t>有无限长的尾巴，即高频成分很高。。。其实在波形中也看得出来；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228600" indent="-228600">
              <a:buAutoNum type="arabicPeriod"/>
            </a:pP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1269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026B38-9F68-457B-98BF-03758078B80F}" type="slidenum">
              <a:rPr lang="zh-CN" altLang="en-US" smtClean="0"/>
              <a:pPr/>
              <a:t>42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基带信号的频谱：在前面介绍时，涉及到数字信号和频谱分析的概念，所以介绍基带信号的频谱。</a:t>
            </a:r>
          </a:p>
          <a:p>
            <a:r>
              <a:rPr lang="zh-CN" altLang="en-US" dirty="0" smtClean="0"/>
              <a:t>对于通信而言，不是信号的</a:t>
            </a:r>
            <a:r>
              <a:rPr lang="en-US" altLang="zh-CN" dirty="0" smtClean="0"/>
              <a:t>Fourier</a:t>
            </a:r>
            <a:r>
              <a:rPr lang="zh-CN" altLang="en-US" dirty="0" smtClean="0"/>
              <a:t>变换后的频谱，而是功率谱，因为通信信号可以看作是随机信号；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30998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求相关，再求傅里叶变换。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44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87038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码周期是</a:t>
            </a:r>
            <a:r>
              <a:rPr lang="en-US" altLang="zh-CN" dirty="0" smtClean="0"/>
              <a:t>1/T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47038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对于单极性不归零码：</a:t>
            </a:r>
            <a:r>
              <a:rPr lang="en-US" altLang="zh-CN" dirty="0" smtClean="0"/>
              <a:t>NRZ</a:t>
            </a:r>
            <a:r>
              <a:rPr lang="zh-CN" altLang="en-US" dirty="0" smtClean="0"/>
              <a:t>，没有定时分量：</a:t>
            </a:r>
            <a:r>
              <a:rPr lang="en-US" altLang="zh-CN" dirty="0" smtClean="0"/>
              <a:t>t=T,</a:t>
            </a:r>
            <a:r>
              <a:rPr lang="en-US" altLang="zh-CN" baseline="0" dirty="0" smtClean="0"/>
              <a:t> fs=1/T</a:t>
            </a:r>
            <a:r>
              <a:rPr lang="zh-CN" altLang="en-US" baseline="0" dirty="0" smtClean="0"/>
              <a:t>，</a:t>
            </a:r>
            <a:r>
              <a:rPr lang="en-US" altLang="zh-CN" baseline="0" dirty="0" smtClean="0"/>
              <a:t>sin(n*pi) = 0;</a:t>
            </a:r>
          </a:p>
          <a:p>
            <a:r>
              <a:rPr lang="zh-CN" altLang="en-US" baseline="0" dirty="0" smtClean="0"/>
              <a:t>单极性归零码：含有定时分量；</a:t>
            </a:r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0827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  <p:sp>
        <p:nvSpPr>
          <p:cNvPr id="12800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7F54FF-B472-4140-BF75-055EEF075672}" type="slidenum">
              <a:rPr lang="zh-CN" altLang="en-US" smtClean="0"/>
              <a:pPr/>
              <a:t>48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１。中间跳变的：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，不变化：０</a:t>
            </a:r>
            <a:endParaRPr lang="en-US" altLang="zh-CN" dirty="0" smtClean="0"/>
          </a:p>
          <a:p>
            <a:r>
              <a:rPr lang="zh-CN" altLang="en-US" dirty="0" smtClean="0"/>
              <a:t>２。如果有连续０，怎搞？所以：前一个十０，则变！</a:t>
            </a:r>
            <a:endParaRPr lang="en-US" altLang="zh-CN" dirty="0" smtClean="0"/>
          </a:p>
          <a:p>
            <a:r>
              <a:rPr lang="zh-CN" altLang="en-US" dirty="0" smtClean="0"/>
              <a:t>３。帧开始传 </a:t>
            </a:r>
            <a:r>
              <a:rPr lang="en-US" altLang="zh-CN" dirty="0" smtClean="0"/>
              <a:t>1.</a:t>
            </a:r>
            <a:r>
              <a:rPr lang="zh-CN" altLang="en-US" dirty="0" smtClean="0"/>
              <a:t>保证变化，便于接收端同步；</a:t>
            </a:r>
            <a:endParaRPr lang="en-US" altLang="zh-CN" dirty="0" smtClean="0"/>
          </a:p>
          <a:p>
            <a:r>
              <a:rPr lang="en-US" altLang="zh-CN" dirty="0" smtClean="0"/>
              <a:t>4. </a:t>
            </a:r>
            <a:r>
              <a:rPr lang="zh-CN" altLang="en-US" dirty="0" smtClean="0"/>
              <a:t>结束端为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，不变化；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开始位不能为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0/1</a:t>
            </a:r>
            <a:r>
              <a:rPr lang="zh-CN" altLang="en-US" dirty="0" smtClean="0"/>
              <a:t>的变化，没有方法表示开始</a:t>
            </a:r>
            <a:r>
              <a:rPr lang="en-US" altLang="zh-CN" dirty="0" smtClean="0"/>
              <a:t>.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开始位用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，则跳变表示传输开始；</a:t>
            </a: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290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4F1FC0-6723-417B-9CC5-55C8EBFA2E57}" type="slidenum">
              <a:rPr lang="zh-CN" altLang="en-US" smtClean="0"/>
              <a:pPr/>
              <a:t>51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0</a:t>
            </a:r>
            <a:r>
              <a:rPr lang="zh-CN" altLang="en-US" smtClean="0"/>
              <a:t>：前一个是</a:t>
            </a:r>
            <a:r>
              <a:rPr lang="en-US" altLang="zh-CN" smtClean="0"/>
              <a:t>1</a:t>
            </a:r>
            <a:r>
              <a:rPr lang="zh-CN" altLang="en-US" smtClean="0"/>
              <a:t>，则不变（因为已经变过了）</a:t>
            </a:r>
            <a:endParaRPr lang="en-US" altLang="zh-CN" smtClean="0"/>
          </a:p>
          <a:p>
            <a:r>
              <a:rPr lang="zh-CN" altLang="en-US" smtClean="0"/>
              <a:t>前一个是</a:t>
            </a:r>
            <a:r>
              <a:rPr lang="en-US" altLang="zh-CN" smtClean="0"/>
              <a:t>0</a:t>
            </a:r>
            <a:r>
              <a:rPr lang="zh-CN" altLang="en-US" smtClean="0"/>
              <a:t>，开始变，因为前一个就没有变！</a:t>
            </a:r>
          </a:p>
        </p:txBody>
      </p:sp>
      <p:sp>
        <p:nvSpPr>
          <p:cNvPr id="1300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E5054-364E-46FC-9882-4A47FE2BC8BB}" type="slidenum">
              <a:rPr lang="zh-CN" altLang="en-US" smtClean="0"/>
              <a:pPr/>
              <a:t>52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开始：</a:t>
            </a:r>
            <a:r>
              <a:rPr lang="en-US" altLang="zh-CN" dirty="0" smtClean="0"/>
              <a:t>01</a:t>
            </a:r>
            <a:r>
              <a:rPr lang="zh-CN" altLang="en-US" dirty="0" smtClean="0"/>
              <a:t>也不影响解码；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53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6262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　用在读卡器</a:t>
            </a:r>
            <a:r>
              <a:rPr lang="en-US" altLang="zh-CN" dirty="0" smtClean="0"/>
              <a:t>-〉</a:t>
            </a:r>
            <a:r>
              <a:rPr lang="zh-CN" altLang="en-US" dirty="0" smtClean="0"/>
              <a:t>卡的方向上，需要时刻有信号传输，所以不能允许一个</a:t>
            </a:r>
            <a:r>
              <a:rPr lang="en-US" altLang="zh-CN" dirty="0" smtClean="0"/>
              <a:t>T</a:t>
            </a:r>
            <a:r>
              <a:rPr lang="zh-CN" altLang="en-US" dirty="0" smtClean="0"/>
              <a:t>时间内，为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出现。</a:t>
            </a: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310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FC3E66-24AB-455D-BF3C-DF3D259A3BFE}" type="slidenum">
              <a:rPr lang="zh-CN" altLang="en-US" smtClean="0"/>
              <a:pPr/>
              <a:t>54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因为：通信开始，使用了</a:t>
            </a:r>
            <a:r>
              <a:rPr lang="en-US" altLang="zh-CN" dirty="0" smtClean="0"/>
              <a:t>Z</a:t>
            </a:r>
            <a:r>
              <a:rPr lang="zh-CN" altLang="en-US" dirty="0" smtClean="0"/>
              <a:t>，就是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，所有后边都是</a:t>
            </a:r>
            <a:r>
              <a:rPr lang="en-US" altLang="zh-CN" dirty="0" smtClean="0"/>
              <a:t>0</a:t>
            </a:r>
            <a:r>
              <a:rPr lang="zh-CN" altLang="en-US" dirty="0" smtClean="0"/>
              <a:t>。</a:t>
            </a:r>
          </a:p>
        </p:txBody>
      </p:sp>
      <p:sp>
        <p:nvSpPr>
          <p:cNvPr id="13210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8DC83-AF69-42CD-B588-B582FCEBC6D3}" type="slidenum">
              <a:rPr lang="zh-CN" altLang="en-US" smtClean="0"/>
              <a:pPr/>
              <a:t>55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经过编码的二进制信号，在用载波调制前，要经过一次脉冲调制；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调制信号为脉冲，载波为脉冲，所以不存在</a:t>
            </a:r>
            <a:r>
              <a:rPr lang="en-US" altLang="zh-CN" dirty="0" smtClean="0"/>
              <a:t>ASK</a:t>
            </a:r>
            <a:r>
              <a:rPr lang="zh-CN" altLang="en-US" dirty="0" smtClean="0"/>
              <a:t>。</a:t>
            </a:r>
          </a:p>
        </p:txBody>
      </p:sp>
      <p:sp>
        <p:nvSpPr>
          <p:cNvPr id="13312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16259-F3AB-4E99-B5B8-9CE7650EB0EF}" type="slidenum">
              <a:rPr lang="zh-CN" altLang="en-US" smtClean="0"/>
              <a:pPr/>
              <a:t>57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DPSK</a:t>
            </a:r>
            <a:r>
              <a:rPr lang="zh-CN" altLang="en-US" smtClean="0"/>
              <a:t>：编码只与相对相位有关，</a:t>
            </a:r>
            <a:endParaRPr lang="en-US" altLang="zh-CN" smtClean="0"/>
          </a:p>
          <a:p>
            <a:r>
              <a:rPr lang="en-US" altLang="zh-CN" smtClean="0"/>
              <a:t>PSK:</a:t>
            </a:r>
            <a:r>
              <a:rPr lang="zh-CN" altLang="en-US" smtClean="0"/>
              <a:t>编码只与绝对相位有关，若无法同步，容易错</a:t>
            </a:r>
          </a:p>
        </p:txBody>
      </p:sp>
      <p:sp>
        <p:nvSpPr>
          <p:cNvPr id="134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B0F33-6D57-486E-82B1-9F822C0AE49F}" type="slidenum">
              <a:rPr lang="zh-CN" altLang="en-US" smtClean="0"/>
              <a:pPr/>
              <a:t>59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60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在载波</a:t>
            </a:r>
            <a:r>
              <a:rPr lang="en-US" altLang="zh-CN" dirty="0" smtClean="0"/>
              <a:t>f1</a:t>
            </a:r>
            <a:r>
              <a:rPr lang="zh-CN" altLang="en-US" dirty="0" smtClean="0"/>
              <a:t>上，然后再用调制后的结果，再去调至另一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个频率更高的载波</a:t>
            </a:r>
            <a:r>
              <a:rPr lang="en-US" altLang="zh-CN" dirty="0" smtClean="0"/>
              <a:t>f2</a:t>
            </a:r>
            <a:r>
              <a:rPr lang="zh-CN" altLang="en-US" dirty="0" smtClean="0"/>
              <a:t>，第一个载波</a:t>
            </a:r>
            <a:r>
              <a:rPr lang="en-US" altLang="zh-CN" dirty="0" smtClean="0"/>
              <a:t>f1</a:t>
            </a:r>
            <a:r>
              <a:rPr lang="zh-CN" altLang="en-US" dirty="0" smtClean="0"/>
              <a:t>称为副载波，第二个载波</a:t>
            </a:r>
            <a:r>
              <a:rPr lang="en-US" altLang="zh-CN" dirty="0" smtClean="0"/>
              <a:t>f2</a:t>
            </a:r>
            <a:r>
              <a:rPr lang="zh-CN" altLang="en-US" dirty="0" smtClean="0"/>
              <a:t>称为主载波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应答器把需要传送的信息组成相应的帧，然后将帧的基带编码调制到副载波频率上，再进行载波调制</a:t>
            </a:r>
            <a:r>
              <a:rPr lang="en-US" altLang="zh-CN" dirty="0" smtClean="0"/>
              <a:t>.</a:t>
            </a:r>
            <a:endParaRPr lang="zh-CN" altLang="en-US" dirty="0" smtClean="0"/>
          </a:p>
        </p:txBody>
      </p:sp>
      <p:sp>
        <p:nvSpPr>
          <p:cNvPr id="1351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C5228-60C6-445D-87B4-FD2FE340C77C}" type="slidenum">
              <a:rPr lang="zh-CN" altLang="en-US" smtClean="0"/>
              <a:pPr/>
              <a:t>62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128/8=16</a:t>
            </a:r>
            <a:r>
              <a:rPr lang="zh-CN" altLang="en-US" dirty="0" smtClean="0"/>
              <a:t>，是</a:t>
            </a:r>
            <a:r>
              <a:rPr lang="en-US" altLang="zh-CN" dirty="0" smtClean="0"/>
              <a:t>16</a:t>
            </a:r>
            <a:r>
              <a:rPr lang="zh-CN" altLang="en-US" dirty="0" smtClean="0"/>
              <a:t>分频。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63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46964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dirty="0" smtClean="0"/>
              <a:t>X(t)cos(</a:t>
            </a:r>
            <a:r>
              <a:rPr lang="en-US" altLang="zh-CN" dirty="0" err="1" smtClean="0"/>
              <a:t>wt</a:t>
            </a:r>
            <a:r>
              <a:rPr lang="en-US" altLang="zh-CN" dirty="0" smtClean="0"/>
              <a:t>)*cos(</a:t>
            </a:r>
            <a:r>
              <a:rPr lang="en-US" altLang="zh-CN" dirty="0" err="1" smtClean="0"/>
              <a:t>wt</a:t>
            </a:r>
            <a:r>
              <a:rPr lang="en-US" altLang="zh-CN" dirty="0" smtClean="0"/>
              <a:t>)=x(t)(1-cos(2wt))=x(t)-x(t)cos(2wt).</a:t>
            </a:r>
          </a:p>
          <a:p>
            <a:endParaRPr lang="zh-CN" altLang="en-US" dirty="0" smtClean="0"/>
          </a:p>
        </p:txBody>
      </p:sp>
      <p:sp>
        <p:nvSpPr>
          <p:cNvPr id="136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3A359-818D-4DBC-B303-00F00C6C2EDD}" type="slidenum">
              <a:rPr lang="zh-CN" altLang="en-US" smtClean="0"/>
              <a:pPr/>
              <a:t>64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应答器是无源的，其能量靠读卡器提供，采用副载波调制信号进行负载调制时，调制管每次导通时间较短，对应答器电源影响较小；</a:t>
            </a:r>
            <a:endParaRPr lang="en-US" altLang="zh-CN" dirty="0" smtClean="0"/>
          </a:p>
          <a:p>
            <a:r>
              <a:rPr lang="zh-CN" altLang="en-US" dirty="0" smtClean="0"/>
              <a:t>调制管的总导通时间减少，总功率损耗下降；</a:t>
            </a:r>
            <a:endParaRPr lang="en-US" altLang="zh-CN" dirty="0" smtClean="0"/>
          </a:p>
          <a:p>
            <a:r>
              <a:rPr lang="zh-CN" altLang="en-US" dirty="0" smtClean="0"/>
              <a:t>有用信息的频谱分布在副载波附近而不是在载波附近，便于阅读器对传送数据信息的提取；</a:t>
            </a:r>
            <a:endParaRPr lang="en-US" altLang="zh-CN" dirty="0" smtClean="0"/>
          </a:p>
          <a:p>
            <a:r>
              <a:rPr lang="zh-CN" altLang="en-US" dirty="0" smtClean="0"/>
              <a:t>射频耦合回路应有较宽的频带。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高电平导通，在高电平阶段，不是持续导通；</a:t>
            </a: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1372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8EEE7D-E8FD-44D0-8BAF-9729E3AA55AF}" type="slidenum">
              <a:rPr lang="zh-CN" altLang="en-US" smtClean="0"/>
              <a:pPr/>
              <a:t>66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实际通信系统中，信道中传输的是到模拟信号中的，即：连续波调制。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但：回到数字信号的定义：某个参数是离散的。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而且，脉冲调制的信号频谱依然分布在较低的频段，需要实现频谱搬迁：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67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16644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38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6537C4-5F0D-4B7D-9B85-7655DA46207F}" type="slidenum">
              <a:rPr lang="zh-CN" altLang="en-US" smtClean="0"/>
              <a:pPr/>
              <a:t>68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卷积，在轴上扩展。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72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45201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13926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FF4B0D-CC8A-482C-A993-CA20F904681B}" type="slidenum">
              <a:rPr lang="zh-CN" altLang="en-US" smtClean="0"/>
              <a:pPr/>
              <a:t>73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40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5FF5E-F297-4BE4-892C-367114FFB561}" type="slidenum">
              <a:rPr lang="zh-CN" altLang="en-US" smtClean="0"/>
              <a:pPr/>
              <a:t>74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4131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59FA0-DB32-4093-9B43-3DEFA5D98107}" type="slidenum">
              <a:rPr lang="zh-CN" altLang="en-US" smtClean="0"/>
              <a:pPr/>
              <a:t>77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信道信号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83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29064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调制</a:t>
            </a:r>
            <a:r>
              <a:rPr lang="en-US" altLang="zh-CN" dirty="0" smtClean="0"/>
              <a:t>100%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84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93999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调制</a:t>
            </a:r>
            <a:r>
              <a:rPr lang="en-US" altLang="zh-CN" dirty="0" smtClean="0"/>
              <a:t>10%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85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81890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信道编码中，计算机部分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86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06605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反相曼彻斯特编码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95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低频部分 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fc/32</a:t>
            </a:r>
            <a:r>
              <a:rPr lang="zh-CN" altLang="en-US" baseline="0" dirty="0" smtClean="0"/>
              <a:t>，脉冲更宽一些</a:t>
            </a:r>
            <a:r>
              <a:rPr lang="en-US" altLang="zh-CN" baseline="0" dirty="0" smtClean="0"/>
              <a:t>.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相当于：</a:t>
            </a:r>
            <a:r>
              <a:rPr lang="en-US" altLang="zh-CN" dirty="0" smtClean="0"/>
              <a:t>FSK: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不同的</a:t>
            </a:r>
            <a:r>
              <a:rPr lang="en-US" altLang="zh-CN" baseline="0" dirty="0" smtClean="0"/>
              <a:t>L/H</a:t>
            </a:r>
            <a:r>
              <a:rPr lang="zh-CN" altLang="en-US" baseline="0" dirty="0" smtClean="0"/>
              <a:t>，采用了不同的脉冲调制。</a:t>
            </a:r>
            <a:endParaRPr lang="zh-CN" altLang="en-US" dirty="0" smtClean="0"/>
          </a:p>
        </p:txBody>
      </p:sp>
      <p:sp>
        <p:nvSpPr>
          <p:cNvPr id="142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E7D89-44C5-4B24-9C4C-DFD71E8E508A}" type="slidenum">
              <a:rPr lang="zh-CN" altLang="en-US" smtClean="0"/>
              <a:pPr/>
              <a:t>96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连续</a:t>
            </a:r>
            <a:r>
              <a:rPr lang="en-US" altLang="zh-CN" dirty="0" smtClean="0"/>
              <a:t>16</a:t>
            </a:r>
            <a:r>
              <a:rPr lang="zh-CN" altLang="en-US" dirty="0" smtClean="0"/>
              <a:t>个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，或者连续</a:t>
            </a:r>
            <a:r>
              <a:rPr lang="en-US" altLang="zh-CN" dirty="0" smtClean="0"/>
              <a:t>16</a:t>
            </a:r>
            <a:r>
              <a:rPr lang="zh-CN" altLang="en-US" dirty="0" smtClean="0"/>
              <a:t>个脉冲，都是非正常的，用于作为</a:t>
            </a:r>
            <a:r>
              <a:rPr lang="en-US" altLang="zh-CN" dirty="0" smtClean="0"/>
              <a:t>SOF/EOF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en-US" altLang="zh-CN" baseline="0" dirty="0" smtClean="0"/>
              <a:t> </a:t>
            </a:r>
            <a:r>
              <a:rPr lang="zh-CN" altLang="en-US" dirty="0" smtClean="0"/>
              <a:t>在通信过程中，连续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个副载波很正常，连续</a:t>
            </a:r>
            <a:r>
              <a:rPr lang="en-US" altLang="zh-CN" dirty="0" smtClean="0"/>
              <a:t>16</a:t>
            </a:r>
            <a:r>
              <a:rPr lang="zh-CN" altLang="en-US" dirty="0" smtClean="0"/>
              <a:t>个副载波也很正常：比如一个连续的　</a:t>
            </a:r>
            <a:r>
              <a:rPr lang="en-US" altLang="zh-CN" dirty="0" smtClean="0"/>
              <a:t>1</a:t>
            </a:r>
            <a:r>
              <a:rPr lang="zh-CN" altLang="en-US" dirty="0" smtClean="0"/>
              <a:t>和</a:t>
            </a:r>
            <a:r>
              <a:rPr lang="en-US" altLang="zh-CN" dirty="0" smtClean="0"/>
              <a:t>0</a:t>
            </a:r>
            <a:r>
              <a:rPr lang="zh-CN" altLang="en-US" dirty="0" smtClean="0"/>
              <a:t>　，但绝对不会出现连续</a:t>
            </a:r>
            <a:r>
              <a:rPr lang="en-US" altLang="zh-CN" dirty="0" smtClean="0"/>
              <a:t>24</a:t>
            </a:r>
            <a:r>
              <a:rPr lang="zh-CN" altLang="en-US" dirty="0" smtClean="0"/>
              <a:t>个副载波；</a:t>
            </a:r>
            <a:endParaRPr lang="en-US" altLang="zh-CN" dirty="0" smtClean="0"/>
          </a:p>
          <a:p>
            <a:r>
              <a:rPr lang="en-US" altLang="zh-CN" dirty="0" smtClean="0"/>
              <a:t>2. </a:t>
            </a:r>
            <a:r>
              <a:rPr lang="zh-CN" altLang="en-US" dirty="0" smtClean="0"/>
              <a:t>没有通讯时，前边就是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，此处只是表示至少</a:t>
            </a:r>
            <a:r>
              <a:rPr lang="en-US" altLang="zh-CN" dirty="0" smtClean="0"/>
              <a:t>56.64us;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99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92975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Fc/28</a:t>
            </a:r>
            <a:r>
              <a:rPr lang="zh-CN" altLang="en-US" dirty="0" smtClean="0"/>
              <a:t>表示</a:t>
            </a:r>
            <a:r>
              <a:rPr lang="en-US" altLang="zh-CN" dirty="0" smtClean="0"/>
              <a:t>0. fc/32</a:t>
            </a:r>
            <a:r>
              <a:rPr lang="zh-CN" altLang="en-US" dirty="0" smtClean="0"/>
              <a:t>表示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101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76836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128</a:t>
            </a:r>
            <a:r>
              <a:rPr lang="zh-CN" altLang="en-US" dirty="0" smtClean="0"/>
              <a:t>个脉冲。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104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11085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44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F021C9-B59F-459C-AC84-2D24FF34EF05}" type="slidenum">
              <a:rPr lang="zh-CN" altLang="en-US" smtClean="0"/>
              <a:pPr/>
              <a:t>109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zh-CN" dirty="0" smtClean="0"/>
              <a:t>序列</a:t>
            </a:r>
            <a:r>
              <a:rPr lang="en-US" altLang="zh-CN" dirty="0" smtClean="0"/>
              <a:t>Y</a:t>
            </a:r>
            <a:r>
              <a:rPr lang="zh-CN" altLang="zh-CN" dirty="0" smtClean="0"/>
              <a:t>带有下列两种异常情况：</a:t>
            </a:r>
          </a:p>
          <a:p>
            <a:r>
              <a:rPr lang="en-US" altLang="zh-CN" dirty="0" smtClean="0"/>
              <a:t>ⅰ</a:t>
            </a:r>
            <a:r>
              <a:rPr lang="zh-CN" altLang="zh-CN" dirty="0" smtClean="0"/>
              <a:t>）如果有两个或两个以上的连续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，则序列</a:t>
            </a:r>
            <a:r>
              <a:rPr lang="en-US" altLang="zh-CN" dirty="0" smtClean="0"/>
              <a:t>Z</a:t>
            </a:r>
            <a:r>
              <a:rPr lang="zh-CN" altLang="zh-CN" dirty="0" smtClean="0"/>
              <a:t>应从第二个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处开始被使用。</a:t>
            </a:r>
          </a:p>
          <a:p>
            <a:r>
              <a:rPr lang="zh-CN" altLang="zh-CN" dirty="0" smtClean="0"/>
              <a:t>ⅱ）如果在起始帧后的第一位是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，则序列</a:t>
            </a:r>
            <a:r>
              <a:rPr lang="en-US" altLang="zh-CN" dirty="0" smtClean="0"/>
              <a:t>Z</a:t>
            </a:r>
            <a:r>
              <a:rPr lang="zh-CN" altLang="zh-CN" dirty="0" smtClean="0"/>
              <a:t>应被用来表示它，并且以后直接紧跟着任何个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。</a:t>
            </a:r>
            <a:endParaRPr lang="zh-CN" altLang="en-US" dirty="0" smtClean="0"/>
          </a:p>
        </p:txBody>
      </p:sp>
      <p:sp>
        <p:nvSpPr>
          <p:cNvPr id="1454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6DA62-1117-4CF4-BD09-B9325B0E07BE}" type="slidenum">
              <a:rPr lang="zh-CN" altLang="en-US" smtClean="0"/>
              <a:pPr/>
              <a:t>110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反向曼彻斯特编码；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低电平表示不控制负载；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4188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4746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38B430-1800-4F70-A159-5DCE35C63E45}" type="slidenum">
              <a:rPr lang="zh-CN" altLang="en-US" smtClean="0"/>
              <a:pPr/>
              <a:t>112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 smtClean="0"/>
              <a:t>有电平表示</a:t>
            </a:r>
            <a:r>
              <a:rPr lang="en-US" altLang="zh-CN" dirty="0" smtClean="0"/>
              <a:t>.</a:t>
            </a:r>
          </a:p>
          <a:p>
            <a:r>
              <a:rPr lang="zh-CN" altLang="en-US" dirty="0" smtClean="0"/>
              <a:t>其实只有开始；</a:t>
            </a:r>
          </a:p>
        </p:txBody>
      </p:sp>
      <p:sp>
        <p:nvSpPr>
          <p:cNvPr id="146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B85E13-1E56-4884-A2A3-7538A17C462A}" type="slidenum">
              <a:rPr lang="zh-CN" altLang="en-US" smtClean="0"/>
              <a:pPr/>
              <a:t>113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低电平表示不控制负载；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883C63-AE2E-43C3-805A-B5139D13015C}" type="slidenum">
              <a:rPr lang="zh-CN" altLang="en-US" smtClean="0"/>
              <a:pPr>
                <a:defRPr/>
              </a:pPr>
              <a:t>114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76704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dirty="0" smtClean="0"/>
              <a:t>PICC-&gt;PCD</a:t>
            </a:r>
            <a:r>
              <a:rPr lang="zh-CN" altLang="en-US" dirty="0" smtClean="0"/>
              <a:t>采用 </a:t>
            </a:r>
            <a:r>
              <a:rPr lang="en-US" altLang="zh-CN" dirty="0" smtClean="0"/>
              <a:t>BPSK</a:t>
            </a:r>
            <a:r>
              <a:rPr lang="zh-CN" altLang="en-US" dirty="0" smtClean="0"/>
              <a:t>方式，所以对相位的要求高！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在</a:t>
            </a:r>
            <a:r>
              <a:rPr lang="en-US" altLang="zh-CN" dirty="0" smtClean="0"/>
              <a:t>TR1</a:t>
            </a:r>
            <a:r>
              <a:rPr lang="zh-CN" altLang="en-US" dirty="0" smtClean="0"/>
              <a:t>，即开始有副载波阶段，表示</a:t>
            </a:r>
            <a:r>
              <a:rPr lang="en-US" altLang="zh-CN" dirty="0" smtClean="0"/>
              <a:t>1.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同</a:t>
            </a:r>
            <a:r>
              <a:rPr lang="en-US" altLang="zh-CN" dirty="0" smtClean="0"/>
              <a:t>TYPE A</a:t>
            </a:r>
            <a:r>
              <a:rPr lang="zh-CN" altLang="en-US" dirty="0" smtClean="0"/>
              <a:t>，如果用０表示没有没有负载调制／没有负载波，则开始应该是逻辑</a:t>
            </a:r>
            <a:r>
              <a:rPr lang="en-US" altLang="zh-CN" dirty="0" smtClean="0"/>
              <a:t>0</a:t>
            </a:r>
            <a:r>
              <a:rPr lang="zh-CN" altLang="en-US" dirty="0" smtClean="0"/>
              <a:t>／</a:t>
            </a:r>
            <a:r>
              <a:rPr lang="en-US" altLang="zh-CN" dirty="0" smtClean="0"/>
              <a:t>TR0</a:t>
            </a:r>
            <a:r>
              <a:rPr lang="zh-CN" altLang="en-US" dirty="0" smtClean="0"/>
              <a:t>，之后逻辑</a:t>
            </a:r>
            <a:r>
              <a:rPr lang="en-US" altLang="zh-CN" dirty="0" smtClean="0"/>
              <a:t>1/TR1</a:t>
            </a:r>
            <a:r>
              <a:rPr lang="zh-CN" altLang="en-US" dirty="0" smtClean="0"/>
              <a:t>，有相位跳变表示逻辑０</a:t>
            </a:r>
            <a:r>
              <a:rPr lang="en-US" altLang="zh-CN" dirty="0" smtClean="0"/>
              <a:t>.</a:t>
            </a:r>
          </a:p>
        </p:txBody>
      </p:sp>
      <p:sp>
        <p:nvSpPr>
          <p:cNvPr id="1484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B63748-3D09-412E-81BF-523051443011}" type="slidenum">
              <a:rPr lang="zh-CN" altLang="en-US" smtClean="0"/>
              <a:pPr/>
              <a:t>116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/>
              <a:t>位宽度</a:t>
            </a:r>
          </a:p>
        </p:txBody>
      </p:sp>
      <p:sp>
        <p:nvSpPr>
          <p:cNvPr id="1433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80FE2-AB66-4065-A90A-DB9B77C90C4F}" type="slidenum">
              <a:rPr lang="zh-CN" altLang="en-US" smtClean="0"/>
              <a:pPr/>
              <a:t>128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539750" y="2708275"/>
            <a:ext cx="7958138" cy="109538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FF0000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CN" altLang="zh-CN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5" name="Picture 23" descr="xh_blue_1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381000"/>
            <a:ext cx="9144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533400" y="1447801"/>
            <a:ext cx="7772400" cy="104509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2924944"/>
            <a:ext cx="6544816" cy="3600400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 sz="2400" b="1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539750" y="31416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FF0000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CN" altLang="zh-CN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5" name="Picture 23" descr="xh_blue_1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381000"/>
            <a:ext cx="9144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533400" y="1447800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3429000"/>
            <a:ext cx="6400800" cy="235381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 b="1">
                <a:solidFill>
                  <a:srgbClr val="003399"/>
                </a:solidFill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 b="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924300" cy="487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 b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3924300" cy="487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 b="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9"/>
          <p:cNvSpPr>
            <a:spLocks noGrp="1" noChangeArrowheads="1"/>
          </p:cNvSpPr>
          <p:nvPr>
            <p:ph type="title"/>
          </p:nvPr>
        </p:nvSpPr>
        <p:spPr bwMode="auto">
          <a:xfrm>
            <a:off x="552450" y="304800"/>
            <a:ext cx="691515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6627" name="Rectangle 10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80708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endParaRPr lang="en-US" altLang="zh-CN" smtClean="0"/>
          </a:p>
        </p:txBody>
      </p:sp>
      <p:sp>
        <p:nvSpPr>
          <p:cNvPr id="3089" name="AutoShape 1041"/>
          <p:cNvSpPr>
            <a:spLocks noChangeArrowheads="1"/>
          </p:cNvSpPr>
          <p:nvPr/>
        </p:nvSpPr>
        <p:spPr bwMode="auto">
          <a:xfrm>
            <a:off x="542925" y="1219200"/>
            <a:ext cx="8077200" cy="76200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CN" altLang="zh-CN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90" name="Line 1042"/>
          <p:cNvSpPr>
            <a:spLocks noChangeShapeType="1"/>
          </p:cNvSpPr>
          <p:nvPr/>
        </p:nvSpPr>
        <p:spPr bwMode="auto">
          <a:xfrm flipV="1">
            <a:off x="533400" y="6324600"/>
            <a:ext cx="8110538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6630" name="Picture 1043" descr="xh_blue_1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34300" y="361950"/>
            <a:ext cx="81121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044" descr="bjt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8175" y="6386513"/>
            <a:ext cx="12954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3" name="Text Box 1045"/>
          <p:cNvSpPr txBox="1">
            <a:spLocks noChangeArrowheads="1"/>
          </p:cNvSpPr>
          <p:nvPr/>
        </p:nvSpPr>
        <p:spPr bwMode="auto">
          <a:xfrm>
            <a:off x="5500688" y="6308725"/>
            <a:ext cx="3122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 err="1">
                <a:solidFill>
                  <a:schemeClr val="folHlink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shfzhao</a:t>
            </a:r>
            <a:r>
              <a:rPr lang="en-US" altLang="zh-CN" sz="2000" dirty="0">
                <a:solidFill>
                  <a:schemeClr val="folHlink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@(m.)bjtu.edu.cn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0" r:id="rId3"/>
    <p:sldLayoutId id="2147483801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Tahoma" pitchFamily="34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Tahoma" pitchFamily="34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Tahoma" pitchFamily="34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Tahoma" pitchFamily="34" charset="0"/>
          <a:ea typeface="黑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ahoma" pitchFamily="34" charset="0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ahoma" pitchFamily="34" charset="0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ahoma" pitchFamily="34" charset="0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ahoma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0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baike.baidu.com/item/%E4%BF%A1%E6%81%AF%E8%AE%BA" TargetMode="External"/><Relationship Id="rId3" Type="http://schemas.openxmlformats.org/officeDocument/2006/relationships/hyperlink" Target="https://baike.baidu.com/item/%E5%AF%86%E6%AD%87%E6%A0%B9%E5%B7%9E" TargetMode="External"/><Relationship Id="rId7" Type="http://schemas.openxmlformats.org/officeDocument/2006/relationships/hyperlink" Target="https://baike.baidu.com/item/%E5%AE%A2%E5%BA%A7%E6%95%99%E6%8E%88" TargetMode="Externa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aike.baidu.com/item/%E8%B4%9D%E5%B0%94%E5%AE%9E%E9%AA%8C%E5%AE%A4" TargetMode="External"/><Relationship Id="rId11" Type="http://schemas.openxmlformats.org/officeDocument/2006/relationships/image" Target="../media/image18.jpeg"/><Relationship Id="rId5" Type="http://schemas.openxmlformats.org/officeDocument/2006/relationships/hyperlink" Target="https://baike.baidu.com/item/%E9%BA%BB%E7%9C%81%E7%90%86%E5%B7%A5%E5%AD%A6%E9%99%A2" TargetMode="External"/><Relationship Id="rId10" Type="http://schemas.openxmlformats.org/officeDocument/2006/relationships/hyperlink" Target="https://baike.baidu.com/item/%E6%95%B0%E5%AD%97%E9%80%9A%E4%BF%A1/1458211" TargetMode="External"/><Relationship Id="rId4" Type="http://schemas.openxmlformats.org/officeDocument/2006/relationships/hyperlink" Target="https://baike.baidu.com/item/%E5%AF%86%E6%AD%87%E6%A0%B9%E5%A4%A7%E5%AD%A6" TargetMode="External"/><Relationship Id="rId9" Type="http://schemas.openxmlformats.org/officeDocument/2006/relationships/hyperlink" Target="https://baike.baidu.com/item/%E4%BF%A1%E6%81%AF%E7%86%B5/7302318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4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3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3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8.wmf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9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7.png"/><Relationship Id="rId5" Type="http://schemas.openxmlformats.org/officeDocument/2006/relationships/image" Target="../media/image42.wmf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44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5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6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23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8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25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26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3.emf"/><Relationship Id="rId4" Type="http://schemas.openxmlformats.org/officeDocument/2006/relationships/oleObject" Target="../embeddings/oleObject28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4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5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6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8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34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35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2.w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6.e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8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3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83.emf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2.emf"/><Relationship Id="rId4" Type="http://schemas.openxmlformats.org/officeDocument/2006/relationships/oleObject" Target="../embeddings/oleObject44.bin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1.emf"/><Relationship Id="rId4" Type="http://schemas.openxmlformats.org/officeDocument/2006/relationships/oleObject" Target="../embeddings/oleObject45.bin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86.emf"/><Relationship Id="rId4" Type="http://schemas.openxmlformats.org/officeDocument/2006/relationships/oleObject" Target="../embeddings/oleObject46.bin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smtClean="0"/>
              <a:t>第三章 编码和调制</a:t>
            </a:r>
            <a:endParaRPr lang="en-US" altLang="zh-CN" b="1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3429000"/>
            <a:ext cx="6400800" cy="2354263"/>
          </a:xfrm>
        </p:spPr>
        <p:txBody>
          <a:bodyPr/>
          <a:lstStyle/>
          <a:p>
            <a:pPr eaLnBrk="1" hangingPunct="1"/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赵帅锋</a:t>
            </a:r>
            <a:endParaRPr lang="en-US" altLang="zh-CN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/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信息科学研究所</a:t>
            </a:r>
            <a:endParaRPr lang="en-US" altLang="zh-CN" smtClean="0">
              <a:latin typeface="华文楷体" pitchFamily="2" charset="-122"/>
              <a:ea typeface="华文楷体" pitchFamily="2" charset="-122"/>
            </a:endParaRPr>
          </a:p>
          <a:p>
            <a:pPr eaLnBrk="1" hangingPunct="1"/>
            <a:r>
              <a:rPr lang="zh-CN" altLang="en-US" smtClean="0">
                <a:latin typeface="华文楷体" pitchFamily="2" charset="-122"/>
                <a:ea typeface="华文楷体" pitchFamily="2" charset="-122"/>
              </a:rPr>
              <a:t>计算机与信息技术学院</a:t>
            </a:r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b="1" smtClean="0"/>
              <a:t>第三章 编码和调制</a:t>
            </a:r>
            <a:endParaRPr lang="zh-CN" altLang="en-US" smtClean="0"/>
          </a:p>
        </p:txBody>
      </p:sp>
      <p:sp>
        <p:nvSpPr>
          <p:cNvPr id="30723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。信号和编码；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。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中常用的编码方式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。脉冲调制</a:t>
            </a:r>
            <a:endParaRPr lang="en-US" altLang="zh-CN" dirty="0" smtClean="0"/>
          </a:p>
          <a:p>
            <a:r>
              <a:rPr lang="en-US" altLang="zh-CN" dirty="0" smtClean="0"/>
              <a:t>4. </a:t>
            </a:r>
            <a:r>
              <a:rPr lang="zh-CN" altLang="en-US" dirty="0" smtClean="0"/>
              <a:t>正弦波调制</a:t>
            </a:r>
            <a:endParaRPr lang="en-US" altLang="zh-CN" dirty="0" smtClean="0"/>
          </a:p>
          <a:p>
            <a:r>
              <a:rPr lang="en-US" altLang="zh-CN" dirty="0" smtClean="0"/>
              <a:t>5. 13.56MHz</a:t>
            </a:r>
            <a:r>
              <a:rPr lang="zh-CN" altLang="en-US" dirty="0" smtClean="0"/>
              <a:t>的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系统的编码和调制</a:t>
            </a:r>
            <a:r>
              <a:rPr lang="en-US" altLang="zh-CN" dirty="0" smtClean="0"/>
              <a:t>/</a:t>
            </a:r>
            <a:r>
              <a:rPr lang="zh-CN" altLang="en-US" dirty="0" smtClean="0"/>
              <a:t>标准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smtClean="0"/>
              <a:t>一</a:t>
            </a:r>
            <a:r>
              <a:rPr lang="en-US" altLang="zh-CN" smtClean="0"/>
              <a:t>. </a:t>
            </a:r>
            <a:r>
              <a:rPr lang="zh-CN" altLang="en-US" smtClean="0"/>
              <a:t>信号和编码</a:t>
            </a:r>
          </a:p>
        </p:txBody>
      </p:sp>
      <p:sp>
        <p:nvSpPr>
          <p:cNvPr id="31747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数据和信号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信道与通信系统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编码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endParaRPr lang="en-US" altLang="zh-CN" smtClean="0"/>
          </a:p>
          <a:p>
            <a:pPr marL="457200" indent="-457200"/>
            <a:r>
              <a:rPr lang="zh-CN" altLang="en-US" smtClean="0"/>
              <a:t>主要研究：</a:t>
            </a:r>
            <a:endParaRPr lang="en-US" altLang="zh-CN" smtClean="0"/>
          </a:p>
          <a:p>
            <a:pPr marL="457200" indent="-457200"/>
            <a:r>
              <a:rPr lang="zh-CN" altLang="en-US" smtClean="0"/>
              <a:t>   </a:t>
            </a:r>
            <a:r>
              <a:rPr lang="en-US" altLang="zh-CN" smtClean="0"/>
              <a:t>Read</a:t>
            </a:r>
            <a:r>
              <a:rPr lang="zh-CN" altLang="en-US" smtClean="0"/>
              <a:t>和</a:t>
            </a:r>
            <a:r>
              <a:rPr lang="en-US" altLang="zh-CN" smtClean="0"/>
              <a:t>Card/Tag</a:t>
            </a:r>
            <a:r>
              <a:rPr lang="zh-CN" altLang="en-US" smtClean="0"/>
              <a:t>之间，数据是如何表示的</a:t>
            </a:r>
            <a:r>
              <a:rPr lang="en-US" altLang="zh-CN" smtClean="0"/>
              <a:t>.</a:t>
            </a: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1. </a:t>
            </a:r>
            <a:r>
              <a:rPr lang="zh-CN" altLang="en-US" smtClean="0"/>
              <a:t>数据和信号</a:t>
            </a:r>
          </a:p>
        </p:txBody>
      </p:sp>
      <p:sp>
        <p:nvSpPr>
          <p:cNvPr id="327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数据</a:t>
            </a:r>
            <a:r>
              <a:rPr lang="en-US" altLang="zh-CN" dirty="0" smtClean="0"/>
              <a:t>: …(</a:t>
            </a:r>
            <a:r>
              <a:rPr lang="zh-CN" altLang="en-US" dirty="0" smtClean="0"/>
              <a:t>消息源</a:t>
            </a:r>
            <a:r>
              <a:rPr lang="en-US" altLang="zh-CN" dirty="0" smtClean="0"/>
              <a:t>)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数据 </a:t>
            </a:r>
            <a:r>
              <a:rPr lang="en-US" altLang="zh-CN" dirty="0" smtClean="0"/>
              <a:t>(</a:t>
            </a:r>
            <a:r>
              <a:rPr lang="zh-CN" altLang="en-US" dirty="0" smtClean="0"/>
              <a:t>通信中称消息</a:t>
            </a:r>
            <a:r>
              <a:rPr lang="en-US" altLang="zh-CN" dirty="0" smtClean="0"/>
              <a:t>)</a:t>
            </a:r>
            <a:r>
              <a:rPr lang="zh-CN" altLang="en-US" dirty="0" smtClean="0"/>
              <a:t>定义为表意的实体，分为</a:t>
            </a:r>
            <a:r>
              <a:rPr lang="zh-CN" altLang="en-US" dirty="0" smtClean="0">
                <a:solidFill>
                  <a:srgbClr val="FF0000"/>
                </a:solidFill>
              </a:rPr>
              <a:t>模拟数据</a:t>
            </a:r>
            <a:r>
              <a:rPr lang="zh-CN" altLang="en-US" dirty="0" smtClean="0"/>
              <a:t>和</a:t>
            </a:r>
            <a:r>
              <a:rPr lang="zh-CN" altLang="en-US" dirty="0" smtClean="0">
                <a:solidFill>
                  <a:srgbClr val="FF0000"/>
                </a:solidFill>
              </a:rPr>
              <a:t>数字数据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模拟数据</a:t>
            </a:r>
            <a:r>
              <a:rPr lang="zh-CN" altLang="en-US" dirty="0" smtClean="0"/>
              <a:t>在</a:t>
            </a:r>
            <a:r>
              <a:rPr lang="zh-CN" altLang="en-US" dirty="0" smtClean="0">
                <a:solidFill>
                  <a:srgbClr val="0070C0"/>
                </a:solidFill>
              </a:rPr>
              <a:t>某些时间间隔上</a:t>
            </a:r>
            <a:r>
              <a:rPr lang="zh-CN" altLang="en-US" dirty="0" smtClean="0"/>
              <a:t>取连续的值，例如，语音、温度等。</a:t>
            </a:r>
            <a:endParaRPr lang="en-US" altLang="zh-CN" dirty="0" smtClean="0"/>
          </a:p>
          <a:p>
            <a:pPr lvl="2"/>
            <a:r>
              <a:rPr lang="zh-CN" altLang="en-US" dirty="0" smtClean="0">
                <a:solidFill>
                  <a:srgbClr val="0070C0"/>
                </a:solidFill>
              </a:rPr>
              <a:t>某些时间间隔上</a:t>
            </a:r>
            <a:r>
              <a:rPr lang="en-US" altLang="zh-CN" dirty="0" smtClean="0">
                <a:solidFill>
                  <a:srgbClr val="0070C0"/>
                </a:solidFill>
              </a:rPr>
              <a:t>: </a:t>
            </a:r>
            <a:r>
              <a:rPr lang="zh-CN" altLang="en-US" dirty="0" smtClean="0">
                <a:solidFill>
                  <a:srgbClr val="0070C0"/>
                </a:solidFill>
              </a:rPr>
              <a:t>某段时间内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数字数据</a:t>
            </a:r>
            <a:r>
              <a:rPr lang="zh-CN" altLang="en-US" dirty="0" smtClean="0"/>
              <a:t>取离散值，比如：文本或字符串：</a:t>
            </a:r>
            <a:endParaRPr lang="en-US" altLang="zh-CN" dirty="0" smtClean="0"/>
          </a:p>
          <a:p>
            <a:pPr lvl="2"/>
            <a:r>
              <a:rPr lang="zh-CN" altLang="en-US" dirty="0" smtClean="0">
                <a:solidFill>
                  <a:srgbClr val="0070C0"/>
                </a:solidFill>
              </a:rPr>
              <a:t>甚至可以没有时间的概念</a:t>
            </a:r>
            <a:r>
              <a:rPr lang="en-US" altLang="zh-CN" dirty="0" smtClean="0">
                <a:solidFill>
                  <a:srgbClr val="0070C0"/>
                </a:solidFill>
              </a:rPr>
              <a:t>;</a:t>
            </a:r>
            <a:endParaRPr lang="zh-CN" altLang="en-US" dirty="0" smtClean="0">
              <a:solidFill>
                <a:srgbClr val="0070C0"/>
              </a:solidFill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zh-CN" altLang="en-US" dirty="0" smtClean="0"/>
              <a:t>数据的传输（</a:t>
            </a:r>
            <a:r>
              <a:rPr lang="zh-CN" altLang="en-US" dirty="0" smtClean="0">
                <a:solidFill>
                  <a:srgbClr val="FF0000"/>
                </a:solidFill>
              </a:rPr>
              <a:t>信道</a:t>
            </a:r>
            <a:r>
              <a:rPr lang="zh-CN" altLang="en-US" dirty="0">
                <a:solidFill>
                  <a:srgbClr val="FF0000"/>
                </a:solidFill>
              </a:rPr>
              <a:t>和信道中的</a:t>
            </a:r>
            <a:r>
              <a:rPr lang="en-US" altLang="zh-CN" dirty="0" err="1">
                <a:solidFill>
                  <a:srgbClr val="FF0000"/>
                </a:solidFill>
              </a:rPr>
              <a:t>i</a:t>
            </a:r>
            <a:r>
              <a:rPr lang="zh-CN" altLang="en-US" dirty="0" smtClean="0">
                <a:solidFill>
                  <a:srgbClr val="FF0000"/>
                </a:solidFill>
              </a:rPr>
              <a:t>信号）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/>
              <a:t>模拟数据，比如语音，通过声波，直接在空气中传播；也可以使用麦克风（</a:t>
            </a:r>
            <a:r>
              <a:rPr lang="zh-CN" altLang="en-US" dirty="0" smtClean="0">
                <a:solidFill>
                  <a:srgbClr val="FF0000"/>
                </a:solidFill>
              </a:rPr>
              <a:t>变成电信号</a:t>
            </a:r>
            <a:r>
              <a:rPr lang="zh-CN" altLang="en-US" dirty="0" smtClean="0"/>
              <a:t>，再变成声音信号）；还可以通过通信系统</a:t>
            </a:r>
            <a:r>
              <a:rPr lang="en-US" altLang="zh-CN" dirty="0" smtClean="0"/>
              <a:t>(</a:t>
            </a:r>
            <a:r>
              <a:rPr lang="zh-CN" altLang="en-US" dirty="0" smtClean="0"/>
              <a:t>变成电信号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，传播到更远的地方：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数字数据，比如“敌人入侵”，可以使用烽火</a:t>
            </a:r>
            <a:r>
              <a:rPr lang="en-US" altLang="zh-CN" dirty="0" smtClean="0"/>
              <a:t>/</a:t>
            </a:r>
            <a:r>
              <a:rPr lang="zh-CN" altLang="en-US" dirty="0" smtClean="0"/>
              <a:t>狼烟（信号）传播，也可以通过通信系统</a:t>
            </a:r>
            <a:r>
              <a:rPr lang="en-US" altLang="zh-CN" dirty="0" smtClean="0"/>
              <a:t>(</a:t>
            </a:r>
            <a:r>
              <a:rPr lang="zh-CN" altLang="en-US" dirty="0" smtClean="0"/>
              <a:t>变成电信号</a:t>
            </a:r>
            <a:r>
              <a:rPr lang="en-US" altLang="zh-CN" dirty="0" smtClean="0"/>
              <a:t>) </a:t>
            </a:r>
            <a:r>
              <a:rPr lang="zh-CN" altLang="en-US" dirty="0" smtClean="0"/>
              <a:t>，传播到更远的地方；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总之，</a:t>
            </a:r>
            <a:r>
              <a:rPr lang="zh-CN" altLang="en-US" dirty="0" smtClean="0">
                <a:solidFill>
                  <a:srgbClr val="FF0000"/>
                </a:solidFill>
              </a:rPr>
              <a:t>传输需要信道和适合在该信道中传输的某种载体（信号）表示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endParaRPr lang="zh-CN" alt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36912"/>
            <a:ext cx="2641862" cy="120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1. </a:t>
            </a:r>
            <a:r>
              <a:rPr lang="zh-CN" altLang="en-US" smtClean="0"/>
              <a:t>数据和信号</a:t>
            </a:r>
          </a:p>
        </p:txBody>
      </p:sp>
      <p:sp>
        <p:nvSpPr>
          <p:cNvPr id="3379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759325" cy="4876800"/>
          </a:xfrm>
        </p:spPr>
        <p:txBody>
          <a:bodyPr/>
          <a:lstStyle/>
          <a:p>
            <a:r>
              <a:rPr lang="zh-CN" altLang="en-US" dirty="0" smtClean="0"/>
              <a:t>信号</a:t>
            </a:r>
            <a:r>
              <a:rPr lang="en-US" altLang="zh-CN" dirty="0" smtClean="0"/>
              <a:t>: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电信号：通信系统中，数据以电信号的方式，从一端传递到另一端；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信号就是</a:t>
            </a:r>
            <a:r>
              <a:rPr lang="zh-CN" altLang="en-US" dirty="0" smtClean="0">
                <a:solidFill>
                  <a:srgbClr val="FF0000"/>
                </a:solidFill>
              </a:rPr>
              <a:t>数据的电气形式</a:t>
            </a:r>
            <a:r>
              <a:rPr lang="zh-CN" altLang="en-US" dirty="0" smtClean="0"/>
              <a:t>的表示（编码）。</a:t>
            </a:r>
            <a:endParaRPr lang="en-US" altLang="zh-CN" dirty="0" smtClean="0"/>
          </a:p>
          <a:p>
            <a:r>
              <a:rPr lang="zh-CN" altLang="en-US" dirty="0" smtClean="0"/>
              <a:t> 信号分类</a:t>
            </a:r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模拟信号</a:t>
            </a:r>
            <a:r>
              <a:rPr kumimoji="0" lang="zh-CN" altLang="en-US" dirty="0" smtClean="0"/>
              <a:t>电信号的某一个参量对应于模拟消息而连续取值；</a:t>
            </a:r>
            <a:r>
              <a:rPr lang="zh-CN" altLang="en-US" dirty="0" smtClean="0"/>
              <a:t>模拟信号用来表示模拟数据。 </a:t>
            </a:r>
            <a:endParaRPr kumimoji="0" lang="zh-CN" altLang="en-US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数字信号</a:t>
            </a:r>
            <a:r>
              <a:rPr lang="zh-CN" altLang="en-US" dirty="0" smtClean="0"/>
              <a:t>电信号的</a:t>
            </a:r>
            <a:r>
              <a:rPr lang="zh-CN" altLang="en-US" dirty="0" smtClean="0">
                <a:solidFill>
                  <a:srgbClr val="0070C0"/>
                </a:solidFill>
              </a:rPr>
              <a:t>某一个参量携带着离散消息</a:t>
            </a:r>
            <a:r>
              <a:rPr lang="zh-CN" altLang="en-US" dirty="0" smtClean="0"/>
              <a:t>，取值离散。比如，电压脉冲序列，比如：正弦电信号的相位表示</a:t>
            </a:r>
            <a:r>
              <a:rPr lang="en-US" altLang="zh-CN" dirty="0" smtClean="0"/>
              <a:t>0/1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PSK</a:t>
            </a:r>
            <a:r>
              <a:rPr lang="zh-CN" altLang="en-US" dirty="0" smtClean="0"/>
              <a:t>）</a:t>
            </a:r>
            <a:r>
              <a:rPr lang="en-US" altLang="zh-CN" dirty="0" smtClean="0"/>
              <a:t>.</a:t>
            </a:r>
            <a:endParaRPr lang="zh-CN" altLang="en-US" dirty="0" smtClean="0"/>
          </a:p>
        </p:txBody>
      </p:sp>
      <p:grpSp>
        <p:nvGrpSpPr>
          <p:cNvPr id="33796" name="Group 29"/>
          <p:cNvGrpSpPr>
            <a:grpSpLocks/>
          </p:cNvGrpSpPr>
          <p:nvPr/>
        </p:nvGrpSpPr>
        <p:grpSpPr bwMode="auto">
          <a:xfrm>
            <a:off x="5170488" y="1667126"/>
            <a:ext cx="3068692" cy="1078657"/>
            <a:chOff x="384" y="3023"/>
            <a:chExt cx="1440" cy="913"/>
          </a:xfrm>
        </p:grpSpPr>
        <p:sp>
          <p:nvSpPr>
            <p:cNvPr id="33798" name="Line 17"/>
            <p:cNvSpPr>
              <a:spLocks noChangeShapeType="1"/>
            </p:cNvSpPr>
            <p:nvPr/>
          </p:nvSpPr>
          <p:spPr bwMode="auto">
            <a:xfrm>
              <a:off x="768" y="3936"/>
              <a:ext cx="10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799" name="Line 18"/>
            <p:cNvSpPr>
              <a:spLocks noChangeShapeType="1"/>
            </p:cNvSpPr>
            <p:nvPr/>
          </p:nvSpPr>
          <p:spPr bwMode="auto">
            <a:xfrm flipV="1">
              <a:off x="768" y="3024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00" name="Line 19"/>
            <p:cNvSpPr>
              <a:spLocks noChangeShapeType="1"/>
            </p:cNvSpPr>
            <p:nvPr/>
          </p:nvSpPr>
          <p:spPr bwMode="auto">
            <a:xfrm>
              <a:off x="768" y="3456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01" name="Freeform 20"/>
            <p:cNvSpPr>
              <a:spLocks/>
            </p:cNvSpPr>
            <p:nvPr/>
          </p:nvSpPr>
          <p:spPr bwMode="auto">
            <a:xfrm>
              <a:off x="768" y="3088"/>
              <a:ext cx="1056" cy="512"/>
            </a:xfrm>
            <a:custGeom>
              <a:avLst/>
              <a:gdLst>
                <a:gd name="T0" fmla="*/ 0 w 1056"/>
                <a:gd name="T1" fmla="*/ 128 h 512"/>
                <a:gd name="T2" fmla="*/ 144 w 1056"/>
                <a:gd name="T3" fmla="*/ 32 h 512"/>
                <a:gd name="T4" fmla="*/ 384 w 1056"/>
                <a:gd name="T5" fmla="*/ 320 h 512"/>
                <a:gd name="T6" fmla="*/ 624 w 1056"/>
                <a:gd name="T7" fmla="*/ 512 h 512"/>
                <a:gd name="T8" fmla="*/ 912 w 1056"/>
                <a:gd name="T9" fmla="*/ 320 h 512"/>
                <a:gd name="T10" fmla="*/ 1056 w 1056"/>
                <a:gd name="T11" fmla="*/ 320 h 5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56"/>
                <a:gd name="T19" fmla="*/ 0 h 512"/>
                <a:gd name="T20" fmla="*/ 1056 w 1056"/>
                <a:gd name="T21" fmla="*/ 512 h 5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56" h="512">
                  <a:moveTo>
                    <a:pt x="0" y="128"/>
                  </a:moveTo>
                  <a:cubicBezTo>
                    <a:pt x="40" y="64"/>
                    <a:pt x="80" y="0"/>
                    <a:pt x="144" y="32"/>
                  </a:cubicBezTo>
                  <a:cubicBezTo>
                    <a:pt x="208" y="64"/>
                    <a:pt x="304" y="240"/>
                    <a:pt x="384" y="320"/>
                  </a:cubicBezTo>
                  <a:cubicBezTo>
                    <a:pt x="464" y="400"/>
                    <a:pt x="536" y="512"/>
                    <a:pt x="624" y="512"/>
                  </a:cubicBezTo>
                  <a:cubicBezTo>
                    <a:pt x="712" y="512"/>
                    <a:pt x="840" y="352"/>
                    <a:pt x="912" y="320"/>
                  </a:cubicBezTo>
                  <a:cubicBezTo>
                    <a:pt x="984" y="288"/>
                    <a:pt x="1020" y="304"/>
                    <a:pt x="1056" y="3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02" name="Text Box 25"/>
            <p:cNvSpPr txBox="1">
              <a:spLocks noChangeArrowheads="1"/>
            </p:cNvSpPr>
            <p:nvPr/>
          </p:nvSpPr>
          <p:spPr bwMode="auto">
            <a:xfrm>
              <a:off x="528" y="3407"/>
              <a:ext cx="2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800" b="1"/>
                <a:t>A</a:t>
              </a:r>
            </a:p>
          </p:txBody>
        </p:sp>
        <p:sp>
          <p:nvSpPr>
            <p:cNvPr id="33803" name="Text Box 27"/>
            <p:cNvSpPr txBox="1">
              <a:spLocks noChangeArrowheads="1"/>
            </p:cNvSpPr>
            <p:nvPr/>
          </p:nvSpPr>
          <p:spPr bwMode="auto">
            <a:xfrm>
              <a:off x="384" y="3023"/>
              <a:ext cx="3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800" b="1"/>
                <a:t>s(t)</a:t>
              </a:r>
            </a:p>
          </p:txBody>
        </p:sp>
        <p:sp>
          <p:nvSpPr>
            <p:cNvPr id="33804" name="Text Box 28"/>
            <p:cNvSpPr txBox="1">
              <a:spLocks noChangeArrowheads="1"/>
            </p:cNvSpPr>
            <p:nvPr/>
          </p:nvSpPr>
          <p:spPr bwMode="auto">
            <a:xfrm>
              <a:off x="1046" y="3092"/>
              <a:ext cx="3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800" b="1"/>
                <a:t>f(t)</a:t>
              </a:r>
            </a:p>
          </p:txBody>
        </p:sp>
      </p:grpSp>
      <p:pic>
        <p:nvPicPr>
          <p:cNvPr id="33797" name="Picture 5" descr="1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0488" y="2745783"/>
            <a:ext cx="3327400" cy="234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4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984" y="5162050"/>
            <a:ext cx="3600400" cy="107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zh-CN" altLang="en-US" dirty="0" smtClean="0"/>
              <a:t>数据和信号</a:t>
            </a:r>
          </a:p>
        </p:txBody>
      </p:sp>
      <p:sp>
        <p:nvSpPr>
          <p:cNvPr id="1028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921496"/>
          </a:xfrm>
        </p:spPr>
        <p:txBody>
          <a:bodyPr/>
          <a:lstStyle/>
          <a:p>
            <a:r>
              <a:rPr lang="zh-CN" altLang="en-US" dirty="0" smtClean="0"/>
              <a:t>信号在信道中传输，需要信号分析</a:t>
            </a:r>
            <a:endParaRPr lang="en-US" altLang="zh-CN" dirty="0" smtClean="0"/>
          </a:p>
          <a:p>
            <a:r>
              <a:rPr lang="zh-CN" altLang="en-US" dirty="0" smtClean="0"/>
              <a:t>信号分析：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时域分析：信号波形特征</a:t>
            </a:r>
            <a:r>
              <a:rPr lang="en-US" altLang="zh-CN" dirty="0" smtClean="0"/>
              <a:t>: v</a:t>
            </a:r>
            <a:r>
              <a:rPr lang="zh-CN" altLang="en-US" dirty="0" smtClean="0"/>
              <a:t>和</a:t>
            </a:r>
            <a:r>
              <a:rPr lang="en-US" altLang="zh-CN" dirty="0" smtClean="0"/>
              <a:t>t</a:t>
            </a:r>
            <a:r>
              <a:rPr lang="zh-CN" altLang="en-US" dirty="0" smtClean="0"/>
              <a:t>之间的关系；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频域分析：傅里叶变换</a:t>
            </a:r>
            <a:r>
              <a:rPr lang="en-US" altLang="zh-CN" dirty="0" smtClean="0"/>
              <a:t>/</a:t>
            </a:r>
            <a:r>
              <a:rPr lang="zh-CN" altLang="en-US" dirty="0" smtClean="0"/>
              <a:t>正交变换；</a:t>
            </a:r>
            <a:endParaRPr lang="en-US" altLang="zh-CN" dirty="0" smtClean="0"/>
          </a:p>
          <a:p>
            <a:r>
              <a:rPr lang="zh-CN" altLang="en-US" dirty="0" smtClean="0"/>
              <a:t>信号的频谱和带宽：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信号的频谱</a:t>
            </a:r>
            <a:r>
              <a:rPr lang="en-US" altLang="zh-CN" dirty="0" smtClean="0"/>
              <a:t>:</a:t>
            </a:r>
            <a:r>
              <a:rPr lang="zh-CN" altLang="en-US" dirty="0" smtClean="0"/>
              <a:t>电压（能量）在频率轴上的分布；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带宽：信号（能量）主要集中在一个频率范围内；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zh-CN" altLang="en-US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476375" y="4149725"/>
          <a:ext cx="619125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图片" r:id="rId4" imgW="4557045" imgH="1552145" progId="Word.Picture.8">
                  <p:embed/>
                </p:oleObj>
              </mc:Choice>
              <mc:Fallback>
                <p:oleObj name="图片" r:id="rId4" imgW="4557045" imgH="155214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149725"/>
                        <a:ext cx="6191250" cy="211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数据和信号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总之：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数据</a:t>
            </a:r>
            <a:r>
              <a:rPr lang="zh-CN" altLang="en-US" dirty="0"/>
              <a:t>表示的是</a:t>
            </a:r>
            <a:r>
              <a:rPr lang="zh-CN" altLang="en-US" dirty="0" smtClean="0"/>
              <a:t>源</a:t>
            </a:r>
            <a:r>
              <a:rPr lang="en-US" altLang="zh-CN" dirty="0" smtClean="0"/>
              <a:t>;</a:t>
            </a:r>
            <a:endParaRPr lang="en-US" altLang="zh-CN" dirty="0"/>
          </a:p>
          <a:p>
            <a:pPr lvl="1"/>
            <a:r>
              <a:rPr lang="zh-CN" altLang="en-US" dirty="0"/>
              <a:t>信号表示的是信道中传输的信号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信号频谱分析：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通信系统模型（</a:t>
            </a:r>
            <a:r>
              <a:rPr lang="zh-CN" altLang="en-US" dirty="0"/>
              <a:t>信号</a:t>
            </a:r>
            <a:r>
              <a:rPr lang="zh-CN" altLang="en-US" dirty="0" smtClean="0"/>
              <a:t>与系统）：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x(t)  -&gt; h(t)  -&gt; y(t)</a:t>
            </a:r>
          </a:p>
          <a:p>
            <a:pPr lvl="1"/>
            <a:r>
              <a:rPr lang="en-US" altLang="zh-CN" dirty="0" smtClean="0"/>
              <a:t>y(t)   = x(t) * h(t).</a:t>
            </a:r>
          </a:p>
          <a:p>
            <a:pPr lvl="1"/>
            <a:r>
              <a:rPr lang="en-US" altLang="zh-CN" dirty="0" smtClean="0"/>
              <a:t>Y(w) = X(w) x H(w</a:t>
            </a:r>
            <a:r>
              <a:rPr lang="en-US" altLang="zh-CN" dirty="0"/>
              <a:t>).</a:t>
            </a:r>
          </a:p>
          <a:p>
            <a:r>
              <a:rPr lang="en-US" altLang="zh-CN" dirty="0" smtClean="0"/>
              <a:t>H(w</a:t>
            </a:r>
            <a:r>
              <a:rPr lang="en-US" altLang="zh-CN" dirty="0"/>
              <a:t>)</a:t>
            </a:r>
            <a:r>
              <a:rPr lang="zh-CN" altLang="en-US" dirty="0"/>
              <a:t>对</a:t>
            </a:r>
            <a:r>
              <a:rPr lang="en-US" altLang="zh-CN" dirty="0"/>
              <a:t>Y(w)</a:t>
            </a:r>
            <a:r>
              <a:rPr lang="zh-CN" altLang="en-US" dirty="0"/>
              <a:t>有影响。</a:t>
            </a:r>
            <a:endParaRPr lang="en-US" altLang="zh-CN" dirty="0"/>
          </a:p>
          <a:p>
            <a:pPr lvl="1"/>
            <a:r>
              <a:rPr lang="zh-CN" altLang="en-US" dirty="0" smtClean="0"/>
              <a:t>信道</a:t>
            </a:r>
            <a:r>
              <a:rPr lang="zh-CN" altLang="en-US" dirty="0"/>
              <a:t>如果</a:t>
            </a:r>
            <a:r>
              <a:rPr lang="zh-CN" altLang="en-US" dirty="0" smtClean="0"/>
              <a:t>能把信号的频谱完整地传输过去，那么接收端就可以完整地恢复原始信号。保证</a:t>
            </a:r>
            <a:r>
              <a:rPr lang="zh-CN" altLang="en-US" dirty="0"/>
              <a:t>正常</a:t>
            </a:r>
            <a:r>
              <a:rPr lang="zh-CN" altLang="en-US" dirty="0" smtClean="0"/>
              <a:t>通信。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看</a:t>
            </a:r>
            <a:r>
              <a:rPr lang="zh-CN" altLang="en-US" dirty="0"/>
              <a:t>信号是否可以正常地通过信号：不损伤最好，少损伤也可以接受；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13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信道</a:t>
            </a:r>
          </a:p>
          <a:p>
            <a:pPr lvl="1">
              <a:defRPr/>
            </a:pPr>
            <a:r>
              <a:rPr lang="zh-CN" altLang="en-US" dirty="0" smtClean="0"/>
              <a:t>信号传输的通道，</a:t>
            </a:r>
            <a:r>
              <a:rPr lang="zh-CN" altLang="en-US" dirty="0"/>
              <a:t>用于</a:t>
            </a:r>
            <a:r>
              <a:rPr lang="zh-CN" altLang="en-US" dirty="0" smtClean="0"/>
              <a:t>传输信号，是信号传输的媒质；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传输介质</a:t>
            </a:r>
          </a:p>
          <a:p>
            <a:pPr lvl="1">
              <a:defRPr/>
            </a:pPr>
            <a:r>
              <a:rPr lang="zh-CN" altLang="en-US" dirty="0" smtClean="0"/>
              <a:t>传输介质是</a:t>
            </a:r>
            <a:r>
              <a:rPr lang="zh-CN" altLang="en-US" dirty="0" smtClean="0">
                <a:solidFill>
                  <a:srgbClr val="FF0000"/>
                </a:solidFill>
              </a:rPr>
              <a:t>数据</a:t>
            </a:r>
            <a:r>
              <a:rPr lang="zh-CN" altLang="en-US" dirty="0" smtClean="0"/>
              <a:t>传输系统里发送器和接收器之间的物理通路。</a:t>
            </a: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/>
              <a:t>分为：</a:t>
            </a:r>
            <a:endParaRPr lang="en-US" altLang="zh-CN" dirty="0" smtClean="0"/>
          </a:p>
          <a:p>
            <a:pPr lvl="2">
              <a:defRPr/>
            </a:pPr>
            <a:r>
              <a:rPr lang="zh-CN" altLang="en-US" dirty="0" smtClean="0">
                <a:solidFill>
                  <a:srgbClr val="0070C0"/>
                </a:solidFill>
              </a:rPr>
              <a:t>导向传输介质</a:t>
            </a:r>
            <a:r>
              <a:rPr lang="zh-CN" altLang="en-US" dirty="0" smtClean="0"/>
              <a:t>，电磁波沿着固态介质传送（电话线、双绞线／网线，电力线，光纤），有线信道</a:t>
            </a:r>
            <a:endParaRPr lang="en-US" altLang="zh-CN" dirty="0" smtClean="0"/>
          </a:p>
          <a:p>
            <a:pPr lvl="2">
              <a:defRPr/>
            </a:pPr>
            <a:r>
              <a:rPr lang="zh-CN" altLang="en-US" dirty="0" smtClean="0">
                <a:solidFill>
                  <a:srgbClr val="0070C0"/>
                </a:solidFill>
              </a:rPr>
              <a:t>非导向传输介质</a:t>
            </a:r>
            <a:r>
              <a:rPr lang="zh-CN" altLang="en-US" dirty="0" smtClean="0"/>
              <a:t>，无线信道</a:t>
            </a:r>
          </a:p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zh-CN" altLang="en-US" dirty="0" smtClean="0"/>
              <a:t>无线传输</a:t>
            </a:r>
            <a:r>
              <a:rPr lang="en-US" altLang="zh-CN" dirty="0" smtClean="0"/>
              <a:t>:  </a:t>
            </a:r>
            <a:r>
              <a:rPr lang="zh-CN" altLang="en-US" dirty="0" smtClean="0"/>
              <a:t>更方便。</a:t>
            </a:r>
          </a:p>
          <a:p>
            <a:pPr lvl="1">
              <a:defRPr/>
            </a:pPr>
            <a:r>
              <a:rPr lang="zh-CN" altLang="en-US" dirty="0" smtClean="0"/>
              <a:t>广播（单向）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err="1" smtClean="0"/>
              <a:t>Wifi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Zigbee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bluetooth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cellphone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RFID</a:t>
            </a:r>
          </a:p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zh-CN" altLang="en-US" b="1" dirty="0"/>
              <a:t>信道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73224"/>
          </a:xfrm>
        </p:spPr>
        <p:txBody>
          <a:bodyPr/>
          <a:lstStyle/>
          <a:p>
            <a:r>
              <a:rPr lang="zh-CN" altLang="en-US" dirty="0" smtClean="0"/>
              <a:t>频谱：</a:t>
            </a:r>
            <a:endParaRPr lang="zh-CN" altLang="en-US" dirty="0"/>
          </a:p>
        </p:txBody>
      </p:sp>
      <p:pic>
        <p:nvPicPr>
          <p:cNvPr id="4" name="图片 3" descr="有史以来最强的 5G 入门科普！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992888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zh-CN" altLang="en-US" b="1" dirty="0"/>
              <a:t>信道</a:t>
            </a:r>
            <a:endParaRPr lang="zh-CN" altLang="en-US" dirty="0"/>
          </a:p>
        </p:txBody>
      </p:sp>
      <p:pic>
        <p:nvPicPr>
          <p:cNvPr id="4" name="图片 3" descr="有史以来最强的 5G 入门科普！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0891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67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633663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无线传输</a:t>
            </a: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>
                <a:latin typeface="+mn-ea"/>
              </a:rPr>
              <a:t>频段：频率范围，无线电</a:t>
            </a:r>
            <a:r>
              <a:rPr lang="en-US" altLang="zh-CN" dirty="0" smtClean="0">
                <a:latin typeface="+mn-ea"/>
              </a:rPr>
              <a:t>/</a:t>
            </a:r>
            <a:r>
              <a:rPr lang="zh-CN" altLang="en-US" dirty="0" smtClean="0">
                <a:latin typeface="+mn-ea"/>
              </a:rPr>
              <a:t>微波</a:t>
            </a:r>
            <a:r>
              <a:rPr lang="en-US" altLang="zh-CN" dirty="0" smtClean="0">
                <a:latin typeface="+mn-ea"/>
              </a:rPr>
              <a:t>/</a:t>
            </a:r>
            <a:r>
              <a:rPr lang="zh-CN" altLang="en-US" dirty="0" smtClean="0">
                <a:latin typeface="+mn-ea"/>
              </a:rPr>
              <a:t>红外</a:t>
            </a:r>
            <a:r>
              <a:rPr lang="en-US" altLang="zh-CN" dirty="0" smtClean="0">
                <a:latin typeface="+mn-ea"/>
              </a:rPr>
              <a:t>/</a:t>
            </a:r>
            <a:r>
              <a:rPr lang="zh-CN" altLang="en-US" dirty="0" smtClean="0">
                <a:latin typeface="+mn-ea"/>
              </a:rPr>
              <a:t>可见光</a:t>
            </a:r>
            <a:r>
              <a:rPr lang="en-US" altLang="zh-CN" dirty="0" smtClean="0">
                <a:latin typeface="+mn-ea"/>
              </a:rPr>
              <a:t>.</a:t>
            </a:r>
          </a:p>
          <a:p>
            <a:pPr lvl="1">
              <a:defRPr/>
            </a:pPr>
            <a:r>
              <a:rPr lang="en-US" altLang="zh-CN" dirty="0" smtClean="0">
                <a:latin typeface="+mn-ea"/>
              </a:rPr>
              <a:t>LF/MF/HF/VHF/UHF/SHF/EHF</a:t>
            </a:r>
          </a:p>
          <a:p>
            <a:pPr>
              <a:defRPr/>
            </a:pPr>
            <a:r>
              <a:rPr lang="en-US" altLang="zh-CN" dirty="0" smtClean="0">
                <a:latin typeface="+mn-ea"/>
              </a:rPr>
              <a:t>RFID</a:t>
            </a:r>
            <a:r>
              <a:rPr lang="zh-CN" altLang="en-US" dirty="0" smtClean="0">
                <a:latin typeface="+mn-ea"/>
              </a:rPr>
              <a:t>所用的频率为</a:t>
            </a:r>
            <a:r>
              <a:rPr lang="en-US" altLang="zh-CN" dirty="0" smtClean="0">
                <a:latin typeface="+mn-ea"/>
              </a:rPr>
              <a:t>&lt;135 kHz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LF</a:t>
            </a:r>
            <a:r>
              <a:rPr lang="zh-CN" altLang="en-US" dirty="0" smtClean="0">
                <a:latin typeface="+mn-ea"/>
              </a:rPr>
              <a:t>）及</a:t>
            </a:r>
            <a:r>
              <a:rPr lang="en-US" altLang="zh-CN" dirty="0" smtClean="0">
                <a:latin typeface="+mn-ea"/>
              </a:rPr>
              <a:t>ISM</a:t>
            </a:r>
            <a:r>
              <a:rPr lang="zh-CN" altLang="en-US" dirty="0" smtClean="0">
                <a:latin typeface="+mn-ea"/>
              </a:rPr>
              <a:t>频率的</a:t>
            </a:r>
            <a:r>
              <a:rPr lang="en-US" altLang="zh-CN" dirty="0" smtClean="0">
                <a:latin typeface="+mn-ea"/>
              </a:rPr>
              <a:t>13.56 MHz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HF</a:t>
            </a:r>
            <a:r>
              <a:rPr lang="zh-CN" altLang="en-US" dirty="0" smtClean="0">
                <a:latin typeface="+mn-ea"/>
              </a:rPr>
              <a:t>），</a:t>
            </a:r>
            <a:r>
              <a:rPr lang="en-US" altLang="zh-CN" dirty="0" smtClean="0">
                <a:latin typeface="+mn-ea"/>
              </a:rPr>
              <a:t>433 MHz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UHF</a:t>
            </a:r>
            <a:r>
              <a:rPr lang="zh-CN" altLang="en-US" dirty="0" smtClean="0">
                <a:latin typeface="+mn-ea"/>
              </a:rPr>
              <a:t>），</a:t>
            </a:r>
            <a:r>
              <a:rPr lang="en-US" altLang="zh-CN" dirty="0" smtClean="0">
                <a:latin typeface="+mn-ea"/>
              </a:rPr>
              <a:t>869 MHz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UHF</a:t>
            </a:r>
            <a:r>
              <a:rPr lang="zh-CN" altLang="en-US" dirty="0" smtClean="0">
                <a:latin typeface="+mn-ea"/>
              </a:rPr>
              <a:t>），</a:t>
            </a:r>
            <a:r>
              <a:rPr lang="en-US" altLang="zh-CN" dirty="0" smtClean="0">
                <a:latin typeface="+mn-ea"/>
              </a:rPr>
              <a:t>915 MHz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UHF</a:t>
            </a:r>
            <a:r>
              <a:rPr lang="zh-CN" altLang="en-US" dirty="0" smtClean="0">
                <a:latin typeface="+mn-ea"/>
              </a:rPr>
              <a:t>），</a:t>
            </a:r>
            <a:r>
              <a:rPr lang="en-US" altLang="zh-CN" dirty="0" smtClean="0">
                <a:latin typeface="+mn-ea"/>
              </a:rPr>
              <a:t>2.45 GHz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UHF</a:t>
            </a:r>
            <a:r>
              <a:rPr lang="zh-CN" altLang="en-US" dirty="0" smtClean="0">
                <a:latin typeface="+mn-ea"/>
              </a:rPr>
              <a:t>），</a:t>
            </a:r>
            <a:r>
              <a:rPr lang="en-US" altLang="zh-CN" dirty="0" smtClean="0">
                <a:latin typeface="+mn-ea"/>
              </a:rPr>
              <a:t>5.8 GHz</a:t>
            </a:r>
            <a:r>
              <a:rPr lang="zh-CN" altLang="en-US" dirty="0" smtClean="0">
                <a:latin typeface="+mn-ea"/>
              </a:rPr>
              <a:t>（</a:t>
            </a:r>
            <a:r>
              <a:rPr lang="en-US" altLang="zh-CN" dirty="0" smtClean="0">
                <a:latin typeface="+mn-ea"/>
              </a:rPr>
              <a:t>SHF</a:t>
            </a:r>
            <a:r>
              <a:rPr lang="zh-CN" altLang="en-US" dirty="0" smtClean="0">
                <a:latin typeface="+mn-ea"/>
              </a:rPr>
              <a:t>）。 </a:t>
            </a:r>
          </a:p>
          <a:p>
            <a:pPr>
              <a:defRPr/>
            </a:pPr>
            <a:endParaRPr lang="zh-CN" altLang="en-US" dirty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827088" y="4005263"/>
          <a:ext cx="6840537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76" name="图片" r:id="rId4" imgW="4661908" imgH="1256978" progId="Word.Picture.8">
                  <p:embed/>
                </p:oleObj>
              </mc:Choice>
              <mc:Fallback>
                <p:oleObj name="图片" r:id="rId4" imgW="4661908" imgH="125697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005263"/>
                        <a:ext cx="6840537" cy="184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1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2. </a:t>
            </a:r>
            <a:r>
              <a:rPr lang="zh-CN" altLang="en-US" b="1" dirty="0" smtClean="0"/>
              <a:t>信道</a:t>
            </a:r>
            <a:endParaRPr lang="zh-CN" altLang="en-US" dirty="0" smtClean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>
          <a:xfrm>
            <a:off x="533400" y="1341438"/>
            <a:ext cx="8070850" cy="4906962"/>
          </a:xfrm>
        </p:spPr>
        <p:txBody>
          <a:bodyPr/>
          <a:lstStyle/>
          <a:p>
            <a:r>
              <a:rPr lang="zh-CN" altLang="en-US" smtClean="0"/>
              <a:t>无线信道特征</a:t>
            </a:r>
            <a:endParaRPr lang="en-US" altLang="zh-CN" smtClean="0"/>
          </a:p>
          <a:p>
            <a:pPr lvl="1"/>
            <a:r>
              <a:rPr lang="zh-CN" altLang="en-US" smtClean="0"/>
              <a:t>天线很重要：天线理论；</a:t>
            </a:r>
            <a:endParaRPr lang="en-US" altLang="zh-CN" smtClean="0"/>
          </a:p>
          <a:p>
            <a:pPr lvl="2"/>
            <a:r>
              <a:rPr lang="zh-CN" altLang="en-US" smtClean="0"/>
              <a:t>方向性；全向</a:t>
            </a:r>
            <a:r>
              <a:rPr lang="en-US" altLang="zh-CN" smtClean="0"/>
              <a:t>/</a:t>
            </a:r>
            <a:r>
              <a:rPr lang="zh-CN" altLang="en-US" smtClean="0"/>
              <a:t>定向天线一般而言，较低频率，全向；较高频率，某个方向：</a:t>
            </a:r>
            <a:endParaRPr lang="en-US" altLang="zh-CN" smtClean="0"/>
          </a:p>
          <a:p>
            <a:pPr lvl="3"/>
            <a:r>
              <a:rPr lang="zh-CN" altLang="en-US" smtClean="0"/>
              <a:t>老的电视天线；移动通信的基站；</a:t>
            </a:r>
            <a:endParaRPr lang="en-US" altLang="zh-CN" smtClean="0"/>
          </a:p>
          <a:p>
            <a:pPr lvl="2"/>
            <a:r>
              <a:rPr lang="zh-CN" altLang="en-US" smtClean="0"/>
              <a:t>天线形状：军舰</a:t>
            </a:r>
            <a:endParaRPr lang="en-US" altLang="zh-CN" smtClean="0"/>
          </a:p>
          <a:p>
            <a:pPr lvl="1"/>
            <a:r>
              <a:rPr lang="zh-CN" altLang="en-US" smtClean="0"/>
              <a:t>传输损耗与失真：</a:t>
            </a:r>
            <a:endParaRPr lang="en-US" altLang="zh-CN" smtClean="0"/>
          </a:p>
          <a:p>
            <a:pPr lvl="2"/>
            <a:r>
              <a:rPr lang="zh-CN" altLang="en-US" smtClean="0">
                <a:solidFill>
                  <a:srgbClr val="FF0000"/>
                </a:solidFill>
              </a:rPr>
              <a:t>衰减</a:t>
            </a:r>
            <a:r>
              <a:rPr lang="zh-CN" altLang="en-US" smtClean="0"/>
              <a:t>：信号强度因传输损耗而衰减。通信有效距离有限；</a:t>
            </a:r>
            <a:endParaRPr lang="en-US" altLang="zh-CN" smtClean="0"/>
          </a:p>
          <a:p>
            <a:pPr lvl="2"/>
            <a:r>
              <a:rPr lang="zh-CN" altLang="en-US" smtClean="0"/>
              <a:t>延迟变形</a:t>
            </a:r>
            <a:endParaRPr lang="en-US" altLang="zh-CN" smtClean="0"/>
          </a:p>
          <a:p>
            <a:pPr lvl="3"/>
            <a:r>
              <a:rPr lang="zh-CN" altLang="en-US" smtClean="0"/>
              <a:t>频率不同，到达接收点相位不同，导致失真</a:t>
            </a:r>
            <a:r>
              <a:rPr lang="en-US" altLang="zh-CN" smtClean="0"/>
              <a:t>:</a:t>
            </a:r>
            <a:r>
              <a:rPr lang="zh-CN" altLang="en-US" smtClean="0"/>
              <a:t>色散效应</a:t>
            </a:r>
            <a:r>
              <a:rPr lang="en-US" altLang="zh-CN" smtClean="0"/>
              <a:t>;</a:t>
            </a:r>
          </a:p>
          <a:p>
            <a:pPr lvl="3"/>
            <a:r>
              <a:rPr lang="zh-CN" altLang="en-US" smtClean="0"/>
              <a:t>多径效应。</a:t>
            </a:r>
            <a:endParaRPr lang="en-US" altLang="zh-CN" smtClean="0"/>
          </a:p>
          <a:p>
            <a:pPr lvl="2"/>
            <a:r>
              <a:rPr lang="zh-CN" altLang="en-US" smtClean="0"/>
              <a:t>噪声</a:t>
            </a:r>
            <a:endParaRPr lang="en-US" altLang="zh-CN" smtClean="0"/>
          </a:p>
          <a:p>
            <a:pPr lvl="3"/>
            <a:r>
              <a:rPr lang="zh-CN" altLang="en-US" smtClean="0"/>
              <a:t>白噪声</a:t>
            </a:r>
            <a:r>
              <a:rPr lang="en-US" altLang="zh-CN" smtClean="0"/>
              <a:t>/</a:t>
            </a:r>
            <a:r>
              <a:rPr lang="zh-CN" altLang="en-US" smtClean="0"/>
              <a:t>热噪声；电子器件；</a:t>
            </a:r>
            <a:endParaRPr lang="en-US" altLang="zh-CN" smtClean="0"/>
          </a:p>
          <a:p>
            <a:pPr lvl="3"/>
            <a:r>
              <a:rPr lang="zh-CN" altLang="en-US" smtClean="0"/>
              <a:t>脉冲噪声：闪电；</a:t>
            </a:r>
            <a:endParaRPr lang="en-US" altLang="zh-CN" smtClean="0"/>
          </a:p>
          <a:p>
            <a:pPr lvl="3"/>
            <a:endParaRPr lang="en-US" altLang="zh-CN" smtClean="0"/>
          </a:p>
          <a:p>
            <a:pPr lvl="2"/>
            <a:endParaRPr lang="en-US" altLang="zh-CN" smtClean="0"/>
          </a:p>
          <a:p>
            <a:pPr lvl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673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天线</a:t>
            </a:r>
          </a:p>
        </p:txBody>
      </p:sp>
      <p:sp>
        <p:nvSpPr>
          <p:cNvPr id="36867" name="AutoShape 2" descr="http://img4.imgtn.bdimg.com/it/u=1004943235,3915554221&amp;fm=21&amp;gp=0.jpg"/>
          <p:cNvSpPr>
            <a:spLocks noChangeAspect="1" noChangeArrowheads="1"/>
          </p:cNvSpPr>
          <p:nvPr/>
        </p:nvSpPr>
        <p:spPr bwMode="auto">
          <a:xfrm>
            <a:off x="1936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68" name="AutoShape 4" descr="http://img4.imgtn.bdimg.com/it/u=1004943235,3915554221&amp;fm=21&amp;gp=0.jpg"/>
          <p:cNvSpPr>
            <a:spLocks noChangeAspect="1" noChangeArrowheads="1"/>
          </p:cNvSpPr>
          <p:nvPr/>
        </p:nvSpPr>
        <p:spPr bwMode="auto">
          <a:xfrm>
            <a:off x="1936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6869" name="Picture 6" descr="http://img02.b2bvip.net/shop/201104/13/15/15-51-04-89-1028122.jpg.mid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628775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2" descr="http://tu.webps.cn/tb/img/4/T1L0c_Fz0aXXXXXXXX_%21%210-item_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2276475"/>
            <a:ext cx="2566987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2" descr="http://a1.att.hudong.com/31/56/013000002893051228655646402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2781300"/>
            <a:ext cx="2928937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天线</a:t>
            </a:r>
          </a:p>
        </p:txBody>
      </p:sp>
      <p:pic>
        <p:nvPicPr>
          <p:cNvPr id="37891" name="Picture 8" descr="http://s10.sinaimg.cn/mw690/001be2Bkgy6M8Bqxrfz29&amp;6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716338"/>
            <a:ext cx="259397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http://i4.hexunimg.cn/2015-01-20/172559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412875"/>
            <a:ext cx="31686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6" descr="http://img34.ddimg.cn/imgother1/95/11/22462304_10294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1557338"/>
            <a:ext cx="4752975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信道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根据信道中传输的是模拟信号，还是数字信号，</a:t>
            </a:r>
            <a:r>
              <a:rPr lang="zh-CN" altLang="en-US" dirty="0" smtClean="0">
                <a:solidFill>
                  <a:srgbClr val="FF0000"/>
                </a:solidFill>
              </a:rPr>
              <a:t>通信系统</a:t>
            </a:r>
            <a:r>
              <a:rPr lang="zh-CN" altLang="en-US" dirty="0" smtClean="0"/>
              <a:t>分为：</a:t>
            </a:r>
          </a:p>
          <a:p>
            <a:pPr lvl="2"/>
            <a:r>
              <a:rPr lang="zh-CN" altLang="en-US" dirty="0" smtClean="0">
                <a:solidFill>
                  <a:schemeClr val="hlink"/>
                </a:solidFill>
              </a:rPr>
              <a:t>模拟通信系统，数字通信系统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2"/>
            <a:endParaRPr lang="en-US" altLang="zh-CN" dirty="0"/>
          </a:p>
          <a:p>
            <a:pPr lvl="1"/>
            <a:r>
              <a:rPr lang="zh-CN" altLang="en-US" dirty="0" smtClean="0"/>
              <a:t>注意：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数字信号的概念</a:t>
            </a:r>
            <a:r>
              <a:rPr lang="en-US" altLang="zh-CN" dirty="0" smtClean="0"/>
              <a:t>: </a:t>
            </a:r>
            <a:r>
              <a:rPr lang="zh-CN" altLang="en-US" dirty="0" smtClean="0"/>
              <a:t>信号的参量携带数字数据信息；</a:t>
            </a:r>
          </a:p>
          <a:p>
            <a:pPr lvl="1"/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2. </a:t>
            </a:r>
            <a:r>
              <a:rPr lang="zh-CN" altLang="en-US" b="1" dirty="0" smtClean="0"/>
              <a:t>信道</a:t>
            </a:r>
            <a:endParaRPr lang="zh-CN" altLang="en-US" dirty="0" smtClean="0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794250"/>
          </a:xfrm>
        </p:spPr>
        <p:txBody>
          <a:bodyPr/>
          <a:lstStyle/>
          <a:p>
            <a:r>
              <a:rPr lang="zh-CN" altLang="en-US" dirty="0" smtClean="0"/>
              <a:t>模拟通信系统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en-US" altLang="zh-CN" dirty="0" smtClean="0"/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 </a:t>
            </a:r>
            <a:r>
              <a:rPr lang="zh-CN" altLang="en-US" dirty="0" smtClean="0">
                <a:solidFill>
                  <a:srgbClr val="FF0000"/>
                </a:solidFill>
              </a:rPr>
              <a:t>信息源，一般具有低通型频谱（频率范围在</a:t>
            </a:r>
            <a:r>
              <a:rPr lang="en-US" altLang="zh-CN" dirty="0" smtClean="0">
                <a:solidFill>
                  <a:srgbClr val="FF0000"/>
                </a:solidFill>
              </a:rPr>
              <a:t>0-nHz</a:t>
            </a:r>
            <a:r>
              <a:rPr lang="zh-CN" altLang="en-US" dirty="0" smtClean="0">
                <a:solidFill>
                  <a:srgbClr val="FF0000"/>
                </a:solidFill>
              </a:rPr>
              <a:t>），称为</a:t>
            </a:r>
            <a:r>
              <a:rPr lang="zh-CN" altLang="en-US" dirty="0" smtClean="0">
                <a:solidFill>
                  <a:schemeClr val="hlink"/>
                </a:solidFill>
              </a:rPr>
              <a:t>基带信号</a:t>
            </a:r>
            <a:r>
              <a:rPr lang="zh-CN" altLang="en-US" dirty="0" smtClean="0"/>
              <a:t>；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 基带信号不宜直接进行远距离传输，需要进行频率搬迁，即：</a:t>
            </a:r>
            <a:r>
              <a:rPr lang="zh-CN" altLang="en-US" dirty="0" smtClean="0">
                <a:solidFill>
                  <a:schemeClr val="hlink"/>
                </a:solidFill>
              </a:rPr>
              <a:t>调制</a:t>
            </a:r>
            <a:r>
              <a:rPr lang="en-US" altLang="zh-CN" dirty="0" smtClean="0">
                <a:solidFill>
                  <a:schemeClr val="hlink"/>
                </a:solidFill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en-US" altLang="zh-CN" dirty="0">
                <a:solidFill>
                  <a:schemeClr val="hlink"/>
                </a:solidFill>
              </a:rPr>
              <a:t> </a:t>
            </a:r>
            <a:r>
              <a:rPr lang="en-US" altLang="zh-CN" dirty="0" smtClean="0">
                <a:solidFill>
                  <a:schemeClr val="hlink"/>
                </a:solidFill>
              </a:rPr>
              <a:t>  </a:t>
            </a:r>
            <a:r>
              <a:rPr lang="zh-CN" altLang="en-US" dirty="0" smtClean="0"/>
              <a:t>经过调制后的信号，称为</a:t>
            </a:r>
            <a:r>
              <a:rPr lang="zh-CN" altLang="en-US" dirty="0" smtClean="0">
                <a:solidFill>
                  <a:schemeClr val="hlink"/>
                </a:solidFill>
              </a:rPr>
              <a:t>已调信号，或信道信号，</a:t>
            </a:r>
            <a:r>
              <a:rPr lang="zh-CN" altLang="en-US" dirty="0" smtClean="0"/>
              <a:t>调制前的信号称为</a:t>
            </a:r>
            <a:r>
              <a:rPr lang="zh-CN" altLang="en-US" dirty="0" smtClean="0">
                <a:solidFill>
                  <a:schemeClr val="hlink"/>
                </a:solidFill>
              </a:rPr>
              <a:t>调制信号</a:t>
            </a:r>
            <a:r>
              <a:rPr lang="zh-CN" altLang="en-US" dirty="0" smtClean="0"/>
              <a:t>；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 在接收端，频谱被搬迁到较高的载频附近，因此需要把频率恢复到原始频段，即：</a:t>
            </a:r>
            <a:r>
              <a:rPr lang="zh-CN" altLang="en-US" dirty="0" smtClean="0">
                <a:solidFill>
                  <a:schemeClr val="hlink"/>
                </a:solidFill>
              </a:rPr>
              <a:t>解调</a:t>
            </a:r>
            <a:r>
              <a:rPr lang="zh-CN" altLang="en-US" dirty="0" smtClean="0"/>
              <a:t>；</a:t>
            </a:r>
          </a:p>
          <a:p>
            <a:endParaRPr lang="zh-CN" altLang="en-US" dirty="0" smtClean="0"/>
          </a:p>
        </p:txBody>
      </p:sp>
      <p:grpSp>
        <p:nvGrpSpPr>
          <p:cNvPr id="39940" name="Group 4"/>
          <p:cNvGrpSpPr>
            <a:grpSpLocks/>
          </p:cNvGrpSpPr>
          <p:nvPr/>
        </p:nvGrpSpPr>
        <p:grpSpPr bwMode="auto">
          <a:xfrm>
            <a:off x="1042988" y="2062163"/>
            <a:ext cx="7058025" cy="1295400"/>
            <a:chOff x="748" y="2886"/>
            <a:chExt cx="4446" cy="816"/>
          </a:xfrm>
        </p:grpSpPr>
        <p:sp>
          <p:nvSpPr>
            <p:cNvPr id="39943" name="Rectangle 5"/>
            <p:cNvSpPr>
              <a:spLocks noChangeArrowheads="1"/>
            </p:cNvSpPr>
            <p:nvPr/>
          </p:nvSpPr>
          <p:spPr bwMode="auto">
            <a:xfrm>
              <a:off x="748" y="2886"/>
              <a:ext cx="635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/>
                <a:t>信息源</a:t>
              </a:r>
            </a:p>
          </p:txBody>
        </p:sp>
        <p:sp>
          <p:nvSpPr>
            <p:cNvPr id="39944" name="Rectangle 6"/>
            <p:cNvSpPr>
              <a:spLocks noChangeArrowheads="1"/>
            </p:cNvSpPr>
            <p:nvPr/>
          </p:nvSpPr>
          <p:spPr bwMode="auto">
            <a:xfrm>
              <a:off x="1610" y="2886"/>
              <a:ext cx="68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 dirty="0"/>
                <a:t>调制器</a:t>
              </a:r>
            </a:p>
          </p:txBody>
        </p:sp>
        <p:sp>
          <p:nvSpPr>
            <p:cNvPr id="39945" name="Rectangle 7"/>
            <p:cNvSpPr>
              <a:spLocks noChangeArrowheads="1"/>
            </p:cNvSpPr>
            <p:nvPr/>
          </p:nvSpPr>
          <p:spPr bwMode="auto">
            <a:xfrm>
              <a:off x="3651" y="2886"/>
              <a:ext cx="68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/>
                <a:t>解调器</a:t>
              </a:r>
            </a:p>
          </p:txBody>
        </p:sp>
        <p:sp>
          <p:nvSpPr>
            <p:cNvPr id="39946" name="Rectangle 8"/>
            <p:cNvSpPr>
              <a:spLocks noChangeArrowheads="1"/>
            </p:cNvSpPr>
            <p:nvPr/>
          </p:nvSpPr>
          <p:spPr bwMode="auto">
            <a:xfrm>
              <a:off x="4604" y="2886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/>
                <a:t>收信者</a:t>
              </a:r>
            </a:p>
          </p:txBody>
        </p:sp>
        <p:sp>
          <p:nvSpPr>
            <p:cNvPr id="39947" name="Rectangle 9"/>
            <p:cNvSpPr>
              <a:spLocks noChangeArrowheads="1"/>
            </p:cNvSpPr>
            <p:nvPr/>
          </p:nvSpPr>
          <p:spPr bwMode="auto">
            <a:xfrm>
              <a:off x="2563" y="2886"/>
              <a:ext cx="77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 dirty="0" smtClean="0"/>
                <a:t>模拟信道</a:t>
              </a:r>
              <a:endParaRPr lang="zh-CN" altLang="en-US" sz="1800" dirty="0"/>
            </a:p>
          </p:txBody>
        </p:sp>
        <p:sp>
          <p:nvSpPr>
            <p:cNvPr id="39948" name="Rectangle 10"/>
            <p:cNvSpPr>
              <a:spLocks noChangeArrowheads="1"/>
            </p:cNvSpPr>
            <p:nvPr/>
          </p:nvSpPr>
          <p:spPr bwMode="auto">
            <a:xfrm>
              <a:off x="2699" y="3430"/>
              <a:ext cx="499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1800"/>
                <a:t>噪声</a:t>
              </a:r>
            </a:p>
          </p:txBody>
        </p:sp>
        <p:sp>
          <p:nvSpPr>
            <p:cNvPr id="39949" name="Line 11"/>
            <p:cNvSpPr>
              <a:spLocks noChangeShapeType="1"/>
            </p:cNvSpPr>
            <p:nvPr/>
          </p:nvSpPr>
          <p:spPr bwMode="auto">
            <a:xfrm>
              <a:off x="1383" y="302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950" name="Line 12"/>
            <p:cNvSpPr>
              <a:spLocks noChangeShapeType="1"/>
            </p:cNvSpPr>
            <p:nvPr/>
          </p:nvSpPr>
          <p:spPr bwMode="auto">
            <a:xfrm>
              <a:off x="2291" y="302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951" name="Line 13"/>
            <p:cNvSpPr>
              <a:spLocks noChangeShapeType="1"/>
            </p:cNvSpPr>
            <p:nvPr/>
          </p:nvSpPr>
          <p:spPr bwMode="auto">
            <a:xfrm>
              <a:off x="3334" y="3022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952" name="Line 14"/>
            <p:cNvSpPr>
              <a:spLocks noChangeShapeType="1"/>
            </p:cNvSpPr>
            <p:nvPr/>
          </p:nvSpPr>
          <p:spPr bwMode="auto">
            <a:xfrm>
              <a:off x="4332" y="302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953" name="Line 15"/>
            <p:cNvSpPr>
              <a:spLocks noChangeShapeType="1"/>
            </p:cNvSpPr>
            <p:nvPr/>
          </p:nvSpPr>
          <p:spPr bwMode="auto">
            <a:xfrm flipV="1">
              <a:off x="2925" y="3158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9941" name="AutoShape 16"/>
          <p:cNvSpPr>
            <a:spLocks noChangeArrowheads="1"/>
          </p:cNvSpPr>
          <p:nvPr/>
        </p:nvSpPr>
        <p:spPr bwMode="auto">
          <a:xfrm>
            <a:off x="900113" y="2781300"/>
            <a:ext cx="1295400" cy="647700"/>
          </a:xfrm>
          <a:prstGeom prst="wedgeRoundRectCallout">
            <a:avLst>
              <a:gd name="adj1" fmla="val 47551"/>
              <a:gd name="adj2" fmla="val -83333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基带信号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调制信号</a:t>
            </a:r>
          </a:p>
        </p:txBody>
      </p:sp>
      <p:sp>
        <p:nvSpPr>
          <p:cNvPr id="39942" name="AutoShape 17"/>
          <p:cNvSpPr>
            <a:spLocks noChangeArrowheads="1"/>
          </p:cNvSpPr>
          <p:nvPr/>
        </p:nvSpPr>
        <p:spPr bwMode="auto">
          <a:xfrm>
            <a:off x="2484438" y="2781300"/>
            <a:ext cx="1295400" cy="647700"/>
          </a:xfrm>
          <a:prstGeom prst="wedgeRoundRectCallout">
            <a:avLst>
              <a:gd name="adj1" fmla="val 60782"/>
              <a:gd name="adj2" fmla="val -105884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>
                <a:solidFill>
                  <a:schemeClr val="bg1"/>
                </a:solidFill>
              </a:rPr>
              <a:t>已调信号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</a:rPr>
              <a:t>信道信号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zh-CN" altLang="en-US" b="1" dirty="0"/>
              <a:t>信道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545231"/>
          </a:xfrm>
        </p:spPr>
        <p:txBody>
          <a:bodyPr/>
          <a:lstStyle/>
          <a:p>
            <a:r>
              <a:rPr lang="zh-CN" altLang="en-US" dirty="0" smtClean="0"/>
              <a:t>调制与频谱搬迁</a:t>
            </a:r>
            <a:r>
              <a:rPr lang="en-US" altLang="zh-CN" dirty="0" smtClean="0"/>
              <a:t>: s(t)cos(</a:t>
            </a:r>
            <a:r>
              <a:rPr lang="en-US" altLang="zh-CN" dirty="0" err="1" smtClean="0"/>
              <a:t>wt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pic>
        <p:nvPicPr>
          <p:cNvPr id="147458" name="Picture 2" descr="https://timgsa.baidu.com/timg?image&amp;quality=80&amp;size=b9999_10000&amp;sec=1583767459474&amp;di=cce779c41325d531f54d03be5565d67a&amp;imgtype=0&amp;src=http%3A%2F%2Fyzhtml01.book118.com%2F2016%2F11%2F22%2F05%2F44217326%2F8.files%2Ffile000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88" y="1916831"/>
            <a:ext cx="7502920" cy="432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5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调制</a:t>
            </a:r>
          </a:p>
          <a:p>
            <a:pPr lvl="1"/>
            <a:r>
              <a:rPr lang="zh-CN" altLang="en-US" dirty="0" smtClean="0"/>
              <a:t>是：基带信号控制载波的某一个或几个参数，按基带信号的变化规律而变化；实现如下功能：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频谱搬移，便于发送和接收；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信道复用；</a:t>
            </a:r>
          </a:p>
          <a:p>
            <a:pPr lvl="2">
              <a:lnSpc>
                <a:spcPct val="125000"/>
              </a:lnSpc>
            </a:pPr>
            <a:r>
              <a:rPr kumimoji="0" lang="zh-CN" altLang="en-US" dirty="0" smtClean="0"/>
              <a:t>提高通信系统的抗干扰能力；</a:t>
            </a:r>
            <a:endParaRPr kumimoji="0"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模拟通信系统的基本问题</a:t>
            </a:r>
          </a:p>
          <a:p>
            <a:pPr lvl="1"/>
            <a:r>
              <a:rPr lang="zh-CN" altLang="en-US" dirty="0" smtClean="0"/>
              <a:t>原始消息到信息信号变换</a:t>
            </a:r>
            <a:r>
              <a:rPr lang="en-US" altLang="zh-CN" dirty="0" smtClean="0"/>
              <a:t>/</a:t>
            </a:r>
            <a:r>
              <a:rPr lang="zh-CN" altLang="en-US" dirty="0" smtClean="0"/>
              <a:t>反变换；</a:t>
            </a:r>
          </a:p>
          <a:p>
            <a:pPr lvl="1"/>
            <a:r>
              <a:rPr lang="zh-CN" altLang="en-US" dirty="0" smtClean="0">
                <a:solidFill>
                  <a:schemeClr val="hlink"/>
                </a:solidFill>
              </a:rPr>
              <a:t>信息信号到信道信号变换</a:t>
            </a:r>
            <a:r>
              <a:rPr lang="en-US" altLang="zh-CN" dirty="0" smtClean="0">
                <a:solidFill>
                  <a:schemeClr val="hlink"/>
                </a:solidFill>
              </a:rPr>
              <a:t>/</a:t>
            </a:r>
            <a:r>
              <a:rPr lang="zh-CN" altLang="en-US" dirty="0" smtClean="0">
                <a:solidFill>
                  <a:schemeClr val="hlink"/>
                </a:solidFill>
              </a:rPr>
              <a:t>反变换；</a:t>
            </a:r>
          </a:p>
          <a:p>
            <a:pPr lvl="1"/>
            <a:r>
              <a:rPr lang="zh-CN" altLang="en-US" dirty="0" smtClean="0">
                <a:solidFill>
                  <a:schemeClr val="hlink"/>
                </a:solidFill>
              </a:rPr>
              <a:t>噪声干扰对通信系统质量的影响；</a:t>
            </a:r>
          </a:p>
          <a:p>
            <a:pPr lvl="2">
              <a:lnSpc>
                <a:spcPct val="125000"/>
              </a:lnSpc>
            </a:pPr>
            <a:endParaRPr kumimoji="0"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上次我们学习了</a:t>
            </a:r>
            <a:r>
              <a:rPr lang="en-US" altLang="zh-CN" smtClean="0"/>
              <a:t>…</a:t>
            </a:r>
            <a:endParaRPr lang="zh-CN" altLang="en-US" smtClean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RFID</a:t>
            </a:r>
            <a:r>
              <a:rPr lang="zh-CN" altLang="en-US" dirty="0"/>
              <a:t>系统核心是</a:t>
            </a:r>
            <a:r>
              <a:rPr lang="en-US" altLang="zh-CN" dirty="0"/>
              <a:t>Tag</a:t>
            </a:r>
            <a:r>
              <a:rPr lang="zh-CN" altLang="en-US" dirty="0"/>
              <a:t>和</a:t>
            </a:r>
            <a:r>
              <a:rPr lang="en-US" altLang="zh-CN" dirty="0"/>
              <a:t>Reader</a:t>
            </a:r>
            <a:r>
              <a:rPr lang="zh-CN" altLang="en-US" dirty="0"/>
              <a:t>之间数据交互，本质上是一个（无线）通信系统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r>
              <a:rPr lang="zh-CN" altLang="en-US" dirty="0"/>
              <a:t>通信是要把</a:t>
            </a:r>
            <a:r>
              <a:rPr lang="zh-CN" altLang="en-US" dirty="0" smtClean="0"/>
              <a:t>数据</a:t>
            </a:r>
            <a:r>
              <a:rPr lang="en-US" altLang="zh-CN" dirty="0" smtClean="0"/>
              <a:t>/</a:t>
            </a:r>
            <a:r>
              <a:rPr lang="zh-CN" altLang="en-US" dirty="0" smtClean="0"/>
              <a:t>消息</a:t>
            </a:r>
            <a:r>
              <a:rPr lang="zh-CN" altLang="en-US" dirty="0"/>
              <a:t>从端段传递到另</a:t>
            </a:r>
            <a:r>
              <a:rPr lang="zh-CN" altLang="en-US" dirty="0" smtClean="0"/>
              <a:t>一端。</a:t>
            </a:r>
            <a:endParaRPr lang="en-US" altLang="zh-CN" dirty="0"/>
          </a:p>
          <a:p>
            <a:r>
              <a:rPr lang="zh-CN" altLang="en-US" dirty="0" smtClean="0"/>
              <a:t>数据</a:t>
            </a:r>
            <a:r>
              <a:rPr lang="zh-CN" altLang="en-US" dirty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模拟数据</a:t>
            </a:r>
            <a:r>
              <a:rPr lang="en-US" altLang="zh-CN" dirty="0" smtClean="0"/>
              <a:t>:</a:t>
            </a:r>
            <a:r>
              <a:rPr lang="zh-CN" altLang="en-US" dirty="0"/>
              <a:t>在</a:t>
            </a:r>
            <a:r>
              <a:rPr lang="zh-CN" altLang="en-US" dirty="0">
                <a:solidFill>
                  <a:srgbClr val="0070C0"/>
                </a:solidFill>
              </a:rPr>
              <a:t>某些时间间隔上</a:t>
            </a:r>
            <a:r>
              <a:rPr lang="zh-CN" altLang="en-US" dirty="0"/>
              <a:t>取连续的</a:t>
            </a:r>
            <a:r>
              <a:rPr lang="zh-CN" altLang="en-US" dirty="0" smtClean="0"/>
              <a:t>值</a:t>
            </a:r>
            <a:r>
              <a:rPr lang="en-US" altLang="zh-CN" dirty="0" smtClean="0"/>
              <a:t>;</a:t>
            </a:r>
            <a:endParaRPr lang="en-US" altLang="zh-CN" dirty="0"/>
          </a:p>
          <a:p>
            <a:pPr lvl="1"/>
            <a:r>
              <a:rPr lang="zh-CN" altLang="en-US" dirty="0" smtClean="0"/>
              <a:t>数字数据</a:t>
            </a:r>
            <a:r>
              <a:rPr lang="en-US" altLang="zh-CN" dirty="0" smtClean="0"/>
              <a:t>:</a:t>
            </a:r>
            <a:r>
              <a:rPr lang="zh-CN" altLang="en-US" dirty="0"/>
              <a:t>取离散值</a:t>
            </a:r>
            <a:endParaRPr lang="en-US" altLang="zh-CN" dirty="0" smtClean="0"/>
          </a:p>
          <a:p>
            <a:r>
              <a:rPr lang="zh-CN" altLang="en-US" dirty="0" smtClean="0"/>
              <a:t>数据要传输，</a:t>
            </a:r>
            <a:r>
              <a:rPr lang="zh-CN" altLang="en-US" dirty="0">
                <a:solidFill>
                  <a:srgbClr val="FF0000"/>
                </a:solidFill>
              </a:rPr>
              <a:t>需要信道和适合在该信道中传输的某种载体（信号）</a:t>
            </a:r>
            <a:r>
              <a:rPr lang="zh-CN" altLang="en-US" dirty="0" smtClean="0">
                <a:solidFill>
                  <a:srgbClr val="FF0000"/>
                </a:solidFill>
              </a:rPr>
              <a:t>表示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信号：电信号；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通信基本上就是电信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信号</a:t>
            </a:r>
            <a:r>
              <a:rPr lang="en-US" altLang="zh-CN" dirty="0" smtClean="0"/>
              <a:t>: </a:t>
            </a:r>
            <a:r>
              <a:rPr lang="zh-CN" altLang="en-US" dirty="0" smtClean="0"/>
              <a:t>如下概念很重要：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模拟（电）信号</a:t>
            </a:r>
            <a:r>
              <a:rPr lang="en-US" altLang="zh-CN" dirty="0" smtClean="0"/>
              <a:t>:</a:t>
            </a:r>
            <a:r>
              <a:rPr kumimoji="0" lang="zh-CN" altLang="en-US" dirty="0">
                <a:solidFill>
                  <a:srgbClr val="FF0000"/>
                </a:solidFill>
              </a:rPr>
              <a:t>电信号的某一个参量对应于模拟消息而连续</a:t>
            </a:r>
            <a:r>
              <a:rPr kumimoji="0" lang="zh-CN" altLang="en-US" dirty="0" smtClean="0">
                <a:solidFill>
                  <a:srgbClr val="FF0000"/>
                </a:solidFill>
              </a:rPr>
              <a:t>取值</a:t>
            </a:r>
            <a:r>
              <a:rPr kumimoji="0" lang="en-US" altLang="zh-CN" dirty="0" smtClean="0">
                <a:solidFill>
                  <a:srgbClr val="FF0000"/>
                </a:solidFill>
              </a:rPr>
              <a:t>;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/>
              <a:t>数字（电）信号</a:t>
            </a:r>
            <a:r>
              <a:rPr lang="en-US" altLang="zh-CN" dirty="0" smtClean="0"/>
              <a:t>:</a:t>
            </a:r>
            <a:r>
              <a:rPr lang="zh-CN" altLang="en-US" dirty="0">
                <a:solidFill>
                  <a:srgbClr val="FF0000"/>
                </a:solidFill>
              </a:rPr>
              <a:t>某一个参量携带着离散</a:t>
            </a:r>
            <a:r>
              <a:rPr lang="zh-CN" altLang="en-US" dirty="0" smtClean="0">
                <a:solidFill>
                  <a:srgbClr val="FF0000"/>
                </a:solidFill>
              </a:rPr>
              <a:t>消息</a:t>
            </a:r>
            <a:r>
              <a:rPr lang="en-US" altLang="zh-CN" dirty="0" smtClean="0">
                <a:solidFill>
                  <a:srgbClr val="FF0000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10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上次我们学习了</a:t>
            </a:r>
            <a:r>
              <a:rPr lang="en-US" altLang="zh-CN" smtClean="0"/>
              <a:t>…</a:t>
            </a:r>
            <a:endParaRPr lang="zh-CN" altLang="en-US" smtClean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信道分类：</a:t>
            </a:r>
            <a:endParaRPr lang="en-US" altLang="zh-CN" dirty="0"/>
          </a:p>
          <a:p>
            <a:pPr lvl="1"/>
            <a:r>
              <a:rPr lang="zh-CN" altLang="en-US" dirty="0" smtClean="0"/>
              <a:t>传输</a:t>
            </a:r>
            <a:r>
              <a:rPr lang="zh-CN" altLang="en-US" dirty="0"/>
              <a:t>介质</a:t>
            </a:r>
            <a:r>
              <a:rPr lang="en-US" altLang="zh-CN" dirty="0"/>
              <a:t>:</a:t>
            </a:r>
            <a:endParaRPr lang="zh-CN" altLang="en-US" dirty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有线信道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无线信道（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天线</a:t>
            </a:r>
            <a:endParaRPr lang="en-US" altLang="zh-CN" dirty="0" smtClean="0"/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传输损耗与失真</a:t>
            </a:r>
            <a:endParaRPr lang="en-US" altLang="zh-CN" dirty="0" smtClean="0"/>
          </a:p>
          <a:p>
            <a:pPr lvl="1"/>
            <a:r>
              <a:rPr lang="zh-CN" altLang="en-US" dirty="0"/>
              <a:t>传输信号类型：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zh-CN" altLang="en-US" dirty="0"/>
              <a:t>模拟</a:t>
            </a:r>
            <a:r>
              <a:rPr lang="zh-CN" altLang="en-US" dirty="0" smtClean="0"/>
              <a:t>信道</a:t>
            </a:r>
            <a:r>
              <a:rPr lang="en-US" altLang="zh-CN" dirty="0" smtClean="0"/>
              <a:t>: </a:t>
            </a:r>
            <a:r>
              <a:rPr lang="zh-CN" altLang="en-US" dirty="0" smtClean="0"/>
              <a:t>信道中传输模拟信号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数字</a:t>
            </a:r>
            <a:r>
              <a:rPr lang="zh-CN" altLang="en-US" dirty="0"/>
              <a:t>信道</a:t>
            </a:r>
            <a:r>
              <a:rPr lang="zh-CN" altLang="en-US" dirty="0" smtClean="0"/>
              <a:t>：信道中传输数字信号</a:t>
            </a:r>
            <a:endParaRPr lang="en-US" altLang="zh-CN" dirty="0"/>
          </a:p>
          <a:p>
            <a:r>
              <a:rPr lang="zh-CN" altLang="en-US" dirty="0" smtClean="0">
                <a:solidFill>
                  <a:srgbClr val="FF0000"/>
                </a:solidFill>
              </a:rPr>
              <a:t>根据</a:t>
            </a:r>
            <a:r>
              <a:rPr lang="zh-CN" altLang="en-US" dirty="0">
                <a:solidFill>
                  <a:srgbClr val="FF0000"/>
                </a:solidFill>
              </a:rPr>
              <a:t>信道中传输的是模拟信号，还是</a:t>
            </a:r>
            <a:r>
              <a:rPr lang="zh-CN" altLang="en-US" dirty="0" smtClean="0">
                <a:solidFill>
                  <a:srgbClr val="FF0000"/>
                </a:solidFill>
              </a:rPr>
              <a:t>数字信号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模拟通信系统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数字通信系统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823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041106" y="1844824"/>
            <a:ext cx="3635350" cy="2520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zh-CN" altLang="en-US" sz="1800"/>
              <a:t>信息源</a:t>
            </a:r>
          </a:p>
        </p:txBody>
      </p:sp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2. </a:t>
            </a:r>
            <a:r>
              <a:rPr lang="zh-CN" altLang="en-US" b="1" dirty="0" smtClean="0"/>
              <a:t>信道</a:t>
            </a:r>
            <a:endParaRPr lang="zh-CN" altLang="en-US" dirty="0" smtClean="0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数字通信系统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  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kumimoji="0" lang="en-US" altLang="zh-CN" dirty="0" smtClean="0"/>
          </a:p>
          <a:p>
            <a:pPr>
              <a:buFont typeface="Wingdings" pitchFamily="2" charset="2"/>
              <a:buNone/>
            </a:pPr>
            <a:r>
              <a:rPr kumimoji="0" lang="zh-CN" altLang="en-US" dirty="0" smtClean="0"/>
              <a:t>信源编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解码：提高数字信号传输的有效性，采用适当的方法，降低数字信号的码速率，提高传输速率，降低带宽，比如图像压缩为</a:t>
            </a:r>
            <a:r>
              <a:rPr kumimoji="0" lang="en-US" altLang="zh-CN" dirty="0" smtClean="0"/>
              <a:t>JPEG</a:t>
            </a:r>
            <a:r>
              <a:rPr kumimoji="0" lang="zh-CN" altLang="en-US" dirty="0" smtClean="0"/>
              <a:t>；</a:t>
            </a:r>
          </a:p>
          <a:p>
            <a:pPr>
              <a:buFont typeface="Wingdings" pitchFamily="2" charset="2"/>
              <a:buNone/>
            </a:pPr>
            <a:r>
              <a:rPr kumimoji="0" lang="zh-CN" altLang="en-US" dirty="0" smtClean="0"/>
              <a:t>信道编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解码：提高数字传输的可靠性，进行差错控制，为检错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纠错；</a:t>
            </a:r>
            <a:endParaRPr kumimoji="0" lang="en-US" altLang="zh-CN" dirty="0" smtClean="0"/>
          </a:p>
          <a:p>
            <a:pPr>
              <a:buFont typeface="Wingdings" pitchFamily="2" charset="2"/>
              <a:buNone/>
            </a:pPr>
            <a:r>
              <a:rPr kumimoji="0" lang="zh-CN" altLang="en-US" dirty="0" smtClean="0"/>
              <a:t>    信息源：一般为数据信号</a:t>
            </a:r>
            <a:r>
              <a:rPr kumimoji="0" lang="en-US" altLang="zh-CN" dirty="0" smtClean="0"/>
              <a:t>.</a:t>
            </a:r>
            <a:endParaRPr kumimoji="0" lang="zh-CN" altLang="en-US" dirty="0" smtClean="0"/>
          </a:p>
          <a:p>
            <a:endParaRPr lang="zh-CN" altLang="en-US" dirty="0" smtClean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116013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信息源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2484438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信源编码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852863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信道编码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5221288" y="1989138"/>
            <a:ext cx="12239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 smtClean="0"/>
              <a:t>数字调制器</a:t>
            </a:r>
            <a:endParaRPr lang="zh-CN" altLang="en-US" sz="1800" dirty="0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6229350" y="2781300"/>
            <a:ext cx="1115219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 smtClean="0"/>
              <a:t>数字信道</a:t>
            </a:r>
            <a:endParaRPr lang="zh-CN" altLang="en-US" sz="1800" dirty="0"/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7683565" y="2814638"/>
            <a:ext cx="84924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/>
              <a:t>噪声</a:t>
            </a: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1116013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接收端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2484438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信源解码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3852863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信道解码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5221288" y="3644900"/>
            <a:ext cx="12239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/>
              <a:t>数字</a:t>
            </a:r>
            <a:r>
              <a:rPr lang="zh-CN" altLang="en-US" sz="1800" dirty="0" smtClean="0"/>
              <a:t>解调器</a:t>
            </a:r>
            <a:endParaRPr lang="zh-CN" altLang="en-US" sz="1800" dirty="0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2124075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3492500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4860925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2124075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3492500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 flipH="1">
            <a:off x="7323203" y="30686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 flipH="1">
            <a:off x="4860925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6445250" y="22050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>
            <a:off x="6661150" y="32845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>
            <a:off x="6661150" y="22050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H="1">
            <a:off x="6445250" y="38608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9" name="AutoShape 25"/>
          <p:cNvSpPr>
            <a:spLocks noChangeArrowheads="1"/>
          </p:cNvSpPr>
          <p:nvPr/>
        </p:nvSpPr>
        <p:spPr bwMode="auto">
          <a:xfrm>
            <a:off x="3852863" y="2636838"/>
            <a:ext cx="1152525" cy="720725"/>
          </a:xfrm>
          <a:prstGeom prst="wedgeRoundRectCallout">
            <a:avLst>
              <a:gd name="adj1" fmla="val 48486"/>
              <a:gd name="adj2" fmla="val -80838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>
                <a:solidFill>
                  <a:schemeClr val="bg1"/>
                </a:solidFill>
              </a:rPr>
              <a:t>数字基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</a:rPr>
              <a:t>带信号</a:t>
            </a:r>
          </a:p>
        </p:txBody>
      </p:sp>
      <p:sp>
        <p:nvSpPr>
          <p:cNvPr id="42010" name="AutoShape 26"/>
          <p:cNvSpPr>
            <a:spLocks noChangeArrowheads="1"/>
          </p:cNvSpPr>
          <p:nvPr/>
        </p:nvSpPr>
        <p:spPr bwMode="auto">
          <a:xfrm>
            <a:off x="971550" y="2708275"/>
            <a:ext cx="1441450" cy="720725"/>
          </a:xfrm>
          <a:prstGeom prst="wedgeRoundRectCallout">
            <a:avLst>
              <a:gd name="adj1" fmla="val 6278"/>
              <a:gd name="adj2" fmla="val -8722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可以是模拟信号</a:t>
            </a:r>
            <a:r>
              <a:rPr lang="en-US" altLang="zh-CN" sz="1800" dirty="0">
                <a:solidFill>
                  <a:schemeClr val="bg1"/>
                </a:solidFill>
              </a:rPr>
              <a:t>(A/D)</a:t>
            </a:r>
          </a:p>
        </p:txBody>
      </p:sp>
      <p:sp>
        <p:nvSpPr>
          <p:cNvPr id="28" name="AutoShape 25"/>
          <p:cNvSpPr>
            <a:spLocks noChangeArrowheads="1"/>
          </p:cNvSpPr>
          <p:nvPr/>
        </p:nvSpPr>
        <p:spPr bwMode="auto">
          <a:xfrm>
            <a:off x="6133992" y="1268760"/>
            <a:ext cx="1369392" cy="432048"/>
          </a:xfrm>
          <a:prstGeom prst="wedgeRoundRectCallout">
            <a:avLst>
              <a:gd name="adj1" fmla="val -58211"/>
              <a:gd name="adj2" fmla="val 8686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</a:rPr>
              <a:t>广义信道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在实际的数字通信中，有时，数字基带信号不经调制，直接在信道中传输，称为：</a:t>
            </a:r>
            <a:r>
              <a:rPr lang="zh-CN" altLang="en-US" dirty="0">
                <a:solidFill>
                  <a:schemeClr val="hlink"/>
                </a:solidFill>
              </a:rPr>
              <a:t>数字基带传输</a:t>
            </a:r>
            <a:r>
              <a:rPr lang="zh-CN" altLang="en-US" dirty="0"/>
              <a:t>；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数字通信系统中的基本问题：</a:t>
            </a:r>
          </a:p>
          <a:p>
            <a:pPr lvl="1"/>
            <a:r>
              <a:rPr lang="zh-CN" altLang="en-US" dirty="0" smtClean="0"/>
              <a:t>信源编码：原始消息到信息信号的变换</a:t>
            </a:r>
            <a:r>
              <a:rPr lang="en-US" altLang="zh-CN" dirty="0" smtClean="0"/>
              <a:t>/</a:t>
            </a:r>
            <a:r>
              <a:rPr lang="zh-CN" altLang="en-US" dirty="0" smtClean="0"/>
              <a:t>反变换；</a:t>
            </a:r>
          </a:p>
          <a:p>
            <a:pPr lvl="1"/>
            <a:r>
              <a:rPr lang="zh-CN" altLang="en-US" dirty="0" smtClean="0"/>
              <a:t>信道编码：差错控制；</a:t>
            </a:r>
          </a:p>
          <a:p>
            <a:pPr lvl="1"/>
            <a:r>
              <a:rPr lang="zh-CN" altLang="en-US" dirty="0" smtClean="0"/>
              <a:t>数字调制</a:t>
            </a:r>
            <a:r>
              <a:rPr lang="en-US" altLang="zh-CN" dirty="0" smtClean="0"/>
              <a:t>/</a:t>
            </a:r>
            <a:r>
              <a:rPr lang="zh-CN" altLang="en-US" dirty="0" smtClean="0"/>
              <a:t>解调</a:t>
            </a:r>
          </a:p>
          <a:p>
            <a:pPr lvl="1"/>
            <a:r>
              <a:rPr lang="zh-CN" altLang="en-US" dirty="0" smtClean="0"/>
              <a:t>同步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RFID: </a:t>
            </a:r>
            <a:r>
              <a:rPr lang="zh-CN" altLang="en-US" dirty="0" smtClean="0"/>
              <a:t>数字通信系统，所以要考虑上述问题。</a:t>
            </a:r>
          </a:p>
          <a:p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</a:t>
            </a:r>
            <a:r>
              <a:rPr lang="zh-CN" altLang="en-US" b="1" smtClean="0"/>
              <a:t>信道</a:t>
            </a:r>
            <a:endParaRPr lang="zh-CN" altLang="en-US" smtClean="0"/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数字通信系统的优点：</a:t>
            </a:r>
          </a:p>
          <a:p>
            <a:pPr lvl="1"/>
            <a:r>
              <a:rPr lang="zh-CN" altLang="en-US" smtClean="0"/>
              <a:t>抗干扰能力强；</a:t>
            </a:r>
          </a:p>
          <a:p>
            <a:pPr lvl="1"/>
            <a:r>
              <a:rPr lang="zh-CN" altLang="en-US" smtClean="0"/>
              <a:t>差错控制编码；</a:t>
            </a:r>
          </a:p>
          <a:p>
            <a:pPr lvl="1"/>
            <a:r>
              <a:rPr lang="zh-CN" altLang="en-US" smtClean="0"/>
              <a:t>保密性好；</a:t>
            </a:r>
          </a:p>
          <a:p>
            <a:pPr lvl="1"/>
            <a:r>
              <a:rPr kumimoji="0" lang="zh-CN" altLang="en-US" smtClean="0"/>
              <a:t>可以存贮和处理；</a:t>
            </a:r>
          </a:p>
          <a:p>
            <a:pPr lvl="1"/>
            <a:r>
              <a:rPr kumimoji="0" lang="zh-CN" altLang="en-US" smtClean="0"/>
              <a:t>利于组成智能化的通信网，便于计算机处理；</a:t>
            </a:r>
          </a:p>
          <a:p>
            <a:pPr lvl="1"/>
            <a:r>
              <a:rPr kumimoji="0" lang="zh-CN" altLang="en-US" smtClean="0"/>
              <a:t>设备通用性好</a:t>
            </a:r>
          </a:p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618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2. </a:t>
            </a:r>
            <a:r>
              <a:rPr lang="zh-CN" altLang="en-US" b="1" dirty="0" smtClean="0"/>
              <a:t>信道</a:t>
            </a:r>
            <a:endParaRPr lang="zh-CN" alt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68413"/>
            <a:ext cx="8070850" cy="4979987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信道的容量</a:t>
            </a:r>
          </a:p>
          <a:p>
            <a:pPr lvl="1">
              <a:defRPr/>
            </a:pPr>
            <a:r>
              <a:rPr lang="zh-CN" altLang="en-US" dirty="0" smtClean="0"/>
              <a:t>对在给定条件，给定通信路径或信道上的</a:t>
            </a:r>
            <a:r>
              <a:rPr lang="zh-CN" altLang="en-US" dirty="0" smtClean="0">
                <a:solidFill>
                  <a:srgbClr val="FF0000"/>
                </a:solidFill>
              </a:rPr>
              <a:t>数据传输速率</a:t>
            </a:r>
            <a:r>
              <a:rPr lang="zh-CN" altLang="en-US" dirty="0" smtClean="0"/>
              <a:t>称为信道容量。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数据传输速率</a:t>
            </a:r>
            <a:r>
              <a:rPr lang="en-US" altLang="zh-CN" dirty="0" smtClean="0">
                <a:solidFill>
                  <a:srgbClr val="FF0000"/>
                </a:solidFill>
              </a:rPr>
              <a:t>:</a:t>
            </a:r>
          </a:p>
          <a:p>
            <a:pPr lvl="1"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每秒传送数据的</a:t>
            </a:r>
            <a:r>
              <a:rPr lang="zh-CN" altLang="en-US" dirty="0">
                <a:solidFill>
                  <a:srgbClr val="FF0000"/>
                </a:solidFill>
              </a:rPr>
              <a:t>比特</a:t>
            </a:r>
            <a:r>
              <a:rPr lang="zh-CN" altLang="en-US" dirty="0" smtClean="0"/>
              <a:t>位数，用比特率 </a:t>
            </a:r>
            <a:r>
              <a:rPr lang="en-US" altLang="zh-CN" dirty="0" smtClean="0"/>
              <a:t>bps b/s</a:t>
            </a:r>
            <a:r>
              <a:rPr lang="zh-CN" altLang="en-US" dirty="0" smtClean="0"/>
              <a:t> 表示；</a:t>
            </a: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数据传输速率</a:t>
            </a:r>
            <a:r>
              <a:rPr lang="zh-CN" altLang="en-US" dirty="0" smtClean="0"/>
              <a:t>和信道的带宽成正比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信道的最大容量</a:t>
            </a:r>
            <a:r>
              <a:rPr lang="en-US" altLang="zh-CN" i="1" dirty="0" smtClean="0"/>
              <a:t>C</a:t>
            </a:r>
          </a:p>
          <a:p>
            <a:pPr lvl="1">
              <a:defRPr/>
            </a:pPr>
            <a:r>
              <a:rPr lang="en-US" altLang="zh-CN" dirty="0" smtClean="0">
                <a:latin typeface="+mn-ea"/>
              </a:rPr>
              <a:t>1948</a:t>
            </a:r>
            <a:r>
              <a:rPr lang="zh-CN" altLang="en-US" dirty="0" smtClean="0">
                <a:latin typeface="+mn-ea"/>
              </a:rPr>
              <a:t>年，香农</a:t>
            </a:r>
            <a:r>
              <a:rPr lang="en-US" altLang="zh-CN" dirty="0" smtClean="0">
                <a:latin typeface="+mn-ea"/>
              </a:rPr>
              <a:t>(Shannon)</a:t>
            </a:r>
            <a:r>
              <a:rPr lang="zh-CN" altLang="en-US" dirty="0" smtClean="0"/>
              <a:t>信息论：</a:t>
            </a:r>
            <a:r>
              <a:rPr lang="en-US" altLang="zh-CN" i="1" dirty="0" smtClean="0"/>
              <a:t>C</a:t>
            </a:r>
            <a:r>
              <a:rPr lang="en-US" altLang="zh-CN" dirty="0" smtClean="0"/>
              <a:t>=2W log</a:t>
            </a:r>
            <a:r>
              <a:rPr lang="en-US" altLang="zh-CN" baseline="-25000" dirty="0" smtClean="0"/>
              <a:t>2</a:t>
            </a:r>
            <a:r>
              <a:rPr lang="en-US" altLang="zh-CN" i="1" dirty="0" smtClean="0"/>
              <a:t>M</a:t>
            </a:r>
          </a:p>
          <a:p>
            <a:pPr lvl="1">
              <a:defRPr/>
            </a:pPr>
            <a:r>
              <a:rPr lang="zh-CN" altLang="en-US" dirty="0" smtClean="0"/>
              <a:t>信道中，最高码元速率（波特）为：</a:t>
            </a:r>
            <a:r>
              <a:rPr lang="en-US" altLang="zh-CN" dirty="0" smtClean="0"/>
              <a:t>V=2W</a:t>
            </a:r>
            <a:r>
              <a:rPr lang="zh-CN" altLang="en-US" dirty="0" smtClean="0"/>
              <a:t>，１波特为每秒传输一个码元。码元速率也称为调制速率、波形速率、符号速率、或者波特率</a:t>
            </a:r>
            <a:r>
              <a:rPr lang="en-US" altLang="zh-CN" dirty="0" smtClean="0"/>
              <a:t>.</a:t>
            </a:r>
          </a:p>
          <a:p>
            <a:pPr lvl="1">
              <a:defRPr/>
            </a:pPr>
            <a:r>
              <a:rPr lang="en-US" altLang="zh-CN" dirty="0" smtClean="0"/>
              <a:t>M</a:t>
            </a:r>
            <a:r>
              <a:rPr lang="zh-CN" altLang="en-US" dirty="0" smtClean="0"/>
              <a:t>表示离散信号或电平的个数，即一个码元包含的状态数。</a:t>
            </a:r>
            <a:r>
              <a:rPr lang="en-US" altLang="zh-CN" dirty="0" smtClean="0"/>
              <a:t>W</a:t>
            </a:r>
            <a:r>
              <a:rPr lang="zh-CN" altLang="en-US" dirty="0" smtClean="0"/>
              <a:t>信道带宽</a:t>
            </a:r>
            <a:r>
              <a:rPr lang="en-US" altLang="zh-CN" dirty="0" smtClean="0"/>
              <a:t> </a:t>
            </a:r>
          </a:p>
          <a:p>
            <a:pPr>
              <a:defRPr/>
            </a:pPr>
            <a:r>
              <a:rPr lang="zh-CN" altLang="en-US" dirty="0" smtClean="0"/>
              <a:t>带宽受限且有高斯白噪声干扰的信道最大容量 　</a:t>
            </a:r>
            <a:r>
              <a:rPr lang="en-US" altLang="zh-CN" i="1" dirty="0" smtClean="0"/>
              <a:t>C</a:t>
            </a:r>
            <a:r>
              <a:rPr lang="en-US" altLang="zh-CN" dirty="0" smtClean="0"/>
              <a:t>= W log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＋</a:t>
            </a:r>
            <a:r>
              <a:rPr lang="en-US" altLang="zh-CN" i="1" dirty="0" smtClean="0"/>
              <a:t>S</a:t>
            </a:r>
            <a:r>
              <a:rPr lang="en-US" altLang="zh-CN" dirty="0" smtClean="0"/>
              <a:t>/</a:t>
            </a:r>
            <a:r>
              <a:rPr lang="en-US" altLang="zh-CN" i="1" dirty="0" smtClean="0"/>
              <a:t>N</a:t>
            </a:r>
            <a:r>
              <a:rPr lang="zh-CN" altLang="en-US" dirty="0" smtClean="0"/>
              <a:t>） </a:t>
            </a:r>
          </a:p>
          <a:p>
            <a:pPr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信道没有能力在单位时间内传输无限多的信息</a:t>
            </a:r>
          </a:p>
          <a:p>
            <a:pPr>
              <a:defRPr/>
            </a:pPr>
            <a:endParaRPr lang="zh-CN" altLang="en-US" dirty="0" smtClean="0"/>
          </a:p>
        </p:txBody>
      </p:sp>
      <p:sp>
        <p:nvSpPr>
          <p:cNvPr id="45060" name="灯片编号占位符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608888" y="6489700"/>
            <a:ext cx="1535112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10986AA-579C-4D4A-9552-DC9302DA600F}" type="slidenum">
              <a:rPr lang="en-US" altLang="ko-KR"/>
              <a:pPr/>
              <a:t>24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zh-CN" altLang="en-US" b="1" dirty="0"/>
              <a:t>信道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5046712" cy="4865712"/>
          </a:xfrm>
        </p:spPr>
        <p:txBody>
          <a:bodyPr/>
          <a:lstStyle/>
          <a:p>
            <a:r>
              <a:rPr lang="en-US" altLang="zh-CN" dirty="0"/>
              <a:t>Claude E </a:t>
            </a:r>
            <a:r>
              <a:rPr lang="en-US" altLang="zh-CN" dirty="0" smtClean="0"/>
              <a:t>Shannon </a:t>
            </a:r>
          </a:p>
          <a:p>
            <a:r>
              <a:rPr lang="en-US" altLang="zh-CN" dirty="0"/>
              <a:t>1916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</a:t>
            </a:r>
            <a:r>
              <a:rPr lang="en-US" altLang="zh-CN" dirty="0"/>
              <a:t>30</a:t>
            </a:r>
            <a:r>
              <a:rPr lang="zh-CN" altLang="en-US" dirty="0" smtClean="0"/>
              <a:t>日出生于</a:t>
            </a:r>
            <a:r>
              <a:rPr lang="zh-CN" altLang="en-US" dirty="0"/>
              <a:t>美国</a:t>
            </a:r>
            <a:r>
              <a:rPr lang="zh-CN" altLang="en-US" dirty="0">
                <a:hlinkClick r:id="rId3"/>
              </a:rPr>
              <a:t>密歇根州</a:t>
            </a:r>
            <a:r>
              <a:rPr lang="zh-CN" altLang="en-US" dirty="0"/>
              <a:t>，</a:t>
            </a:r>
            <a:r>
              <a:rPr lang="en-US" altLang="zh-CN" dirty="0"/>
              <a:t>1936</a:t>
            </a:r>
            <a:r>
              <a:rPr lang="zh-CN" altLang="en-US" dirty="0"/>
              <a:t>年毕业于</a:t>
            </a:r>
            <a:r>
              <a:rPr lang="zh-CN" altLang="en-US" dirty="0">
                <a:hlinkClick r:id="rId4"/>
              </a:rPr>
              <a:t>密歇根大学</a:t>
            </a:r>
            <a:r>
              <a:rPr lang="zh-CN" altLang="en-US" dirty="0"/>
              <a:t>并获得数学和电子工程学士学位，</a:t>
            </a:r>
            <a:r>
              <a:rPr lang="en-US" altLang="zh-CN" dirty="0"/>
              <a:t>1940</a:t>
            </a:r>
            <a:r>
              <a:rPr lang="zh-CN" altLang="en-US" dirty="0"/>
              <a:t>年获得</a:t>
            </a:r>
            <a:r>
              <a:rPr lang="zh-CN" altLang="en-US" dirty="0">
                <a:hlinkClick r:id="rId5"/>
              </a:rPr>
              <a:t>麻省理工学院</a:t>
            </a:r>
            <a:r>
              <a:rPr lang="zh-CN" altLang="en-US" dirty="0"/>
              <a:t>（</a:t>
            </a:r>
            <a:r>
              <a:rPr lang="en-US" altLang="zh-CN" dirty="0"/>
              <a:t>MIT</a:t>
            </a:r>
            <a:r>
              <a:rPr lang="zh-CN" altLang="en-US" dirty="0"/>
              <a:t>）数学博士学位和电子工程硕士学位。</a:t>
            </a:r>
            <a:r>
              <a:rPr lang="en-US" altLang="zh-CN" dirty="0"/>
              <a:t>1941</a:t>
            </a:r>
            <a:r>
              <a:rPr lang="zh-CN" altLang="en-US" dirty="0"/>
              <a:t>年他加入</a:t>
            </a:r>
            <a:r>
              <a:rPr lang="zh-CN" altLang="en-US" dirty="0">
                <a:hlinkClick r:id="rId6"/>
              </a:rPr>
              <a:t>贝尔实验室</a:t>
            </a:r>
            <a:r>
              <a:rPr lang="zh-CN" altLang="en-US" dirty="0"/>
              <a:t>数学部，并一直工作到</a:t>
            </a:r>
            <a:r>
              <a:rPr lang="en-US" altLang="zh-CN" dirty="0"/>
              <a:t>1972</a:t>
            </a:r>
            <a:r>
              <a:rPr lang="zh-CN" altLang="en-US" dirty="0"/>
              <a:t>年。在此期间，</a:t>
            </a:r>
            <a:r>
              <a:rPr lang="en-US" altLang="zh-CN" dirty="0"/>
              <a:t>1956</a:t>
            </a:r>
            <a:r>
              <a:rPr lang="zh-CN" altLang="en-US" dirty="0"/>
              <a:t>年他成为麻省理工学院（</a:t>
            </a:r>
            <a:r>
              <a:rPr lang="en-US" altLang="zh-CN" dirty="0"/>
              <a:t>MIT</a:t>
            </a:r>
            <a:r>
              <a:rPr lang="zh-CN" altLang="en-US" dirty="0"/>
              <a:t>）</a:t>
            </a:r>
            <a:r>
              <a:rPr lang="zh-CN" altLang="en-US" dirty="0">
                <a:hlinkClick r:id="rId7"/>
              </a:rPr>
              <a:t>客座教授</a:t>
            </a:r>
            <a:r>
              <a:rPr lang="zh-CN" altLang="en-US" dirty="0"/>
              <a:t>，并于</a:t>
            </a:r>
            <a:r>
              <a:rPr lang="en-US" altLang="zh-CN" dirty="0"/>
              <a:t>1958</a:t>
            </a:r>
            <a:r>
              <a:rPr lang="zh-CN" altLang="en-US" dirty="0"/>
              <a:t>年成为终生教授。香农于</a:t>
            </a:r>
            <a:r>
              <a:rPr lang="en-US" altLang="zh-CN" dirty="0"/>
              <a:t>2001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</a:t>
            </a:r>
            <a:r>
              <a:rPr lang="en-US" altLang="zh-CN" dirty="0"/>
              <a:t>24</a:t>
            </a:r>
            <a:r>
              <a:rPr lang="zh-CN" altLang="en-US" dirty="0"/>
              <a:t>日</a:t>
            </a:r>
            <a:r>
              <a:rPr lang="zh-CN" altLang="en-US" dirty="0" smtClean="0"/>
              <a:t>去世</a:t>
            </a:r>
            <a:endParaRPr lang="en-US" altLang="zh-CN" dirty="0" smtClean="0"/>
          </a:p>
          <a:p>
            <a:r>
              <a:rPr lang="en-US" altLang="zh-CN" dirty="0"/>
              <a:t>1948</a:t>
            </a:r>
            <a:r>
              <a:rPr lang="zh-CN" altLang="en-US" dirty="0"/>
              <a:t>年至</a:t>
            </a:r>
            <a:r>
              <a:rPr lang="en-US" altLang="zh-CN" dirty="0"/>
              <a:t>1949</a:t>
            </a:r>
            <a:r>
              <a:rPr lang="zh-CN" altLang="en-US" dirty="0"/>
              <a:t>年间，他先后发表了</a:t>
            </a:r>
            <a:r>
              <a:rPr lang="en-US" altLang="zh-CN" dirty="0"/>
              <a:t>《</a:t>
            </a:r>
            <a:r>
              <a:rPr lang="zh-CN" altLang="en-US" dirty="0"/>
              <a:t>通讯的数学原理</a:t>
            </a:r>
            <a:r>
              <a:rPr lang="en-US" altLang="zh-CN" dirty="0"/>
              <a:t>》</a:t>
            </a:r>
            <a:r>
              <a:rPr lang="zh-CN" altLang="en-US" dirty="0"/>
              <a:t>和</a:t>
            </a:r>
            <a:r>
              <a:rPr lang="en-US" altLang="zh-CN" dirty="0"/>
              <a:t>《</a:t>
            </a:r>
            <a:r>
              <a:rPr lang="zh-CN" altLang="en-US" dirty="0"/>
              <a:t>噪声下的通信</a:t>
            </a:r>
            <a:r>
              <a:rPr lang="en-US" altLang="zh-CN" dirty="0" smtClean="0"/>
              <a:t>》 </a:t>
            </a:r>
            <a:r>
              <a:rPr lang="zh-CN" altLang="en-US" dirty="0" smtClean="0"/>
              <a:t>，这</a:t>
            </a:r>
            <a:r>
              <a:rPr lang="zh-CN" altLang="en-US" dirty="0"/>
              <a:t>两篇论文被视为</a:t>
            </a:r>
            <a:r>
              <a:rPr lang="zh-CN" altLang="en-US" dirty="0">
                <a:hlinkClick r:id="rId8"/>
              </a:rPr>
              <a:t>信息论</a:t>
            </a:r>
            <a:r>
              <a:rPr lang="zh-CN" altLang="en-US" dirty="0"/>
              <a:t>奠基之作。提出了</a:t>
            </a:r>
            <a:r>
              <a:rPr lang="zh-CN" altLang="en-US" dirty="0">
                <a:hlinkClick r:id="rId9"/>
              </a:rPr>
              <a:t>信息熵</a:t>
            </a:r>
            <a:r>
              <a:rPr lang="zh-CN" altLang="en-US" dirty="0"/>
              <a:t>的概念，为信息论和</a:t>
            </a:r>
            <a:r>
              <a:rPr lang="zh-CN" altLang="en-US" dirty="0">
                <a:hlinkClick r:id="rId10"/>
              </a:rPr>
              <a:t>数字通信</a:t>
            </a:r>
            <a:r>
              <a:rPr lang="zh-CN" altLang="en-US" dirty="0"/>
              <a:t>奠定了基础。被誉为“信息论之父”。</a:t>
            </a:r>
          </a:p>
        </p:txBody>
      </p:sp>
      <p:pic>
        <p:nvPicPr>
          <p:cNvPr id="4" name="图片 3" descr="https://mmbiz.qpic.cn/mmbiz_png/75DkJnThACmXySwtMkZr5FrsG2AicFt1BXxpUbicWXPFInsoFNOWzNalePjChXxrYyys556znzIHTYQ8cs5IKo4w/640?wx_fmt=png&amp;wxfrom=5&amp;wx_lazy=1&amp;wx_co=1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4944"/>
            <a:ext cx="2952328" cy="331236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44571" y="1340768"/>
                <a:ext cx="3319435" cy="15456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00" b="1" dirty="0" smtClean="0"/>
                  <a:t>信道容量</a:t>
                </a:r>
                <a:r>
                  <a:rPr lang="en-US" altLang="zh-CN" sz="1800" b="1" dirty="0" smtClean="0"/>
                  <a:t>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1" i="1" smtClean="0">
                          <a:latin typeface="Cambria Math"/>
                        </a:rPr>
                        <m:t>𝑪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=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𝑾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altLang="zh-CN" sz="1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1800" b="1" i="1" smtClean="0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n-US" altLang="zh-CN" sz="18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altLang="zh-CN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1800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altLang="zh-CN" sz="1800" b="1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1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CN" sz="1800" b="1" i="1" smtClean="0">
                                  <a:latin typeface="Cambria Math"/>
                                </a:rPr>
                                <m:t>𝑺</m:t>
                              </m:r>
                            </m:num>
                            <m:den>
                              <m:r>
                                <a:rPr lang="en-US" altLang="zh-CN" sz="1800" b="1" i="1" smtClean="0">
                                  <a:latin typeface="Cambria Math"/>
                                </a:rPr>
                                <m:t>𝑵</m:t>
                              </m:r>
                            </m:den>
                          </m:f>
                        </m:e>
                      </m:d>
                      <m:r>
                        <a:rPr lang="en-US" altLang="zh-CN" sz="1800" b="1" i="1" smtClean="0">
                          <a:latin typeface="Cambria Math"/>
                        </a:rPr>
                        <m:t>𝒃𝒊𝒕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/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𝒔</m:t>
                      </m:r>
                    </m:oMath>
                  </m:oMathPara>
                </a14:m>
                <a:endParaRPr lang="en-US" altLang="zh-CN" sz="1800" b="1" dirty="0"/>
              </a:p>
              <a:p>
                <a:endParaRPr lang="en-US" altLang="zh-CN" sz="1800" dirty="0" smtClean="0"/>
              </a:p>
              <a:p>
                <a:r>
                  <a:rPr lang="zh-CN" altLang="en-US" sz="1800" b="1" dirty="0" smtClean="0"/>
                  <a:t>信息熵：</a:t>
                </a:r>
                <a14:m>
                  <m:oMath xmlns:m="http://schemas.openxmlformats.org/officeDocument/2006/math">
                    <m:r>
                      <a:rPr lang="zh-CN" altLang="en-US" sz="1800" b="1" i="1" smtClean="0">
                        <a:latin typeface="Cambria Math"/>
                        <a:ea typeface="Cambria Math"/>
                      </a:rPr>
                      <m:t>𝑯</m:t>
                    </m:r>
                    <m:r>
                      <a:rPr lang="en-US" altLang="zh-CN" sz="1800" b="1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zh-CN" altLang="en-US" sz="1800" b="1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zh-CN" sz="18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sz="1800" b="1" i="1" smtClean="0">
                                <a:latin typeface="Cambria Math"/>
                              </a:rPr>
                              <m:t>𝑷</m:t>
                            </m:r>
                          </m:e>
                          <m:sub>
                            <m:r>
                              <a:rPr lang="zh-CN" altLang="en-US" sz="1800" b="1" i="1" smtClean="0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  <m:r>
                          <a:rPr lang="zh-CN" altLang="en-US" sz="1800" b="1" i="1" smtClean="0">
                            <a:latin typeface="Cambria Math"/>
                          </a:rPr>
                          <m:t>𝒍𝒐𝒈</m:t>
                        </m:r>
                        <m:r>
                          <a:rPr lang="en-US" altLang="zh-CN" sz="1800" b="1" i="1" smtClean="0">
                            <a:latin typeface="Cambria Math"/>
                          </a:rPr>
                          <m:t>𝑷𝒊</m:t>
                        </m:r>
                      </m:e>
                    </m:nary>
                  </m:oMath>
                </a14:m>
                <a:endParaRPr lang="zh-CN" altLang="en-US" sz="18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71" y="1340768"/>
                <a:ext cx="3319435" cy="1545680"/>
              </a:xfrm>
              <a:prstGeom prst="rect">
                <a:avLst/>
              </a:prstGeom>
              <a:blipFill rotWithShape="1">
                <a:blip r:embed="rId12"/>
                <a:stretch>
                  <a:fillRect l="-1654" t="-1976" b="-446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7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2. </a:t>
            </a:r>
            <a:r>
              <a:rPr lang="zh-CN" altLang="en-US" b="1" dirty="0"/>
              <a:t>信道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3065512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/>
              <a:t>A</a:t>
            </a:r>
            <a:r>
              <a:rPr lang="zh-CN" altLang="en-US" sz="1600" b="1" dirty="0"/>
              <a:t>路：</a:t>
            </a:r>
          </a:p>
          <a:p>
            <a:pPr>
              <a:buNone/>
            </a:pPr>
            <a:r>
              <a:rPr lang="en-US" altLang="zh-CN" sz="1600" b="1" dirty="0"/>
              <a:t>B</a:t>
            </a:r>
            <a:r>
              <a:rPr lang="zh-CN" altLang="en-US" sz="1600" b="1" dirty="0"/>
              <a:t>路：</a:t>
            </a:r>
          </a:p>
          <a:p>
            <a:pPr>
              <a:buNone/>
            </a:pPr>
            <a:r>
              <a:rPr lang="zh-CN" altLang="en-US" sz="1600" b="1" dirty="0"/>
              <a:t>整个调制器输出：</a:t>
            </a:r>
          </a:p>
          <a:p>
            <a:endParaRPr lang="zh-CN" altLang="en-US" sz="1600" b="1" dirty="0"/>
          </a:p>
          <a:p>
            <a:endParaRPr lang="zh-CN" altLang="en-US" sz="1600" b="1" dirty="0"/>
          </a:p>
          <a:p>
            <a:pPr>
              <a:buNone/>
            </a:pPr>
            <a:r>
              <a:rPr lang="en-US" altLang="zh-CN" sz="1600" b="1" dirty="0"/>
              <a:t>A</a:t>
            </a:r>
            <a:r>
              <a:rPr lang="zh-CN" altLang="en-US" sz="1600" b="1" dirty="0"/>
              <a:t>路调制的载波与</a:t>
            </a:r>
            <a:r>
              <a:rPr lang="en-US" altLang="zh-CN" sz="1600" b="1" dirty="0"/>
              <a:t>B</a:t>
            </a:r>
            <a:r>
              <a:rPr lang="zh-CN" altLang="en-US" sz="1600" b="1" dirty="0"/>
              <a:t>路调制的载波相差90</a:t>
            </a:r>
            <a:r>
              <a:rPr lang="zh-CN" altLang="en-US" sz="1600" b="1" baseline="30000" dirty="0"/>
              <a:t>0</a:t>
            </a:r>
            <a:r>
              <a:rPr lang="zh-CN" altLang="en-US" sz="1600" b="1" dirty="0"/>
              <a:t>。所以称为正交调幅</a:t>
            </a:r>
          </a:p>
          <a:p>
            <a:r>
              <a:rPr lang="zh-CN" altLang="en-US" sz="1600" b="1" dirty="0" smtClean="0"/>
              <a:t>此处：</a:t>
            </a:r>
            <a:r>
              <a:rPr lang="en-US" altLang="zh-CN" sz="1600" b="1" dirty="0" smtClean="0"/>
              <a:t>M=16</a:t>
            </a:r>
            <a:r>
              <a:rPr lang="zh-CN" altLang="en-US" sz="1600" b="1" dirty="0" smtClean="0"/>
              <a:t>，一个信号</a:t>
            </a:r>
            <a:endParaRPr lang="en-US" altLang="zh-CN" sz="1600" b="1" dirty="0" smtClean="0"/>
          </a:p>
          <a:p>
            <a:pPr marL="0" indent="0">
              <a:buNone/>
            </a:pPr>
            <a:r>
              <a:rPr lang="zh-CN" altLang="en-US" sz="1600" b="1" dirty="0" smtClean="0"/>
              <a:t>可以表示</a:t>
            </a:r>
            <a:r>
              <a:rPr lang="en-US" altLang="zh-CN" sz="1600" b="1" dirty="0" smtClean="0"/>
              <a:t>4bits</a:t>
            </a:r>
            <a:r>
              <a:rPr lang="zh-CN" altLang="en-US" sz="1600" b="1" dirty="0" smtClean="0"/>
              <a:t>；</a:t>
            </a:r>
            <a:endParaRPr lang="zh-CN" altLang="en-US" sz="1600" b="1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606913"/>
              </p:ext>
            </p:extLst>
          </p:nvPr>
        </p:nvGraphicFramePr>
        <p:xfrm>
          <a:off x="2339752" y="1340768"/>
          <a:ext cx="30480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78" name="Image" r:id="rId3" imgW="4466939" imgH="597226" progId="Photoshop.Image.6">
                  <p:embed/>
                </p:oleObj>
              </mc:Choice>
              <mc:Fallback>
                <p:oleObj name="Image" r:id="rId3" imgW="4466939" imgH="597226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340768"/>
                        <a:ext cx="3048000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580531"/>
              </p:ext>
            </p:extLst>
          </p:nvPr>
        </p:nvGraphicFramePr>
        <p:xfrm>
          <a:off x="2483768" y="1772816"/>
          <a:ext cx="34544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79" name="Image" r:id="rId5" imgW="5587302" imgH="660317" progId="Photoshop.Image.6">
                  <p:embed/>
                </p:oleObj>
              </mc:Choice>
              <mc:Fallback>
                <p:oleObj name="Image" r:id="rId5" imgW="5587302" imgH="660317" progId="Photoshop.Image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34544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936516"/>
              </p:ext>
            </p:extLst>
          </p:nvPr>
        </p:nvGraphicFramePr>
        <p:xfrm>
          <a:off x="1979712" y="2420888"/>
          <a:ext cx="58674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80" name="Image" r:id="rId7" imgW="7464490" imgH="714908" progId="Photoshop.Image.6">
                  <p:embed/>
                </p:oleObj>
              </mc:Choice>
              <mc:Fallback>
                <p:oleObj name="Image" r:id="rId7" imgW="7464490" imgH="714908" progId="Photoshop.Image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420888"/>
                        <a:ext cx="58674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833399"/>
              </p:ext>
            </p:extLst>
          </p:nvPr>
        </p:nvGraphicFramePr>
        <p:xfrm>
          <a:off x="3563888" y="3573016"/>
          <a:ext cx="4996210" cy="2553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81" name="Image" r:id="rId9" imgW="11040000" imgH="5642449" progId="Photoshop.Image.6">
                  <p:embed/>
                </p:oleObj>
              </mc:Choice>
              <mc:Fallback>
                <p:oleObj name="Image" r:id="rId9" imgW="11040000" imgH="5642449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573016"/>
                        <a:ext cx="4996210" cy="2553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39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数字通信系统必然包括了编码</a:t>
            </a:r>
            <a:r>
              <a:rPr lang="en-US" altLang="zh-CN" dirty="0" smtClean="0"/>
              <a:t>:</a:t>
            </a:r>
          </a:p>
          <a:p>
            <a:r>
              <a:rPr lang="zh-CN" altLang="en-US" dirty="0" smtClean="0"/>
              <a:t>数据编码</a:t>
            </a:r>
            <a:r>
              <a:rPr lang="en-US" altLang="zh-CN" dirty="0" smtClean="0"/>
              <a:t>(</a:t>
            </a:r>
            <a:r>
              <a:rPr lang="zh-CN" altLang="en-US" dirty="0" smtClean="0"/>
              <a:t>信源编码和信道编码 </a:t>
            </a:r>
            <a:r>
              <a:rPr lang="en-US" altLang="zh-CN" dirty="0" smtClean="0"/>
              <a:t>)</a:t>
            </a:r>
          </a:p>
          <a:p>
            <a:pPr lvl="1"/>
            <a:r>
              <a:rPr lang="zh-CN" altLang="en-US" dirty="0" smtClean="0"/>
              <a:t>编码是数据在数字通信系统中传输所必须的一项工作。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信源编码和信道编码</a:t>
            </a:r>
            <a:endParaRPr lang="en-US" altLang="zh-CN" dirty="0" smtClean="0"/>
          </a:p>
          <a:p>
            <a:r>
              <a:rPr lang="zh-CN" altLang="en-US" dirty="0" smtClean="0"/>
              <a:t>信源编码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信源编码是对信源信息进行加工处理，减少系统中传输的数据量</a:t>
            </a:r>
            <a:r>
              <a:rPr lang="en-US" altLang="zh-CN" dirty="0" smtClean="0"/>
              <a:t>.</a:t>
            </a:r>
          </a:p>
          <a:p>
            <a:pPr lvl="2"/>
            <a:r>
              <a:rPr lang="zh-CN" altLang="en-US" dirty="0" smtClean="0"/>
              <a:t>模拟数据要经过采样、量化和编码变换为数字数据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在信源编码中多采用数据压缩技术。 </a:t>
            </a:r>
            <a:endParaRPr lang="en-US" altLang="zh-CN" dirty="0" smtClean="0"/>
          </a:p>
          <a:p>
            <a:r>
              <a:rPr lang="zh-CN" altLang="en-US" dirty="0" smtClean="0"/>
              <a:t>信道编码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信道编码是将数字数据编码成</a:t>
            </a:r>
            <a:r>
              <a:rPr lang="zh-CN" altLang="en-US" dirty="0" smtClean="0">
                <a:solidFill>
                  <a:srgbClr val="FF0000"/>
                </a:solidFill>
              </a:rPr>
              <a:t>适合于在数字信道上传输的数字信号</a:t>
            </a:r>
            <a:r>
              <a:rPr lang="zh-CN" altLang="en-US" dirty="0" smtClean="0"/>
              <a:t>，并具有所需的抵抗差错的能力，即通过相应的编码方法使接收端能具有检错或纠错能力。 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信道编码一般会增加数据量</a:t>
            </a:r>
            <a:endParaRPr lang="en-US" altLang="zh-CN" dirty="0" smtClean="0"/>
          </a:p>
        </p:txBody>
      </p:sp>
      <p:sp>
        <p:nvSpPr>
          <p:cNvPr id="46084" name="灯片编号占位符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608888" y="6489700"/>
            <a:ext cx="1535112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22F6C29-D94F-48EE-BCF6-F68767C7FC5E}" type="slidenum">
              <a:rPr lang="en-US" altLang="ko-KR"/>
              <a:pPr/>
              <a:t>27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 smtClean="0"/>
              <a:t>一。基带、基带信号与基带传输</a:t>
            </a:r>
            <a:endParaRPr lang="en-US" altLang="zh-CN" dirty="0" smtClean="0"/>
          </a:p>
          <a:p>
            <a:r>
              <a:rPr lang="zh-CN" altLang="en-US" dirty="0" smtClean="0"/>
              <a:t>基带(</a:t>
            </a:r>
            <a:r>
              <a:rPr lang="en-US" altLang="zh-CN" dirty="0" smtClean="0"/>
              <a:t>baseband)</a:t>
            </a:r>
          </a:p>
          <a:p>
            <a:pPr lvl="1"/>
            <a:r>
              <a:rPr lang="zh-CN" altLang="en-US" dirty="0" smtClean="0">
                <a:ea typeface="楷体_GB2312" pitchFamily="49" charset="-122"/>
              </a:rPr>
              <a:t>定义：未经调制变换的信号所占的频带。其特征为：</a:t>
            </a:r>
          </a:p>
          <a:p>
            <a:pPr lvl="2"/>
            <a:r>
              <a:rPr lang="zh-CN" altLang="en-US" dirty="0" smtClean="0">
                <a:ea typeface="楷体_GB2312" pitchFamily="49" charset="-122"/>
              </a:rPr>
              <a:t>信号的频带范围：</a:t>
            </a:r>
            <a:r>
              <a:rPr lang="en-US" altLang="zh-CN" dirty="0" smtClean="0">
                <a:ea typeface="楷体_GB2312" pitchFamily="49" charset="-122"/>
              </a:rPr>
              <a:t>0~W</a:t>
            </a:r>
            <a:r>
              <a:rPr lang="en-US" altLang="zh-CN" baseline="-25000" dirty="0" smtClean="0">
                <a:ea typeface="楷体_GB2312" pitchFamily="49" charset="-122"/>
              </a:rPr>
              <a:t>0</a:t>
            </a:r>
          </a:p>
          <a:p>
            <a:pPr lvl="2"/>
            <a:r>
              <a:rPr lang="zh-CN" altLang="en-US" dirty="0" smtClean="0">
                <a:ea typeface="楷体_GB2312" pitchFamily="49" charset="-122"/>
              </a:rPr>
              <a:t>或</a:t>
            </a:r>
            <a:r>
              <a:rPr lang="en-US" altLang="zh-CN" dirty="0" smtClean="0">
                <a:ea typeface="楷体_GB2312" pitchFamily="49" charset="-122"/>
              </a:rPr>
              <a:t>:</a:t>
            </a:r>
            <a:r>
              <a:rPr lang="en-US" altLang="zh-CN" dirty="0" err="1" smtClean="0">
                <a:ea typeface="楷体_GB2312" pitchFamily="49" charset="-122"/>
              </a:rPr>
              <a:t>W</a:t>
            </a:r>
            <a:r>
              <a:rPr lang="en-US" altLang="zh-CN" baseline="-25000" dirty="0" err="1" smtClean="0">
                <a:ea typeface="楷体_GB2312" pitchFamily="49" charset="-122"/>
              </a:rPr>
              <a:t>l</a:t>
            </a:r>
            <a:r>
              <a:rPr lang="en-US" altLang="zh-CN" dirty="0" err="1" smtClean="0">
                <a:ea typeface="楷体_GB2312" pitchFamily="49" charset="-122"/>
              </a:rPr>
              <a:t>~W</a:t>
            </a:r>
            <a:r>
              <a:rPr lang="en-US" altLang="zh-CN" baseline="-25000" dirty="0" err="1" smtClean="0">
                <a:ea typeface="楷体_GB2312" pitchFamily="49" charset="-122"/>
              </a:rPr>
              <a:t>h</a:t>
            </a:r>
            <a:r>
              <a:rPr lang="zh-CN" altLang="en-US" dirty="0" smtClean="0">
                <a:ea typeface="楷体_GB2312" pitchFamily="49" charset="-122"/>
              </a:rPr>
              <a:t>，但</a:t>
            </a:r>
            <a:r>
              <a:rPr lang="en-US" altLang="zh-CN" dirty="0" err="1" smtClean="0">
                <a:ea typeface="楷体_GB2312" pitchFamily="49" charset="-122"/>
              </a:rPr>
              <a:t>W</a:t>
            </a:r>
            <a:r>
              <a:rPr lang="en-US" altLang="zh-CN" baseline="-25000" dirty="0" err="1" smtClean="0">
                <a:ea typeface="楷体_GB2312" pitchFamily="49" charset="-122"/>
              </a:rPr>
              <a:t>l</a:t>
            </a:r>
            <a:r>
              <a:rPr lang="en-US" altLang="zh-CN" dirty="0" smtClean="0">
                <a:ea typeface="楷体_GB2312" pitchFamily="49" charset="-122"/>
              </a:rPr>
              <a:t>&lt;&lt;</a:t>
            </a:r>
            <a:r>
              <a:rPr lang="en-US" altLang="zh-CN" dirty="0" err="1" smtClean="0">
                <a:ea typeface="楷体_GB2312" pitchFamily="49" charset="-122"/>
              </a:rPr>
              <a:t>W</a:t>
            </a:r>
            <a:r>
              <a:rPr lang="en-US" altLang="zh-CN" baseline="-25000" dirty="0" err="1" smtClean="0">
                <a:ea typeface="楷体_GB2312" pitchFamily="49" charset="-122"/>
              </a:rPr>
              <a:t>h</a:t>
            </a:r>
            <a:r>
              <a:rPr lang="zh-CN" altLang="en-US" dirty="0" smtClean="0">
                <a:ea typeface="楷体_GB2312" pitchFamily="49" charset="-122"/>
              </a:rPr>
              <a:t>。</a:t>
            </a:r>
          </a:p>
          <a:p>
            <a:pPr lvl="1"/>
            <a:r>
              <a:rPr lang="zh-CN" altLang="en-US" dirty="0" smtClean="0">
                <a:ea typeface="楷体_GB2312" pitchFamily="49" charset="-122"/>
              </a:rPr>
              <a:t>一般基带数字信号的频谱是从零开始。</a:t>
            </a:r>
          </a:p>
          <a:p>
            <a:r>
              <a:rPr lang="zh-CN" altLang="en-US" dirty="0" smtClean="0"/>
              <a:t>基带信号</a:t>
            </a:r>
          </a:p>
          <a:p>
            <a:pPr lvl="1"/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高限频率与低限频率之比远大于1的信号为基带信号。</a:t>
            </a:r>
          </a:p>
          <a:p>
            <a:pPr lvl="1"/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是指信号的主要能量都集中在从零频（直流）或非常低的频率开始，到某一个频率范围内。</a:t>
            </a:r>
          </a:p>
          <a:p>
            <a:r>
              <a:rPr lang="zh-CN" altLang="en-US" dirty="0" smtClean="0"/>
              <a:t>基带传输：</a:t>
            </a:r>
          </a:p>
          <a:p>
            <a:pPr lvl="1"/>
            <a:r>
              <a:rPr lang="zh-CN" altLang="en-US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不搬移基带信号频谱的传输方式称为基带传输。</a:t>
            </a:r>
            <a:endParaRPr lang="en-US" altLang="zh-CN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/>
            <a:r>
              <a:rPr lang="en-US" altLang="zh-CN" dirty="0" err="1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xDSL</a:t>
            </a:r>
            <a:r>
              <a:rPr lang="zh-CN" altLang="en-US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：采用的是基带传输</a:t>
            </a:r>
          </a:p>
          <a:p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/>
              <a:t>若</a:t>
            </a:r>
            <a:r>
              <a:rPr lang="zh-CN" altLang="en-US" dirty="0" smtClean="0"/>
              <a:t>把数字通信系统中，从调制</a:t>
            </a:r>
            <a:r>
              <a:rPr lang="zh-CN" altLang="en-US" dirty="0"/>
              <a:t>器</a:t>
            </a:r>
            <a:r>
              <a:rPr lang="zh-CN" altLang="en-US" dirty="0" smtClean="0"/>
              <a:t>到解调器</a:t>
            </a:r>
            <a:r>
              <a:rPr lang="zh-CN" altLang="en-US" dirty="0"/>
              <a:t>之间</a:t>
            </a:r>
            <a:r>
              <a:rPr lang="zh-CN" altLang="en-US" dirty="0" smtClean="0"/>
              <a:t>看作广义信道，则数字通信系统都可以看作是数字基带系统。</a:t>
            </a:r>
            <a:endParaRPr lang="en-US" altLang="zh-CN" dirty="0" smtClean="0"/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二。数字基带系统对基带信号的要求</a:t>
            </a:r>
          </a:p>
          <a:p>
            <a:pPr lvl="1"/>
            <a:r>
              <a:rPr lang="zh-CN" altLang="en-US" dirty="0" smtClean="0"/>
              <a:t>不含直流分量，高频分量尽可能少；</a:t>
            </a:r>
          </a:p>
          <a:p>
            <a:pPr lvl="2"/>
            <a:r>
              <a:rPr lang="zh-CN" altLang="en-US" dirty="0" smtClean="0"/>
              <a:t>系统的带宽有限；</a:t>
            </a:r>
          </a:p>
          <a:p>
            <a:pPr lvl="2"/>
            <a:r>
              <a:rPr lang="zh-CN" altLang="en-US" dirty="0" smtClean="0"/>
              <a:t>直流分量消耗能量，但不携带信息；</a:t>
            </a:r>
          </a:p>
          <a:p>
            <a:pPr lvl="1"/>
            <a:r>
              <a:rPr lang="zh-CN" altLang="en-US" dirty="0" smtClean="0"/>
              <a:t>有定时信息（为传输系统的同步）；</a:t>
            </a:r>
          </a:p>
          <a:p>
            <a:pPr lvl="1"/>
            <a:r>
              <a:rPr lang="zh-CN" altLang="en-US" dirty="0" smtClean="0"/>
              <a:t>有一定的检错能力，抗噪声能力强；</a:t>
            </a:r>
          </a:p>
          <a:p>
            <a:pPr lvl="1"/>
            <a:r>
              <a:rPr lang="zh-CN" altLang="en-US" dirty="0" smtClean="0"/>
              <a:t>编码时，对消息类型不应有任何限制</a:t>
            </a:r>
          </a:p>
          <a:p>
            <a:pPr lvl="2"/>
            <a:r>
              <a:rPr lang="zh-CN" altLang="en-US" dirty="0" smtClean="0"/>
              <a:t>不会因为消息类型不同，信号不同；</a:t>
            </a:r>
          </a:p>
          <a:p>
            <a:pPr lvl="1"/>
            <a:r>
              <a:rPr lang="zh-CN" altLang="en-US" dirty="0" smtClean="0"/>
              <a:t>产生</a:t>
            </a:r>
            <a:r>
              <a:rPr lang="zh-CN" altLang="en-US" dirty="0"/>
              <a:t>与</a:t>
            </a:r>
            <a:r>
              <a:rPr lang="zh-CN" altLang="en-US" dirty="0" smtClean="0"/>
              <a:t>接收设备相对简单；</a:t>
            </a:r>
          </a:p>
          <a:p>
            <a:pPr lvl="1"/>
            <a:r>
              <a:rPr lang="zh-CN" altLang="en-US" dirty="0" smtClean="0"/>
              <a:t>具有较小的或没有误码扩散。</a:t>
            </a:r>
          </a:p>
          <a:p>
            <a:pPr lvl="2"/>
            <a:r>
              <a:rPr lang="zh-CN" altLang="en-US" dirty="0" smtClean="0"/>
              <a:t>码间的相关性要小。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193800"/>
          </a:xfrm>
        </p:spPr>
        <p:txBody>
          <a:bodyPr/>
          <a:lstStyle/>
          <a:p>
            <a:r>
              <a:rPr lang="zh-CN" altLang="en-US" smtClean="0"/>
              <a:t>数字数据电信号表示</a:t>
            </a:r>
            <a:endParaRPr lang="en-US" altLang="zh-CN" smtClean="0"/>
          </a:p>
          <a:p>
            <a:pPr lvl="1"/>
            <a:r>
              <a:rPr lang="zh-CN" altLang="zh-CN" smtClean="0"/>
              <a:t>传输数字信号，最普遍、容易的方法是：</a:t>
            </a:r>
            <a:r>
              <a:rPr lang="zh-CN" altLang="zh-CN" smtClean="0">
                <a:solidFill>
                  <a:srgbClr val="0070C0"/>
                </a:solidFill>
              </a:rPr>
              <a:t>两个电压来表示二进制数字</a:t>
            </a:r>
            <a:r>
              <a:rPr lang="en-US" altLang="zh-CN" smtClean="0">
                <a:solidFill>
                  <a:srgbClr val="0070C0"/>
                </a:solidFill>
              </a:rPr>
              <a:t>1/0</a:t>
            </a:r>
            <a:r>
              <a:rPr lang="zh-CN" altLang="zh-CN" smtClean="0">
                <a:solidFill>
                  <a:srgbClr val="0070C0"/>
                </a:solidFill>
              </a:rPr>
              <a:t>。</a:t>
            </a:r>
            <a:endParaRPr lang="en-US" altLang="zh-CN" smtClean="0">
              <a:solidFill>
                <a:srgbClr val="0070C0"/>
              </a:solidFill>
            </a:endParaRPr>
          </a:p>
        </p:txBody>
      </p:sp>
      <p:pic>
        <p:nvPicPr>
          <p:cNvPr id="49156" name="Picture 4" descr="T1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565400"/>
            <a:ext cx="6391275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数字基带信号波形 </a:t>
            </a:r>
          </a:p>
        </p:txBody>
      </p:sp>
      <p:sp>
        <p:nvSpPr>
          <p:cNvPr id="3077" name="灯片编号占位符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608888" y="6489700"/>
            <a:ext cx="1535112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E4F94A1-ADA2-4F8F-8202-0A3918720F18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2209800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827088" y="1916113"/>
          <a:ext cx="705643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图片" r:id="rId3" imgW="4185159" imgH="2437644" progId="Word.Picture.8">
                  <p:embed/>
                </p:oleObj>
              </mc:Choice>
              <mc:Fallback>
                <p:oleObj name="图片" r:id="rId3" imgW="4185159" imgH="2437644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16113"/>
                        <a:ext cx="7056437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79" name="直接箭头连接符 7"/>
          <p:cNvCxnSpPr>
            <a:cxnSpLocks noChangeShapeType="1"/>
          </p:cNvCxnSpPr>
          <p:nvPr/>
        </p:nvCxnSpPr>
        <p:spPr bwMode="auto">
          <a:xfrm>
            <a:off x="2124075" y="2997200"/>
            <a:ext cx="6335713" cy="0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arrow" w="med" len="med"/>
          </a:ln>
        </p:spPr>
      </p:cxnSp>
      <p:cxnSp>
        <p:nvCxnSpPr>
          <p:cNvPr id="3080" name="直接箭头连接符 8"/>
          <p:cNvCxnSpPr>
            <a:cxnSpLocks noChangeShapeType="1"/>
          </p:cNvCxnSpPr>
          <p:nvPr/>
        </p:nvCxnSpPr>
        <p:spPr bwMode="auto">
          <a:xfrm>
            <a:off x="2051050" y="5084763"/>
            <a:ext cx="6337300" cy="0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arrow" w="med" len="med"/>
          </a:ln>
        </p:spPr>
      </p:cxnSp>
      <p:cxnSp>
        <p:nvCxnSpPr>
          <p:cNvPr id="3081" name="直接箭头连接符 9"/>
          <p:cNvCxnSpPr>
            <a:cxnSpLocks noChangeShapeType="1"/>
          </p:cNvCxnSpPr>
          <p:nvPr/>
        </p:nvCxnSpPr>
        <p:spPr bwMode="auto">
          <a:xfrm>
            <a:off x="2195513" y="5661025"/>
            <a:ext cx="6337300" cy="0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 编码</a:t>
            </a:r>
            <a:endParaRPr lang="zh-CN" altLang="en-US" dirty="0" smtClean="0"/>
          </a:p>
        </p:txBody>
      </p:sp>
      <p:sp>
        <p:nvSpPr>
          <p:cNvPr id="5017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。单极性不归零码</a:t>
            </a:r>
            <a:r>
              <a:rPr lang="en-US" altLang="zh-CN" dirty="0" smtClean="0"/>
              <a:t>NRZ</a:t>
            </a:r>
            <a:r>
              <a:rPr lang="zh-CN" altLang="en-US" dirty="0" smtClean="0"/>
              <a:t>（</a:t>
            </a:r>
            <a:r>
              <a:rPr lang="en-US" altLang="zh-CN" dirty="0" smtClean="0"/>
              <a:t>Non-Return to Zero</a:t>
            </a:r>
            <a:r>
              <a:rPr lang="zh-CN" altLang="en-US" dirty="0" smtClean="0"/>
              <a:t>）</a:t>
            </a:r>
          </a:p>
          <a:p>
            <a:pPr lvl="1"/>
            <a:r>
              <a:rPr lang="zh-CN" altLang="en-US" dirty="0" smtClean="0"/>
              <a:t>高电平表示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en-US" altLang="zh-CN" dirty="0" smtClean="0"/>
              <a:t>1</a:t>
            </a:r>
            <a:r>
              <a:rPr lang="en-US" altLang="zh-CN" dirty="0" smtClean="0">
                <a:latin typeface="Times New Roman" pitchFamily="18" charset="0"/>
              </a:rPr>
              <a:t>”</a:t>
            </a:r>
            <a:r>
              <a:rPr lang="zh-CN" altLang="en-US" dirty="0" smtClean="0"/>
              <a:t>，低电平表示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en-US" altLang="zh-CN" dirty="0" smtClean="0"/>
              <a:t>0</a:t>
            </a:r>
            <a:r>
              <a:rPr lang="en-US" altLang="zh-CN" dirty="0" smtClean="0">
                <a:latin typeface="Times New Roman" pitchFamily="18" charset="0"/>
              </a:rPr>
              <a:t>”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特征：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简单，易于实现；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有直流分量；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判决门限介于高、低电平之间，抗噪声性能差；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接收端不能直接提出码元同步信息；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信号消耗的能量大；</a:t>
            </a:r>
          </a:p>
          <a:p>
            <a:pPr lvl="1"/>
            <a:r>
              <a:rPr lang="zh-CN" altLang="en-US" dirty="0" smtClean="0"/>
              <a:t>适合在极短距离的数据传输。比如计算机内部。</a:t>
            </a:r>
            <a:endParaRPr lang="en-US" altLang="zh-CN" dirty="0" smtClean="0"/>
          </a:p>
          <a:p>
            <a:pPr>
              <a:lnSpc>
                <a:spcPct val="90000"/>
              </a:lnSpc>
            </a:pPr>
            <a:endParaRPr lang="zh-CN" altLang="en-US" dirty="0" smtClean="0"/>
          </a:p>
          <a:p>
            <a:pPr>
              <a:lnSpc>
                <a:spcPct val="90000"/>
              </a:lnSpc>
            </a:pPr>
            <a:endParaRPr lang="en-US" altLang="zh-CN" dirty="0" smtClean="0"/>
          </a:p>
        </p:txBody>
      </p:sp>
      <p:cxnSp>
        <p:nvCxnSpPr>
          <p:cNvPr id="5" name="直接箭头连接符 7"/>
          <p:cNvCxnSpPr>
            <a:cxnSpLocks noChangeShapeType="1"/>
          </p:cNvCxnSpPr>
          <p:nvPr/>
        </p:nvCxnSpPr>
        <p:spPr bwMode="auto">
          <a:xfrm>
            <a:off x="1475656" y="6191087"/>
            <a:ext cx="6335713" cy="0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arrow" w="med" len="med"/>
          </a:ln>
        </p:spPr>
      </p:cxnSp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60" y="5085184"/>
            <a:ext cx="69151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</a:t>
            </a:r>
            <a:r>
              <a:rPr lang="zh-CN" altLang="en-US" b="1" dirty="0"/>
              <a:t> 编码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kumimoji="0" lang="en-US" altLang="zh-CN" dirty="0"/>
              <a:t>2</a:t>
            </a:r>
            <a:r>
              <a:rPr kumimoji="0" lang="zh-CN" altLang="en-US" dirty="0"/>
              <a:t>。双极性不归零码</a:t>
            </a:r>
            <a:r>
              <a:rPr kumimoji="0" lang="en-US" altLang="zh-CN" dirty="0"/>
              <a:t>NRZ</a:t>
            </a:r>
          </a:p>
          <a:p>
            <a:pPr lvl="1"/>
            <a:r>
              <a:rPr kumimoji="0" lang="en-US" altLang="zh-CN" dirty="0">
                <a:latin typeface="Times New Roman" pitchFamily="18" charset="0"/>
              </a:rPr>
              <a:t>“</a:t>
            </a:r>
            <a:r>
              <a:rPr kumimoji="0" lang="en-US" altLang="zh-CN" dirty="0"/>
              <a:t>1</a:t>
            </a:r>
            <a:r>
              <a:rPr kumimoji="0" lang="en-US" altLang="zh-CN" dirty="0">
                <a:latin typeface="Times New Roman" pitchFamily="18" charset="0"/>
              </a:rPr>
              <a:t>”</a:t>
            </a:r>
            <a:r>
              <a:rPr kumimoji="0" lang="zh-CN" altLang="en-US" dirty="0"/>
              <a:t>和</a:t>
            </a:r>
            <a:r>
              <a:rPr kumimoji="0" lang="zh-CN" altLang="en-US" dirty="0">
                <a:latin typeface="Times New Roman" pitchFamily="18" charset="0"/>
              </a:rPr>
              <a:t>”</a:t>
            </a:r>
            <a:r>
              <a:rPr kumimoji="0" lang="en-US" altLang="zh-CN" dirty="0"/>
              <a:t>0</a:t>
            </a:r>
            <a:r>
              <a:rPr kumimoji="0" lang="en-US" altLang="zh-CN" dirty="0">
                <a:latin typeface="Times New Roman" pitchFamily="18" charset="0"/>
              </a:rPr>
              <a:t>”</a:t>
            </a:r>
            <a:r>
              <a:rPr kumimoji="0" lang="zh-CN" altLang="en-US" dirty="0"/>
              <a:t>分别用正负电平表示；</a:t>
            </a:r>
          </a:p>
          <a:p>
            <a:pPr lvl="1"/>
            <a:r>
              <a:rPr kumimoji="0" lang="zh-CN" altLang="en-US" dirty="0"/>
              <a:t>和单极性</a:t>
            </a:r>
            <a:r>
              <a:rPr kumimoji="0" lang="en-US" altLang="zh-CN" dirty="0"/>
              <a:t>NRZ</a:t>
            </a:r>
            <a:r>
              <a:rPr kumimoji="0" lang="zh-CN" altLang="en-US" dirty="0"/>
              <a:t>比优点：</a:t>
            </a:r>
          </a:p>
          <a:p>
            <a:pPr lvl="2">
              <a:lnSpc>
                <a:spcPct val="125000"/>
              </a:lnSpc>
            </a:pPr>
            <a:r>
              <a:rPr kumimoji="0" lang="zh-CN" altLang="en-US" dirty="0"/>
              <a:t>无直流分量（在</a:t>
            </a:r>
            <a:r>
              <a:rPr kumimoji="0" lang="zh-CN" altLang="en-US" dirty="0">
                <a:latin typeface="Times New Roman" pitchFamily="18" charset="0"/>
              </a:rPr>
              <a:t>“</a:t>
            </a:r>
            <a:r>
              <a:rPr kumimoji="0" lang="en-US" altLang="zh-CN" dirty="0"/>
              <a:t>1</a:t>
            </a:r>
            <a:r>
              <a:rPr kumimoji="0" lang="en-US" altLang="zh-CN" dirty="0">
                <a:latin typeface="Times New Roman" pitchFamily="18" charset="0"/>
              </a:rPr>
              <a:t>”</a:t>
            </a:r>
            <a:r>
              <a:rPr kumimoji="0" lang="zh-CN" altLang="en-US" dirty="0"/>
              <a:t>和</a:t>
            </a:r>
            <a:r>
              <a:rPr kumimoji="0" lang="zh-CN" altLang="en-US" dirty="0">
                <a:latin typeface="Times New Roman" pitchFamily="18" charset="0"/>
              </a:rPr>
              <a:t>“</a:t>
            </a:r>
            <a:r>
              <a:rPr kumimoji="0" lang="en-US" altLang="zh-CN" dirty="0"/>
              <a:t>0</a:t>
            </a:r>
            <a:r>
              <a:rPr kumimoji="0" lang="en-US" altLang="zh-CN" dirty="0">
                <a:latin typeface="Times New Roman" pitchFamily="18" charset="0"/>
              </a:rPr>
              <a:t>”</a:t>
            </a:r>
            <a:r>
              <a:rPr kumimoji="0" lang="zh-CN" altLang="en-US" dirty="0"/>
              <a:t>等概率时）；</a:t>
            </a:r>
          </a:p>
          <a:p>
            <a:pPr lvl="2">
              <a:lnSpc>
                <a:spcPct val="125000"/>
              </a:lnSpc>
            </a:pPr>
            <a:r>
              <a:rPr kumimoji="0" lang="zh-CN" altLang="en-US" dirty="0"/>
              <a:t>判决电平为</a:t>
            </a:r>
            <a:r>
              <a:rPr kumimoji="0" lang="en-US" altLang="zh-CN" dirty="0"/>
              <a:t>0</a:t>
            </a:r>
            <a:r>
              <a:rPr kumimoji="0" lang="zh-CN" altLang="en-US" dirty="0"/>
              <a:t>，易设置且稳定，抗干扰能力强；</a:t>
            </a:r>
          </a:p>
          <a:p>
            <a:pPr lvl="1"/>
            <a:r>
              <a:rPr kumimoji="0" lang="zh-CN" altLang="en-US" dirty="0"/>
              <a:t>过去，有时作为</a:t>
            </a:r>
            <a:r>
              <a:rPr kumimoji="0" lang="zh-CN" altLang="en-US" dirty="0">
                <a:latin typeface="Times New Roman" pitchFamily="18" charset="0"/>
              </a:rPr>
              <a:t>“</a:t>
            </a:r>
            <a:r>
              <a:rPr kumimoji="0" lang="zh-CN" altLang="en-US" dirty="0"/>
              <a:t>线路码</a:t>
            </a:r>
            <a:r>
              <a:rPr kumimoji="0" lang="zh-CN" altLang="en-US" dirty="0">
                <a:latin typeface="Times New Roman" pitchFamily="18" charset="0"/>
              </a:rPr>
              <a:t>”</a:t>
            </a:r>
            <a:r>
              <a:rPr kumimoji="0" lang="zh-CN" altLang="en-US" dirty="0"/>
              <a:t>使用。目前，因占用带宽窄，成为主流的编码技术。</a:t>
            </a:r>
            <a:r>
              <a:rPr kumimoji="0" lang="zh-CN" altLang="en-US" dirty="0">
                <a:solidFill>
                  <a:srgbClr val="FF0000"/>
                </a:solidFill>
              </a:rPr>
              <a:t>实际应用中，为解决同步问题，要进行预编</a:t>
            </a:r>
            <a:r>
              <a:rPr kumimoji="0" lang="zh-CN" altLang="en-US" dirty="0" smtClean="0">
                <a:solidFill>
                  <a:srgbClr val="FF0000"/>
                </a:solidFill>
              </a:rPr>
              <a:t>码</a:t>
            </a:r>
            <a:r>
              <a:rPr kumimoji="0" lang="en-US" altLang="zh-CN" dirty="0" smtClean="0">
                <a:solidFill>
                  <a:srgbClr val="FF0000"/>
                </a:solidFill>
              </a:rPr>
              <a:t>(</a:t>
            </a:r>
            <a:r>
              <a:rPr kumimoji="0" lang="zh-CN" altLang="en-US" dirty="0" smtClean="0">
                <a:solidFill>
                  <a:srgbClr val="FF0000"/>
                </a:solidFill>
              </a:rPr>
              <a:t>解决连续</a:t>
            </a:r>
            <a:r>
              <a:rPr kumimoji="0" lang="en-US" altLang="zh-CN" dirty="0" smtClean="0">
                <a:solidFill>
                  <a:srgbClr val="FF0000"/>
                </a:solidFill>
              </a:rPr>
              <a:t>1</a:t>
            </a:r>
            <a:r>
              <a:rPr kumimoji="0" lang="zh-CN" altLang="en-US" dirty="0" smtClean="0">
                <a:solidFill>
                  <a:srgbClr val="FF0000"/>
                </a:solidFill>
              </a:rPr>
              <a:t>或</a:t>
            </a:r>
            <a:r>
              <a:rPr kumimoji="0" lang="en-US" altLang="zh-CN" dirty="0" smtClean="0">
                <a:solidFill>
                  <a:srgbClr val="FF0000"/>
                </a:solidFill>
              </a:rPr>
              <a:t>0</a:t>
            </a:r>
            <a:r>
              <a:rPr kumimoji="0" lang="zh-CN" altLang="en-US" dirty="0" smtClean="0">
                <a:solidFill>
                  <a:srgbClr val="FF0000"/>
                </a:solidFill>
              </a:rPr>
              <a:t>的问题</a:t>
            </a:r>
            <a:r>
              <a:rPr kumimoji="0" lang="en-US" altLang="zh-CN" dirty="0" smtClean="0">
                <a:solidFill>
                  <a:srgbClr val="FF0000"/>
                </a:solidFill>
              </a:rPr>
              <a:t>)</a:t>
            </a:r>
            <a:r>
              <a:rPr kumimoji="0" lang="zh-CN" altLang="en-US" dirty="0" smtClean="0"/>
              <a:t>；</a:t>
            </a:r>
            <a:endParaRPr kumimoji="0" lang="en-US" altLang="zh-CN" dirty="0"/>
          </a:p>
          <a:p>
            <a:endParaRPr lang="zh-CN" altLang="en-US" dirty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72" y="5085184"/>
            <a:ext cx="68865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551" y="4598558"/>
            <a:ext cx="68008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4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512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。单极性归零码</a:t>
            </a:r>
            <a:r>
              <a:rPr lang="en-US" altLang="zh-CN" dirty="0" smtClean="0"/>
              <a:t>RZ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Return to Zero</a:t>
            </a:r>
            <a:r>
              <a:rPr lang="zh-CN" altLang="en-US" dirty="0" smtClean="0"/>
              <a:t>）</a:t>
            </a:r>
          </a:p>
          <a:p>
            <a:pPr lvl="1"/>
            <a:r>
              <a:rPr lang="zh-CN" altLang="en-US" dirty="0" smtClean="0"/>
              <a:t>有波形表示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en-US" altLang="zh-CN" dirty="0" smtClean="0"/>
              <a:t>1</a:t>
            </a:r>
            <a:r>
              <a:rPr lang="en-US" altLang="zh-CN" dirty="0" smtClean="0">
                <a:latin typeface="Times New Roman" pitchFamily="18" charset="0"/>
              </a:rPr>
              <a:t>”</a:t>
            </a:r>
            <a:r>
              <a:rPr lang="zh-CN" altLang="en-US" dirty="0" smtClean="0"/>
              <a:t>，无波形表示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en-US" altLang="zh-CN" dirty="0" smtClean="0"/>
              <a:t>0</a:t>
            </a:r>
            <a:r>
              <a:rPr lang="en-US" altLang="zh-CN" dirty="0" smtClean="0">
                <a:latin typeface="Times New Roman" pitchFamily="18" charset="0"/>
              </a:rPr>
              <a:t>”</a:t>
            </a:r>
            <a:r>
              <a:rPr lang="zh-CN" altLang="en-US" dirty="0" smtClean="0"/>
              <a:t>；</a:t>
            </a:r>
          </a:p>
          <a:p>
            <a:pPr lvl="1"/>
            <a:r>
              <a:rPr lang="zh-CN" altLang="en-US" dirty="0" smtClean="0">
                <a:latin typeface="黑体" pitchFamily="2" charset="-122"/>
              </a:rPr>
              <a:t>波形为一定宽度的脉冲表示。宽度为</a:t>
            </a:r>
            <a:r>
              <a:rPr lang="en-US" altLang="zh-CN" dirty="0" smtClean="0">
                <a:latin typeface="黑体" pitchFamily="2" charset="-122"/>
              </a:rPr>
              <a:t>τ,</a:t>
            </a:r>
            <a:r>
              <a:rPr lang="zh-CN" altLang="en-US" dirty="0" smtClean="0">
                <a:latin typeface="黑体" pitchFamily="2" charset="-122"/>
              </a:rPr>
              <a:t>则</a:t>
            </a:r>
            <a:r>
              <a:rPr lang="en-US" altLang="zh-CN" dirty="0" smtClean="0">
                <a:latin typeface="黑体" pitchFamily="2" charset="-122"/>
              </a:rPr>
              <a:t>τ/</a:t>
            </a:r>
            <a:r>
              <a:rPr lang="en-US" altLang="zh-CN" dirty="0" smtClean="0"/>
              <a:t>T</a:t>
            </a:r>
            <a:r>
              <a:rPr lang="zh-CN" altLang="en-US" dirty="0" smtClean="0">
                <a:latin typeface="黑体" pitchFamily="2" charset="-122"/>
              </a:rPr>
              <a:t>称为占空比。当</a:t>
            </a:r>
            <a:r>
              <a:rPr lang="en-US" altLang="zh-CN" dirty="0" smtClean="0">
                <a:latin typeface="黑体" pitchFamily="2" charset="-122"/>
              </a:rPr>
              <a:t>τ=</a:t>
            </a:r>
            <a:r>
              <a:rPr lang="en-US" altLang="zh-CN" dirty="0" smtClean="0"/>
              <a:t>T</a:t>
            </a:r>
            <a:r>
              <a:rPr lang="zh-CN" altLang="en-US" dirty="0" smtClean="0">
                <a:latin typeface="黑体" pitchFamily="2" charset="-122"/>
              </a:rPr>
              <a:t>时，就是</a:t>
            </a:r>
            <a:r>
              <a:rPr lang="en-US" altLang="zh-CN" dirty="0" smtClean="0"/>
              <a:t>NRZ,</a:t>
            </a:r>
            <a:r>
              <a:rPr lang="zh-CN" altLang="en-US" dirty="0" smtClean="0"/>
              <a:t>占用较宽的带宽。</a:t>
            </a:r>
          </a:p>
          <a:p>
            <a:pPr lvl="1"/>
            <a:r>
              <a:rPr lang="zh-CN" altLang="en-US" dirty="0" smtClean="0"/>
              <a:t>和</a:t>
            </a:r>
            <a:r>
              <a:rPr lang="en-US" altLang="zh-CN" dirty="0" smtClean="0"/>
              <a:t>NRZ</a:t>
            </a:r>
            <a:r>
              <a:rPr lang="zh-CN" altLang="en-US" dirty="0" smtClean="0"/>
              <a:t>比：</a:t>
            </a:r>
          </a:p>
          <a:p>
            <a:pPr lvl="2">
              <a:lnSpc>
                <a:spcPct val="125000"/>
              </a:lnSpc>
            </a:pPr>
            <a:r>
              <a:rPr kumimoji="0" lang="zh-CN" altLang="en-US" dirty="0" smtClean="0"/>
              <a:t>可以直接提取同步信息，节省发射能量。</a:t>
            </a:r>
            <a:endParaRPr lang="zh-CN" altLang="en-US" dirty="0" smtClean="0"/>
          </a:p>
          <a:p>
            <a:endParaRPr lang="zh-CN" altLang="en-US" dirty="0" smtClean="0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68008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65" y="4543797"/>
            <a:ext cx="68294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</a:t>
            </a:r>
            <a:r>
              <a:rPr lang="zh-CN" altLang="en-US" b="1" dirty="0"/>
              <a:t> 编码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。曼彻斯特码( </a:t>
            </a:r>
            <a:r>
              <a:rPr lang="en-US" altLang="zh-CN" dirty="0">
                <a:solidFill>
                  <a:srgbClr val="FF0000"/>
                </a:solidFill>
              </a:rPr>
              <a:t>Manchester)</a:t>
            </a:r>
          </a:p>
          <a:p>
            <a:pPr lvl="1"/>
            <a:r>
              <a:rPr lang="zh-CN" altLang="en-US" dirty="0"/>
              <a:t>又称为分相码，数字双相码。</a:t>
            </a:r>
          </a:p>
          <a:p>
            <a:pPr lvl="1"/>
            <a:r>
              <a:rPr lang="zh-CN" altLang="en-US" dirty="0"/>
              <a:t>每个码元用连续两个极性相反的脉冲表示</a:t>
            </a:r>
          </a:p>
          <a:p>
            <a:pPr lvl="2"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</a:rPr>
              <a:t>“</a:t>
            </a:r>
            <a:r>
              <a:rPr lang="zh-CN" altLang="en-US" dirty="0"/>
              <a:t>1</a:t>
            </a:r>
            <a:r>
              <a:rPr lang="zh-CN" altLang="en-US" dirty="0">
                <a:latin typeface="Times New Roman" pitchFamily="18" charset="0"/>
              </a:rPr>
              <a:t>”</a:t>
            </a:r>
            <a:r>
              <a:rPr lang="zh-CN" altLang="en-US" dirty="0"/>
              <a:t>：正负脉冲</a:t>
            </a:r>
            <a:r>
              <a:rPr lang="zh-CN" altLang="en-US" dirty="0" smtClean="0"/>
              <a:t>；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zh-CN" altLang="en-US" dirty="0" smtClean="0"/>
              <a:t>0</a:t>
            </a:r>
            <a:r>
              <a:rPr lang="zh-CN" altLang="en-US" dirty="0" smtClean="0">
                <a:latin typeface="Times New Roman" pitchFamily="18" charset="0"/>
              </a:rPr>
              <a:t>”</a:t>
            </a:r>
            <a:r>
              <a:rPr lang="zh-CN" altLang="en-US" dirty="0"/>
              <a:t>：负正脉冲；</a:t>
            </a:r>
          </a:p>
          <a:p>
            <a:pPr lvl="1"/>
            <a:r>
              <a:rPr lang="zh-CN" altLang="en-US" dirty="0"/>
              <a:t>优点：</a:t>
            </a:r>
          </a:p>
          <a:p>
            <a:pPr lvl="2">
              <a:lnSpc>
                <a:spcPct val="125000"/>
              </a:lnSpc>
            </a:pPr>
            <a:r>
              <a:rPr lang="zh-CN" altLang="en-US" dirty="0"/>
              <a:t>无直流分量；</a:t>
            </a:r>
          </a:p>
          <a:p>
            <a:pPr lvl="2">
              <a:lnSpc>
                <a:spcPct val="125000"/>
              </a:lnSpc>
            </a:pPr>
            <a:r>
              <a:rPr lang="zh-CN" altLang="en-US" dirty="0"/>
              <a:t>定时信息丰富，编译码电路简单；</a:t>
            </a:r>
          </a:p>
          <a:p>
            <a:pPr lvl="1"/>
            <a:r>
              <a:rPr lang="zh-CN" altLang="en-US" dirty="0"/>
              <a:t>缺点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码元</a:t>
            </a:r>
            <a:r>
              <a:rPr lang="zh-CN" altLang="en-US" dirty="0"/>
              <a:t>速率增加；</a:t>
            </a:r>
          </a:p>
          <a:p>
            <a:endParaRPr lang="zh-CN" altLang="en-US" dirty="0"/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66" y="5007837"/>
            <a:ext cx="68008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91" y="5445224"/>
            <a:ext cx="6905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87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 编码</a:t>
            </a:r>
            <a:endParaRPr lang="zh-CN" alt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4213" y="14478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latinLnBrk="0" hangingPunct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zh-CN" altLang="en-US" sz="1800" kern="0" dirty="0">
                <a:latin typeface="+mn-lt"/>
                <a:ea typeface="+mn-ea"/>
              </a:rPr>
              <a:t>   0    1     0     </a:t>
            </a:r>
            <a:r>
              <a:rPr lang="en-US" altLang="zh-CN" sz="1800" kern="0" dirty="0">
                <a:latin typeface="+mn-lt"/>
                <a:ea typeface="+mn-ea"/>
              </a:rPr>
              <a:t> </a:t>
            </a:r>
            <a:r>
              <a:rPr lang="zh-CN" altLang="en-US" sz="1800" kern="0" dirty="0">
                <a:latin typeface="+mn-lt"/>
                <a:ea typeface="+mn-ea"/>
              </a:rPr>
              <a:t>1    1    0      1    0    0     1    0    0</a:t>
            </a: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V="1">
            <a:off x="836613" y="19812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836613" y="2667000"/>
            <a:ext cx="5943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78" name="Line 12"/>
          <p:cNvSpPr>
            <a:spLocks noChangeShapeType="1"/>
          </p:cNvSpPr>
          <p:nvPr/>
        </p:nvSpPr>
        <p:spPr bwMode="auto">
          <a:xfrm>
            <a:off x="12938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79" name="Line 13"/>
          <p:cNvSpPr>
            <a:spLocks noChangeShapeType="1"/>
          </p:cNvSpPr>
          <p:nvPr/>
        </p:nvSpPr>
        <p:spPr bwMode="auto">
          <a:xfrm>
            <a:off x="17510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0" name="Line 14"/>
          <p:cNvSpPr>
            <a:spLocks noChangeShapeType="1"/>
          </p:cNvSpPr>
          <p:nvPr/>
        </p:nvSpPr>
        <p:spPr bwMode="auto">
          <a:xfrm>
            <a:off x="22082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1" name="Line 15"/>
          <p:cNvSpPr>
            <a:spLocks noChangeShapeType="1"/>
          </p:cNvSpPr>
          <p:nvPr/>
        </p:nvSpPr>
        <p:spPr bwMode="auto">
          <a:xfrm>
            <a:off x="26654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2" name="Line 16"/>
          <p:cNvSpPr>
            <a:spLocks noChangeShapeType="1"/>
          </p:cNvSpPr>
          <p:nvPr/>
        </p:nvSpPr>
        <p:spPr bwMode="auto">
          <a:xfrm>
            <a:off x="31226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3" name="Line 17"/>
          <p:cNvSpPr>
            <a:spLocks noChangeShapeType="1"/>
          </p:cNvSpPr>
          <p:nvPr/>
        </p:nvSpPr>
        <p:spPr bwMode="auto">
          <a:xfrm>
            <a:off x="35798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4" name="Line 18"/>
          <p:cNvSpPr>
            <a:spLocks noChangeShapeType="1"/>
          </p:cNvSpPr>
          <p:nvPr/>
        </p:nvSpPr>
        <p:spPr bwMode="auto">
          <a:xfrm>
            <a:off x="40370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5" name="Line 19"/>
          <p:cNvSpPr>
            <a:spLocks noChangeShapeType="1"/>
          </p:cNvSpPr>
          <p:nvPr/>
        </p:nvSpPr>
        <p:spPr bwMode="auto">
          <a:xfrm>
            <a:off x="44942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6" name="Line 20"/>
          <p:cNvSpPr>
            <a:spLocks noChangeShapeType="1"/>
          </p:cNvSpPr>
          <p:nvPr/>
        </p:nvSpPr>
        <p:spPr bwMode="auto">
          <a:xfrm>
            <a:off x="49514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7" name="Line 21"/>
          <p:cNvSpPr>
            <a:spLocks noChangeShapeType="1"/>
          </p:cNvSpPr>
          <p:nvPr/>
        </p:nvSpPr>
        <p:spPr bwMode="auto">
          <a:xfrm>
            <a:off x="5408613" y="1447800"/>
            <a:ext cx="0" cy="495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8" name="Line 22"/>
          <p:cNvSpPr>
            <a:spLocks noChangeShapeType="1"/>
          </p:cNvSpPr>
          <p:nvPr/>
        </p:nvSpPr>
        <p:spPr bwMode="auto">
          <a:xfrm>
            <a:off x="5865813" y="15240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9" name="Line 23"/>
          <p:cNvSpPr>
            <a:spLocks noChangeShapeType="1"/>
          </p:cNvSpPr>
          <p:nvPr/>
        </p:nvSpPr>
        <p:spPr bwMode="auto">
          <a:xfrm>
            <a:off x="6323013" y="15240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54290" name="Rectangle 24"/>
          <p:cNvSpPr>
            <a:spLocks noChangeArrowheads="1"/>
          </p:cNvSpPr>
          <p:nvPr/>
        </p:nvSpPr>
        <p:spPr bwMode="auto">
          <a:xfrm>
            <a:off x="827088" y="5661025"/>
            <a:ext cx="6059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000">
                <a:ea typeface="黑体" pitchFamily="2" charset="-122"/>
              </a:rPr>
              <a:t> 1</a:t>
            </a:r>
            <a:r>
              <a:rPr lang="en-US" altLang="zh-CN" sz="2000">
                <a:ea typeface="黑体" pitchFamily="2" charset="-122"/>
              </a:rPr>
              <a:t>T  2T  3T  4T 5T  6T  7T   8T  9T 0T 11T 12T</a:t>
            </a:r>
          </a:p>
        </p:txBody>
      </p:sp>
      <p:sp>
        <p:nvSpPr>
          <p:cNvPr id="54291" name="Rectangle 25"/>
          <p:cNvSpPr>
            <a:spLocks noChangeArrowheads="1"/>
          </p:cNvSpPr>
          <p:nvPr/>
        </p:nvSpPr>
        <p:spPr bwMode="auto">
          <a:xfrm>
            <a:off x="1293813" y="2133600"/>
            <a:ext cx="228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92" name="Rectangle 27"/>
          <p:cNvSpPr>
            <a:spLocks noChangeArrowheads="1"/>
          </p:cNvSpPr>
          <p:nvPr/>
        </p:nvSpPr>
        <p:spPr bwMode="auto">
          <a:xfrm>
            <a:off x="3579813" y="2667000"/>
            <a:ext cx="228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93" name="Rectangle 28"/>
          <p:cNvSpPr>
            <a:spLocks noChangeArrowheads="1"/>
          </p:cNvSpPr>
          <p:nvPr/>
        </p:nvSpPr>
        <p:spPr bwMode="auto">
          <a:xfrm>
            <a:off x="4951413" y="2133600"/>
            <a:ext cx="228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94" name="Text Box 55"/>
          <p:cNvSpPr txBox="1">
            <a:spLocks noChangeArrowheads="1"/>
          </p:cNvSpPr>
          <p:nvPr/>
        </p:nvSpPr>
        <p:spPr bwMode="auto">
          <a:xfrm>
            <a:off x="6570663" y="2057400"/>
            <a:ext cx="2343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>
                <a:latin typeface="黑体" pitchFamily="2" charset="-122"/>
                <a:ea typeface="黑体" pitchFamily="2" charset="-122"/>
              </a:rPr>
              <a:t>信号交替反转码</a:t>
            </a:r>
            <a:r>
              <a:rPr lang="en-US" altLang="zh-CN" sz="2000">
                <a:latin typeface="黑体" pitchFamily="2" charset="-122"/>
                <a:ea typeface="黑体" pitchFamily="2" charset="-122"/>
              </a:rPr>
              <a:t>AMI</a:t>
            </a:r>
          </a:p>
        </p:txBody>
      </p:sp>
      <p:sp>
        <p:nvSpPr>
          <p:cNvPr id="54295" name="Rectangle 59"/>
          <p:cNvSpPr>
            <a:spLocks noChangeArrowheads="1"/>
          </p:cNvSpPr>
          <p:nvPr/>
        </p:nvSpPr>
        <p:spPr bwMode="auto">
          <a:xfrm>
            <a:off x="2208213" y="2667000"/>
            <a:ext cx="228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96" name="Rectangle 60"/>
          <p:cNvSpPr>
            <a:spLocks noChangeArrowheads="1"/>
          </p:cNvSpPr>
          <p:nvPr/>
        </p:nvSpPr>
        <p:spPr bwMode="auto">
          <a:xfrm>
            <a:off x="2665413" y="2133600"/>
            <a:ext cx="228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4297" name="Group 90"/>
          <p:cNvGrpSpPr>
            <a:grpSpLocks/>
          </p:cNvGrpSpPr>
          <p:nvPr/>
        </p:nvGrpSpPr>
        <p:grpSpPr bwMode="auto">
          <a:xfrm>
            <a:off x="823913" y="4213225"/>
            <a:ext cx="5943600" cy="1371600"/>
            <a:chOff x="672" y="1968"/>
            <a:chExt cx="3744" cy="864"/>
          </a:xfrm>
        </p:grpSpPr>
        <p:sp>
          <p:nvSpPr>
            <p:cNvPr id="54299" name="Line 73"/>
            <p:cNvSpPr>
              <a:spLocks noChangeShapeType="1"/>
            </p:cNvSpPr>
            <p:nvPr/>
          </p:nvSpPr>
          <p:spPr bwMode="auto">
            <a:xfrm flipV="1">
              <a:off x="672" y="1968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0" name="Line 74"/>
            <p:cNvSpPr>
              <a:spLocks noChangeShapeType="1"/>
            </p:cNvSpPr>
            <p:nvPr/>
          </p:nvSpPr>
          <p:spPr bwMode="auto">
            <a:xfrm>
              <a:off x="672" y="2400"/>
              <a:ext cx="37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1" name="Line 80"/>
            <p:cNvSpPr>
              <a:spLocks noChangeShapeType="1"/>
            </p:cNvSpPr>
            <p:nvPr/>
          </p:nvSpPr>
          <p:spPr bwMode="auto">
            <a:xfrm flipV="1">
              <a:off x="960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2" name="Line 81"/>
            <p:cNvSpPr>
              <a:spLocks noChangeShapeType="1"/>
            </p:cNvSpPr>
            <p:nvPr/>
          </p:nvSpPr>
          <p:spPr bwMode="auto">
            <a:xfrm>
              <a:off x="1008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3" name="Line 82"/>
            <p:cNvSpPr>
              <a:spLocks noChangeShapeType="1"/>
            </p:cNvSpPr>
            <p:nvPr/>
          </p:nvSpPr>
          <p:spPr bwMode="auto">
            <a:xfrm flipV="1">
              <a:off x="1824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4" name="Line 83"/>
            <p:cNvSpPr>
              <a:spLocks noChangeShapeType="1"/>
            </p:cNvSpPr>
            <p:nvPr/>
          </p:nvSpPr>
          <p:spPr bwMode="auto">
            <a:xfrm>
              <a:off x="1872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5" name="Line 84"/>
            <p:cNvSpPr>
              <a:spLocks noChangeShapeType="1"/>
            </p:cNvSpPr>
            <p:nvPr/>
          </p:nvSpPr>
          <p:spPr bwMode="auto">
            <a:xfrm flipV="1">
              <a:off x="3264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6" name="Line 85"/>
            <p:cNvSpPr>
              <a:spLocks noChangeShapeType="1"/>
            </p:cNvSpPr>
            <p:nvPr/>
          </p:nvSpPr>
          <p:spPr bwMode="auto">
            <a:xfrm>
              <a:off x="3312" y="2016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7" name="Line 86"/>
            <p:cNvSpPr>
              <a:spLocks noChangeShapeType="1"/>
            </p:cNvSpPr>
            <p:nvPr/>
          </p:nvSpPr>
          <p:spPr bwMode="auto">
            <a:xfrm flipV="1">
              <a:off x="1584" y="2400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8" name="Line 87"/>
            <p:cNvSpPr>
              <a:spLocks noChangeShapeType="1"/>
            </p:cNvSpPr>
            <p:nvPr/>
          </p:nvSpPr>
          <p:spPr bwMode="auto">
            <a:xfrm>
              <a:off x="1536" y="2400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09" name="Line 88"/>
            <p:cNvSpPr>
              <a:spLocks noChangeShapeType="1"/>
            </p:cNvSpPr>
            <p:nvPr/>
          </p:nvSpPr>
          <p:spPr bwMode="auto">
            <a:xfrm flipV="1">
              <a:off x="2448" y="2400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4310" name="Line 89"/>
            <p:cNvSpPr>
              <a:spLocks noChangeShapeType="1"/>
            </p:cNvSpPr>
            <p:nvPr/>
          </p:nvSpPr>
          <p:spPr bwMode="auto">
            <a:xfrm>
              <a:off x="2400" y="2400"/>
              <a:ext cx="4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54298" name="Text Box 92"/>
          <p:cNvSpPr txBox="1">
            <a:spLocks noChangeArrowheads="1"/>
          </p:cNvSpPr>
          <p:nvPr/>
        </p:nvSpPr>
        <p:spPr bwMode="auto">
          <a:xfrm>
            <a:off x="6767513" y="3984625"/>
            <a:ext cx="1708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>
                <a:ea typeface="黑体" pitchFamily="2" charset="-122"/>
              </a:rPr>
              <a:t>实际电路中的</a:t>
            </a:r>
          </a:p>
          <a:p>
            <a:r>
              <a:rPr lang="zh-CN" altLang="en-US" sz="2000">
                <a:ea typeface="黑体" pitchFamily="2" charset="-122"/>
              </a:rPr>
              <a:t>波形不仅是矩</a:t>
            </a:r>
          </a:p>
          <a:p>
            <a:r>
              <a:rPr lang="zh-CN" altLang="en-US" sz="2000">
                <a:ea typeface="黑体" pitchFamily="2" charset="-122"/>
              </a:rPr>
              <a:t>形，可以是其</a:t>
            </a:r>
          </a:p>
          <a:p>
            <a:r>
              <a:rPr lang="zh-CN" altLang="en-US" sz="2000">
                <a:ea typeface="黑体" pitchFamily="2" charset="-122"/>
              </a:rPr>
              <a:t>他波形，比如</a:t>
            </a:r>
          </a:p>
          <a:p>
            <a:r>
              <a:rPr lang="zh-CN" altLang="en-US" sz="2000">
                <a:ea typeface="黑体" pitchFamily="2" charset="-122"/>
              </a:rPr>
              <a:t>三角波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3</a:t>
            </a:r>
            <a:r>
              <a:rPr lang="zh-CN" altLang="en-US" b="1" dirty="0"/>
              <a:t> 编码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849488"/>
          </a:xfrm>
        </p:spPr>
        <p:txBody>
          <a:bodyPr/>
          <a:lstStyle/>
          <a:p>
            <a:r>
              <a:rPr lang="zh-CN" altLang="en-US" dirty="0" smtClean="0"/>
              <a:t>基带信号传输：例子：</a:t>
            </a:r>
            <a:r>
              <a:rPr lang="en-US" altLang="zh-CN" dirty="0" smtClean="0"/>
              <a:t>HDSL(ADSL)</a:t>
            </a:r>
          </a:p>
          <a:p>
            <a:pPr lvl="1"/>
            <a:r>
              <a:rPr lang="en-US" altLang="zh-CN" dirty="0" smtClean="0"/>
              <a:t>High-speed Digital Subscriber Line: </a:t>
            </a:r>
            <a:r>
              <a:rPr lang="zh-CN" altLang="en-US" dirty="0" smtClean="0"/>
              <a:t>高速率数字用户线路；用于</a:t>
            </a:r>
            <a:r>
              <a:rPr lang="zh-CN" altLang="en-US" dirty="0"/>
              <a:t>数字交换</a:t>
            </a:r>
            <a:r>
              <a:rPr lang="zh-CN" altLang="en-US" dirty="0" smtClean="0"/>
              <a:t>机连接、移动电话基站连接、专用数据网等；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编码：</a:t>
            </a:r>
            <a:r>
              <a:rPr lang="en-US" altLang="zh-CN" dirty="0" smtClean="0"/>
              <a:t>2B1Q:  Two-binary, one quaternary</a:t>
            </a:r>
            <a:r>
              <a:rPr lang="zh-CN" altLang="en-US" dirty="0" smtClean="0"/>
              <a:t>，四级脉冲幅度调制 </a:t>
            </a:r>
            <a:r>
              <a:rPr lang="en-US" altLang="zh-CN" dirty="0" smtClean="0"/>
              <a:t>PAM-4, Pulse Amplitude Modulation;</a:t>
            </a:r>
          </a:p>
          <a:p>
            <a:pPr lvl="2"/>
            <a:r>
              <a:rPr lang="zh-CN" altLang="en-US" dirty="0" smtClean="0"/>
              <a:t>线路码：格雷码：</a:t>
            </a:r>
            <a:r>
              <a:rPr lang="en-US" altLang="zh-CN" dirty="0" smtClean="0"/>
              <a:t>2bit(2B)</a:t>
            </a:r>
            <a:r>
              <a:rPr lang="zh-CN" altLang="en-US" dirty="0" smtClean="0"/>
              <a:t>映射为一个符号</a:t>
            </a:r>
            <a:r>
              <a:rPr lang="en-US" altLang="zh-CN" dirty="0" smtClean="0"/>
              <a:t>(1Q)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3"/>
            <a:r>
              <a:rPr lang="en-US" altLang="zh-CN" dirty="0" smtClean="0"/>
              <a:t>10  450mV, 11 150mV, 01 -150mV, 00: -450mV;</a:t>
            </a:r>
          </a:p>
          <a:p>
            <a:pPr lvl="2"/>
            <a:r>
              <a:rPr lang="zh-CN" altLang="en-US" dirty="0" smtClean="0"/>
              <a:t>调制：</a:t>
            </a:r>
            <a:r>
              <a:rPr lang="en-US" altLang="zh-CN" dirty="0" smtClean="0"/>
              <a:t>PAM</a:t>
            </a:r>
            <a:r>
              <a:rPr lang="zh-CN" altLang="en-US" dirty="0" smtClean="0"/>
              <a:t>，信号波形</a:t>
            </a:r>
            <a:r>
              <a:rPr lang="en-US" altLang="zh-CN" dirty="0" smtClean="0"/>
              <a:t>(</a:t>
            </a:r>
            <a:r>
              <a:rPr lang="zh-CN" altLang="en-US" dirty="0" smtClean="0"/>
              <a:t>电信号</a:t>
            </a:r>
            <a:r>
              <a:rPr lang="en-US" altLang="zh-CN" dirty="0" smtClean="0"/>
              <a:t>)</a:t>
            </a:r>
            <a:r>
              <a:rPr lang="zh-CN" altLang="en-US" dirty="0" smtClean="0"/>
              <a:t>为</a:t>
            </a:r>
            <a:r>
              <a:rPr lang="en-US" altLang="zh-CN" dirty="0" err="1" smtClean="0"/>
              <a:t>sinc</a:t>
            </a:r>
            <a:r>
              <a:rPr lang="en-US" altLang="zh-CN" dirty="0" smtClean="0"/>
              <a:t>()</a:t>
            </a:r>
            <a:r>
              <a:rPr lang="zh-CN" altLang="en-US" dirty="0" smtClean="0"/>
              <a:t>函数，信道特性：</a:t>
            </a:r>
            <a:r>
              <a:rPr lang="en-US" altLang="zh-CN" dirty="0" smtClean="0"/>
              <a:t>LP</a:t>
            </a:r>
            <a:endParaRPr lang="zh-CN" altLang="en-US" dirty="0"/>
          </a:p>
        </p:txBody>
      </p:sp>
      <p:pic>
        <p:nvPicPr>
          <p:cNvPr id="147458" name="Picture 2" descr="https://upload.wikimedia.org/wikipedia/commons/thumb/8/89/Sinc_function_%28both%29.svg/800px-Sinc_function_%28both%29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1088"/>
            <a:ext cx="2915477" cy="21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upload.wikimedia.org/wikipedia/commons/thumb/1/11/Rectangular_function.svg/800px-Rectangular_functio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85" y="4350583"/>
            <a:ext cx="2838749" cy="195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5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041106" y="1844824"/>
            <a:ext cx="3635350" cy="2520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zh-CN" altLang="en-US" sz="1800"/>
              <a:t>信息源</a:t>
            </a:r>
          </a:p>
        </p:txBody>
      </p:sp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上次学习了</a:t>
            </a:r>
            <a:r>
              <a:rPr lang="en-US" altLang="zh-CN" dirty="0"/>
              <a:t>……</a:t>
            </a:r>
            <a:endParaRPr lang="zh-CN" altLang="en-US" dirty="0" smtClean="0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数字通信系统</a:t>
            </a:r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dirty="0" smtClean="0"/>
              <a:t>    </a:t>
            </a:r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en-US" altLang="zh-CN" dirty="0" smtClean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en-US" altLang="zh-CN" dirty="0"/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buNone/>
            </a:pPr>
            <a:r>
              <a:rPr kumimoji="0" lang="zh-CN" altLang="en-US" dirty="0" smtClean="0"/>
              <a:t>信息源</a:t>
            </a:r>
            <a:r>
              <a:rPr kumimoji="0" lang="zh-CN" altLang="en-US" dirty="0"/>
              <a:t>：一般为数据信号</a:t>
            </a:r>
            <a:r>
              <a:rPr kumimoji="0" lang="en-US" altLang="zh-CN" dirty="0"/>
              <a:t>.</a:t>
            </a:r>
            <a:endParaRPr kumimoji="0" lang="zh-CN" altLang="en-US" dirty="0"/>
          </a:p>
          <a:p>
            <a:pPr>
              <a:buFont typeface="Wingdings" pitchFamily="2" charset="2"/>
              <a:buNone/>
            </a:pPr>
            <a:r>
              <a:rPr kumimoji="0" lang="zh-CN" altLang="en-US" dirty="0" smtClean="0"/>
              <a:t>信源编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解码：提高数字信号传输的有效性，采用适当的方法，降低数字信号的码速率，提高传输速率，降低带宽，比如图像压缩为</a:t>
            </a:r>
            <a:r>
              <a:rPr kumimoji="0" lang="en-US" altLang="zh-CN" dirty="0" smtClean="0"/>
              <a:t>JPEG</a:t>
            </a:r>
            <a:r>
              <a:rPr kumimoji="0" lang="zh-CN" altLang="en-US" dirty="0" smtClean="0"/>
              <a:t>；</a:t>
            </a:r>
          </a:p>
          <a:p>
            <a:pPr>
              <a:buNone/>
            </a:pPr>
            <a:r>
              <a:rPr kumimoji="0" lang="zh-CN" altLang="en-US" dirty="0" smtClean="0"/>
              <a:t>信道编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解码：提高数字传输的可靠性；差错控制</a:t>
            </a:r>
            <a:r>
              <a:rPr kumimoji="0" lang="zh-CN" altLang="en-US" dirty="0"/>
              <a:t>编码</a:t>
            </a:r>
            <a:r>
              <a:rPr kumimoji="0" lang="zh-CN" altLang="en-US" dirty="0" smtClean="0"/>
              <a:t>，编码的数字信号</a:t>
            </a:r>
            <a:r>
              <a:rPr kumimoji="0" lang="zh-CN" altLang="en-US" dirty="0"/>
              <a:t>（波形）</a:t>
            </a:r>
            <a:r>
              <a:rPr lang="zh-CN" altLang="en-US" dirty="0" smtClean="0"/>
              <a:t>抵抗</a:t>
            </a:r>
            <a:r>
              <a:rPr lang="zh-CN" altLang="en-US" dirty="0"/>
              <a:t>差错的</a:t>
            </a:r>
            <a:r>
              <a:rPr lang="zh-CN" altLang="en-US" dirty="0" smtClean="0"/>
              <a:t>能力</a:t>
            </a:r>
            <a:r>
              <a:rPr kumimoji="0" lang="zh-CN" altLang="en-US" dirty="0" smtClean="0"/>
              <a:t>，为检错</a:t>
            </a:r>
            <a:r>
              <a:rPr kumimoji="0" lang="en-US" altLang="zh-CN" dirty="0" smtClean="0"/>
              <a:t>/</a:t>
            </a:r>
            <a:r>
              <a:rPr kumimoji="0" lang="zh-CN" altLang="en-US" dirty="0" smtClean="0"/>
              <a:t>纠错</a:t>
            </a:r>
            <a:r>
              <a:rPr kumimoji="0" lang="en-US" altLang="zh-CN" dirty="0" smtClean="0"/>
              <a:t>;</a:t>
            </a:r>
            <a:endParaRPr lang="zh-CN" altLang="en-US" dirty="0" smtClean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116013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信息源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2484438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信源编码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852863" y="1989138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信道编码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5221288" y="1989138"/>
            <a:ext cx="12239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 smtClean="0"/>
              <a:t>数字调制器</a:t>
            </a:r>
            <a:endParaRPr lang="zh-CN" altLang="en-US" sz="1800" dirty="0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6229350" y="2781300"/>
            <a:ext cx="1115219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 smtClean="0"/>
              <a:t>数字信道</a:t>
            </a:r>
            <a:endParaRPr lang="zh-CN" altLang="en-US" sz="1800" dirty="0"/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7683565" y="2814638"/>
            <a:ext cx="84924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/>
              <a:t>噪声</a:t>
            </a: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1116013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接收端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2484438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信源解码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3852863" y="3644900"/>
            <a:ext cx="10080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/>
              <a:t>信道解码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5221288" y="3644900"/>
            <a:ext cx="122396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800" dirty="0"/>
              <a:t>数字</a:t>
            </a:r>
            <a:r>
              <a:rPr lang="zh-CN" altLang="en-US" sz="1800" dirty="0" smtClean="0"/>
              <a:t>解调器</a:t>
            </a:r>
            <a:endParaRPr lang="zh-CN" altLang="en-US" sz="1800" dirty="0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2124075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3492500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4860925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2124075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3492500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 flipH="1">
            <a:off x="7323203" y="30686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 flipH="1">
            <a:off x="4860925" y="38608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6445250" y="22050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>
            <a:off x="6661150" y="32845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>
            <a:off x="6661150" y="22050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H="1">
            <a:off x="6445250" y="38608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42009" name="AutoShape 25"/>
          <p:cNvSpPr>
            <a:spLocks noChangeArrowheads="1"/>
          </p:cNvSpPr>
          <p:nvPr/>
        </p:nvSpPr>
        <p:spPr bwMode="auto">
          <a:xfrm>
            <a:off x="3852863" y="2636838"/>
            <a:ext cx="1152525" cy="720725"/>
          </a:xfrm>
          <a:prstGeom prst="wedgeRoundRectCallout">
            <a:avLst>
              <a:gd name="adj1" fmla="val 48486"/>
              <a:gd name="adj2" fmla="val -80838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>
                <a:solidFill>
                  <a:schemeClr val="bg1"/>
                </a:solidFill>
              </a:rPr>
              <a:t>数字基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</a:rPr>
              <a:t>带信号</a:t>
            </a:r>
          </a:p>
        </p:txBody>
      </p:sp>
      <p:sp>
        <p:nvSpPr>
          <p:cNvPr id="42010" name="AutoShape 26"/>
          <p:cNvSpPr>
            <a:spLocks noChangeArrowheads="1"/>
          </p:cNvSpPr>
          <p:nvPr/>
        </p:nvSpPr>
        <p:spPr bwMode="auto">
          <a:xfrm>
            <a:off x="971550" y="2708275"/>
            <a:ext cx="1441450" cy="720725"/>
          </a:xfrm>
          <a:prstGeom prst="wedgeRoundRectCallout">
            <a:avLst>
              <a:gd name="adj1" fmla="val 6278"/>
              <a:gd name="adj2" fmla="val -8722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可以是模拟信号</a:t>
            </a:r>
            <a:r>
              <a:rPr lang="en-US" altLang="zh-CN" sz="1800" dirty="0">
                <a:solidFill>
                  <a:schemeClr val="bg1"/>
                </a:solidFill>
              </a:rPr>
              <a:t>(A/D)</a:t>
            </a:r>
          </a:p>
        </p:txBody>
      </p:sp>
      <p:sp>
        <p:nvSpPr>
          <p:cNvPr id="28" name="AutoShape 25"/>
          <p:cNvSpPr>
            <a:spLocks noChangeArrowheads="1"/>
          </p:cNvSpPr>
          <p:nvPr/>
        </p:nvSpPr>
        <p:spPr bwMode="auto">
          <a:xfrm>
            <a:off x="6133992" y="1268760"/>
            <a:ext cx="1369392" cy="432048"/>
          </a:xfrm>
          <a:prstGeom prst="wedgeRoundRectCallout">
            <a:avLst>
              <a:gd name="adj1" fmla="val -58211"/>
              <a:gd name="adj2" fmla="val 8686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</a:rPr>
              <a:t>广义信道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4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上次学习了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2060"/>
                </a:solidFill>
              </a:rPr>
              <a:t>基带信号</a:t>
            </a:r>
            <a:endParaRPr lang="en-US" altLang="zh-CN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价值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短距传输时，多采用基带传输；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无论</a:t>
            </a:r>
            <a:r>
              <a:rPr lang="zh-CN" altLang="en-US" dirty="0"/>
              <a:t>模拟</a:t>
            </a:r>
            <a:r>
              <a:rPr lang="en-US" altLang="zh-CN" dirty="0"/>
              <a:t>/</a:t>
            </a:r>
            <a:r>
              <a:rPr lang="zh-CN" altLang="en-US" dirty="0"/>
              <a:t>数字通信</a:t>
            </a:r>
            <a:r>
              <a:rPr lang="en-US" altLang="zh-CN" dirty="0"/>
              <a:t>,</a:t>
            </a:r>
            <a:r>
              <a:rPr lang="zh-CN" altLang="en-US" dirty="0"/>
              <a:t>从信号源看</a:t>
            </a:r>
            <a:r>
              <a:rPr lang="en-US" altLang="zh-CN" dirty="0"/>
              <a:t>,</a:t>
            </a:r>
            <a:r>
              <a:rPr lang="zh-CN" altLang="en-US" dirty="0"/>
              <a:t>都可以看作是基带通信系统</a:t>
            </a:r>
            <a:r>
              <a:rPr lang="en-US" altLang="zh-CN" dirty="0"/>
              <a:t>.</a:t>
            </a:r>
            <a:endParaRPr lang="zh-CN" altLang="en-US" dirty="0"/>
          </a:p>
          <a:p>
            <a:pPr lvl="1"/>
            <a:r>
              <a:rPr lang="zh-CN" altLang="en-US" dirty="0" smtClean="0"/>
              <a:t>数字</a:t>
            </a:r>
            <a:r>
              <a:rPr lang="zh-CN" altLang="en-US" dirty="0"/>
              <a:t>基带系统对基带信号的要求</a:t>
            </a:r>
          </a:p>
          <a:p>
            <a:pPr lvl="2">
              <a:lnSpc>
                <a:spcPct val="125000"/>
              </a:lnSpc>
            </a:pPr>
            <a:r>
              <a:rPr lang="zh-CN" altLang="en-US" dirty="0">
                <a:solidFill>
                  <a:srgbClr val="FF0000"/>
                </a:solidFill>
              </a:rPr>
              <a:t>不含直流分量，高频分量尽可能少；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有</a:t>
            </a:r>
            <a:r>
              <a:rPr lang="zh-CN" altLang="en-US" dirty="0">
                <a:solidFill>
                  <a:srgbClr val="FF0000"/>
                </a:solidFill>
              </a:rPr>
              <a:t>定时信息（为传输系统的同步）；</a:t>
            </a:r>
          </a:p>
          <a:p>
            <a:pPr lvl="2">
              <a:lnSpc>
                <a:spcPct val="125000"/>
              </a:lnSpc>
            </a:pPr>
            <a:r>
              <a:rPr lang="zh-CN" altLang="en-US" dirty="0">
                <a:solidFill>
                  <a:srgbClr val="FF0000"/>
                </a:solidFill>
              </a:rPr>
              <a:t>有一定的检错能力，抗噪声能力强；</a:t>
            </a:r>
          </a:p>
          <a:p>
            <a:pPr lvl="2">
              <a:lnSpc>
                <a:spcPct val="125000"/>
              </a:lnSpc>
            </a:pPr>
            <a:r>
              <a:rPr lang="zh-CN" altLang="en-US" dirty="0"/>
              <a:t>编码时，对消息类型不应有任何</a:t>
            </a:r>
            <a:r>
              <a:rPr lang="zh-CN" altLang="en-US" dirty="0" smtClean="0"/>
              <a:t>限制</a:t>
            </a:r>
            <a:r>
              <a:rPr lang="en-US" altLang="zh-CN" dirty="0" smtClean="0"/>
              <a:t>: </a:t>
            </a:r>
            <a:r>
              <a:rPr lang="zh-CN" altLang="en-US" dirty="0" smtClean="0"/>
              <a:t>不会</a:t>
            </a:r>
            <a:r>
              <a:rPr lang="zh-CN" altLang="en-US" dirty="0"/>
              <a:t>因为消息类型不同，信号不同；</a:t>
            </a:r>
          </a:p>
          <a:p>
            <a:pPr lvl="2">
              <a:lnSpc>
                <a:spcPct val="125000"/>
              </a:lnSpc>
            </a:pPr>
            <a:r>
              <a:rPr lang="zh-CN" altLang="en-US" dirty="0"/>
              <a:t>产生与接收设备相对简单；</a:t>
            </a:r>
          </a:p>
          <a:p>
            <a:pPr lvl="2">
              <a:lnSpc>
                <a:spcPct val="125000"/>
              </a:lnSpc>
            </a:pPr>
            <a:r>
              <a:rPr lang="zh-CN" altLang="en-US" dirty="0"/>
              <a:t>具有较小的或没有误码</a:t>
            </a:r>
            <a:r>
              <a:rPr lang="zh-CN" altLang="en-US" dirty="0" smtClean="0"/>
              <a:t>扩散</a:t>
            </a:r>
            <a:r>
              <a:rPr lang="en-US" altLang="zh-CN" dirty="0" smtClean="0"/>
              <a:t>: </a:t>
            </a:r>
            <a:r>
              <a:rPr lang="zh-CN" altLang="en-US" dirty="0" smtClean="0"/>
              <a:t>码</a:t>
            </a:r>
            <a:r>
              <a:rPr lang="zh-CN" altLang="en-US" dirty="0"/>
              <a:t>间的相关性要小。</a:t>
            </a:r>
            <a:endParaRPr lang="en-US" altLang="zh-CN" dirty="0"/>
          </a:p>
          <a:p>
            <a:pPr lvl="2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6500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上次学习了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dirty="0"/>
              <a:t>码形：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zh-CN" altLang="en-US" dirty="0"/>
              <a:t>单极性不归零码</a:t>
            </a:r>
            <a:r>
              <a:rPr lang="en-US" altLang="zh-CN" dirty="0"/>
              <a:t>NRZ /</a:t>
            </a:r>
            <a:r>
              <a:rPr kumimoji="0" lang="zh-CN" altLang="en-US" dirty="0"/>
              <a:t>双极性不归零码</a:t>
            </a:r>
            <a:r>
              <a:rPr kumimoji="0" lang="en-US" altLang="zh-CN" dirty="0"/>
              <a:t>NRZ /</a:t>
            </a:r>
            <a:r>
              <a:rPr lang="zh-CN" altLang="en-US" dirty="0"/>
              <a:t>单极性归零码</a:t>
            </a:r>
            <a:r>
              <a:rPr lang="en-US" altLang="zh-CN" dirty="0"/>
              <a:t>RZ /</a:t>
            </a:r>
            <a:r>
              <a:rPr lang="zh-CN" altLang="en-US" dirty="0">
                <a:solidFill>
                  <a:srgbClr val="FF0000"/>
                </a:solidFill>
              </a:rPr>
              <a:t>曼彻斯特码( </a:t>
            </a:r>
            <a:r>
              <a:rPr lang="en-US" altLang="zh-CN" dirty="0">
                <a:solidFill>
                  <a:srgbClr val="FF0000"/>
                </a:solidFill>
              </a:rPr>
              <a:t>Manchester</a:t>
            </a:r>
            <a:r>
              <a:rPr lang="en-US" altLang="zh-CN" dirty="0" smtClean="0">
                <a:solidFill>
                  <a:srgbClr val="FF0000"/>
                </a:solidFill>
              </a:rPr>
              <a:t>)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>
                <a:solidFill>
                  <a:srgbClr val="FF0000"/>
                </a:solidFill>
              </a:rPr>
              <a:t>else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002060"/>
                </a:solidFill>
              </a:rPr>
              <a:t>信道</a:t>
            </a:r>
            <a:endParaRPr lang="en-US" altLang="zh-CN" dirty="0">
              <a:solidFill>
                <a:srgbClr val="002060"/>
              </a:solidFill>
            </a:endParaRPr>
          </a:p>
          <a:p>
            <a:pPr lvl="1"/>
            <a:r>
              <a:rPr lang="zh-CN" altLang="en-US" dirty="0"/>
              <a:t>信道容量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en-US" altLang="zh-CN" i="1" dirty="0"/>
              <a:t>C</a:t>
            </a:r>
            <a:r>
              <a:rPr lang="en-US" altLang="zh-CN" dirty="0"/>
              <a:t>=2W log</a:t>
            </a:r>
            <a:r>
              <a:rPr lang="en-US" altLang="zh-CN" baseline="-25000" dirty="0"/>
              <a:t>2</a:t>
            </a:r>
            <a:r>
              <a:rPr lang="en-US" altLang="zh-CN" i="1" dirty="0"/>
              <a:t>M</a:t>
            </a:r>
            <a:r>
              <a:rPr lang="zh-CN" altLang="en-US" i="1" dirty="0"/>
              <a:t>（码率：</a:t>
            </a:r>
            <a:r>
              <a:rPr lang="en-US" altLang="zh-CN" i="1" dirty="0"/>
              <a:t>2W</a:t>
            </a:r>
            <a:r>
              <a:rPr lang="zh-CN" altLang="en-US" i="1" dirty="0"/>
              <a:t>）</a:t>
            </a:r>
            <a:endParaRPr lang="en-US" altLang="zh-CN" i="1" dirty="0"/>
          </a:p>
          <a:p>
            <a:pPr lvl="2">
              <a:lnSpc>
                <a:spcPct val="125000"/>
              </a:lnSpc>
            </a:pPr>
            <a:r>
              <a:rPr lang="zh-CN" altLang="en-US" dirty="0"/>
              <a:t>带宽受限且有高斯白噪声干扰的信道最大容量 　</a:t>
            </a:r>
            <a:endParaRPr lang="en-US" altLang="zh-CN" dirty="0"/>
          </a:p>
          <a:p>
            <a:pPr lvl="3">
              <a:lnSpc>
                <a:spcPct val="125000"/>
              </a:lnSpc>
            </a:pPr>
            <a:r>
              <a:rPr lang="en-US" altLang="zh-CN" i="1" dirty="0"/>
              <a:t>C</a:t>
            </a:r>
            <a:r>
              <a:rPr lang="en-US" altLang="zh-CN" dirty="0"/>
              <a:t>= W log</a:t>
            </a:r>
            <a:r>
              <a:rPr lang="en-US" altLang="zh-CN" baseline="-25000" dirty="0"/>
              <a:t>2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＋</a:t>
            </a:r>
            <a:r>
              <a:rPr lang="en-US" altLang="zh-CN" i="1" dirty="0"/>
              <a:t>S</a:t>
            </a:r>
            <a:r>
              <a:rPr lang="en-US" altLang="zh-CN" dirty="0"/>
              <a:t>/</a:t>
            </a:r>
            <a:r>
              <a:rPr lang="en-US" altLang="zh-CN" i="1" dirty="0"/>
              <a:t>N</a:t>
            </a:r>
            <a:r>
              <a:rPr lang="zh-CN" altLang="en-US" dirty="0"/>
              <a:t>） </a:t>
            </a:r>
          </a:p>
          <a:p>
            <a:pPr lvl="2">
              <a:lnSpc>
                <a:spcPct val="125000"/>
              </a:lnSpc>
            </a:pPr>
            <a:r>
              <a:rPr lang="zh-CN" altLang="en-US" dirty="0">
                <a:solidFill>
                  <a:srgbClr val="FF0000"/>
                </a:solidFill>
              </a:rPr>
              <a:t>信道没有能力在单位时间内传输无限多的信息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2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5529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904875"/>
          </a:xfrm>
        </p:spPr>
        <p:txBody>
          <a:bodyPr/>
          <a:lstStyle/>
          <a:p>
            <a:r>
              <a:rPr lang="zh-CN" altLang="en-US" smtClean="0"/>
              <a:t>为了分析各种数字码型在传输过程中可能受到的干扰，以及其对接收端正确识别数字基带信号带来的影响，需要了解数字基带信号的频谱特性</a:t>
            </a:r>
            <a:r>
              <a:rPr lang="en-US" altLang="zh-CN" smtClean="0"/>
              <a:t>.</a:t>
            </a:r>
            <a:endParaRPr lang="zh-CN" altLang="en-US" smtClean="0"/>
          </a:p>
          <a:p>
            <a:endParaRPr lang="zh-CN" altLang="en-US" smtClean="0"/>
          </a:p>
        </p:txBody>
      </p:sp>
      <p:pic>
        <p:nvPicPr>
          <p:cNvPr id="55300" name="Picture 4" descr="T1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565400"/>
            <a:ext cx="6391275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基带数据信号的频谱特性</a:t>
            </a:r>
            <a:r>
              <a:rPr lang="en-US" altLang="zh-CN" smtClean="0"/>
              <a:t>:  </a:t>
            </a:r>
            <a:r>
              <a:rPr lang="zh-CN" altLang="en-US" smtClean="0"/>
              <a:t>单个码字的频谱 </a:t>
            </a:r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0" y="2652713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827088" y="1844675"/>
          <a:ext cx="7056437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" name="图片" r:id="rId4" imgW="4557045" imgH="1552145" progId="Word.Picture.8">
                  <p:embed/>
                </p:oleObj>
              </mc:Choice>
              <mc:Fallback>
                <p:oleObj name="图片" r:id="rId4" imgW="4557045" imgH="155214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844675"/>
                        <a:ext cx="7056437" cy="240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755650" y="4222750"/>
          <a:ext cx="280828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" name="Equation" r:id="rId6" imgW="1320227" imgH="660113" progId="">
                  <p:embed/>
                </p:oleObj>
              </mc:Choice>
              <mc:Fallback>
                <p:oleObj name="Equation" r:id="rId6" imgW="1320227" imgH="660113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222750"/>
                        <a:ext cx="2808288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5076825" y="4365625"/>
          <a:ext cx="2578100" cy="183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8" name="Equation" r:id="rId8" imgW="1422360" imgH="1015920" progId="">
                  <p:embed/>
                </p:oleObj>
              </mc:Choice>
              <mc:Fallback>
                <p:oleObj name="Equation" r:id="rId8" imgW="1422360" imgH="101592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4365625"/>
                        <a:ext cx="2578100" cy="183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3924300" y="4510088"/>
            <a:ext cx="863600" cy="360362"/>
          </a:xfrm>
          <a:prstGeom prst="rightArrow">
            <a:avLst>
              <a:gd name="adj1" fmla="val 50000"/>
              <a:gd name="adj2" fmla="val 59912"/>
            </a:avLst>
          </a:prstGeom>
          <a:noFill/>
          <a:ln w="7938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512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基带数据信号的频谱特性。</a:t>
            </a:r>
          </a:p>
          <a:p>
            <a:pPr lvl="1"/>
            <a:r>
              <a:rPr lang="zh-CN" altLang="en-US" dirty="0" smtClean="0"/>
              <a:t>要研究基带信号的传输，首先要了解它的频谱特征；</a:t>
            </a:r>
          </a:p>
          <a:p>
            <a:pPr lvl="1"/>
            <a:r>
              <a:rPr lang="zh-CN" altLang="en-US" dirty="0" smtClean="0"/>
              <a:t>数据序列是随机信号，因此基带数据信号也是随机信号;</a:t>
            </a:r>
          </a:p>
          <a:p>
            <a:pPr lvl="1"/>
            <a:r>
              <a:rPr lang="zh-CN" altLang="en-US" dirty="0" smtClean="0"/>
              <a:t>对随机信号，只能研究其功率谱密度。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dirty="0" smtClean="0"/>
              <a:t>(</a:t>
            </a:r>
            <a:r>
              <a:rPr lang="zh-CN" altLang="en-US" dirty="0" smtClean="0"/>
              <a:t>一)。基带数据信号的一般表示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dirty="0" smtClean="0"/>
              <a:t>其中：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dirty="0" smtClean="0"/>
              <a:t>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dirty="0" smtClean="0"/>
              <a:t>g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(t), </a:t>
            </a:r>
            <a:r>
              <a:rPr lang="zh-CN" altLang="en-US" dirty="0" smtClean="0"/>
              <a:t>表示二进制符号0，</a:t>
            </a:r>
            <a:r>
              <a:rPr lang="en-US" altLang="zh-CN" dirty="0" smtClean="0"/>
              <a:t>g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(t), </a:t>
            </a:r>
            <a:r>
              <a:rPr lang="zh-CN" altLang="en-US" dirty="0" smtClean="0"/>
              <a:t>表示二进制符号1，码元的时间间隔为</a:t>
            </a:r>
            <a:r>
              <a:rPr lang="en-US" altLang="zh-CN" dirty="0" smtClean="0"/>
              <a:t>T.</a:t>
            </a:r>
          </a:p>
          <a:p>
            <a:endParaRPr lang="zh-CN" altLang="en-US" dirty="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523887"/>
              </p:ext>
            </p:extLst>
          </p:nvPr>
        </p:nvGraphicFramePr>
        <p:xfrm>
          <a:off x="4139952" y="3212976"/>
          <a:ext cx="30480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" name="Equation" r:id="rId4" imgW="1193760" imgH="431640" progId="Equation.3">
                  <p:embed/>
                </p:oleObj>
              </mc:Choice>
              <mc:Fallback>
                <p:oleObj name="Equation" r:id="rId4" imgW="119376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3212976"/>
                        <a:ext cx="304800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684186"/>
              </p:ext>
            </p:extLst>
          </p:nvPr>
        </p:nvGraphicFramePr>
        <p:xfrm>
          <a:off x="1646238" y="4268788"/>
          <a:ext cx="57562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" name="公式" r:id="rId6" imgW="3060360" imgH="507960" progId="Equation.3">
                  <p:embed/>
                </p:oleObj>
              </mc:Choice>
              <mc:Fallback>
                <p:oleObj name="公式" r:id="rId6" imgW="3060360" imgH="507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8" y="4268788"/>
                        <a:ext cx="5756275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614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 smtClean="0"/>
              <a:t>(二</a:t>
            </a:r>
            <a:r>
              <a:rPr lang="en-US" altLang="zh-CN" dirty="0" smtClean="0"/>
              <a:t>)</a:t>
            </a:r>
            <a:r>
              <a:rPr lang="zh-CN" altLang="en-US" dirty="0" smtClean="0"/>
              <a:t>基带数据信号的功率谱密度</a:t>
            </a:r>
          </a:p>
          <a:p>
            <a:pPr>
              <a:buFont typeface="Wingdings" pitchFamily="2" charset="2"/>
              <a:buNone/>
            </a:pPr>
            <a:endParaRPr lang="en-US" altLang="zh-CN" dirty="0" smtClean="0"/>
          </a:p>
          <a:p>
            <a:pPr>
              <a:buFont typeface="Wingdings" pitchFamily="2" charset="2"/>
              <a:buNone/>
            </a:pPr>
            <a:endParaRPr lang="en-US" altLang="zh-CN" dirty="0" smtClean="0"/>
          </a:p>
          <a:p>
            <a:pPr>
              <a:buFont typeface="Wingdings" pitchFamily="2" charset="2"/>
              <a:buNone/>
            </a:pPr>
            <a:endParaRPr lang="en-US" altLang="zh-CN" dirty="0" smtClean="0"/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其中：</a:t>
            </a:r>
            <a:r>
              <a:rPr lang="en-US" altLang="zh-CN" dirty="0" smtClean="0"/>
              <a:t>fs=1/T</a:t>
            </a:r>
            <a:r>
              <a:rPr lang="zh-CN" altLang="en-US" dirty="0" smtClean="0"/>
              <a:t>是码速率。</a:t>
            </a:r>
            <a:r>
              <a:rPr lang="en-US" altLang="zh-CN" dirty="0" smtClean="0">
                <a:solidFill>
                  <a:srgbClr val="FF0000"/>
                </a:solidFill>
              </a:rPr>
              <a:t>G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en-US" altLang="zh-CN" dirty="0" smtClean="0">
                <a:solidFill>
                  <a:srgbClr val="FF0000"/>
                </a:solidFill>
              </a:rPr>
              <a:t>(f),G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(f)</a:t>
            </a:r>
            <a:r>
              <a:rPr lang="zh-CN" altLang="en-US" dirty="0" smtClean="0">
                <a:solidFill>
                  <a:srgbClr val="FF0000"/>
                </a:solidFill>
              </a:rPr>
              <a:t>分别为</a:t>
            </a:r>
            <a:r>
              <a:rPr lang="en-US" altLang="zh-CN" dirty="0" smtClean="0">
                <a:solidFill>
                  <a:srgbClr val="FF0000"/>
                </a:solidFill>
              </a:rPr>
              <a:t>g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en-US" altLang="zh-CN" dirty="0" smtClean="0">
                <a:solidFill>
                  <a:srgbClr val="FF0000"/>
                </a:solidFill>
              </a:rPr>
              <a:t>(t), g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(t)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Fourier</a:t>
            </a:r>
            <a:r>
              <a:rPr lang="zh-CN" altLang="en-US" dirty="0" smtClean="0">
                <a:solidFill>
                  <a:srgbClr val="FF0000"/>
                </a:solidFill>
              </a:rPr>
              <a:t>变换。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因此：基带数据信号的功率谱密度可能包括两部分：</a:t>
            </a:r>
          </a:p>
          <a:p>
            <a:r>
              <a:rPr lang="zh-CN" altLang="en-US" dirty="0" smtClean="0"/>
              <a:t>连续谱：因</a:t>
            </a:r>
            <a:r>
              <a:rPr lang="en-US" altLang="zh-CN" dirty="0" smtClean="0"/>
              <a:t>G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(f),G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(f)</a:t>
            </a:r>
            <a:r>
              <a:rPr lang="zh-CN" altLang="en-US" dirty="0" smtClean="0"/>
              <a:t>不完全相同，因此总存在；</a:t>
            </a:r>
          </a:p>
          <a:p>
            <a:r>
              <a:rPr lang="zh-CN" altLang="en-US" dirty="0" smtClean="0"/>
              <a:t>离散谱：可能存在，也可能不存在。比如：</a:t>
            </a:r>
            <a:r>
              <a:rPr lang="en-US" altLang="zh-CN" dirty="0" smtClean="0"/>
              <a:t>P=1/2, G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(f)=-G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(f)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典型序列的功率谱密度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了解数据信号的功率谱密度有两个意义：</a:t>
            </a:r>
          </a:p>
          <a:p>
            <a:pPr lvl="1"/>
            <a:r>
              <a:rPr lang="zh-CN" altLang="en-US" dirty="0" smtClean="0"/>
              <a:t>大致可以掌握传输某一数据信号所需要的基带宽度；</a:t>
            </a:r>
          </a:p>
          <a:p>
            <a:pPr lvl="1"/>
            <a:r>
              <a:rPr lang="zh-CN" altLang="en-US" dirty="0" smtClean="0"/>
              <a:t>如何从数据信号的谱特性中提取收端需要的码元定时信息。</a:t>
            </a:r>
          </a:p>
          <a:p>
            <a:endParaRPr lang="zh-CN" altLang="en-US" dirty="0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4213" y="1844675"/>
          <a:ext cx="807720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" name="Equation" r:id="rId4" imgW="4673520" imgH="431640" progId="Equation.3">
                  <p:embed/>
                </p:oleObj>
              </mc:Choice>
              <mc:Fallback>
                <p:oleObj name="Equation" r:id="rId4" imgW="467352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844675"/>
                        <a:ext cx="8077200" cy="747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71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mtClean="0"/>
              <a:t>双极性归零码的功率谱密度.</a:t>
            </a:r>
            <a:r>
              <a:rPr lang="en-US" altLang="zh-CN" smtClean="0"/>
              <a:t>P=1/2, </a:t>
            </a:r>
            <a:r>
              <a:rPr lang="zh-CN" altLang="en-US" smtClean="0"/>
              <a:t>脉冲宽度为</a:t>
            </a:r>
            <a:r>
              <a:rPr lang="en-US" altLang="zh-CN" smtClean="0">
                <a:latin typeface="黑体" pitchFamily="2" charset="-122"/>
              </a:rPr>
              <a:t>τ,</a:t>
            </a:r>
            <a:r>
              <a:rPr lang="zh-CN" altLang="en-US" smtClean="0">
                <a:latin typeface="黑体" pitchFamily="2" charset="-122"/>
              </a:rPr>
              <a:t>幅度为</a:t>
            </a:r>
            <a:r>
              <a:rPr lang="en-US" altLang="zh-CN" smtClean="0">
                <a:latin typeface="黑体" pitchFamily="2" charset="-122"/>
              </a:rPr>
              <a:t>A.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r>
              <a:rPr lang="zh-CN" altLang="en-US" smtClean="0"/>
              <a:t>则：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r>
              <a:rPr lang="zh-CN" altLang="en-US" smtClean="0"/>
              <a:t>从而：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r>
              <a:rPr lang="zh-CN" altLang="en-US" smtClean="0"/>
              <a:t>当</a:t>
            </a:r>
            <a:r>
              <a:rPr lang="en-US" altLang="zh-CN" smtClean="0">
                <a:latin typeface="黑体" pitchFamily="2" charset="-122"/>
              </a:rPr>
              <a:t>τ</a:t>
            </a:r>
            <a:r>
              <a:rPr lang="zh-CN" altLang="en-US" smtClean="0"/>
              <a:t> =</a:t>
            </a:r>
            <a:r>
              <a:rPr lang="en-US" altLang="zh-CN" smtClean="0"/>
              <a:t>T/2</a:t>
            </a:r>
            <a:r>
              <a:rPr lang="zh-CN" altLang="en-US" smtClean="0"/>
              <a:t>时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pPr>
              <a:buFont typeface="Wingdings" pitchFamily="2" charset="2"/>
              <a:buNone/>
            </a:pPr>
            <a:r>
              <a:rPr lang="zh-CN" altLang="en-US" smtClean="0"/>
              <a:t>可见：</a:t>
            </a:r>
            <a:r>
              <a:rPr lang="zh-CN" altLang="en-US" smtClean="0">
                <a:solidFill>
                  <a:schemeClr val="hlink"/>
                </a:solidFill>
              </a:rPr>
              <a:t>没有离散谱，只有连续谱。在2</a:t>
            </a:r>
            <a:r>
              <a:rPr lang="en-US" altLang="zh-CN" smtClean="0">
                <a:solidFill>
                  <a:schemeClr val="hlink"/>
                </a:solidFill>
              </a:rPr>
              <a:t>k/T</a:t>
            </a:r>
            <a:r>
              <a:rPr lang="zh-CN" altLang="en-US" smtClean="0">
                <a:solidFill>
                  <a:schemeClr val="hlink"/>
                </a:solidFill>
              </a:rPr>
              <a:t>处，</a:t>
            </a:r>
            <a:r>
              <a:rPr lang="en-US" altLang="zh-CN" smtClean="0">
                <a:solidFill>
                  <a:schemeClr val="hlink"/>
                </a:solidFill>
              </a:rPr>
              <a:t>p(f)=0，</a:t>
            </a:r>
            <a:r>
              <a:rPr lang="zh-CN" altLang="en-US" smtClean="0">
                <a:solidFill>
                  <a:schemeClr val="hlink"/>
                </a:solidFill>
              </a:rPr>
              <a:t>过零点。</a:t>
            </a:r>
          </a:p>
          <a:p>
            <a:pPr>
              <a:buFont typeface="Wingdings" pitchFamily="2" charset="2"/>
              <a:buNone/>
            </a:pPr>
            <a:endParaRPr lang="zh-CN" altLang="en-US" smtClean="0"/>
          </a:p>
          <a:p>
            <a:endParaRPr lang="zh-CN" altLang="en-US" smtClean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76375" y="1844675"/>
          <a:ext cx="59150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" name="Equation" r:id="rId4" imgW="3238200" imgH="457200" progId="Equation.3">
                  <p:embed/>
                </p:oleObj>
              </mc:Choice>
              <mc:Fallback>
                <p:oleObj name="Equation" r:id="rId4" imgW="32382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844675"/>
                        <a:ext cx="5915025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476375" y="2781300"/>
          <a:ext cx="476567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" name="Equation" r:id="rId6" imgW="2501640" imgH="393480" progId="Equation.3">
                  <p:embed/>
                </p:oleObj>
              </mc:Choice>
              <mc:Fallback>
                <p:oleObj name="Equation" r:id="rId6" imgW="25016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781300"/>
                        <a:ext cx="4765675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057400" y="3657600"/>
          <a:ext cx="27432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" name="Equation" r:id="rId8" imgW="1447560" imgH="393480" progId="Equation.3">
                  <p:embed/>
                </p:oleObj>
              </mc:Choice>
              <mc:Fallback>
                <p:oleObj name="Equation" r:id="rId8" imgW="144756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657600"/>
                        <a:ext cx="2743200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2195513" y="4581525"/>
          <a:ext cx="3249612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" name="Equation" r:id="rId10" imgW="1549080" imgH="419040" progId="Equation.3">
                  <p:embed/>
                </p:oleObj>
              </mc:Choice>
              <mc:Fallback>
                <p:oleObj name="Equation" r:id="rId10" imgW="154908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581525"/>
                        <a:ext cx="3249612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6" name="Group 18"/>
          <p:cNvGrpSpPr>
            <a:grpSpLocks/>
          </p:cNvGrpSpPr>
          <p:nvPr/>
        </p:nvGrpSpPr>
        <p:grpSpPr bwMode="auto">
          <a:xfrm>
            <a:off x="5651500" y="3573463"/>
            <a:ext cx="3289300" cy="1814512"/>
            <a:chOff x="3686" y="2228"/>
            <a:chExt cx="2072" cy="1143"/>
          </a:xfrm>
        </p:grpSpPr>
        <p:sp>
          <p:nvSpPr>
            <p:cNvPr id="7177" name="Line 10"/>
            <p:cNvSpPr>
              <a:spLocks noChangeShapeType="1"/>
            </p:cNvSpPr>
            <p:nvPr/>
          </p:nvSpPr>
          <p:spPr bwMode="auto">
            <a:xfrm>
              <a:off x="3696" y="3168"/>
              <a:ext cx="20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178" name="Line 11"/>
            <p:cNvSpPr>
              <a:spLocks noChangeShapeType="1"/>
            </p:cNvSpPr>
            <p:nvPr/>
          </p:nvSpPr>
          <p:spPr bwMode="auto">
            <a:xfrm flipV="1">
              <a:off x="4704" y="2256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179" name="Freeform 13"/>
            <p:cNvSpPr>
              <a:spLocks/>
            </p:cNvSpPr>
            <p:nvPr/>
          </p:nvSpPr>
          <p:spPr bwMode="auto">
            <a:xfrm>
              <a:off x="4704" y="2496"/>
              <a:ext cx="864" cy="680"/>
            </a:xfrm>
            <a:custGeom>
              <a:avLst/>
              <a:gdLst>
                <a:gd name="T0" fmla="*/ 0 w 864"/>
                <a:gd name="T1" fmla="*/ 0 h 680"/>
                <a:gd name="T2" fmla="*/ 144 w 864"/>
                <a:gd name="T3" fmla="*/ 96 h 680"/>
                <a:gd name="T4" fmla="*/ 288 w 864"/>
                <a:gd name="T5" fmla="*/ 528 h 680"/>
                <a:gd name="T6" fmla="*/ 432 w 864"/>
                <a:gd name="T7" fmla="*/ 672 h 680"/>
                <a:gd name="T8" fmla="*/ 624 w 864"/>
                <a:gd name="T9" fmla="*/ 576 h 680"/>
                <a:gd name="T10" fmla="*/ 864 w 864"/>
                <a:gd name="T11" fmla="*/ 672 h 6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680"/>
                <a:gd name="T20" fmla="*/ 864 w 864"/>
                <a:gd name="T21" fmla="*/ 680 h 6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680">
                  <a:moveTo>
                    <a:pt x="0" y="0"/>
                  </a:moveTo>
                  <a:cubicBezTo>
                    <a:pt x="48" y="4"/>
                    <a:pt x="96" y="8"/>
                    <a:pt x="144" y="96"/>
                  </a:cubicBezTo>
                  <a:cubicBezTo>
                    <a:pt x="192" y="184"/>
                    <a:pt x="240" y="432"/>
                    <a:pt x="288" y="528"/>
                  </a:cubicBezTo>
                  <a:cubicBezTo>
                    <a:pt x="336" y="624"/>
                    <a:pt x="376" y="664"/>
                    <a:pt x="432" y="672"/>
                  </a:cubicBezTo>
                  <a:cubicBezTo>
                    <a:pt x="488" y="680"/>
                    <a:pt x="552" y="576"/>
                    <a:pt x="624" y="576"/>
                  </a:cubicBezTo>
                  <a:cubicBezTo>
                    <a:pt x="696" y="576"/>
                    <a:pt x="780" y="624"/>
                    <a:pt x="864" y="67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180" name="Freeform 15"/>
            <p:cNvSpPr>
              <a:spLocks/>
            </p:cNvSpPr>
            <p:nvPr/>
          </p:nvSpPr>
          <p:spPr bwMode="auto">
            <a:xfrm flipH="1">
              <a:off x="3840" y="2496"/>
              <a:ext cx="864" cy="680"/>
            </a:xfrm>
            <a:custGeom>
              <a:avLst/>
              <a:gdLst>
                <a:gd name="T0" fmla="*/ 0 w 864"/>
                <a:gd name="T1" fmla="*/ 0 h 680"/>
                <a:gd name="T2" fmla="*/ 144 w 864"/>
                <a:gd name="T3" fmla="*/ 96 h 680"/>
                <a:gd name="T4" fmla="*/ 288 w 864"/>
                <a:gd name="T5" fmla="*/ 528 h 680"/>
                <a:gd name="T6" fmla="*/ 432 w 864"/>
                <a:gd name="T7" fmla="*/ 672 h 680"/>
                <a:gd name="T8" fmla="*/ 624 w 864"/>
                <a:gd name="T9" fmla="*/ 576 h 680"/>
                <a:gd name="T10" fmla="*/ 864 w 864"/>
                <a:gd name="T11" fmla="*/ 672 h 6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680"/>
                <a:gd name="T20" fmla="*/ 864 w 864"/>
                <a:gd name="T21" fmla="*/ 680 h 6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680">
                  <a:moveTo>
                    <a:pt x="0" y="0"/>
                  </a:moveTo>
                  <a:cubicBezTo>
                    <a:pt x="48" y="4"/>
                    <a:pt x="96" y="8"/>
                    <a:pt x="144" y="96"/>
                  </a:cubicBezTo>
                  <a:cubicBezTo>
                    <a:pt x="192" y="184"/>
                    <a:pt x="240" y="432"/>
                    <a:pt x="288" y="528"/>
                  </a:cubicBezTo>
                  <a:cubicBezTo>
                    <a:pt x="336" y="624"/>
                    <a:pt x="376" y="664"/>
                    <a:pt x="432" y="672"/>
                  </a:cubicBezTo>
                  <a:cubicBezTo>
                    <a:pt x="488" y="680"/>
                    <a:pt x="552" y="576"/>
                    <a:pt x="624" y="576"/>
                  </a:cubicBezTo>
                  <a:cubicBezTo>
                    <a:pt x="696" y="576"/>
                    <a:pt x="780" y="624"/>
                    <a:pt x="864" y="67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181" name="Text Box 16"/>
            <p:cNvSpPr txBox="1">
              <a:spLocks noChangeArrowheads="1"/>
            </p:cNvSpPr>
            <p:nvPr/>
          </p:nvSpPr>
          <p:spPr bwMode="auto">
            <a:xfrm>
              <a:off x="3686" y="3140"/>
              <a:ext cx="20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1800"/>
                <a:t>-4/</a:t>
              </a:r>
              <a:r>
                <a:rPr lang="en-US" altLang="zh-CN" sz="1800"/>
                <a:t>T  -2/T       0      2/T   4/T f</a:t>
              </a:r>
            </a:p>
          </p:txBody>
        </p:sp>
        <p:sp>
          <p:nvSpPr>
            <p:cNvPr id="7182" name="Text Box 17"/>
            <p:cNvSpPr txBox="1">
              <a:spLocks noChangeArrowheads="1"/>
            </p:cNvSpPr>
            <p:nvPr/>
          </p:nvSpPr>
          <p:spPr bwMode="auto">
            <a:xfrm>
              <a:off x="4790" y="2228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800"/>
                <a:t>p(f)</a:t>
              </a:r>
            </a:p>
          </p:txBody>
        </p:sp>
      </p:grpSp>
      <p:pic>
        <p:nvPicPr>
          <p:cNvPr id="7490" name="Picture 32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260648"/>
            <a:ext cx="421005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819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 smtClean="0"/>
              <a:t>例 双极性不归零码的功率谱密度。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 即</a:t>
            </a:r>
            <a:r>
              <a:rPr lang="en-US" altLang="zh-CN" dirty="0" smtClean="0">
                <a:latin typeface="黑体" pitchFamily="2" charset="-122"/>
              </a:rPr>
              <a:t>τ</a:t>
            </a:r>
            <a:r>
              <a:rPr lang="zh-CN" altLang="en-US" dirty="0" smtClean="0"/>
              <a:t> =</a:t>
            </a:r>
            <a:r>
              <a:rPr lang="en-US" altLang="zh-CN" dirty="0" smtClean="0"/>
              <a:t>T</a:t>
            </a:r>
            <a:r>
              <a:rPr lang="zh-CN" altLang="en-US" dirty="0" smtClean="0"/>
              <a:t>即可。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endParaRPr lang="zh-CN" altLang="en-US" dirty="0" smtClean="0">
              <a:solidFill>
                <a:schemeClr val="hlink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dirty="0" smtClean="0">
                <a:solidFill>
                  <a:schemeClr val="hlink"/>
                </a:solidFill>
              </a:rPr>
              <a:t>没有离散谱，只有连续谱。在</a:t>
            </a:r>
            <a:r>
              <a:rPr lang="en-US" altLang="zh-CN" dirty="0" smtClean="0">
                <a:solidFill>
                  <a:schemeClr val="hlink"/>
                </a:solidFill>
              </a:rPr>
              <a:t>k/T</a:t>
            </a:r>
            <a:r>
              <a:rPr lang="zh-CN" altLang="en-US" dirty="0" smtClean="0">
                <a:solidFill>
                  <a:schemeClr val="hlink"/>
                </a:solidFill>
              </a:rPr>
              <a:t>处，</a:t>
            </a:r>
            <a:r>
              <a:rPr lang="en-US" altLang="zh-CN" dirty="0" smtClean="0">
                <a:solidFill>
                  <a:schemeClr val="hlink"/>
                </a:solidFill>
              </a:rPr>
              <a:t>p(f)=0，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dirty="0" smtClean="0">
                <a:solidFill>
                  <a:schemeClr val="hlink"/>
                </a:solidFill>
              </a:rPr>
              <a:t>过零点。和归零码比，带宽窄，降低对通信系统的带宽要求。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例，求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zh-CN" altLang="en-US" dirty="0" smtClean="0"/>
              <a:t>0</a:t>
            </a:r>
            <a:r>
              <a:rPr lang="zh-CN" altLang="en-US" dirty="0" smtClean="0">
                <a:latin typeface="Times New Roman" pitchFamily="18" charset="0"/>
              </a:rPr>
              <a:t>”</a:t>
            </a:r>
            <a:r>
              <a:rPr lang="zh-CN" altLang="en-US" dirty="0" smtClean="0"/>
              <a:t>,</a:t>
            </a:r>
            <a:r>
              <a:rPr lang="zh-CN" altLang="en-US" dirty="0" smtClean="0">
                <a:latin typeface="Times New Roman" pitchFamily="18" charset="0"/>
              </a:rPr>
              <a:t>“</a:t>
            </a:r>
            <a:r>
              <a:rPr lang="zh-CN" altLang="en-US" dirty="0" smtClean="0"/>
              <a:t>1</a:t>
            </a:r>
            <a:r>
              <a:rPr lang="zh-CN" altLang="en-US" dirty="0" smtClean="0">
                <a:latin typeface="Times New Roman" pitchFamily="18" charset="0"/>
              </a:rPr>
              <a:t>”</a:t>
            </a:r>
            <a:r>
              <a:rPr lang="zh-CN" altLang="en-US" dirty="0" smtClean="0"/>
              <a:t>等概率出现时，单极性归零码的功率谱密度。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  </a:t>
            </a:r>
            <a:r>
              <a:rPr lang="en-US" altLang="zh-CN" dirty="0" smtClean="0"/>
              <a:t>P=1/2, g</a:t>
            </a:r>
            <a:r>
              <a:rPr lang="en-US" altLang="zh-CN" baseline="-25000" dirty="0" smtClean="0"/>
              <a:t>1</a:t>
            </a:r>
            <a:r>
              <a:rPr lang="en-US" altLang="zh-CN" dirty="0" smtClean="0"/>
              <a:t>(t)=0, g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(t)</a:t>
            </a:r>
            <a:r>
              <a:rPr lang="zh-CN" altLang="en-US" dirty="0" smtClean="0"/>
              <a:t>的</a:t>
            </a:r>
            <a:r>
              <a:rPr lang="en-US" altLang="zh-CN" dirty="0" smtClean="0"/>
              <a:t>Fourier</a:t>
            </a:r>
            <a:r>
              <a:rPr lang="zh-CN" altLang="en-US" dirty="0" smtClean="0"/>
              <a:t>变换为：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r>
              <a:rPr lang="zh-CN" altLang="en-US" dirty="0" smtClean="0"/>
              <a:t>得到：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  <a:p>
            <a:endParaRPr lang="zh-CN" altLang="en-US" dirty="0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627313" y="1916113"/>
          <a:ext cx="25146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" name="Equation" r:id="rId4" imgW="1333440" imgH="393480" progId="Equation.3">
                  <p:embed/>
                </p:oleObj>
              </mc:Choice>
              <mc:Fallback>
                <p:oleObj name="Equation" r:id="rId4" imgW="13334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916113"/>
                        <a:ext cx="251460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763713" y="4581525"/>
          <a:ext cx="26130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6" name="Equation" r:id="rId6" imgW="1485720" imgH="393480" progId="Equation.3">
                  <p:embed/>
                </p:oleObj>
              </mc:Choice>
              <mc:Fallback>
                <p:oleObj name="Equation" r:id="rId6" imgW="148572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581525"/>
                        <a:ext cx="261302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1258888" y="5373688"/>
          <a:ext cx="6400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7" name="Equation" r:id="rId8" imgW="3657600" imgH="507960" progId="Equation.3">
                  <p:embed/>
                </p:oleObj>
              </mc:Choice>
              <mc:Fallback>
                <p:oleObj name="Equation" r:id="rId8" imgW="3657600" imgH="5079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373688"/>
                        <a:ext cx="64008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9" name="Group 15"/>
          <p:cNvGrpSpPr>
            <a:grpSpLocks/>
          </p:cNvGrpSpPr>
          <p:nvPr/>
        </p:nvGrpSpPr>
        <p:grpSpPr bwMode="auto">
          <a:xfrm>
            <a:off x="5638800" y="3581400"/>
            <a:ext cx="3289300" cy="1814513"/>
            <a:chOff x="3686" y="2228"/>
            <a:chExt cx="2072" cy="1143"/>
          </a:xfrm>
        </p:grpSpPr>
        <p:sp>
          <p:nvSpPr>
            <p:cNvPr id="8213" name="Line 16"/>
            <p:cNvSpPr>
              <a:spLocks noChangeShapeType="1"/>
            </p:cNvSpPr>
            <p:nvPr/>
          </p:nvSpPr>
          <p:spPr bwMode="auto">
            <a:xfrm>
              <a:off x="3696" y="3168"/>
              <a:ext cx="20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214" name="Line 17"/>
            <p:cNvSpPr>
              <a:spLocks noChangeShapeType="1"/>
            </p:cNvSpPr>
            <p:nvPr/>
          </p:nvSpPr>
          <p:spPr bwMode="auto">
            <a:xfrm flipV="1">
              <a:off x="4704" y="2256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215" name="Freeform 18"/>
            <p:cNvSpPr>
              <a:spLocks/>
            </p:cNvSpPr>
            <p:nvPr/>
          </p:nvSpPr>
          <p:spPr bwMode="auto">
            <a:xfrm>
              <a:off x="4704" y="2496"/>
              <a:ext cx="864" cy="680"/>
            </a:xfrm>
            <a:custGeom>
              <a:avLst/>
              <a:gdLst>
                <a:gd name="T0" fmla="*/ 0 w 864"/>
                <a:gd name="T1" fmla="*/ 0 h 680"/>
                <a:gd name="T2" fmla="*/ 144 w 864"/>
                <a:gd name="T3" fmla="*/ 96 h 680"/>
                <a:gd name="T4" fmla="*/ 288 w 864"/>
                <a:gd name="T5" fmla="*/ 528 h 680"/>
                <a:gd name="T6" fmla="*/ 432 w 864"/>
                <a:gd name="T7" fmla="*/ 672 h 680"/>
                <a:gd name="T8" fmla="*/ 624 w 864"/>
                <a:gd name="T9" fmla="*/ 576 h 680"/>
                <a:gd name="T10" fmla="*/ 864 w 864"/>
                <a:gd name="T11" fmla="*/ 672 h 6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680"/>
                <a:gd name="T20" fmla="*/ 864 w 864"/>
                <a:gd name="T21" fmla="*/ 680 h 6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680">
                  <a:moveTo>
                    <a:pt x="0" y="0"/>
                  </a:moveTo>
                  <a:cubicBezTo>
                    <a:pt x="48" y="4"/>
                    <a:pt x="96" y="8"/>
                    <a:pt x="144" y="96"/>
                  </a:cubicBezTo>
                  <a:cubicBezTo>
                    <a:pt x="192" y="184"/>
                    <a:pt x="240" y="432"/>
                    <a:pt x="288" y="528"/>
                  </a:cubicBezTo>
                  <a:cubicBezTo>
                    <a:pt x="336" y="624"/>
                    <a:pt x="376" y="664"/>
                    <a:pt x="432" y="672"/>
                  </a:cubicBezTo>
                  <a:cubicBezTo>
                    <a:pt x="488" y="680"/>
                    <a:pt x="552" y="576"/>
                    <a:pt x="624" y="576"/>
                  </a:cubicBezTo>
                  <a:cubicBezTo>
                    <a:pt x="696" y="576"/>
                    <a:pt x="780" y="624"/>
                    <a:pt x="864" y="67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216" name="Freeform 19"/>
            <p:cNvSpPr>
              <a:spLocks/>
            </p:cNvSpPr>
            <p:nvPr/>
          </p:nvSpPr>
          <p:spPr bwMode="auto">
            <a:xfrm flipH="1">
              <a:off x="3840" y="2496"/>
              <a:ext cx="864" cy="680"/>
            </a:xfrm>
            <a:custGeom>
              <a:avLst/>
              <a:gdLst>
                <a:gd name="T0" fmla="*/ 0 w 864"/>
                <a:gd name="T1" fmla="*/ 0 h 680"/>
                <a:gd name="T2" fmla="*/ 144 w 864"/>
                <a:gd name="T3" fmla="*/ 96 h 680"/>
                <a:gd name="T4" fmla="*/ 288 w 864"/>
                <a:gd name="T5" fmla="*/ 528 h 680"/>
                <a:gd name="T6" fmla="*/ 432 w 864"/>
                <a:gd name="T7" fmla="*/ 672 h 680"/>
                <a:gd name="T8" fmla="*/ 624 w 864"/>
                <a:gd name="T9" fmla="*/ 576 h 680"/>
                <a:gd name="T10" fmla="*/ 864 w 864"/>
                <a:gd name="T11" fmla="*/ 672 h 6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680"/>
                <a:gd name="T20" fmla="*/ 864 w 864"/>
                <a:gd name="T21" fmla="*/ 680 h 6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680">
                  <a:moveTo>
                    <a:pt x="0" y="0"/>
                  </a:moveTo>
                  <a:cubicBezTo>
                    <a:pt x="48" y="4"/>
                    <a:pt x="96" y="8"/>
                    <a:pt x="144" y="96"/>
                  </a:cubicBezTo>
                  <a:cubicBezTo>
                    <a:pt x="192" y="184"/>
                    <a:pt x="240" y="432"/>
                    <a:pt x="288" y="528"/>
                  </a:cubicBezTo>
                  <a:cubicBezTo>
                    <a:pt x="336" y="624"/>
                    <a:pt x="376" y="664"/>
                    <a:pt x="432" y="672"/>
                  </a:cubicBezTo>
                  <a:cubicBezTo>
                    <a:pt x="488" y="680"/>
                    <a:pt x="552" y="576"/>
                    <a:pt x="624" y="576"/>
                  </a:cubicBezTo>
                  <a:cubicBezTo>
                    <a:pt x="696" y="576"/>
                    <a:pt x="780" y="624"/>
                    <a:pt x="864" y="67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217" name="Text Box 20"/>
            <p:cNvSpPr txBox="1">
              <a:spLocks noChangeArrowheads="1"/>
            </p:cNvSpPr>
            <p:nvPr/>
          </p:nvSpPr>
          <p:spPr bwMode="auto">
            <a:xfrm>
              <a:off x="3686" y="3140"/>
              <a:ext cx="20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1800"/>
                <a:t>-4/</a:t>
              </a:r>
              <a:r>
                <a:rPr lang="en-US" altLang="zh-CN" sz="1800"/>
                <a:t>T  -2/T       0      2/T   4/T f</a:t>
              </a:r>
            </a:p>
          </p:txBody>
        </p:sp>
        <p:sp>
          <p:nvSpPr>
            <p:cNvPr id="8218" name="Text Box 21"/>
            <p:cNvSpPr txBox="1">
              <a:spLocks noChangeArrowheads="1"/>
            </p:cNvSpPr>
            <p:nvPr/>
          </p:nvSpPr>
          <p:spPr bwMode="auto">
            <a:xfrm>
              <a:off x="4790" y="2228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800"/>
                <a:t>p(f)</a:t>
              </a:r>
            </a:p>
          </p:txBody>
        </p:sp>
      </p:grpSp>
      <p:sp>
        <p:nvSpPr>
          <p:cNvPr id="8200" name="Line 22"/>
          <p:cNvSpPr>
            <a:spLocks noChangeShapeType="1"/>
          </p:cNvSpPr>
          <p:nvPr/>
        </p:nvSpPr>
        <p:spPr bwMode="auto">
          <a:xfrm flipV="1">
            <a:off x="7239000" y="3886200"/>
            <a:ext cx="0" cy="11430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1" name="Line 23"/>
          <p:cNvSpPr>
            <a:spLocks noChangeShapeType="1"/>
          </p:cNvSpPr>
          <p:nvPr/>
        </p:nvSpPr>
        <p:spPr bwMode="auto">
          <a:xfrm flipV="1">
            <a:off x="7924800" y="4724400"/>
            <a:ext cx="0" cy="3810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2" name="Line 24"/>
          <p:cNvSpPr>
            <a:spLocks noChangeShapeType="1"/>
          </p:cNvSpPr>
          <p:nvPr/>
        </p:nvSpPr>
        <p:spPr bwMode="auto">
          <a:xfrm flipV="1">
            <a:off x="6553200" y="4648200"/>
            <a:ext cx="0" cy="3810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3" name="Line 25"/>
          <p:cNvSpPr>
            <a:spLocks noChangeShapeType="1"/>
          </p:cNvSpPr>
          <p:nvPr/>
        </p:nvSpPr>
        <p:spPr bwMode="auto">
          <a:xfrm flipV="1">
            <a:off x="7543800" y="4343400"/>
            <a:ext cx="0" cy="7620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4" name="Line 26"/>
          <p:cNvSpPr>
            <a:spLocks noChangeShapeType="1"/>
          </p:cNvSpPr>
          <p:nvPr/>
        </p:nvSpPr>
        <p:spPr bwMode="auto">
          <a:xfrm flipV="1">
            <a:off x="6934200" y="4267200"/>
            <a:ext cx="0" cy="8382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5" name="Line 27"/>
          <p:cNvSpPr>
            <a:spLocks noChangeShapeType="1"/>
          </p:cNvSpPr>
          <p:nvPr/>
        </p:nvSpPr>
        <p:spPr bwMode="auto">
          <a:xfrm flipV="1">
            <a:off x="8229600" y="4572000"/>
            <a:ext cx="0" cy="4572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6" name="Line 28"/>
          <p:cNvSpPr>
            <a:spLocks noChangeShapeType="1"/>
          </p:cNvSpPr>
          <p:nvPr/>
        </p:nvSpPr>
        <p:spPr bwMode="auto">
          <a:xfrm flipV="1">
            <a:off x="6248400" y="4572000"/>
            <a:ext cx="0" cy="457200"/>
          </a:xfrm>
          <a:prstGeom prst="line">
            <a:avLst/>
          </a:prstGeom>
          <a:noFill/>
          <a:ln w="28575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7" name="Line 9"/>
          <p:cNvSpPr>
            <a:spLocks noChangeShapeType="1"/>
          </p:cNvSpPr>
          <p:nvPr/>
        </p:nvSpPr>
        <p:spPr bwMode="auto">
          <a:xfrm flipV="1">
            <a:off x="6389688" y="2776538"/>
            <a:ext cx="2200275" cy="444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8" name="Line 10"/>
          <p:cNvSpPr>
            <a:spLocks noChangeShapeType="1"/>
          </p:cNvSpPr>
          <p:nvPr/>
        </p:nvSpPr>
        <p:spPr bwMode="auto">
          <a:xfrm flipV="1">
            <a:off x="7397750" y="1373188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09" name="Freeform 11"/>
          <p:cNvSpPr>
            <a:spLocks/>
          </p:cNvSpPr>
          <p:nvPr/>
        </p:nvSpPr>
        <p:spPr bwMode="auto">
          <a:xfrm>
            <a:off x="7397750" y="1754188"/>
            <a:ext cx="863600" cy="1079500"/>
          </a:xfrm>
          <a:custGeom>
            <a:avLst/>
            <a:gdLst>
              <a:gd name="T0" fmla="*/ 0 w 864"/>
              <a:gd name="T1" fmla="*/ 0 h 680"/>
              <a:gd name="T2" fmla="*/ 2147483647 w 864"/>
              <a:gd name="T3" fmla="*/ 2147483647 h 680"/>
              <a:gd name="T4" fmla="*/ 2147483647 w 864"/>
              <a:gd name="T5" fmla="*/ 2147483647 h 680"/>
              <a:gd name="T6" fmla="*/ 2147483647 w 864"/>
              <a:gd name="T7" fmla="*/ 2147483647 h 680"/>
              <a:gd name="T8" fmla="*/ 2147483647 w 864"/>
              <a:gd name="T9" fmla="*/ 2147483647 h 680"/>
              <a:gd name="T10" fmla="*/ 2147483647 w 864"/>
              <a:gd name="T11" fmla="*/ 2147483647 h 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4"/>
              <a:gd name="T19" fmla="*/ 0 h 680"/>
              <a:gd name="T20" fmla="*/ 864 w 864"/>
              <a:gd name="T21" fmla="*/ 680 h 6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4" h="680">
                <a:moveTo>
                  <a:pt x="0" y="0"/>
                </a:moveTo>
                <a:cubicBezTo>
                  <a:pt x="48" y="4"/>
                  <a:pt x="96" y="8"/>
                  <a:pt x="144" y="96"/>
                </a:cubicBezTo>
                <a:cubicBezTo>
                  <a:pt x="192" y="184"/>
                  <a:pt x="240" y="432"/>
                  <a:pt x="288" y="528"/>
                </a:cubicBezTo>
                <a:cubicBezTo>
                  <a:pt x="336" y="624"/>
                  <a:pt x="376" y="664"/>
                  <a:pt x="432" y="672"/>
                </a:cubicBezTo>
                <a:cubicBezTo>
                  <a:pt x="488" y="680"/>
                  <a:pt x="552" y="576"/>
                  <a:pt x="624" y="576"/>
                </a:cubicBezTo>
                <a:cubicBezTo>
                  <a:pt x="696" y="576"/>
                  <a:pt x="780" y="624"/>
                  <a:pt x="864" y="672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10" name="Freeform 12"/>
          <p:cNvSpPr>
            <a:spLocks/>
          </p:cNvSpPr>
          <p:nvPr/>
        </p:nvSpPr>
        <p:spPr bwMode="auto">
          <a:xfrm flipH="1">
            <a:off x="6534150" y="1754188"/>
            <a:ext cx="863600" cy="1079500"/>
          </a:xfrm>
          <a:custGeom>
            <a:avLst/>
            <a:gdLst>
              <a:gd name="T0" fmla="*/ 0 w 864"/>
              <a:gd name="T1" fmla="*/ 0 h 680"/>
              <a:gd name="T2" fmla="*/ 2147483647 w 864"/>
              <a:gd name="T3" fmla="*/ 2147483647 h 680"/>
              <a:gd name="T4" fmla="*/ 2147483647 w 864"/>
              <a:gd name="T5" fmla="*/ 2147483647 h 680"/>
              <a:gd name="T6" fmla="*/ 2147483647 w 864"/>
              <a:gd name="T7" fmla="*/ 2147483647 h 680"/>
              <a:gd name="T8" fmla="*/ 2147483647 w 864"/>
              <a:gd name="T9" fmla="*/ 2147483647 h 680"/>
              <a:gd name="T10" fmla="*/ 2147483647 w 864"/>
              <a:gd name="T11" fmla="*/ 2147483647 h 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4"/>
              <a:gd name="T19" fmla="*/ 0 h 680"/>
              <a:gd name="T20" fmla="*/ 864 w 864"/>
              <a:gd name="T21" fmla="*/ 680 h 6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4" h="680">
                <a:moveTo>
                  <a:pt x="0" y="0"/>
                </a:moveTo>
                <a:cubicBezTo>
                  <a:pt x="48" y="4"/>
                  <a:pt x="96" y="8"/>
                  <a:pt x="144" y="96"/>
                </a:cubicBezTo>
                <a:cubicBezTo>
                  <a:pt x="192" y="184"/>
                  <a:pt x="240" y="432"/>
                  <a:pt x="288" y="528"/>
                </a:cubicBezTo>
                <a:cubicBezTo>
                  <a:pt x="336" y="624"/>
                  <a:pt x="376" y="664"/>
                  <a:pt x="432" y="672"/>
                </a:cubicBezTo>
                <a:cubicBezTo>
                  <a:pt x="488" y="680"/>
                  <a:pt x="552" y="576"/>
                  <a:pt x="624" y="576"/>
                </a:cubicBezTo>
                <a:cubicBezTo>
                  <a:pt x="696" y="576"/>
                  <a:pt x="780" y="624"/>
                  <a:pt x="864" y="672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211" name="Text Box 13"/>
          <p:cNvSpPr txBox="1">
            <a:spLocks noChangeArrowheads="1"/>
          </p:cNvSpPr>
          <p:nvPr/>
        </p:nvSpPr>
        <p:spPr bwMode="auto">
          <a:xfrm>
            <a:off x="6227763" y="2852738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800"/>
              <a:t>-2/</a:t>
            </a:r>
            <a:r>
              <a:rPr lang="en-US" altLang="zh-CN" sz="1800"/>
              <a:t>T -1/T 0   1/T 2/T f</a:t>
            </a:r>
          </a:p>
        </p:txBody>
      </p:sp>
      <p:sp>
        <p:nvSpPr>
          <p:cNvPr id="8212" name="Text Box 14"/>
          <p:cNvSpPr txBox="1">
            <a:spLocks noChangeArrowheads="1"/>
          </p:cNvSpPr>
          <p:nvPr/>
        </p:nvSpPr>
        <p:spPr bwMode="auto">
          <a:xfrm>
            <a:off x="7483475" y="1328738"/>
            <a:ext cx="560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800"/>
              <a:t>p(f)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50163" y="404664"/>
            <a:ext cx="4208735" cy="644277"/>
            <a:chOff x="1102072" y="4598558"/>
            <a:chExt cx="6886575" cy="1562951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072" y="5085184"/>
              <a:ext cx="6886575" cy="107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551" y="4598558"/>
              <a:ext cx="6800850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84213" y="1341438"/>
          <a:ext cx="7875587" cy="496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" name="VISIO" r:id="rId3" imgW="4716360" imgH="2974320" progId="Visio.Drawing.11">
                  <p:embed/>
                </p:oleObj>
              </mc:Choice>
              <mc:Fallback>
                <p:oleObj name="VISIO" r:id="rId3" imgW="4716360" imgH="297432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341438"/>
                        <a:ext cx="7875587" cy="496728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b="1" smtClean="0"/>
              <a:t> 编码</a:t>
            </a:r>
            <a:endParaRPr lang="zh-CN" altLang="en-US" smtClean="0"/>
          </a:p>
        </p:txBody>
      </p:sp>
      <p:sp>
        <p:nvSpPr>
          <p:cNvPr id="563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随机数字序列的功率谱由三部分组成：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连续谱，</a:t>
            </a:r>
            <a:r>
              <a:rPr lang="en-US" altLang="zh-CN" dirty="0" smtClean="0"/>
              <a:t>		</a:t>
            </a:r>
            <a:r>
              <a:rPr lang="zh-CN" altLang="en-US" dirty="0" smtClean="0"/>
              <a:t>是随机序列的交流分量；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离散谱，</a:t>
            </a:r>
            <a:r>
              <a:rPr lang="en-US" altLang="zh-CN" dirty="0" smtClean="0"/>
              <a:t>		</a:t>
            </a:r>
            <a:r>
              <a:rPr lang="zh-CN" altLang="en-US" dirty="0" smtClean="0"/>
              <a:t>是随机序列的谐波分量，可用于提取同步信号；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其中</a:t>
            </a:r>
            <a:r>
              <a:rPr lang="en-US" altLang="zh-CN" dirty="0" smtClean="0"/>
              <a:t>f=0</a:t>
            </a:r>
            <a:r>
              <a:rPr lang="zh-CN" altLang="en-US" dirty="0" smtClean="0"/>
              <a:t>，是随机序列的直流分量；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r>
              <a:rPr lang="zh-CN" altLang="en-US" dirty="0" smtClean="0"/>
              <a:t>从功率谱中可以分析到：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数字序列的有效带宽：第一个过零点的频率；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直流分量：</a:t>
            </a:r>
            <a:r>
              <a:rPr lang="en-US" altLang="zh-CN" dirty="0" smtClean="0"/>
              <a:t>1/0</a:t>
            </a:r>
            <a:r>
              <a:rPr lang="zh-CN" altLang="en-US" dirty="0" smtClean="0"/>
              <a:t>信号的格式电平 及 概率分布有关。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希望</a:t>
            </a:r>
            <a:r>
              <a:rPr lang="en-US" altLang="zh-CN" dirty="0" smtClean="0"/>
              <a:t>0</a:t>
            </a:r>
            <a:r>
              <a:rPr lang="zh-CN" altLang="en-US" dirty="0" smtClean="0"/>
              <a:t>：直流信号发射不出去。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谐波分量：提取定时和同步信号；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smtClean="0"/>
              <a:t>二</a:t>
            </a:r>
            <a:r>
              <a:rPr lang="en-US" altLang="zh-CN" smtClean="0"/>
              <a:t>. RFID</a:t>
            </a:r>
            <a:r>
              <a:rPr lang="zh-CN" altLang="en-US" smtClean="0"/>
              <a:t>中常用的编码方式</a:t>
            </a:r>
          </a:p>
        </p:txBody>
      </p:sp>
      <p:sp>
        <p:nvSpPr>
          <p:cNvPr id="57347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曼彻斯特（</a:t>
            </a:r>
            <a:r>
              <a:rPr lang="en-US" altLang="zh-CN" smtClean="0"/>
              <a:t>Manchester</a:t>
            </a:r>
            <a:r>
              <a:rPr lang="zh-CN" altLang="en-US" smtClean="0"/>
              <a:t>）码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密勒（</a:t>
            </a:r>
            <a:r>
              <a:rPr lang="en-US" altLang="zh-CN" smtClean="0"/>
              <a:t>Miller</a:t>
            </a:r>
            <a:r>
              <a:rPr lang="zh-CN" altLang="en-US" smtClean="0"/>
              <a:t>）码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smtClean="0"/>
              <a:t>修正密勒（</a:t>
            </a:r>
            <a:r>
              <a:rPr lang="en-US" altLang="zh-CN" smtClean="0"/>
              <a:t>Miller</a:t>
            </a:r>
            <a:r>
              <a:rPr lang="zh-CN" altLang="en-US" smtClean="0"/>
              <a:t>）码 </a:t>
            </a:r>
            <a:endParaRPr lang="en-US" altLang="zh-CN" smtClean="0"/>
          </a:p>
          <a:p>
            <a:pPr marL="457200" indent="-457200">
              <a:buFont typeface="Wingdings" pitchFamily="2" charset="2"/>
              <a:buAutoNum type="arabicPeriod"/>
            </a:pP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altLang="zh-CN" smtClean="0"/>
              <a:t>1. </a:t>
            </a:r>
            <a:r>
              <a:rPr lang="zh-CN" altLang="en-US" smtClean="0"/>
              <a:t>曼彻斯特（</a:t>
            </a:r>
            <a:r>
              <a:rPr lang="en-US" altLang="zh-CN" smtClean="0"/>
              <a:t>Manchester</a:t>
            </a:r>
            <a:r>
              <a:rPr lang="zh-CN" altLang="en-US" smtClean="0"/>
              <a:t>）码</a:t>
            </a:r>
            <a:endParaRPr lang="en-US" altLang="zh-CN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曼彻斯特（</a:t>
            </a:r>
            <a:r>
              <a:rPr lang="en-US" altLang="zh-CN" dirty="0" smtClean="0"/>
              <a:t>Manchester</a:t>
            </a:r>
            <a:r>
              <a:rPr lang="zh-CN" altLang="en-US" dirty="0" smtClean="0"/>
              <a:t>）码 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优点：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自同步：同步信息丰富：每个码元中间都在跳变；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</a:rPr>
              <a:t>ISO 15693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r>
              <a:rPr lang="en-US" altLang="zh-CN" dirty="0" smtClean="0">
                <a:solidFill>
                  <a:srgbClr val="FF0000"/>
                </a:solidFill>
              </a:rPr>
              <a:t>ISO14443A</a:t>
            </a:r>
            <a:r>
              <a:rPr lang="zh-CN" altLang="en-US" dirty="0" smtClean="0">
                <a:solidFill>
                  <a:srgbClr val="FF0000"/>
                </a:solidFill>
              </a:rPr>
              <a:t>，采用的就是</a:t>
            </a:r>
            <a:r>
              <a:rPr lang="en-US" altLang="zh-CN" dirty="0" smtClean="0">
                <a:solidFill>
                  <a:srgbClr val="FF0000"/>
                </a:solidFill>
              </a:rPr>
              <a:t>Manchester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Card-&gt;Reader</a:t>
            </a:r>
          </a:p>
          <a:p>
            <a:pPr lvl="1"/>
            <a:r>
              <a:rPr lang="zh-CN" altLang="en-US" dirty="0" smtClean="0"/>
              <a:t>易于发现数据传输的错误：易于解决冲突</a:t>
            </a:r>
            <a:r>
              <a:rPr lang="en-US" altLang="zh-CN" dirty="0" smtClean="0"/>
              <a:t>;</a:t>
            </a:r>
            <a:endParaRPr lang="zh-CN" altLang="en-US" dirty="0" smtClean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403350" y="1989138"/>
          <a:ext cx="5976938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" name="图片" r:id="rId3" imgW="3584448" imgH="1313851" progId="Word.Picture.8">
                  <p:embed/>
                </p:oleObj>
              </mc:Choice>
              <mc:Fallback>
                <p:oleObj name="图片" r:id="rId3" imgW="3584448" imgH="131385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989138"/>
                        <a:ext cx="5976938" cy="219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2. </a:t>
            </a:r>
            <a:r>
              <a:rPr lang="zh-CN" altLang="en-US" smtClean="0"/>
              <a:t>密勒（</a:t>
            </a:r>
            <a:r>
              <a:rPr lang="en-US" altLang="zh-CN" smtClean="0"/>
              <a:t>Miller</a:t>
            </a:r>
            <a:r>
              <a:rPr lang="zh-CN" altLang="en-US" smtClean="0"/>
              <a:t>）码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zh-CN" altLang="en-US" dirty="0" smtClean="0"/>
              <a:t>  密勒（</a:t>
            </a:r>
            <a:r>
              <a:rPr lang="en-US" altLang="zh-CN" dirty="0" smtClean="0"/>
              <a:t>Miller</a:t>
            </a:r>
            <a:r>
              <a:rPr lang="zh-CN" altLang="en-US" dirty="0" smtClean="0"/>
              <a:t>）码 </a:t>
            </a:r>
            <a:endParaRPr lang="en-US" altLang="zh-CN" dirty="0" smtClean="0"/>
          </a:p>
          <a:p>
            <a:pPr marL="0" indent="0">
              <a:defRPr/>
            </a:pPr>
            <a:endParaRPr lang="en-US" altLang="zh-CN" dirty="0"/>
          </a:p>
          <a:p>
            <a:pPr marL="0" indent="0">
              <a:defRPr/>
            </a:pPr>
            <a:endParaRPr lang="en-US" altLang="zh-CN" dirty="0" smtClean="0"/>
          </a:p>
          <a:p>
            <a:pPr marL="0" indent="0">
              <a:defRPr/>
            </a:pPr>
            <a:endParaRPr lang="en-US" altLang="zh-CN" dirty="0"/>
          </a:p>
          <a:p>
            <a:pPr marL="0" indent="0">
              <a:defRPr/>
            </a:pPr>
            <a:endParaRPr lang="en-US" altLang="zh-CN" dirty="0" smtClean="0"/>
          </a:p>
          <a:p>
            <a:pPr marL="0" indent="0">
              <a:defRPr/>
            </a:pPr>
            <a:endParaRPr lang="en-US" altLang="zh-CN" dirty="0"/>
          </a:p>
          <a:p>
            <a:pPr marL="400050" lvl="2" indent="0">
              <a:buSzPct val="60000"/>
              <a:defRPr/>
            </a:pPr>
            <a:r>
              <a:rPr lang="zh-CN" altLang="en-US" dirty="0" smtClean="0"/>
              <a:t> 中间</a:t>
            </a:r>
            <a:r>
              <a:rPr lang="zh-CN" altLang="en-US" dirty="0"/>
              <a:t>有跳变的是</a:t>
            </a:r>
            <a:r>
              <a:rPr lang="en-US" altLang="zh-CN" dirty="0"/>
              <a:t>1</a:t>
            </a:r>
            <a:r>
              <a:rPr lang="zh-CN" altLang="en-US" dirty="0"/>
              <a:t>，无跳变的</a:t>
            </a:r>
            <a:r>
              <a:rPr lang="en-US" altLang="zh-CN" dirty="0"/>
              <a:t>0.</a:t>
            </a:r>
          </a:p>
          <a:p>
            <a:pPr>
              <a:defRPr/>
            </a:pPr>
            <a:r>
              <a:rPr lang="zh-CN" altLang="en-US" dirty="0" smtClean="0"/>
              <a:t>传输</a:t>
            </a:r>
            <a:r>
              <a:rPr lang="en-US" altLang="zh-CN" dirty="0" smtClean="0"/>
              <a:t>(</a:t>
            </a:r>
            <a:r>
              <a:rPr lang="zh-CN" altLang="en-US" dirty="0" smtClean="0"/>
              <a:t>帧</a:t>
            </a:r>
            <a:r>
              <a:rPr lang="en-US" altLang="zh-CN" dirty="0" smtClean="0"/>
              <a:t>)</a:t>
            </a:r>
            <a:r>
              <a:rPr lang="zh-CN" altLang="en-US" dirty="0" smtClean="0"/>
              <a:t>格式：</a:t>
            </a: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/>
              <a:t>开始位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zh-CN" altLang="zh-CN" dirty="0" smtClean="0"/>
              <a:t>结束</a:t>
            </a:r>
            <a:r>
              <a:rPr lang="zh-CN" altLang="en-US" dirty="0" smtClean="0"/>
              <a:t>位</a:t>
            </a:r>
            <a:r>
              <a:rPr lang="en-US" altLang="zh-CN" dirty="0" smtClean="0"/>
              <a:t>0</a:t>
            </a:r>
            <a:endParaRPr lang="zh-CN" altLang="zh-CN" dirty="0" smtClean="0"/>
          </a:p>
          <a:p>
            <a:pPr lvl="2">
              <a:defRPr/>
            </a:pPr>
            <a:r>
              <a:rPr lang="zh-CN" altLang="en-US" dirty="0" smtClean="0"/>
              <a:t>编码中间有跳变</a:t>
            </a:r>
            <a:r>
              <a:rPr lang="en-US" altLang="zh-CN" dirty="0" smtClean="0"/>
              <a:t>:  </a:t>
            </a:r>
            <a:r>
              <a:rPr lang="zh-CN" altLang="en-US" dirty="0" smtClean="0"/>
              <a:t>利于接收端同步</a:t>
            </a:r>
            <a:r>
              <a:rPr lang="en-US" altLang="zh-CN" dirty="0" smtClean="0"/>
              <a:t>(</a:t>
            </a:r>
            <a:r>
              <a:rPr lang="zh-CN" altLang="en-US" dirty="0" smtClean="0"/>
              <a:t>找到位同步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graphicFrame>
        <p:nvGraphicFramePr>
          <p:cNvPr id="4" name="Group 1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01199"/>
              </p:ext>
            </p:extLst>
          </p:nvPr>
        </p:nvGraphicFramePr>
        <p:xfrm>
          <a:off x="1259632" y="1844824"/>
          <a:ext cx="6769100" cy="1799902"/>
        </p:xfrm>
        <a:graphic>
          <a:graphicData uri="http://schemas.openxmlformats.org/drawingml/2006/table">
            <a:tbl>
              <a:tblPr/>
              <a:tblGrid>
                <a:gridCol w="1217612"/>
                <a:gridCol w="1169988"/>
                <a:gridCol w="4381500"/>
              </a:tblGrid>
              <a:tr h="450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bit(i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宋体" pitchFamily="2" charset="-122"/>
                        </a:rPr>
                        <a:t>-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1)</a:t>
                      </a:r>
                      <a:endParaRPr kumimoji="1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bit </a:t>
                      </a:r>
                      <a:r>
                        <a:rPr kumimoji="1" lang="en-US" altLang="zh-CN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i</a:t>
                      </a:r>
                      <a:endParaRPr kumimoji="1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密勒码编码规则</a:t>
                      </a:r>
                      <a:endParaRPr kumimoji="1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×</a:t>
                      </a:r>
                      <a:endParaRPr kumimoji="1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1</a:t>
                      </a:r>
                      <a:endParaRPr kumimoji="1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bit </a:t>
                      </a:r>
                      <a:r>
                        <a:rPr kumimoji="1" lang="en-US" altLang="zh-CN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i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的起始位置不变化，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中间位置跳变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0</a:t>
                      </a:r>
                      <a:endParaRPr kumimoji="1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0</a:t>
                      </a:r>
                      <a:endParaRPr kumimoji="1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bit </a:t>
                      </a:r>
                      <a:r>
                        <a:rPr kumimoji="1" lang="en-US" altLang="zh-CN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i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的起始位置跳变，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中间位置不跳变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1</a:t>
                      </a:r>
                      <a:endParaRPr kumimoji="1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0</a:t>
                      </a:r>
                      <a:endParaRPr kumimoji="1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bit </a:t>
                      </a:r>
                      <a:r>
                        <a:rPr kumimoji="1" lang="en-US" altLang="zh-CN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34" charset="-127"/>
                          <a:ea typeface="宋体" pitchFamily="2" charset="-122"/>
                        </a:rPr>
                        <a:t>i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的起始位置不跳变，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中间位置不跳变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34" charset="-127"/>
                        <a:ea typeface="굴림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225687"/>
              </p:ext>
            </p:extLst>
          </p:nvPr>
        </p:nvGraphicFramePr>
        <p:xfrm>
          <a:off x="1619672" y="4581128"/>
          <a:ext cx="640871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826"/>
                <a:gridCol w="4124750"/>
                <a:gridCol w="1224136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起始位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数据位流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结束位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密勒（</a:t>
            </a:r>
            <a:r>
              <a:rPr lang="en-US" altLang="zh-CN" dirty="0" smtClean="0"/>
              <a:t>Miller</a:t>
            </a:r>
            <a:r>
              <a:rPr lang="zh-CN" altLang="en-US" dirty="0" smtClean="0"/>
              <a:t>）码</a:t>
            </a:r>
          </a:p>
        </p:txBody>
      </p:sp>
      <p:sp>
        <p:nvSpPr>
          <p:cNvPr id="11268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545232"/>
          </a:xfrm>
        </p:spPr>
        <p:txBody>
          <a:bodyPr/>
          <a:lstStyle/>
          <a:p>
            <a:r>
              <a:rPr lang="zh-CN" altLang="en-US" dirty="0" smtClean="0">
                <a:latin typeface="+mn-ea"/>
              </a:rPr>
              <a:t>密勒码波形及与</a:t>
            </a:r>
            <a:r>
              <a:rPr lang="en-US" altLang="zh-CN" dirty="0" smtClean="0">
                <a:latin typeface="+mn-ea"/>
              </a:rPr>
              <a:t>NRZ</a:t>
            </a:r>
            <a:r>
              <a:rPr lang="zh-CN" altLang="en-US" dirty="0" smtClean="0">
                <a:latin typeface="+mn-ea"/>
              </a:rPr>
              <a:t>码、曼彻斯特码的波形关系 </a:t>
            </a:r>
          </a:p>
          <a:p>
            <a:pPr>
              <a:buFont typeface="Wingdings" pitchFamily="2" charset="2"/>
              <a:buNone/>
            </a:pPr>
            <a:endParaRPr lang="zh-CN" altLang="en-US" dirty="0" smtClean="0"/>
          </a:p>
        </p:txBody>
      </p:sp>
      <p:graphicFrame>
        <p:nvGraphicFramePr>
          <p:cNvPr id="11266" name="Object 31"/>
          <p:cNvGraphicFramePr>
            <a:graphicFrameLocks noChangeAspect="1"/>
          </p:cNvGraphicFramePr>
          <p:nvPr/>
        </p:nvGraphicFramePr>
        <p:xfrm>
          <a:off x="900113" y="2133600"/>
          <a:ext cx="7535862" cy="324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2" name="图片" r:id="rId4" imgW="4347319" imgH="1866389" progId="Word.Picture.8">
                  <p:embed/>
                </p:oleObj>
              </mc:Choice>
              <mc:Fallback>
                <p:oleObj name="图片" r:id="rId4" imgW="4347319" imgH="1866389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133600"/>
                        <a:ext cx="7535862" cy="324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密勒（</a:t>
            </a:r>
            <a:r>
              <a:rPr lang="en-US" altLang="zh-CN" dirty="0" smtClean="0"/>
              <a:t>Miller</a:t>
            </a:r>
            <a:r>
              <a:rPr lang="zh-CN" altLang="en-US" dirty="0" smtClean="0"/>
              <a:t>）码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在软件实现时，用</a:t>
            </a:r>
            <a:r>
              <a:rPr lang="en-US" altLang="zh-CN" dirty="0" smtClean="0"/>
              <a:t>10/01/00/11</a:t>
            </a:r>
            <a:r>
              <a:rPr lang="zh-CN" altLang="en-US" dirty="0" smtClean="0"/>
              <a:t>表示一个位，然后再</a:t>
            </a:r>
            <a:r>
              <a:rPr lang="en-US" altLang="zh-CN" dirty="0" smtClean="0"/>
              <a:t>NRZ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开始：</a:t>
            </a:r>
            <a:r>
              <a:rPr lang="en-US" altLang="zh-CN" dirty="0" smtClean="0"/>
              <a:t>1,</a:t>
            </a:r>
            <a:r>
              <a:rPr lang="zh-CN" altLang="en-US" dirty="0" smtClean="0"/>
              <a:t>结束</a:t>
            </a:r>
            <a:r>
              <a:rPr lang="en-US" altLang="zh-CN" dirty="0" smtClean="0"/>
              <a:t>0.</a:t>
            </a:r>
          </a:p>
          <a:p>
            <a:pPr lvl="1"/>
            <a:r>
              <a:rPr lang="zh-CN" altLang="en-US" dirty="0" smtClean="0"/>
              <a:t>编码：</a:t>
            </a:r>
            <a:r>
              <a:rPr lang="en-US" altLang="zh-CN" dirty="0" smtClean="0"/>
              <a:t>1011,0010-&gt;1,1011,0010,0</a:t>
            </a:r>
          </a:p>
          <a:p>
            <a:pPr lvl="1"/>
            <a:r>
              <a:rPr lang="en-US" altLang="zh-CN" dirty="0" smtClean="0"/>
              <a:t>10,01111001,11000111,00</a:t>
            </a:r>
          </a:p>
          <a:p>
            <a:pPr lvl="1"/>
            <a:r>
              <a:rPr lang="zh-CN" altLang="en-US" dirty="0" smtClean="0"/>
              <a:t>解码：</a:t>
            </a:r>
            <a:r>
              <a:rPr lang="en-US" altLang="zh-CN" dirty="0" smtClean="0"/>
              <a:t>10,01111001,11000111,00</a:t>
            </a:r>
          </a:p>
          <a:p>
            <a:pPr lvl="1"/>
            <a:r>
              <a:rPr lang="en-US" altLang="zh-CN" dirty="0" smtClean="0"/>
              <a:t>-&gt;10</a:t>
            </a:r>
            <a:r>
              <a:rPr lang="zh-CN" altLang="en-US" dirty="0" smtClean="0"/>
              <a:t>，开始１。</a:t>
            </a:r>
            <a:endParaRPr lang="en-US" altLang="zh-CN" dirty="0" smtClean="0"/>
          </a:p>
          <a:p>
            <a:pPr lvl="1"/>
            <a:r>
              <a:rPr lang="zh-CN" altLang="en-US" dirty="0"/>
              <a:t>中间</a:t>
            </a:r>
            <a:r>
              <a:rPr lang="zh-CN" altLang="en-US" dirty="0" smtClean="0"/>
              <a:t>有跳变的是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，无跳变的</a:t>
            </a:r>
            <a:r>
              <a:rPr lang="en-US" altLang="zh-CN" dirty="0" smtClean="0"/>
              <a:t>0.</a:t>
            </a:r>
          </a:p>
          <a:p>
            <a:pPr lvl="1"/>
            <a:r>
              <a:rPr lang="en-US" altLang="zh-CN" dirty="0" smtClean="0"/>
              <a:t>1011,0010.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3. </a:t>
            </a:r>
            <a:r>
              <a:rPr lang="zh-CN" altLang="en-US" smtClean="0"/>
              <a:t>修正密勒（</a:t>
            </a:r>
            <a:r>
              <a:rPr lang="en-US" altLang="zh-CN" smtClean="0"/>
              <a:t>Miller</a:t>
            </a:r>
            <a:r>
              <a:rPr lang="zh-CN" altLang="en-US" smtClean="0"/>
              <a:t>）码</a:t>
            </a:r>
          </a:p>
        </p:txBody>
      </p:sp>
      <p:sp>
        <p:nvSpPr>
          <p:cNvPr id="59395" name="内容占位符 2"/>
          <p:cNvSpPr>
            <a:spLocks noGrp="1"/>
          </p:cNvSpPr>
          <p:nvPr>
            <p:ph idx="1"/>
          </p:nvPr>
        </p:nvSpPr>
        <p:spPr>
          <a:xfrm>
            <a:off x="539750" y="1341438"/>
            <a:ext cx="8070850" cy="2921000"/>
          </a:xfrm>
        </p:spPr>
        <p:txBody>
          <a:bodyPr/>
          <a:lstStyle/>
          <a:p>
            <a:r>
              <a:rPr lang="en-US" altLang="zh-CN" dirty="0" smtClean="0"/>
              <a:t>RFID</a:t>
            </a:r>
            <a:r>
              <a:rPr lang="zh-CN" altLang="en-US" dirty="0" smtClean="0"/>
              <a:t>中</a:t>
            </a:r>
            <a:r>
              <a:rPr lang="en-US" altLang="zh-CN" dirty="0" smtClean="0"/>
              <a:t>, </a:t>
            </a:r>
            <a:r>
              <a:rPr lang="en-US" altLang="zh-CN" dirty="0" smtClean="0">
                <a:solidFill>
                  <a:srgbClr val="FF0000"/>
                </a:solidFill>
              </a:rPr>
              <a:t>ISO/IEC 14443</a:t>
            </a:r>
            <a:r>
              <a:rPr lang="zh-CN" altLang="en-US" dirty="0" smtClean="0">
                <a:solidFill>
                  <a:srgbClr val="FF0000"/>
                </a:solidFill>
              </a:rPr>
              <a:t>标准</a:t>
            </a:r>
            <a:r>
              <a:rPr lang="en-US" altLang="zh-CN" dirty="0" smtClean="0">
                <a:solidFill>
                  <a:srgbClr val="FF0000"/>
                </a:solidFill>
              </a:rPr>
              <a:t>TYPEA</a:t>
            </a:r>
            <a:r>
              <a:rPr lang="zh-CN" altLang="en-US" dirty="0" smtClean="0">
                <a:solidFill>
                  <a:srgbClr val="FF0000"/>
                </a:solidFill>
              </a:rPr>
              <a:t>中</a:t>
            </a:r>
            <a:r>
              <a:rPr lang="en-US" altLang="zh-CN" dirty="0" smtClean="0">
                <a:solidFill>
                  <a:srgbClr val="FF0000"/>
                </a:solidFill>
              </a:rPr>
              <a:t>, PCD-&gt;PICC</a:t>
            </a:r>
            <a:r>
              <a:rPr lang="zh-CN" altLang="en-US" dirty="0" smtClean="0">
                <a:solidFill>
                  <a:srgbClr val="FF0000"/>
                </a:solidFill>
              </a:rPr>
              <a:t>编码方式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dirty="0" err="1" smtClean="0"/>
              <a:t>fc</a:t>
            </a:r>
            <a:r>
              <a:rPr lang="zh-CN" altLang="en-US" dirty="0" smtClean="0"/>
              <a:t>载波频率</a:t>
            </a:r>
            <a:r>
              <a:rPr lang="en-US" altLang="zh-CN" dirty="0" smtClean="0"/>
              <a:t>13.56Mhz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数据传输速率：</a:t>
            </a:r>
            <a:r>
              <a:rPr lang="en-US" altLang="zh-CN" dirty="0" smtClean="0"/>
              <a:t>106kpbs=128/13.56M</a:t>
            </a:r>
            <a:r>
              <a:rPr lang="zh-CN" altLang="en-US" dirty="0" smtClean="0"/>
              <a:t>，位宽度：</a:t>
            </a:r>
            <a:r>
              <a:rPr lang="en-US" altLang="zh-CN" dirty="0" smtClean="0"/>
              <a:t>9.44us</a:t>
            </a:r>
          </a:p>
          <a:p>
            <a:r>
              <a:rPr lang="en-US" altLang="zh-CN" dirty="0" smtClean="0"/>
              <a:t>TYPE A</a:t>
            </a:r>
            <a:r>
              <a:rPr lang="zh-CN" altLang="zh-CN" dirty="0" smtClean="0"/>
              <a:t>中定义如下三种时序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Pause</a:t>
            </a:r>
            <a:r>
              <a:rPr lang="zh-CN" altLang="en-US" dirty="0" smtClean="0"/>
              <a:t>小用于保证供电）</a:t>
            </a:r>
            <a:r>
              <a:rPr lang="zh-CN" altLang="zh-CN" dirty="0" smtClean="0"/>
              <a:t>：</a:t>
            </a:r>
          </a:p>
          <a:p>
            <a:pPr lvl="1"/>
            <a:r>
              <a:rPr lang="zh-CN" altLang="zh-CN" dirty="0" smtClean="0"/>
              <a:t>时序</a:t>
            </a:r>
            <a:r>
              <a:rPr lang="en-US" altLang="zh-CN" dirty="0" smtClean="0"/>
              <a:t>X</a:t>
            </a:r>
            <a:r>
              <a:rPr lang="zh-CN" altLang="zh-CN" dirty="0" smtClean="0"/>
              <a:t>：在</a:t>
            </a:r>
            <a:r>
              <a:rPr lang="en-US" altLang="zh-CN" dirty="0" smtClean="0"/>
              <a:t>64/</a:t>
            </a:r>
            <a:r>
              <a:rPr lang="en-US" altLang="zh-CN" dirty="0" err="1" smtClean="0"/>
              <a:t>fc</a:t>
            </a:r>
            <a:r>
              <a:rPr lang="zh-CN" altLang="zh-CN" dirty="0" smtClean="0"/>
              <a:t>处，产生一个</a:t>
            </a:r>
            <a:r>
              <a:rPr lang="en-US" altLang="zh-CN" dirty="0" smtClean="0"/>
              <a:t>Pause</a:t>
            </a:r>
            <a:r>
              <a:rPr lang="zh-CN" altLang="zh-CN" dirty="0" smtClean="0"/>
              <a:t>（凹槽）</a:t>
            </a:r>
            <a:r>
              <a:rPr lang="en-US" altLang="zh-CN" dirty="0" smtClean="0"/>
              <a:t>,</a:t>
            </a:r>
            <a:r>
              <a:rPr lang="zh-CN" altLang="en-US" dirty="0" smtClean="0"/>
              <a:t>宽度：</a:t>
            </a:r>
            <a:r>
              <a:rPr lang="en-US" altLang="zh-CN" dirty="0" smtClean="0"/>
              <a:t>0.5-3us;</a:t>
            </a:r>
            <a:endParaRPr lang="zh-CN" altLang="zh-CN" dirty="0" smtClean="0"/>
          </a:p>
          <a:p>
            <a:pPr lvl="1"/>
            <a:r>
              <a:rPr lang="zh-CN" altLang="zh-CN" dirty="0" smtClean="0"/>
              <a:t>时序</a:t>
            </a:r>
            <a:r>
              <a:rPr lang="en-US" altLang="zh-CN" dirty="0" smtClean="0"/>
              <a:t>Y:  </a:t>
            </a:r>
            <a:r>
              <a:rPr lang="zh-CN" altLang="zh-CN" dirty="0" smtClean="0"/>
              <a:t>在整个位期间</a:t>
            </a:r>
            <a:r>
              <a:rPr lang="en-US" altLang="zh-CN" dirty="0" smtClean="0"/>
              <a:t>(128/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)</a:t>
            </a:r>
            <a:r>
              <a:rPr lang="zh-CN" altLang="zh-CN" dirty="0" smtClean="0"/>
              <a:t>不</a:t>
            </a:r>
            <a:r>
              <a:rPr lang="zh-CN" altLang="en-US" dirty="0" smtClean="0"/>
              <a:t>变</a:t>
            </a:r>
            <a:r>
              <a:rPr lang="zh-CN" altLang="zh-CN" dirty="0" smtClean="0"/>
              <a:t>。</a:t>
            </a:r>
          </a:p>
          <a:p>
            <a:pPr lvl="1"/>
            <a:r>
              <a:rPr lang="zh-CN" altLang="zh-CN" dirty="0" smtClean="0"/>
              <a:t>时序</a:t>
            </a:r>
            <a:r>
              <a:rPr lang="en-US" altLang="zh-CN" dirty="0" smtClean="0"/>
              <a:t>Z:  </a:t>
            </a:r>
            <a:r>
              <a:rPr lang="zh-CN" altLang="zh-CN" dirty="0" smtClean="0"/>
              <a:t>在位期间的开始产生一个</a:t>
            </a:r>
            <a:r>
              <a:rPr lang="en-US" altLang="zh-CN" dirty="0" smtClean="0"/>
              <a:t>Pause</a:t>
            </a:r>
            <a:r>
              <a:rPr lang="zh-CN" altLang="zh-CN" dirty="0" smtClean="0"/>
              <a:t>。</a:t>
            </a:r>
          </a:p>
          <a:p>
            <a:endParaRPr lang="zh-CN" altLang="en-US" dirty="0" smtClean="0"/>
          </a:p>
        </p:txBody>
      </p:sp>
      <p:grpSp>
        <p:nvGrpSpPr>
          <p:cNvPr id="2" name="组合 1"/>
          <p:cNvGrpSpPr/>
          <p:nvPr/>
        </p:nvGrpSpPr>
        <p:grpSpPr>
          <a:xfrm>
            <a:off x="827088" y="4365625"/>
            <a:ext cx="7777162" cy="1901825"/>
            <a:chOff x="827088" y="4365625"/>
            <a:chExt cx="7777162" cy="1901825"/>
          </a:xfrm>
        </p:grpSpPr>
        <p:cxnSp>
          <p:nvCxnSpPr>
            <p:cNvPr id="59396" name="直接连接符 4"/>
            <p:cNvCxnSpPr>
              <a:cxnSpLocks noChangeShapeType="1"/>
            </p:cNvCxnSpPr>
            <p:nvPr/>
          </p:nvCxnSpPr>
          <p:spPr bwMode="auto">
            <a:xfrm>
              <a:off x="827088" y="5300663"/>
              <a:ext cx="244951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397" name="直接连接符 7"/>
            <p:cNvCxnSpPr>
              <a:cxnSpLocks noChangeShapeType="1"/>
            </p:cNvCxnSpPr>
            <p:nvPr/>
          </p:nvCxnSpPr>
          <p:spPr bwMode="auto">
            <a:xfrm>
              <a:off x="1403350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398" name="直接连接符 9"/>
            <p:cNvCxnSpPr>
              <a:cxnSpLocks noChangeShapeType="1"/>
            </p:cNvCxnSpPr>
            <p:nvPr/>
          </p:nvCxnSpPr>
          <p:spPr bwMode="auto">
            <a:xfrm>
              <a:off x="291623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399" name="直接连接符 10"/>
            <p:cNvCxnSpPr>
              <a:cxnSpLocks noChangeShapeType="1"/>
            </p:cNvCxnSpPr>
            <p:nvPr/>
          </p:nvCxnSpPr>
          <p:spPr bwMode="auto">
            <a:xfrm>
              <a:off x="3492500" y="5300663"/>
              <a:ext cx="244792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0" name="直接连接符 12"/>
            <p:cNvCxnSpPr>
              <a:cxnSpLocks noChangeShapeType="1"/>
            </p:cNvCxnSpPr>
            <p:nvPr/>
          </p:nvCxnSpPr>
          <p:spPr bwMode="auto">
            <a:xfrm>
              <a:off x="4067175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1" name="直接连接符 13"/>
            <p:cNvCxnSpPr>
              <a:cxnSpLocks noChangeShapeType="1"/>
            </p:cNvCxnSpPr>
            <p:nvPr/>
          </p:nvCxnSpPr>
          <p:spPr bwMode="auto">
            <a:xfrm>
              <a:off x="5580063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2" name="直接连接符 14"/>
            <p:cNvCxnSpPr>
              <a:cxnSpLocks noChangeShapeType="1"/>
            </p:cNvCxnSpPr>
            <p:nvPr/>
          </p:nvCxnSpPr>
          <p:spPr bwMode="auto">
            <a:xfrm>
              <a:off x="6156325" y="5300663"/>
              <a:ext cx="244792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3" name="直接连接符 16"/>
            <p:cNvCxnSpPr>
              <a:cxnSpLocks noChangeShapeType="1"/>
            </p:cNvCxnSpPr>
            <p:nvPr/>
          </p:nvCxnSpPr>
          <p:spPr bwMode="auto">
            <a:xfrm>
              <a:off x="673258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4" name="直接连接符 17"/>
            <p:cNvCxnSpPr>
              <a:cxnSpLocks noChangeShapeType="1"/>
            </p:cNvCxnSpPr>
            <p:nvPr/>
          </p:nvCxnSpPr>
          <p:spPr bwMode="auto">
            <a:xfrm>
              <a:off x="824388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9405" name="TextBox 18"/>
            <p:cNvSpPr txBox="1">
              <a:spLocks noChangeArrowheads="1"/>
            </p:cNvSpPr>
            <p:nvPr/>
          </p:nvSpPr>
          <p:spPr bwMode="auto">
            <a:xfrm>
              <a:off x="1908175" y="5805488"/>
              <a:ext cx="376238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X</a:t>
              </a:r>
              <a:endParaRPr lang="zh-CN" altLang="en-US"/>
            </a:p>
          </p:txBody>
        </p:sp>
        <p:sp>
          <p:nvSpPr>
            <p:cNvPr id="59406" name="TextBox 19"/>
            <p:cNvSpPr txBox="1">
              <a:spLocks noChangeArrowheads="1"/>
            </p:cNvSpPr>
            <p:nvPr/>
          </p:nvSpPr>
          <p:spPr bwMode="auto">
            <a:xfrm>
              <a:off x="7235825" y="5661025"/>
              <a:ext cx="3778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Z</a:t>
              </a:r>
              <a:endParaRPr lang="zh-CN" altLang="en-US"/>
            </a:p>
          </p:txBody>
        </p:sp>
        <p:sp>
          <p:nvSpPr>
            <p:cNvPr id="59407" name="TextBox 20"/>
            <p:cNvSpPr txBox="1">
              <a:spLocks noChangeArrowheads="1"/>
            </p:cNvSpPr>
            <p:nvPr/>
          </p:nvSpPr>
          <p:spPr bwMode="auto">
            <a:xfrm>
              <a:off x="4643438" y="5732463"/>
              <a:ext cx="3778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Y</a:t>
              </a:r>
              <a:endParaRPr lang="zh-CN" altLang="en-US"/>
            </a:p>
          </p:txBody>
        </p:sp>
        <p:sp>
          <p:nvSpPr>
            <p:cNvPr id="59408" name="矩形 21"/>
            <p:cNvSpPr>
              <a:spLocks noChangeArrowheads="1"/>
            </p:cNvSpPr>
            <p:nvPr/>
          </p:nvSpPr>
          <p:spPr bwMode="auto">
            <a:xfrm>
              <a:off x="1403350" y="4652963"/>
              <a:ext cx="720725" cy="64770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59409" name="矩形 22"/>
            <p:cNvSpPr>
              <a:spLocks noChangeArrowheads="1"/>
            </p:cNvSpPr>
            <p:nvPr/>
          </p:nvSpPr>
          <p:spPr bwMode="auto">
            <a:xfrm>
              <a:off x="1403350" y="4652963"/>
              <a:ext cx="720725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59410" name="矩形 23"/>
            <p:cNvSpPr>
              <a:spLocks noChangeArrowheads="1"/>
            </p:cNvSpPr>
            <p:nvPr/>
          </p:nvSpPr>
          <p:spPr bwMode="auto">
            <a:xfrm>
              <a:off x="4067175" y="4652963"/>
              <a:ext cx="1512888" cy="639762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59411" name="矩形 24"/>
            <p:cNvSpPr>
              <a:spLocks noChangeArrowheads="1"/>
            </p:cNvSpPr>
            <p:nvPr/>
          </p:nvSpPr>
          <p:spPr bwMode="auto">
            <a:xfrm>
              <a:off x="7019925" y="4652963"/>
              <a:ext cx="1223963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59412" name="矩形 25"/>
            <p:cNvSpPr>
              <a:spLocks noChangeArrowheads="1"/>
            </p:cNvSpPr>
            <p:nvPr/>
          </p:nvSpPr>
          <p:spPr bwMode="auto">
            <a:xfrm>
              <a:off x="2411413" y="4652963"/>
              <a:ext cx="504825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3. </a:t>
            </a:r>
            <a:r>
              <a:rPr lang="zh-CN" altLang="en-US" smtClean="0"/>
              <a:t>修正密勒（</a:t>
            </a:r>
            <a:r>
              <a:rPr lang="en-US" altLang="zh-CN" smtClean="0"/>
              <a:t>Miller</a:t>
            </a:r>
            <a:r>
              <a:rPr lang="zh-CN" altLang="en-US" smtClean="0"/>
              <a:t>）码</a:t>
            </a:r>
          </a:p>
        </p:txBody>
      </p:sp>
      <p:sp>
        <p:nvSpPr>
          <p:cNvPr id="604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>
                <a:latin typeface="+mn-ea"/>
              </a:rPr>
              <a:t>编码规则如下：</a:t>
            </a:r>
          </a:p>
          <a:p>
            <a:pPr lvl="1"/>
            <a:r>
              <a:rPr lang="zh-CN" altLang="zh-CN" dirty="0" smtClean="0">
                <a:latin typeface="+mn-ea"/>
              </a:rPr>
              <a:t>逻辑１为时序</a:t>
            </a:r>
            <a:r>
              <a:rPr lang="en-US" altLang="zh-CN" dirty="0" smtClean="0">
                <a:latin typeface="+mn-ea"/>
              </a:rPr>
              <a:t>X;</a:t>
            </a:r>
            <a:endParaRPr lang="zh-CN" altLang="zh-CN" dirty="0" smtClean="0">
              <a:latin typeface="+mn-ea"/>
            </a:endParaRPr>
          </a:p>
          <a:p>
            <a:pPr lvl="1"/>
            <a:r>
              <a:rPr lang="zh-CN" altLang="zh-CN" dirty="0" smtClean="0">
                <a:latin typeface="+mn-ea"/>
              </a:rPr>
              <a:t>逻辑</a:t>
            </a:r>
            <a:r>
              <a:rPr lang="en-US" altLang="zh-CN" dirty="0" smtClean="0">
                <a:latin typeface="+mn-ea"/>
              </a:rPr>
              <a:t> 0</a:t>
            </a:r>
            <a:r>
              <a:rPr lang="zh-CN" altLang="zh-CN" dirty="0" smtClean="0">
                <a:latin typeface="+mn-ea"/>
              </a:rPr>
              <a:t>为时序Ｙ</a:t>
            </a:r>
            <a:r>
              <a:rPr lang="en-US" altLang="zh-CN" dirty="0" smtClean="0">
                <a:latin typeface="+mn-ea"/>
              </a:rPr>
              <a:t>;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>
                <a:latin typeface="+mn-ea"/>
              </a:rPr>
              <a:t>……</a:t>
            </a:r>
            <a:r>
              <a:rPr lang="zh-CN" altLang="en-US" dirty="0" smtClean="0">
                <a:latin typeface="+mn-ea"/>
              </a:rPr>
              <a:t>和</a:t>
            </a:r>
            <a:r>
              <a:rPr lang="en-US" altLang="zh-CN" dirty="0" smtClean="0">
                <a:latin typeface="+mn-ea"/>
              </a:rPr>
              <a:t>miller</a:t>
            </a:r>
            <a:r>
              <a:rPr lang="zh-CN" altLang="en-US" dirty="0" smtClean="0">
                <a:latin typeface="+mn-ea"/>
              </a:rPr>
              <a:t>相同</a:t>
            </a:r>
            <a:r>
              <a:rPr lang="en-US" altLang="zh-CN" dirty="0" smtClean="0">
                <a:latin typeface="+mn-ea"/>
              </a:rPr>
              <a:t>;</a:t>
            </a:r>
            <a:endParaRPr lang="zh-CN" altLang="zh-CN" dirty="0" smtClean="0">
              <a:latin typeface="+mn-ea"/>
            </a:endParaRPr>
          </a:p>
          <a:p>
            <a:pPr lvl="1"/>
            <a:r>
              <a:rPr lang="zh-CN" altLang="zh-CN" dirty="0" smtClean="0">
                <a:latin typeface="+mn-ea"/>
              </a:rPr>
              <a:t>但下述两种情况除外：</a:t>
            </a:r>
          </a:p>
          <a:p>
            <a:pPr lvl="2">
              <a:lnSpc>
                <a:spcPct val="125000"/>
              </a:lnSpc>
            </a:pPr>
            <a:r>
              <a:rPr lang="zh-CN" altLang="zh-CN" dirty="0" smtClean="0">
                <a:latin typeface="+mn-ea"/>
              </a:rPr>
              <a:t>若相邻有两个或者更多０，则从第二个０开始采用时序</a:t>
            </a:r>
            <a:r>
              <a:rPr lang="en-US" altLang="zh-CN" dirty="0" smtClean="0">
                <a:latin typeface="+mn-ea"/>
              </a:rPr>
              <a:t>Z</a:t>
            </a:r>
            <a:r>
              <a:rPr lang="zh-CN" altLang="zh-CN" dirty="0" smtClean="0">
                <a:latin typeface="+mn-ea"/>
              </a:rPr>
              <a:t>；</a:t>
            </a:r>
          </a:p>
          <a:p>
            <a:pPr lvl="2">
              <a:lnSpc>
                <a:spcPct val="125000"/>
              </a:lnSpc>
            </a:pPr>
            <a:r>
              <a:rPr lang="zh-CN" altLang="zh-CN" dirty="0" smtClean="0">
                <a:latin typeface="+mn-ea"/>
              </a:rPr>
              <a:t>直接与起始位相连的所有０，用时序Ｚ表示</a:t>
            </a:r>
            <a:r>
              <a:rPr lang="zh-CN" altLang="en-US" dirty="0" smtClean="0">
                <a:latin typeface="+mn-ea"/>
              </a:rPr>
              <a:t>（平时</a:t>
            </a:r>
            <a:r>
              <a:rPr lang="en-US" altLang="zh-CN" dirty="0" smtClean="0">
                <a:latin typeface="+mn-ea"/>
              </a:rPr>
              <a:t>Y</a:t>
            </a:r>
            <a:r>
              <a:rPr lang="zh-CN" altLang="en-US" dirty="0" smtClean="0">
                <a:latin typeface="+mn-ea"/>
              </a:rPr>
              <a:t>）</a:t>
            </a:r>
            <a:r>
              <a:rPr lang="zh-CN" altLang="zh-CN" dirty="0" smtClean="0">
                <a:latin typeface="+mn-ea"/>
              </a:rPr>
              <a:t>。</a:t>
            </a:r>
            <a:endParaRPr lang="en-US" altLang="zh-CN" dirty="0" smtClean="0">
              <a:latin typeface="+mn-ea"/>
            </a:endParaRPr>
          </a:p>
          <a:p>
            <a:pPr lvl="2">
              <a:lnSpc>
                <a:spcPct val="125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--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</a:rPr>
              <a:t>只要前一个是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0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</a:rPr>
              <a:t>，则用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Z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</a:rPr>
              <a:t>表示；</a:t>
            </a:r>
            <a:endParaRPr lang="zh-CN" altLang="zh-CN" dirty="0" smtClean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zh-CN" altLang="zh-CN" dirty="0" smtClean="0">
                <a:solidFill>
                  <a:srgbClr val="FF0000"/>
                </a:solidFill>
                <a:latin typeface="+mn-ea"/>
              </a:rPr>
              <a:t>通信开始用时序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Z</a:t>
            </a:r>
            <a:r>
              <a:rPr lang="zh-CN" altLang="zh-CN" dirty="0" smtClean="0">
                <a:solidFill>
                  <a:srgbClr val="FF0000"/>
                </a:solidFill>
                <a:latin typeface="+mn-ea"/>
              </a:rPr>
              <a:t>表示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</a:rPr>
              <a:t>开始跳变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zh-CN" dirty="0" smtClean="0">
                <a:latin typeface="+mn-ea"/>
              </a:rPr>
              <a:t>；</a:t>
            </a:r>
          </a:p>
          <a:p>
            <a:pPr lvl="1"/>
            <a:r>
              <a:rPr lang="zh-CN" altLang="zh-CN" dirty="0" smtClean="0">
                <a:latin typeface="+mn-ea"/>
              </a:rPr>
              <a:t>通信结束用逻辑０</a:t>
            </a:r>
            <a:r>
              <a:rPr lang="zh-CN" altLang="en-US" dirty="0" smtClean="0">
                <a:latin typeface="+mn-ea"/>
              </a:rPr>
              <a:t>加</a:t>
            </a:r>
            <a:r>
              <a:rPr lang="zh-CN" altLang="zh-CN" dirty="0" smtClean="0">
                <a:solidFill>
                  <a:srgbClr val="FF0000"/>
                </a:solidFill>
                <a:latin typeface="+mn-ea"/>
              </a:rPr>
              <a:t>时序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Y</a:t>
            </a:r>
            <a:r>
              <a:rPr lang="zh-CN" altLang="zh-CN" dirty="0" smtClean="0">
                <a:solidFill>
                  <a:srgbClr val="FF0000"/>
                </a:solidFill>
                <a:latin typeface="+mn-ea"/>
              </a:rPr>
              <a:t>表示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供电</a:t>
            </a:r>
            <a:r>
              <a:rPr lang="en-US" altLang="zh-CN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zh-CN" dirty="0" smtClean="0">
                <a:latin typeface="+mn-ea"/>
              </a:rPr>
              <a:t>；</a:t>
            </a:r>
          </a:p>
          <a:p>
            <a:pPr lvl="1"/>
            <a:r>
              <a:rPr lang="zh-CN" altLang="zh-CN" dirty="0" smtClean="0">
                <a:latin typeface="+mn-ea"/>
              </a:rPr>
              <a:t>无信息用至少两个时序</a:t>
            </a:r>
            <a:r>
              <a:rPr lang="en-US" altLang="zh-CN" dirty="0" smtClean="0">
                <a:latin typeface="+mn-ea"/>
              </a:rPr>
              <a:t>Y </a:t>
            </a:r>
            <a:r>
              <a:rPr lang="zh-CN" altLang="zh-CN" dirty="0" smtClean="0">
                <a:latin typeface="+mn-ea"/>
              </a:rPr>
              <a:t>表示；</a:t>
            </a:r>
            <a:endParaRPr lang="zh-CN" altLang="en-US" dirty="0" smtClean="0">
              <a:latin typeface="+mn-ea"/>
            </a:endParaRPr>
          </a:p>
          <a:p>
            <a:endParaRPr lang="zh-CN" altLang="en-US" dirty="0" smtClean="0"/>
          </a:p>
        </p:txBody>
      </p:sp>
      <p:grpSp>
        <p:nvGrpSpPr>
          <p:cNvPr id="4" name="组合 3"/>
          <p:cNvGrpSpPr/>
          <p:nvPr/>
        </p:nvGrpSpPr>
        <p:grpSpPr>
          <a:xfrm>
            <a:off x="4075964" y="1556792"/>
            <a:ext cx="4672500" cy="1440160"/>
            <a:chOff x="827088" y="4365625"/>
            <a:chExt cx="7777162" cy="1901825"/>
          </a:xfrm>
        </p:grpSpPr>
        <p:cxnSp>
          <p:nvCxnSpPr>
            <p:cNvPr id="5" name="直接连接符 4"/>
            <p:cNvCxnSpPr>
              <a:cxnSpLocks noChangeShapeType="1"/>
            </p:cNvCxnSpPr>
            <p:nvPr/>
          </p:nvCxnSpPr>
          <p:spPr bwMode="auto">
            <a:xfrm>
              <a:off x="827088" y="5300663"/>
              <a:ext cx="244951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" name="直接连接符 7"/>
            <p:cNvCxnSpPr>
              <a:cxnSpLocks noChangeShapeType="1"/>
            </p:cNvCxnSpPr>
            <p:nvPr/>
          </p:nvCxnSpPr>
          <p:spPr bwMode="auto">
            <a:xfrm>
              <a:off x="1403350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" name="直接连接符 9"/>
            <p:cNvCxnSpPr>
              <a:cxnSpLocks noChangeShapeType="1"/>
            </p:cNvCxnSpPr>
            <p:nvPr/>
          </p:nvCxnSpPr>
          <p:spPr bwMode="auto">
            <a:xfrm>
              <a:off x="291623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" name="直接连接符 10"/>
            <p:cNvCxnSpPr>
              <a:cxnSpLocks noChangeShapeType="1"/>
            </p:cNvCxnSpPr>
            <p:nvPr/>
          </p:nvCxnSpPr>
          <p:spPr bwMode="auto">
            <a:xfrm>
              <a:off x="3492500" y="5300663"/>
              <a:ext cx="244792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" name="直接连接符 12"/>
            <p:cNvCxnSpPr>
              <a:cxnSpLocks noChangeShapeType="1"/>
            </p:cNvCxnSpPr>
            <p:nvPr/>
          </p:nvCxnSpPr>
          <p:spPr bwMode="auto">
            <a:xfrm>
              <a:off x="4067175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" name="直接连接符 13"/>
            <p:cNvCxnSpPr>
              <a:cxnSpLocks noChangeShapeType="1"/>
            </p:cNvCxnSpPr>
            <p:nvPr/>
          </p:nvCxnSpPr>
          <p:spPr bwMode="auto">
            <a:xfrm>
              <a:off x="5580063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1" name="直接连接符 14"/>
            <p:cNvCxnSpPr>
              <a:cxnSpLocks noChangeShapeType="1"/>
            </p:cNvCxnSpPr>
            <p:nvPr/>
          </p:nvCxnSpPr>
          <p:spPr bwMode="auto">
            <a:xfrm>
              <a:off x="6156325" y="5300663"/>
              <a:ext cx="244792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2" name="直接连接符 16"/>
            <p:cNvCxnSpPr>
              <a:cxnSpLocks noChangeShapeType="1"/>
            </p:cNvCxnSpPr>
            <p:nvPr/>
          </p:nvCxnSpPr>
          <p:spPr bwMode="auto">
            <a:xfrm>
              <a:off x="673258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3" name="直接连接符 17"/>
            <p:cNvCxnSpPr>
              <a:cxnSpLocks noChangeShapeType="1"/>
            </p:cNvCxnSpPr>
            <p:nvPr/>
          </p:nvCxnSpPr>
          <p:spPr bwMode="auto">
            <a:xfrm>
              <a:off x="8243888" y="4365625"/>
              <a:ext cx="0" cy="158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" name="TextBox 18"/>
            <p:cNvSpPr txBox="1">
              <a:spLocks noChangeArrowheads="1"/>
            </p:cNvSpPr>
            <p:nvPr/>
          </p:nvSpPr>
          <p:spPr bwMode="auto">
            <a:xfrm>
              <a:off x="1908175" y="5805488"/>
              <a:ext cx="376238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X</a:t>
              </a:r>
              <a:endParaRPr lang="zh-CN" altLang="en-US"/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7235825" y="5661025"/>
              <a:ext cx="3778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Z</a:t>
              </a:r>
              <a:endParaRPr lang="zh-CN" altLang="en-US"/>
            </a:p>
          </p:txBody>
        </p:sp>
        <p:sp>
          <p:nvSpPr>
            <p:cNvPr id="16" name="TextBox 20"/>
            <p:cNvSpPr txBox="1">
              <a:spLocks noChangeArrowheads="1"/>
            </p:cNvSpPr>
            <p:nvPr/>
          </p:nvSpPr>
          <p:spPr bwMode="auto">
            <a:xfrm>
              <a:off x="4643438" y="5732463"/>
              <a:ext cx="3778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/>
                <a:t>Y</a:t>
              </a:r>
              <a:endParaRPr lang="zh-CN" altLang="en-US"/>
            </a:p>
          </p:txBody>
        </p:sp>
        <p:sp>
          <p:nvSpPr>
            <p:cNvPr id="17" name="矩形 21"/>
            <p:cNvSpPr>
              <a:spLocks noChangeArrowheads="1"/>
            </p:cNvSpPr>
            <p:nvPr/>
          </p:nvSpPr>
          <p:spPr bwMode="auto">
            <a:xfrm>
              <a:off x="1403350" y="4652963"/>
              <a:ext cx="720725" cy="64770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18" name="矩形 22"/>
            <p:cNvSpPr>
              <a:spLocks noChangeArrowheads="1"/>
            </p:cNvSpPr>
            <p:nvPr/>
          </p:nvSpPr>
          <p:spPr bwMode="auto">
            <a:xfrm>
              <a:off x="1403350" y="4652963"/>
              <a:ext cx="720725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19" name="矩形 23"/>
            <p:cNvSpPr>
              <a:spLocks noChangeArrowheads="1"/>
            </p:cNvSpPr>
            <p:nvPr/>
          </p:nvSpPr>
          <p:spPr bwMode="auto">
            <a:xfrm>
              <a:off x="4067175" y="4652963"/>
              <a:ext cx="1512888" cy="639762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20" name="矩形 24"/>
            <p:cNvSpPr>
              <a:spLocks noChangeArrowheads="1"/>
            </p:cNvSpPr>
            <p:nvPr/>
          </p:nvSpPr>
          <p:spPr bwMode="auto">
            <a:xfrm>
              <a:off x="7019925" y="4652963"/>
              <a:ext cx="1223963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  <p:sp>
          <p:nvSpPr>
            <p:cNvPr id="21" name="矩形 25"/>
            <p:cNvSpPr>
              <a:spLocks noChangeArrowheads="1"/>
            </p:cNvSpPr>
            <p:nvPr/>
          </p:nvSpPr>
          <p:spPr bwMode="auto">
            <a:xfrm>
              <a:off x="2411413" y="4652963"/>
              <a:ext cx="504825" cy="647700"/>
            </a:xfrm>
            <a:prstGeom prst="rect">
              <a:avLst/>
            </a:prstGeom>
            <a:noFill/>
            <a:ln w="9525" algn="ctr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 latinLnBrk="0">
                <a:lnSpc>
                  <a:spcPct val="125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zh-CN" altLang="en-US" sz="1800" b="1">
                <a:latin typeface="Tahoma" pitchFamily="34" charset="0"/>
                <a:ea typeface="黑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smtClean="0"/>
              <a:t>三</a:t>
            </a:r>
            <a:r>
              <a:rPr lang="en-US" altLang="zh-CN" smtClean="0"/>
              <a:t>. </a:t>
            </a:r>
            <a:r>
              <a:rPr lang="zh-CN" altLang="en-US" smtClean="0"/>
              <a:t>脉冲调制</a:t>
            </a:r>
          </a:p>
        </p:txBody>
      </p:sp>
      <p:sp>
        <p:nvSpPr>
          <p:cNvPr id="61443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r>
              <a:rPr lang="en-US" altLang="zh-CN" dirty="0" smtClean="0"/>
              <a:t>1.FSK</a:t>
            </a:r>
          </a:p>
          <a:p>
            <a:r>
              <a:rPr lang="en-US" altLang="zh-CN" dirty="0" smtClean="0"/>
              <a:t>2.PSK</a:t>
            </a:r>
          </a:p>
          <a:p>
            <a:r>
              <a:rPr lang="en-US" altLang="zh-CN" dirty="0" smtClean="0"/>
              <a:t>3.ASK</a:t>
            </a:r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副载波与副载波调制／解调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三</a:t>
            </a:r>
            <a:r>
              <a:rPr lang="en-US" altLang="zh-CN" smtClean="0"/>
              <a:t>. </a:t>
            </a:r>
            <a:r>
              <a:rPr lang="zh-CN" altLang="en-US" smtClean="0"/>
              <a:t>脉冲调制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脉冲调制 </a:t>
            </a:r>
          </a:p>
          <a:p>
            <a:pPr lvl="1"/>
            <a:r>
              <a:rPr lang="zh-CN" altLang="en-US" dirty="0" smtClean="0"/>
              <a:t>将</a:t>
            </a:r>
            <a:r>
              <a:rPr lang="zh-CN" altLang="en-US" dirty="0" smtClean="0">
                <a:solidFill>
                  <a:srgbClr val="FF0000"/>
                </a:solidFill>
              </a:rPr>
              <a:t>数据的</a:t>
            </a:r>
            <a:r>
              <a:rPr lang="en-US" altLang="zh-CN" dirty="0" smtClean="0">
                <a:solidFill>
                  <a:srgbClr val="FF0000"/>
                </a:solidFill>
              </a:rPr>
              <a:t>NRZ</a:t>
            </a:r>
            <a:r>
              <a:rPr lang="zh-CN" altLang="en-US" dirty="0" smtClean="0">
                <a:solidFill>
                  <a:srgbClr val="FF0000"/>
                </a:solidFill>
              </a:rPr>
              <a:t>码变换为更高频率的脉冲串</a:t>
            </a:r>
            <a:r>
              <a:rPr lang="zh-CN" altLang="en-US" dirty="0" smtClean="0"/>
              <a:t>，该脉冲串的</a:t>
            </a:r>
            <a:r>
              <a:rPr lang="zh-CN" altLang="en-US" dirty="0" smtClean="0">
                <a:solidFill>
                  <a:srgbClr val="FF0000"/>
                </a:solidFill>
              </a:rPr>
              <a:t>脉冲波形参数</a:t>
            </a:r>
            <a:r>
              <a:rPr lang="zh-CN" altLang="en-US" dirty="0" smtClean="0"/>
              <a:t>受</a:t>
            </a:r>
            <a:r>
              <a:rPr lang="en-US" altLang="zh-CN" dirty="0" smtClean="0"/>
              <a:t>NRZ</a:t>
            </a:r>
            <a:r>
              <a:rPr lang="zh-CN" altLang="en-US" dirty="0" smtClean="0"/>
              <a:t>码的值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</a:t>
            </a:r>
            <a:r>
              <a:rPr lang="zh-CN" altLang="en-US" dirty="0" smtClean="0"/>
              <a:t>调制。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载波为脉冲串</a:t>
            </a:r>
          </a:p>
          <a:p>
            <a:r>
              <a:rPr lang="zh-CN" altLang="en-US" dirty="0" smtClean="0"/>
              <a:t>主要的调制方式为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频移键控</a:t>
            </a:r>
            <a:r>
              <a:rPr lang="en-US" altLang="zh-CN" dirty="0" smtClean="0"/>
              <a:t>FSK</a:t>
            </a:r>
          </a:p>
          <a:p>
            <a:pPr lvl="1"/>
            <a:r>
              <a:rPr lang="zh-CN" altLang="en-US" dirty="0" smtClean="0"/>
              <a:t>相移键控</a:t>
            </a:r>
            <a:r>
              <a:rPr lang="en-US" altLang="zh-CN" dirty="0" smtClean="0"/>
              <a:t>PSK</a:t>
            </a:r>
          </a:p>
          <a:p>
            <a:pPr lvl="1"/>
            <a:r>
              <a:rPr lang="zh-CN" altLang="en-US" dirty="0" smtClean="0"/>
              <a:t>幅移键控</a:t>
            </a:r>
            <a:r>
              <a:rPr lang="en-US" altLang="zh-CN" dirty="0" smtClean="0"/>
              <a:t>ASK</a:t>
            </a:r>
          </a:p>
          <a:p>
            <a:r>
              <a:rPr lang="en-US" altLang="zh-CN" dirty="0" smtClean="0"/>
              <a:t>Why NRZ?</a:t>
            </a:r>
          </a:p>
          <a:p>
            <a:pPr lvl="1"/>
            <a:r>
              <a:rPr lang="zh-CN" altLang="en-US" dirty="0" smtClean="0"/>
              <a:t>大部分基带信号</a:t>
            </a:r>
            <a:r>
              <a:rPr lang="en-US" altLang="zh-CN" dirty="0" smtClean="0"/>
              <a:t>(</a:t>
            </a:r>
            <a:r>
              <a:rPr lang="zh-CN" altLang="en-US" dirty="0" smtClean="0"/>
              <a:t>除双极性外</a:t>
            </a:r>
            <a:r>
              <a:rPr lang="en-US" altLang="zh-CN" dirty="0" smtClean="0"/>
              <a:t>)</a:t>
            </a:r>
            <a:r>
              <a:rPr lang="zh-CN" altLang="en-US" dirty="0" smtClean="0"/>
              <a:t>，从最后的信号波形看，都可以看作</a:t>
            </a:r>
            <a:r>
              <a:rPr lang="en-US" altLang="zh-CN" dirty="0" smtClean="0"/>
              <a:t>NRZ;</a:t>
            </a:r>
          </a:p>
          <a:p>
            <a:pPr lvl="1"/>
            <a:r>
              <a:rPr lang="zh-CN" altLang="en-US" dirty="0"/>
              <a:t>双</a:t>
            </a:r>
            <a:r>
              <a:rPr lang="zh-CN" altLang="en-US" dirty="0" smtClean="0"/>
              <a:t>极性信号，也可以看做是</a:t>
            </a:r>
            <a:r>
              <a:rPr lang="en-US" altLang="zh-CN" dirty="0" smtClean="0"/>
              <a:t>NRZ</a:t>
            </a:r>
            <a:r>
              <a:rPr lang="zh-CN" altLang="en-US" dirty="0" smtClean="0"/>
              <a:t>：只要最后的调制信号是双相（正负）的就可。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1.FSK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070850" cy="4865688"/>
          </a:xfrm>
        </p:spPr>
        <p:txBody>
          <a:bodyPr/>
          <a:lstStyle/>
          <a:p>
            <a:r>
              <a:rPr lang="en-US" altLang="zh-CN" dirty="0" smtClean="0"/>
              <a:t>FSK:</a:t>
            </a:r>
          </a:p>
          <a:p>
            <a:pPr lvl="1"/>
            <a:r>
              <a:rPr lang="zh-CN" altLang="en-US" dirty="0" smtClean="0"/>
              <a:t>对已调脉冲波形的频率进行控制；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对于载波</a:t>
            </a:r>
            <a:r>
              <a:rPr lang="en-US" altLang="zh-CN" dirty="0" smtClean="0"/>
              <a:t>fc &lt; 135KHz(</a:t>
            </a:r>
            <a:r>
              <a:rPr lang="zh-CN" altLang="en-US" dirty="0" smtClean="0"/>
              <a:t>标准 </a:t>
            </a:r>
            <a:r>
              <a:rPr lang="en-US" altLang="zh-CN" dirty="0" smtClean="0"/>
              <a:t>125KHz, LF)</a:t>
            </a:r>
            <a:r>
              <a:rPr lang="zh-CN" altLang="en-US" dirty="0" smtClean="0"/>
              <a:t>情况</a:t>
            </a:r>
            <a:r>
              <a:rPr lang="en-US" altLang="zh-CN" dirty="0" smtClean="0"/>
              <a:t>;</a:t>
            </a:r>
            <a:r>
              <a:rPr lang="zh-CN" altLang="en-US" dirty="0" smtClean="0"/>
              <a:t>数据传输速率：</a:t>
            </a:r>
            <a:r>
              <a:rPr lang="en-US" altLang="zh-CN" dirty="0" smtClean="0"/>
              <a:t>fc/40,  f1=fc/5(8</a:t>
            </a:r>
            <a:r>
              <a:rPr lang="zh-CN" altLang="en-US" dirty="0" smtClean="0"/>
              <a:t>个</a:t>
            </a:r>
            <a:r>
              <a:rPr lang="en-US" altLang="zh-CN" dirty="0" smtClean="0"/>
              <a:t>f1), f0=fc/8(5</a:t>
            </a:r>
            <a:r>
              <a:rPr lang="zh-CN" altLang="en-US" dirty="0" smtClean="0"/>
              <a:t>个</a:t>
            </a:r>
            <a:r>
              <a:rPr lang="en-US" altLang="zh-CN" dirty="0" smtClean="0"/>
              <a:t>f0)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ISO 15693, Card-&gt;Reader;</a:t>
            </a:r>
            <a:endParaRPr lang="zh-CN" altLang="en-US" dirty="0" smtClean="0">
              <a:solidFill>
                <a:srgbClr val="FF0000"/>
              </a:solidFill>
            </a:endParaRPr>
          </a:p>
        </p:txBody>
      </p:sp>
      <p:sp>
        <p:nvSpPr>
          <p:cNvPr id="12293" name="灯片编号占位符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608888" y="6489700"/>
            <a:ext cx="1535112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C5B8D1-E3A7-414B-80C2-7A324E716F00}" type="slidenum">
              <a:rPr lang="en-US" altLang="ko-KR"/>
              <a:pPr/>
              <a:t>58</a:t>
            </a:fld>
            <a:endParaRPr lang="en-US" altLang="ko-KR"/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0" y="2747963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587513"/>
              </p:ext>
            </p:extLst>
          </p:nvPr>
        </p:nvGraphicFramePr>
        <p:xfrm>
          <a:off x="1115616" y="2276872"/>
          <a:ext cx="6696075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图片" r:id="rId3" imgW="4127863" imgH="1361726" progId="Word.Picture.8">
                  <p:embed/>
                </p:oleObj>
              </mc:Choice>
              <mc:Fallback>
                <p:oleObj name="图片" r:id="rId3" imgW="4127863" imgH="1361726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276872"/>
                        <a:ext cx="6696075" cy="221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276600" y="4455816"/>
            <a:ext cx="2031325" cy="36933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</a:rPr>
              <a:t>FSK</a:t>
            </a:r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脉冲调制波形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PSK</a:t>
            </a:r>
            <a:endParaRPr lang="zh-CN" altLang="en-US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PSK</a:t>
            </a:r>
          </a:p>
          <a:p>
            <a:pPr lvl="1">
              <a:defRPr/>
            </a:pPr>
            <a:r>
              <a:rPr lang="zh-CN" altLang="en-US" dirty="0" smtClean="0"/>
              <a:t>对已调脉冲波形的相位进行控制；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PSK1(</a:t>
            </a:r>
            <a:r>
              <a:rPr lang="zh-CN" altLang="en-US" dirty="0" smtClean="0"/>
              <a:t>绝对码</a:t>
            </a:r>
            <a:r>
              <a:rPr lang="en-US" altLang="zh-CN" dirty="0" smtClean="0"/>
              <a:t>: PSK/2PSK)&amp; PSK2(</a:t>
            </a:r>
            <a:r>
              <a:rPr lang="zh-CN" altLang="en-US" dirty="0" smtClean="0"/>
              <a:t>相对码</a:t>
            </a:r>
            <a:r>
              <a:rPr lang="en-US" altLang="zh-CN" dirty="0" smtClean="0"/>
              <a:t>: DPSK/2DPSK)  </a:t>
            </a:r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>
                <a:latin typeface="+mn-ea"/>
              </a:rPr>
              <a:t> 采用</a:t>
            </a:r>
            <a:r>
              <a:rPr lang="en-US" altLang="zh-CN" dirty="0" smtClean="0">
                <a:latin typeface="+mn-ea"/>
              </a:rPr>
              <a:t>PSK1</a:t>
            </a:r>
            <a:r>
              <a:rPr lang="zh-CN" altLang="en-US" dirty="0" smtClean="0">
                <a:latin typeface="+mn-ea"/>
              </a:rPr>
              <a:t>调制时，若在数据位的起始处出现上升沿或下降沿（即出现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，</a:t>
            </a:r>
            <a:r>
              <a:rPr lang="en-US" altLang="zh-CN" dirty="0" smtClean="0">
                <a:latin typeface="+mn-ea"/>
              </a:rPr>
              <a:t>0</a:t>
            </a:r>
            <a:r>
              <a:rPr lang="zh-CN" altLang="en-US" dirty="0" smtClean="0">
                <a:latin typeface="+mn-ea"/>
              </a:rPr>
              <a:t>或</a:t>
            </a:r>
            <a:r>
              <a:rPr lang="en-US" altLang="zh-CN" dirty="0" smtClean="0">
                <a:latin typeface="+mn-ea"/>
              </a:rPr>
              <a:t>0</a:t>
            </a:r>
            <a:r>
              <a:rPr lang="zh-CN" altLang="en-US" dirty="0" smtClean="0">
                <a:latin typeface="+mn-ea"/>
              </a:rPr>
              <a:t>，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交替），则相位将于位起始处跳变</a:t>
            </a:r>
            <a:r>
              <a:rPr lang="en-US" altLang="zh-CN" dirty="0" smtClean="0">
                <a:latin typeface="+mn-ea"/>
              </a:rPr>
              <a:t>180°</a:t>
            </a:r>
            <a:r>
              <a:rPr lang="zh-CN" altLang="en-US" dirty="0" smtClean="0">
                <a:latin typeface="+mn-ea"/>
              </a:rPr>
              <a:t>。而</a:t>
            </a:r>
            <a:r>
              <a:rPr lang="en-US" altLang="zh-CN" dirty="0" smtClean="0">
                <a:latin typeface="+mn-ea"/>
              </a:rPr>
              <a:t>PSK2</a:t>
            </a:r>
            <a:r>
              <a:rPr lang="zh-CN" altLang="en-US" dirty="0" smtClean="0">
                <a:latin typeface="+mn-ea"/>
              </a:rPr>
              <a:t>调制时，相位在数据位为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时从位起始处跳变</a:t>
            </a:r>
            <a:r>
              <a:rPr lang="en-US" altLang="zh-CN" dirty="0" smtClean="0">
                <a:latin typeface="+mn-ea"/>
              </a:rPr>
              <a:t>180°</a:t>
            </a:r>
            <a:r>
              <a:rPr lang="zh-CN" altLang="en-US" dirty="0" smtClean="0">
                <a:latin typeface="+mn-ea"/>
              </a:rPr>
              <a:t>，在数据位为</a:t>
            </a:r>
            <a:r>
              <a:rPr lang="en-US" altLang="zh-CN" dirty="0" smtClean="0">
                <a:latin typeface="+mn-ea"/>
              </a:rPr>
              <a:t>0</a:t>
            </a:r>
            <a:r>
              <a:rPr lang="zh-CN" altLang="en-US" dirty="0" smtClean="0">
                <a:latin typeface="+mn-ea"/>
              </a:rPr>
              <a:t>时则相位不变</a:t>
            </a:r>
            <a:r>
              <a:rPr lang="zh-CN" altLang="en-US" dirty="0" smtClean="0">
                <a:latin typeface="Times New Roman" pitchFamily="18" charset="0"/>
                <a:ea typeface="宋体" pitchFamily="2" charset="-122"/>
              </a:rPr>
              <a:t>。 </a:t>
            </a:r>
            <a:endParaRPr lang="zh-CN" altLang="en-US" dirty="0" smtClean="0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28908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042988" y="2708275"/>
          <a:ext cx="6624637" cy="235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9" name="图片" r:id="rId4" imgW="3031664" imgH="1075918" progId="Word.Picture.8">
                  <p:embed/>
                </p:oleObj>
              </mc:Choice>
              <mc:Fallback>
                <p:oleObj name="图片" r:id="rId4" imgW="3031664" imgH="1075918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708275"/>
                        <a:ext cx="6624637" cy="2354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2. PSK</a:t>
            </a:r>
            <a:endParaRPr lang="zh-CN" altLang="en-US" smtClean="0"/>
          </a:p>
        </p:txBody>
      </p:sp>
      <p:sp>
        <p:nvSpPr>
          <p:cNvPr id="634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(2)PSK:</a:t>
            </a:r>
          </a:p>
          <a:p>
            <a:pPr lvl="1"/>
            <a:r>
              <a:rPr lang="zh-CN" altLang="en-US" dirty="0" smtClean="0"/>
              <a:t>每个码，具有绝对的相位：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解调时，需要参考相位脉冲，若参考相位脉冲出现错误“倒相”，则解码错误。</a:t>
            </a:r>
            <a:endParaRPr lang="en-US" altLang="zh-CN" dirty="0" smtClean="0"/>
          </a:p>
          <a:p>
            <a:r>
              <a:rPr lang="en-US" altLang="zh-CN" dirty="0" smtClean="0"/>
              <a:t>(3)DPSK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每个码，相对的相位：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解调时，不需要参考相位脉冲。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</a:rPr>
              <a:t>ISO/IEC 14443B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r>
              <a:rPr lang="en-US" altLang="zh-CN" dirty="0" smtClean="0">
                <a:solidFill>
                  <a:srgbClr val="FF0000"/>
                </a:solidFill>
              </a:rPr>
              <a:t>PCD-&gt;PICC</a:t>
            </a:r>
            <a:r>
              <a:rPr lang="zh-CN" altLang="en-US" dirty="0" smtClean="0">
                <a:solidFill>
                  <a:srgbClr val="FF0000"/>
                </a:solidFill>
              </a:rPr>
              <a:t>，采用的就是</a:t>
            </a:r>
            <a:r>
              <a:rPr lang="en-US" altLang="zh-CN" dirty="0" smtClean="0">
                <a:solidFill>
                  <a:srgbClr val="FF0000"/>
                </a:solidFill>
              </a:rPr>
              <a:t>PSK.</a:t>
            </a:r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 ASK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409328"/>
          </a:xfrm>
        </p:spPr>
        <p:txBody>
          <a:bodyPr/>
          <a:lstStyle/>
          <a:p>
            <a:r>
              <a:rPr lang="en-US" altLang="zh-CN" dirty="0" smtClean="0"/>
              <a:t>ASK</a:t>
            </a:r>
            <a:r>
              <a:rPr lang="zh-CN" altLang="en-US" dirty="0" smtClean="0"/>
              <a:t>，</a:t>
            </a:r>
            <a:r>
              <a:rPr lang="en-US" altLang="zh-CN" dirty="0" smtClean="0"/>
              <a:t>Amplitude Shift Keying:</a:t>
            </a:r>
          </a:p>
          <a:p>
            <a:pPr lvl="1"/>
            <a:r>
              <a:rPr lang="en-US" altLang="zh-CN" dirty="0" smtClean="0"/>
              <a:t>OOK: On-Off Keying;</a:t>
            </a:r>
            <a:endParaRPr lang="zh-CN" altLang="en-US" dirty="0"/>
          </a:p>
        </p:txBody>
      </p:sp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76872"/>
            <a:ext cx="64770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 bwMode="auto">
          <a:xfrm>
            <a:off x="4644008" y="2564904"/>
            <a:ext cx="0" cy="1872208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2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副载波与副载波调制／解调</a:t>
            </a:r>
          </a:p>
        </p:txBody>
      </p:sp>
      <p:sp>
        <p:nvSpPr>
          <p:cNvPr id="645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副载波与副载波调制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首先把信号调制在载波</a:t>
            </a:r>
            <a:r>
              <a:rPr lang="en-US" altLang="zh-CN" dirty="0" smtClean="0"/>
              <a:t>f1</a:t>
            </a:r>
            <a:r>
              <a:rPr lang="zh-CN" altLang="en-US" dirty="0" smtClean="0"/>
              <a:t>上，然后再用调制后的结果，再去调至另一个频率更高的载波</a:t>
            </a:r>
            <a:r>
              <a:rPr lang="en-US" altLang="zh-CN" dirty="0" smtClean="0"/>
              <a:t>f2</a:t>
            </a:r>
            <a:r>
              <a:rPr lang="zh-CN" altLang="en-US" dirty="0" smtClean="0"/>
              <a:t>，第一个载波</a:t>
            </a:r>
            <a:r>
              <a:rPr lang="en-US" altLang="zh-CN" dirty="0" smtClean="0"/>
              <a:t>f1</a:t>
            </a:r>
            <a:r>
              <a:rPr lang="zh-CN" altLang="en-US" dirty="0" smtClean="0"/>
              <a:t>称为副载波，第二个载波</a:t>
            </a:r>
            <a:r>
              <a:rPr lang="en-US" altLang="zh-CN" dirty="0" smtClean="0"/>
              <a:t>f2</a:t>
            </a:r>
            <a:r>
              <a:rPr lang="zh-CN" altLang="en-US" dirty="0" smtClean="0"/>
              <a:t>称为主载波</a:t>
            </a:r>
          </a:p>
          <a:p>
            <a:r>
              <a:rPr lang="zh-CN" altLang="en-US" dirty="0" smtClean="0"/>
              <a:t>对于</a:t>
            </a:r>
            <a:r>
              <a:rPr lang="en-US" altLang="zh-CN" dirty="0" smtClean="0"/>
              <a:t>RFID:</a:t>
            </a:r>
          </a:p>
          <a:p>
            <a:pPr lvl="1"/>
            <a:r>
              <a:rPr lang="zh-CN" altLang="en-US" dirty="0" smtClean="0"/>
              <a:t>在</a:t>
            </a:r>
            <a:r>
              <a:rPr lang="en-US" altLang="zh-CN" dirty="0" smtClean="0"/>
              <a:t>13.56M HF</a:t>
            </a:r>
            <a:r>
              <a:rPr lang="zh-CN" altLang="en-US" dirty="0" smtClean="0"/>
              <a:t>中应用最多，主要用于</a:t>
            </a:r>
            <a:r>
              <a:rPr lang="zh-CN" altLang="en-US" dirty="0" smtClean="0">
                <a:solidFill>
                  <a:srgbClr val="FF0000"/>
                </a:solidFill>
              </a:rPr>
              <a:t>应答器</a:t>
            </a:r>
            <a:r>
              <a:rPr lang="en-US" altLang="zh-CN" dirty="0" smtClean="0">
                <a:solidFill>
                  <a:srgbClr val="FF0000"/>
                </a:solidFill>
              </a:rPr>
              <a:t>-&gt;</a:t>
            </a:r>
            <a:r>
              <a:rPr lang="zh-CN" altLang="en-US" dirty="0" smtClean="0">
                <a:solidFill>
                  <a:srgbClr val="FF0000"/>
                </a:solidFill>
              </a:rPr>
              <a:t>阅读器中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副载波频率主要是对载波分频产生；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主要：</a:t>
            </a:r>
            <a:r>
              <a:rPr lang="en-US" altLang="zh-CN" dirty="0" smtClean="0">
                <a:solidFill>
                  <a:srgbClr val="FF0000"/>
                </a:solidFill>
              </a:rPr>
              <a:t>847KHz(16</a:t>
            </a:r>
            <a:r>
              <a:rPr lang="zh-CN" altLang="en-US" dirty="0" smtClean="0">
                <a:solidFill>
                  <a:srgbClr val="FF0000"/>
                </a:solidFill>
              </a:rPr>
              <a:t>分频</a:t>
            </a:r>
            <a:r>
              <a:rPr lang="en-US" altLang="zh-CN" dirty="0" smtClean="0">
                <a:solidFill>
                  <a:srgbClr val="FF0000"/>
                </a:solidFill>
              </a:rPr>
              <a:t>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424KHz(32</a:t>
            </a:r>
            <a:r>
              <a:rPr lang="zh-CN" altLang="en-US" dirty="0" smtClean="0"/>
              <a:t>分频</a:t>
            </a:r>
            <a:r>
              <a:rPr lang="en-US" altLang="zh-CN" dirty="0" smtClean="0"/>
              <a:t>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212KHz(64</a:t>
            </a:r>
            <a:r>
              <a:rPr lang="zh-CN" altLang="en-US" dirty="0" smtClean="0"/>
              <a:t>分频</a:t>
            </a:r>
            <a:r>
              <a:rPr lang="en-US" altLang="zh-CN" dirty="0" smtClean="0"/>
              <a:t>)</a:t>
            </a:r>
          </a:p>
          <a:p>
            <a:pPr lvl="2"/>
            <a:r>
              <a:rPr lang="en-US" altLang="zh-CN" dirty="0" smtClean="0"/>
              <a:t>ISO/IEC 14443A</a:t>
            </a:r>
            <a:r>
              <a:rPr lang="zh-CN" altLang="en-US" dirty="0" smtClean="0"/>
              <a:t>，通信速率：</a:t>
            </a:r>
            <a:r>
              <a:rPr lang="en-US" altLang="zh-CN" dirty="0" smtClean="0"/>
              <a:t>13.56MHz/128=106kbps</a:t>
            </a:r>
          </a:p>
          <a:p>
            <a:pPr lvl="1"/>
            <a:r>
              <a:rPr lang="zh-CN" altLang="en-US" dirty="0" smtClean="0"/>
              <a:t>应答器把需要传送的信息组成相应的帧，然后将帧的基带编码调制到副载波频率上，再进行载波调制</a:t>
            </a:r>
            <a:r>
              <a:rPr lang="en-US" altLang="zh-CN" dirty="0" smtClean="0"/>
              <a:t>.</a:t>
            </a:r>
            <a:endParaRPr lang="zh-CN" altLang="en-US" dirty="0" smtClean="0"/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副载波与副载波调制／解调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ISO/IEC</a:t>
            </a:r>
            <a:r>
              <a:rPr lang="zh-CN" altLang="en-US" dirty="0" smtClean="0"/>
              <a:t> </a:t>
            </a:r>
            <a:r>
              <a:rPr lang="en-US" altLang="zh-CN" dirty="0" smtClean="0"/>
              <a:t>14443 TYPE A</a:t>
            </a:r>
            <a:r>
              <a:rPr lang="zh-CN" altLang="en-US" dirty="0" smtClean="0"/>
              <a:t>中的副载波调制</a:t>
            </a:r>
            <a:r>
              <a:rPr lang="en-US" altLang="zh-CN" dirty="0" smtClean="0"/>
              <a:t>(ASK)</a:t>
            </a:r>
            <a:r>
              <a:rPr lang="zh-CN" altLang="en-US" dirty="0" smtClean="0"/>
              <a:t> 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971550" y="2492375"/>
          <a:ext cx="648017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4" name="图片" r:id="rId4" imgW="3679942" imgH="313885" progId="Word.Picture.8">
                  <p:embed/>
                </p:oleObj>
              </mc:Choice>
              <mc:Fallback>
                <p:oleObj name="图片" r:id="rId4" imgW="3679942" imgH="31388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492375"/>
                        <a:ext cx="6480175" cy="554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3203575" y="3098800"/>
            <a:ext cx="1792288" cy="39687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000">
                <a:ea typeface="宋体" pitchFamily="2" charset="-122"/>
              </a:rPr>
              <a:t>标准帧的结构</a:t>
            </a:r>
            <a:r>
              <a:rPr lang="zh-CN" altLang="en-US" sz="2000"/>
              <a:t> 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28527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971550" y="3644900"/>
          <a:ext cx="648017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5" name="图片" r:id="rId6" imgW="4023000" imgH="1151870" progId="Word.Picture.8">
                  <p:embed/>
                </p:oleObj>
              </mc:Choice>
              <mc:Fallback>
                <p:oleObj name="图片" r:id="rId6" imgW="4023000" imgH="1151870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44900"/>
                        <a:ext cx="6480175" cy="185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173413" y="5373688"/>
            <a:ext cx="2046287" cy="39687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000">
                <a:ea typeface="宋体" pitchFamily="2" charset="-122"/>
              </a:rPr>
              <a:t>副载波调制波形</a:t>
            </a:r>
            <a:r>
              <a:rPr lang="zh-CN" altLang="en-US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4</a:t>
            </a:r>
            <a:r>
              <a:rPr lang="zh-CN" altLang="en-US" dirty="0" smtClean="0"/>
              <a:t>副载波与副载波调制／解调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TYPE A</a:t>
            </a:r>
            <a:r>
              <a:rPr lang="zh-CN" altLang="en-US" dirty="0" smtClean="0"/>
              <a:t>中的副载波解调</a:t>
            </a:r>
          </a:p>
          <a:p>
            <a:pPr lvl="1"/>
            <a:r>
              <a:rPr lang="zh-CN" altLang="en-US" dirty="0" smtClean="0"/>
              <a:t>相干解调（同步解调 ）  </a:t>
            </a:r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en-US" altLang="zh-CN" dirty="0" smtClean="0"/>
          </a:p>
          <a:p>
            <a:pPr lvl="1"/>
            <a:r>
              <a:rPr lang="zh-CN" altLang="en-US" dirty="0"/>
              <a:t>比如连续波：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en-US" altLang="zh-CN" dirty="0"/>
              <a:t>x(t)cos(</a:t>
            </a:r>
            <a:r>
              <a:rPr lang="en-US" altLang="zh-CN" dirty="0" err="1"/>
              <a:t>wt</a:t>
            </a:r>
            <a:r>
              <a:rPr lang="en-US" altLang="zh-CN" dirty="0"/>
              <a:t>)*cos(</a:t>
            </a:r>
            <a:r>
              <a:rPr lang="en-US" altLang="zh-CN" dirty="0" err="1"/>
              <a:t>wt</a:t>
            </a:r>
            <a:r>
              <a:rPr lang="en-US" altLang="zh-CN" dirty="0"/>
              <a:t>)=x(t)(1-cos(2wt))=x(t)-x(t)cos(2wt).</a:t>
            </a:r>
          </a:p>
          <a:p>
            <a:pPr lvl="1"/>
            <a:r>
              <a:rPr lang="zh-CN" altLang="en-US" dirty="0" smtClean="0"/>
              <a:t>非相干解调 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/>
              <a:t>ASK</a:t>
            </a:r>
            <a:r>
              <a:rPr lang="zh-CN" altLang="en-US" dirty="0" smtClean="0"/>
              <a:t>调制时，其包络线与基带信号成正比，因此采用包络检波就可以复现基带信号，这种方法无须同频同相的副载波基准信号。</a:t>
            </a:r>
            <a:endParaRPr lang="en-US" altLang="zh-CN" dirty="0" smtClean="0"/>
          </a:p>
          <a:p>
            <a:pPr lvl="2"/>
            <a:endParaRPr lang="zh-CN" altLang="en-US" dirty="0" smtClean="0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116013" y="2781300"/>
          <a:ext cx="6551612" cy="155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" name="图片" r:id="rId4" imgW="3222292" imgH="761674" progId="Word.Picture.8">
                  <p:embed/>
                </p:oleObj>
              </mc:Choice>
              <mc:Fallback>
                <p:oleObj name="图片" r:id="rId4" imgW="3222292" imgH="761674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781300"/>
                        <a:ext cx="6551612" cy="1550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/>
              <a:t>3</a:t>
            </a:r>
            <a:r>
              <a:rPr lang="zh-CN" altLang="en-US" smtClean="0"/>
              <a:t>副载波与副载波调制／解调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ISO/IEC 14443 TYPE B</a:t>
            </a:r>
            <a:r>
              <a:rPr lang="zh-CN" altLang="en-US" dirty="0" smtClean="0"/>
              <a:t>中的副载波调制 ：</a:t>
            </a:r>
          </a:p>
          <a:p>
            <a:pPr lvl="1"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位编码采用不归零</a:t>
            </a:r>
            <a:r>
              <a:rPr lang="en-US" altLang="zh-CN" dirty="0" smtClean="0">
                <a:solidFill>
                  <a:srgbClr val="FF0000"/>
                </a:solidFill>
              </a:rPr>
              <a:t>NRZ</a:t>
            </a:r>
            <a:r>
              <a:rPr lang="zh-CN" altLang="en-US" dirty="0" smtClean="0">
                <a:solidFill>
                  <a:srgbClr val="FF0000"/>
                </a:solidFill>
              </a:rPr>
              <a:t>编码，副载波调制采用</a:t>
            </a:r>
            <a:r>
              <a:rPr lang="en-US" altLang="zh-CN" dirty="0" smtClean="0">
                <a:solidFill>
                  <a:srgbClr val="FF0000"/>
                </a:solidFill>
              </a:rPr>
              <a:t>2PSK</a:t>
            </a:r>
            <a:r>
              <a:rPr lang="zh-CN" altLang="en-US" dirty="0" smtClean="0">
                <a:solidFill>
                  <a:srgbClr val="FF0000"/>
                </a:solidFill>
              </a:rPr>
              <a:t>方式</a:t>
            </a:r>
            <a:r>
              <a:rPr lang="zh-CN" altLang="en-US" dirty="0" smtClean="0"/>
              <a:t>，逻辑状态的转换用副载波相移</a:t>
            </a:r>
            <a:r>
              <a:rPr lang="en-US" altLang="zh-CN" dirty="0" smtClean="0"/>
              <a:t>180°</a:t>
            </a:r>
            <a:r>
              <a:rPr lang="zh-CN" altLang="en-US" dirty="0" smtClean="0"/>
              <a:t>来表示，</a:t>
            </a:r>
            <a:r>
              <a:rPr lang="en-US" altLang="zh-CN" i="1" dirty="0" smtClean="0"/>
              <a:t>θ </a:t>
            </a:r>
            <a:r>
              <a:rPr lang="en-US" altLang="zh-CN" dirty="0" smtClean="0"/>
              <a:t>0</a:t>
            </a:r>
            <a:r>
              <a:rPr lang="zh-CN" altLang="en-US" dirty="0" smtClean="0"/>
              <a:t>表示逻辑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θ </a:t>
            </a:r>
            <a:r>
              <a:rPr lang="en-US" altLang="zh-CN" dirty="0" smtClean="0"/>
              <a:t>0</a:t>
            </a:r>
            <a:r>
              <a:rPr lang="zh-CN" altLang="en-US" dirty="0" smtClean="0"/>
              <a:t>＋</a:t>
            </a:r>
            <a:r>
              <a:rPr lang="en-US" altLang="zh-CN" dirty="0" smtClean="0"/>
              <a:t>180°</a:t>
            </a:r>
            <a:r>
              <a:rPr lang="zh-CN" altLang="en-US" dirty="0" smtClean="0"/>
              <a:t>表示逻辑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，副载波频率</a:t>
            </a:r>
            <a:r>
              <a:rPr lang="en-US" altLang="zh-CN" i="1" dirty="0" err="1" smtClean="0"/>
              <a:t>f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=847 kHz(13.56/16)</a:t>
            </a:r>
            <a:r>
              <a:rPr lang="zh-CN" altLang="en-US" dirty="0" smtClean="0"/>
              <a:t>，数据传输速率为</a:t>
            </a:r>
            <a:r>
              <a:rPr lang="en-US" altLang="zh-CN" dirty="0" smtClean="0"/>
              <a:t>106 kbps(847k/8)</a:t>
            </a:r>
            <a:r>
              <a:rPr lang="zh-CN" altLang="en-US" dirty="0" smtClean="0"/>
              <a:t>。 </a:t>
            </a: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en-US" altLang="zh-CN" dirty="0" smtClean="0">
              <a:latin typeface="+mn-ea"/>
            </a:endParaRPr>
          </a:p>
          <a:p>
            <a:pPr lvl="1">
              <a:defRPr/>
            </a:pPr>
            <a:r>
              <a:rPr lang="zh-CN" altLang="en-US" dirty="0" smtClean="0">
                <a:latin typeface="+mn-ea"/>
              </a:rPr>
              <a:t>位的副载波调制加负载调制 </a:t>
            </a:r>
          </a:p>
          <a:p>
            <a:pPr lvl="1">
              <a:defRPr/>
            </a:pPr>
            <a:endParaRPr lang="en-US" altLang="zh-CN" dirty="0" smtClean="0"/>
          </a:p>
          <a:p>
            <a:pPr lvl="1">
              <a:defRPr/>
            </a:pPr>
            <a:endParaRPr lang="zh-CN" altLang="en-US" dirty="0" smtClean="0"/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0" y="285273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1331913" y="3141663"/>
          <a:ext cx="6335712" cy="191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" name="图片" r:id="rId3" imgW="3412919" imgH="1028404" progId="Word.Picture.8">
                  <p:embed/>
                </p:oleObj>
              </mc:Choice>
              <mc:Fallback>
                <p:oleObj name="图片" r:id="rId3" imgW="3412919" imgH="1028404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141663"/>
                        <a:ext cx="6335712" cy="191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4</a:t>
            </a:r>
            <a:r>
              <a:rPr lang="zh-CN" altLang="en-US" dirty="0" smtClean="0"/>
              <a:t>副载波与副载波调制／解调</a:t>
            </a:r>
          </a:p>
        </p:txBody>
      </p:sp>
      <p:sp>
        <p:nvSpPr>
          <p:cNvPr id="655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优点</a:t>
            </a:r>
            <a:r>
              <a:rPr lang="en-US" altLang="zh-CN" dirty="0" smtClean="0"/>
              <a:t>: </a:t>
            </a:r>
          </a:p>
          <a:p>
            <a:pPr lvl="1"/>
            <a:r>
              <a:rPr lang="zh-CN" altLang="en-US" dirty="0" smtClean="0"/>
              <a:t>应答器是无源的，其能量靠读卡器提供，采用副载波调制信号进行负载调制时，调制管每次导通时间较短，对应答器电源影响较小；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调制管的总导通时间减少</a:t>
            </a:r>
            <a:r>
              <a:rPr lang="zh-CN" altLang="en-US" dirty="0" smtClean="0"/>
              <a:t>，总功率损耗下降；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有用信息的频谱分布在副载波附近而不是在载波附近</a:t>
            </a:r>
            <a:r>
              <a:rPr lang="zh-CN" altLang="en-US" dirty="0" smtClean="0"/>
              <a:t>，便于阅读器对传送数据信息的提取；</a:t>
            </a:r>
            <a:endParaRPr lang="en-US" altLang="zh-CN" dirty="0" smtClean="0"/>
          </a:p>
          <a:p>
            <a:r>
              <a:rPr lang="zh-CN" altLang="en-US" dirty="0" smtClean="0"/>
              <a:t>缺点：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射频耦合回路应有较宽的频带。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smtClean="0"/>
              <a:t>四</a:t>
            </a:r>
            <a:r>
              <a:rPr lang="en-US" altLang="zh-CN" smtClean="0"/>
              <a:t>.</a:t>
            </a:r>
            <a:r>
              <a:rPr lang="zh-CN" altLang="en-US" smtClean="0"/>
              <a:t>正弦波调制</a:t>
            </a:r>
          </a:p>
        </p:txBody>
      </p:sp>
      <p:sp>
        <p:nvSpPr>
          <p:cNvPr id="66563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dirty="0" smtClean="0"/>
              <a:t>载波</a:t>
            </a:r>
            <a:endParaRPr lang="en-US" altLang="zh-CN" dirty="0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dirty="0" smtClean="0"/>
              <a:t>调幅</a:t>
            </a:r>
            <a:endParaRPr lang="en-US" altLang="zh-CN" dirty="0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dirty="0" smtClean="0"/>
              <a:t>数字调幅</a:t>
            </a:r>
            <a:r>
              <a:rPr lang="en-US" altLang="zh-CN" dirty="0" smtClean="0"/>
              <a:t>ASK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zh-CN" altLang="en-US" dirty="0" smtClean="0"/>
              <a:t>数字调频</a:t>
            </a:r>
            <a:r>
              <a:rPr lang="en-US" altLang="zh-CN" dirty="0" smtClean="0"/>
              <a:t>FSK</a:t>
            </a:r>
            <a:r>
              <a:rPr lang="zh-CN" altLang="en-US" dirty="0" smtClean="0"/>
              <a:t>和调相</a:t>
            </a:r>
            <a:r>
              <a:rPr lang="en-US" altLang="zh-CN" dirty="0" smtClean="0"/>
              <a:t>PSK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四</a:t>
            </a:r>
            <a:r>
              <a:rPr lang="en-US" altLang="zh-CN" smtClean="0"/>
              <a:t>.</a:t>
            </a:r>
            <a:r>
              <a:rPr lang="zh-CN" altLang="en-US" smtClean="0"/>
              <a:t>正弦波调制</a:t>
            </a:r>
          </a:p>
        </p:txBody>
      </p:sp>
      <p:sp>
        <p:nvSpPr>
          <p:cNvPr id="675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数字信号，经过脉冲调制后，依然是数字脉冲信号，再使用连续</a:t>
            </a:r>
            <a:r>
              <a:rPr lang="en-US" altLang="zh-CN" dirty="0" smtClean="0"/>
              <a:t>sin/cos</a:t>
            </a:r>
            <a:r>
              <a:rPr lang="zh-CN" altLang="en-US" dirty="0" smtClean="0"/>
              <a:t>调制后，在信道中传输：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NRZ</a:t>
            </a:r>
            <a:r>
              <a:rPr lang="zh-CN" altLang="en-US" dirty="0" smtClean="0"/>
              <a:t>信号带宽；</a:t>
            </a:r>
            <a:endParaRPr lang="en-US" altLang="zh-CN" dirty="0" smtClean="0"/>
          </a:p>
          <a:p>
            <a:r>
              <a:rPr lang="zh-CN" altLang="en-US" dirty="0" smtClean="0"/>
              <a:t>正弦波调制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载波采用正弦高频信号；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调制后的高频振荡信号称为已调波信号</a:t>
            </a:r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分：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调幅</a:t>
            </a:r>
            <a:r>
              <a:rPr lang="en-US" altLang="zh-CN" dirty="0" smtClean="0"/>
              <a:t>AM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调频</a:t>
            </a:r>
            <a:r>
              <a:rPr lang="en-US" altLang="zh-CN" dirty="0" smtClean="0"/>
              <a:t>FM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调相</a:t>
            </a:r>
            <a:r>
              <a:rPr lang="en-US" altLang="zh-CN" dirty="0" smtClean="0"/>
              <a:t>PM.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1. </a:t>
            </a:r>
            <a:r>
              <a:rPr lang="zh-CN" altLang="en-US" smtClean="0"/>
              <a:t>载波</a:t>
            </a:r>
          </a:p>
        </p:txBody>
      </p:sp>
      <p:sp>
        <p:nvSpPr>
          <p:cNvPr id="1741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载波：</a:t>
            </a:r>
            <a:endParaRPr lang="en-US" altLang="zh-CN" smtClean="0"/>
          </a:p>
          <a:p>
            <a:pPr lvl="1"/>
            <a:r>
              <a:rPr lang="zh-CN" altLang="en-US" smtClean="0"/>
              <a:t>信号传输中，信息与一个固定频率的波进行相互作用，这个过程称为加载，这样一个固定频率的波，称为载波；</a:t>
            </a:r>
            <a:endParaRPr lang="en-US" altLang="zh-CN" smtClean="0"/>
          </a:p>
          <a:p>
            <a:pPr lvl="1"/>
            <a:r>
              <a:rPr lang="zh-CN" altLang="en-US" smtClean="0"/>
              <a:t>载波一般为：高频正弦振荡信号，是信息的载体；</a:t>
            </a:r>
            <a:endParaRPr lang="en-US" altLang="zh-CN" smtClean="0"/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  <a:p>
            <a:r>
              <a:rPr lang="en-US" altLang="zh-CN" smtClean="0"/>
              <a:t>Why?</a:t>
            </a:r>
          </a:p>
          <a:p>
            <a:pPr lvl="1"/>
            <a:r>
              <a:rPr lang="zh-CN" altLang="en-US" smtClean="0"/>
              <a:t>比如声音频带</a:t>
            </a:r>
            <a:r>
              <a:rPr lang="en-US" altLang="zh-CN" smtClean="0"/>
              <a:t>: 20Hz-20KHz</a:t>
            </a:r>
            <a:r>
              <a:rPr lang="zh-CN" altLang="en-US" smtClean="0"/>
              <a:t>，如果采用无线：没有办法直接发送：天线理论：天线的长度和波长可比。</a:t>
            </a:r>
            <a:endParaRPr lang="en-US" altLang="zh-CN" smtClean="0"/>
          </a:p>
          <a:p>
            <a:pPr lvl="1"/>
            <a:r>
              <a:rPr lang="zh-CN" altLang="en-US" smtClean="0"/>
              <a:t>复用：同时传输多路信号</a:t>
            </a:r>
            <a:r>
              <a:rPr lang="en-US" altLang="zh-CN" smtClean="0"/>
              <a:t>;</a:t>
            </a:r>
          </a:p>
          <a:p>
            <a:r>
              <a:rPr lang="zh-CN" altLang="en-US" smtClean="0"/>
              <a:t>在</a:t>
            </a:r>
            <a:r>
              <a:rPr lang="en-US" altLang="zh-CN" smtClean="0"/>
              <a:t>RFID </a:t>
            </a:r>
            <a:r>
              <a:rPr lang="zh-CN" altLang="en-US" smtClean="0"/>
              <a:t>中：</a:t>
            </a:r>
            <a:endParaRPr lang="en-US" altLang="zh-CN" smtClean="0"/>
          </a:p>
          <a:p>
            <a:pPr lvl="1"/>
            <a:r>
              <a:rPr lang="zh-CN" altLang="en-US" smtClean="0"/>
              <a:t>能量传输；</a:t>
            </a:r>
            <a:endParaRPr lang="en-US" altLang="zh-CN" smtClean="0"/>
          </a:p>
          <a:p>
            <a:pPr lvl="1"/>
            <a:endParaRPr lang="zh-CN" altLang="en-US" smtClean="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1763713" y="2997200"/>
          <a:ext cx="55451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" name="Equation" r:id="rId3" imgW="2476500" imgH="254000" progId="">
                  <p:embed/>
                </p:oleObj>
              </mc:Choice>
              <mc:Fallback>
                <p:oleObj name="Equation" r:id="rId3" imgW="2476500" imgH="2540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997200"/>
                        <a:ext cx="5545137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调幅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振幅调制模型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设</a:t>
            </a:r>
            <a:r>
              <a:rPr lang="en-US" altLang="zh-CN" dirty="0" smtClean="0"/>
              <a:t>f(t)=</a:t>
            </a:r>
            <a:r>
              <a:rPr lang="en-US" altLang="zh-CN" dirty="0" err="1" smtClean="0"/>
              <a:t>A</a:t>
            </a:r>
            <a:r>
              <a:rPr lang="en-US" altLang="zh-CN" baseline="-25000" dirty="0" err="1" smtClean="0"/>
              <a:t>m</a:t>
            </a:r>
            <a:r>
              <a:rPr lang="en-US" altLang="zh-CN" dirty="0" err="1" smtClean="0"/>
              <a:t>cos</a:t>
            </a:r>
            <a:r>
              <a:rPr lang="en-US" altLang="zh-CN" dirty="0" smtClean="0"/>
              <a:t>(</a:t>
            </a:r>
            <a:r>
              <a:rPr lang="el-GR" altLang="zh-CN" dirty="0" smtClean="0"/>
              <a:t>Ω</a:t>
            </a:r>
            <a:r>
              <a:rPr lang="en-US" altLang="zh-CN" dirty="0" smtClean="0"/>
              <a:t>t)</a:t>
            </a:r>
            <a:r>
              <a:rPr lang="zh-CN" altLang="en-US" dirty="0" smtClean="0"/>
              <a:t> ，调幅指数</a:t>
            </a:r>
            <a:r>
              <a:rPr lang="en-US" altLang="zh-CN" dirty="0" smtClean="0"/>
              <a:t>/</a:t>
            </a:r>
            <a:r>
              <a:rPr lang="zh-CN" altLang="en-US" dirty="0" smtClean="0"/>
              <a:t>调幅度：</a:t>
            </a:r>
            <a:r>
              <a:rPr lang="en-US" altLang="zh-CN" dirty="0" err="1" smtClean="0"/>
              <a:t>m</a:t>
            </a:r>
            <a:r>
              <a:rPr lang="en-US" altLang="zh-CN" baseline="-25000" dirty="0" err="1" smtClean="0"/>
              <a:t>A</a:t>
            </a:r>
            <a:r>
              <a:rPr lang="en-US" altLang="zh-CN" dirty="0" smtClean="0"/>
              <a:t>=A</a:t>
            </a:r>
            <a:r>
              <a:rPr lang="en-US" altLang="zh-CN" baseline="-25000" dirty="0" smtClean="0"/>
              <a:t>m</a:t>
            </a:r>
            <a:r>
              <a:rPr lang="en-US" altLang="zh-CN" dirty="0" smtClean="0"/>
              <a:t>/A</a:t>
            </a:r>
            <a:r>
              <a:rPr lang="en-US" altLang="zh-CN" baseline="-25000" dirty="0" smtClean="0"/>
              <a:t>0</a:t>
            </a:r>
            <a:endParaRPr lang="zh-CN" altLang="en-US" baseline="-25000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3014663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1691680" y="1772816"/>
          <a:ext cx="58324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3" name="图片" r:id="rId3" imgW="2688246" imgH="961451" progId="Word.Picture.8">
                  <p:embed/>
                </p:oleObj>
              </mc:Choice>
              <mc:Fallback>
                <p:oleObj name="图片" r:id="rId3" imgW="2688246" imgH="96145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59" b="13655"/>
                      <a:stretch>
                        <a:fillRect/>
                      </a:stretch>
                    </p:blipFill>
                    <p:spPr bwMode="auto">
                      <a:xfrm>
                        <a:off x="1691680" y="1772816"/>
                        <a:ext cx="5832475" cy="180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2643188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016125" y="4221163"/>
          <a:ext cx="6334125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4" name="公式" r:id="rId5" imgW="3365280" imgH="685800" progId="Equation.3">
                  <p:embed/>
                </p:oleObj>
              </mc:Choice>
              <mc:Fallback>
                <p:oleObj name="公式" r:id="rId5" imgW="3365280" imgH="685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4221163"/>
                        <a:ext cx="6334125" cy="1290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</a:t>
            </a:r>
            <a:r>
              <a:rPr lang="zh-CN" altLang="en-US" dirty="0" smtClean="0"/>
              <a:t>调幅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561456"/>
          </a:xfrm>
        </p:spPr>
        <p:txBody>
          <a:bodyPr/>
          <a:lstStyle/>
          <a:p>
            <a:r>
              <a:rPr lang="zh-CN" altLang="en-US" dirty="0" smtClean="0"/>
              <a:t>调幅波的频域  </a:t>
            </a:r>
          </a:p>
          <a:p>
            <a:endParaRPr lang="zh-CN" altLang="en-US" dirty="0"/>
          </a:p>
        </p:txBody>
      </p:sp>
      <p:graphicFrame>
        <p:nvGraphicFramePr>
          <p:cNvPr id="143362" name="Object 6"/>
          <p:cNvGraphicFramePr>
            <a:graphicFrameLocks noChangeAspect="1"/>
          </p:cNvGraphicFramePr>
          <p:nvPr/>
        </p:nvGraphicFramePr>
        <p:xfrm>
          <a:off x="2915816" y="1628800"/>
          <a:ext cx="5051425" cy="281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6" name="图片" r:id="rId3" imgW="2821937" imgH="1571222" progId="Word.Picture.8">
                  <p:embed/>
                </p:oleObj>
              </mc:Choice>
              <mc:Fallback>
                <p:oleObj name="图片" r:id="rId3" imgW="2821937" imgH="1571222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5051425" cy="281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2. </a:t>
            </a:r>
            <a:r>
              <a:rPr lang="zh-CN" altLang="en-US" smtClean="0"/>
              <a:t>调幅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脉冲调幅波</a:t>
            </a:r>
            <a:endParaRPr lang="en-US" altLang="zh-CN" smtClean="0"/>
          </a:p>
          <a:p>
            <a:pPr lvl="1"/>
            <a:r>
              <a:rPr lang="zh-CN" altLang="en-US" smtClean="0"/>
              <a:t>调制信号为：脉冲信号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890713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1763713" y="1989138"/>
          <a:ext cx="6408737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3" name="图片" r:id="rId4" imgW="4595243" imgH="3075852" progId="Word.Picture.8">
                  <p:embed/>
                </p:oleObj>
              </mc:Choice>
              <mc:Fallback>
                <p:oleObj name="图片" r:id="rId4" imgW="4595243" imgH="3075852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989138"/>
                        <a:ext cx="6408737" cy="429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2. </a:t>
            </a:r>
            <a:r>
              <a:rPr lang="zh-CN" altLang="en-US" smtClean="0"/>
              <a:t>调幅</a:t>
            </a:r>
          </a:p>
        </p:txBody>
      </p:sp>
      <p:sp>
        <p:nvSpPr>
          <p:cNvPr id="2048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脉冲调幅波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定义：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m</a:t>
            </a:r>
            <a:r>
              <a:rPr lang="zh-CN" altLang="en-US" baseline="-25000" dirty="0" smtClean="0"/>
              <a:t>Ａ</a:t>
            </a:r>
            <a:r>
              <a:rPr lang="zh-CN" altLang="en-US" dirty="0" smtClean="0"/>
              <a:t>称为已调波的调制度</a:t>
            </a:r>
            <a:r>
              <a:rPr lang="en-US" altLang="zh-CN" dirty="0" smtClean="0"/>
              <a:t>: 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/>
              <a:t>B=0</a:t>
            </a:r>
            <a:r>
              <a:rPr lang="zh-CN" altLang="en-US" dirty="0" smtClean="0"/>
              <a:t>时，</a:t>
            </a:r>
            <a:r>
              <a:rPr lang="en-US" altLang="zh-CN" dirty="0" smtClean="0"/>
              <a:t> m</a:t>
            </a:r>
            <a:r>
              <a:rPr lang="zh-CN" altLang="en-US" baseline="-25000" dirty="0" smtClean="0"/>
              <a:t>Ａ</a:t>
            </a:r>
            <a:r>
              <a:rPr lang="en-US" altLang="zh-CN" dirty="0" smtClean="0"/>
              <a:t>=100%.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如果从读卡器</a:t>
            </a:r>
            <a:r>
              <a:rPr lang="en-US" altLang="zh-CN" dirty="0" smtClean="0"/>
              <a:t>-〉</a:t>
            </a:r>
            <a:r>
              <a:rPr lang="zh-CN" altLang="en-US" dirty="0" smtClean="0"/>
              <a:t>卡方向，</a:t>
            </a:r>
            <a:r>
              <a:rPr lang="en-US" altLang="zh-CN" dirty="0" smtClean="0"/>
              <a:t>B </a:t>
            </a:r>
            <a:r>
              <a:rPr lang="zh-CN" altLang="en-US" dirty="0" smtClean="0"/>
              <a:t>通常情况下，不取</a:t>
            </a:r>
            <a:r>
              <a:rPr lang="en-US" altLang="zh-CN" dirty="0" smtClean="0"/>
              <a:t>0.</a:t>
            </a:r>
          </a:p>
          <a:p>
            <a:pPr lvl="2"/>
            <a:endParaRPr lang="en-US" altLang="zh-CN" dirty="0" smtClean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2268538" y="1844675"/>
          <a:ext cx="21590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8" name="公式" r:id="rId4" imgW="1206360" imgH="393480" progId="Equation.3">
                  <p:embed/>
                </p:oleObj>
              </mc:Choice>
              <mc:Fallback>
                <p:oleObj name="公式" r:id="rId4" imgW="12063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844675"/>
                        <a:ext cx="2159000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3. </a:t>
            </a:r>
            <a:r>
              <a:rPr lang="zh-CN" altLang="en-US" smtClean="0"/>
              <a:t>数字调幅</a:t>
            </a:r>
            <a:r>
              <a:rPr lang="en-US" altLang="zh-CN" smtClean="0"/>
              <a:t>ASK</a:t>
            </a:r>
            <a:endParaRPr lang="zh-CN" altLang="en-US" smtClean="0"/>
          </a:p>
        </p:txBody>
      </p:sp>
      <p:sp>
        <p:nvSpPr>
          <p:cNvPr id="706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RFID</a:t>
            </a:r>
            <a:r>
              <a:rPr lang="zh-CN" altLang="en-US" dirty="0" smtClean="0"/>
              <a:t>系统中，采用数字调制方式（就是数字信号）。</a:t>
            </a:r>
          </a:p>
          <a:p>
            <a:r>
              <a:rPr lang="zh-CN" altLang="en-US" dirty="0" smtClean="0"/>
              <a:t>调制信号可以是：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数字基带信号；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曼彻斯特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修正弥勒信号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已调脉冲（脉冲调制，经过了副载波，其实只是频率更高的数字基带信号而已）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en-US" altLang="zh-CN" dirty="0" smtClean="0"/>
              <a:t>FSK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/>
              <a:t>PSK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/>
              <a:t>ASK</a:t>
            </a:r>
          </a:p>
          <a:p>
            <a:pPr lvl="2">
              <a:lnSpc>
                <a:spcPct val="125000"/>
              </a:lnSpc>
            </a:pPr>
            <a:r>
              <a:rPr lang="en-US" altLang="zh-CN" dirty="0" smtClean="0">
                <a:sym typeface="Wingdings" panose="05000000000000000000" pitchFamily="2" charset="2"/>
              </a:rPr>
              <a:t></a:t>
            </a:r>
            <a:r>
              <a:rPr lang="zh-CN" altLang="en-US" dirty="0" smtClean="0"/>
              <a:t>副载波</a:t>
            </a:r>
            <a:endParaRPr lang="en-US" altLang="zh-CN" dirty="0" smtClean="0"/>
          </a:p>
          <a:p>
            <a:r>
              <a:rPr lang="zh-CN" altLang="en-US" dirty="0" smtClean="0"/>
              <a:t>在调制器看上去，也就是</a:t>
            </a:r>
            <a:r>
              <a:rPr lang="en-US" altLang="zh-CN" dirty="0" smtClean="0"/>
              <a:t>NRZ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3. </a:t>
            </a:r>
            <a:r>
              <a:rPr lang="zh-CN" altLang="en-US" smtClean="0"/>
              <a:t>数字调幅</a:t>
            </a:r>
            <a:r>
              <a:rPr lang="en-US" altLang="zh-CN" smtClean="0"/>
              <a:t>ASK</a:t>
            </a:r>
            <a:endParaRPr lang="zh-CN" altLang="en-US" smtClean="0"/>
          </a:p>
        </p:txBody>
      </p:sp>
      <p:sp>
        <p:nvSpPr>
          <p:cNvPr id="7168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398963" cy="4876800"/>
          </a:xfrm>
        </p:spPr>
        <p:txBody>
          <a:bodyPr/>
          <a:lstStyle/>
          <a:p>
            <a:r>
              <a:rPr lang="zh-CN" altLang="en-US" dirty="0" smtClean="0"/>
              <a:t>数字调制方式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ASK</a:t>
            </a:r>
            <a:r>
              <a:rPr lang="zh-CN" altLang="en-US" dirty="0" smtClean="0"/>
              <a:t>： 幅移键控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FSK</a:t>
            </a:r>
            <a:r>
              <a:rPr lang="zh-CN" altLang="en-US" dirty="0" smtClean="0"/>
              <a:t> ：频移键控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PSK</a:t>
            </a:r>
            <a:r>
              <a:rPr lang="zh-CN" altLang="en-US" dirty="0" smtClean="0"/>
              <a:t> ：相移键控</a:t>
            </a:r>
            <a:endParaRPr lang="en-US" altLang="zh-CN" dirty="0" smtClean="0"/>
          </a:p>
          <a:p>
            <a:r>
              <a:rPr lang="zh-CN" altLang="en-US" dirty="0" smtClean="0"/>
              <a:t>多采用</a:t>
            </a:r>
            <a:r>
              <a:rPr lang="en-US" altLang="zh-CN" dirty="0" smtClean="0"/>
              <a:t>ASK</a:t>
            </a:r>
          </a:p>
          <a:p>
            <a:pPr lvl="1"/>
            <a:r>
              <a:rPr lang="zh-CN" altLang="en-US" dirty="0" smtClean="0"/>
              <a:t>载波的幅度，表示数字信号的值</a:t>
            </a:r>
            <a:r>
              <a:rPr lang="en-US" altLang="zh-CN" dirty="0" smtClean="0"/>
              <a:t>.</a:t>
            </a:r>
          </a:p>
          <a:p>
            <a:pPr lvl="2"/>
            <a:r>
              <a:rPr lang="en-US" altLang="zh-CN" dirty="0" smtClean="0"/>
              <a:t>m</a:t>
            </a:r>
            <a:r>
              <a:rPr lang="zh-CN" altLang="en-US" baseline="-25000" dirty="0" smtClean="0"/>
              <a:t>Ａ</a:t>
            </a:r>
            <a:endParaRPr lang="zh-CN" altLang="en-US" dirty="0" smtClean="0"/>
          </a:p>
        </p:txBody>
      </p:sp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4076700"/>
            <a:ext cx="5795963" cy="208915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4. </a:t>
            </a:r>
            <a:r>
              <a:rPr lang="zh-CN" altLang="en-US" smtClean="0"/>
              <a:t>数字调频和调相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数字调频和调相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2457450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81261"/>
              </p:ext>
            </p:extLst>
          </p:nvPr>
        </p:nvGraphicFramePr>
        <p:xfrm>
          <a:off x="542925" y="1989138"/>
          <a:ext cx="7410450" cy="375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1" name="Picture" r:id="rId3" imgW="3838680" imgH="1943280" progId="Word.Picture.8">
                  <p:embed/>
                </p:oleObj>
              </mc:Choice>
              <mc:Fallback>
                <p:oleObj name="Picture" r:id="rId3" imgW="3838680" imgH="194328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1989138"/>
                        <a:ext cx="7410450" cy="375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4. </a:t>
            </a:r>
            <a:r>
              <a:rPr lang="zh-CN" altLang="en-US" smtClean="0"/>
              <a:t>数字调频和调相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几种方式比较：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PSK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性能最好，具有较高的频带利用率、在误码率、信号平均功率等方面，有比</a:t>
            </a:r>
            <a:r>
              <a:rPr lang="en-US" altLang="zh-CN" dirty="0" smtClean="0"/>
              <a:t>ASK</a:t>
            </a:r>
            <a:r>
              <a:rPr lang="zh-CN" altLang="en-US" dirty="0" smtClean="0"/>
              <a:t>更好的性能；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设备复杂；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FSK:</a:t>
            </a:r>
          </a:p>
          <a:p>
            <a:pPr lvl="2"/>
            <a:r>
              <a:rPr lang="zh-CN" altLang="en-US" dirty="0" smtClean="0"/>
              <a:t>在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中，</a:t>
            </a:r>
            <a:r>
              <a:rPr lang="en-US" altLang="zh-CN" dirty="0" smtClean="0"/>
              <a:t>Card</a:t>
            </a:r>
            <a:r>
              <a:rPr lang="zh-CN" altLang="en-US" dirty="0" smtClean="0"/>
              <a:t>要求越简单越好。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ASK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简单，所以在</a:t>
            </a:r>
            <a:r>
              <a:rPr lang="en-US" altLang="zh-CN" dirty="0" smtClean="0"/>
              <a:t>125KHz, 13.56MHz</a:t>
            </a:r>
            <a:r>
              <a:rPr lang="zh-CN" altLang="en-US" dirty="0" smtClean="0"/>
              <a:t>等采用电感耦合方式的</a:t>
            </a:r>
            <a:r>
              <a:rPr lang="en-US" altLang="zh-CN" dirty="0" smtClean="0"/>
              <a:t>RFID</a:t>
            </a:r>
            <a:r>
              <a:rPr lang="zh-CN" altLang="en-US" dirty="0" smtClean="0"/>
              <a:t>中，都采用。</a:t>
            </a:r>
            <a:endParaRPr lang="en-US" altLang="zh-CN" dirty="0" smtClean="0"/>
          </a:p>
          <a:p>
            <a:r>
              <a:rPr lang="zh-CN" altLang="en-US" dirty="0" smtClean="0"/>
              <a:t>当然也有其他：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ISO/IEC 18000-3</a:t>
            </a:r>
            <a:r>
              <a:rPr lang="zh-CN" altLang="en-US" dirty="0" smtClean="0"/>
              <a:t>中的</a:t>
            </a:r>
            <a:r>
              <a:rPr lang="en-US" altLang="zh-CN" dirty="0" smtClean="0"/>
              <a:t>Mode 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13.56MHz</a:t>
            </a:r>
            <a:r>
              <a:rPr lang="zh-CN" altLang="en-US" dirty="0" smtClean="0"/>
              <a:t>，提供了</a:t>
            </a:r>
            <a:r>
              <a:rPr lang="en-US" altLang="zh-CN" dirty="0" smtClean="0"/>
              <a:t>PJM(Phase Jitter Modulation)</a:t>
            </a:r>
            <a:r>
              <a:rPr lang="zh-CN" altLang="en-US" dirty="0" smtClean="0"/>
              <a:t>方法</a:t>
            </a:r>
            <a:r>
              <a:rPr lang="en-US" altLang="zh-CN" dirty="0" smtClean="0"/>
              <a:t>.</a:t>
            </a:r>
            <a:r>
              <a:rPr lang="zh-CN" altLang="en-US" dirty="0" smtClean="0"/>
              <a:t>相位抖动调制</a:t>
            </a:r>
            <a:r>
              <a:rPr lang="en-US" altLang="zh-CN" dirty="0" smtClean="0"/>
              <a:t>…….</a:t>
            </a:r>
            <a:endParaRPr lang="zh-CN" altLang="en-US" dirty="0" smtClean="0"/>
          </a:p>
          <a:p>
            <a:pPr lvl="1"/>
            <a:endParaRPr lang="zh-CN" altLang="en-US" dirty="0" smtClean="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2371725"/>
            <a:ext cx="9144000" cy="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上次学习了</a:t>
            </a:r>
            <a:r>
              <a:rPr lang="en-US" altLang="zh-CN" dirty="0" smtClean="0"/>
              <a:t>……</a:t>
            </a:r>
            <a:endParaRPr lang="zh-CN" altLang="en-US" dirty="0" smtClean="0"/>
          </a:p>
        </p:txBody>
      </p:sp>
      <p:sp>
        <p:nvSpPr>
          <p:cNvPr id="686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编码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数字基带信号：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频域看／功率谱密度：</a:t>
            </a:r>
            <a:endParaRPr lang="en-US" altLang="zh-CN" dirty="0" smtClean="0"/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功率谱特征</a:t>
            </a:r>
            <a:endParaRPr lang="en-US" altLang="zh-CN" dirty="0" smtClean="0"/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主要功率分布：看信号带宽，从而对信道带宽的要求；</a:t>
            </a:r>
            <a:endParaRPr lang="en-US" altLang="zh-CN" dirty="0" smtClean="0"/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离散谱及其位置，是否可以获得频率信息；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RFID</a:t>
            </a:r>
            <a:r>
              <a:rPr lang="zh-CN" altLang="en-US" dirty="0" smtClean="0"/>
              <a:t>中的常用编码：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曼彻斯特（</a:t>
            </a:r>
            <a:r>
              <a:rPr lang="en-US" altLang="zh-CN" dirty="0" smtClean="0"/>
              <a:t>Manchester</a:t>
            </a:r>
            <a:r>
              <a:rPr lang="zh-CN" altLang="en-US" dirty="0" smtClean="0"/>
              <a:t>）码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密勒（</a:t>
            </a:r>
            <a:r>
              <a:rPr lang="en-US" altLang="zh-CN" dirty="0" smtClean="0"/>
              <a:t>Miller</a:t>
            </a:r>
            <a:r>
              <a:rPr lang="zh-CN" altLang="en-US" dirty="0" smtClean="0"/>
              <a:t>）码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修正密勒（</a:t>
            </a:r>
            <a:r>
              <a:rPr lang="en-US" altLang="zh-CN" dirty="0" smtClean="0"/>
              <a:t>Miller</a:t>
            </a:r>
            <a:r>
              <a:rPr lang="zh-CN" altLang="en-US" dirty="0" smtClean="0"/>
              <a:t>）码 </a:t>
            </a:r>
            <a:endParaRPr lang="en-US" altLang="zh-CN" dirty="0" smtClean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425273"/>
              </p:ext>
            </p:extLst>
          </p:nvPr>
        </p:nvGraphicFramePr>
        <p:xfrm>
          <a:off x="4788024" y="1484784"/>
          <a:ext cx="3727273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6" name="图片" r:id="rId3" imgW="3584448" imgH="1313851" progId="Word.Picture.8">
                  <p:embed/>
                </p:oleObj>
              </mc:Choice>
              <mc:Fallback>
                <p:oleObj name="图片" r:id="rId3" imgW="3584448" imgH="131385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1484784"/>
                        <a:ext cx="3727273" cy="1368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82141"/>
              </p:ext>
            </p:extLst>
          </p:nvPr>
        </p:nvGraphicFramePr>
        <p:xfrm>
          <a:off x="4644008" y="4221088"/>
          <a:ext cx="3888432" cy="1671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77" name="图片" r:id="rId5" imgW="4347319" imgH="1866389" progId="Word.Picture.8">
                  <p:embed/>
                </p:oleObj>
              </mc:Choice>
              <mc:Fallback>
                <p:oleObj name="图片" r:id="rId5" imgW="4347319" imgH="1866389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221088"/>
                        <a:ext cx="3888432" cy="16718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45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上次学习了</a:t>
            </a:r>
            <a:r>
              <a:rPr lang="en-US" altLang="zh-CN" dirty="0" smtClean="0"/>
              <a:t>……</a:t>
            </a:r>
            <a:endParaRPr lang="zh-CN" altLang="en-US" dirty="0" smtClean="0"/>
          </a:p>
        </p:txBody>
      </p:sp>
      <p:sp>
        <p:nvSpPr>
          <p:cNvPr id="696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调制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脉冲调制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频移键控</a:t>
            </a:r>
            <a:r>
              <a:rPr lang="en-US" altLang="zh-CN" dirty="0" smtClean="0"/>
              <a:t>FSK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相移键控</a:t>
            </a:r>
            <a:r>
              <a:rPr lang="en-US" altLang="zh-CN" dirty="0" smtClean="0"/>
              <a:t>PSK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幅</a:t>
            </a:r>
            <a:r>
              <a:rPr lang="zh-CN" altLang="en-US" dirty="0"/>
              <a:t>移键控</a:t>
            </a:r>
            <a:r>
              <a:rPr lang="en-US" altLang="zh-CN" dirty="0"/>
              <a:t>PSK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副载波与副载波调制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省电</a:t>
            </a:r>
            <a:r>
              <a:rPr lang="en-US" altLang="zh-CN" dirty="0" smtClean="0"/>
              <a:t>;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有用</a:t>
            </a:r>
            <a:r>
              <a:rPr lang="zh-CN" altLang="en-US" dirty="0">
                <a:solidFill>
                  <a:srgbClr val="FF0000"/>
                </a:solidFill>
              </a:rPr>
              <a:t>信息的频谱分布</a:t>
            </a:r>
            <a:r>
              <a:rPr lang="zh-CN" altLang="en-US" dirty="0" smtClean="0">
                <a:solidFill>
                  <a:srgbClr val="FF0000"/>
                </a:solidFill>
              </a:rPr>
              <a:t>在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914400" lvl="2" indent="0">
              <a:lnSpc>
                <a:spcPct val="125000"/>
              </a:lnSpc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    副</a:t>
            </a:r>
            <a:r>
              <a:rPr lang="zh-CN" altLang="en-US" dirty="0">
                <a:solidFill>
                  <a:srgbClr val="FF0000"/>
                </a:solidFill>
              </a:rPr>
              <a:t>载波附近而不是在</a:t>
            </a:r>
            <a:r>
              <a:rPr lang="zh-CN" altLang="en-US" dirty="0" smtClean="0">
                <a:solidFill>
                  <a:srgbClr val="FF0000"/>
                </a:solidFill>
              </a:rPr>
              <a:t>载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914400" lvl="2" indent="0">
              <a:lnSpc>
                <a:spcPct val="125000"/>
              </a:lnSpc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    波</a:t>
            </a:r>
            <a:r>
              <a:rPr lang="zh-CN" altLang="en-US" dirty="0">
                <a:solidFill>
                  <a:srgbClr val="FF0000"/>
                </a:solidFill>
              </a:rPr>
              <a:t>附近</a:t>
            </a:r>
            <a:r>
              <a:rPr lang="zh-CN" altLang="en-US" dirty="0"/>
              <a:t>，便于阅读器</a:t>
            </a:r>
            <a:r>
              <a:rPr lang="zh-CN" altLang="en-US" dirty="0" smtClean="0"/>
              <a:t>对</a:t>
            </a:r>
            <a:endParaRPr lang="en-US" altLang="zh-CN" dirty="0" smtClean="0"/>
          </a:p>
          <a:p>
            <a:pPr marL="914400" lvl="2" indent="0">
              <a:lnSpc>
                <a:spcPct val="125000"/>
              </a:lnSpc>
              <a:buNone/>
            </a:pPr>
            <a:r>
              <a:rPr lang="zh-CN" altLang="en-US" dirty="0" smtClean="0"/>
              <a:t>    传送</a:t>
            </a:r>
            <a:r>
              <a:rPr lang="zh-CN" altLang="en-US" dirty="0"/>
              <a:t>数据信息的提取；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zh-CN" altLang="en-US" dirty="0" smtClean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384578"/>
              </p:ext>
            </p:extLst>
          </p:nvPr>
        </p:nvGraphicFramePr>
        <p:xfrm>
          <a:off x="4355976" y="1628800"/>
          <a:ext cx="4032176" cy="1331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12" name="图片" r:id="rId3" imgW="4127863" imgH="1361726" progId="Word.Picture.8">
                  <p:embed/>
                </p:oleObj>
              </mc:Choice>
              <mc:Fallback>
                <p:oleObj name="图片" r:id="rId3" imgW="4127863" imgH="1361726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628800"/>
                        <a:ext cx="4032176" cy="13316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831715"/>
              </p:ext>
            </p:extLst>
          </p:nvPr>
        </p:nvGraphicFramePr>
        <p:xfrm>
          <a:off x="4067944" y="3212976"/>
          <a:ext cx="4255074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13" name="图片" r:id="rId5" imgW="3031664" imgH="1075918" progId="Word.Picture.8">
                  <p:embed/>
                </p:oleObj>
              </mc:Choice>
              <mc:Fallback>
                <p:oleObj name="图片" r:id="rId5" imgW="3031664" imgH="1075918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212976"/>
                        <a:ext cx="4255074" cy="1512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592094"/>
              </p:ext>
            </p:extLst>
          </p:nvPr>
        </p:nvGraphicFramePr>
        <p:xfrm>
          <a:off x="4644008" y="4941168"/>
          <a:ext cx="3768419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14" name="图片" r:id="rId7" imgW="4023000" imgH="1151870" progId="Word.Picture.8">
                  <p:embed/>
                </p:oleObj>
              </mc:Choice>
              <mc:Fallback>
                <p:oleObj name="图片" r:id="rId7" imgW="4023000" imgH="1151870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941168"/>
                        <a:ext cx="3768419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3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上次学习了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zh-CN" altLang="en-US" dirty="0"/>
              <a:t>正弦波调制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en-US" altLang="zh-CN" dirty="0"/>
              <a:t>AM</a:t>
            </a:r>
          </a:p>
          <a:p>
            <a:pPr lvl="3">
              <a:lnSpc>
                <a:spcPct val="125000"/>
              </a:lnSpc>
            </a:pPr>
            <a:r>
              <a:rPr lang="zh-CN" altLang="en-US" dirty="0"/>
              <a:t>脉冲调幅波</a:t>
            </a:r>
            <a:endParaRPr lang="en-US" altLang="zh-CN" dirty="0"/>
          </a:p>
          <a:p>
            <a:pPr lvl="4">
              <a:lnSpc>
                <a:spcPct val="125000"/>
              </a:lnSpc>
            </a:pPr>
            <a:r>
              <a:rPr lang="zh-CN" altLang="en-US" dirty="0"/>
              <a:t>调制系数</a:t>
            </a:r>
            <a:endParaRPr lang="en-US" altLang="zh-CN" dirty="0"/>
          </a:p>
          <a:p>
            <a:pPr lvl="2">
              <a:lnSpc>
                <a:spcPct val="125000"/>
              </a:lnSpc>
            </a:pPr>
            <a:r>
              <a:rPr lang="en-US" altLang="zh-CN" dirty="0"/>
              <a:t>FM</a:t>
            </a:r>
          </a:p>
          <a:p>
            <a:pPr lvl="2">
              <a:lnSpc>
                <a:spcPct val="125000"/>
              </a:lnSpc>
            </a:pPr>
            <a:r>
              <a:rPr lang="en-US" altLang="zh-CN" dirty="0"/>
              <a:t>PM</a:t>
            </a:r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56952"/>
              </p:ext>
            </p:extLst>
          </p:nvPr>
        </p:nvGraphicFramePr>
        <p:xfrm>
          <a:off x="2843808" y="3140968"/>
          <a:ext cx="5547333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4" name="图片" r:id="rId3" imgW="3842102" imgH="1942700" progId="Word.Picture.8">
                  <p:embed/>
                </p:oleObj>
              </mc:Choice>
              <mc:Fallback>
                <p:oleObj name="图片" r:id="rId3" imgW="3842102" imgH="1942700" progId="Word.Picture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140968"/>
                        <a:ext cx="5547333" cy="280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58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044575"/>
          </a:xfrm>
        </p:spPr>
        <p:txBody>
          <a:bodyPr/>
          <a:lstStyle/>
          <a:p>
            <a:r>
              <a:rPr lang="zh-CN" altLang="en-US" smtClean="0"/>
              <a:t>五</a:t>
            </a:r>
            <a:r>
              <a:rPr lang="en-US" altLang="zh-CN" smtClean="0"/>
              <a:t>. 13.56MHz RFID</a:t>
            </a:r>
            <a:r>
              <a:rPr lang="zh-CN" altLang="en-US" smtClean="0"/>
              <a:t>系统中的编码和调制</a:t>
            </a:r>
          </a:p>
        </p:txBody>
      </p:sp>
      <p:sp>
        <p:nvSpPr>
          <p:cNvPr id="73731" name="副标题 2"/>
          <p:cNvSpPr>
            <a:spLocks noGrp="1"/>
          </p:cNvSpPr>
          <p:nvPr>
            <p:ph type="subTitle" idx="1"/>
          </p:nvPr>
        </p:nvSpPr>
        <p:spPr>
          <a:xfrm>
            <a:off x="1403350" y="2924175"/>
            <a:ext cx="6545263" cy="3600450"/>
          </a:xfrm>
        </p:spPr>
        <p:txBody>
          <a:bodyPr/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en-US" altLang="zh-CN" smtClean="0"/>
              <a:t>ISO15693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en-US" altLang="zh-CN" smtClean="0"/>
              <a:t>ISO14443</a:t>
            </a: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ISO15693</a:t>
            </a:r>
            <a:endParaRPr lang="zh-CN" altLang="en-US" dirty="0" smtClean="0"/>
          </a:p>
        </p:txBody>
      </p:sp>
      <p:sp>
        <p:nvSpPr>
          <p:cNvPr id="747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IOS15693:</a:t>
            </a:r>
          </a:p>
          <a:p>
            <a:pPr lvl="1"/>
            <a:r>
              <a:rPr lang="zh-CN" altLang="en-US" dirty="0" smtClean="0"/>
              <a:t>疏耦合系统</a:t>
            </a:r>
            <a:r>
              <a:rPr lang="en-US" altLang="zh-CN" dirty="0" smtClean="0">
                <a:solidFill>
                  <a:srgbClr val="FF0000"/>
                </a:solidFill>
              </a:rPr>
              <a:t>1m</a:t>
            </a:r>
            <a:r>
              <a:rPr lang="en-US" altLang="zh-CN" dirty="0" smtClean="0"/>
              <a:t>…VCD/VICC(</a:t>
            </a:r>
            <a:r>
              <a:rPr lang="zh-CN" altLang="en-US" dirty="0" smtClean="0"/>
              <a:t>附近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 smtClean="0"/>
              <a:t>VCD:	</a:t>
            </a:r>
            <a:r>
              <a:rPr lang="en-US" altLang="zh-CN" b="1" dirty="0" smtClean="0"/>
              <a:t> Vicinity </a:t>
            </a:r>
            <a:r>
              <a:rPr lang="en-US" altLang="zh-CN" dirty="0" smtClean="0"/>
              <a:t>coupling device</a:t>
            </a:r>
          </a:p>
          <a:p>
            <a:pPr lvl="1"/>
            <a:r>
              <a:rPr lang="en-US" altLang="zh-CN" dirty="0" smtClean="0"/>
              <a:t>VICC	</a:t>
            </a:r>
            <a:r>
              <a:rPr lang="en-US" altLang="zh-CN" b="1" dirty="0" smtClean="0"/>
              <a:t> Vicinity </a:t>
            </a:r>
            <a:r>
              <a:rPr lang="en-US" altLang="zh-CN" dirty="0" smtClean="0"/>
              <a:t>IC(Integrated circuit) card</a:t>
            </a:r>
          </a:p>
          <a:p>
            <a:pPr lvl="1"/>
            <a:r>
              <a:rPr lang="zh-CN" altLang="en-US" dirty="0" smtClean="0"/>
              <a:t>载波频率</a:t>
            </a:r>
            <a:r>
              <a:rPr lang="en-US" altLang="zh-CN" dirty="0" smtClean="0"/>
              <a:t>:  13.56MHz</a:t>
            </a:r>
          </a:p>
          <a:p>
            <a:pPr lvl="1"/>
            <a:r>
              <a:rPr lang="zh-CN" altLang="en-US" dirty="0" smtClean="0"/>
              <a:t>通讯速率：不定！</a:t>
            </a:r>
            <a:endParaRPr lang="en-US" altLang="zh-CN" dirty="0" smtClean="0"/>
          </a:p>
          <a:p>
            <a:pPr>
              <a:buFont typeface="Wingdings" pitchFamily="2" charset="2"/>
              <a:buNone/>
            </a:pPr>
            <a:endParaRPr lang="en-US" altLang="zh-CN" dirty="0" smtClean="0"/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ISO15693: VCD-&gt;VICC</a:t>
            </a:r>
            <a:endParaRPr lang="zh-CN" altLang="en-US" dirty="0" smtClean="0"/>
          </a:p>
        </p:txBody>
      </p:sp>
      <p:sp>
        <p:nvSpPr>
          <p:cNvPr id="75779" name="内容占位符 2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65687"/>
          </a:xfrm>
        </p:spPr>
        <p:txBody>
          <a:bodyPr/>
          <a:lstStyle/>
          <a:p>
            <a:r>
              <a:rPr lang="en-US" altLang="zh-CN" dirty="0" smtClean="0"/>
              <a:t>VCD-&gt;VICC</a:t>
            </a:r>
          </a:p>
          <a:p>
            <a:pPr lvl="1"/>
            <a:r>
              <a:rPr lang="zh-CN" altLang="en-US" dirty="0" smtClean="0"/>
              <a:t>位</a:t>
            </a:r>
            <a:r>
              <a:rPr lang="en-US" altLang="zh-CN" dirty="0" smtClean="0"/>
              <a:t>(</a:t>
            </a:r>
            <a:r>
              <a:rPr lang="zh-CN" altLang="en-US" dirty="0" smtClean="0"/>
              <a:t>电信号</a:t>
            </a:r>
            <a:r>
              <a:rPr lang="en-US" altLang="zh-CN" dirty="0" smtClean="0"/>
              <a:t>)</a:t>
            </a:r>
            <a:r>
              <a:rPr lang="zh-CN" altLang="en-US" dirty="0" smtClean="0"/>
              <a:t>表示</a:t>
            </a:r>
            <a:r>
              <a:rPr lang="en-US" altLang="zh-CN" dirty="0" smtClean="0"/>
              <a:t>:                                             1          0         1  </a:t>
            </a:r>
          </a:p>
          <a:p>
            <a:pPr lvl="2"/>
            <a:r>
              <a:rPr lang="en-US" altLang="zh-CN" dirty="0" smtClean="0"/>
              <a:t>1.-&gt; H</a:t>
            </a:r>
          </a:p>
          <a:p>
            <a:pPr lvl="2"/>
            <a:r>
              <a:rPr lang="en-US" altLang="zh-CN" dirty="0" smtClean="0"/>
              <a:t>0. -&gt; H-&gt;L</a:t>
            </a:r>
          </a:p>
          <a:p>
            <a:pPr lvl="2"/>
            <a:r>
              <a:rPr lang="zh-CN" altLang="en-US" dirty="0" smtClean="0"/>
              <a:t>脉冲宽度：</a:t>
            </a:r>
            <a:r>
              <a:rPr lang="en-US" altLang="zh-CN" dirty="0" smtClean="0"/>
              <a:t>18.88us                                     </a:t>
            </a:r>
          </a:p>
          <a:p>
            <a:pPr lvl="3"/>
            <a:r>
              <a:rPr lang="en-US" altLang="zh-CN" dirty="0" smtClean="0"/>
              <a:t>256/13.56MHz=18.88us                </a:t>
            </a:r>
            <a:r>
              <a:rPr lang="en-US" altLang="zh-CN" dirty="0" err="1" smtClean="0"/>
              <a:t>18.88us</a:t>
            </a:r>
            <a:r>
              <a:rPr lang="en-US" altLang="zh-CN" dirty="0" smtClean="0"/>
              <a:t>  </a:t>
            </a:r>
          </a:p>
          <a:p>
            <a:pPr lvl="3"/>
            <a:r>
              <a:rPr lang="zh-CN" altLang="en-US" dirty="0" smtClean="0"/>
              <a:t>其中低电平：</a:t>
            </a:r>
            <a:r>
              <a:rPr lang="en-US" altLang="zh-CN" dirty="0" smtClean="0"/>
              <a:t>9.44us                                     </a:t>
            </a:r>
            <a:r>
              <a:rPr lang="en-US" altLang="zh-CN" dirty="0" err="1" smtClean="0"/>
              <a:t>9.44us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比特率</a:t>
            </a:r>
            <a:r>
              <a:rPr lang="en-US" altLang="zh-CN" dirty="0" smtClean="0"/>
              <a:t>:13.56/256=52.9kbps?</a:t>
            </a:r>
          </a:p>
          <a:p>
            <a:pPr lvl="4"/>
            <a:r>
              <a:rPr lang="en-US" altLang="zh-CN" b="1" dirty="0" smtClean="0"/>
              <a:t>NO!</a:t>
            </a:r>
          </a:p>
          <a:p>
            <a:pPr lvl="1"/>
            <a:r>
              <a:rPr lang="zh-CN" altLang="en-US" dirty="0" smtClean="0"/>
              <a:t>调制：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ASK</a:t>
            </a:r>
            <a:r>
              <a:rPr lang="zh-CN" altLang="en-US" dirty="0" smtClean="0"/>
              <a:t>：调制系数 </a:t>
            </a:r>
            <a:r>
              <a:rPr lang="en-US" altLang="zh-CN" dirty="0" smtClean="0"/>
              <a:t>10%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100%</a:t>
            </a:r>
            <a:r>
              <a:rPr lang="zh-CN" altLang="en-US" dirty="0" smtClean="0"/>
              <a:t>两种；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VICC</a:t>
            </a:r>
            <a:r>
              <a:rPr lang="zh-CN" altLang="en-US" dirty="0" smtClean="0"/>
              <a:t>都支持，采用哪种由</a:t>
            </a:r>
            <a:r>
              <a:rPr lang="en-US" altLang="zh-CN" dirty="0" smtClean="0"/>
              <a:t>VCD</a:t>
            </a:r>
            <a:r>
              <a:rPr lang="zh-CN" altLang="en-US" dirty="0" smtClean="0"/>
              <a:t>决定；</a:t>
            </a:r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cxnSp>
        <p:nvCxnSpPr>
          <p:cNvPr id="75780" name="直接连接符 5"/>
          <p:cNvCxnSpPr>
            <a:cxnSpLocks noChangeShapeType="1"/>
          </p:cNvCxnSpPr>
          <p:nvPr/>
        </p:nvCxnSpPr>
        <p:spPr bwMode="auto">
          <a:xfrm>
            <a:off x="5148263" y="2781300"/>
            <a:ext cx="31686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781" name="直接连接符 8"/>
          <p:cNvCxnSpPr>
            <a:cxnSpLocks noChangeShapeType="1"/>
          </p:cNvCxnSpPr>
          <p:nvPr/>
        </p:nvCxnSpPr>
        <p:spPr bwMode="auto">
          <a:xfrm>
            <a:off x="5076825" y="2133600"/>
            <a:ext cx="2016125" cy="0"/>
          </a:xfrm>
          <a:prstGeom prst="line">
            <a:avLst/>
          </a:prstGeom>
          <a:noFill/>
          <a:ln w="9525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11" name="直接连接符 10"/>
          <p:cNvCxnSpPr/>
          <p:nvPr/>
        </p:nvCxnSpPr>
        <p:spPr bwMode="auto">
          <a:xfrm>
            <a:off x="7092950" y="2133600"/>
            <a:ext cx="0" cy="647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 bwMode="auto">
          <a:xfrm>
            <a:off x="7524750" y="2133600"/>
            <a:ext cx="0" cy="647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5784" name="直接连接符 14"/>
          <p:cNvCxnSpPr>
            <a:cxnSpLocks noChangeShapeType="1"/>
          </p:cNvCxnSpPr>
          <p:nvPr/>
        </p:nvCxnSpPr>
        <p:spPr bwMode="auto">
          <a:xfrm>
            <a:off x="7524750" y="2133600"/>
            <a:ext cx="863600" cy="0"/>
          </a:xfrm>
          <a:prstGeom prst="line">
            <a:avLst/>
          </a:prstGeom>
          <a:noFill/>
          <a:ln w="9525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75785" name="直接连接符 20"/>
          <p:cNvCxnSpPr>
            <a:cxnSpLocks noChangeShapeType="1"/>
          </p:cNvCxnSpPr>
          <p:nvPr/>
        </p:nvCxnSpPr>
        <p:spPr bwMode="auto">
          <a:xfrm>
            <a:off x="6659563" y="1916113"/>
            <a:ext cx="0" cy="1944687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75786" name="直接连接符 22"/>
          <p:cNvCxnSpPr>
            <a:cxnSpLocks noChangeShapeType="1"/>
          </p:cNvCxnSpPr>
          <p:nvPr/>
        </p:nvCxnSpPr>
        <p:spPr bwMode="auto">
          <a:xfrm>
            <a:off x="7524750" y="1916113"/>
            <a:ext cx="0" cy="187325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75787" name="直接连接符 23"/>
          <p:cNvCxnSpPr>
            <a:cxnSpLocks noChangeShapeType="1"/>
          </p:cNvCxnSpPr>
          <p:nvPr/>
        </p:nvCxnSpPr>
        <p:spPr bwMode="auto">
          <a:xfrm>
            <a:off x="5867400" y="1916113"/>
            <a:ext cx="0" cy="1944687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75788" name="直接连接符 29"/>
          <p:cNvCxnSpPr>
            <a:cxnSpLocks noChangeShapeType="1"/>
          </p:cNvCxnSpPr>
          <p:nvPr/>
        </p:nvCxnSpPr>
        <p:spPr bwMode="auto">
          <a:xfrm>
            <a:off x="7092950" y="1989138"/>
            <a:ext cx="0" cy="1655762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en-US" altLang="zh-CN" dirty="0" smtClean="0"/>
              <a:t>VCD-&gt;VICC</a:t>
            </a:r>
            <a:r>
              <a:rPr lang="zh-CN" altLang="en-US" dirty="0" smtClean="0"/>
              <a:t>：调制：</a:t>
            </a:r>
            <a:r>
              <a:rPr lang="en-US" altLang="zh-CN" dirty="0" smtClean="0"/>
              <a:t>100%:</a:t>
            </a:r>
          </a:p>
          <a:p>
            <a:pPr lvl="1">
              <a:defRPr/>
            </a:pPr>
            <a:r>
              <a:rPr lang="en-US" altLang="zh-CN" dirty="0" smtClean="0"/>
              <a:t>t1</a:t>
            </a:r>
            <a:r>
              <a:rPr lang="zh-CN" altLang="en-US" dirty="0" smtClean="0"/>
              <a:t>最大</a:t>
            </a:r>
            <a:r>
              <a:rPr lang="en-US" altLang="zh-CN" dirty="0" smtClean="0"/>
              <a:t>9.44us.</a:t>
            </a:r>
          </a:p>
          <a:p>
            <a:pPr lvl="1">
              <a:defRPr/>
            </a:pPr>
            <a:r>
              <a:rPr lang="zh-CN" altLang="en-US" dirty="0" smtClean="0"/>
              <a:t>称为：</a:t>
            </a:r>
            <a:r>
              <a:rPr lang="en-US" altLang="zh-CN" dirty="0" smtClean="0"/>
              <a:t>Pause</a:t>
            </a:r>
            <a:endParaRPr lang="zh-CN" altLang="en-US" dirty="0"/>
          </a:p>
        </p:txBody>
      </p:sp>
      <p:pic>
        <p:nvPicPr>
          <p:cNvPr id="7680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492375"/>
            <a:ext cx="6697663" cy="377507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PCD-&gt;PICC</a:t>
            </a:r>
            <a:endParaRPr lang="zh-CN" altLang="en-US" dirty="0" smtClean="0"/>
          </a:p>
        </p:txBody>
      </p:sp>
      <p:sp>
        <p:nvSpPr>
          <p:cNvPr id="77827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833438"/>
          </a:xfrm>
        </p:spPr>
        <p:txBody>
          <a:bodyPr/>
          <a:lstStyle/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altLang="zh-CN" smtClean="0"/>
              <a:t>VCD-&gt;VICC</a:t>
            </a:r>
            <a:r>
              <a:rPr lang="zh-CN" altLang="en-US" smtClean="0"/>
              <a:t>：调制：</a:t>
            </a:r>
            <a:r>
              <a:rPr lang="en-US" altLang="zh-CN" smtClean="0"/>
              <a:t>10%:</a:t>
            </a:r>
          </a:p>
        </p:txBody>
      </p:sp>
      <p:pic>
        <p:nvPicPr>
          <p:cNvPr id="778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916113"/>
            <a:ext cx="5903912" cy="422592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788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数据编码</a:t>
            </a:r>
            <a:r>
              <a:rPr lang="en-US" altLang="zh-CN" dirty="0" smtClean="0">
                <a:sym typeface="Wingdings" pitchFamily="2" charset="2"/>
              </a:rPr>
              <a:t>: (</a:t>
            </a:r>
            <a:r>
              <a:rPr lang="zh-CN" altLang="en-US" dirty="0" smtClean="0">
                <a:sym typeface="Wingdings" pitchFamily="2" charset="2"/>
              </a:rPr>
              <a:t>如何表示一个字节？</a:t>
            </a:r>
            <a:r>
              <a:rPr lang="en-US" altLang="zh-CN" dirty="0" smtClean="0">
                <a:sym typeface="Wingdings" pitchFamily="2" charset="2"/>
              </a:rPr>
              <a:t>)</a:t>
            </a:r>
          </a:p>
          <a:p>
            <a:pPr lvl="1"/>
            <a:r>
              <a:rPr lang="zh-CN" altLang="en-US" dirty="0" smtClean="0"/>
              <a:t>一个单字节的值可以由一个暂停的位置表示。</a:t>
            </a:r>
            <a:endParaRPr lang="en-US" altLang="zh-CN" dirty="0" smtClean="0">
              <a:sym typeface="Wingdings" pitchFamily="2" charset="2"/>
            </a:endParaRPr>
          </a:p>
          <a:p>
            <a:pPr lvl="1"/>
            <a:r>
              <a:rPr lang="zh-CN" altLang="en-US" dirty="0" smtClean="0">
                <a:sym typeface="Wingdings" pitchFamily="2" charset="2"/>
              </a:rPr>
              <a:t>脉冲位置编码方式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（脉冲位置调制方式）</a:t>
            </a:r>
            <a:r>
              <a:rPr lang="zh-CN" altLang="en-US" dirty="0" smtClean="0">
                <a:sym typeface="Wingdings" pitchFamily="2" charset="2"/>
              </a:rPr>
              <a:t>：</a:t>
            </a:r>
            <a:endParaRPr lang="en-US" altLang="zh-CN" dirty="0" smtClean="0">
              <a:sym typeface="Wingdings" pitchFamily="2" charset="2"/>
            </a:endParaRPr>
          </a:p>
          <a:p>
            <a:pPr lvl="2"/>
            <a:r>
              <a:rPr lang="en-US" altLang="zh-CN" dirty="0" smtClean="0">
                <a:sym typeface="Wingdings" pitchFamily="2" charset="2"/>
              </a:rPr>
              <a:t>256</a:t>
            </a:r>
            <a:r>
              <a:rPr lang="zh-CN" altLang="en-US" dirty="0" smtClean="0">
                <a:sym typeface="Wingdings" pitchFamily="2" charset="2"/>
              </a:rPr>
              <a:t>取</a:t>
            </a:r>
            <a:r>
              <a:rPr lang="en-US" altLang="zh-CN" dirty="0" smtClean="0">
                <a:sym typeface="Wingdings" pitchFamily="2" charset="2"/>
              </a:rPr>
              <a:t>1</a:t>
            </a:r>
          </a:p>
          <a:p>
            <a:pPr lvl="2"/>
            <a:r>
              <a:rPr lang="en-US" altLang="zh-CN" dirty="0" smtClean="0">
                <a:sym typeface="Wingdings" pitchFamily="2" charset="2"/>
              </a:rPr>
              <a:t>4</a:t>
            </a:r>
            <a:r>
              <a:rPr lang="zh-CN" altLang="en-US" dirty="0" smtClean="0">
                <a:sym typeface="Wingdings" pitchFamily="2" charset="2"/>
              </a:rPr>
              <a:t>取</a:t>
            </a:r>
            <a:r>
              <a:rPr lang="en-US" altLang="zh-CN" dirty="0" smtClean="0">
                <a:sym typeface="Wingdings" pitchFamily="2" charset="2"/>
              </a:rPr>
              <a:t>1</a:t>
            </a:r>
          </a:p>
          <a:p>
            <a:endParaRPr lang="zh-CN" altLang="en-US" dirty="0" smtClean="0"/>
          </a:p>
          <a:p>
            <a:pPr lvl="2"/>
            <a:endParaRPr lang="zh-CN" altLang="en-US" dirty="0" smtClean="0"/>
          </a:p>
          <a:p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7987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344738"/>
          </a:xfrm>
        </p:spPr>
        <p:txBody>
          <a:bodyPr/>
          <a:lstStyle/>
          <a:p>
            <a:pPr marL="342900" lvl="2" indent="-342900">
              <a:lnSpc>
                <a:spcPct val="125000"/>
              </a:lnSpc>
              <a:buSzPct val="60000"/>
            </a:pPr>
            <a:r>
              <a:rPr lang="en-US" altLang="zh-CN" dirty="0" smtClean="0">
                <a:sym typeface="Wingdings" pitchFamily="2" charset="2"/>
              </a:rPr>
              <a:t>ISO15693</a:t>
            </a:r>
            <a:r>
              <a:rPr lang="zh-CN" altLang="en-US" dirty="0" smtClean="0">
                <a:sym typeface="Wingdings" pitchFamily="2" charset="2"/>
              </a:rPr>
              <a:t>数据编码：</a:t>
            </a:r>
            <a:r>
              <a:rPr lang="en-US" altLang="zh-CN" dirty="0" smtClean="0">
                <a:sym typeface="Wingdings" pitchFamily="2" charset="2"/>
              </a:rPr>
              <a:t>256</a:t>
            </a:r>
            <a:r>
              <a:rPr lang="zh-CN" altLang="en-US" dirty="0" smtClean="0">
                <a:sym typeface="Wingdings" pitchFamily="2" charset="2"/>
              </a:rPr>
              <a:t>取</a:t>
            </a:r>
            <a:r>
              <a:rPr lang="en-US" altLang="zh-CN" dirty="0" smtClean="0">
                <a:sym typeface="Wingdings" pitchFamily="2" charset="2"/>
              </a:rPr>
              <a:t>1</a:t>
            </a:r>
          </a:p>
          <a:p>
            <a:pPr marL="800100" lvl="3" indent="-342900">
              <a:lnSpc>
                <a:spcPct val="125000"/>
              </a:lnSpc>
              <a:buSzPct val="60000"/>
            </a:pPr>
            <a:r>
              <a:rPr lang="zh-CN" altLang="en-US" dirty="0" smtClean="0">
                <a:sym typeface="Wingdings" pitchFamily="2" charset="2"/>
              </a:rPr>
              <a:t>一个字节编码</a:t>
            </a:r>
            <a:endParaRPr lang="en-US" altLang="zh-CN" dirty="0" smtClean="0">
              <a:sym typeface="Wingdings" pitchFamily="2" charset="2"/>
            </a:endParaRPr>
          </a:p>
          <a:p>
            <a:pPr lvl="1"/>
            <a:r>
              <a:rPr lang="zh-CN" altLang="en-US" dirty="0" smtClean="0"/>
              <a:t>连续</a:t>
            </a:r>
            <a:r>
              <a:rPr lang="en-US" altLang="zh-CN" dirty="0" smtClean="0"/>
              <a:t>256</a:t>
            </a:r>
            <a:r>
              <a:rPr lang="zh-CN" altLang="en-US" dirty="0" smtClean="0"/>
              <a:t>个脉冲，每个脉冲宽</a:t>
            </a:r>
            <a:r>
              <a:rPr lang="en-US" altLang="zh-CN" dirty="0" smtClean="0"/>
              <a:t>18.88μs(256/fc)</a:t>
            </a:r>
            <a:r>
              <a:rPr lang="zh-CN" altLang="en-US" dirty="0" smtClean="0"/>
              <a:t>，字节的值用一个</a:t>
            </a:r>
            <a:r>
              <a:rPr lang="en-US" altLang="zh-CN" dirty="0" smtClean="0"/>
              <a:t>”0”(Pause</a:t>
            </a:r>
            <a:r>
              <a:rPr lang="zh-CN" altLang="en-US" dirty="0" smtClean="0"/>
              <a:t>所在的位置表示</a:t>
            </a:r>
            <a:r>
              <a:rPr lang="en-US" altLang="zh-CN" dirty="0" smtClean="0"/>
              <a:t>)</a:t>
            </a:r>
          </a:p>
          <a:p>
            <a:pPr lvl="1"/>
            <a:r>
              <a:rPr lang="zh-CN" altLang="en-US" dirty="0" smtClean="0"/>
              <a:t>传输一个字节需要</a:t>
            </a:r>
            <a:r>
              <a:rPr lang="en-US" altLang="zh-CN" dirty="0" smtClean="0"/>
              <a:t>4.833 </a:t>
            </a:r>
            <a:r>
              <a:rPr lang="en-US" altLang="zh-CN" dirty="0" err="1" smtClean="0"/>
              <a:t>ms</a:t>
            </a:r>
            <a:r>
              <a:rPr lang="en-US" altLang="zh-CN" dirty="0" smtClean="0"/>
              <a:t>(256x18.88us=4833.28us)</a:t>
            </a:r>
            <a:r>
              <a:rPr lang="zh-CN" altLang="en-US" dirty="0" smtClean="0"/>
              <a:t>，数据速率是</a:t>
            </a:r>
            <a:r>
              <a:rPr lang="en-US" altLang="zh-CN" dirty="0" smtClean="0">
                <a:solidFill>
                  <a:srgbClr val="FF0000"/>
                </a:solidFill>
              </a:rPr>
              <a:t>1.66 </a:t>
            </a:r>
            <a:r>
              <a:rPr lang="en-US" altLang="zh-CN" dirty="0" err="1" smtClean="0">
                <a:solidFill>
                  <a:srgbClr val="FF0000"/>
                </a:solidFill>
              </a:rPr>
              <a:t>kbits</a:t>
            </a:r>
            <a:r>
              <a:rPr lang="en-US" altLang="zh-CN" dirty="0" smtClean="0">
                <a:solidFill>
                  <a:srgbClr val="FF0000"/>
                </a:solidFill>
              </a:rPr>
              <a:t>/s</a:t>
            </a:r>
            <a:r>
              <a:rPr lang="zh-CN" altLang="en-US" dirty="0" smtClean="0"/>
              <a:t>（</a:t>
            </a:r>
            <a:r>
              <a:rPr lang="en-US" altLang="zh-CN" dirty="0" err="1" smtClean="0"/>
              <a:t>f</a:t>
            </a:r>
            <a:r>
              <a:rPr lang="en-US" altLang="zh-CN" baseline="30000" dirty="0" err="1" smtClean="0"/>
              <a:t>C</a:t>
            </a:r>
            <a:r>
              <a:rPr lang="en-US" altLang="zh-CN" dirty="0" smtClean="0"/>
              <a:t>/8192:</a:t>
            </a:r>
            <a:r>
              <a:rPr lang="zh-CN" altLang="en-US" dirty="0" smtClean="0"/>
              <a:t>　</a:t>
            </a:r>
            <a:r>
              <a:rPr lang="en-US" altLang="zh-CN" dirty="0" smtClean="0"/>
              <a:t>((fc/256)/256)*8=fc/8192</a:t>
            </a:r>
            <a:r>
              <a:rPr lang="zh-CN" altLang="en-US" dirty="0" smtClean="0"/>
              <a:t>）</a:t>
            </a:r>
          </a:p>
          <a:p>
            <a:endParaRPr lang="zh-CN" altLang="en-US" dirty="0" smtClean="0"/>
          </a:p>
        </p:txBody>
      </p:sp>
      <p:pic>
        <p:nvPicPr>
          <p:cNvPr id="798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3789363"/>
            <a:ext cx="8653462" cy="251936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8089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833438"/>
          </a:xfrm>
        </p:spPr>
        <p:txBody>
          <a:bodyPr/>
          <a:lstStyle/>
          <a:p>
            <a:r>
              <a:rPr lang="zh-CN" altLang="en-US" smtClean="0"/>
              <a:t>例如：传送 </a:t>
            </a:r>
            <a:r>
              <a:rPr lang="en-US" altLang="zh-CN" smtClean="0"/>
              <a:t>E1=1110,0001=225.</a:t>
            </a:r>
          </a:p>
          <a:p>
            <a:pPr lvl="1"/>
            <a:r>
              <a:rPr lang="zh-CN" altLang="en-US" smtClean="0"/>
              <a:t>由</a:t>
            </a:r>
            <a:r>
              <a:rPr lang="en-US" altLang="zh-CN" smtClean="0"/>
              <a:t>VCD</a:t>
            </a:r>
            <a:r>
              <a:rPr lang="zh-CN" altLang="en-US" smtClean="0"/>
              <a:t>发送给</a:t>
            </a:r>
            <a:r>
              <a:rPr lang="en-US" altLang="zh-CN" smtClean="0"/>
              <a:t>VICC</a:t>
            </a:r>
            <a:r>
              <a:rPr lang="zh-CN" altLang="en-US" smtClean="0"/>
              <a:t>的。暂停产生在已决定值的时间周期的后一半</a:t>
            </a:r>
          </a:p>
          <a:p>
            <a:endParaRPr lang="zh-CN" altLang="en-US" smtClean="0"/>
          </a:p>
        </p:txBody>
      </p:sp>
      <p:pic>
        <p:nvPicPr>
          <p:cNvPr id="809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133600"/>
            <a:ext cx="7237412" cy="4103688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8192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2309813" cy="4721225"/>
          </a:xfrm>
        </p:spPr>
        <p:txBody>
          <a:bodyPr/>
          <a:lstStyle/>
          <a:p>
            <a:pPr marL="342900" lvl="2" indent="-342900">
              <a:lnSpc>
                <a:spcPct val="125000"/>
              </a:lnSpc>
              <a:buSzPct val="60000"/>
            </a:pPr>
            <a:r>
              <a:rPr lang="en-US" altLang="zh-CN" smtClean="0">
                <a:sym typeface="Wingdings" pitchFamily="2" charset="2"/>
              </a:rPr>
              <a:t>ISO15693</a:t>
            </a:r>
            <a:r>
              <a:rPr lang="zh-CN" altLang="en-US" smtClean="0">
                <a:sym typeface="Wingdings" pitchFamily="2" charset="2"/>
              </a:rPr>
              <a:t>数据编码：</a:t>
            </a:r>
            <a:r>
              <a:rPr lang="en-US" altLang="zh-CN" smtClean="0">
                <a:sym typeface="Wingdings" pitchFamily="2" charset="2"/>
              </a:rPr>
              <a:t>4</a:t>
            </a:r>
            <a:r>
              <a:rPr lang="zh-CN" altLang="en-US" smtClean="0">
                <a:sym typeface="Wingdings" pitchFamily="2" charset="2"/>
              </a:rPr>
              <a:t>取</a:t>
            </a:r>
            <a:r>
              <a:rPr lang="en-US" altLang="zh-CN" smtClean="0">
                <a:sym typeface="Wingdings" pitchFamily="2" charset="2"/>
              </a:rPr>
              <a:t>1</a:t>
            </a:r>
          </a:p>
          <a:p>
            <a:pPr marL="342900" lvl="2" indent="-342900">
              <a:lnSpc>
                <a:spcPct val="125000"/>
              </a:lnSpc>
              <a:buSzPct val="60000"/>
            </a:pPr>
            <a:r>
              <a:rPr lang="zh-CN" altLang="en-US" smtClean="0">
                <a:sym typeface="Wingdings" pitchFamily="2" charset="2"/>
              </a:rPr>
              <a:t>每</a:t>
            </a:r>
            <a:r>
              <a:rPr lang="en-US" altLang="zh-CN" smtClean="0">
                <a:sym typeface="Wingdings" pitchFamily="2" charset="2"/>
              </a:rPr>
              <a:t>4</a:t>
            </a:r>
            <a:r>
              <a:rPr lang="zh-CN" altLang="en-US" smtClean="0">
                <a:sym typeface="Wingdings" pitchFamily="2" charset="2"/>
              </a:rPr>
              <a:t>个位置一组</a:t>
            </a:r>
            <a:endParaRPr lang="en-US" altLang="zh-CN" smtClean="0">
              <a:sym typeface="Wingdings" pitchFamily="2" charset="2"/>
            </a:endParaRPr>
          </a:p>
          <a:p>
            <a:pPr marL="342900" lvl="2" indent="-342900">
              <a:lnSpc>
                <a:spcPct val="125000"/>
              </a:lnSpc>
              <a:buSzPct val="60000"/>
            </a:pPr>
            <a:r>
              <a:rPr lang="zh-CN" altLang="en-US" smtClean="0">
                <a:sym typeface="Wingdings" pitchFamily="2" charset="2"/>
              </a:rPr>
              <a:t>每个</a:t>
            </a:r>
            <a:r>
              <a:rPr lang="en-US" altLang="zh-CN" smtClean="0">
                <a:sym typeface="Wingdings" pitchFamily="2" charset="2"/>
              </a:rPr>
              <a:t>Pause</a:t>
            </a:r>
            <a:r>
              <a:rPr lang="zh-CN" altLang="en-US" smtClean="0">
                <a:sym typeface="Wingdings" pitchFamily="2" charset="2"/>
              </a:rPr>
              <a:t>表示</a:t>
            </a:r>
            <a:endParaRPr lang="en-US" altLang="zh-CN" smtClean="0">
              <a:sym typeface="Wingdings" pitchFamily="2" charset="2"/>
            </a:endParaRPr>
          </a:p>
          <a:p>
            <a:pPr marL="800100" lvl="3" indent="-342900">
              <a:lnSpc>
                <a:spcPct val="125000"/>
              </a:lnSpc>
              <a:buSzPct val="60000"/>
            </a:pPr>
            <a:r>
              <a:rPr lang="en-US" altLang="zh-CN" smtClean="0">
                <a:sym typeface="Wingdings" pitchFamily="2" charset="2"/>
              </a:rPr>
              <a:t>2</a:t>
            </a:r>
            <a:r>
              <a:rPr lang="zh-CN" altLang="en-US" smtClean="0">
                <a:sym typeface="Wingdings" pitchFamily="2" charset="2"/>
              </a:rPr>
              <a:t>比特</a:t>
            </a:r>
            <a:endParaRPr lang="en-US" altLang="zh-CN" smtClean="0">
              <a:sym typeface="Wingdings" pitchFamily="2" charset="2"/>
            </a:endParaRPr>
          </a:p>
          <a:p>
            <a:pPr marL="342900" lvl="2" indent="-342900">
              <a:lnSpc>
                <a:spcPct val="125000"/>
              </a:lnSpc>
              <a:buSzPct val="60000"/>
            </a:pPr>
            <a:endParaRPr lang="en-US" altLang="zh-CN" smtClean="0">
              <a:sym typeface="Wingdings" pitchFamily="2" charset="2"/>
            </a:endParaRPr>
          </a:p>
        </p:txBody>
      </p:sp>
      <p:pic>
        <p:nvPicPr>
          <p:cNvPr id="819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1628775"/>
            <a:ext cx="5719762" cy="46228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ISO15693: VCD-&gt;VICC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3425825"/>
          </a:xfrm>
        </p:spPr>
        <p:txBody>
          <a:bodyPr/>
          <a:lstStyle/>
          <a:p>
            <a:pPr marL="342900" lvl="2" indent="-342900">
              <a:lnSpc>
                <a:spcPct val="125000"/>
              </a:lnSpc>
              <a:buSzPct val="60000"/>
              <a:defRPr/>
            </a:pPr>
            <a:r>
              <a:rPr lang="en-US" altLang="zh-CN" dirty="0" smtClean="0">
                <a:sym typeface="Wingdings" pitchFamily="2" charset="2"/>
              </a:rPr>
              <a:t>ISO15693</a:t>
            </a:r>
            <a:r>
              <a:rPr lang="zh-CN" altLang="en-US" dirty="0" smtClean="0">
                <a:sym typeface="Wingdings" pitchFamily="2" charset="2"/>
              </a:rPr>
              <a:t>数据编码：</a:t>
            </a:r>
            <a:r>
              <a:rPr lang="en-US" altLang="zh-CN" dirty="0" smtClean="0">
                <a:sym typeface="Wingdings" pitchFamily="2" charset="2"/>
              </a:rPr>
              <a:t>4</a:t>
            </a:r>
            <a:r>
              <a:rPr lang="zh-CN" altLang="en-US" dirty="0" smtClean="0">
                <a:sym typeface="Wingdings" pitchFamily="2" charset="2"/>
              </a:rPr>
              <a:t>取</a:t>
            </a:r>
            <a:r>
              <a:rPr lang="en-US" altLang="zh-CN" dirty="0" smtClean="0">
                <a:sym typeface="Wingdings" pitchFamily="2" charset="2"/>
              </a:rPr>
              <a:t>1</a:t>
            </a:r>
          </a:p>
          <a:p>
            <a:pPr lvl="1">
              <a:defRPr/>
            </a:pPr>
            <a:r>
              <a:rPr lang="zh-CN" altLang="en-US" dirty="0" smtClean="0"/>
              <a:t>使用</a:t>
            </a:r>
            <a:r>
              <a:rPr lang="en-US" altLang="zh-CN" dirty="0" smtClean="0"/>
              <a:t>4</a:t>
            </a:r>
            <a:r>
              <a:rPr lang="zh-CN" altLang="en-US" dirty="0" smtClean="0"/>
              <a:t>取</a:t>
            </a:r>
            <a:r>
              <a:rPr lang="en-US" altLang="zh-CN" dirty="0" smtClean="0"/>
              <a:t>1</a:t>
            </a:r>
            <a:r>
              <a:rPr lang="zh-CN" altLang="en-US" dirty="0" smtClean="0"/>
              <a:t>脉冲位置调制模式：</a:t>
            </a:r>
            <a:endParaRPr lang="en-US" altLang="zh-CN" dirty="0" smtClean="0"/>
          </a:p>
          <a:p>
            <a:pPr lvl="2">
              <a:defRPr/>
            </a:pPr>
            <a:r>
              <a:rPr lang="zh-CN" altLang="en-US" dirty="0" smtClean="0"/>
              <a:t>一次决定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个位。</a:t>
            </a:r>
            <a:endParaRPr lang="en-US" altLang="zh-CN" dirty="0" smtClean="0"/>
          </a:p>
          <a:p>
            <a:pPr lvl="2">
              <a:defRPr/>
            </a:pPr>
            <a:r>
              <a:rPr lang="en-US" altLang="zh-CN" dirty="0" smtClean="0"/>
              <a:t>4</a:t>
            </a:r>
            <a:r>
              <a:rPr lang="zh-CN" altLang="en-US" dirty="0" smtClean="0"/>
              <a:t>次构成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个字节</a:t>
            </a:r>
            <a:endParaRPr lang="en-US" altLang="zh-CN" dirty="0" smtClean="0"/>
          </a:p>
          <a:p>
            <a:pPr lvl="2">
              <a:defRPr/>
            </a:pPr>
            <a:r>
              <a:rPr lang="zh-CN" altLang="en-US" dirty="0" smtClean="0"/>
              <a:t>首先传送最低的位对。</a:t>
            </a:r>
            <a:endParaRPr lang="en-US" altLang="zh-CN" dirty="0" smtClean="0"/>
          </a:p>
          <a:p>
            <a:pPr lvl="1">
              <a:defRPr/>
            </a:pPr>
            <a:r>
              <a:rPr lang="zh-CN" altLang="en-US" dirty="0" smtClean="0"/>
              <a:t>数据速率为</a:t>
            </a:r>
            <a:r>
              <a:rPr lang="en-US" altLang="zh-CN" dirty="0" smtClean="0"/>
              <a:t>26.48 </a:t>
            </a:r>
            <a:r>
              <a:rPr lang="en-US" altLang="zh-CN" dirty="0" err="1" smtClean="0"/>
              <a:t>kbits</a:t>
            </a:r>
            <a:r>
              <a:rPr lang="en-US" altLang="zh-CN" dirty="0" smtClean="0"/>
              <a:t>/s </a:t>
            </a:r>
          </a:p>
          <a:p>
            <a:pPr lvl="2">
              <a:defRPr/>
            </a:pPr>
            <a:r>
              <a:rPr lang="zh-CN" altLang="en-US" dirty="0" smtClean="0"/>
              <a:t>一个字节只需要</a:t>
            </a:r>
            <a:r>
              <a:rPr lang="en-US" altLang="zh-CN" dirty="0" smtClean="0"/>
              <a:t>: 4x4=16 </a:t>
            </a:r>
          </a:p>
          <a:p>
            <a:pPr lvl="2">
              <a:defRPr/>
            </a:pPr>
            <a:r>
              <a:rPr lang="en-US" altLang="zh-CN" dirty="0" smtClean="0"/>
              <a:t>256-&gt;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/8192, 16?-&gt; 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/512=26.48kbits/s</a:t>
            </a:r>
          </a:p>
          <a:p>
            <a:pPr lvl="1">
              <a:defRPr/>
            </a:pPr>
            <a:r>
              <a:rPr lang="en-US" altLang="zh-CN" dirty="0" smtClean="0"/>
              <a:t>E1: 11,10,00,01(</a:t>
            </a:r>
            <a:r>
              <a:rPr lang="zh-CN" altLang="en-US" dirty="0" smtClean="0"/>
              <a:t>先传高比特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pic>
        <p:nvPicPr>
          <p:cNvPr id="829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4581525"/>
            <a:ext cx="7200900" cy="1671638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</a:t>
            </a:r>
            <a:r>
              <a:rPr lang="en-US" altLang="zh-CN" dirty="0" smtClean="0"/>
              <a:t>VCD-&gt;VICC</a:t>
            </a:r>
            <a:endParaRPr lang="zh-CN" altLang="en-US" dirty="0" smtClean="0"/>
          </a:p>
        </p:txBody>
      </p:sp>
      <p:sp>
        <p:nvSpPr>
          <p:cNvPr id="839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en-US" altLang="zh-CN" dirty="0" smtClean="0"/>
              <a:t>VCD-&gt;VICC: </a:t>
            </a:r>
            <a:r>
              <a:rPr lang="zh-CN" altLang="en-US" dirty="0" smtClean="0"/>
              <a:t>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帧由帧起始（</a:t>
            </a:r>
            <a:r>
              <a:rPr lang="en-US" altLang="zh-CN" dirty="0" smtClean="0"/>
              <a:t>SOF</a:t>
            </a:r>
            <a:r>
              <a:rPr lang="zh-CN" altLang="en-US" dirty="0" smtClean="0"/>
              <a:t>）</a:t>
            </a:r>
            <a:r>
              <a:rPr lang="en-US" altLang="zh-CN" dirty="0" smtClean="0"/>
              <a:t>, </a:t>
            </a:r>
            <a:r>
              <a:rPr lang="zh-CN" altLang="en-US" dirty="0" smtClean="0"/>
              <a:t> 帧结束（</a:t>
            </a:r>
            <a:r>
              <a:rPr lang="en-US" altLang="zh-CN" dirty="0" smtClean="0"/>
              <a:t>EOF</a:t>
            </a:r>
            <a:r>
              <a:rPr lang="zh-CN" altLang="en-US" dirty="0" smtClean="0"/>
              <a:t>）来分隔；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SOF + </a:t>
            </a:r>
            <a:r>
              <a:rPr lang="zh-CN" altLang="en-US" dirty="0" smtClean="0"/>
              <a:t>数据内容 </a:t>
            </a:r>
            <a:r>
              <a:rPr lang="en-US" altLang="zh-CN" dirty="0" smtClean="0"/>
              <a:t>+ EOF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 smtClean="0"/>
              <a:t>对</a:t>
            </a:r>
            <a:r>
              <a:rPr lang="en-US" altLang="zh-CN" dirty="0" smtClean="0"/>
              <a:t>VICC</a:t>
            </a:r>
            <a:r>
              <a:rPr lang="zh-CN" altLang="en-US" dirty="0" smtClean="0"/>
              <a:t>要求：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VICC</a:t>
            </a:r>
            <a:r>
              <a:rPr lang="zh-CN" altLang="en-US" dirty="0" smtClean="0"/>
              <a:t>应准备在能量场激活的情况下，在</a:t>
            </a:r>
            <a:r>
              <a:rPr lang="en-US" altLang="zh-CN" dirty="0" smtClean="0"/>
              <a:t>1ms</a:t>
            </a:r>
            <a:r>
              <a:rPr lang="zh-CN" altLang="en-US" dirty="0" smtClean="0"/>
              <a:t>内接收一帧数据。</a:t>
            </a:r>
          </a:p>
          <a:p>
            <a:pPr lvl="1"/>
            <a:r>
              <a:rPr lang="zh-CN" altLang="en-US" dirty="0" smtClean="0"/>
              <a:t>在发送一帧数据给</a:t>
            </a:r>
            <a:r>
              <a:rPr lang="en-US" altLang="zh-CN" dirty="0" smtClean="0"/>
              <a:t>VCD</a:t>
            </a:r>
            <a:r>
              <a:rPr lang="zh-CN" altLang="en-US" dirty="0" smtClean="0"/>
              <a:t>后，</a:t>
            </a:r>
            <a:r>
              <a:rPr lang="en-US" altLang="zh-CN" dirty="0" smtClean="0"/>
              <a:t>VICC</a:t>
            </a:r>
            <a:r>
              <a:rPr lang="zh-CN" altLang="en-US" dirty="0" smtClean="0"/>
              <a:t>应准备在</a:t>
            </a:r>
            <a:r>
              <a:rPr lang="en-US" altLang="zh-CN" dirty="0" smtClean="0"/>
              <a:t>300μs</a:t>
            </a:r>
            <a:r>
              <a:rPr lang="zh-CN" altLang="en-US" dirty="0" smtClean="0"/>
              <a:t>内接收来自</a:t>
            </a:r>
            <a:r>
              <a:rPr lang="en-US" altLang="zh-CN" dirty="0" smtClean="0"/>
              <a:t>VCD</a:t>
            </a:r>
            <a:r>
              <a:rPr lang="zh-CN" altLang="en-US" dirty="0" smtClean="0"/>
              <a:t>的一帧数据。</a:t>
            </a:r>
          </a:p>
          <a:p>
            <a:r>
              <a:rPr lang="zh-CN" altLang="en-US" dirty="0" smtClean="0"/>
              <a:t>如何定义</a:t>
            </a:r>
            <a:r>
              <a:rPr lang="en-US" altLang="zh-CN" dirty="0" smtClean="0"/>
              <a:t>SOF/EOF?</a:t>
            </a:r>
          </a:p>
          <a:p>
            <a:pPr lvl="1"/>
            <a:r>
              <a:rPr lang="zh-CN" altLang="en-US" dirty="0" smtClean="0"/>
              <a:t>使用</a:t>
            </a:r>
            <a:r>
              <a:rPr lang="zh-CN" altLang="en-US" dirty="0" smtClean="0">
                <a:solidFill>
                  <a:srgbClr val="FF0000"/>
                </a:solidFill>
              </a:rPr>
              <a:t>编码违例</a:t>
            </a:r>
            <a:r>
              <a:rPr lang="zh-CN" altLang="en-US" dirty="0" smtClean="0"/>
              <a:t>来实现此功能</a:t>
            </a:r>
            <a:endParaRPr lang="en-US" altLang="zh-CN" dirty="0" smtClean="0"/>
          </a:p>
          <a:p>
            <a:pPr lvl="2"/>
            <a:r>
              <a:rPr lang="en-US" altLang="zh-CN" dirty="0"/>
              <a:t>Pause</a:t>
            </a:r>
            <a:r>
              <a:rPr lang="zh-CN" altLang="en-US" dirty="0"/>
              <a:t>出现在前半个周期</a:t>
            </a:r>
            <a:r>
              <a:rPr lang="zh-CN" altLang="en-US" dirty="0" smtClean="0"/>
              <a:t>：连续高电平</a:t>
            </a:r>
            <a:r>
              <a:rPr lang="en-US" altLang="zh-CN" dirty="0" smtClean="0"/>
              <a:t>(idle)</a:t>
            </a:r>
            <a:r>
              <a:rPr lang="zh-CN" altLang="en-US" dirty="0" smtClean="0"/>
              <a:t>，</a:t>
            </a:r>
            <a:r>
              <a:rPr lang="zh-CN" altLang="en-US" dirty="0"/>
              <a:t>一</a:t>
            </a:r>
            <a:r>
              <a:rPr lang="zh-CN" altLang="en-US" dirty="0" smtClean="0"/>
              <a:t>个凹槽表示开始。</a:t>
            </a:r>
            <a:endParaRPr lang="en-US" altLang="zh-CN" dirty="0" smtClean="0"/>
          </a:p>
          <a:p>
            <a:pPr lvl="2"/>
            <a:r>
              <a:rPr lang="zh-CN" altLang="en-US" dirty="0" smtClean="0">
                <a:solidFill>
                  <a:srgbClr val="FF0000"/>
                </a:solidFill>
              </a:rPr>
              <a:t>连续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个</a:t>
            </a:r>
            <a:r>
              <a:rPr lang="en-US" altLang="zh-CN" dirty="0" smtClean="0">
                <a:solidFill>
                  <a:srgbClr val="FF0000"/>
                </a:solidFill>
              </a:rPr>
              <a:t>18.88us</a:t>
            </a:r>
            <a:r>
              <a:rPr lang="zh-CN" altLang="en-US" dirty="0" smtClean="0">
                <a:solidFill>
                  <a:srgbClr val="FF0000"/>
                </a:solidFill>
              </a:rPr>
              <a:t>内，有两个</a:t>
            </a:r>
            <a:r>
              <a:rPr lang="en-US" altLang="zh-CN" dirty="0" smtClean="0">
                <a:solidFill>
                  <a:srgbClr val="FF0000"/>
                </a:solidFill>
              </a:rPr>
              <a:t>pause.</a:t>
            </a:r>
          </a:p>
          <a:p>
            <a:pPr lvl="1"/>
            <a:r>
              <a:rPr lang="zh-CN" altLang="en-US" dirty="0" smtClean="0"/>
              <a:t>即编码和上述数据定义的不同。</a:t>
            </a:r>
          </a:p>
          <a:p>
            <a:endParaRPr lang="zh-CN" altLang="en-US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170355"/>
              </p:ext>
            </p:extLst>
          </p:nvPr>
        </p:nvGraphicFramePr>
        <p:xfrm>
          <a:off x="1475656" y="1412776"/>
          <a:ext cx="640871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826"/>
                <a:gridCol w="4124750"/>
                <a:gridCol w="122413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SOF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数据内容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EOF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VCD-&gt;VICC</a:t>
            </a:r>
            <a:endParaRPr lang="zh-CN" altLang="en-US" dirty="0" smtClean="0"/>
          </a:p>
        </p:txBody>
      </p:sp>
      <p:sp>
        <p:nvSpPr>
          <p:cNvPr id="849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>
              <a:lnSpc>
                <a:spcPct val="125000"/>
              </a:lnSpc>
              <a:buSzPct val="60000"/>
            </a:pPr>
            <a:r>
              <a:rPr lang="en-US" altLang="zh-CN" smtClean="0"/>
              <a:t>VCD-&gt;VICC: SOF: VICC</a:t>
            </a:r>
            <a:r>
              <a:rPr lang="zh-CN" altLang="en-US" smtClean="0"/>
              <a:t>根据</a:t>
            </a:r>
            <a:r>
              <a:rPr lang="en-US" altLang="zh-CN" smtClean="0"/>
              <a:t>SOF</a:t>
            </a:r>
            <a:r>
              <a:rPr lang="zh-CN" altLang="en-US" smtClean="0"/>
              <a:t>，就可以知道</a:t>
            </a:r>
            <a:r>
              <a:rPr lang="en-US" altLang="zh-CN" smtClean="0"/>
              <a:t>VCD-&gt;FICC</a:t>
            </a:r>
            <a:r>
              <a:rPr lang="zh-CN" altLang="en-US" smtClean="0"/>
              <a:t>的编码方式</a:t>
            </a:r>
            <a:endParaRPr lang="en-US" altLang="zh-CN" smtClean="0"/>
          </a:p>
          <a:p>
            <a:pPr lvl="1"/>
            <a:r>
              <a:rPr lang="en-US" altLang="zh-CN" smtClean="0"/>
              <a:t>256</a:t>
            </a:r>
            <a:r>
              <a:rPr lang="zh-CN" altLang="en-US" smtClean="0"/>
              <a:t>取</a:t>
            </a:r>
            <a:r>
              <a:rPr lang="en-US" altLang="zh-CN" smtClean="0"/>
              <a:t>1 </a:t>
            </a:r>
            <a:r>
              <a:rPr lang="zh-CN" altLang="en-US" smtClean="0"/>
              <a:t>：</a:t>
            </a:r>
            <a:r>
              <a:rPr lang="en-US" altLang="zh-CN" smtClean="0"/>
              <a:t>SOF</a:t>
            </a:r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  <a:p>
            <a:pPr lvl="1"/>
            <a:r>
              <a:rPr lang="en-US" altLang="zh-CN" smtClean="0"/>
              <a:t>4</a:t>
            </a:r>
            <a:r>
              <a:rPr lang="zh-CN" altLang="en-US" smtClean="0"/>
              <a:t>取</a:t>
            </a:r>
            <a:r>
              <a:rPr lang="en-US" altLang="zh-CN" smtClean="0"/>
              <a:t>1: SOF </a:t>
            </a:r>
          </a:p>
          <a:p>
            <a:endParaRPr lang="zh-CN" altLang="en-US" smtClean="0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420938"/>
            <a:ext cx="7362825" cy="130492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4724400"/>
            <a:ext cx="7410450" cy="12954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VCD-&gt;VICC</a:t>
            </a:r>
            <a:endParaRPr lang="zh-CN" altLang="en-US" dirty="0" smtClean="0"/>
          </a:p>
        </p:txBody>
      </p:sp>
      <p:sp>
        <p:nvSpPr>
          <p:cNvPr id="8601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409700"/>
          </a:xfrm>
        </p:spPr>
        <p:txBody>
          <a:bodyPr/>
          <a:lstStyle/>
          <a:p>
            <a:r>
              <a:rPr lang="en-US" altLang="zh-CN" smtClean="0"/>
              <a:t>VCD-&gt;VICC: EOF</a:t>
            </a:r>
          </a:p>
          <a:p>
            <a:pPr lvl="1"/>
            <a:r>
              <a:rPr lang="en-US" altLang="zh-CN" smtClean="0"/>
              <a:t>Pause</a:t>
            </a:r>
            <a:r>
              <a:rPr lang="zh-CN" altLang="en-US" smtClean="0"/>
              <a:t>在前半个脉冲</a:t>
            </a:r>
            <a:r>
              <a:rPr lang="en-US" altLang="zh-CN" smtClean="0"/>
              <a:t>.</a:t>
            </a:r>
          </a:p>
          <a:p>
            <a:endParaRPr lang="zh-CN" altLang="en-US" smtClean="0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349500"/>
            <a:ext cx="4533900" cy="150495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ISO15693: VICC-&gt;VCD</a:t>
            </a:r>
            <a:endParaRPr lang="zh-CN" altLang="en-US" dirty="0" smtClean="0"/>
          </a:p>
        </p:txBody>
      </p:sp>
      <p:sp>
        <p:nvSpPr>
          <p:cNvPr id="870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VICC-&gt;VCD</a:t>
            </a:r>
          </a:p>
          <a:p>
            <a:pPr lvl="1"/>
            <a:r>
              <a:rPr lang="zh-CN" altLang="en-US" dirty="0" smtClean="0"/>
              <a:t>位表示</a:t>
            </a:r>
            <a:r>
              <a:rPr lang="en-US" altLang="zh-CN" dirty="0" smtClean="0"/>
              <a:t>/</a:t>
            </a:r>
            <a:r>
              <a:rPr lang="zh-CN" altLang="en-US" dirty="0" smtClean="0"/>
              <a:t>编码：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反相曼彻斯特编码</a:t>
            </a:r>
            <a:r>
              <a:rPr lang="zh-CN" altLang="en-US" dirty="0" smtClean="0"/>
              <a:t>方式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调制</a:t>
            </a:r>
            <a:endParaRPr lang="en-US" altLang="zh-CN" dirty="0" smtClean="0"/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负载调制</a:t>
            </a:r>
            <a:endParaRPr lang="en-US" altLang="zh-CN" dirty="0" smtClean="0"/>
          </a:p>
          <a:p>
            <a:r>
              <a:rPr lang="zh-CN" altLang="en-US" dirty="0" smtClean="0"/>
              <a:t>副载波</a:t>
            </a:r>
            <a:r>
              <a:rPr lang="en-US" altLang="zh-CN" dirty="0" smtClean="0"/>
              <a:t>/</a:t>
            </a:r>
            <a:r>
              <a:rPr lang="zh-CN" altLang="en-US" dirty="0" smtClean="0"/>
              <a:t>脉冲调制</a:t>
            </a:r>
          </a:p>
          <a:p>
            <a:pPr lvl="1"/>
            <a:r>
              <a:rPr lang="zh-CN" altLang="en-US" dirty="0" smtClean="0"/>
              <a:t>由</a:t>
            </a:r>
            <a:r>
              <a:rPr lang="en-US" altLang="zh-CN" dirty="0" smtClean="0">
                <a:solidFill>
                  <a:srgbClr val="FF0000"/>
                </a:solidFill>
              </a:rPr>
              <a:t>VCD</a:t>
            </a:r>
            <a:r>
              <a:rPr lang="zh-CN" altLang="en-US" dirty="0" smtClean="0">
                <a:solidFill>
                  <a:srgbClr val="FF0000"/>
                </a:solidFill>
              </a:rPr>
              <a:t>通讯协议报头的第一位</a:t>
            </a:r>
            <a:r>
              <a:rPr lang="zh-CN" altLang="en-US" dirty="0" smtClean="0"/>
              <a:t>选择使用一种或两种副载波。</a:t>
            </a:r>
            <a:r>
              <a:rPr lang="en-US" altLang="zh-CN" dirty="0" smtClean="0"/>
              <a:t>VICC</a:t>
            </a:r>
            <a:r>
              <a:rPr lang="zh-CN" altLang="en-US" dirty="0" smtClean="0"/>
              <a:t>应支持两种模式。 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当使用一种副载波，副载波负载调制频率</a:t>
            </a:r>
            <a:r>
              <a:rPr lang="en-US" altLang="zh-CN" dirty="0" smtClean="0"/>
              <a:t>f</a:t>
            </a:r>
            <a:r>
              <a:rPr lang="en-US" altLang="zh-CN" baseline="-25000" dirty="0" smtClean="0"/>
              <a:t>S1</a:t>
            </a:r>
            <a:r>
              <a:rPr lang="zh-CN" altLang="en-US" dirty="0" smtClean="0"/>
              <a:t>应为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）。 </a:t>
            </a:r>
          </a:p>
          <a:p>
            <a:pPr lvl="2">
              <a:lnSpc>
                <a:spcPct val="125000"/>
              </a:lnSpc>
            </a:pPr>
            <a:r>
              <a:rPr lang="zh-CN" altLang="en-US" dirty="0" smtClean="0"/>
              <a:t>当使用两种副载波，频率</a:t>
            </a:r>
            <a:r>
              <a:rPr lang="en-US" altLang="zh-CN" dirty="0" smtClean="0"/>
              <a:t>f</a:t>
            </a:r>
            <a:r>
              <a:rPr lang="en-US" altLang="zh-CN" baseline="-25000" dirty="0" smtClean="0"/>
              <a:t>S1</a:t>
            </a:r>
            <a:r>
              <a:rPr lang="zh-CN" altLang="en-US" dirty="0" smtClean="0"/>
              <a:t>应为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），频率</a:t>
            </a:r>
            <a:r>
              <a:rPr lang="en-US" altLang="zh-CN" dirty="0" smtClean="0"/>
              <a:t>f</a:t>
            </a:r>
            <a:r>
              <a:rPr lang="en-US" altLang="zh-CN" baseline="-25000" dirty="0" smtClean="0"/>
              <a:t>S2</a:t>
            </a:r>
            <a:r>
              <a:rPr lang="zh-CN" altLang="en-US" dirty="0" smtClean="0"/>
              <a:t>应为</a:t>
            </a:r>
            <a:r>
              <a:rPr lang="en-US" altLang="zh-CN" dirty="0" err="1" smtClean="0"/>
              <a:t>f</a:t>
            </a:r>
            <a:r>
              <a:rPr lang="en-US" altLang="zh-CN" baseline="30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）。 </a:t>
            </a:r>
          </a:p>
          <a:p>
            <a:pPr lvl="3">
              <a:lnSpc>
                <a:spcPct val="125000"/>
              </a:lnSpc>
            </a:pPr>
            <a:r>
              <a:rPr lang="zh-CN" altLang="en-US" dirty="0" smtClean="0"/>
              <a:t>若两种副载波都出现，它们之间应有连续的相位关系。 </a:t>
            </a:r>
          </a:p>
          <a:p>
            <a:pPr lvl="1"/>
            <a:endParaRPr lang="en-US" altLang="zh-CN" dirty="0" smtClean="0"/>
          </a:p>
          <a:p>
            <a:pPr lvl="2"/>
            <a:endParaRPr lang="zh-CN" altLang="en-US" dirty="0" smtClean="0"/>
          </a:p>
          <a:p>
            <a:pPr lvl="1"/>
            <a:endParaRPr lang="en-US" altLang="zh-CN" dirty="0" smtClean="0"/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8806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当使用一种副载波</a:t>
            </a:r>
            <a:r>
              <a:rPr lang="en-US" altLang="zh-CN" dirty="0" smtClean="0"/>
              <a:t>(ASK)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rgbClr val="FF0000"/>
                </a:solidFill>
              </a:rPr>
              <a:t>反相曼彻斯特编码</a:t>
            </a:r>
          </a:p>
          <a:p>
            <a:pPr lvl="1"/>
            <a:r>
              <a:rPr lang="zh-CN" altLang="en-US" dirty="0" smtClean="0"/>
              <a:t>副载波频率：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/32</a:t>
            </a:r>
          </a:p>
          <a:p>
            <a:pPr lvl="1"/>
            <a:r>
              <a:rPr lang="zh-CN" altLang="en-US" dirty="0" smtClean="0"/>
              <a:t>脉冲宽度：</a:t>
            </a:r>
            <a:r>
              <a:rPr lang="en-US" altLang="zh-CN" dirty="0" smtClean="0"/>
              <a:t>512/</a:t>
            </a:r>
            <a:r>
              <a:rPr lang="en-US" altLang="zh-CN" dirty="0" err="1" smtClean="0"/>
              <a:t>fc</a:t>
            </a:r>
            <a:r>
              <a:rPr lang="zh-CN" altLang="en-US" dirty="0" smtClean="0"/>
              <a:t>：通信速率：</a:t>
            </a:r>
            <a:r>
              <a:rPr lang="en-US" altLang="zh-CN" dirty="0" smtClean="0">
                <a:solidFill>
                  <a:srgbClr val="FF0000"/>
                </a:solidFill>
              </a:rPr>
              <a:t>26.48bits/s</a:t>
            </a:r>
          </a:p>
          <a:p>
            <a:pPr lvl="1"/>
            <a:endParaRPr lang="en-US" altLang="zh-CN" dirty="0" smtClean="0"/>
          </a:p>
          <a:p>
            <a:pPr lvl="2"/>
            <a:r>
              <a:rPr lang="en-US" altLang="zh-CN" dirty="0" smtClean="0"/>
              <a:t>0</a:t>
            </a:r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2"/>
            <a:r>
              <a:rPr lang="en-US" altLang="zh-CN" dirty="0" smtClean="0"/>
              <a:t>1</a:t>
            </a:r>
            <a:endParaRPr lang="zh-CN" altLang="en-US" dirty="0" smtClean="0"/>
          </a:p>
        </p:txBody>
      </p:sp>
      <p:pic>
        <p:nvPicPr>
          <p:cNvPr id="8806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2492375"/>
            <a:ext cx="6353175" cy="206692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8806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4221163"/>
            <a:ext cx="6515100" cy="199072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89091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3966592" cy="4876800"/>
          </a:xfrm>
        </p:spPr>
        <p:txBody>
          <a:bodyPr/>
          <a:lstStyle/>
          <a:p>
            <a:r>
              <a:rPr lang="zh-CN" altLang="en-US" dirty="0" smtClean="0"/>
              <a:t>当使用二种副载波</a:t>
            </a:r>
            <a:r>
              <a:rPr lang="en-US" altLang="zh-CN" dirty="0" smtClean="0"/>
              <a:t>(FSK)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逻辑</a:t>
            </a:r>
            <a:r>
              <a:rPr lang="en-US" altLang="zh-CN" dirty="0" smtClean="0"/>
              <a:t>0</a:t>
            </a:r>
            <a:r>
              <a:rPr lang="zh-CN" altLang="en-US" dirty="0" smtClean="0"/>
              <a:t>以频率为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个脉冲开始，接着是频率为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个脉冲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逻辑</a:t>
            </a:r>
            <a:r>
              <a:rPr lang="en-US" altLang="zh-CN" dirty="0" smtClean="0"/>
              <a:t>1</a:t>
            </a:r>
            <a:r>
              <a:rPr lang="zh-CN" altLang="en-US" dirty="0" smtClean="0"/>
              <a:t>以频率为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个脉冲开始，接着是频率为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</a:t>
            </a:r>
            <a:endParaRPr lang="en-US" altLang="zh-CN" dirty="0" smtClean="0"/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26.69kbits/s</a:t>
            </a:r>
          </a:p>
          <a:p>
            <a:pPr lvl="2"/>
            <a:r>
              <a:rPr lang="zh-CN" altLang="en-US" dirty="0" smtClean="0"/>
              <a:t>一个位</a:t>
            </a:r>
            <a:r>
              <a:rPr lang="en-US" altLang="zh-CN" dirty="0" smtClean="0"/>
              <a:t>: 8x32/fc+9x28/fc=508/fc.</a:t>
            </a:r>
            <a:endParaRPr lang="zh-CN" altLang="en-US" dirty="0" smtClean="0"/>
          </a:p>
          <a:p>
            <a:pPr lvl="1"/>
            <a:endParaRPr lang="zh-CN" altLang="en-US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  <p:pic>
        <p:nvPicPr>
          <p:cNvPr id="890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099" y="1988840"/>
            <a:ext cx="4392613" cy="138906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8909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1884" y="4077072"/>
            <a:ext cx="4464050" cy="146685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cxnSp>
        <p:nvCxnSpPr>
          <p:cNvPr id="3" name="直接连接符 2"/>
          <p:cNvCxnSpPr/>
          <p:nvPr/>
        </p:nvCxnSpPr>
        <p:spPr bwMode="auto">
          <a:xfrm>
            <a:off x="4499992" y="1537032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连接符 7"/>
          <p:cNvCxnSpPr/>
          <p:nvPr/>
        </p:nvCxnSpPr>
        <p:spPr bwMode="auto">
          <a:xfrm>
            <a:off x="6552406" y="1825064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直接连接符 4"/>
          <p:cNvCxnSpPr/>
          <p:nvPr/>
        </p:nvCxnSpPr>
        <p:spPr bwMode="auto">
          <a:xfrm>
            <a:off x="6552406" y="1537032"/>
            <a:ext cx="0" cy="28803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/>
          <p:cNvCxnSpPr/>
          <p:nvPr/>
        </p:nvCxnSpPr>
        <p:spPr bwMode="auto">
          <a:xfrm>
            <a:off x="4535711" y="4077072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/>
          <p:cNvCxnSpPr/>
          <p:nvPr/>
        </p:nvCxnSpPr>
        <p:spPr bwMode="auto">
          <a:xfrm>
            <a:off x="6588125" y="3789040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直接连接符 13"/>
          <p:cNvCxnSpPr/>
          <p:nvPr/>
        </p:nvCxnSpPr>
        <p:spPr bwMode="auto">
          <a:xfrm>
            <a:off x="6588125" y="3789040"/>
            <a:ext cx="0" cy="28803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01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数据速率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低或高数据速率；</a:t>
            </a:r>
            <a:endParaRPr lang="en-US" altLang="zh-CN" dirty="0" smtClean="0"/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VCD</a:t>
            </a:r>
            <a:r>
              <a:rPr lang="zh-CN" altLang="en-US" dirty="0" smtClean="0">
                <a:solidFill>
                  <a:srgbClr val="FF0000"/>
                </a:solidFill>
              </a:rPr>
              <a:t>通讯协议报头中，第二位</a:t>
            </a:r>
            <a:r>
              <a:rPr lang="zh-CN" altLang="en-US" dirty="0" smtClean="0"/>
              <a:t>选择使用何种速率</a:t>
            </a:r>
            <a:r>
              <a:rPr lang="en-US" altLang="zh-CN" dirty="0" smtClean="0"/>
              <a:t>;</a:t>
            </a:r>
          </a:p>
          <a:p>
            <a:pPr lvl="1"/>
            <a:r>
              <a:rPr lang="zh-CN" altLang="en-US" dirty="0" smtClean="0"/>
              <a:t>如下：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高 </a:t>
            </a:r>
            <a:r>
              <a:rPr lang="en-US" altLang="zh-CN" dirty="0" smtClean="0"/>
              <a:t>= </a:t>
            </a:r>
            <a:r>
              <a:rPr lang="zh-CN" altLang="en-US" dirty="0" smtClean="0"/>
              <a:t>低 </a:t>
            </a:r>
            <a:r>
              <a:rPr lang="en-US" altLang="zh-CN" dirty="0" smtClean="0"/>
              <a:t>x 4</a:t>
            </a:r>
          </a:p>
          <a:p>
            <a:pPr lvl="1"/>
            <a:r>
              <a:rPr lang="zh-CN" altLang="en-US" dirty="0" smtClean="0"/>
              <a:t>上述表示中：副载波个数 </a:t>
            </a:r>
            <a:r>
              <a:rPr lang="en-US" altLang="zh-CN" dirty="0" smtClean="0"/>
              <a:t>x 4</a:t>
            </a:r>
            <a:r>
              <a:rPr lang="zh-CN" altLang="en-US" dirty="0" smtClean="0"/>
              <a:t>个。</a:t>
            </a:r>
          </a:p>
          <a:p>
            <a:endParaRPr lang="zh-CN" altLang="en-US" dirty="0" smtClean="0"/>
          </a:p>
        </p:txBody>
      </p:sp>
      <p:pic>
        <p:nvPicPr>
          <p:cNvPr id="901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924175"/>
            <a:ext cx="6486525" cy="165735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11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载波调制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ASK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VICC</a:t>
            </a:r>
            <a:r>
              <a:rPr lang="zh-CN" altLang="en-US" dirty="0" smtClean="0"/>
              <a:t>到</a:t>
            </a:r>
            <a:r>
              <a:rPr lang="en-US" altLang="zh-CN" dirty="0" smtClean="0"/>
              <a:t>VCD</a:t>
            </a:r>
            <a:r>
              <a:rPr lang="zh-CN" altLang="en-US" dirty="0" smtClean="0"/>
              <a:t>帧</a:t>
            </a:r>
          </a:p>
          <a:p>
            <a:pPr lvl="1"/>
            <a:r>
              <a:rPr lang="zh-CN" altLang="en-US" dirty="0" smtClean="0"/>
              <a:t>帧为了容易同步和不依赖协议内容。 </a:t>
            </a:r>
          </a:p>
          <a:p>
            <a:pPr lvl="1"/>
            <a:r>
              <a:rPr lang="zh-CN" altLang="en-US" dirty="0" smtClean="0"/>
              <a:t>帧由帧起始（</a:t>
            </a:r>
            <a:r>
              <a:rPr lang="en-US" altLang="zh-CN" dirty="0" smtClean="0"/>
              <a:t>SOF</a:t>
            </a:r>
            <a:r>
              <a:rPr lang="zh-CN" altLang="en-US" dirty="0" smtClean="0"/>
              <a:t>）和帧结束（</a:t>
            </a:r>
            <a:r>
              <a:rPr lang="en-US" altLang="zh-CN" dirty="0" smtClean="0"/>
              <a:t>EOF</a:t>
            </a:r>
            <a:r>
              <a:rPr lang="zh-CN" altLang="en-US" dirty="0" smtClean="0"/>
              <a:t>）来分隔；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使用编码违例来实现此功能。</a:t>
            </a:r>
          </a:p>
          <a:p>
            <a:pPr lvl="1"/>
            <a:r>
              <a:rPr lang="zh-CN" altLang="en-US" dirty="0" smtClean="0"/>
              <a:t>在发送一帧数据给</a:t>
            </a:r>
            <a:r>
              <a:rPr lang="en-US" altLang="zh-CN" dirty="0" smtClean="0"/>
              <a:t>VCD</a:t>
            </a:r>
            <a:r>
              <a:rPr lang="zh-CN" altLang="en-US" dirty="0" smtClean="0"/>
              <a:t>后，</a:t>
            </a:r>
            <a:r>
              <a:rPr lang="en-US" altLang="zh-CN" dirty="0" smtClean="0"/>
              <a:t>VICC</a:t>
            </a:r>
            <a:r>
              <a:rPr lang="zh-CN" altLang="en-US" dirty="0" smtClean="0"/>
              <a:t>应准备在</a:t>
            </a:r>
            <a:r>
              <a:rPr lang="en-US" altLang="zh-CN" dirty="0" smtClean="0"/>
              <a:t>300μs</a:t>
            </a:r>
            <a:r>
              <a:rPr lang="zh-CN" altLang="en-US" dirty="0" smtClean="0"/>
              <a:t>内接收来自</a:t>
            </a:r>
            <a:r>
              <a:rPr lang="en-US" altLang="zh-CN" dirty="0" smtClean="0"/>
              <a:t>VCD</a:t>
            </a:r>
            <a:r>
              <a:rPr lang="zh-CN" altLang="en-US" dirty="0" smtClean="0"/>
              <a:t>的一帧数据。 </a:t>
            </a:r>
            <a:endParaRPr lang="en-US" altLang="zh-CN" dirty="0" smtClean="0"/>
          </a:p>
          <a:p>
            <a:r>
              <a:rPr lang="zh-CN" altLang="en-US" dirty="0" smtClean="0"/>
              <a:t>后面以高速率说明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所有时间参考了</a:t>
            </a:r>
            <a:r>
              <a:rPr lang="en-US" altLang="zh-CN" dirty="0" smtClean="0"/>
              <a:t>VICC</a:t>
            </a:r>
            <a:r>
              <a:rPr lang="zh-CN" altLang="en-US" dirty="0" smtClean="0"/>
              <a:t>到</a:t>
            </a:r>
            <a:r>
              <a:rPr lang="en-US" altLang="zh-CN" dirty="0" smtClean="0"/>
              <a:t>VCD</a:t>
            </a:r>
            <a:r>
              <a:rPr lang="zh-CN" altLang="en-US" dirty="0" smtClean="0"/>
              <a:t>的高数据速率。 </a:t>
            </a:r>
          </a:p>
          <a:p>
            <a:pPr lvl="1"/>
            <a:r>
              <a:rPr lang="zh-CN" altLang="en-US" dirty="0" smtClean="0"/>
              <a:t>对低数据速率，使用同样的副载波频率或频率，因此，脉冲数和时间应乘以</a:t>
            </a:r>
            <a:r>
              <a:rPr lang="en-US" altLang="zh-CN" dirty="0" smtClean="0"/>
              <a:t>4</a:t>
            </a:r>
            <a:r>
              <a:rPr lang="zh-CN" altLang="en-US" dirty="0" smtClean="0"/>
              <a:t>。 </a:t>
            </a:r>
          </a:p>
          <a:p>
            <a:pPr lvl="1"/>
            <a:endParaRPr lang="zh-CN" altLang="en-US" dirty="0" smtClean="0"/>
          </a:p>
          <a:p>
            <a:pPr lvl="1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21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VICC-&gt;VCD</a:t>
            </a:r>
            <a:r>
              <a:rPr lang="zh-CN" altLang="en-US" dirty="0" smtClean="0"/>
              <a:t> 帧：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使用一个副载波时的</a:t>
            </a:r>
            <a:r>
              <a:rPr lang="en-US" altLang="zh-CN" dirty="0" smtClean="0"/>
              <a:t>SOF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个非调制时间 </a:t>
            </a:r>
            <a:r>
              <a:rPr lang="en-US" altLang="zh-CN" dirty="0" smtClean="0"/>
              <a:t>768/</a:t>
            </a:r>
            <a:r>
              <a:rPr lang="en-US" altLang="zh-CN" dirty="0" err="1" smtClean="0"/>
              <a:t>f</a:t>
            </a:r>
            <a:r>
              <a:rPr lang="en-US" altLang="zh-CN" baseline="30000" dirty="0" err="1" smtClean="0"/>
              <a:t>C</a:t>
            </a:r>
            <a:r>
              <a:rPr lang="en-US" altLang="zh-CN" baseline="30000" dirty="0" smtClean="0"/>
              <a:t> </a:t>
            </a:r>
            <a:r>
              <a:rPr lang="en-US" altLang="zh-CN" dirty="0" smtClean="0"/>
              <a:t>(56.64μs=37.76x1.5)</a:t>
            </a:r>
            <a:r>
              <a:rPr lang="zh-CN" altLang="en-US" dirty="0" smtClean="0"/>
              <a:t>。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30000" dirty="0" err="1" smtClean="0"/>
              <a:t>C</a:t>
            </a:r>
            <a:r>
              <a:rPr lang="en-US" altLang="zh-CN" baseline="30000" dirty="0" smtClean="0"/>
              <a:t> </a:t>
            </a:r>
            <a:r>
              <a:rPr lang="en-US" altLang="zh-CN" dirty="0" smtClean="0"/>
              <a:t>/32 (423.75 kHz)</a:t>
            </a:r>
            <a:r>
              <a:rPr lang="zh-CN" altLang="en-US" dirty="0" smtClean="0"/>
              <a:t>的</a:t>
            </a:r>
            <a:r>
              <a:rPr lang="en-US" altLang="zh-CN" dirty="0" smtClean="0"/>
              <a:t>24</a:t>
            </a:r>
            <a:r>
              <a:rPr lang="zh-CN" altLang="en-US" dirty="0" smtClean="0"/>
              <a:t>个脉冲 。 </a:t>
            </a:r>
            <a:r>
              <a:rPr lang="en-US" altLang="zh-CN" dirty="0" smtClean="0"/>
              <a:t>24=16+8</a:t>
            </a:r>
            <a:endParaRPr lang="zh-CN" altLang="en-US" dirty="0" smtClean="0"/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>
                <a:solidFill>
                  <a:srgbClr val="FF0000"/>
                </a:solidFill>
              </a:rPr>
              <a:t>逻辑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/>
              <a:t>以非调制时间</a:t>
            </a:r>
            <a:r>
              <a:rPr lang="en-US" altLang="zh-CN" dirty="0" smtClean="0"/>
              <a:t>256/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18.88μs</a:t>
            </a:r>
            <a:r>
              <a:rPr lang="zh-CN" altLang="en-US" dirty="0" smtClean="0"/>
              <a:t>）开始，接着是频率为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个脉冲。 </a:t>
            </a:r>
          </a:p>
          <a:p>
            <a:pPr lvl="1"/>
            <a:endParaRPr lang="en-US" altLang="zh-CN" dirty="0" smtClean="0"/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891" y="4437061"/>
            <a:ext cx="8119053" cy="158432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/>
        </p:nvCxnSpPr>
        <p:spPr bwMode="auto">
          <a:xfrm>
            <a:off x="1043608" y="4602956"/>
            <a:ext cx="2808312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>
            <a:off x="3887924" y="4149080"/>
            <a:ext cx="266429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 flipV="1">
            <a:off x="8496436" y="4149080"/>
            <a:ext cx="35905" cy="208823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连接符 7"/>
          <p:cNvCxnSpPr/>
          <p:nvPr/>
        </p:nvCxnSpPr>
        <p:spPr bwMode="auto">
          <a:xfrm>
            <a:off x="6588224" y="4602956"/>
            <a:ext cx="90010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7488324" y="4149080"/>
            <a:ext cx="104401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直接连接符 9"/>
          <p:cNvCxnSpPr/>
          <p:nvPr/>
        </p:nvCxnSpPr>
        <p:spPr bwMode="auto">
          <a:xfrm>
            <a:off x="7488324" y="4149080"/>
            <a:ext cx="0" cy="45387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/>
          <p:cNvCxnSpPr/>
          <p:nvPr/>
        </p:nvCxnSpPr>
        <p:spPr bwMode="auto">
          <a:xfrm flipV="1">
            <a:off x="3850015" y="414908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/>
          <p:cNvCxnSpPr/>
          <p:nvPr/>
        </p:nvCxnSpPr>
        <p:spPr bwMode="auto">
          <a:xfrm flipV="1">
            <a:off x="6588224" y="4078064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直接连接符 14"/>
          <p:cNvCxnSpPr/>
          <p:nvPr/>
        </p:nvCxnSpPr>
        <p:spPr bwMode="auto">
          <a:xfrm>
            <a:off x="5310175" y="1657718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直接连接符 15"/>
          <p:cNvCxnSpPr/>
          <p:nvPr/>
        </p:nvCxnSpPr>
        <p:spPr bwMode="auto">
          <a:xfrm>
            <a:off x="4283967" y="1340768"/>
            <a:ext cx="102620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接连接符 16"/>
          <p:cNvCxnSpPr/>
          <p:nvPr/>
        </p:nvCxnSpPr>
        <p:spPr bwMode="auto">
          <a:xfrm>
            <a:off x="7362588" y="1340768"/>
            <a:ext cx="102620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直接连接符 3"/>
          <p:cNvCxnSpPr/>
          <p:nvPr/>
        </p:nvCxnSpPr>
        <p:spPr bwMode="auto">
          <a:xfrm>
            <a:off x="5310175" y="1321962"/>
            <a:ext cx="0" cy="3357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直接连接符 19"/>
          <p:cNvCxnSpPr/>
          <p:nvPr/>
        </p:nvCxnSpPr>
        <p:spPr bwMode="auto">
          <a:xfrm>
            <a:off x="7362588" y="1321962"/>
            <a:ext cx="0" cy="3357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直接连接符 17"/>
          <p:cNvCxnSpPr/>
          <p:nvPr/>
        </p:nvCxnSpPr>
        <p:spPr bwMode="auto">
          <a:xfrm>
            <a:off x="6390295" y="1268760"/>
            <a:ext cx="0" cy="93610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直接连接符 24"/>
          <p:cNvCxnSpPr/>
          <p:nvPr/>
        </p:nvCxnSpPr>
        <p:spPr bwMode="auto">
          <a:xfrm>
            <a:off x="8388796" y="1268760"/>
            <a:ext cx="0" cy="86409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直接连接符 25"/>
          <p:cNvCxnSpPr/>
          <p:nvPr/>
        </p:nvCxnSpPr>
        <p:spPr bwMode="auto">
          <a:xfrm>
            <a:off x="4283968" y="1340768"/>
            <a:ext cx="0" cy="86409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/>
          <p:cNvCxnSpPr/>
          <p:nvPr/>
        </p:nvCxnSpPr>
        <p:spPr bwMode="auto">
          <a:xfrm>
            <a:off x="5310174" y="1784549"/>
            <a:ext cx="205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接连接符 27"/>
          <p:cNvCxnSpPr/>
          <p:nvPr/>
        </p:nvCxnSpPr>
        <p:spPr bwMode="auto">
          <a:xfrm>
            <a:off x="4283968" y="2102421"/>
            <a:ext cx="102620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直接连接符 28"/>
          <p:cNvCxnSpPr/>
          <p:nvPr/>
        </p:nvCxnSpPr>
        <p:spPr bwMode="auto">
          <a:xfrm>
            <a:off x="7362587" y="2085579"/>
            <a:ext cx="102620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直接连接符 29"/>
          <p:cNvCxnSpPr/>
          <p:nvPr/>
        </p:nvCxnSpPr>
        <p:spPr bwMode="auto">
          <a:xfrm>
            <a:off x="5310175" y="1784549"/>
            <a:ext cx="0" cy="3357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直接连接符 30"/>
          <p:cNvCxnSpPr/>
          <p:nvPr/>
        </p:nvCxnSpPr>
        <p:spPr bwMode="auto">
          <a:xfrm>
            <a:off x="7362589" y="1765321"/>
            <a:ext cx="0" cy="3357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5818664" y="1835532"/>
            <a:ext cx="1037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/>
              <a:t>16</a:t>
            </a:r>
            <a:r>
              <a:rPr lang="zh-CN" altLang="en-US" sz="1600" b="1" dirty="0" smtClean="0"/>
              <a:t>个脉冲</a:t>
            </a:r>
            <a:endParaRPr lang="zh-CN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3187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9214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VICC-&gt;VCD</a:t>
            </a:r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使用一个副载波时的</a:t>
            </a:r>
            <a:r>
              <a:rPr lang="en-US" altLang="zh-CN" dirty="0" smtClean="0"/>
              <a:t>EOF </a:t>
            </a:r>
            <a:r>
              <a:rPr lang="zh-CN" altLang="en-US" dirty="0" smtClean="0"/>
              <a:t>，</a:t>
            </a:r>
            <a:r>
              <a:rPr lang="en-US" altLang="zh-CN" dirty="0" smtClean="0"/>
              <a:t>EOF</a:t>
            </a:r>
            <a:r>
              <a:rPr lang="zh-CN" altLang="en-US" dirty="0" smtClean="0"/>
              <a:t>包含三个部分：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>
                <a:solidFill>
                  <a:srgbClr val="FF0000"/>
                </a:solidFill>
              </a:rPr>
              <a:t>逻辑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/>
              <a:t>以频率为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个脉冲开始，接着是非调制时间</a:t>
            </a:r>
            <a:r>
              <a:rPr lang="en-US" altLang="zh-CN" dirty="0" smtClean="0"/>
              <a:t>256/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18.88μs</a:t>
            </a:r>
            <a:r>
              <a:rPr lang="zh-CN" altLang="en-US" dirty="0" smtClean="0"/>
              <a:t>）。 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baseline="-25000" dirty="0" smtClean="0"/>
              <a:t> 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24</a:t>
            </a:r>
            <a:r>
              <a:rPr lang="zh-CN" altLang="en-US" dirty="0" smtClean="0"/>
              <a:t>个脉冲 。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一个非调制时间 </a:t>
            </a:r>
            <a:r>
              <a:rPr lang="en-US" altLang="zh-CN" dirty="0" smtClean="0"/>
              <a:t>768/</a:t>
            </a:r>
            <a:r>
              <a:rPr lang="en-US" altLang="zh-CN" dirty="0" err="1" smtClean="0"/>
              <a:t>f</a:t>
            </a:r>
            <a:r>
              <a:rPr lang="en-US" altLang="zh-CN" baseline="30000" dirty="0" err="1" smtClean="0"/>
              <a:t>C</a:t>
            </a:r>
            <a:r>
              <a:rPr lang="en-US" altLang="zh-CN" baseline="30000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约 </a:t>
            </a:r>
            <a:r>
              <a:rPr lang="en-US" altLang="zh-CN" dirty="0" smtClean="0"/>
              <a:t>56.64μs)</a:t>
            </a:r>
            <a:r>
              <a:rPr lang="zh-CN" altLang="en-US" dirty="0" smtClean="0"/>
              <a:t>。 </a:t>
            </a:r>
          </a:p>
          <a:p>
            <a:endParaRPr lang="zh-CN" altLang="en-US" dirty="0" smtClean="0"/>
          </a:p>
        </p:txBody>
      </p:sp>
      <p:pic>
        <p:nvPicPr>
          <p:cNvPr id="931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465" y="4472211"/>
            <a:ext cx="7872412" cy="17272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/>
        </p:nvCxnSpPr>
        <p:spPr bwMode="auto">
          <a:xfrm>
            <a:off x="5634118" y="4602956"/>
            <a:ext cx="2808312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>
            <a:off x="2987725" y="4147074"/>
            <a:ext cx="266429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>
            <a:off x="2087625" y="4639203"/>
            <a:ext cx="90010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连接符 7"/>
          <p:cNvCxnSpPr/>
          <p:nvPr/>
        </p:nvCxnSpPr>
        <p:spPr bwMode="auto">
          <a:xfrm>
            <a:off x="1043608" y="4149080"/>
            <a:ext cx="104401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2087625" y="4185327"/>
            <a:ext cx="0" cy="45387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直接连接符 9"/>
          <p:cNvCxnSpPr/>
          <p:nvPr/>
        </p:nvCxnSpPr>
        <p:spPr bwMode="auto">
          <a:xfrm flipV="1">
            <a:off x="2987725" y="414908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直接连接符 10"/>
          <p:cNvCxnSpPr/>
          <p:nvPr/>
        </p:nvCxnSpPr>
        <p:spPr bwMode="auto">
          <a:xfrm flipV="1">
            <a:off x="5681390" y="414908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42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VICC-&gt;VCD</a:t>
            </a:r>
            <a:r>
              <a:rPr lang="zh-CN" altLang="en-US" dirty="0" smtClean="0"/>
              <a:t> 帧：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使用两种副载波时的</a:t>
            </a:r>
            <a:r>
              <a:rPr lang="en-US" altLang="zh-CN" dirty="0" smtClean="0"/>
              <a:t>SOF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</a:t>
            </a:r>
            <a:r>
              <a:rPr lang="en-US" altLang="zh-CN" dirty="0" smtClean="0"/>
              <a:t>27</a:t>
            </a:r>
            <a:r>
              <a:rPr lang="zh-CN" altLang="en-US" dirty="0" smtClean="0"/>
              <a:t>个的脉冲</a:t>
            </a:r>
            <a:r>
              <a:rPr lang="en-US" altLang="zh-CN" dirty="0" smtClean="0"/>
              <a:t>(0)</a:t>
            </a:r>
            <a:r>
              <a:rPr lang="zh-CN" altLang="en-US" dirty="0" smtClean="0"/>
              <a:t>。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baseline="-25000" dirty="0" smtClean="0"/>
              <a:t> 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24</a:t>
            </a:r>
            <a:r>
              <a:rPr lang="zh-CN" altLang="en-US" dirty="0" smtClean="0"/>
              <a:t>个脉冲 </a:t>
            </a:r>
            <a:r>
              <a:rPr lang="en-US" altLang="zh-CN" dirty="0" smtClean="0"/>
              <a:t>(1)</a:t>
            </a:r>
            <a:r>
              <a:rPr lang="zh-CN" altLang="en-US" dirty="0" smtClean="0"/>
              <a:t>。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>
                <a:solidFill>
                  <a:srgbClr val="FF0000"/>
                </a:solidFill>
              </a:rPr>
              <a:t>逻辑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/>
              <a:t>以频率为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个脉冲开始，接着是频率为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个脉冲。 </a:t>
            </a:r>
          </a:p>
          <a:p>
            <a:endParaRPr lang="zh-CN" altLang="en-US" dirty="0" smtClean="0"/>
          </a:p>
        </p:txBody>
      </p:sp>
      <p:pic>
        <p:nvPicPr>
          <p:cNvPr id="942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4581128"/>
            <a:ext cx="8156575" cy="17272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cxnSp>
        <p:nvCxnSpPr>
          <p:cNvPr id="3" name="直接连接符 2"/>
          <p:cNvCxnSpPr/>
          <p:nvPr/>
        </p:nvCxnSpPr>
        <p:spPr bwMode="auto">
          <a:xfrm>
            <a:off x="863588" y="4602956"/>
            <a:ext cx="30243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>
            <a:off x="3851920" y="4149080"/>
            <a:ext cx="266429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直接连接符 4"/>
          <p:cNvCxnSpPr/>
          <p:nvPr/>
        </p:nvCxnSpPr>
        <p:spPr bwMode="auto">
          <a:xfrm flipV="1">
            <a:off x="3887924" y="414908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接连接符 16"/>
          <p:cNvCxnSpPr/>
          <p:nvPr/>
        </p:nvCxnSpPr>
        <p:spPr bwMode="auto">
          <a:xfrm flipV="1">
            <a:off x="6516216" y="414908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直接连接符 17"/>
          <p:cNvCxnSpPr/>
          <p:nvPr/>
        </p:nvCxnSpPr>
        <p:spPr bwMode="auto">
          <a:xfrm flipV="1">
            <a:off x="8532440" y="4149080"/>
            <a:ext cx="35905" cy="208823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直接连接符 24"/>
          <p:cNvCxnSpPr/>
          <p:nvPr/>
        </p:nvCxnSpPr>
        <p:spPr bwMode="auto">
          <a:xfrm>
            <a:off x="6516216" y="4602956"/>
            <a:ext cx="1008112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/>
          <p:cNvCxnSpPr/>
          <p:nvPr/>
        </p:nvCxnSpPr>
        <p:spPr bwMode="auto">
          <a:xfrm>
            <a:off x="7524328" y="4149080"/>
            <a:ext cx="104401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接连接符 27"/>
          <p:cNvCxnSpPr/>
          <p:nvPr/>
        </p:nvCxnSpPr>
        <p:spPr bwMode="auto">
          <a:xfrm>
            <a:off x="7524328" y="4149080"/>
            <a:ext cx="0" cy="45387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</a:t>
            </a:r>
            <a:r>
              <a:rPr lang="en-US" altLang="zh-CN" dirty="0"/>
              <a:t>ISO15693 : VICC-&gt;VCD</a:t>
            </a:r>
            <a:endParaRPr lang="zh-CN" altLang="en-US" dirty="0" smtClean="0"/>
          </a:p>
        </p:txBody>
      </p:sp>
      <p:sp>
        <p:nvSpPr>
          <p:cNvPr id="9523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921496"/>
          </a:xfrm>
        </p:spPr>
        <p:txBody>
          <a:bodyPr/>
          <a:lstStyle/>
          <a:p>
            <a:r>
              <a:rPr lang="en-US" altLang="zh-CN" dirty="0" smtClean="0"/>
              <a:t>VICC-&gt;VCD</a:t>
            </a:r>
            <a:r>
              <a:rPr lang="zh-CN" altLang="en-US" dirty="0" smtClean="0"/>
              <a:t> 帧：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使用两个副载波时的</a:t>
            </a:r>
            <a:r>
              <a:rPr lang="en-US" altLang="zh-CN" dirty="0" smtClean="0"/>
              <a:t>EOF </a:t>
            </a:r>
            <a:r>
              <a:rPr lang="zh-CN" altLang="en-US" dirty="0" smtClean="0"/>
              <a:t>，</a:t>
            </a:r>
            <a:r>
              <a:rPr lang="en-US" altLang="zh-CN" dirty="0" smtClean="0"/>
              <a:t>EOF</a:t>
            </a:r>
            <a:r>
              <a:rPr lang="zh-CN" altLang="en-US" dirty="0" smtClean="0"/>
              <a:t>包含三个部分：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>
                <a:solidFill>
                  <a:srgbClr val="FF0000"/>
                </a:solidFill>
              </a:rPr>
              <a:t>逻辑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/>
              <a:t>以频率为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个脉冲开始，接着是频率为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个脉冲。 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baseline="30000" dirty="0" smtClean="0"/>
              <a:t> </a:t>
            </a:r>
            <a:r>
              <a:rPr lang="en-US" altLang="zh-CN" dirty="0" smtClean="0"/>
              <a:t>/32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423.75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24</a:t>
            </a:r>
            <a:r>
              <a:rPr lang="zh-CN" altLang="en-US" dirty="0" smtClean="0"/>
              <a:t>个脉冲（１） 。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— </a:t>
            </a:r>
            <a:r>
              <a:rPr lang="zh-CN" altLang="en-US" dirty="0" smtClean="0"/>
              <a:t>频率为</a:t>
            </a:r>
            <a:r>
              <a:rPr lang="en-US" altLang="zh-CN" dirty="0" err="1" smtClean="0"/>
              <a:t>f</a:t>
            </a:r>
            <a:r>
              <a:rPr lang="en-US" altLang="zh-CN" baseline="-25000" dirty="0" err="1" smtClean="0"/>
              <a:t>C</a:t>
            </a:r>
            <a:r>
              <a:rPr lang="en-US" altLang="zh-CN" baseline="30000" dirty="0" smtClean="0"/>
              <a:t> </a:t>
            </a:r>
            <a:r>
              <a:rPr lang="en-US" altLang="zh-CN" dirty="0" smtClean="0"/>
              <a:t>/28</a:t>
            </a:r>
            <a:r>
              <a:rPr lang="zh-CN" altLang="en-US" dirty="0" smtClean="0"/>
              <a:t>（约 </a:t>
            </a:r>
            <a:r>
              <a:rPr lang="en-US" altLang="zh-CN" dirty="0" smtClean="0"/>
              <a:t>484.28 kHz</a:t>
            </a:r>
            <a:r>
              <a:rPr lang="zh-CN" altLang="en-US" dirty="0" smtClean="0"/>
              <a:t>）的</a:t>
            </a:r>
            <a:r>
              <a:rPr lang="en-US" altLang="zh-CN" dirty="0" smtClean="0"/>
              <a:t>27</a:t>
            </a:r>
            <a:r>
              <a:rPr lang="zh-CN" altLang="en-US" dirty="0" smtClean="0"/>
              <a:t>个脉冲 （</a:t>
            </a:r>
            <a:r>
              <a:rPr lang="en-US" altLang="zh-CN" dirty="0" smtClean="0"/>
              <a:t>0</a:t>
            </a:r>
            <a:r>
              <a:rPr lang="zh-CN" altLang="en-US" dirty="0" smtClean="0"/>
              <a:t>）。 </a:t>
            </a:r>
          </a:p>
          <a:p>
            <a:endParaRPr lang="zh-CN" altLang="en-US" dirty="0" smtClean="0"/>
          </a:p>
        </p:txBody>
      </p:sp>
      <p:pic>
        <p:nvPicPr>
          <p:cNvPr id="952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8" y="4653136"/>
            <a:ext cx="8181603" cy="165576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/>
        </p:nvCxnSpPr>
        <p:spPr bwMode="auto">
          <a:xfrm>
            <a:off x="5634118" y="4602956"/>
            <a:ext cx="2808312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>
            <a:off x="2843808" y="4147074"/>
            <a:ext cx="279031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>
            <a:off x="1943609" y="4653136"/>
            <a:ext cx="90010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连接符 7"/>
          <p:cNvCxnSpPr/>
          <p:nvPr/>
        </p:nvCxnSpPr>
        <p:spPr bwMode="auto">
          <a:xfrm>
            <a:off x="899592" y="4149080"/>
            <a:ext cx="1044017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1955691" y="4199260"/>
            <a:ext cx="0" cy="45387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直接连接符 9"/>
          <p:cNvCxnSpPr/>
          <p:nvPr/>
        </p:nvCxnSpPr>
        <p:spPr bwMode="auto">
          <a:xfrm flipV="1">
            <a:off x="2843808" y="4185327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直接连接符 10"/>
          <p:cNvCxnSpPr/>
          <p:nvPr/>
        </p:nvCxnSpPr>
        <p:spPr bwMode="auto">
          <a:xfrm flipV="1">
            <a:off x="5652021" y="4194550"/>
            <a:ext cx="0" cy="215924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endParaRPr lang="zh-CN" altLang="en-US" dirty="0" smtClean="0"/>
          </a:p>
        </p:txBody>
      </p:sp>
      <p:sp>
        <p:nvSpPr>
          <p:cNvPr id="993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ISO 14443</a:t>
            </a:r>
          </a:p>
          <a:p>
            <a:pPr lvl="1"/>
            <a:r>
              <a:rPr lang="zh-CN" altLang="en-US" dirty="0" smtClean="0"/>
              <a:t>密耦合系统</a:t>
            </a:r>
            <a:r>
              <a:rPr lang="en-US" altLang="zh-CN" dirty="0" smtClean="0">
                <a:solidFill>
                  <a:srgbClr val="FF0000"/>
                </a:solidFill>
              </a:rPr>
              <a:t>15cm</a:t>
            </a:r>
            <a:r>
              <a:rPr lang="en-US" altLang="zh-CN" dirty="0" smtClean="0"/>
              <a:t>…PCD/PICC</a:t>
            </a:r>
          </a:p>
          <a:p>
            <a:pPr lvl="1"/>
            <a:r>
              <a:rPr lang="en-US" altLang="zh-CN" dirty="0" smtClean="0"/>
              <a:t>PCD:	</a:t>
            </a:r>
            <a:r>
              <a:rPr lang="en-US" altLang="zh-CN" b="1" dirty="0" smtClean="0"/>
              <a:t> </a:t>
            </a:r>
            <a:r>
              <a:rPr lang="en-US" altLang="zh-CN" b="1" dirty="0"/>
              <a:t>Proximity</a:t>
            </a:r>
            <a:r>
              <a:rPr lang="en-US" altLang="zh-CN" dirty="0"/>
              <a:t> coupling </a:t>
            </a:r>
            <a:r>
              <a:rPr lang="en-US" altLang="zh-CN" dirty="0" smtClean="0"/>
              <a:t>device</a:t>
            </a:r>
          </a:p>
          <a:p>
            <a:pPr lvl="1"/>
            <a:r>
              <a:rPr lang="en-US" altLang="zh-CN" dirty="0" smtClean="0"/>
              <a:t>PICC	</a:t>
            </a:r>
            <a:r>
              <a:rPr lang="en-US" altLang="zh-CN" b="1" dirty="0" smtClean="0"/>
              <a:t> </a:t>
            </a:r>
            <a:r>
              <a:rPr lang="en-US" altLang="zh-CN" b="1" dirty="0"/>
              <a:t>Proximity</a:t>
            </a:r>
            <a:r>
              <a:rPr lang="en-US" altLang="zh-CN" dirty="0"/>
              <a:t> IC(Integrated </a:t>
            </a:r>
            <a:r>
              <a:rPr lang="en-US" altLang="zh-CN" dirty="0" smtClean="0"/>
              <a:t>circuit) card</a:t>
            </a:r>
          </a:p>
          <a:p>
            <a:pPr lvl="1"/>
            <a:r>
              <a:rPr lang="zh-CN" altLang="en-US" dirty="0" smtClean="0"/>
              <a:t>载波频率</a:t>
            </a:r>
            <a:r>
              <a:rPr lang="en-US" altLang="zh-CN" dirty="0" smtClean="0"/>
              <a:t>:  13.56MHz</a:t>
            </a:r>
          </a:p>
          <a:p>
            <a:pPr lvl="1"/>
            <a:r>
              <a:rPr lang="zh-CN" altLang="en-US" dirty="0" smtClean="0"/>
              <a:t>通讯速率：</a:t>
            </a:r>
            <a:r>
              <a:rPr lang="en-US" altLang="zh-CN" dirty="0" smtClean="0"/>
              <a:t>106Kbits/s</a:t>
            </a:r>
          </a:p>
          <a:p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endParaRPr lang="zh-CN" altLang="en-US" dirty="0" smtClean="0"/>
          </a:p>
        </p:txBody>
      </p:sp>
      <p:sp>
        <p:nvSpPr>
          <p:cNvPr id="10035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265312"/>
          </a:xfrm>
        </p:spPr>
        <p:txBody>
          <a:bodyPr/>
          <a:lstStyle/>
          <a:p>
            <a:r>
              <a:rPr lang="zh-CN" altLang="en-US" dirty="0" smtClean="0"/>
              <a:t>概要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OOK: </a:t>
            </a:r>
            <a:r>
              <a:rPr lang="zh-CN" altLang="zh-CN" dirty="0" smtClean="0"/>
              <a:t>开</a:t>
            </a:r>
            <a:r>
              <a:rPr lang="en-US" altLang="zh-CN" dirty="0" smtClean="0"/>
              <a:t>/</a:t>
            </a:r>
            <a:r>
              <a:rPr lang="zh-CN" altLang="zh-CN" dirty="0" smtClean="0"/>
              <a:t>关键控</a:t>
            </a:r>
            <a:r>
              <a:rPr lang="en-US" altLang="zh-CN" dirty="0" smtClean="0"/>
              <a:t>(On/Off Keying): ASK</a:t>
            </a:r>
          </a:p>
          <a:p>
            <a:pPr lvl="1"/>
            <a:r>
              <a:rPr lang="en-US" altLang="zh-CN" dirty="0" smtClean="0"/>
              <a:t>*</a:t>
            </a:r>
            <a:r>
              <a:rPr lang="zh-CN" altLang="en-US" dirty="0" smtClean="0"/>
              <a:t>也可能数据反向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560988"/>
            <a:ext cx="6337259" cy="3729654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PCD-&gt;PICC</a:t>
            </a:r>
            <a:endParaRPr lang="zh-CN" altLang="en-US" dirty="0" smtClean="0"/>
          </a:p>
        </p:txBody>
      </p:sp>
      <p:sp>
        <p:nvSpPr>
          <p:cNvPr id="10137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33528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TYPEA</a:t>
            </a:r>
            <a:r>
              <a:rPr lang="en-US" altLang="zh-CN" dirty="0" smtClean="0"/>
              <a:t> &amp; PCD-&gt;PICC</a:t>
            </a:r>
          </a:p>
          <a:p>
            <a:pPr lvl="1"/>
            <a:r>
              <a:rPr lang="zh-CN" altLang="en-US" dirty="0" smtClean="0"/>
              <a:t>位宽度：</a:t>
            </a:r>
            <a:r>
              <a:rPr lang="en-US" altLang="zh-CN" dirty="0" smtClean="0"/>
              <a:t>128/fc=9.44us</a:t>
            </a:r>
            <a:r>
              <a:rPr lang="zh-CN" altLang="en-US" dirty="0" smtClean="0"/>
              <a:t>，比特速率：</a:t>
            </a:r>
            <a:r>
              <a:rPr lang="en-US" altLang="zh-CN" dirty="0" smtClean="0"/>
              <a:t>106bps(105.9bits/s)</a:t>
            </a:r>
          </a:p>
          <a:p>
            <a:pPr lvl="1"/>
            <a:r>
              <a:rPr lang="zh-CN" altLang="en-US" dirty="0" smtClean="0"/>
              <a:t>位编码：修正的弥勒码</a:t>
            </a:r>
            <a:r>
              <a:rPr lang="en-US" altLang="zh-CN" dirty="0" smtClean="0"/>
              <a:t>.</a:t>
            </a:r>
          </a:p>
          <a:p>
            <a:pPr lvl="2">
              <a:lnSpc>
                <a:spcPct val="150000"/>
              </a:lnSpc>
            </a:pPr>
            <a:r>
              <a:rPr lang="zh-CN" altLang="zh-CN" dirty="0" smtClean="0"/>
              <a:t>时序</a:t>
            </a:r>
            <a:r>
              <a:rPr lang="en-US" altLang="zh-CN" dirty="0" smtClean="0"/>
              <a:t>X</a:t>
            </a:r>
            <a:r>
              <a:rPr lang="zh-CN" altLang="zh-CN" dirty="0" smtClean="0"/>
              <a:t>：在</a:t>
            </a:r>
            <a:r>
              <a:rPr lang="en-US" altLang="zh-CN" dirty="0" smtClean="0"/>
              <a:t>64/fc</a:t>
            </a:r>
            <a:r>
              <a:rPr lang="zh-CN" altLang="zh-CN" dirty="0" smtClean="0"/>
              <a:t>处，产生一个</a:t>
            </a:r>
            <a:r>
              <a:rPr lang="en-US" altLang="zh-CN" dirty="0" smtClean="0"/>
              <a:t>Pause</a:t>
            </a:r>
            <a:r>
              <a:rPr lang="zh-CN" altLang="zh-CN" dirty="0" smtClean="0"/>
              <a:t>（凹槽）</a:t>
            </a:r>
            <a:r>
              <a:rPr lang="en-US" altLang="zh-CN" dirty="0" smtClean="0"/>
              <a:t>,</a:t>
            </a:r>
            <a:r>
              <a:rPr lang="zh-CN" altLang="en-US" dirty="0" smtClean="0"/>
              <a:t>宽度：</a:t>
            </a:r>
            <a:r>
              <a:rPr lang="en-US" altLang="zh-CN" dirty="0" smtClean="0"/>
              <a:t>2.5-3us;</a:t>
            </a:r>
            <a:endParaRPr lang="zh-CN" altLang="zh-CN" dirty="0" smtClean="0"/>
          </a:p>
          <a:p>
            <a:pPr lvl="2">
              <a:lnSpc>
                <a:spcPct val="150000"/>
              </a:lnSpc>
            </a:pPr>
            <a:r>
              <a:rPr lang="zh-CN" altLang="zh-CN" dirty="0" smtClean="0"/>
              <a:t>时序</a:t>
            </a:r>
            <a:r>
              <a:rPr lang="en-US" altLang="zh-CN" dirty="0" smtClean="0"/>
              <a:t>Y:  </a:t>
            </a:r>
            <a:r>
              <a:rPr lang="zh-CN" altLang="zh-CN" dirty="0" smtClean="0"/>
              <a:t>在整个位期间</a:t>
            </a:r>
            <a:r>
              <a:rPr lang="en-US" altLang="zh-CN" dirty="0" smtClean="0"/>
              <a:t>(128/fc)</a:t>
            </a:r>
            <a:r>
              <a:rPr lang="zh-CN" altLang="zh-CN" dirty="0" smtClean="0"/>
              <a:t>不</a:t>
            </a:r>
            <a:r>
              <a:rPr lang="zh-CN" altLang="en-US" dirty="0" smtClean="0"/>
              <a:t>变</a:t>
            </a:r>
            <a:r>
              <a:rPr lang="zh-CN" altLang="zh-CN" dirty="0" smtClean="0"/>
              <a:t>。</a:t>
            </a:r>
          </a:p>
          <a:p>
            <a:pPr lvl="2">
              <a:lnSpc>
                <a:spcPct val="150000"/>
              </a:lnSpc>
            </a:pPr>
            <a:r>
              <a:rPr lang="zh-CN" altLang="zh-CN" dirty="0" smtClean="0"/>
              <a:t>时序</a:t>
            </a:r>
            <a:r>
              <a:rPr lang="en-US" altLang="zh-CN" dirty="0" smtClean="0"/>
              <a:t>Z:  </a:t>
            </a:r>
            <a:r>
              <a:rPr lang="zh-CN" altLang="zh-CN" dirty="0" smtClean="0"/>
              <a:t>在位期间的开始产生一个</a:t>
            </a:r>
            <a:r>
              <a:rPr lang="en-US" altLang="zh-CN" dirty="0" smtClean="0"/>
              <a:t>Pause</a:t>
            </a:r>
            <a:r>
              <a:rPr lang="zh-CN" altLang="zh-CN" dirty="0" smtClean="0"/>
              <a:t>。</a:t>
            </a:r>
          </a:p>
          <a:p>
            <a:pPr lvl="1"/>
            <a:r>
              <a:rPr lang="en-US" altLang="zh-CN" dirty="0" smtClean="0"/>
              <a:t>     128/fc                              128/fc                            128/fc</a:t>
            </a:r>
          </a:p>
          <a:p>
            <a:pPr lvl="1"/>
            <a:r>
              <a:rPr lang="en-US" altLang="zh-CN" dirty="0" smtClean="0"/>
              <a:t>      64/fc                                                             </a:t>
            </a:r>
          </a:p>
          <a:p>
            <a:endParaRPr lang="zh-CN" altLang="en-US" dirty="0" smtClean="0"/>
          </a:p>
        </p:txBody>
      </p:sp>
      <p:cxnSp>
        <p:nvCxnSpPr>
          <p:cNvPr id="101380" name="直接连接符 4"/>
          <p:cNvCxnSpPr>
            <a:cxnSpLocks noChangeShapeType="1"/>
          </p:cNvCxnSpPr>
          <p:nvPr/>
        </p:nvCxnSpPr>
        <p:spPr bwMode="auto">
          <a:xfrm>
            <a:off x="827088" y="5589588"/>
            <a:ext cx="24495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1" name="直接连接符 7"/>
          <p:cNvCxnSpPr>
            <a:cxnSpLocks noChangeShapeType="1"/>
          </p:cNvCxnSpPr>
          <p:nvPr/>
        </p:nvCxnSpPr>
        <p:spPr bwMode="auto">
          <a:xfrm>
            <a:off x="1403350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2" name="直接连接符 9"/>
          <p:cNvCxnSpPr>
            <a:cxnSpLocks noChangeShapeType="1"/>
          </p:cNvCxnSpPr>
          <p:nvPr/>
        </p:nvCxnSpPr>
        <p:spPr bwMode="auto">
          <a:xfrm>
            <a:off x="2916238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3" name="直接连接符 10"/>
          <p:cNvCxnSpPr>
            <a:cxnSpLocks noChangeShapeType="1"/>
          </p:cNvCxnSpPr>
          <p:nvPr/>
        </p:nvCxnSpPr>
        <p:spPr bwMode="auto">
          <a:xfrm>
            <a:off x="3492500" y="5589588"/>
            <a:ext cx="24479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4" name="直接连接符 12"/>
          <p:cNvCxnSpPr>
            <a:cxnSpLocks noChangeShapeType="1"/>
          </p:cNvCxnSpPr>
          <p:nvPr/>
        </p:nvCxnSpPr>
        <p:spPr bwMode="auto">
          <a:xfrm>
            <a:off x="4067175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5" name="直接连接符 13"/>
          <p:cNvCxnSpPr>
            <a:cxnSpLocks noChangeShapeType="1"/>
          </p:cNvCxnSpPr>
          <p:nvPr/>
        </p:nvCxnSpPr>
        <p:spPr bwMode="auto">
          <a:xfrm>
            <a:off x="5580063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6" name="直接连接符 14"/>
          <p:cNvCxnSpPr>
            <a:cxnSpLocks noChangeShapeType="1"/>
          </p:cNvCxnSpPr>
          <p:nvPr/>
        </p:nvCxnSpPr>
        <p:spPr bwMode="auto">
          <a:xfrm>
            <a:off x="6156325" y="5589588"/>
            <a:ext cx="24479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7" name="直接连接符 16"/>
          <p:cNvCxnSpPr>
            <a:cxnSpLocks noChangeShapeType="1"/>
          </p:cNvCxnSpPr>
          <p:nvPr/>
        </p:nvCxnSpPr>
        <p:spPr bwMode="auto">
          <a:xfrm>
            <a:off x="6732588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1388" name="直接连接符 17"/>
          <p:cNvCxnSpPr>
            <a:cxnSpLocks noChangeShapeType="1"/>
          </p:cNvCxnSpPr>
          <p:nvPr/>
        </p:nvCxnSpPr>
        <p:spPr bwMode="auto">
          <a:xfrm>
            <a:off x="8243888" y="4654550"/>
            <a:ext cx="0" cy="1584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1389" name="TextBox 19"/>
          <p:cNvSpPr txBox="1">
            <a:spLocks noChangeArrowheads="1"/>
          </p:cNvSpPr>
          <p:nvPr/>
        </p:nvSpPr>
        <p:spPr bwMode="auto">
          <a:xfrm>
            <a:off x="7380288" y="5734050"/>
            <a:ext cx="377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Z</a:t>
            </a:r>
            <a:endParaRPr lang="zh-CN" altLang="en-US" b="1"/>
          </a:p>
        </p:txBody>
      </p:sp>
      <p:sp>
        <p:nvSpPr>
          <p:cNvPr id="101390" name="TextBox 20"/>
          <p:cNvSpPr txBox="1">
            <a:spLocks noChangeArrowheads="1"/>
          </p:cNvSpPr>
          <p:nvPr/>
        </p:nvSpPr>
        <p:spPr bwMode="auto">
          <a:xfrm>
            <a:off x="4643438" y="5734050"/>
            <a:ext cx="377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Y</a:t>
            </a:r>
            <a:endParaRPr lang="zh-CN" altLang="en-US" b="1"/>
          </a:p>
        </p:txBody>
      </p:sp>
      <p:sp>
        <p:nvSpPr>
          <p:cNvPr id="101391" name="矩形 21"/>
          <p:cNvSpPr>
            <a:spLocks noChangeArrowheads="1"/>
          </p:cNvSpPr>
          <p:nvPr/>
        </p:nvSpPr>
        <p:spPr bwMode="auto">
          <a:xfrm>
            <a:off x="1403350" y="4941888"/>
            <a:ext cx="720725" cy="6477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en-US" sz="1800" b="1">
              <a:latin typeface="Tahoma" pitchFamily="34" charset="0"/>
              <a:ea typeface="黑体" pitchFamily="2" charset="-122"/>
            </a:endParaRPr>
          </a:p>
        </p:txBody>
      </p:sp>
      <p:sp>
        <p:nvSpPr>
          <p:cNvPr id="101392" name="矩形 22"/>
          <p:cNvSpPr>
            <a:spLocks noChangeArrowheads="1"/>
          </p:cNvSpPr>
          <p:nvPr/>
        </p:nvSpPr>
        <p:spPr bwMode="auto">
          <a:xfrm>
            <a:off x="1403350" y="4941888"/>
            <a:ext cx="720725" cy="647700"/>
          </a:xfrm>
          <a:prstGeom prst="rect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en-US" sz="1800" b="1">
              <a:latin typeface="Tahoma" pitchFamily="34" charset="0"/>
              <a:ea typeface="黑体" pitchFamily="2" charset="-122"/>
            </a:endParaRPr>
          </a:p>
        </p:txBody>
      </p:sp>
      <p:sp>
        <p:nvSpPr>
          <p:cNvPr id="101393" name="矩形 23"/>
          <p:cNvSpPr>
            <a:spLocks noChangeArrowheads="1"/>
          </p:cNvSpPr>
          <p:nvPr/>
        </p:nvSpPr>
        <p:spPr bwMode="auto">
          <a:xfrm>
            <a:off x="4067175" y="4941888"/>
            <a:ext cx="1512888" cy="639762"/>
          </a:xfrm>
          <a:prstGeom prst="rect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en-US" sz="1800" b="1">
              <a:latin typeface="Tahoma" pitchFamily="34" charset="0"/>
              <a:ea typeface="黑体" pitchFamily="2" charset="-122"/>
            </a:endParaRPr>
          </a:p>
        </p:txBody>
      </p:sp>
      <p:sp>
        <p:nvSpPr>
          <p:cNvPr id="101394" name="矩形 24"/>
          <p:cNvSpPr>
            <a:spLocks noChangeArrowheads="1"/>
          </p:cNvSpPr>
          <p:nvPr/>
        </p:nvSpPr>
        <p:spPr bwMode="auto">
          <a:xfrm>
            <a:off x="6875463" y="4941888"/>
            <a:ext cx="1368425" cy="647700"/>
          </a:xfrm>
          <a:prstGeom prst="rect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en-US" sz="1800" b="1">
              <a:latin typeface="Tahoma" pitchFamily="34" charset="0"/>
              <a:ea typeface="黑体" pitchFamily="2" charset="-122"/>
            </a:endParaRPr>
          </a:p>
        </p:txBody>
      </p:sp>
      <p:sp>
        <p:nvSpPr>
          <p:cNvPr id="101395" name="矩形 25"/>
          <p:cNvSpPr>
            <a:spLocks noChangeArrowheads="1"/>
          </p:cNvSpPr>
          <p:nvPr/>
        </p:nvSpPr>
        <p:spPr bwMode="auto">
          <a:xfrm>
            <a:off x="2268538" y="4941888"/>
            <a:ext cx="647700" cy="647700"/>
          </a:xfrm>
          <a:prstGeom prst="rect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125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en-US" sz="1800" b="1">
              <a:latin typeface="Tahoma" pitchFamily="34" charset="0"/>
              <a:ea typeface="黑体" pitchFamily="2" charset="-122"/>
            </a:endParaRPr>
          </a:p>
        </p:txBody>
      </p:sp>
      <p:sp>
        <p:nvSpPr>
          <p:cNvPr id="101396" name="TextBox 20"/>
          <p:cNvSpPr txBox="1">
            <a:spLocks noChangeArrowheads="1"/>
          </p:cNvSpPr>
          <p:nvPr/>
        </p:nvSpPr>
        <p:spPr bwMode="auto">
          <a:xfrm>
            <a:off x="2051050" y="5734050"/>
            <a:ext cx="377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X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PCD-&gt;PICC</a:t>
            </a:r>
            <a:endParaRPr lang="zh-CN" altLang="en-US" dirty="0" smtClean="0"/>
          </a:p>
        </p:txBody>
      </p:sp>
      <p:sp>
        <p:nvSpPr>
          <p:cNvPr id="22532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TYPEA &amp; PCD-&gt;PICC</a:t>
            </a:r>
          </a:p>
          <a:p>
            <a:pPr lvl="1"/>
            <a:r>
              <a:rPr lang="zh-CN" altLang="en-US" smtClean="0"/>
              <a:t>调制：</a:t>
            </a:r>
            <a:r>
              <a:rPr lang="en-US" altLang="zh-CN" smtClean="0"/>
              <a:t>ASK.</a:t>
            </a:r>
            <a:endParaRPr lang="zh-CN" altLang="en-US" smtClean="0"/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373943"/>
              </p:ext>
            </p:extLst>
          </p:nvPr>
        </p:nvGraphicFramePr>
        <p:xfrm>
          <a:off x="2987824" y="1844824"/>
          <a:ext cx="5545138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7" name="图片" r:id="rId3" imgW="3899038" imgH="3085571" progId="Word.Picture.8">
                  <p:embed/>
                </p:oleObj>
              </mc:Choice>
              <mc:Fallback>
                <p:oleObj name="图片" r:id="rId3" imgW="3899038" imgH="308557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844824"/>
                        <a:ext cx="5545138" cy="439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PCD-&gt;PICC</a:t>
            </a:r>
            <a:endParaRPr lang="zh-CN" altLang="en-US" dirty="0" smtClean="0"/>
          </a:p>
        </p:txBody>
      </p:sp>
      <p:sp>
        <p:nvSpPr>
          <p:cNvPr id="10240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977900"/>
          </a:xfrm>
        </p:spPr>
        <p:txBody>
          <a:bodyPr/>
          <a:lstStyle/>
          <a:p>
            <a:r>
              <a:rPr lang="en-US" altLang="zh-CN" smtClean="0"/>
              <a:t>TYPEA &amp; PCD-&gt;PICC</a:t>
            </a:r>
          </a:p>
          <a:p>
            <a:pPr lvl="1"/>
            <a:r>
              <a:rPr lang="zh-CN" altLang="en-US" smtClean="0"/>
              <a:t>调制：</a:t>
            </a:r>
            <a:r>
              <a:rPr lang="en-US" altLang="zh-CN" smtClean="0"/>
              <a:t>ASK.</a:t>
            </a:r>
            <a:endParaRPr lang="zh-CN" altLang="en-US" smtClean="0"/>
          </a:p>
          <a:p>
            <a:endParaRPr lang="zh-CN" altLang="en-US" smtClean="0"/>
          </a:p>
        </p:txBody>
      </p:sp>
      <p:pic>
        <p:nvPicPr>
          <p:cNvPr id="102404" name="Picture 2" descr="14443-2tu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773238"/>
            <a:ext cx="5616575" cy="454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/>
              <a:t> ：</a:t>
            </a:r>
            <a:r>
              <a:rPr lang="en-US" altLang="zh-CN" dirty="0"/>
              <a:t>PCD-&gt;PICC</a:t>
            </a:r>
            <a:endParaRPr lang="zh-CN" altLang="en-US" dirty="0" smtClean="0"/>
          </a:p>
        </p:txBody>
      </p:sp>
      <p:sp>
        <p:nvSpPr>
          <p:cNvPr id="103427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049338"/>
          </a:xfrm>
        </p:spPr>
        <p:txBody>
          <a:bodyPr/>
          <a:lstStyle/>
          <a:p>
            <a:r>
              <a:rPr lang="en-US" altLang="zh-CN" smtClean="0"/>
              <a:t>TYPEA &amp; PCD-&gt;PICC</a:t>
            </a:r>
          </a:p>
          <a:p>
            <a:pPr lvl="1"/>
            <a:r>
              <a:rPr lang="zh-CN" altLang="en-US" smtClean="0"/>
              <a:t>调制：</a:t>
            </a:r>
            <a:r>
              <a:rPr lang="en-US" altLang="zh-CN" smtClean="0"/>
              <a:t>ASK.</a:t>
            </a:r>
            <a:endParaRPr lang="zh-CN" altLang="en-US" smtClean="0"/>
          </a:p>
          <a:p>
            <a:endParaRPr lang="zh-CN" altLang="en-US" smtClean="0"/>
          </a:p>
        </p:txBody>
      </p:sp>
      <p:pic>
        <p:nvPicPr>
          <p:cNvPr id="103428" name="Picture 2" descr="14443-2tu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420938"/>
            <a:ext cx="5270500" cy="376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PCD-&gt;PICC</a:t>
            </a:r>
            <a:endParaRPr lang="zh-CN" altLang="en-US" dirty="0" smtClean="0"/>
          </a:p>
        </p:txBody>
      </p:sp>
      <p:sp>
        <p:nvSpPr>
          <p:cNvPr id="104451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1336675"/>
          </a:xfrm>
        </p:spPr>
        <p:txBody>
          <a:bodyPr/>
          <a:lstStyle/>
          <a:p>
            <a:r>
              <a:rPr lang="en-US" altLang="zh-CN" smtClean="0"/>
              <a:t>TYPEA &amp; PCD-&gt;PICC</a:t>
            </a:r>
          </a:p>
          <a:p>
            <a:pPr lvl="1"/>
            <a:r>
              <a:rPr lang="zh-CN" altLang="en-US" smtClean="0"/>
              <a:t>位编码：修正的弥勒码</a:t>
            </a:r>
            <a:r>
              <a:rPr lang="en-US" altLang="zh-CN" smtClean="0"/>
              <a:t>.</a:t>
            </a:r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274703"/>
              </p:ext>
            </p:extLst>
          </p:nvPr>
        </p:nvGraphicFramePr>
        <p:xfrm>
          <a:off x="1187450" y="2349500"/>
          <a:ext cx="7488832" cy="14725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3548"/>
                <a:gridCol w="6515284"/>
              </a:tblGrid>
              <a:tr h="490853">
                <a:tc>
                  <a:txBody>
                    <a:bodyPr/>
                    <a:lstStyle/>
                    <a:p>
                      <a:r>
                        <a:rPr lang="zh-CN" altLang="zh-CN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序列</a:t>
                      </a:r>
                      <a:r>
                        <a:rPr lang="en-US" altLang="zh-CN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在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64/</a:t>
                      </a:r>
                      <a:r>
                        <a:rPr lang="en-US" sz="1600" kern="100" dirty="0" err="1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fc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时间后，一个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“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暂停（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pause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）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”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应出现。</a:t>
                      </a:r>
                    </a:p>
                  </a:txBody>
                  <a:tcPr marL="68580" marR="68580" marT="0" marB="0" anchor="ctr"/>
                </a:tc>
              </a:tr>
              <a:tr h="4908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宋体"/>
                          <a:ea typeface="宋体"/>
                          <a:cs typeface="Times New Roman"/>
                        </a:rPr>
                        <a:t>序列</a:t>
                      </a: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Y</a:t>
                      </a:r>
                      <a:endParaRPr lang="zh-CN" sz="1600" b="1" kern="100" dirty="0">
                        <a:latin typeface="宋体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在整个位持续时间（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128/</a:t>
                      </a:r>
                      <a:r>
                        <a:rPr lang="en-US" sz="1600" kern="100" dirty="0" err="1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fc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），</a:t>
                      </a:r>
                      <a:r>
                        <a:rPr 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没有</a:t>
                      </a:r>
                      <a:r>
                        <a:rPr lang="en-US" alt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“</a:t>
                      </a:r>
                      <a:r>
                        <a:rPr lang="zh-CN" alt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暂停（</a:t>
                      </a:r>
                      <a:r>
                        <a:rPr lang="en-US" alt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pause</a:t>
                      </a:r>
                      <a:r>
                        <a:rPr lang="zh-CN" alt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）</a:t>
                      </a:r>
                      <a:r>
                        <a:rPr lang="en-US" alt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”</a:t>
                      </a:r>
                      <a:r>
                        <a:rPr lang="zh-CN" sz="1600" kern="100" dirty="0" smtClean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出现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</a:tr>
              <a:tr h="4908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latin typeface="宋体"/>
                          <a:ea typeface="宋体"/>
                          <a:cs typeface="Times New Roman"/>
                        </a:rPr>
                        <a:t>序列</a:t>
                      </a: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Z</a:t>
                      </a:r>
                      <a:endParaRPr lang="zh-CN" sz="1600" b="1" kern="100" dirty="0">
                        <a:latin typeface="宋体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在位持续时间开始时，一个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“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暂停（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pause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）</a:t>
                      </a:r>
                      <a:r>
                        <a:rPr lang="en-US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”</a:t>
                      </a:r>
                      <a:r>
                        <a:rPr lang="zh-CN" sz="1600" kern="100" dirty="0">
                          <a:latin typeface="黑体" pitchFamily="2" charset="-122"/>
                          <a:ea typeface="黑体" pitchFamily="2" charset="-122"/>
                          <a:cs typeface="Times New Roman"/>
                        </a:rPr>
                        <a:t>应出现。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PCD-&gt;</a:t>
            </a:r>
            <a:r>
              <a:rPr lang="en-US" altLang="zh-CN" dirty="0" smtClean="0"/>
              <a:t>PICC</a:t>
            </a:r>
            <a:endParaRPr lang="zh-CN" altLang="en-US" dirty="0" smtClean="0"/>
          </a:p>
        </p:txBody>
      </p:sp>
      <p:sp>
        <p:nvSpPr>
          <p:cNvPr id="10547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833438"/>
          </a:xfrm>
        </p:spPr>
        <p:txBody>
          <a:bodyPr/>
          <a:lstStyle/>
          <a:p>
            <a:r>
              <a:rPr lang="en-US" altLang="zh-CN" dirty="0" smtClean="0"/>
              <a:t>TYPEA &amp; PCD-&gt;PICC</a:t>
            </a:r>
          </a:p>
          <a:p>
            <a:pPr lvl="1"/>
            <a:r>
              <a:rPr lang="zh-CN" altLang="zh-CN" dirty="0" smtClean="0"/>
              <a:t>上面的序列用于编码下面的信息：</a:t>
            </a:r>
            <a:endParaRPr lang="zh-CN" altLang="en-US" dirty="0" smtClean="0"/>
          </a:p>
          <a:p>
            <a:endParaRPr lang="zh-CN" altLang="en-US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710503"/>
              </p:ext>
            </p:extLst>
          </p:nvPr>
        </p:nvGraphicFramePr>
        <p:xfrm>
          <a:off x="1042988" y="2349500"/>
          <a:ext cx="7561262" cy="3635376"/>
        </p:xfrm>
        <a:graphic>
          <a:graphicData uri="http://schemas.openxmlformats.org/drawingml/2006/table">
            <a:tbl>
              <a:tblPr/>
              <a:tblGrid>
                <a:gridCol w="1441450"/>
                <a:gridCol w="6119812"/>
              </a:tblGrid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逻辑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黑体" pitchFamily="2" charset="-122"/>
                        </a:rPr>
                        <a:t>”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X</a:t>
                      </a: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02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逻辑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黑体" pitchFamily="2" charset="-122"/>
                        </a:rPr>
                        <a:t>”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Y.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带有下列两种异常情况：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ⅰ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）如果有两个或两个以上的连续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“0”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，则序列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Z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应从第二个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0”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处开始被使用。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ⅱ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）如果在起始帧后的第一位是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0”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，则序列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Z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应被用来表示它，并且以后直接紧跟着任何个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0”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通信的开始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Z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通信的结束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逻辑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黑体" pitchFamily="2" charset="-122"/>
                        </a:rPr>
                        <a:t>”</a:t>
                      </a: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，后面跟随着序列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Y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1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没有信息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至少两个序列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Y</a:t>
                      </a: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PICC-&gt;PCD</a:t>
            </a:r>
            <a:endParaRPr lang="zh-CN" altLang="en-US" dirty="0" smtClean="0"/>
          </a:p>
        </p:txBody>
      </p:sp>
      <p:sp>
        <p:nvSpPr>
          <p:cNvPr id="2355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TYPEA &amp; PICC-&gt;PCD</a:t>
            </a:r>
          </a:p>
          <a:p>
            <a:pPr lvl="1"/>
            <a:r>
              <a:rPr lang="zh-CN" altLang="zh-CN" dirty="0" smtClean="0"/>
              <a:t>在初始化和防冲突期间，传输的数据波特率应为</a:t>
            </a:r>
            <a:r>
              <a:rPr lang="en-US" altLang="zh-CN" dirty="0" smtClean="0"/>
              <a:t>fc/128</a:t>
            </a:r>
            <a:r>
              <a:rPr lang="zh-CN" altLang="zh-CN" dirty="0" smtClean="0"/>
              <a:t>（</a:t>
            </a:r>
            <a:r>
              <a:rPr lang="en-US" altLang="zh-CN" dirty="0" smtClean="0"/>
              <a:t>~106kbps</a:t>
            </a:r>
            <a:r>
              <a:rPr lang="zh-CN" altLang="zh-CN" dirty="0" smtClean="0"/>
              <a:t>）</a:t>
            </a:r>
            <a:r>
              <a:rPr lang="en-US" altLang="zh-CN" dirty="0"/>
              <a:t>/</a:t>
            </a:r>
            <a:r>
              <a:rPr lang="en-US" altLang="zh-CN" dirty="0" smtClean="0"/>
              <a:t>9.44us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之后又</a:t>
            </a:r>
            <a:r>
              <a:rPr lang="en-US" altLang="zh-CN" dirty="0" smtClean="0"/>
              <a:t>PPS</a:t>
            </a:r>
            <a:r>
              <a:rPr lang="zh-CN" altLang="en-US" dirty="0" smtClean="0"/>
              <a:t>，可以协商通信速率。一般不用。</a:t>
            </a:r>
            <a:endParaRPr lang="en-US" altLang="zh-CN" dirty="0" smtClean="0"/>
          </a:p>
          <a:p>
            <a:pPr lvl="1"/>
            <a:r>
              <a:rPr lang="zh-CN" altLang="zh-CN" dirty="0" smtClean="0"/>
              <a:t>位的表示和编码</a:t>
            </a:r>
          </a:p>
          <a:p>
            <a:pPr lvl="2"/>
            <a:r>
              <a:rPr lang="zh-CN" altLang="zh-CN" dirty="0" smtClean="0"/>
              <a:t>位编码应是带有下列定义的曼彻斯特编码：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副载波频率</a:t>
            </a:r>
            <a:r>
              <a:rPr lang="en-US" altLang="zh-CN" dirty="0" smtClean="0"/>
              <a:t>: fc/16;</a:t>
            </a:r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zh-CN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  <p:graphicFrame>
        <p:nvGraphicFramePr>
          <p:cNvPr id="23554" name="Object 7"/>
          <p:cNvGraphicFramePr>
            <a:graphicFrameLocks noChangeAspect="1"/>
          </p:cNvGraphicFramePr>
          <p:nvPr/>
        </p:nvGraphicFramePr>
        <p:xfrm>
          <a:off x="1042988" y="4005263"/>
          <a:ext cx="648017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3" name="图片" r:id="rId4" imgW="4023000" imgH="1151870" progId="Word.Picture.8">
                  <p:embed/>
                </p:oleObj>
              </mc:Choice>
              <mc:Fallback>
                <p:oleObj name="图片" r:id="rId4" imgW="4023000" imgH="1151870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005263"/>
                        <a:ext cx="6480175" cy="185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3203575" y="5819259"/>
            <a:ext cx="1915909" cy="36933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CN" altLang="en-US" sz="1800" dirty="0">
                <a:latin typeface="+mn-ea"/>
                <a:ea typeface="+mn-ea"/>
              </a:rPr>
              <a:t>副载波调制波形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PICC-&gt;PCD</a:t>
            </a:r>
            <a:endParaRPr lang="zh-CN" altLang="en-US" dirty="0" smtClean="0"/>
          </a:p>
        </p:txBody>
      </p:sp>
      <p:sp>
        <p:nvSpPr>
          <p:cNvPr id="2560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TYPEA &amp; PICC-&gt;PCD</a:t>
            </a:r>
          </a:p>
          <a:p>
            <a:pPr lvl="1">
              <a:lnSpc>
                <a:spcPct val="150000"/>
              </a:lnSpc>
            </a:pPr>
            <a:r>
              <a:rPr lang="zh-CN" altLang="zh-CN" dirty="0" smtClean="0"/>
              <a:t>副载波</a:t>
            </a:r>
          </a:p>
          <a:p>
            <a:pPr lvl="2">
              <a:lnSpc>
                <a:spcPct val="150000"/>
              </a:lnSpc>
            </a:pPr>
            <a:r>
              <a:rPr lang="zh-CN" altLang="zh-CN" dirty="0" smtClean="0"/>
              <a:t>副载波负载调制的频率</a:t>
            </a:r>
            <a:r>
              <a:rPr lang="en-US" altLang="zh-CN" dirty="0" smtClean="0"/>
              <a:t>fc</a:t>
            </a:r>
            <a:r>
              <a:rPr lang="zh-CN" altLang="zh-CN" dirty="0" smtClean="0"/>
              <a:t>应为</a:t>
            </a:r>
            <a:r>
              <a:rPr lang="en-US" altLang="zh-CN" dirty="0" smtClean="0"/>
              <a:t>fc/16</a:t>
            </a:r>
            <a:r>
              <a:rPr lang="zh-CN" altLang="zh-CN" dirty="0" smtClean="0"/>
              <a:t>（</a:t>
            </a:r>
            <a:r>
              <a:rPr lang="en-US" altLang="zh-CN" dirty="0" smtClean="0"/>
              <a:t>~847kHz</a:t>
            </a:r>
            <a:r>
              <a:rPr lang="zh-CN" altLang="zh-CN" dirty="0" smtClean="0"/>
              <a:t>），因此，在初始化和防冲突期间，一个位持续时间等于</a:t>
            </a:r>
            <a:r>
              <a:rPr lang="en-US" altLang="zh-CN" dirty="0" smtClean="0"/>
              <a:t>8</a:t>
            </a:r>
            <a:r>
              <a:rPr lang="zh-CN" altLang="zh-CN" dirty="0" smtClean="0"/>
              <a:t>个副载波周期。</a:t>
            </a:r>
          </a:p>
          <a:p>
            <a:pPr lvl="1">
              <a:lnSpc>
                <a:spcPct val="150000"/>
              </a:lnSpc>
            </a:pPr>
            <a:r>
              <a:rPr lang="zh-CN" altLang="zh-CN" dirty="0" smtClean="0"/>
              <a:t>副载波</a:t>
            </a:r>
            <a:r>
              <a:rPr lang="zh-CN" altLang="en-US" dirty="0" smtClean="0"/>
              <a:t>调制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zh-CN" altLang="zh-CN" dirty="0" smtClean="0"/>
              <a:t>每一个位持续时间均以已定义的与副载波相关的相位开始。位周期以已加载的副载波状态开始。</a:t>
            </a:r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帧结构：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zh-CN" altLang="en-US" dirty="0" smtClean="0"/>
              <a:t>基本：　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1619250" y="5516563"/>
          <a:ext cx="70040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8" name="图片" r:id="rId4" imgW="3679942" imgH="313885" progId="Word.Picture.8">
                  <p:embed/>
                </p:oleObj>
              </mc:Choice>
              <mc:Fallback>
                <p:oleObj name="图片" r:id="rId4" imgW="3679942" imgH="31388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516563"/>
                        <a:ext cx="700405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PICC-&gt;PCD</a:t>
            </a:r>
            <a:endParaRPr lang="zh-CN" altLang="en-US" dirty="0" smtClean="0"/>
          </a:p>
        </p:txBody>
      </p:sp>
      <p:sp>
        <p:nvSpPr>
          <p:cNvPr id="10649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977900"/>
          </a:xfrm>
        </p:spPr>
        <p:txBody>
          <a:bodyPr/>
          <a:lstStyle/>
          <a:p>
            <a:r>
              <a:rPr lang="en-US" altLang="zh-CN" dirty="0" smtClean="0"/>
              <a:t>TYPEA &amp; PICC-&gt;PCD</a:t>
            </a:r>
          </a:p>
          <a:p>
            <a:pPr lvl="1"/>
            <a:r>
              <a:rPr lang="zh-CN" altLang="zh-CN" dirty="0" smtClean="0"/>
              <a:t>位的表示和编码</a:t>
            </a:r>
            <a:r>
              <a:rPr lang="zh-CN" altLang="en-US" dirty="0" smtClean="0"/>
              <a:t>：</a:t>
            </a:r>
            <a:r>
              <a:rPr lang="zh-CN" altLang="en-US" dirty="0"/>
              <a:t>帧</a:t>
            </a:r>
            <a:r>
              <a:rPr lang="zh-CN" altLang="en-US" dirty="0" smtClean="0"/>
              <a:t>编码</a:t>
            </a:r>
            <a:r>
              <a:rPr lang="en-US" altLang="zh-CN" dirty="0" smtClean="0"/>
              <a:t>: D(</a:t>
            </a:r>
            <a:r>
              <a:rPr lang="zh-CN" altLang="en-US" dirty="0" smtClean="0"/>
              <a:t>有副载波</a:t>
            </a:r>
            <a:r>
              <a:rPr lang="en-US" altLang="zh-CN" dirty="0" smtClean="0"/>
              <a:t>)</a:t>
            </a:r>
            <a:r>
              <a:rPr lang="zh-CN" altLang="en-US" dirty="0" smtClean="0"/>
              <a:t>＋序列＋</a:t>
            </a:r>
            <a:r>
              <a:rPr lang="en-US" altLang="zh-CN" dirty="0" smtClean="0"/>
              <a:t>F</a:t>
            </a:r>
            <a:endParaRPr lang="zh-CN" altLang="zh-CN" dirty="0" smtClean="0"/>
          </a:p>
          <a:p>
            <a:pPr lvl="1"/>
            <a:endParaRPr lang="zh-CN" altLang="en-US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27088" y="2636838"/>
          <a:ext cx="7705725" cy="3454400"/>
        </p:xfrm>
        <a:graphic>
          <a:graphicData uri="http://schemas.openxmlformats.org/drawingml/2006/table">
            <a:tbl>
              <a:tblPr/>
              <a:tblGrid>
                <a:gridCol w="1435100"/>
                <a:gridCol w="6270625"/>
              </a:tblGrid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D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对于位持续时间的第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个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1/2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（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50%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），载波应以副载波来调制。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E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对于位持续时间的第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个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1/2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（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50%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），载波应以副载波来调制。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对于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个位持续时间，载波不以副载波来调制。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逻辑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黑体" pitchFamily="2" charset="-122"/>
                        </a:rPr>
                        <a:t>”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D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逻辑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黑体" pitchFamily="2" charset="-122"/>
                        </a:rPr>
                        <a:t>“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黑体" pitchFamily="2" charset="-122"/>
                        </a:rPr>
                        <a:t>”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E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通信开始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D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通信结束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序列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没有信息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没有副载波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14443A</a:t>
            </a:r>
            <a:r>
              <a:rPr lang="zh-CN" altLang="en-US" dirty="0" smtClean="0"/>
              <a:t>：</a:t>
            </a:r>
            <a:r>
              <a:rPr lang="en-US" altLang="zh-CN" dirty="0"/>
              <a:t>PICC-&gt;PCD</a:t>
            </a:r>
            <a:endParaRPr lang="zh-CN" altLang="en-US" dirty="0" smtClean="0"/>
          </a:p>
        </p:txBody>
      </p:sp>
      <p:sp>
        <p:nvSpPr>
          <p:cNvPr id="2458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负载调制</a:t>
            </a:r>
            <a:r>
              <a:rPr lang="en-US" altLang="zh-CN" dirty="0" smtClean="0"/>
              <a:t>: 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PICC</a:t>
            </a:r>
            <a:r>
              <a:rPr lang="zh-CN" altLang="en-US" dirty="0" smtClean="0"/>
              <a:t>电平为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时，不执行负载调制，因此</a:t>
            </a:r>
            <a:r>
              <a:rPr lang="en-US" altLang="zh-CN" dirty="0" smtClean="0"/>
              <a:t>PCD</a:t>
            </a:r>
            <a:r>
              <a:rPr lang="zh-CN" altLang="en-US" dirty="0" smtClean="0"/>
              <a:t>端没有变化；</a:t>
            </a:r>
          </a:p>
        </p:txBody>
      </p:sp>
      <p:graphicFrame>
        <p:nvGraphicFramePr>
          <p:cNvPr id="24578" name="Object 18"/>
          <p:cNvGraphicFramePr>
            <a:graphicFrameLocks noChangeAspect="1"/>
          </p:cNvGraphicFramePr>
          <p:nvPr/>
        </p:nvGraphicFramePr>
        <p:xfrm>
          <a:off x="684213" y="2133600"/>
          <a:ext cx="7775575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7" name="Visio" r:id="rId4" imgW="10162642" imgH="4185818" progId="Visio.Drawing.11">
                  <p:embed/>
                </p:oleObj>
              </mc:Choice>
              <mc:Fallback>
                <p:oleObj name="Visio" r:id="rId4" imgW="10162642" imgH="4185818" progId="Visio.Drawing.11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133600"/>
                        <a:ext cx="7775575" cy="339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14443B: PCD-&gt;PICC, NRZ-L</a:t>
            </a:r>
            <a:endParaRPr lang="zh-CN" altLang="en-US" dirty="0" smtClean="0"/>
          </a:p>
        </p:txBody>
      </p:sp>
      <p:sp>
        <p:nvSpPr>
          <p:cNvPr id="8704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433888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>TYPE B PCD-&gt;PICC</a:t>
            </a:r>
          </a:p>
          <a:p>
            <a:pPr marL="742950" lvl="2" indent="-342900">
              <a:buSzPct val="60000"/>
              <a:defRPr/>
            </a:pPr>
            <a:r>
              <a:rPr lang="zh-CN" altLang="en-US" dirty="0" smtClean="0"/>
              <a:t>位宽度：</a:t>
            </a:r>
            <a:r>
              <a:rPr lang="en-US" altLang="zh-CN" dirty="0" smtClean="0"/>
              <a:t>128/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=9.44us</a:t>
            </a:r>
            <a:r>
              <a:rPr lang="zh-CN" altLang="en-US" dirty="0" smtClean="0"/>
              <a:t>，比特速率：</a:t>
            </a:r>
            <a:r>
              <a:rPr lang="en-US" altLang="zh-CN" dirty="0" smtClean="0"/>
              <a:t>106bps(105.9bit/s)</a:t>
            </a:r>
          </a:p>
          <a:p>
            <a:pPr marL="742950" lvl="2" indent="-342900">
              <a:buSzPct val="60000"/>
              <a:defRPr/>
            </a:pPr>
            <a:r>
              <a:rPr lang="zh-CN" altLang="en-US" dirty="0" smtClean="0"/>
              <a:t>位编码：</a:t>
            </a:r>
            <a:endParaRPr lang="en-US" altLang="zh-CN" dirty="0" smtClean="0"/>
          </a:p>
          <a:p>
            <a:pPr lvl="2">
              <a:defRPr/>
            </a:pPr>
            <a:r>
              <a:rPr lang="en-US" altLang="zh-CN" dirty="0" smtClean="0"/>
              <a:t>NRZ-L</a:t>
            </a:r>
            <a:r>
              <a:rPr lang="zh-CN" altLang="zh-CN" dirty="0" smtClean="0"/>
              <a:t>：</a:t>
            </a:r>
            <a:r>
              <a:rPr lang="en-US" altLang="zh-CN" dirty="0" smtClean="0"/>
              <a:t> Non-Return to Zero, (L for level)</a:t>
            </a:r>
            <a:endParaRPr lang="zh-CN" altLang="zh-CN" dirty="0" smtClean="0"/>
          </a:p>
          <a:p>
            <a:pPr lvl="3">
              <a:defRPr/>
            </a:pPr>
            <a:r>
              <a:rPr lang="zh-CN" altLang="zh-CN" dirty="0" smtClean="0"/>
              <a:t>逻辑</a:t>
            </a:r>
            <a:r>
              <a:rPr lang="en-US" altLang="zh-CN" dirty="0" smtClean="0"/>
              <a:t>“1”</a:t>
            </a:r>
            <a:r>
              <a:rPr lang="zh-CN" altLang="zh-CN" dirty="0" smtClean="0"/>
              <a:t>：</a:t>
            </a:r>
            <a:r>
              <a:rPr lang="en-US" altLang="zh-CN" dirty="0" smtClean="0"/>
              <a:t>	</a:t>
            </a:r>
            <a:r>
              <a:rPr lang="zh-CN" altLang="zh-CN" dirty="0" smtClean="0"/>
              <a:t>载波场高幅度（没有使用调制）。</a:t>
            </a:r>
          </a:p>
          <a:p>
            <a:pPr lvl="3">
              <a:defRPr/>
            </a:pPr>
            <a:r>
              <a:rPr lang="zh-CN" altLang="zh-CN" dirty="0" smtClean="0"/>
              <a:t>逻辑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：</a:t>
            </a:r>
            <a:r>
              <a:rPr lang="en-US" altLang="zh-CN" dirty="0" smtClean="0"/>
              <a:t>	</a:t>
            </a:r>
            <a:r>
              <a:rPr lang="zh-CN" altLang="zh-CN" dirty="0" smtClean="0"/>
              <a:t>载波场低幅度。</a:t>
            </a:r>
          </a:p>
          <a:p>
            <a:pPr marL="742950" lvl="2" indent="-342900">
              <a:buSzPct val="60000"/>
              <a:defRPr/>
            </a:pPr>
            <a:r>
              <a:rPr lang="zh-CN" altLang="en-US" dirty="0" smtClean="0"/>
              <a:t>调制</a:t>
            </a:r>
            <a:r>
              <a:rPr lang="en-US" altLang="zh-CN" dirty="0" smtClean="0"/>
              <a:t>: </a:t>
            </a:r>
          </a:p>
          <a:p>
            <a:pPr marL="1200150" lvl="3" indent="-342900">
              <a:buSzPct val="60000"/>
              <a:defRPr/>
            </a:pPr>
            <a:r>
              <a:rPr lang="en-US" altLang="zh-CN" dirty="0" smtClean="0"/>
              <a:t>ASK. 10%</a:t>
            </a:r>
            <a:r>
              <a:rPr lang="zh-CN" altLang="zh-CN" dirty="0" smtClean="0"/>
              <a:t>调幅</a:t>
            </a:r>
            <a:endParaRPr lang="en-US" altLang="zh-CN" dirty="0" smtClean="0"/>
          </a:p>
          <a:p>
            <a:pPr marL="1200150" lvl="3" indent="-342900">
              <a:buSzPct val="60000"/>
              <a:defRPr/>
            </a:pPr>
            <a:r>
              <a:rPr lang="zh-CN" altLang="zh-CN" dirty="0" smtClean="0"/>
              <a:t>调制指数最小应为</a:t>
            </a:r>
            <a:r>
              <a:rPr lang="en-US" altLang="zh-CN" dirty="0" smtClean="0"/>
              <a:t>8%</a:t>
            </a:r>
            <a:r>
              <a:rPr lang="zh-CN" altLang="zh-CN" dirty="0" smtClean="0"/>
              <a:t>，</a:t>
            </a:r>
            <a:endParaRPr lang="en-US" altLang="zh-CN" dirty="0" smtClean="0"/>
          </a:p>
          <a:p>
            <a:pPr marL="1200150" lvl="3" indent="-342900">
              <a:buSzPct val="60000"/>
              <a:defRPr/>
            </a:pPr>
            <a:r>
              <a:rPr lang="zh-CN" altLang="zh-CN" dirty="0" smtClean="0"/>
              <a:t>最大应为</a:t>
            </a:r>
            <a:r>
              <a:rPr lang="en-US" altLang="zh-CN" dirty="0" smtClean="0"/>
              <a:t>14%).</a:t>
            </a:r>
          </a:p>
          <a:p>
            <a:pPr>
              <a:defRPr/>
            </a:pPr>
            <a:endParaRPr lang="zh-CN" altLang="en-US" dirty="0" smtClean="0"/>
          </a:p>
        </p:txBody>
      </p:sp>
      <p:pic>
        <p:nvPicPr>
          <p:cNvPr id="107524" name="Picture 4" descr="14443-2tu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3448050"/>
            <a:ext cx="4576763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14443B: PICC-&gt;PCD, NRZ-L</a:t>
            </a:r>
            <a:endParaRPr lang="zh-CN" altLang="en-US" dirty="0" smtClean="0"/>
          </a:p>
        </p:txBody>
      </p:sp>
      <p:sp>
        <p:nvSpPr>
          <p:cNvPr id="108547" name="内容占位符 2"/>
          <p:cNvSpPr>
            <a:spLocks noGrp="1"/>
          </p:cNvSpPr>
          <p:nvPr>
            <p:ph idx="1"/>
          </p:nvPr>
        </p:nvSpPr>
        <p:spPr>
          <a:xfrm>
            <a:off x="533400" y="1371599"/>
            <a:ext cx="8070850" cy="4816727"/>
          </a:xfrm>
        </p:spPr>
        <p:txBody>
          <a:bodyPr/>
          <a:lstStyle/>
          <a:p>
            <a:r>
              <a:rPr lang="en-US" altLang="zh-CN" dirty="0" smtClean="0"/>
              <a:t>TYPE B: PICC-&gt;PCD</a:t>
            </a:r>
          </a:p>
          <a:p>
            <a:pPr lvl="1"/>
            <a:r>
              <a:rPr lang="zh-CN" altLang="zh-CN" b="1" dirty="0" smtClean="0"/>
              <a:t>数据速率</a:t>
            </a:r>
          </a:p>
          <a:p>
            <a:pPr lvl="2"/>
            <a:r>
              <a:rPr lang="zh-CN" altLang="zh-CN" dirty="0" smtClean="0"/>
              <a:t>在初始化和防冲突期间，数据波特率应为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/128</a:t>
            </a:r>
            <a:r>
              <a:rPr lang="zh-CN" altLang="zh-CN" dirty="0" smtClean="0"/>
              <a:t>（</a:t>
            </a:r>
            <a:r>
              <a:rPr lang="en-US" altLang="zh-CN" dirty="0" smtClean="0"/>
              <a:t>~106kbps</a:t>
            </a:r>
            <a:r>
              <a:rPr lang="zh-CN" altLang="zh-CN" dirty="0" smtClean="0"/>
              <a:t>）。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编码</a:t>
            </a:r>
            <a:r>
              <a:rPr lang="en-US" altLang="zh-CN" dirty="0" smtClean="0"/>
              <a:t>: </a:t>
            </a:r>
          </a:p>
          <a:p>
            <a:pPr lvl="2"/>
            <a:r>
              <a:rPr lang="zh-CN" altLang="zh-CN" dirty="0" smtClean="0"/>
              <a:t>位编码应是</a:t>
            </a:r>
            <a:r>
              <a:rPr lang="en-US" altLang="zh-CN" dirty="0" smtClean="0"/>
              <a:t>NRZ-L</a:t>
            </a:r>
          </a:p>
          <a:p>
            <a:pPr lvl="1"/>
            <a:r>
              <a:rPr lang="zh-CN" altLang="zh-CN" dirty="0" smtClean="0"/>
              <a:t>副载波</a:t>
            </a:r>
            <a:r>
              <a:rPr lang="zh-CN" altLang="en-US" dirty="0" smtClean="0"/>
              <a:t>调制</a:t>
            </a:r>
            <a:r>
              <a:rPr lang="en-US" altLang="zh-CN" dirty="0" smtClean="0"/>
              <a:t>: </a:t>
            </a:r>
          </a:p>
          <a:p>
            <a:pPr lvl="2"/>
            <a:r>
              <a:rPr lang="zh-CN" altLang="zh-CN" dirty="0" smtClean="0"/>
              <a:t>副载波</a:t>
            </a:r>
            <a:r>
              <a:rPr lang="en-US" altLang="zh-CN" dirty="0" smtClean="0"/>
              <a:t>BPSK</a:t>
            </a:r>
            <a:r>
              <a:rPr lang="zh-CN" altLang="en-US" dirty="0" smtClean="0"/>
              <a:t>调制</a:t>
            </a:r>
            <a:r>
              <a:rPr lang="en-US" altLang="zh-CN" dirty="0" smtClean="0"/>
              <a:t>;</a:t>
            </a:r>
          </a:p>
          <a:p>
            <a:pPr lvl="2"/>
            <a:endParaRPr lang="en-US" altLang="zh-CN" dirty="0" smtClean="0"/>
          </a:p>
          <a:p>
            <a:pPr lvl="2"/>
            <a:r>
              <a:rPr lang="zh-CN" altLang="en-US" dirty="0"/>
              <a:t>哪个</a:t>
            </a:r>
            <a:r>
              <a:rPr lang="zh-CN" altLang="en-US" dirty="0" smtClean="0"/>
              <a:t>表示</a:t>
            </a:r>
            <a:r>
              <a:rPr lang="en-US" altLang="zh-CN" dirty="0" smtClean="0"/>
              <a:t>0/1</a:t>
            </a:r>
            <a:r>
              <a:rPr lang="zh-CN" altLang="en-US" dirty="0" smtClean="0"/>
              <a:t>？</a:t>
            </a:r>
            <a:endParaRPr lang="en-US" altLang="zh-CN" dirty="0"/>
          </a:p>
          <a:p>
            <a:pPr lvl="2"/>
            <a:r>
              <a:rPr lang="en-US" altLang="zh-CN" dirty="0" smtClean="0"/>
              <a:t>0 ?</a:t>
            </a:r>
          </a:p>
          <a:p>
            <a:pPr lvl="2"/>
            <a:r>
              <a:rPr lang="en-US" altLang="zh-CN" dirty="0" smtClean="0"/>
              <a:t>1 ?</a:t>
            </a:r>
          </a:p>
          <a:p>
            <a:pPr lvl="1"/>
            <a:endParaRPr lang="zh-CN" altLang="en-US" dirty="0" smtClean="0"/>
          </a:p>
        </p:txBody>
      </p:sp>
      <p:pic>
        <p:nvPicPr>
          <p:cNvPr id="4" name="Picture 2" descr="14443-2tu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606257"/>
            <a:ext cx="5086795" cy="258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14443B: PICC-&gt;PCD</a:t>
            </a:r>
            <a:endParaRPr lang="zh-CN" altLang="en-US" dirty="0" smtClean="0"/>
          </a:p>
        </p:txBody>
      </p:sp>
      <p:sp>
        <p:nvSpPr>
          <p:cNvPr id="1095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副载波</a:t>
            </a:r>
            <a:endParaRPr lang="en-US" altLang="zh-CN" dirty="0" smtClean="0"/>
          </a:p>
          <a:p>
            <a:pPr lvl="1"/>
            <a:r>
              <a:rPr lang="zh-CN" altLang="zh-CN" dirty="0" smtClean="0"/>
              <a:t>副载波负载调制的频率</a:t>
            </a:r>
            <a:r>
              <a:rPr lang="en-US" altLang="zh-CN" dirty="0" err="1" smtClean="0"/>
              <a:t>fc</a:t>
            </a:r>
            <a:r>
              <a:rPr lang="zh-CN" altLang="zh-CN" dirty="0" smtClean="0"/>
              <a:t>应为</a:t>
            </a:r>
            <a:r>
              <a:rPr lang="en-US" altLang="zh-CN" dirty="0" err="1" smtClean="0"/>
              <a:t>fc</a:t>
            </a:r>
            <a:r>
              <a:rPr lang="en-US" altLang="zh-CN" dirty="0" smtClean="0"/>
              <a:t>/16</a:t>
            </a:r>
            <a:r>
              <a:rPr lang="zh-CN" altLang="zh-CN" dirty="0" smtClean="0"/>
              <a:t>（</a:t>
            </a:r>
            <a:r>
              <a:rPr lang="en-US" altLang="zh-CN" dirty="0" smtClean="0"/>
              <a:t>~847KHz</a:t>
            </a:r>
            <a:r>
              <a:rPr lang="zh-CN" altLang="zh-CN" dirty="0" smtClean="0"/>
              <a:t>），因此，在初始化和防冲突期间，一个位持续时间等于</a:t>
            </a:r>
            <a:r>
              <a:rPr lang="en-US" altLang="zh-CN" dirty="0" smtClean="0"/>
              <a:t>8</a:t>
            </a:r>
            <a:r>
              <a:rPr lang="zh-CN" altLang="zh-CN" dirty="0" smtClean="0"/>
              <a:t>个副载波周期。</a:t>
            </a:r>
          </a:p>
          <a:p>
            <a:pPr lvl="1"/>
            <a:r>
              <a:rPr lang="en-US" altLang="zh-CN" dirty="0" smtClean="0"/>
              <a:t>PICC</a:t>
            </a:r>
            <a:r>
              <a:rPr lang="zh-CN" altLang="zh-CN" dirty="0" smtClean="0"/>
              <a:t>仅当数据被发送时才产生一副载波</a:t>
            </a:r>
            <a:r>
              <a:rPr lang="en-US" altLang="zh-CN" dirty="0" smtClean="0"/>
              <a:t>;</a:t>
            </a:r>
          </a:p>
          <a:p>
            <a:r>
              <a:rPr lang="zh-CN" altLang="zh-CN" dirty="0" smtClean="0"/>
              <a:t>副载波</a:t>
            </a:r>
            <a:r>
              <a:rPr lang="en-US" altLang="zh-CN" dirty="0" smtClean="0"/>
              <a:t>BPSK</a:t>
            </a:r>
            <a:r>
              <a:rPr lang="zh-CN" altLang="en-US" dirty="0" smtClean="0"/>
              <a:t>调制</a:t>
            </a:r>
            <a:endParaRPr lang="en-US" altLang="zh-CN" dirty="0" smtClean="0"/>
          </a:p>
          <a:p>
            <a:pPr lvl="1"/>
            <a:r>
              <a:rPr lang="zh-CN" altLang="zh-CN" dirty="0" smtClean="0"/>
              <a:t>副载波移相</a:t>
            </a:r>
            <a:r>
              <a:rPr lang="zh-CN" altLang="en-US" dirty="0" smtClean="0"/>
              <a:t>位</a:t>
            </a:r>
            <a:r>
              <a:rPr lang="zh-CN" altLang="zh-CN" dirty="0" smtClean="0"/>
              <a:t>仅在副载波的上升或下降沿的标称位置发生。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BPSK: </a:t>
            </a:r>
            <a:r>
              <a:rPr lang="zh-CN" altLang="en-US" dirty="0" smtClean="0"/>
              <a:t>绝对调相：逻辑状态的改变应通过副载波的移相（</a:t>
            </a:r>
            <a:r>
              <a:rPr lang="en-US" altLang="zh-CN" dirty="0" smtClean="0"/>
              <a:t>180</a:t>
            </a:r>
            <a:r>
              <a:rPr lang="en-US" altLang="zh-CN" baseline="30000" dirty="0" smtClean="0"/>
              <a:t>0</a:t>
            </a:r>
            <a:r>
              <a:rPr lang="zh-CN" altLang="en-US" dirty="0" smtClean="0"/>
              <a:t>）表示；</a:t>
            </a:r>
            <a:endParaRPr lang="en-US" altLang="zh-CN" dirty="0" smtClean="0"/>
          </a:p>
          <a:p>
            <a:r>
              <a:rPr lang="zh-CN" altLang="en-US" dirty="0"/>
              <a:t>哪个</a:t>
            </a:r>
            <a:r>
              <a:rPr lang="zh-CN" altLang="en-US" dirty="0" smtClean="0"/>
              <a:t>相位是“</a:t>
            </a:r>
            <a:r>
              <a:rPr lang="en-US" altLang="zh-CN" dirty="0" smtClean="0"/>
              <a:t>1/0</a:t>
            </a:r>
            <a:r>
              <a:rPr lang="zh-CN" altLang="en-US" dirty="0" smtClean="0"/>
              <a:t>”</a:t>
            </a:r>
            <a:r>
              <a:rPr lang="en-US" altLang="zh-CN" dirty="0" smtClean="0"/>
              <a:t>?</a:t>
            </a:r>
          </a:p>
          <a:p>
            <a:pPr lvl="1"/>
            <a:r>
              <a:rPr lang="zh-CN" altLang="zh-CN" dirty="0" smtClean="0">
                <a:solidFill>
                  <a:srgbClr val="FF0000"/>
                </a:solidFill>
              </a:rPr>
              <a:t>副载波的初始相位状态</a:t>
            </a:r>
            <a:r>
              <a:rPr lang="en-US" altLang="zh-CN" dirty="0" smtClean="0">
                <a:solidFill>
                  <a:srgbClr val="FF0000"/>
                </a:solidFill>
              </a:rPr>
              <a:t>Φ0</a:t>
            </a:r>
            <a:r>
              <a:rPr lang="zh-CN" altLang="zh-CN" dirty="0" smtClean="0">
                <a:solidFill>
                  <a:srgbClr val="FF0000"/>
                </a:solidFill>
              </a:rPr>
              <a:t>应定义为逻辑</a:t>
            </a:r>
            <a:r>
              <a:rPr lang="en-US" altLang="zh-CN" dirty="0" smtClean="0">
                <a:solidFill>
                  <a:srgbClr val="FF0000"/>
                </a:solidFill>
              </a:rPr>
              <a:t>“1”</a:t>
            </a:r>
            <a:r>
              <a:rPr lang="zh-CN" altLang="zh-CN" dirty="0" smtClean="0"/>
              <a:t>，从而第一个相位跃变表示从逻辑</a:t>
            </a:r>
            <a:r>
              <a:rPr lang="en-US" altLang="zh-CN" dirty="0" smtClean="0"/>
              <a:t>“1”</a:t>
            </a:r>
            <a:r>
              <a:rPr lang="zh-CN" altLang="zh-CN" dirty="0" smtClean="0"/>
              <a:t>到逻辑</a:t>
            </a:r>
            <a:r>
              <a:rPr lang="en-US" altLang="zh-CN" dirty="0" smtClean="0"/>
              <a:t>“0”</a:t>
            </a:r>
            <a:r>
              <a:rPr lang="zh-CN" altLang="zh-CN" dirty="0" smtClean="0"/>
              <a:t>的跃变。</a:t>
            </a:r>
          </a:p>
          <a:p>
            <a:pPr lvl="1"/>
            <a:r>
              <a:rPr lang="zh-CN" altLang="zh-CN" dirty="0" smtClean="0"/>
              <a:t>随后逻辑状态根据副载波相位基准来定义：</a:t>
            </a:r>
          </a:p>
          <a:p>
            <a:pPr lvl="2"/>
            <a:r>
              <a:rPr lang="en-US" altLang="zh-CN" dirty="0" smtClean="0">
                <a:solidFill>
                  <a:srgbClr val="FF0000"/>
                </a:solidFill>
              </a:rPr>
              <a:t>Φ0: </a:t>
            </a:r>
            <a:r>
              <a:rPr lang="zh-CN" altLang="en-US" dirty="0" smtClean="0">
                <a:solidFill>
                  <a:srgbClr val="FF0000"/>
                </a:solidFill>
              </a:rPr>
              <a:t>逻辑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</a:p>
          <a:p>
            <a:pPr lvl="2"/>
            <a:r>
              <a:rPr lang="en-US" altLang="zh-CN" dirty="0" smtClean="0">
                <a:solidFill>
                  <a:srgbClr val="FF0000"/>
                </a:solidFill>
              </a:rPr>
              <a:t>Φ0+180</a:t>
            </a:r>
            <a:r>
              <a:rPr lang="en-US" altLang="zh-CN" baseline="30000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>
                <a:solidFill>
                  <a:srgbClr val="FF0000"/>
                </a:solidFill>
              </a:rPr>
              <a:t>：逻辑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ISO 14443B : PICC-&gt;PCD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993504"/>
          </a:xfrm>
        </p:spPr>
        <p:txBody>
          <a:bodyPr/>
          <a:lstStyle/>
          <a:p>
            <a:r>
              <a:rPr lang="zh-CN" altLang="zh-CN" dirty="0"/>
              <a:t>在</a:t>
            </a:r>
            <a:r>
              <a:rPr lang="en-US" altLang="zh-CN" dirty="0"/>
              <a:t>PICC</a:t>
            </a:r>
            <a:r>
              <a:rPr lang="zh-CN" altLang="zh-CN" dirty="0"/>
              <a:t>帧的开始处，</a:t>
            </a:r>
            <a:r>
              <a:rPr lang="en-US" altLang="zh-CN" dirty="0"/>
              <a:t>NRZ-L</a:t>
            </a:r>
            <a:r>
              <a:rPr lang="zh-CN" altLang="zh-CN" dirty="0"/>
              <a:t>的初始逻辑电平是通过下面的序列建立的：</a:t>
            </a:r>
          </a:p>
          <a:p>
            <a:pPr lvl="1"/>
            <a:r>
              <a:rPr lang="zh-CN" altLang="zh-CN" dirty="0"/>
              <a:t>在来自</a:t>
            </a:r>
            <a:r>
              <a:rPr lang="en-US" altLang="zh-CN" dirty="0"/>
              <a:t>PCD</a:t>
            </a:r>
            <a:r>
              <a:rPr lang="zh-CN" altLang="zh-CN" dirty="0"/>
              <a:t>的任何命令之后，在保护时间</a:t>
            </a:r>
            <a:r>
              <a:rPr lang="en-US" altLang="zh-CN" dirty="0"/>
              <a:t>TR0</a:t>
            </a:r>
            <a:r>
              <a:rPr lang="zh-CN" altLang="zh-CN" dirty="0"/>
              <a:t>内，</a:t>
            </a:r>
            <a:r>
              <a:rPr lang="en-US" altLang="zh-CN" dirty="0">
                <a:solidFill>
                  <a:srgbClr val="FF0000"/>
                </a:solidFill>
              </a:rPr>
              <a:t>PICC</a:t>
            </a:r>
            <a:r>
              <a:rPr lang="zh-CN" altLang="zh-CN" dirty="0">
                <a:solidFill>
                  <a:srgbClr val="FF0000"/>
                </a:solidFill>
              </a:rPr>
              <a:t>应不生成副</a:t>
            </a:r>
            <a:r>
              <a:rPr lang="zh-CN" altLang="zh-CN" dirty="0" smtClean="0">
                <a:solidFill>
                  <a:srgbClr val="FF0000"/>
                </a:solidFill>
              </a:rPr>
              <a:t>载波</a:t>
            </a:r>
            <a:r>
              <a:rPr lang="zh-CN" altLang="zh-CN" dirty="0" smtClean="0"/>
              <a:t>。</a:t>
            </a:r>
            <a:r>
              <a:rPr lang="en-US" altLang="zh-CN" dirty="0"/>
              <a:t>TR0</a:t>
            </a:r>
            <a:r>
              <a:rPr lang="zh-CN" altLang="zh-CN" dirty="0"/>
              <a:t>应大于</a:t>
            </a:r>
            <a:r>
              <a:rPr lang="en-US" altLang="zh-CN" dirty="0"/>
              <a:t>64/fs</a:t>
            </a:r>
            <a:r>
              <a:rPr lang="zh-CN" altLang="zh-CN" dirty="0"/>
              <a:t>。</a:t>
            </a:r>
          </a:p>
          <a:p>
            <a:pPr lvl="1"/>
            <a:r>
              <a:rPr lang="zh-CN" altLang="zh-CN" dirty="0"/>
              <a:t>然后，在延迟</a:t>
            </a:r>
            <a:r>
              <a:rPr lang="en-US" altLang="zh-CN" dirty="0"/>
              <a:t>TR1</a:t>
            </a:r>
            <a:r>
              <a:rPr lang="zh-CN" altLang="zh-CN" dirty="0"/>
              <a:t>之前，</a:t>
            </a:r>
            <a:r>
              <a:rPr lang="en-US" altLang="zh-CN" dirty="0"/>
              <a:t>PICC</a:t>
            </a:r>
            <a:r>
              <a:rPr lang="zh-CN" altLang="zh-CN" dirty="0">
                <a:solidFill>
                  <a:srgbClr val="FF0000"/>
                </a:solidFill>
              </a:rPr>
              <a:t>应生成没有相位跃变的副载波</a:t>
            </a:r>
            <a:r>
              <a:rPr lang="zh-CN" altLang="zh-CN" dirty="0"/>
              <a:t>，建立了副载波相位基准</a:t>
            </a:r>
            <a:r>
              <a:rPr lang="en-US" altLang="zh-CN" dirty="0"/>
              <a:t>Φ0</a:t>
            </a:r>
            <a:r>
              <a:rPr lang="zh-CN" altLang="zh-CN" dirty="0"/>
              <a:t>。</a:t>
            </a:r>
            <a:r>
              <a:rPr lang="en-US" altLang="zh-CN" dirty="0"/>
              <a:t>TR1</a:t>
            </a:r>
            <a:r>
              <a:rPr lang="zh-CN" altLang="zh-CN" dirty="0"/>
              <a:t>应大于</a:t>
            </a:r>
            <a:r>
              <a:rPr lang="en-US" altLang="zh-CN" dirty="0"/>
              <a:t>80/fs(</a:t>
            </a:r>
            <a:r>
              <a:rPr lang="zh-CN" altLang="en-US" dirty="0"/>
              <a:t>至少有</a:t>
            </a:r>
            <a:r>
              <a:rPr lang="en-US" altLang="zh-CN" dirty="0"/>
              <a:t>TR1</a:t>
            </a:r>
            <a:r>
              <a:rPr lang="zh-CN" altLang="en-US" dirty="0"/>
              <a:t>时间的副载波</a:t>
            </a:r>
            <a:r>
              <a:rPr lang="en-US" altLang="zh-CN" dirty="0"/>
              <a:t>)</a:t>
            </a:r>
            <a:r>
              <a:rPr lang="zh-CN" altLang="zh-CN" dirty="0"/>
              <a:t>。</a:t>
            </a:r>
            <a:endParaRPr lang="en-US" altLang="zh-CN" dirty="0"/>
          </a:p>
          <a:p>
            <a:r>
              <a:rPr lang="zh-CN" altLang="en-US" dirty="0" smtClean="0"/>
              <a:t>所以</a:t>
            </a:r>
            <a:r>
              <a:rPr lang="en-US" altLang="zh-CN" dirty="0" smtClean="0"/>
              <a:t>PICC</a:t>
            </a:r>
            <a:r>
              <a:rPr lang="zh-CN" altLang="en-US" dirty="0" smtClean="0"/>
              <a:t>在没有副载波时的电平，决定了哪个是</a:t>
            </a:r>
            <a:r>
              <a:rPr lang="en-US" altLang="zh-CN" dirty="0" smtClean="0"/>
              <a:t>1/0</a:t>
            </a:r>
          </a:p>
          <a:p>
            <a:pPr lvl="1"/>
            <a:r>
              <a:rPr lang="zh-CN" altLang="en-US" dirty="0" smtClean="0"/>
              <a:t>若</a:t>
            </a:r>
            <a:r>
              <a:rPr lang="en-US" altLang="zh-CN" dirty="0" smtClean="0"/>
              <a:t>L</a:t>
            </a:r>
            <a:r>
              <a:rPr lang="zh-CN" altLang="en-US" dirty="0" smtClean="0"/>
              <a:t>，则</a:t>
            </a:r>
            <a:r>
              <a:rPr lang="zh-CN" altLang="en-US" dirty="0"/>
              <a:t>副</a:t>
            </a:r>
            <a:r>
              <a:rPr lang="zh-CN" altLang="en-US" dirty="0" smtClean="0"/>
              <a:t>载波连续，应该是</a:t>
            </a:r>
            <a:r>
              <a:rPr lang="en-US" altLang="zh-CN" dirty="0" smtClean="0"/>
              <a:t>L-&gt;H</a:t>
            </a:r>
            <a:r>
              <a:rPr lang="zh-CN" altLang="en-US" dirty="0" smtClean="0"/>
              <a:t>，此时</a:t>
            </a:r>
            <a:r>
              <a:rPr lang="en-US" altLang="zh-CN" dirty="0"/>
              <a:t> </a:t>
            </a:r>
            <a:r>
              <a:rPr lang="zh-CN" altLang="en-US" dirty="0" smtClean="0"/>
              <a:t>为</a:t>
            </a:r>
            <a:r>
              <a:rPr lang="en-US" altLang="zh-CN" dirty="0" smtClean="0"/>
              <a:t>”1”</a:t>
            </a:r>
            <a:r>
              <a:rPr lang="zh-CN" altLang="en-US" dirty="0" smtClean="0"/>
              <a:t>，否则为</a:t>
            </a:r>
            <a:r>
              <a:rPr lang="en-US" altLang="zh-CN" dirty="0" smtClean="0"/>
              <a:t>”0”;</a:t>
            </a:r>
            <a:endParaRPr lang="zh-CN" altLang="en-US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16" y="4308970"/>
            <a:ext cx="7992888" cy="197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85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</a:t>
            </a:r>
            <a:r>
              <a:rPr lang="en-US" altLang="zh-CN" dirty="0"/>
              <a:t>14443B : PICC-&gt;PCD</a:t>
            </a:r>
            <a:endParaRPr lang="zh-CN" altLang="en-US" dirty="0" smtClean="0"/>
          </a:p>
        </p:txBody>
      </p:sp>
      <p:sp>
        <p:nvSpPr>
          <p:cNvPr id="110595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577680"/>
          </a:xfrm>
        </p:spPr>
        <p:txBody>
          <a:bodyPr/>
          <a:lstStyle/>
          <a:p>
            <a:r>
              <a:rPr lang="en-US" altLang="zh-CN" dirty="0" smtClean="0"/>
              <a:t>TYPE B PICC-&gt;PCD</a:t>
            </a:r>
          </a:p>
          <a:p>
            <a:pPr lvl="1"/>
            <a:r>
              <a:rPr lang="en-US" altLang="zh-CN" dirty="0" smtClean="0"/>
              <a:t>BPSK</a:t>
            </a:r>
            <a:r>
              <a:rPr lang="zh-CN" altLang="zh-CN" dirty="0" smtClean="0"/>
              <a:t>调制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0(Φ0+180)</a:t>
            </a:r>
          </a:p>
          <a:p>
            <a:pPr lvl="1">
              <a:buNone/>
            </a:pPr>
            <a:endParaRPr lang="en-US" altLang="zh-CN" dirty="0" smtClean="0"/>
          </a:p>
          <a:p>
            <a:pPr lvl="1"/>
            <a:r>
              <a:rPr lang="en-US" altLang="zh-CN" dirty="0" smtClean="0"/>
              <a:t>1(Φ0)</a:t>
            </a:r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2"/>
            <a:endParaRPr lang="zh-CN" altLang="en-US" dirty="0" smtClean="0"/>
          </a:p>
        </p:txBody>
      </p:sp>
      <p:pic>
        <p:nvPicPr>
          <p:cNvPr id="110596" name="Picture 2" descr="14443-2tu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348880"/>
            <a:ext cx="6264275" cy="317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14443B: Frame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字符</a:t>
            </a:r>
            <a:r>
              <a:rPr lang="en-US" altLang="zh-CN" dirty="0" smtClean="0"/>
              <a:t>: </a:t>
            </a:r>
          </a:p>
          <a:p>
            <a:pPr lvl="1">
              <a:defRPr/>
            </a:pPr>
            <a:endParaRPr lang="en-US" altLang="zh-CN" dirty="0" smtClean="0"/>
          </a:p>
          <a:p>
            <a:pPr lvl="2">
              <a:defRPr/>
            </a:pP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EGT:</a:t>
            </a:r>
            <a:r>
              <a:rPr lang="zh-CN" altLang="zh-CN" dirty="0" smtClean="0"/>
              <a:t>两个连续字符之间的额外的保护时间（</a:t>
            </a:r>
            <a:r>
              <a:rPr lang="en-US" altLang="zh-CN" dirty="0" smtClean="0"/>
              <a:t>EGT</a:t>
            </a:r>
            <a:r>
              <a:rPr lang="zh-CN" altLang="zh-CN" dirty="0" smtClean="0"/>
              <a:t>）来隔开</a:t>
            </a:r>
            <a:r>
              <a:rPr lang="en-US" altLang="zh-CN" dirty="0" smtClean="0"/>
              <a:t>:</a:t>
            </a:r>
          </a:p>
          <a:p>
            <a:pPr lvl="2">
              <a:defRPr/>
            </a:pPr>
            <a:r>
              <a:rPr lang="en-US" altLang="zh-CN" dirty="0" smtClean="0"/>
              <a:t>PCD-&gt;PICC</a:t>
            </a:r>
            <a:r>
              <a:rPr lang="zh-CN" altLang="en-US" dirty="0" smtClean="0"/>
              <a:t>，</a:t>
            </a:r>
            <a:r>
              <a:rPr lang="zh-CN" altLang="zh-CN" dirty="0" smtClean="0"/>
              <a:t>应为</a:t>
            </a:r>
            <a:r>
              <a:rPr lang="en-US" altLang="zh-CN" dirty="0" smtClean="0"/>
              <a:t>0</a:t>
            </a:r>
            <a:r>
              <a:rPr lang="zh-CN" altLang="zh-CN" dirty="0" smtClean="0"/>
              <a:t>到</a:t>
            </a:r>
            <a:r>
              <a:rPr lang="en-US" altLang="zh-CN" dirty="0" smtClean="0"/>
              <a:t>57µs</a:t>
            </a:r>
            <a:r>
              <a:rPr lang="zh-CN" altLang="zh-CN" dirty="0" smtClean="0"/>
              <a:t>之间的任何值。</a:t>
            </a:r>
          </a:p>
          <a:p>
            <a:pPr lvl="2">
              <a:defRPr/>
            </a:pPr>
            <a:r>
              <a:rPr lang="en-US" altLang="zh-CN" dirty="0" smtClean="0"/>
              <a:t>PICC-&gt;PCD</a:t>
            </a:r>
            <a:r>
              <a:rPr lang="zh-CN" altLang="en-US" dirty="0" smtClean="0"/>
              <a:t>，</a:t>
            </a:r>
            <a:r>
              <a:rPr lang="zh-CN" altLang="zh-CN" dirty="0" smtClean="0"/>
              <a:t>应具有</a:t>
            </a:r>
            <a:r>
              <a:rPr lang="en-US" altLang="zh-CN" dirty="0" smtClean="0"/>
              <a:t>0</a:t>
            </a:r>
            <a:r>
              <a:rPr lang="zh-CN" altLang="zh-CN" dirty="0" smtClean="0"/>
              <a:t>到</a:t>
            </a:r>
            <a:r>
              <a:rPr lang="en-US" altLang="zh-CN" dirty="0" smtClean="0"/>
              <a:t>19µs</a:t>
            </a:r>
            <a:r>
              <a:rPr lang="zh-CN" altLang="zh-CN" dirty="0" smtClean="0"/>
              <a:t>之间的任何值。</a:t>
            </a:r>
          </a:p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zh-CN" altLang="en-US" dirty="0" smtClean="0"/>
              <a:t>帧结构</a:t>
            </a:r>
            <a:endParaRPr lang="en-US" altLang="zh-CN" dirty="0" smtClean="0"/>
          </a:p>
          <a:p>
            <a:pPr>
              <a:defRPr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692275" y="4076700"/>
          <a:ext cx="580796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04"/>
                <a:gridCol w="4248472"/>
                <a:gridCol w="6233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SOF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字符</a:t>
                      </a:r>
                      <a:r>
                        <a:rPr lang="en-US" altLang="zh-CN" dirty="0" smtClean="0"/>
                        <a:t>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EOF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1630" name="Picture 2" descr="图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341438"/>
            <a:ext cx="5143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627313" y="4652963"/>
          <a:ext cx="4248472" cy="320040"/>
        </p:xfrm>
        <a:graphic>
          <a:graphicData uri="http://schemas.openxmlformats.org/drawingml/2006/table">
            <a:tbl>
              <a:tblPr/>
              <a:tblGrid>
                <a:gridCol w="3235883"/>
                <a:gridCol w="1012589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latin typeface="宋体"/>
                          <a:ea typeface="宋体"/>
                          <a:cs typeface="Times New Roman"/>
                        </a:rPr>
                        <a:t>Data</a:t>
                      </a:r>
                      <a:r>
                        <a:rPr lang="zh-CN" sz="1050" kern="100" dirty="0">
                          <a:latin typeface="宋体"/>
                          <a:ea typeface="宋体"/>
                          <a:cs typeface="Times New Roman"/>
                        </a:rPr>
                        <a:t>字节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latin typeface="宋体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1050" kern="100" dirty="0">
                          <a:latin typeface="宋体"/>
                          <a:ea typeface="宋体"/>
                          <a:cs typeface="Times New Roman"/>
                        </a:rPr>
                        <a:t>N </a:t>
                      </a:r>
                      <a:r>
                        <a:rPr lang="zh-CN" sz="1050" kern="100" dirty="0">
                          <a:latin typeface="宋体"/>
                          <a:ea typeface="宋体"/>
                          <a:cs typeface="Times New Roman"/>
                        </a:rPr>
                        <a:t>字节）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latin typeface="宋体"/>
                          <a:ea typeface="宋体"/>
                          <a:cs typeface="Times New Roman"/>
                        </a:rPr>
                        <a:t>CRC_B</a:t>
                      </a:r>
                      <a:endParaRPr lang="zh-CN" sz="1050" kern="100" dirty="0">
                        <a:latin typeface="宋体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latin typeface="宋体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1050" kern="100" dirty="0">
                          <a:latin typeface="宋体"/>
                          <a:ea typeface="宋体"/>
                          <a:cs typeface="Times New Roman"/>
                        </a:rPr>
                        <a:t>2</a:t>
                      </a:r>
                      <a:r>
                        <a:rPr lang="zh-CN" sz="1050" kern="100" dirty="0">
                          <a:latin typeface="宋体"/>
                          <a:ea typeface="宋体"/>
                          <a:cs typeface="Times New Roman"/>
                        </a:rPr>
                        <a:t>字节）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489200"/>
          </a:xfrm>
        </p:spPr>
        <p:txBody>
          <a:bodyPr/>
          <a:lstStyle/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zh-CN" altLang="en-US" dirty="0" smtClean="0"/>
              <a:t>帧结构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SOF</a:t>
            </a:r>
          </a:p>
          <a:p>
            <a:pPr lvl="2">
              <a:defRPr/>
            </a:pPr>
            <a:r>
              <a:rPr lang="zh-CN" altLang="zh-CN" dirty="0" smtClean="0"/>
              <a:t>一个下降沿，</a:t>
            </a:r>
          </a:p>
          <a:p>
            <a:pPr lvl="2">
              <a:defRPr/>
            </a:pPr>
            <a:r>
              <a:rPr lang="zh-CN" altLang="zh-CN" dirty="0" smtClean="0"/>
              <a:t>后面紧跟</a:t>
            </a:r>
            <a:r>
              <a:rPr lang="en-US" altLang="zh-CN" dirty="0" smtClean="0"/>
              <a:t>10</a:t>
            </a:r>
            <a:r>
              <a:rPr lang="zh-CN" altLang="zh-CN" dirty="0" smtClean="0"/>
              <a:t>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的逻辑</a:t>
            </a:r>
            <a:r>
              <a:rPr lang="en-US" altLang="zh-CN" dirty="0" smtClean="0"/>
              <a:t>0</a:t>
            </a:r>
            <a:r>
              <a:rPr lang="zh-CN" altLang="zh-CN" dirty="0" smtClean="0"/>
              <a:t>，</a:t>
            </a:r>
          </a:p>
          <a:p>
            <a:pPr lvl="2">
              <a:defRPr/>
            </a:pPr>
            <a:r>
              <a:rPr lang="zh-CN" altLang="zh-CN" dirty="0" smtClean="0"/>
              <a:t/>
            </a:r>
            <a:br>
              <a:rPr lang="zh-CN" altLang="zh-CN" dirty="0" smtClean="0"/>
            </a:br>
            <a:r>
              <a:rPr lang="zh-CN" altLang="zh-CN" dirty="0" smtClean="0"/>
              <a:t>后面紧跟位于下一个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内任何地方的一个上升沿，</a:t>
            </a:r>
          </a:p>
          <a:p>
            <a:pPr lvl="2">
              <a:defRPr/>
            </a:pPr>
            <a:r>
              <a:rPr lang="zh-CN" altLang="zh-CN" dirty="0" smtClean="0"/>
              <a:t>后面紧跟至少为</a:t>
            </a:r>
            <a:r>
              <a:rPr lang="en-US" altLang="zh-CN" dirty="0" smtClean="0"/>
              <a:t>2</a:t>
            </a:r>
            <a:r>
              <a:rPr lang="zh-CN" altLang="zh-CN" dirty="0" smtClean="0"/>
              <a:t>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（但不超过</a:t>
            </a:r>
            <a:r>
              <a:rPr lang="en-US" altLang="zh-CN" dirty="0" smtClean="0"/>
              <a:t>3</a:t>
            </a:r>
            <a:r>
              <a:rPr lang="zh-CN" altLang="zh-CN" dirty="0" smtClean="0"/>
              <a:t>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）的逻辑</a:t>
            </a:r>
            <a:r>
              <a:rPr lang="en-US" altLang="zh-CN" dirty="0" smtClean="0"/>
              <a:t>1</a:t>
            </a:r>
            <a:r>
              <a:rPr lang="zh-CN" altLang="zh-CN" dirty="0" smtClean="0"/>
              <a:t>。</a:t>
            </a:r>
          </a:p>
          <a:p>
            <a:pPr lvl="1">
              <a:defRPr/>
            </a:pPr>
            <a:endParaRPr lang="zh-CN" altLang="en-US" dirty="0"/>
          </a:p>
        </p:txBody>
      </p:sp>
      <p:pic>
        <p:nvPicPr>
          <p:cNvPr id="112644" name="Picture 2" descr="tu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581525"/>
            <a:ext cx="80486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ISO 14443B</a:t>
            </a:r>
            <a:endParaRPr lang="zh-CN" altLang="en-US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2273300"/>
          </a:xfrm>
        </p:spPr>
        <p:txBody>
          <a:bodyPr/>
          <a:lstStyle/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zh-CN" altLang="en-US" dirty="0" smtClean="0"/>
              <a:t>帧结构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EOF</a:t>
            </a:r>
          </a:p>
          <a:p>
            <a:pPr lvl="2">
              <a:defRPr/>
            </a:pPr>
            <a:r>
              <a:rPr lang="zh-CN" altLang="zh-CN" dirty="0" smtClean="0"/>
              <a:t>一个下降沿，</a:t>
            </a:r>
          </a:p>
          <a:p>
            <a:pPr lvl="2">
              <a:defRPr/>
            </a:pPr>
            <a:r>
              <a:rPr lang="zh-CN" altLang="zh-CN" dirty="0" smtClean="0"/>
              <a:t/>
            </a:r>
            <a:br>
              <a:rPr lang="zh-CN" altLang="zh-CN" dirty="0" smtClean="0"/>
            </a:br>
            <a:r>
              <a:rPr lang="zh-CN" altLang="zh-CN" dirty="0" smtClean="0"/>
              <a:t>后面紧跟</a:t>
            </a:r>
            <a:r>
              <a:rPr lang="en-US" altLang="zh-CN" dirty="0" smtClean="0"/>
              <a:t>10</a:t>
            </a:r>
            <a:r>
              <a:rPr lang="zh-CN" altLang="zh-CN" dirty="0" smtClean="0"/>
              <a:t>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的逻辑</a:t>
            </a:r>
            <a:r>
              <a:rPr lang="en-US" altLang="zh-CN" dirty="0" smtClean="0"/>
              <a:t>0</a:t>
            </a:r>
            <a:r>
              <a:rPr lang="zh-CN" altLang="zh-CN" dirty="0" smtClean="0"/>
              <a:t>，</a:t>
            </a:r>
          </a:p>
          <a:p>
            <a:pPr lvl="2">
              <a:defRPr/>
            </a:pPr>
            <a:r>
              <a:rPr lang="zh-CN" altLang="zh-CN" dirty="0" smtClean="0"/>
              <a:t>后面紧跟位于下一个</a:t>
            </a:r>
            <a:r>
              <a:rPr lang="en-US" altLang="zh-CN" dirty="0" err="1" smtClean="0"/>
              <a:t>etu</a:t>
            </a:r>
            <a:r>
              <a:rPr lang="zh-CN" altLang="zh-CN" dirty="0" smtClean="0"/>
              <a:t>内任何地方的一个上升沿，</a:t>
            </a:r>
          </a:p>
          <a:p>
            <a:pPr lvl="1">
              <a:defRPr/>
            </a:pPr>
            <a:endParaRPr lang="en-US" altLang="zh-CN" dirty="0" smtClean="0"/>
          </a:p>
          <a:p>
            <a:pPr>
              <a:defRPr/>
            </a:pPr>
            <a:endParaRPr lang="zh-CN" altLang="en-US" dirty="0"/>
          </a:p>
        </p:txBody>
      </p:sp>
      <p:pic>
        <p:nvPicPr>
          <p:cNvPr id="113668" name="Picture 2" descr="图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644900"/>
            <a:ext cx="7345363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mtClean="0"/>
              <a:t>Thanks</a:t>
            </a:r>
            <a:endParaRPr lang="zh-CN" altLang="en-US" smtClean="0"/>
          </a:p>
        </p:txBody>
      </p:sp>
      <p:sp>
        <p:nvSpPr>
          <p:cNvPr id="114691" name="副标题 2"/>
          <p:cNvSpPr>
            <a:spLocks noGrp="1"/>
          </p:cNvSpPr>
          <p:nvPr>
            <p:ph type="subTitle" idx="1"/>
          </p:nvPr>
        </p:nvSpPr>
        <p:spPr>
          <a:xfrm>
            <a:off x="1547813" y="3429000"/>
            <a:ext cx="6400800" cy="2354263"/>
          </a:xfrm>
        </p:spPr>
        <p:txBody>
          <a:bodyPr/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46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en-US" altLang="zh-CN" dirty="0" smtClean="0"/>
              <a:t>. </a:t>
            </a:r>
            <a:r>
              <a:rPr lang="zh-CN" altLang="en-US" dirty="0" smtClean="0"/>
              <a:t>关于</a:t>
            </a:r>
            <a:r>
              <a:rPr lang="en-US" altLang="zh-CN" dirty="0" smtClean="0"/>
              <a:t>ISO/IEC 14443A</a:t>
            </a:r>
            <a:r>
              <a:rPr lang="zh-CN" altLang="en-US" dirty="0" smtClean="0"/>
              <a:t>协议：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1.0.0, ISO/IEC14443A</a:t>
            </a:r>
            <a:r>
              <a:rPr lang="zh-CN" altLang="zh-CN" dirty="0"/>
              <a:t>协议规定，</a:t>
            </a:r>
            <a:r>
              <a:rPr lang="en-US" altLang="zh-CN" dirty="0"/>
              <a:t>PCD</a:t>
            </a:r>
            <a:r>
              <a:rPr lang="zh-CN" altLang="zh-CN" dirty="0"/>
              <a:t>采用改进的弥勒码，</a:t>
            </a:r>
            <a:r>
              <a:rPr lang="en-US" altLang="zh-CN" dirty="0"/>
              <a:t>PICC</a:t>
            </a:r>
            <a:r>
              <a:rPr lang="zh-CN" altLang="zh-CN" dirty="0"/>
              <a:t>采用曼彻斯特码，</a:t>
            </a:r>
            <a:r>
              <a:rPr lang="en-US" altLang="zh-CN" dirty="0"/>
              <a:t>PCD</a:t>
            </a:r>
            <a:r>
              <a:rPr lang="zh-CN" altLang="zh-CN" dirty="0"/>
              <a:t>和</a:t>
            </a:r>
            <a:r>
              <a:rPr lang="en-US" altLang="zh-CN" dirty="0"/>
              <a:t>PICC</a:t>
            </a:r>
            <a:r>
              <a:rPr lang="zh-CN" altLang="zh-CN" dirty="0"/>
              <a:t>的编码</a:t>
            </a:r>
            <a:r>
              <a:rPr lang="zh-CN" altLang="zh-CN" dirty="0" smtClean="0"/>
              <a:t>如</a:t>
            </a:r>
            <a:r>
              <a:rPr lang="zh-CN" altLang="en-US" dirty="0"/>
              <a:t>下</a:t>
            </a:r>
            <a:r>
              <a:rPr lang="zh-CN" altLang="zh-CN" dirty="0" smtClean="0"/>
              <a:t>图示。</a:t>
            </a:r>
            <a:endParaRPr lang="en-US" altLang="zh-CN" dirty="0" smtClean="0"/>
          </a:p>
          <a:p>
            <a:endParaRPr lang="zh-CN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lvl="1"/>
            <a:r>
              <a:rPr lang="en-US" altLang="zh-CN" dirty="0" smtClean="0"/>
              <a:t>1.0.1, </a:t>
            </a:r>
            <a:r>
              <a:rPr lang="zh-CN" altLang="zh-CN" dirty="0" smtClean="0"/>
              <a:t>上述</a:t>
            </a:r>
            <a:r>
              <a:rPr lang="zh-CN" altLang="zh-CN" dirty="0"/>
              <a:t>两种码型可采用</a:t>
            </a:r>
            <a:r>
              <a:rPr lang="en-US" altLang="zh-CN" dirty="0"/>
              <a:t>4</a:t>
            </a:r>
            <a:r>
              <a:rPr lang="zh-CN" altLang="zh-CN" dirty="0"/>
              <a:t>位（</a:t>
            </a:r>
            <a:r>
              <a:rPr lang="en-US" altLang="zh-CN" dirty="0"/>
              <a:t>bit</a:t>
            </a:r>
            <a:r>
              <a:rPr lang="zh-CN" altLang="zh-CN" dirty="0"/>
              <a:t>）表示。对于改进的弥勒编码，</a:t>
            </a:r>
            <a:r>
              <a:rPr lang="en-US" altLang="zh-CN" dirty="0"/>
              <a:t>X</a:t>
            </a:r>
            <a:r>
              <a:rPr lang="zh-CN" altLang="zh-CN" dirty="0"/>
              <a:t>信号</a:t>
            </a:r>
            <a:r>
              <a:rPr lang="en-US" altLang="zh-CN" dirty="0"/>
              <a:t>(</a:t>
            </a:r>
            <a:r>
              <a:rPr lang="zh-CN" altLang="zh-CN" dirty="0"/>
              <a:t>逻辑</a:t>
            </a:r>
            <a:r>
              <a:rPr lang="en-US" altLang="zh-CN" dirty="0"/>
              <a:t>1)</a:t>
            </a:r>
            <a:r>
              <a:rPr lang="zh-CN" altLang="zh-CN" dirty="0"/>
              <a:t>用</a:t>
            </a:r>
            <a:r>
              <a:rPr lang="en-US" altLang="zh-CN" dirty="0"/>
              <a:t>1101</a:t>
            </a:r>
            <a:r>
              <a:rPr lang="zh-CN" altLang="zh-CN" dirty="0"/>
              <a:t>表示，</a:t>
            </a:r>
            <a:r>
              <a:rPr lang="en-US" altLang="zh-CN" dirty="0"/>
              <a:t>Y</a:t>
            </a:r>
            <a:r>
              <a:rPr lang="zh-CN" altLang="zh-CN" dirty="0"/>
              <a:t>信号</a:t>
            </a:r>
            <a:r>
              <a:rPr lang="en-US" altLang="zh-CN" dirty="0"/>
              <a:t>(</a:t>
            </a:r>
            <a:r>
              <a:rPr lang="zh-CN" altLang="zh-CN" dirty="0"/>
              <a:t>逻辑</a:t>
            </a:r>
            <a:r>
              <a:rPr lang="en-US" altLang="zh-CN" dirty="0"/>
              <a:t>0</a:t>
            </a:r>
            <a:r>
              <a:rPr lang="zh-CN" altLang="zh-CN" dirty="0"/>
              <a:t>和</a:t>
            </a:r>
            <a:r>
              <a:rPr lang="en-US" altLang="zh-CN" dirty="0"/>
              <a:t>EOF)</a:t>
            </a:r>
            <a:r>
              <a:rPr lang="zh-CN" altLang="zh-CN" dirty="0"/>
              <a:t>用</a:t>
            </a:r>
            <a:r>
              <a:rPr lang="en-US" altLang="zh-CN" dirty="0"/>
              <a:t>1111</a:t>
            </a:r>
            <a:r>
              <a:rPr lang="zh-CN" altLang="zh-CN" dirty="0"/>
              <a:t>表示，</a:t>
            </a:r>
            <a:r>
              <a:rPr lang="en-US" altLang="zh-CN" dirty="0"/>
              <a:t>Z</a:t>
            </a:r>
            <a:r>
              <a:rPr lang="zh-CN" altLang="zh-CN" dirty="0"/>
              <a:t>信号 </a:t>
            </a:r>
            <a:r>
              <a:rPr lang="en-US" altLang="zh-CN" dirty="0"/>
              <a:t>(</a:t>
            </a:r>
            <a:r>
              <a:rPr lang="zh-CN" altLang="zh-CN" dirty="0"/>
              <a:t>逻辑</a:t>
            </a:r>
            <a:r>
              <a:rPr lang="en-US" altLang="zh-CN" dirty="0"/>
              <a:t>0</a:t>
            </a:r>
            <a:r>
              <a:rPr lang="zh-CN" altLang="zh-CN" dirty="0"/>
              <a:t>和</a:t>
            </a:r>
            <a:r>
              <a:rPr lang="en-US" altLang="zh-CN" dirty="0"/>
              <a:t>EOF</a:t>
            </a:r>
            <a:r>
              <a:rPr lang="zh-CN" altLang="zh-CN" dirty="0"/>
              <a:t>、</a:t>
            </a:r>
            <a:r>
              <a:rPr lang="en-US" altLang="zh-CN" dirty="0"/>
              <a:t>SOF) </a:t>
            </a:r>
            <a:r>
              <a:rPr lang="zh-CN" altLang="zh-CN" dirty="0"/>
              <a:t>用</a:t>
            </a:r>
            <a:r>
              <a:rPr lang="en-US" altLang="zh-CN" dirty="0"/>
              <a:t>0111</a:t>
            </a:r>
            <a:r>
              <a:rPr lang="zh-CN" altLang="zh-CN" dirty="0"/>
              <a:t>表示；对于曼彻斯特编码，</a:t>
            </a:r>
            <a:r>
              <a:rPr lang="en-US" altLang="zh-CN" dirty="0"/>
              <a:t>D</a:t>
            </a:r>
            <a:r>
              <a:rPr lang="zh-CN" altLang="zh-CN" dirty="0"/>
              <a:t>信号（逻辑</a:t>
            </a:r>
            <a:r>
              <a:rPr lang="en-US" altLang="zh-CN" dirty="0"/>
              <a:t>1</a:t>
            </a:r>
            <a:r>
              <a:rPr lang="zh-CN" altLang="zh-CN" dirty="0"/>
              <a:t>和</a:t>
            </a:r>
            <a:r>
              <a:rPr lang="en-US" altLang="zh-CN" dirty="0"/>
              <a:t>SOF</a:t>
            </a:r>
            <a:r>
              <a:rPr lang="zh-CN" altLang="zh-CN" dirty="0"/>
              <a:t>）用</a:t>
            </a:r>
            <a:r>
              <a:rPr lang="en-US" altLang="zh-CN" dirty="0"/>
              <a:t>1100</a:t>
            </a:r>
            <a:r>
              <a:rPr lang="zh-CN" altLang="zh-CN" dirty="0"/>
              <a:t>表示，</a:t>
            </a:r>
            <a:r>
              <a:rPr lang="en-US" altLang="zh-CN" dirty="0"/>
              <a:t>E</a:t>
            </a:r>
            <a:r>
              <a:rPr lang="zh-CN" altLang="zh-CN" dirty="0"/>
              <a:t>信号（逻辑</a:t>
            </a:r>
            <a:r>
              <a:rPr lang="en-US" altLang="zh-CN" dirty="0"/>
              <a:t>0</a:t>
            </a:r>
            <a:r>
              <a:rPr lang="zh-CN" altLang="zh-CN" dirty="0"/>
              <a:t>）用</a:t>
            </a:r>
            <a:r>
              <a:rPr lang="en-US" altLang="zh-CN" dirty="0"/>
              <a:t>0011</a:t>
            </a:r>
            <a:r>
              <a:rPr lang="zh-CN" altLang="zh-CN" dirty="0"/>
              <a:t>表示，</a:t>
            </a:r>
            <a:r>
              <a:rPr lang="en-US" altLang="zh-CN" dirty="0"/>
              <a:t>F</a:t>
            </a:r>
            <a:r>
              <a:rPr lang="zh-CN" altLang="zh-CN" dirty="0"/>
              <a:t>信号（</a:t>
            </a:r>
            <a:r>
              <a:rPr lang="en-US" altLang="zh-CN" dirty="0"/>
              <a:t>EOF</a:t>
            </a:r>
            <a:r>
              <a:rPr lang="zh-CN" altLang="zh-CN" dirty="0"/>
              <a:t>）</a:t>
            </a:r>
            <a:r>
              <a:rPr lang="en-US" altLang="zh-CN" dirty="0"/>
              <a:t>0000</a:t>
            </a:r>
            <a:r>
              <a:rPr lang="zh-CN" altLang="zh-CN" dirty="0"/>
              <a:t>表示。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4608512" cy="202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5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865712"/>
          </a:xfrm>
        </p:spPr>
        <p:txBody>
          <a:bodyPr/>
          <a:lstStyle/>
          <a:p>
            <a:pPr lvl="1"/>
            <a:r>
              <a:rPr lang="en-US" altLang="zh-CN" dirty="0" smtClean="0"/>
              <a:t>1.1 </a:t>
            </a:r>
            <a:r>
              <a:rPr lang="zh-CN" altLang="en-US" dirty="0" smtClean="0"/>
              <a:t>对于 </a:t>
            </a:r>
            <a:r>
              <a:rPr lang="en-US" altLang="zh-CN" dirty="0"/>
              <a:t>RFID HF </a:t>
            </a:r>
            <a:r>
              <a:rPr lang="en-US" altLang="zh-CN" dirty="0" smtClean="0"/>
              <a:t>ISO/IEC 14443A</a:t>
            </a:r>
            <a:r>
              <a:rPr lang="zh-CN" altLang="en-US" dirty="0"/>
              <a:t>协议</a:t>
            </a:r>
            <a:r>
              <a:rPr lang="zh-CN" altLang="en-US" dirty="0" smtClean="0"/>
              <a:t>，</a:t>
            </a:r>
            <a:r>
              <a:rPr lang="zh-CN" altLang="en-US" dirty="0"/>
              <a:t>若</a:t>
            </a:r>
            <a:r>
              <a:rPr lang="en-US" altLang="zh-CN" dirty="0"/>
              <a:t>PCD</a:t>
            </a:r>
            <a:r>
              <a:rPr lang="zh-CN" altLang="en-US" dirty="0"/>
              <a:t>向</a:t>
            </a:r>
            <a:r>
              <a:rPr lang="en-US" altLang="zh-CN" dirty="0"/>
              <a:t>PICC</a:t>
            </a:r>
            <a:r>
              <a:rPr lang="zh-CN" altLang="en-US" dirty="0" smtClean="0"/>
              <a:t>发送长度</a:t>
            </a:r>
            <a:r>
              <a:rPr lang="zh-CN" altLang="en-US" dirty="0" smtClean="0">
                <a:solidFill>
                  <a:srgbClr val="FF0000"/>
                </a:solidFill>
              </a:rPr>
              <a:t>为 </a:t>
            </a:r>
            <a:r>
              <a:rPr lang="en-US" altLang="zh-CN" dirty="0" smtClean="0">
                <a:solidFill>
                  <a:srgbClr val="FF0000"/>
                </a:solidFill>
              </a:rPr>
              <a:t>7</a:t>
            </a:r>
            <a:r>
              <a:rPr lang="en-US" altLang="zh-CN" dirty="0" smtClean="0"/>
              <a:t> </a:t>
            </a:r>
            <a:r>
              <a:rPr lang="zh-CN" altLang="en-US" dirty="0" smtClean="0"/>
              <a:t>个比特的数据，</a:t>
            </a:r>
            <a:r>
              <a:rPr lang="zh-CN" altLang="en-US" dirty="0"/>
              <a:t>值</a:t>
            </a:r>
            <a:r>
              <a:rPr lang="zh-CN" altLang="en-US" dirty="0" smtClean="0"/>
              <a:t>为 </a:t>
            </a:r>
            <a:r>
              <a:rPr lang="en-US" altLang="zh-CN" dirty="0" smtClean="0"/>
              <a:t>0x26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PICC</a:t>
            </a:r>
            <a:r>
              <a:rPr lang="zh-CN" altLang="en-US" dirty="0"/>
              <a:t>响</a:t>
            </a:r>
            <a:r>
              <a:rPr lang="zh-CN" altLang="en-US" dirty="0" smtClean="0"/>
              <a:t>应数据长度为</a:t>
            </a:r>
            <a:r>
              <a:rPr lang="en-US" altLang="zh-CN" dirty="0" smtClean="0"/>
              <a:t>16</a:t>
            </a:r>
            <a:r>
              <a:rPr lang="zh-CN" altLang="en-US" dirty="0" smtClean="0"/>
              <a:t>比特，值为：</a:t>
            </a:r>
            <a:r>
              <a:rPr lang="en-US" altLang="zh-CN" dirty="0" smtClean="0"/>
              <a:t>0x084E</a:t>
            </a:r>
            <a:r>
              <a:rPr lang="zh-CN" altLang="en-US" dirty="0" smtClean="0"/>
              <a:t>；双方发送时先发送低比特数据，请画出如上两个方向帧的编码图（数据前后要增加</a:t>
            </a:r>
            <a:r>
              <a:rPr lang="en-US" altLang="zh-CN" dirty="0" smtClean="0"/>
              <a:t>SOF</a:t>
            </a:r>
            <a:r>
              <a:rPr lang="zh-CN" altLang="en-US" dirty="0" smtClean="0"/>
              <a:t>和</a:t>
            </a:r>
            <a:r>
              <a:rPr lang="en-US" altLang="zh-CN" dirty="0" smtClean="0"/>
              <a:t>EOF</a:t>
            </a:r>
            <a:r>
              <a:rPr lang="zh-CN" altLang="en-US" dirty="0" smtClean="0"/>
              <a:t>）</a:t>
            </a:r>
            <a:r>
              <a:rPr lang="en-US" altLang="zh-CN" dirty="0" smtClean="0"/>
              <a:t>;</a:t>
            </a:r>
          </a:p>
          <a:p>
            <a:pPr lvl="1"/>
            <a:r>
              <a:rPr lang="en-US" altLang="zh-CN" dirty="0" smtClean="0"/>
              <a:t>1.2 </a:t>
            </a:r>
            <a:r>
              <a:rPr lang="zh-CN" altLang="en-US" dirty="0" smtClean="0"/>
              <a:t>如</a:t>
            </a:r>
            <a:r>
              <a:rPr lang="en-US" altLang="zh-CN" dirty="0" smtClean="0"/>
              <a:t>1.0.1 </a:t>
            </a:r>
            <a:r>
              <a:rPr lang="zh-CN" altLang="en-US" dirty="0" smtClean="0"/>
              <a:t>所示，</a:t>
            </a:r>
            <a:r>
              <a:rPr lang="en-US" altLang="zh-CN" dirty="0" smtClean="0"/>
              <a:t>IOS/IEC 14443A</a:t>
            </a:r>
            <a:r>
              <a:rPr lang="zh-CN" altLang="en-US" dirty="0" smtClean="0"/>
              <a:t>协议</a:t>
            </a:r>
            <a:r>
              <a:rPr lang="en-US" altLang="zh-CN" dirty="0" smtClean="0"/>
              <a:t>PCD-&gt;PICC</a:t>
            </a:r>
            <a:r>
              <a:rPr lang="zh-CN" altLang="en-US" dirty="0" smtClean="0"/>
              <a:t>和</a:t>
            </a:r>
            <a:r>
              <a:rPr lang="en-US" altLang="zh-CN" dirty="0" smtClean="0"/>
              <a:t>PICC-&gt;PCD</a:t>
            </a:r>
            <a:r>
              <a:rPr lang="zh-CN" altLang="en-US" dirty="0" smtClean="0"/>
              <a:t>两个方向每比特的编码都可以用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位（</a:t>
            </a:r>
            <a:r>
              <a:rPr lang="en-US" altLang="zh-CN" dirty="0" smtClean="0"/>
              <a:t>bit</a:t>
            </a:r>
            <a:r>
              <a:rPr lang="zh-CN" altLang="en-US" dirty="0" smtClean="0"/>
              <a:t>）表示；请编写程序，输出用比特表示的</a:t>
            </a:r>
            <a:r>
              <a:rPr lang="zh-CN" altLang="en-US" dirty="0" smtClean="0">
                <a:solidFill>
                  <a:srgbClr val="FF0000"/>
                </a:solidFill>
              </a:rPr>
              <a:t>帧编码</a:t>
            </a:r>
            <a:r>
              <a:rPr lang="zh-CN" altLang="en-US" dirty="0" smtClean="0"/>
              <a:t>，包括</a:t>
            </a:r>
            <a:r>
              <a:rPr lang="en-US" altLang="zh-CN" dirty="0" smtClean="0"/>
              <a:t>SOF</a:t>
            </a:r>
            <a:r>
              <a:rPr lang="zh-CN" altLang="en-US" dirty="0" smtClean="0"/>
              <a:t>和</a:t>
            </a:r>
            <a:r>
              <a:rPr lang="en-US" altLang="zh-CN" dirty="0" smtClean="0"/>
              <a:t>EOF</a:t>
            </a:r>
            <a:r>
              <a:rPr lang="zh-CN" altLang="en-US" dirty="0" smtClean="0"/>
              <a:t>，每个４个比特用逗号分隔；输入为</a:t>
            </a:r>
            <a:r>
              <a:rPr lang="en-US" altLang="zh-CN" dirty="0" smtClean="0"/>
              <a:t>16</a:t>
            </a:r>
            <a:r>
              <a:rPr lang="zh-CN" altLang="en-US" dirty="0" smtClean="0"/>
              <a:t>进制表示的数据；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en-US" altLang="zh-CN" dirty="0" smtClean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134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070850" cy="473224"/>
          </a:xfrm>
        </p:spPr>
        <p:txBody>
          <a:bodyPr/>
          <a:lstStyle/>
          <a:p>
            <a:r>
              <a:rPr lang="zh-CN" altLang="en-US" dirty="0" smtClean="0"/>
              <a:t>比如若要输入的数据为：</a:t>
            </a:r>
            <a:r>
              <a:rPr lang="en-US" altLang="zh-CN" dirty="0" smtClean="0"/>
              <a:t>0x8D5</a:t>
            </a:r>
            <a:r>
              <a:rPr lang="zh-CN" altLang="en-US" dirty="0" smtClean="0"/>
              <a:t>，</a:t>
            </a:r>
            <a:r>
              <a:rPr lang="en-US" altLang="zh-CN" dirty="0"/>
              <a:t>[</a:t>
            </a:r>
            <a:r>
              <a:rPr lang="zh-CN" altLang="en-US" dirty="0" smtClean="0"/>
              <a:t>按先发低比特，数据流为：</a:t>
            </a:r>
            <a:r>
              <a:rPr lang="en-US" altLang="zh-CN" dirty="0" smtClean="0"/>
              <a:t>0xab1]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944" y="3573016"/>
            <a:ext cx="4551799" cy="2662297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552" y="1844824"/>
            <a:ext cx="352839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4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关于</a:t>
            </a:r>
            <a:r>
              <a:rPr lang="en-US" altLang="zh-CN" dirty="0"/>
              <a:t>ISO/IEC </a:t>
            </a:r>
            <a:r>
              <a:rPr lang="en-US" altLang="zh-CN" dirty="0" smtClean="0"/>
              <a:t>14443B </a:t>
            </a:r>
            <a:r>
              <a:rPr lang="zh-CN" altLang="en-US" dirty="0" smtClean="0"/>
              <a:t>协议：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若</a:t>
            </a:r>
            <a:r>
              <a:rPr lang="en-US" altLang="zh-CN" dirty="0" smtClean="0"/>
              <a:t>PCD</a:t>
            </a:r>
            <a:r>
              <a:rPr lang="zh-CN" altLang="en-US" dirty="0" smtClean="0"/>
              <a:t>向</a:t>
            </a:r>
            <a:r>
              <a:rPr lang="en-US" altLang="zh-CN" dirty="0" smtClean="0"/>
              <a:t>PICC</a:t>
            </a:r>
            <a:r>
              <a:rPr lang="zh-CN" altLang="en-US" dirty="0" smtClean="0"/>
              <a:t>发送的字节为：</a:t>
            </a:r>
            <a:r>
              <a:rPr lang="en-US" altLang="zh-CN" dirty="0" smtClean="0"/>
              <a:t>0x052001</a:t>
            </a:r>
            <a:r>
              <a:rPr lang="zh-CN" altLang="en-US" dirty="0" smtClean="0"/>
              <a:t>，请画出该帧的编码示意图；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若</a:t>
            </a:r>
            <a:r>
              <a:rPr lang="en-US" altLang="zh-CN" dirty="0" smtClean="0"/>
              <a:t>PICC</a:t>
            </a:r>
            <a:r>
              <a:rPr lang="zh-CN" altLang="en-US" dirty="0" smtClean="0"/>
              <a:t>向</a:t>
            </a:r>
            <a:r>
              <a:rPr lang="en-US" altLang="zh-CN" dirty="0" smtClean="0"/>
              <a:t>PCD</a:t>
            </a:r>
            <a:r>
              <a:rPr lang="zh-CN" altLang="en-US" dirty="0" smtClean="0"/>
              <a:t>发送的字节为：</a:t>
            </a:r>
            <a:r>
              <a:rPr lang="en-US" altLang="zh-CN" dirty="0" smtClean="0"/>
              <a:t>0x2B</a:t>
            </a:r>
            <a:r>
              <a:rPr lang="zh-CN" altLang="en-US" dirty="0" smtClean="0"/>
              <a:t>，请画出</a:t>
            </a:r>
            <a:r>
              <a:rPr lang="zh-CN" altLang="en-US" dirty="0"/>
              <a:t>该帧的编码示意图；</a:t>
            </a:r>
            <a:endParaRPr lang="en-US" altLang="zh-CN" dirty="0"/>
          </a:p>
          <a:p>
            <a:r>
              <a:rPr lang="en-US" altLang="zh-CN" dirty="0" smtClean="0"/>
              <a:t>3. </a:t>
            </a:r>
            <a:r>
              <a:rPr lang="zh-CN" altLang="en-US" dirty="0" smtClean="0"/>
              <a:t>以</a:t>
            </a:r>
            <a:r>
              <a:rPr lang="en-US" altLang="zh-CN" dirty="0" smtClean="0"/>
              <a:t>ISO/IEC 14443B</a:t>
            </a:r>
            <a:r>
              <a:rPr lang="zh-CN" altLang="en-US" dirty="0" smtClean="0"/>
              <a:t>为例，谈谈你理解的数字通信系统中的信道编码与脉冲调制（副</a:t>
            </a:r>
            <a:r>
              <a:rPr lang="zh-CN" altLang="en-US" dirty="0"/>
              <a:t>载波</a:t>
            </a:r>
            <a:r>
              <a:rPr lang="zh-CN" altLang="en-US" dirty="0" smtClean="0"/>
              <a:t>调制）的作用；</a:t>
            </a:r>
            <a:endParaRPr lang="en-US" altLang="zh-CN" dirty="0" smtClean="0"/>
          </a:p>
          <a:p>
            <a:r>
              <a:rPr lang="en-US" altLang="zh-CN" dirty="0" smtClean="0"/>
              <a:t>4. </a:t>
            </a:r>
            <a:r>
              <a:rPr lang="en-US" altLang="zh-CN" dirty="0"/>
              <a:t>ISO/IEC15693</a:t>
            </a:r>
            <a:r>
              <a:rPr lang="zh-CN" altLang="en-US" dirty="0"/>
              <a:t>协议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VCD-&gt;VICC</a:t>
            </a:r>
            <a:r>
              <a:rPr lang="zh-CN" altLang="en-US" dirty="0" smtClean="0"/>
              <a:t>方向采用脉冲位置编码，用图示方法说明协议如何定义帧的开始和结束。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说明</a:t>
            </a:r>
            <a:r>
              <a:rPr lang="en-US" altLang="zh-CN" dirty="0" smtClean="0"/>
              <a:t>VICC-&gt;VCD</a:t>
            </a:r>
            <a:r>
              <a:rPr lang="zh-CN" altLang="en-US" dirty="0" smtClean="0"/>
              <a:t>方向采用的编码方式，用</a:t>
            </a:r>
            <a:r>
              <a:rPr lang="zh-CN" altLang="en-US" dirty="0"/>
              <a:t>图示方法说明协议如何定义帧的开始和结束。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53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上次我们学习了</a:t>
            </a:r>
            <a:r>
              <a:rPr lang="en-US" altLang="zh-CN" smtClean="0"/>
              <a:t>……</a:t>
            </a:r>
            <a:endParaRPr lang="zh-CN" altLang="en-US" smtClean="0"/>
          </a:p>
        </p:txBody>
      </p:sp>
      <p:sp>
        <p:nvSpPr>
          <p:cNvPr id="962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ISO15693</a:t>
            </a:r>
            <a:r>
              <a:rPr lang="zh-CN" altLang="en-US" dirty="0" smtClean="0"/>
              <a:t>协议中的编码和调制</a:t>
            </a:r>
            <a:endParaRPr lang="en-US" altLang="zh-CN" dirty="0" smtClean="0"/>
          </a:p>
          <a:p>
            <a:r>
              <a:rPr lang="en-US" altLang="zh-CN" dirty="0" smtClean="0"/>
              <a:t>VCD-&gt;VICC</a:t>
            </a:r>
          </a:p>
          <a:p>
            <a:pPr lvl="1"/>
            <a:r>
              <a:rPr lang="zh-CN" altLang="en-US" dirty="0" smtClean="0"/>
              <a:t>脉冲位置调制</a:t>
            </a:r>
            <a:r>
              <a:rPr lang="en-US" altLang="zh-CN" dirty="0" smtClean="0"/>
              <a:t>:</a:t>
            </a:r>
          </a:p>
          <a:p>
            <a:pPr lvl="2"/>
            <a:r>
              <a:rPr lang="en-US" altLang="zh-CN" dirty="0" smtClean="0"/>
              <a:t>1: H</a:t>
            </a:r>
            <a:r>
              <a:rPr lang="zh-CN" altLang="en-US" dirty="0" smtClean="0"/>
              <a:t>脉冲表示，脉冲宽度</a:t>
            </a:r>
            <a:r>
              <a:rPr lang="en-US" altLang="zh-CN" dirty="0" smtClean="0"/>
              <a:t>18.88us=256/13.56MHz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0: H-&gt;L,</a:t>
            </a:r>
            <a:r>
              <a:rPr lang="zh-CN" altLang="en-US" dirty="0" smtClean="0"/>
              <a:t> </a:t>
            </a:r>
            <a:r>
              <a:rPr lang="en-US" altLang="zh-CN" dirty="0" smtClean="0"/>
              <a:t>L</a:t>
            </a:r>
            <a:r>
              <a:rPr lang="zh-CN" altLang="en-US" dirty="0" smtClean="0"/>
              <a:t>脉冲宽度</a:t>
            </a:r>
            <a:r>
              <a:rPr lang="en-US" altLang="zh-CN" dirty="0" smtClean="0"/>
              <a:t>: 9.44us, …pause</a:t>
            </a:r>
          </a:p>
          <a:p>
            <a:pPr lvl="2"/>
            <a:r>
              <a:rPr lang="en-US" altLang="zh-CN" dirty="0" smtClean="0"/>
              <a:t>256</a:t>
            </a:r>
            <a:r>
              <a:rPr lang="zh-CN" altLang="en-US" dirty="0" smtClean="0"/>
              <a:t>选</a:t>
            </a:r>
            <a:r>
              <a:rPr lang="en-US" altLang="zh-CN" dirty="0" smtClean="0"/>
              <a:t>1: </a:t>
            </a:r>
          </a:p>
          <a:p>
            <a:pPr lvl="3"/>
            <a:r>
              <a:rPr lang="en-US" altLang="zh-CN" dirty="0" smtClean="0"/>
              <a:t> </a:t>
            </a:r>
            <a:r>
              <a:rPr lang="zh-CN" altLang="en-US" dirty="0" smtClean="0"/>
              <a:t>一个字节</a:t>
            </a:r>
            <a:r>
              <a:rPr lang="en-US" altLang="zh-CN" dirty="0" smtClean="0"/>
              <a:t>,(256 x 18.88us ) =4.833 </a:t>
            </a:r>
            <a:r>
              <a:rPr lang="en-US" altLang="zh-CN" dirty="0" err="1" smtClean="0"/>
              <a:t>ms.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比特率</a:t>
            </a:r>
            <a:r>
              <a:rPr lang="en-US" altLang="zh-CN" dirty="0" smtClean="0"/>
              <a:t>: 1.54Kbits/s</a:t>
            </a:r>
            <a:r>
              <a:rPr lang="zh-CN" altLang="en-US" dirty="0" smtClean="0"/>
              <a:t>，</a:t>
            </a:r>
            <a:r>
              <a:rPr lang="en-US" altLang="zh-CN" dirty="0" smtClean="0"/>
              <a:t>f=13.56/8192;</a:t>
            </a:r>
          </a:p>
          <a:p>
            <a:pPr lvl="2"/>
            <a:r>
              <a:rPr lang="en-US" altLang="zh-CN" dirty="0" smtClean="0"/>
              <a:t>4</a:t>
            </a:r>
            <a:r>
              <a:rPr lang="zh-CN" altLang="en-US" dirty="0" smtClean="0"/>
              <a:t>选</a:t>
            </a:r>
            <a:r>
              <a:rPr lang="en-US" altLang="zh-CN" dirty="0" smtClean="0"/>
              <a:t>1:</a:t>
            </a:r>
          </a:p>
          <a:p>
            <a:pPr lvl="3"/>
            <a:r>
              <a:rPr lang="en-US" altLang="zh-CN" dirty="0" smtClean="0"/>
              <a:t> </a:t>
            </a:r>
            <a:r>
              <a:rPr lang="zh-CN" altLang="en-US" dirty="0" smtClean="0"/>
              <a:t>一个字节</a:t>
            </a:r>
            <a:r>
              <a:rPr lang="en-US" altLang="zh-CN" dirty="0" smtClean="0"/>
              <a:t>, 4x4 18.88us =302.08us.</a:t>
            </a:r>
          </a:p>
          <a:p>
            <a:pPr lvl="3"/>
            <a:r>
              <a:rPr lang="zh-CN" altLang="en-US" dirty="0" smtClean="0"/>
              <a:t>比特率</a:t>
            </a:r>
            <a:r>
              <a:rPr lang="en-US" altLang="zh-CN" dirty="0" smtClean="0"/>
              <a:t>: 26.48 </a:t>
            </a:r>
            <a:r>
              <a:rPr lang="en-US" altLang="zh-CN" dirty="0" err="1" smtClean="0"/>
              <a:t>kbits</a:t>
            </a:r>
            <a:r>
              <a:rPr lang="en-US" altLang="zh-CN" dirty="0" smtClean="0"/>
              <a:t>/s Kbits/s</a:t>
            </a:r>
            <a:r>
              <a:rPr lang="zh-CN" altLang="en-US" dirty="0" smtClean="0"/>
              <a:t>，</a:t>
            </a:r>
            <a:r>
              <a:rPr lang="en-US" altLang="zh-CN" dirty="0" smtClean="0"/>
              <a:t>f=13.56/(256x16/8);</a:t>
            </a:r>
          </a:p>
          <a:p>
            <a:pPr lvl="1"/>
            <a:r>
              <a:rPr lang="zh-CN" altLang="en-US" dirty="0" smtClean="0"/>
              <a:t>载波调制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ASK(10% or 100%)</a:t>
            </a:r>
          </a:p>
        </p:txBody>
      </p:sp>
    </p:spTree>
    <p:extLst>
      <p:ext uri="{BB962C8B-B14F-4D97-AF65-F5344CB8AC3E}">
        <p14:creationId xmlns:p14="http://schemas.microsoft.com/office/powerpoint/2010/main" val="93361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上次我们学习了</a:t>
            </a:r>
            <a:r>
              <a:rPr lang="en-US" altLang="zh-CN" smtClean="0"/>
              <a:t>……</a:t>
            </a:r>
            <a:endParaRPr lang="zh-CN" altLang="en-US" smtClean="0"/>
          </a:p>
        </p:txBody>
      </p:sp>
      <p:sp>
        <p:nvSpPr>
          <p:cNvPr id="9728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254500" cy="4876800"/>
          </a:xfrm>
        </p:spPr>
        <p:txBody>
          <a:bodyPr/>
          <a:lstStyle/>
          <a:p>
            <a:pPr lvl="1"/>
            <a:r>
              <a:rPr lang="zh-CN" altLang="en-US" dirty="0" smtClean="0"/>
              <a:t>帧结构：</a:t>
            </a:r>
            <a:r>
              <a:rPr lang="en-US" altLang="zh-CN" dirty="0" smtClean="0"/>
              <a:t>SOF + </a:t>
            </a:r>
            <a:r>
              <a:rPr lang="zh-CN" altLang="en-US" dirty="0" smtClean="0"/>
              <a:t>数据 </a:t>
            </a:r>
            <a:r>
              <a:rPr lang="en-US" altLang="zh-CN" dirty="0" smtClean="0"/>
              <a:t>+ EOF</a:t>
            </a:r>
          </a:p>
          <a:p>
            <a:pPr lvl="2"/>
            <a:r>
              <a:rPr lang="zh-CN" altLang="en-US" dirty="0" smtClean="0">
                <a:solidFill>
                  <a:srgbClr val="FF0000"/>
                </a:solidFill>
              </a:rPr>
              <a:t>编码违例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SOF</a:t>
            </a:r>
          </a:p>
          <a:p>
            <a:pPr lvl="3"/>
            <a:r>
              <a:rPr lang="en-US" altLang="zh-CN" dirty="0" smtClean="0"/>
              <a:t>256</a:t>
            </a:r>
            <a:r>
              <a:rPr lang="zh-CN" altLang="en-US" dirty="0" smtClean="0"/>
              <a:t>选</a:t>
            </a:r>
            <a:r>
              <a:rPr lang="en-US" altLang="zh-CN" dirty="0" smtClean="0"/>
              <a:t>1</a:t>
            </a:r>
          </a:p>
          <a:p>
            <a:pPr lvl="3"/>
            <a:r>
              <a:rPr lang="en-US" altLang="zh-CN" dirty="0" smtClean="0"/>
              <a:t>4</a:t>
            </a:r>
            <a:r>
              <a:rPr lang="zh-CN" altLang="en-US" dirty="0" smtClean="0"/>
              <a:t>选</a:t>
            </a:r>
            <a:r>
              <a:rPr lang="en-US" altLang="zh-CN" dirty="0" smtClean="0"/>
              <a:t>1</a:t>
            </a:r>
          </a:p>
          <a:p>
            <a:pPr lvl="2"/>
            <a:r>
              <a:rPr lang="en-US" altLang="zh-CN" dirty="0" smtClean="0"/>
              <a:t>EOF</a:t>
            </a:r>
          </a:p>
          <a:p>
            <a:pPr lvl="1"/>
            <a:r>
              <a:rPr lang="zh-CN" altLang="en-US" dirty="0" smtClean="0"/>
              <a:t>通讯过程：</a:t>
            </a:r>
            <a:endParaRPr lang="en-US" altLang="zh-CN" dirty="0" smtClean="0"/>
          </a:p>
          <a:p>
            <a:pPr lvl="2">
              <a:lnSpc>
                <a:spcPct val="150000"/>
              </a:lnSpc>
            </a:pPr>
            <a:r>
              <a:rPr lang="en-US" altLang="zh-CN" dirty="0" smtClean="0"/>
              <a:t>VICC</a:t>
            </a:r>
            <a:r>
              <a:rPr lang="zh-CN" altLang="en-US" dirty="0" smtClean="0"/>
              <a:t>进入</a:t>
            </a:r>
            <a:r>
              <a:rPr lang="en-US" altLang="zh-CN" dirty="0" smtClean="0"/>
              <a:t>VCD</a:t>
            </a:r>
            <a:r>
              <a:rPr lang="zh-CN" altLang="en-US" dirty="0" smtClean="0"/>
              <a:t>范围，感应电流，接收数据，解调，搜索</a:t>
            </a:r>
            <a:r>
              <a:rPr lang="en-US" altLang="zh-CN" dirty="0" smtClean="0"/>
              <a:t>SOF</a:t>
            </a:r>
            <a:r>
              <a:rPr lang="zh-CN" altLang="en-US" dirty="0" smtClean="0"/>
              <a:t>：连续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个脉冲中，有两个</a:t>
            </a:r>
            <a:r>
              <a:rPr lang="en-US" altLang="zh-CN" dirty="0" smtClean="0"/>
              <a:t>pause</a:t>
            </a:r>
            <a:r>
              <a:rPr lang="zh-CN" altLang="en-US" dirty="0" smtClean="0"/>
              <a:t>，且符合</a:t>
            </a:r>
            <a:r>
              <a:rPr lang="en-US" altLang="zh-CN" dirty="0" smtClean="0"/>
              <a:t>SOF</a:t>
            </a:r>
            <a:r>
              <a:rPr lang="zh-CN" altLang="en-US" dirty="0" smtClean="0"/>
              <a:t>样式 </a:t>
            </a:r>
            <a:r>
              <a:rPr lang="en-US" altLang="zh-CN" dirty="0" smtClean="0"/>
              <a:t>.</a:t>
            </a:r>
            <a:endParaRPr lang="zh-CN" altLang="en-US" dirty="0" smtClean="0"/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628775"/>
            <a:ext cx="3754437" cy="665163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349500"/>
            <a:ext cx="3738562" cy="652463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9728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2997200"/>
            <a:ext cx="1952625" cy="6477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83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上次我们学习了</a:t>
            </a:r>
            <a:r>
              <a:rPr lang="en-US" altLang="zh-CN" smtClean="0"/>
              <a:t>……</a:t>
            </a:r>
            <a:endParaRPr lang="zh-CN" altLang="en-US" smtClean="0"/>
          </a:p>
        </p:txBody>
      </p:sp>
      <p:sp>
        <p:nvSpPr>
          <p:cNvPr id="983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VICC-&gt;VCD</a:t>
            </a:r>
          </a:p>
          <a:p>
            <a:pPr lvl="1"/>
            <a:r>
              <a:rPr lang="zh-CN" altLang="en-US" dirty="0" smtClean="0"/>
              <a:t>编码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曼彻斯特编码方式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副载波</a:t>
            </a:r>
            <a:r>
              <a:rPr lang="en-US" altLang="zh-CN" dirty="0" smtClean="0"/>
              <a:t>/</a:t>
            </a:r>
            <a:r>
              <a:rPr lang="zh-CN" altLang="en-US" dirty="0" smtClean="0"/>
              <a:t>脉冲调制</a:t>
            </a:r>
          </a:p>
          <a:p>
            <a:pPr lvl="3"/>
            <a:r>
              <a:rPr lang="en-US" altLang="zh-CN" dirty="0" smtClean="0"/>
              <a:t>FSK(fc/32,fc/28): 8x32/fc(logic 1)+9x28/fc(Logic 0)</a:t>
            </a:r>
          </a:p>
          <a:p>
            <a:pPr lvl="3"/>
            <a:r>
              <a:rPr lang="en-US" altLang="zh-CN" dirty="0" smtClean="0"/>
              <a:t>ASK(fc/32): 37.76us(512/13.56MHz)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载波调制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ASK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帧结构：</a:t>
            </a:r>
            <a:r>
              <a:rPr lang="en-US" altLang="zh-CN" dirty="0" smtClean="0"/>
              <a:t>SOF + </a:t>
            </a:r>
            <a:r>
              <a:rPr lang="zh-CN" altLang="en-US" dirty="0" smtClean="0"/>
              <a:t>数据 </a:t>
            </a:r>
            <a:r>
              <a:rPr lang="en-US" altLang="zh-CN" dirty="0" smtClean="0"/>
              <a:t>+ EOF</a:t>
            </a:r>
          </a:p>
          <a:p>
            <a:pPr lvl="2"/>
            <a:r>
              <a:rPr lang="zh-CN" altLang="en-US" dirty="0" smtClean="0">
                <a:solidFill>
                  <a:srgbClr val="FF0000"/>
                </a:solidFill>
              </a:rPr>
              <a:t>编码违例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>
                <a:solidFill>
                  <a:srgbClr val="002060"/>
                </a:solidFill>
              </a:rPr>
              <a:t>两种速率</a:t>
            </a:r>
            <a:endParaRPr lang="en-US" altLang="zh-CN" dirty="0" smtClean="0">
              <a:solidFill>
                <a:srgbClr val="002060"/>
              </a:solidFill>
            </a:endParaRPr>
          </a:p>
          <a:p>
            <a:pPr lvl="2"/>
            <a:r>
              <a:rPr lang="zh-CN" altLang="en-US" dirty="0" smtClean="0">
                <a:solidFill>
                  <a:srgbClr val="002060"/>
                </a:solidFill>
              </a:rPr>
              <a:t>低速率</a:t>
            </a:r>
            <a:r>
              <a:rPr lang="en-US" altLang="zh-CN" dirty="0" smtClean="0">
                <a:solidFill>
                  <a:srgbClr val="002060"/>
                </a:solidFill>
              </a:rPr>
              <a:t>=1/4</a:t>
            </a:r>
            <a:r>
              <a:rPr lang="zh-CN" altLang="en-US" dirty="0" smtClean="0">
                <a:solidFill>
                  <a:srgbClr val="002060"/>
                </a:solidFill>
              </a:rPr>
              <a:t>低速率</a:t>
            </a:r>
          </a:p>
        </p:txBody>
      </p:sp>
      <p:pic>
        <p:nvPicPr>
          <p:cNvPr id="983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4005263"/>
            <a:ext cx="3935412" cy="792162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  <p:pic>
        <p:nvPicPr>
          <p:cNvPr id="983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4797425"/>
            <a:ext cx="3938588" cy="8636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504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jtu_henry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黑体"/>
        <a:cs typeface=""/>
      </a:majorFont>
      <a:minorFont>
        <a:latin typeface="Tahom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5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1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5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None/>
          <a:tabLst/>
          <a:defRPr kumimoji="1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黑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5999</TotalTime>
  <Words>10981</Words>
  <Application>Microsoft Office PowerPoint</Application>
  <PresentationFormat>全屏显示(4:3)</PresentationFormat>
  <Paragraphs>1544</Paragraphs>
  <Slides>130</Slides>
  <Notes>68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130</vt:i4>
      </vt:variant>
    </vt:vector>
  </HeadingPairs>
  <TitlesOfParts>
    <vt:vector size="150" baseType="lpstr">
      <vt:lpstr>Arial</vt:lpstr>
      <vt:lpstr>宋体</vt:lpstr>
      <vt:lpstr>楷体_GB2312</vt:lpstr>
      <vt:lpstr>Wingdings</vt:lpstr>
      <vt:lpstr>Cambria Math</vt:lpstr>
      <vt:lpstr>Arial Unicode MS</vt:lpstr>
      <vt:lpstr>Symbol</vt:lpstr>
      <vt:lpstr>黑体</vt:lpstr>
      <vt:lpstr>华文楷体</vt:lpstr>
      <vt:lpstr>Tahoma</vt:lpstr>
      <vt:lpstr>굴림</vt:lpstr>
      <vt:lpstr>Times New Roman</vt:lpstr>
      <vt:lpstr>bjtu_henry</vt:lpstr>
      <vt:lpstr>图片</vt:lpstr>
      <vt:lpstr>Image</vt:lpstr>
      <vt:lpstr>Equation</vt:lpstr>
      <vt:lpstr>公式</vt:lpstr>
      <vt:lpstr>VISIO</vt:lpstr>
      <vt:lpstr>Picture</vt:lpstr>
      <vt:lpstr>Visio</vt:lpstr>
      <vt:lpstr>第三章 编码和调制</vt:lpstr>
      <vt:lpstr>第三章 编码和调制</vt:lpstr>
      <vt:lpstr>一. 信号和编码</vt:lpstr>
      <vt:lpstr>1. 数据和信号</vt:lpstr>
      <vt:lpstr>1. 数据和信号</vt:lpstr>
      <vt:lpstr>1. 数据和信号</vt:lpstr>
      <vt:lpstr>1. 数据和信号</vt:lpstr>
      <vt:lpstr>2. 信道</vt:lpstr>
      <vt:lpstr>2. 信道</vt:lpstr>
      <vt:lpstr>2. 信道</vt:lpstr>
      <vt:lpstr>2. 信道</vt:lpstr>
      <vt:lpstr>2. 信道</vt:lpstr>
      <vt:lpstr>天线</vt:lpstr>
      <vt:lpstr>天线</vt:lpstr>
      <vt:lpstr>2. 信道</vt:lpstr>
      <vt:lpstr>2. 信道</vt:lpstr>
      <vt:lpstr>2. 信道</vt:lpstr>
      <vt:lpstr>2. 信道</vt:lpstr>
      <vt:lpstr>上次我们学习了…</vt:lpstr>
      <vt:lpstr>上次我们学习了…</vt:lpstr>
      <vt:lpstr>2. 信道</vt:lpstr>
      <vt:lpstr>2. 信道</vt:lpstr>
      <vt:lpstr>2. 信道</vt:lpstr>
      <vt:lpstr>2. 信道</vt:lpstr>
      <vt:lpstr>2. 信道</vt:lpstr>
      <vt:lpstr>2. 信道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上次学习了……</vt:lpstr>
      <vt:lpstr>上次学习了……</vt:lpstr>
      <vt:lpstr>上次学习了……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3 编码</vt:lpstr>
      <vt:lpstr>二. RFID中常用的编码方式</vt:lpstr>
      <vt:lpstr>1. 曼彻斯特（Manchester）码</vt:lpstr>
      <vt:lpstr>2. 密勒（Miller）码</vt:lpstr>
      <vt:lpstr>2. 密勒（Miller）码</vt:lpstr>
      <vt:lpstr>2. 密勒（Miller）码</vt:lpstr>
      <vt:lpstr>3. 修正密勒（Miller）码</vt:lpstr>
      <vt:lpstr>3. 修正密勒（Miller）码</vt:lpstr>
      <vt:lpstr>三. 脉冲调制</vt:lpstr>
      <vt:lpstr>三. 脉冲调制</vt:lpstr>
      <vt:lpstr>1.FSK</vt:lpstr>
      <vt:lpstr>2. PSK</vt:lpstr>
      <vt:lpstr>2. PSK</vt:lpstr>
      <vt:lpstr>3. ASK</vt:lpstr>
      <vt:lpstr>4.副载波与副载波调制／解调</vt:lpstr>
      <vt:lpstr>4.副载波与副载波调制／解调</vt:lpstr>
      <vt:lpstr>4副载波与副载波调制／解调</vt:lpstr>
      <vt:lpstr>3副载波与副载波调制／解调</vt:lpstr>
      <vt:lpstr>4副载波与副载波调制／解调</vt:lpstr>
      <vt:lpstr>四.正弦波调制</vt:lpstr>
      <vt:lpstr>四.正弦波调制</vt:lpstr>
      <vt:lpstr>1. 载波</vt:lpstr>
      <vt:lpstr>2. 调幅</vt:lpstr>
      <vt:lpstr>2. 调幅</vt:lpstr>
      <vt:lpstr>2. 调幅</vt:lpstr>
      <vt:lpstr>2. 调幅</vt:lpstr>
      <vt:lpstr>3. 数字调幅ASK</vt:lpstr>
      <vt:lpstr>3. 数字调幅ASK</vt:lpstr>
      <vt:lpstr>4. 数字调频和调相</vt:lpstr>
      <vt:lpstr>4. 数字调频和调相</vt:lpstr>
      <vt:lpstr>上次学习了……</vt:lpstr>
      <vt:lpstr>上次学习了……</vt:lpstr>
      <vt:lpstr>上次学习了……</vt:lpstr>
      <vt:lpstr>五. 13.56MHz RFID系统中的编码和调制</vt:lpstr>
      <vt:lpstr>1. ISO15693</vt:lpstr>
      <vt:lpstr>1. ISO15693: VCD-&gt;VICC</vt:lpstr>
      <vt:lpstr>1. ISO15693: VCD-&gt;VICC</vt:lpstr>
      <vt:lpstr>1. ISO15693 : PCD-&gt;PICC</vt:lpstr>
      <vt:lpstr>1. ISO15693: VCD-&gt;VICC</vt:lpstr>
      <vt:lpstr>1. ISO15693: VCD-&gt;VICC</vt:lpstr>
      <vt:lpstr>1. ISO15693: VCD-&gt;VICC</vt:lpstr>
      <vt:lpstr>1. ISO15693: VCD-&gt;VICC</vt:lpstr>
      <vt:lpstr>1. ISO15693: VCD-&gt;VICC</vt:lpstr>
      <vt:lpstr>1. ISO15693 : VCD-&gt;VICC</vt:lpstr>
      <vt:lpstr>1. ISO15693 : VCD-&gt;VICC</vt:lpstr>
      <vt:lpstr>1. ISO15693 : VCD-&gt;VICC</vt:lpstr>
      <vt:lpstr>1. ISO15693: VICC-&gt;VCD</vt:lpstr>
      <vt:lpstr>1. ISO15693 : VICC-&gt;VCD</vt:lpstr>
      <vt:lpstr>1. ISO15693 : VICC-&gt;VCD</vt:lpstr>
      <vt:lpstr>1. ISO15693 : VICC-&gt;VCD</vt:lpstr>
      <vt:lpstr>1. ISO15693 : VICC-&gt;VCD</vt:lpstr>
      <vt:lpstr>1. ISO15693 : VICC-&gt;VCD</vt:lpstr>
      <vt:lpstr>1. ISO15693 : VICC-&gt;VCD</vt:lpstr>
      <vt:lpstr>1. ISO15693 : VICC-&gt;VCD</vt:lpstr>
      <vt:lpstr>1. ISO15693 : VICC-&gt;VCD</vt:lpstr>
      <vt:lpstr>2. ISO 14443A</vt:lpstr>
      <vt:lpstr>2. ISO 14443A</vt:lpstr>
      <vt:lpstr>2. ISO 14443A：PCD-&gt;PICC</vt:lpstr>
      <vt:lpstr>2. ISO 14443A：PCD-&gt;PICC</vt:lpstr>
      <vt:lpstr>2. ISO 14443A：PCD-&gt;PICC</vt:lpstr>
      <vt:lpstr>2. ISO 14443A ：PCD-&gt;PICC</vt:lpstr>
      <vt:lpstr>2. ISO 14443A：PCD-&gt;PICC</vt:lpstr>
      <vt:lpstr>2. ISO 14443A：PCD-&gt;PICC</vt:lpstr>
      <vt:lpstr>2. ISO 14443A：PICC-&gt;PCD</vt:lpstr>
      <vt:lpstr>2. ISO 14443A：PICC-&gt;PCD</vt:lpstr>
      <vt:lpstr>2. ISO 14443A：PICC-&gt;PCD</vt:lpstr>
      <vt:lpstr>2. ISO 14443A：PICC-&gt;PCD</vt:lpstr>
      <vt:lpstr>2. ISO 14443B: PCD-&gt;PICC, NRZ-L</vt:lpstr>
      <vt:lpstr>2. ISO 14443B: PICC-&gt;PCD, NRZ-L</vt:lpstr>
      <vt:lpstr>2. ISO 14443B: PICC-&gt;PCD</vt:lpstr>
      <vt:lpstr>2. ISO 14443B : PICC-&gt;PCD</vt:lpstr>
      <vt:lpstr>2. ISO 14443B : PICC-&gt;PCD</vt:lpstr>
      <vt:lpstr>2. ISO 14443B: Frame</vt:lpstr>
      <vt:lpstr>2. ISO 14443B</vt:lpstr>
      <vt:lpstr>2. ISO 14443B</vt:lpstr>
      <vt:lpstr>Thanks</vt:lpstr>
      <vt:lpstr>作业</vt:lpstr>
      <vt:lpstr>作业</vt:lpstr>
      <vt:lpstr>作业</vt:lpstr>
      <vt:lpstr>作业</vt:lpstr>
      <vt:lpstr>上次我们学习了……</vt:lpstr>
      <vt:lpstr>上次我们学习了……</vt:lpstr>
      <vt:lpstr>上次我们学习了……</vt:lpstr>
    </vt:vector>
  </TitlesOfParts>
  <Company>(주)윤디자인연구소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art5</dc:creator>
  <cp:lastModifiedBy>henry</cp:lastModifiedBy>
  <cp:revision>418</cp:revision>
  <dcterms:created xsi:type="dcterms:W3CDTF">2001-07-24T02:41:22Z</dcterms:created>
  <dcterms:modified xsi:type="dcterms:W3CDTF">2020-03-22T17:55:04Z</dcterms:modified>
</cp:coreProperties>
</file>