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slides/slide129.xml" ContentType="application/vnd.openxmlformats-officedocument.presentationml.slide+xml"/>
  <Override PartName="/ppt/slides/slide147.xml" ContentType="application/vnd.openxmlformats-officedocument.presentationml.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slides/slide143.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s/slide150.xml" ContentType="application/vnd.openxmlformats-officedocument.presentationml.slide+xml"/>
  <Default Extension="bin" ContentType="application/vnd.openxmlformats-officedocument.oleObject"/>
  <Override PartName="/ppt/notesSlides/notesSlide3.xml" ContentType="application/vnd.openxmlformats-officedocument.presentationml.notesSlide+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s/slide119.xml" ContentType="application/vnd.openxmlformats-officedocument.presentationml.slide+xml"/>
  <Override PartName="/ppt/slides/slide148.xml" ContentType="application/vnd.openxmlformats-officedocument.presentationml.slide+xml"/>
  <Default Extension="vml" ContentType="application/vnd.openxmlformats-officedocument.vmlDrawing"/>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notesSlides/notesSlide14.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slides/slide139.xml" ContentType="application/vnd.openxmlformats-officedocument.presentationml.slide+xml"/>
  <Override PartName="/ppt/notesSlides/notesSlide11.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4002" r:id="rId1"/>
  </p:sldMasterIdLst>
  <p:notesMasterIdLst>
    <p:notesMasterId r:id="rId154"/>
  </p:notesMasterIdLst>
  <p:sldIdLst>
    <p:sldId id="281" r:id="rId2"/>
    <p:sldId id="283" r:id="rId3"/>
    <p:sldId id="374" r:id="rId4"/>
    <p:sldId id="284" r:id="rId5"/>
    <p:sldId id="285" r:id="rId6"/>
    <p:sldId id="286" r:id="rId7"/>
    <p:sldId id="287" r:id="rId8"/>
    <p:sldId id="288" r:id="rId9"/>
    <p:sldId id="289" r:id="rId10"/>
    <p:sldId id="290" r:id="rId11"/>
    <p:sldId id="291" r:id="rId12"/>
    <p:sldId id="292" r:id="rId13"/>
    <p:sldId id="293" r:id="rId14"/>
    <p:sldId id="295" r:id="rId15"/>
    <p:sldId id="296" r:id="rId16"/>
    <p:sldId id="297" r:id="rId17"/>
    <p:sldId id="302" r:id="rId18"/>
    <p:sldId id="298" r:id="rId19"/>
    <p:sldId id="299" r:id="rId20"/>
    <p:sldId id="300" r:id="rId21"/>
    <p:sldId id="303" r:id="rId22"/>
    <p:sldId id="304" r:id="rId23"/>
    <p:sldId id="301" r:id="rId24"/>
    <p:sldId id="305" r:id="rId25"/>
    <p:sldId id="306" r:id="rId26"/>
    <p:sldId id="307" r:id="rId27"/>
    <p:sldId id="308" r:id="rId28"/>
    <p:sldId id="309" r:id="rId29"/>
    <p:sldId id="310" r:id="rId30"/>
    <p:sldId id="311" r:id="rId31"/>
    <p:sldId id="321" r:id="rId32"/>
    <p:sldId id="312" r:id="rId33"/>
    <p:sldId id="378" r:id="rId34"/>
    <p:sldId id="313" r:id="rId35"/>
    <p:sldId id="324" r:id="rId36"/>
    <p:sldId id="318" r:id="rId37"/>
    <p:sldId id="322" r:id="rId38"/>
    <p:sldId id="316" r:id="rId39"/>
    <p:sldId id="319" r:id="rId40"/>
    <p:sldId id="417" r:id="rId41"/>
    <p:sldId id="314" r:id="rId42"/>
    <p:sldId id="315" r:id="rId43"/>
    <p:sldId id="418" r:id="rId44"/>
    <p:sldId id="419" r:id="rId45"/>
    <p:sldId id="420" r:id="rId46"/>
    <p:sldId id="421" r:id="rId47"/>
    <p:sldId id="317" r:id="rId48"/>
    <p:sldId id="326" r:id="rId49"/>
    <p:sldId id="335" r:id="rId50"/>
    <p:sldId id="336" r:id="rId51"/>
    <p:sldId id="327" r:id="rId52"/>
    <p:sldId id="333" r:id="rId53"/>
    <p:sldId id="334" r:id="rId54"/>
    <p:sldId id="332" r:id="rId55"/>
    <p:sldId id="331" r:id="rId56"/>
    <p:sldId id="330" r:id="rId57"/>
    <p:sldId id="338" r:id="rId58"/>
    <p:sldId id="339" r:id="rId59"/>
    <p:sldId id="340" r:id="rId60"/>
    <p:sldId id="337" r:id="rId61"/>
    <p:sldId id="375" r:id="rId62"/>
    <p:sldId id="341" r:id="rId63"/>
    <p:sldId id="389" r:id="rId64"/>
    <p:sldId id="379" r:id="rId65"/>
    <p:sldId id="383" r:id="rId66"/>
    <p:sldId id="381" r:id="rId67"/>
    <p:sldId id="382" r:id="rId68"/>
    <p:sldId id="364" r:id="rId69"/>
    <p:sldId id="329" r:id="rId70"/>
    <p:sldId id="342" r:id="rId71"/>
    <p:sldId id="343" r:id="rId72"/>
    <p:sldId id="344" r:id="rId73"/>
    <p:sldId id="277" r:id="rId74"/>
    <p:sldId id="345" r:id="rId75"/>
    <p:sldId id="422" r:id="rId76"/>
    <p:sldId id="354" r:id="rId77"/>
    <p:sldId id="423" r:id="rId78"/>
    <p:sldId id="355" r:id="rId79"/>
    <p:sldId id="356" r:id="rId80"/>
    <p:sldId id="357" r:id="rId81"/>
    <p:sldId id="358" r:id="rId82"/>
    <p:sldId id="346" r:id="rId83"/>
    <p:sldId id="347" r:id="rId84"/>
    <p:sldId id="360" r:id="rId85"/>
    <p:sldId id="359" r:id="rId86"/>
    <p:sldId id="361" r:id="rId87"/>
    <p:sldId id="362" r:id="rId88"/>
    <p:sldId id="388" r:id="rId89"/>
    <p:sldId id="365" r:id="rId90"/>
    <p:sldId id="363" r:id="rId91"/>
    <p:sldId id="366" r:id="rId92"/>
    <p:sldId id="370" r:id="rId93"/>
    <p:sldId id="424" r:id="rId94"/>
    <p:sldId id="368" r:id="rId95"/>
    <p:sldId id="425" r:id="rId96"/>
    <p:sldId id="426" r:id="rId97"/>
    <p:sldId id="427" r:id="rId98"/>
    <p:sldId id="369" r:id="rId99"/>
    <p:sldId id="367" r:id="rId100"/>
    <p:sldId id="371" r:id="rId101"/>
    <p:sldId id="372" r:id="rId102"/>
    <p:sldId id="373" r:id="rId103"/>
    <p:sldId id="450" r:id="rId104"/>
    <p:sldId id="387" r:id="rId105"/>
    <p:sldId id="380" r:id="rId106"/>
    <p:sldId id="384" r:id="rId107"/>
    <p:sldId id="386" r:id="rId108"/>
    <p:sldId id="385" r:id="rId109"/>
    <p:sldId id="390" r:id="rId110"/>
    <p:sldId id="433" r:id="rId111"/>
    <p:sldId id="392" r:id="rId112"/>
    <p:sldId id="402" r:id="rId113"/>
    <p:sldId id="434" r:id="rId114"/>
    <p:sldId id="435" r:id="rId115"/>
    <p:sldId id="401" r:id="rId116"/>
    <p:sldId id="391" r:id="rId117"/>
    <p:sldId id="451" r:id="rId118"/>
    <p:sldId id="453" r:id="rId119"/>
    <p:sldId id="454" r:id="rId120"/>
    <p:sldId id="457" r:id="rId121"/>
    <p:sldId id="452" r:id="rId122"/>
    <p:sldId id="455" r:id="rId123"/>
    <p:sldId id="456" r:id="rId124"/>
    <p:sldId id="395" r:id="rId125"/>
    <p:sldId id="396" r:id="rId126"/>
    <p:sldId id="443" r:id="rId127"/>
    <p:sldId id="445" r:id="rId128"/>
    <p:sldId id="444" r:id="rId129"/>
    <p:sldId id="436" r:id="rId130"/>
    <p:sldId id="437" r:id="rId131"/>
    <p:sldId id="439" r:id="rId132"/>
    <p:sldId id="394" r:id="rId133"/>
    <p:sldId id="397" r:id="rId134"/>
    <p:sldId id="398" r:id="rId135"/>
    <p:sldId id="399" r:id="rId136"/>
    <p:sldId id="400" r:id="rId137"/>
    <p:sldId id="404" r:id="rId138"/>
    <p:sldId id="449" r:id="rId139"/>
    <p:sldId id="405" r:id="rId140"/>
    <p:sldId id="412" r:id="rId141"/>
    <p:sldId id="403" r:id="rId142"/>
    <p:sldId id="413" r:id="rId143"/>
    <p:sldId id="416" r:id="rId144"/>
    <p:sldId id="415" r:id="rId145"/>
    <p:sldId id="409" r:id="rId146"/>
    <p:sldId id="410" r:id="rId147"/>
    <p:sldId id="411" r:id="rId148"/>
    <p:sldId id="407" r:id="rId149"/>
    <p:sldId id="406" r:id="rId150"/>
    <p:sldId id="376" r:id="rId151"/>
    <p:sldId id="348" r:id="rId152"/>
    <p:sldId id="446" r:id="rId153"/>
  </p:sldIdLst>
  <p:sldSz cx="9144000" cy="6858000" type="screen4x3"/>
  <p:notesSz cx="6858000" cy="9144000"/>
  <p:embeddedFontLst>
    <p:embeddedFont>
      <p:font typeface="Tahoma" pitchFamily="34" charset="0"/>
      <p:regular r:id="rId155"/>
      <p:bold r:id="rId156"/>
    </p:embeddedFont>
    <p:embeddedFont>
      <p:font typeface="黑体" pitchFamily="2" charset="-122"/>
      <p:regular r:id="rId157"/>
    </p:embeddedFont>
    <p:embeddedFont>
      <p:font typeface="华文楷体" pitchFamily="2" charset="-122"/>
      <p:regular r:id="rId158"/>
    </p:embeddedFont>
    <p:embeddedFont>
      <p:font typeface="楷体_GB2312" pitchFamily="49" charset="-122"/>
      <p:regular r:id="rId159"/>
    </p:embeddedFont>
    <p:embeddedFont>
      <p:font typeface="굴림" pitchFamily="34" charset="-127"/>
      <p:regular r:id="rId160"/>
    </p:embeddedFont>
    <p:embeddedFont>
      <p:font typeface="Arial Unicode MS" pitchFamily="34" charset="-122"/>
      <p:regular r:id="rId161"/>
    </p:embeddedFont>
  </p:embeddedFontLst>
  <p:defaultTextStyle>
    <a:defPPr>
      <a:defRPr lang="ko-KR"/>
    </a:defPPr>
    <a:lvl1pPr algn="l" rtl="0" fontAlgn="base" latinLnBrk="1">
      <a:spcBef>
        <a:spcPct val="0"/>
      </a:spcBef>
      <a:spcAft>
        <a:spcPct val="0"/>
      </a:spcAft>
      <a:defRPr kumimoji="1" kern="1200">
        <a:solidFill>
          <a:schemeClr val="tx1"/>
        </a:solidFill>
        <a:latin typeface="Times New Roman" pitchFamily="18" charset="0"/>
        <a:ea typeface="굴림" pitchFamily="34" charset="-127"/>
        <a:cs typeface="+mn-cs"/>
      </a:defRPr>
    </a:lvl1pPr>
    <a:lvl2pPr marL="457200" algn="l" rtl="0" fontAlgn="base" latinLnBrk="1">
      <a:spcBef>
        <a:spcPct val="0"/>
      </a:spcBef>
      <a:spcAft>
        <a:spcPct val="0"/>
      </a:spcAft>
      <a:defRPr kumimoji="1" kern="1200">
        <a:solidFill>
          <a:schemeClr val="tx1"/>
        </a:solidFill>
        <a:latin typeface="Times New Roman" pitchFamily="18" charset="0"/>
        <a:ea typeface="굴림" pitchFamily="34" charset="-127"/>
        <a:cs typeface="+mn-cs"/>
      </a:defRPr>
    </a:lvl2pPr>
    <a:lvl3pPr marL="914400" algn="l" rtl="0" fontAlgn="base" latinLnBrk="1">
      <a:spcBef>
        <a:spcPct val="0"/>
      </a:spcBef>
      <a:spcAft>
        <a:spcPct val="0"/>
      </a:spcAft>
      <a:defRPr kumimoji="1" kern="1200">
        <a:solidFill>
          <a:schemeClr val="tx1"/>
        </a:solidFill>
        <a:latin typeface="Times New Roman" pitchFamily="18" charset="0"/>
        <a:ea typeface="굴림" pitchFamily="34" charset="-127"/>
        <a:cs typeface="+mn-cs"/>
      </a:defRPr>
    </a:lvl3pPr>
    <a:lvl4pPr marL="1371600" algn="l" rtl="0" fontAlgn="base" latinLnBrk="1">
      <a:spcBef>
        <a:spcPct val="0"/>
      </a:spcBef>
      <a:spcAft>
        <a:spcPct val="0"/>
      </a:spcAft>
      <a:defRPr kumimoji="1" kern="1200">
        <a:solidFill>
          <a:schemeClr val="tx1"/>
        </a:solidFill>
        <a:latin typeface="Times New Roman" pitchFamily="18" charset="0"/>
        <a:ea typeface="굴림" pitchFamily="34" charset="-127"/>
        <a:cs typeface="+mn-cs"/>
      </a:defRPr>
    </a:lvl4pPr>
    <a:lvl5pPr marL="1828800" algn="l" rtl="0" fontAlgn="base" latinLnBrk="1">
      <a:spcBef>
        <a:spcPct val="0"/>
      </a:spcBef>
      <a:spcAft>
        <a:spcPct val="0"/>
      </a:spcAft>
      <a:defRPr kumimoji="1" kern="1200">
        <a:solidFill>
          <a:schemeClr val="tx1"/>
        </a:solidFill>
        <a:latin typeface="Times New Roman" pitchFamily="18" charset="0"/>
        <a:ea typeface="굴림" pitchFamily="34" charset="-127"/>
        <a:cs typeface="+mn-cs"/>
      </a:defRPr>
    </a:lvl5pPr>
    <a:lvl6pPr marL="2286000" algn="l" defTabSz="914400" rtl="0" eaLnBrk="1" latinLnBrk="0" hangingPunct="1">
      <a:defRPr kumimoji="1" kern="1200">
        <a:solidFill>
          <a:schemeClr val="tx1"/>
        </a:solidFill>
        <a:latin typeface="Times New Roman" pitchFamily="18" charset="0"/>
        <a:ea typeface="굴림" pitchFamily="34" charset="-127"/>
        <a:cs typeface="+mn-cs"/>
      </a:defRPr>
    </a:lvl6pPr>
    <a:lvl7pPr marL="2743200" algn="l" defTabSz="914400" rtl="0" eaLnBrk="1" latinLnBrk="0" hangingPunct="1">
      <a:defRPr kumimoji="1" kern="1200">
        <a:solidFill>
          <a:schemeClr val="tx1"/>
        </a:solidFill>
        <a:latin typeface="Times New Roman" pitchFamily="18" charset="0"/>
        <a:ea typeface="굴림" pitchFamily="34" charset="-127"/>
        <a:cs typeface="+mn-cs"/>
      </a:defRPr>
    </a:lvl7pPr>
    <a:lvl8pPr marL="3200400" algn="l" defTabSz="914400" rtl="0" eaLnBrk="1" latinLnBrk="0" hangingPunct="1">
      <a:defRPr kumimoji="1" kern="1200">
        <a:solidFill>
          <a:schemeClr val="tx1"/>
        </a:solidFill>
        <a:latin typeface="Times New Roman" pitchFamily="18" charset="0"/>
        <a:ea typeface="굴림" pitchFamily="34" charset="-127"/>
        <a:cs typeface="+mn-cs"/>
      </a:defRPr>
    </a:lvl8pPr>
    <a:lvl9pPr marL="3657600" algn="l" defTabSz="914400" rtl="0" eaLnBrk="1" latinLnBrk="0" hangingPunct="1">
      <a:defRPr kumimoji="1" kern="1200">
        <a:solidFill>
          <a:schemeClr val="tx1"/>
        </a:solidFill>
        <a:latin typeface="Times New Roman" pitchFamily="18" charset="0"/>
        <a:ea typeface="굴림" pitchFamily="34" charset="-127"/>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中度样式 3 - 强调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浅色样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44" autoAdjust="0"/>
    <p:restoredTop sz="96552" autoAdjust="0"/>
  </p:normalViewPr>
  <p:slideViewPr>
    <p:cSldViewPr>
      <p:cViewPr>
        <p:scale>
          <a:sx n="82" d="100"/>
          <a:sy n="82" d="100"/>
        </p:scale>
        <p:origin x="-486"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notesMaster" Target="notesMasters/notesMaster1.xml"/><Relationship Id="rId159" Type="http://schemas.openxmlformats.org/officeDocument/2006/relationships/font" Target="fonts/font5.fntdata"/><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font" Target="fonts/font6.fntdata"/><Relationship Id="rId16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font" Target="fonts/font1.fntdata"/><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font" Target="fonts/font2.fntdata"/><Relationship Id="rId16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font" Target="fonts/font3.fntdata"/><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44.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6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30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굴림" pitchFamily="34" charset="-127"/>
              </a:defRPr>
            </a:lvl1pPr>
          </a:lstStyle>
          <a:p>
            <a:pPr>
              <a:defRPr/>
            </a:pPr>
            <a:endParaRPr lang="zh-CN" altLang="en-US"/>
          </a:p>
        </p:txBody>
      </p:sp>
      <p:sp>
        <p:nvSpPr>
          <p:cNvPr id="34304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굴림" pitchFamily="34" charset="-127"/>
              </a:defRPr>
            </a:lvl1pPr>
          </a:lstStyle>
          <a:p>
            <a:pPr>
              <a:defRPr/>
            </a:pPr>
            <a:endParaRPr lang="en-US" altLang="zh-CN"/>
          </a:p>
        </p:txBody>
      </p:sp>
      <p:sp>
        <p:nvSpPr>
          <p:cNvPr id="1024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4304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34304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굴림" pitchFamily="34" charset="-127"/>
              </a:defRPr>
            </a:lvl1pPr>
          </a:lstStyle>
          <a:p>
            <a:pPr>
              <a:defRPr/>
            </a:pPr>
            <a:endParaRPr lang="en-US" altLang="zh-CN"/>
          </a:p>
        </p:txBody>
      </p:sp>
      <p:sp>
        <p:nvSpPr>
          <p:cNvPr id="34304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굴림" pitchFamily="34" charset="-127"/>
              </a:defRPr>
            </a:lvl1pPr>
          </a:lstStyle>
          <a:p>
            <a:pPr>
              <a:defRPr/>
            </a:pPr>
            <a:fld id="{24059237-0361-49A5-BB20-C00CA36A7F50}" type="slidenum">
              <a:rPr lang="zh-CN" altLang="en-US"/>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latinLnBrk="1" hangingPunct="0">
      <a:spcBef>
        <a:spcPct val="30000"/>
      </a:spcBef>
      <a:spcAft>
        <a:spcPct val="0"/>
      </a:spcAft>
      <a:defRPr kumimoji="1" sz="1200" kern="1200">
        <a:solidFill>
          <a:schemeClr val="tx1"/>
        </a:solidFill>
        <a:latin typeface="굴림" pitchFamily="34" charset="-127"/>
        <a:ea typeface="굴림" pitchFamily="34" charset="-127"/>
        <a:cs typeface="+mn-cs"/>
      </a:defRPr>
    </a:lvl1pPr>
    <a:lvl2pPr marL="457200" algn="l" rtl="0" eaLnBrk="0" fontAlgn="base" latinLnBrk="1" hangingPunct="0">
      <a:spcBef>
        <a:spcPct val="30000"/>
      </a:spcBef>
      <a:spcAft>
        <a:spcPct val="0"/>
      </a:spcAft>
      <a:defRPr kumimoji="1" sz="1200" kern="1200">
        <a:solidFill>
          <a:schemeClr val="tx1"/>
        </a:solidFill>
        <a:latin typeface="굴림" pitchFamily="34" charset="-127"/>
        <a:ea typeface="굴림" pitchFamily="34" charset="-127"/>
        <a:cs typeface="+mn-cs"/>
      </a:defRPr>
    </a:lvl2pPr>
    <a:lvl3pPr marL="914400" algn="l" rtl="0" eaLnBrk="0" fontAlgn="base" latinLnBrk="1" hangingPunct="0">
      <a:spcBef>
        <a:spcPct val="30000"/>
      </a:spcBef>
      <a:spcAft>
        <a:spcPct val="0"/>
      </a:spcAft>
      <a:defRPr kumimoji="1" sz="1200" kern="1200">
        <a:solidFill>
          <a:schemeClr val="tx1"/>
        </a:solidFill>
        <a:latin typeface="굴림" pitchFamily="34" charset="-127"/>
        <a:ea typeface="굴림" pitchFamily="34" charset="-127"/>
        <a:cs typeface="+mn-cs"/>
      </a:defRPr>
    </a:lvl3pPr>
    <a:lvl4pPr marL="1371600" algn="l" rtl="0" eaLnBrk="0" fontAlgn="base" latinLnBrk="1" hangingPunct="0">
      <a:spcBef>
        <a:spcPct val="30000"/>
      </a:spcBef>
      <a:spcAft>
        <a:spcPct val="0"/>
      </a:spcAft>
      <a:defRPr kumimoji="1" sz="1200" kern="1200">
        <a:solidFill>
          <a:schemeClr val="tx1"/>
        </a:solidFill>
        <a:latin typeface="굴림" pitchFamily="34" charset="-127"/>
        <a:ea typeface="굴림" pitchFamily="34" charset="-127"/>
        <a:cs typeface="+mn-cs"/>
      </a:defRPr>
    </a:lvl4pPr>
    <a:lvl5pPr marL="1828800" algn="l" rtl="0" eaLnBrk="0" fontAlgn="base" latinLnBrk="1" hangingPunct="0">
      <a:spcBef>
        <a:spcPct val="30000"/>
      </a:spcBef>
      <a:spcAft>
        <a:spcPct val="0"/>
      </a:spcAft>
      <a:defRPr kumimoji="1" sz="1200" kern="1200">
        <a:solidFill>
          <a:schemeClr val="tx1"/>
        </a:solidFill>
        <a:latin typeface="굴림" pitchFamily="34" charset="-127"/>
        <a:ea typeface="굴림" pitchFamily="34" charset="-127"/>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幻灯片图像占位符 1"/>
          <p:cNvSpPr>
            <a:spLocks noGrp="1" noRot="1" noChangeAspect="1" noTextEdit="1"/>
          </p:cNvSpPr>
          <p:nvPr>
            <p:ph type="sldImg"/>
          </p:nvPr>
        </p:nvSpPr>
        <p:spPr>
          <a:ln/>
        </p:spPr>
      </p:sp>
      <p:sp>
        <p:nvSpPr>
          <p:cNvPr id="103427" name="备注占位符 2"/>
          <p:cNvSpPr>
            <a:spLocks noGrp="1"/>
          </p:cNvSpPr>
          <p:nvPr>
            <p:ph type="body" idx="1"/>
          </p:nvPr>
        </p:nvSpPr>
        <p:spPr>
          <a:noFill/>
          <a:ln/>
        </p:spPr>
        <p:txBody>
          <a:bodyPr/>
          <a:lstStyle/>
          <a:p>
            <a:r>
              <a:rPr lang="zh-CN" altLang="en-US" smtClean="0"/>
              <a:t>产生突发错误时，错误图样中最前面的</a:t>
            </a:r>
            <a:r>
              <a:rPr lang="en-US" altLang="zh-CN" smtClean="0"/>
              <a:t>1</a:t>
            </a:r>
            <a:r>
              <a:rPr lang="zh-CN" altLang="en-US" smtClean="0"/>
              <a:t>和最后一个</a:t>
            </a:r>
            <a:r>
              <a:rPr lang="en-US" altLang="zh-CN" smtClean="0"/>
              <a:t>1</a:t>
            </a:r>
            <a:r>
              <a:rPr lang="zh-CN" altLang="en-US" smtClean="0"/>
              <a:t>之间的间隔长度</a:t>
            </a:r>
          </a:p>
        </p:txBody>
      </p:sp>
      <p:sp>
        <p:nvSpPr>
          <p:cNvPr id="103428" name="灯片编号占位符 3"/>
          <p:cNvSpPr>
            <a:spLocks noGrp="1"/>
          </p:cNvSpPr>
          <p:nvPr>
            <p:ph type="sldNum" sz="quarter" idx="5"/>
          </p:nvPr>
        </p:nvSpPr>
        <p:spPr>
          <a:noFill/>
        </p:spPr>
        <p:txBody>
          <a:bodyPr/>
          <a:lstStyle/>
          <a:p>
            <a:fld id="{F847AA09-258A-41BC-B2A2-9F5CF0DDE766}" type="slidenum">
              <a:rPr lang="zh-CN" altLang="en-US" smtClean="0"/>
              <a:pPr/>
              <a:t>5</a:t>
            </a:fld>
            <a:endParaRPr lang="en-US" altLang="zh-CN"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幻灯片图像占位符 1"/>
          <p:cNvSpPr>
            <a:spLocks noGrp="1" noRot="1" noChangeAspect="1" noTextEdit="1"/>
          </p:cNvSpPr>
          <p:nvPr>
            <p:ph type="sldImg"/>
          </p:nvPr>
        </p:nvSpPr>
        <p:spPr>
          <a:ln/>
        </p:spPr>
      </p:sp>
      <p:sp>
        <p:nvSpPr>
          <p:cNvPr id="104451" name="备注占位符 2"/>
          <p:cNvSpPr>
            <a:spLocks noGrp="1"/>
          </p:cNvSpPr>
          <p:nvPr>
            <p:ph type="body" idx="1"/>
          </p:nvPr>
        </p:nvSpPr>
        <p:spPr>
          <a:noFill/>
          <a:ln/>
        </p:spPr>
        <p:txBody>
          <a:bodyPr/>
          <a:lstStyle/>
          <a:p>
            <a:endParaRPr lang="zh-CN" altLang="en-US" smtClean="0"/>
          </a:p>
        </p:txBody>
      </p:sp>
      <p:sp>
        <p:nvSpPr>
          <p:cNvPr id="104452" name="灯片编号占位符 3"/>
          <p:cNvSpPr>
            <a:spLocks noGrp="1"/>
          </p:cNvSpPr>
          <p:nvPr>
            <p:ph type="sldNum" sz="quarter" idx="5"/>
          </p:nvPr>
        </p:nvSpPr>
        <p:spPr>
          <a:noFill/>
        </p:spPr>
        <p:txBody>
          <a:bodyPr/>
          <a:lstStyle/>
          <a:p>
            <a:fld id="{1A01EBC5-ACFC-43DC-9A2B-314AD5AA0766}" type="slidenum">
              <a:rPr lang="zh-CN" altLang="en-US" smtClean="0"/>
              <a:pPr/>
              <a:t>6</a:t>
            </a:fld>
            <a:endParaRPr lang="en-US" altLang="zh-CN"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幻灯片图像占位符 1"/>
          <p:cNvSpPr>
            <a:spLocks noGrp="1" noRot="1" noChangeAspect="1" noTextEdit="1"/>
          </p:cNvSpPr>
          <p:nvPr>
            <p:ph type="sldImg"/>
          </p:nvPr>
        </p:nvSpPr>
        <p:spPr>
          <a:ln/>
        </p:spPr>
      </p:sp>
      <p:sp>
        <p:nvSpPr>
          <p:cNvPr id="105475" name="备注占位符 2"/>
          <p:cNvSpPr>
            <a:spLocks noGrp="1"/>
          </p:cNvSpPr>
          <p:nvPr>
            <p:ph type="body" idx="1"/>
          </p:nvPr>
        </p:nvSpPr>
        <p:spPr>
          <a:noFill/>
          <a:ln/>
        </p:spPr>
        <p:txBody>
          <a:bodyPr/>
          <a:lstStyle/>
          <a:p>
            <a:endParaRPr lang="zh-CN" altLang="en-US" smtClean="0"/>
          </a:p>
        </p:txBody>
      </p:sp>
      <p:sp>
        <p:nvSpPr>
          <p:cNvPr id="105476" name="灯片编号占位符 3"/>
          <p:cNvSpPr>
            <a:spLocks noGrp="1"/>
          </p:cNvSpPr>
          <p:nvPr>
            <p:ph type="sldNum" sz="quarter" idx="5"/>
          </p:nvPr>
        </p:nvSpPr>
        <p:spPr>
          <a:noFill/>
        </p:spPr>
        <p:txBody>
          <a:bodyPr/>
          <a:lstStyle/>
          <a:p>
            <a:fld id="{308654F9-8925-4E68-A61F-C8DE59081C8D}" type="slidenum">
              <a:rPr lang="zh-CN" altLang="en-US" smtClean="0"/>
              <a:pPr/>
              <a:t>19</a:t>
            </a:fld>
            <a:endParaRPr lang="en-US" altLang="zh-CN"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幻灯片图像占位符 1"/>
          <p:cNvSpPr>
            <a:spLocks noGrp="1" noRot="1" noChangeAspect="1" noTextEdit="1"/>
          </p:cNvSpPr>
          <p:nvPr>
            <p:ph type="sldImg"/>
          </p:nvPr>
        </p:nvSpPr>
        <p:spPr>
          <a:ln/>
        </p:spPr>
      </p:sp>
      <p:sp>
        <p:nvSpPr>
          <p:cNvPr id="106499" name="备注占位符 2"/>
          <p:cNvSpPr>
            <a:spLocks noGrp="1"/>
          </p:cNvSpPr>
          <p:nvPr>
            <p:ph type="body" idx="1"/>
          </p:nvPr>
        </p:nvSpPr>
        <p:spPr>
          <a:noFill/>
          <a:ln/>
        </p:spPr>
        <p:txBody>
          <a:bodyPr/>
          <a:lstStyle/>
          <a:p>
            <a:endParaRPr lang="zh-CN" altLang="en-US" smtClean="0"/>
          </a:p>
        </p:txBody>
      </p:sp>
      <p:sp>
        <p:nvSpPr>
          <p:cNvPr id="106500" name="灯片编号占位符 3"/>
          <p:cNvSpPr>
            <a:spLocks noGrp="1"/>
          </p:cNvSpPr>
          <p:nvPr>
            <p:ph type="sldNum" sz="quarter" idx="5"/>
          </p:nvPr>
        </p:nvSpPr>
        <p:spPr>
          <a:noFill/>
        </p:spPr>
        <p:txBody>
          <a:bodyPr/>
          <a:lstStyle/>
          <a:p>
            <a:fld id="{2943C9F4-E78A-40C5-A94B-F49A576338C4}" type="slidenum">
              <a:rPr lang="zh-CN" altLang="en-US" smtClean="0"/>
              <a:pPr/>
              <a:t>23</a:t>
            </a:fld>
            <a:endParaRPr lang="en-US" altLang="zh-CN"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幻灯片图像占位符 1"/>
          <p:cNvSpPr>
            <a:spLocks noGrp="1" noRot="1" noChangeAspect="1" noTextEdit="1"/>
          </p:cNvSpPr>
          <p:nvPr>
            <p:ph type="sldImg"/>
          </p:nvPr>
        </p:nvSpPr>
        <p:spPr>
          <a:ln/>
        </p:spPr>
      </p:sp>
      <p:sp>
        <p:nvSpPr>
          <p:cNvPr id="3" name="备注占位符 2"/>
          <p:cNvSpPr>
            <a:spLocks noGrp="1"/>
          </p:cNvSpPr>
          <p:nvPr>
            <p:ph type="body" idx="1"/>
          </p:nvPr>
        </p:nvSpPr>
        <p:spPr/>
        <p:txBody>
          <a:bodyPr>
            <a:normAutofit lnSpcReduction="10000"/>
          </a:bodyPr>
          <a:lstStyle/>
          <a:p>
            <a:pPr>
              <a:defRPr/>
            </a:pPr>
            <a:r>
              <a:rPr lang="zh-CN" altLang="en-US" dirty="0" smtClean="0"/>
              <a:t>频谱效率和可靠性</a:t>
            </a:r>
            <a:endParaRPr lang="en-US" altLang="zh-CN" dirty="0" smtClean="0"/>
          </a:p>
          <a:p>
            <a:pPr>
              <a:defRPr/>
            </a:pPr>
            <a:endParaRPr lang="en-US" altLang="zh-CN" dirty="0" smtClean="0"/>
          </a:p>
          <a:p>
            <a:pPr>
              <a:defRPr/>
            </a:pPr>
            <a:r>
              <a:rPr lang="zh-CN" altLang="en-US" dirty="0" smtClean="0"/>
              <a:t>频谱效率：</a:t>
            </a:r>
            <a:r>
              <a:rPr lang="en-US" altLang="zh-CN" dirty="0" smtClean="0"/>
              <a:t>bps/Hz</a:t>
            </a:r>
            <a:r>
              <a:rPr lang="zh-CN" altLang="en-US" dirty="0" smtClean="0"/>
              <a:t>，每赫兹带宽能传输的数据速率；</a:t>
            </a:r>
            <a:endParaRPr lang="en-US" altLang="zh-CN" dirty="0" smtClean="0"/>
          </a:p>
          <a:p>
            <a:pPr>
              <a:defRPr/>
            </a:pPr>
            <a:endParaRPr lang="en-US" altLang="zh-CN" dirty="0" smtClean="0"/>
          </a:p>
          <a:p>
            <a:pPr>
              <a:defRPr/>
            </a:pPr>
            <a:r>
              <a:rPr lang="zh-CN" altLang="en-US" dirty="0" smtClean="0"/>
              <a:t>一般矛盾：频谱效率高，传输信息的能力较强，可靠性差；</a:t>
            </a:r>
            <a:endParaRPr lang="en-US" altLang="zh-CN" dirty="0" smtClean="0"/>
          </a:p>
          <a:p>
            <a:pPr>
              <a:defRPr/>
            </a:pPr>
            <a:r>
              <a:rPr lang="en-US" altLang="zh-CN" dirty="0" smtClean="0"/>
              <a:t>            </a:t>
            </a:r>
            <a:r>
              <a:rPr lang="zh-CN" altLang="en-US" dirty="0" smtClean="0"/>
              <a:t>频谱效率低，传输信息的能力较弱，可靠性高；</a:t>
            </a:r>
            <a:endParaRPr lang="en-US" altLang="zh-CN" dirty="0" smtClean="0"/>
          </a:p>
          <a:p>
            <a:pPr>
              <a:defRPr/>
            </a:pPr>
            <a:endParaRPr lang="en-US" altLang="zh-CN" dirty="0" smtClean="0"/>
          </a:p>
          <a:p>
            <a:pPr>
              <a:defRPr/>
            </a:pPr>
            <a:r>
              <a:rPr lang="zh-CN" altLang="en-US" dirty="0" smtClean="0"/>
              <a:t>通常采用：</a:t>
            </a:r>
            <a:r>
              <a:rPr lang="en-US" altLang="zh-CN" dirty="0" err="1" smtClean="0"/>
              <a:t>Eb</a:t>
            </a:r>
            <a:r>
              <a:rPr lang="en-US" altLang="zh-CN" dirty="0" smtClean="0"/>
              <a:t>/No</a:t>
            </a:r>
            <a:r>
              <a:rPr lang="zh-CN" altLang="en-US" dirty="0" smtClean="0"/>
              <a:t>和</a:t>
            </a:r>
            <a:r>
              <a:rPr lang="en-US" altLang="zh-CN" dirty="0" smtClean="0"/>
              <a:t>BER</a:t>
            </a:r>
            <a:r>
              <a:rPr lang="zh-CN" altLang="en-US" dirty="0" smtClean="0"/>
              <a:t>之间的关系曲线描述。</a:t>
            </a:r>
            <a:endParaRPr lang="en-US" altLang="zh-CN" dirty="0" smtClean="0"/>
          </a:p>
          <a:p>
            <a:pPr>
              <a:defRPr/>
            </a:pPr>
            <a:r>
              <a:rPr lang="en-US" altLang="zh-CN" dirty="0" smtClean="0"/>
              <a:t>  </a:t>
            </a:r>
            <a:r>
              <a:rPr lang="en-US" altLang="zh-CN" dirty="0" err="1" smtClean="0"/>
              <a:t>Eb</a:t>
            </a:r>
            <a:r>
              <a:rPr lang="en-US" altLang="zh-CN" dirty="0" smtClean="0"/>
              <a:t>/No</a:t>
            </a:r>
          </a:p>
          <a:p>
            <a:pPr>
              <a:defRPr/>
            </a:pPr>
            <a:r>
              <a:rPr lang="zh-CN" altLang="en-US" dirty="0" smtClean="0"/>
              <a:t>　　　</a:t>
            </a:r>
            <a:r>
              <a:rPr lang="en-US" altLang="zh-CN" dirty="0" err="1" smtClean="0"/>
              <a:t>Eb</a:t>
            </a:r>
            <a:r>
              <a:rPr lang="en-US" altLang="zh-CN" dirty="0" smtClean="0"/>
              <a:t>: </a:t>
            </a:r>
            <a:r>
              <a:rPr lang="zh-CN" altLang="en-US" dirty="0" smtClean="0"/>
              <a:t>平均到每个比特上的能量；</a:t>
            </a:r>
            <a:endParaRPr lang="en-US" altLang="zh-CN" dirty="0" smtClean="0"/>
          </a:p>
          <a:p>
            <a:pPr>
              <a:defRPr/>
            </a:pPr>
            <a:r>
              <a:rPr lang="en-US" altLang="zh-CN" dirty="0" smtClean="0"/>
              <a:t>      No: </a:t>
            </a:r>
            <a:r>
              <a:rPr lang="zh-CN" altLang="en-US" dirty="0" smtClean="0"/>
              <a:t>噪声的功率谱密度；</a:t>
            </a:r>
            <a:r>
              <a:rPr lang="en-US" altLang="zh-CN" dirty="0" smtClean="0"/>
              <a:t> </a:t>
            </a:r>
          </a:p>
          <a:p>
            <a:pPr>
              <a:defRPr/>
            </a:pPr>
            <a:r>
              <a:rPr lang="en-US" altLang="zh-CN" dirty="0" smtClean="0"/>
              <a:t>   BER: </a:t>
            </a:r>
            <a:r>
              <a:rPr lang="zh-CN" altLang="en-US" dirty="0" smtClean="0"/>
              <a:t>误比特率</a:t>
            </a:r>
            <a:endParaRPr lang="en-US" altLang="zh-CN" dirty="0" smtClean="0"/>
          </a:p>
          <a:p>
            <a:pPr>
              <a:defRPr/>
            </a:pPr>
            <a:endParaRPr lang="en-US" altLang="zh-CN" dirty="0" smtClean="0"/>
          </a:p>
          <a:p>
            <a:pPr>
              <a:defRPr/>
            </a:pPr>
            <a:r>
              <a:rPr lang="en-US" altLang="zh-CN" dirty="0" smtClean="0"/>
              <a:t>C/N</a:t>
            </a:r>
          </a:p>
          <a:p>
            <a:pPr>
              <a:defRPr/>
            </a:pPr>
            <a:r>
              <a:rPr lang="zh-CN" altLang="en-US" dirty="0" smtClean="0"/>
              <a:t>　　　　　载波／噪声</a:t>
            </a:r>
            <a:endParaRPr lang="en-US" altLang="zh-CN" dirty="0" smtClean="0"/>
          </a:p>
          <a:p>
            <a:pPr>
              <a:defRPr/>
            </a:pPr>
            <a:r>
              <a:rPr lang="en-US" altLang="zh-CN" dirty="0" smtClean="0"/>
              <a:t>S/N</a:t>
            </a:r>
          </a:p>
          <a:p>
            <a:pPr>
              <a:defRPr/>
            </a:pPr>
            <a:r>
              <a:rPr lang="en-US" altLang="zh-CN" dirty="0" smtClean="0"/>
              <a:t>   </a:t>
            </a:r>
            <a:r>
              <a:rPr lang="zh-CN" altLang="en-US" dirty="0" smtClean="0"/>
              <a:t>信噪比：信号和噪声</a:t>
            </a:r>
            <a:endParaRPr lang="en-US" altLang="zh-CN" dirty="0" smtClean="0"/>
          </a:p>
          <a:p>
            <a:pPr>
              <a:defRPr/>
            </a:pPr>
            <a:r>
              <a:rPr lang="en-US" altLang="zh-CN" dirty="0" smtClean="0"/>
              <a:t>	</a:t>
            </a:r>
            <a:endParaRPr lang="zh-CN" altLang="en-US" dirty="0"/>
          </a:p>
        </p:txBody>
      </p:sp>
      <p:sp>
        <p:nvSpPr>
          <p:cNvPr id="107524" name="灯片编号占位符 3"/>
          <p:cNvSpPr>
            <a:spLocks noGrp="1"/>
          </p:cNvSpPr>
          <p:nvPr>
            <p:ph type="sldNum" sz="quarter" idx="5"/>
          </p:nvPr>
        </p:nvSpPr>
        <p:spPr>
          <a:noFill/>
        </p:spPr>
        <p:txBody>
          <a:bodyPr/>
          <a:lstStyle/>
          <a:p>
            <a:fld id="{F6333C5D-BEF2-4C8E-9811-3D165471EE57}" type="slidenum">
              <a:rPr lang="zh-CN" altLang="en-US" smtClean="0"/>
              <a:pPr/>
              <a:t>32</a:t>
            </a:fld>
            <a:endParaRPr lang="en-US" altLang="zh-CN"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24059237-0361-49A5-BB20-C00CA36A7F50}" type="slidenum">
              <a:rPr lang="zh-CN" altLang="en-US" smtClean="0"/>
              <a:pPr>
                <a:defRPr/>
              </a:pPr>
              <a:t>33</a:t>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幻灯片图像占位符 1"/>
          <p:cNvSpPr>
            <a:spLocks noGrp="1" noRot="1" noChangeAspect="1" noTextEdit="1"/>
          </p:cNvSpPr>
          <p:nvPr>
            <p:ph type="sldImg"/>
          </p:nvPr>
        </p:nvSpPr>
        <p:spPr>
          <a:ln/>
        </p:spPr>
      </p:sp>
      <p:sp>
        <p:nvSpPr>
          <p:cNvPr id="108547" name="备注占位符 2"/>
          <p:cNvSpPr>
            <a:spLocks noGrp="1"/>
          </p:cNvSpPr>
          <p:nvPr>
            <p:ph type="body" idx="1"/>
          </p:nvPr>
        </p:nvSpPr>
        <p:spPr>
          <a:noFill/>
          <a:ln/>
        </p:spPr>
        <p:txBody>
          <a:bodyPr/>
          <a:lstStyle/>
          <a:p>
            <a:endParaRPr lang="zh-CN" altLang="en-US" smtClean="0"/>
          </a:p>
        </p:txBody>
      </p:sp>
      <p:sp>
        <p:nvSpPr>
          <p:cNvPr id="108548" name="灯片编号占位符 3"/>
          <p:cNvSpPr>
            <a:spLocks noGrp="1"/>
          </p:cNvSpPr>
          <p:nvPr>
            <p:ph type="sldNum" sz="quarter" idx="5"/>
          </p:nvPr>
        </p:nvSpPr>
        <p:spPr>
          <a:noFill/>
        </p:spPr>
        <p:txBody>
          <a:bodyPr/>
          <a:lstStyle/>
          <a:p>
            <a:fld id="{12A9E7CE-8C29-431C-8FB2-0154C0CF0CC5}" type="slidenum">
              <a:rPr lang="zh-CN" altLang="en-US" smtClean="0"/>
              <a:pPr/>
              <a:t>36</a:t>
            </a:fld>
            <a:endParaRPr lang="en-US" altLang="zh-CN"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幻灯片图像占位符 1"/>
          <p:cNvSpPr>
            <a:spLocks noGrp="1" noRot="1" noChangeAspect="1" noTextEdit="1"/>
          </p:cNvSpPr>
          <p:nvPr>
            <p:ph type="sldImg"/>
          </p:nvPr>
        </p:nvSpPr>
        <p:spPr>
          <a:ln/>
        </p:spPr>
      </p:sp>
      <p:sp>
        <p:nvSpPr>
          <p:cNvPr id="109571" name="备注占位符 2"/>
          <p:cNvSpPr>
            <a:spLocks noGrp="1"/>
          </p:cNvSpPr>
          <p:nvPr>
            <p:ph type="body" idx="1"/>
          </p:nvPr>
        </p:nvSpPr>
        <p:spPr>
          <a:noFill/>
          <a:ln/>
        </p:spPr>
        <p:txBody>
          <a:bodyPr/>
          <a:lstStyle/>
          <a:p>
            <a:r>
              <a:rPr lang="zh-CN" altLang="en-US" smtClean="0"/>
              <a:t>例如：</a:t>
            </a:r>
            <a:r>
              <a:rPr lang="en-US" altLang="zh-CN" smtClean="0"/>
              <a:t>001 1101</a:t>
            </a:r>
            <a:endParaRPr lang="zh-CN" altLang="en-US" smtClean="0"/>
          </a:p>
        </p:txBody>
      </p:sp>
      <p:sp>
        <p:nvSpPr>
          <p:cNvPr id="109572" name="灯片编号占位符 3"/>
          <p:cNvSpPr>
            <a:spLocks noGrp="1"/>
          </p:cNvSpPr>
          <p:nvPr>
            <p:ph type="sldNum" sz="quarter" idx="5"/>
          </p:nvPr>
        </p:nvSpPr>
        <p:spPr>
          <a:noFill/>
        </p:spPr>
        <p:txBody>
          <a:bodyPr/>
          <a:lstStyle/>
          <a:p>
            <a:fld id="{CA4DFC55-900B-4887-BF36-0DBB085B5F15}" type="slidenum">
              <a:rPr lang="zh-CN" altLang="en-US" smtClean="0"/>
              <a:pPr/>
              <a:t>37</a:t>
            </a:fld>
            <a:endParaRPr lang="en-US" altLang="zh-CN"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幻灯片图像占位符 1"/>
          <p:cNvSpPr>
            <a:spLocks noGrp="1" noRot="1" noChangeAspect="1" noTextEdit="1"/>
          </p:cNvSpPr>
          <p:nvPr>
            <p:ph type="sldImg"/>
          </p:nvPr>
        </p:nvSpPr>
        <p:spPr>
          <a:ln/>
        </p:spPr>
      </p:sp>
      <p:sp>
        <p:nvSpPr>
          <p:cNvPr id="110595" name="备注占位符 2"/>
          <p:cNvSpPr>
            <a:spLocks noGrp="1"/>
          </p:cNvSpPr>
          <p:nvPr>
            <p:ph type="body" idx="1"/>
          </p:nvPr>
        </p:nvSpPr>
        <p:spPr>
          <a:noFill/>
          <a:ln/>
        </p:spPr>
        <p:txBody>
          <a:bodyPr/>
          <a:lstStyle/>
          <a:p>
            <a:endParaRPr lang="zh-CN" altLang="en-US" b="1" smtClean="0"/>
          </a:p>
        </p:txBody>
      </p:sp>
      <p:sp>
        <p:nvSpPr>
          <p:cNvPr id="110596" name="灯片编号占位符 3"/>
          <p:cNvSpPr>
            <a:spLocks noGrp="1"/>
          </p:cNvSpPr>
          <p:nvPr>
            <p:ph type="sldNum" sz="quarter" idx="5"/>
          </p:nvPr>
        </p:nvSpPr>
        <p:spPr>
          <a:noFill/>
        </p:spPr>
        <p:txBody>
          <a:bodyPr/>
          <a:lstStyle/>
          <a:p>
            <a:fld id="{7BC8D8F4-05ED-4F06-A83A-D0DFF2C1AF31}" type="slidenum">
              <a:rPr lang="zh-CN" altLang="en-US" smtClean="0"/>
              <a:pPr/>
              <a:t>40</a:t>
            </a:fld>
            <a:endParaRPr lang="en-US" altLang="zh-CN"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p:cNvSpPr>
            <a:spLocks noGrp="1" noRot="1" noChangeAspect="1" noTextEdit="1"/>
          </p:cNvSpPr>
          <p:nvPr>
            <p:ph type="sldImg"/>
          </p:nvPr>
        </p:nvSpPr>
        <p:spPr>
          <a:ln/>
        </p:spPr>
      </p:sp>
      <p:sp>
        <p:nvSpPr>
          <p:cNvPr id="111619" name="备注占位符 2"/>
          <p:cNvSpPr>
            <a:spLocks noGrp="1"/>
          </p:cNvSpPr>
          <p:nvPr>
            <p:ph type="body" idx="1"/>
          </p:nvPr>
        </p:nvSpPr>
        <p:spPr>
          <a:noFill/>
          <a:ln/>
        </p:spPr>
        <p:txBody>
          <a:bodyPr/>
          <a:lstStyle/>
          <a:p>
            <a:endParaRPr lang="zh-CN" altLang="en-US" smtClean="0"/>
          </a:p>
        </p:txBody>
      </p:sp>
      <p:sp>
        <p:nvSpPr>
          <p:cNvPr id="111620" name="灯片编号占位符 3"/>
          <p:cNvSpPr>
            <a:spLocks noGrp="1"/>
          </p:cNvSpPr>
          <p:nvPr>
            <p:ph type="sldNum" sz="quarter" idx="5"/>
          </p:nvPr>
        </p:nvSpPr>
        <p:spPr>
          <a:noFill/>
        </p:spPr>
        <p:txBody>
          <a:bodyPr/>
          <a:lstStyle/>
          <a:p>
            <a:fld id="{C715CCE1-1990-4432-8C64-285847C0D309}" type="slidenum">
              <a:rPr lang="zh-CN" altLang="en-US" smtClean="0"/>
              <a:pPr/>
              <a:t>42</a:t>
            </a:fld>
            <a:endParaRPr lang="en-US" altLang="zh-CN"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幻灯片图像占位符 1"/>
          <p:cNvSpPr>
            <a:spLocks noGrp="1" noRot="1" noChangeAspect="1" noTextEdit="1"/>
          </p:cNvSpPr>
          <p:nvPr>
            <p:ph type="sldImg"/>
          </p:nvPr>
        </p:nvSpPr>
        <p:spPr>
          <a:ln/>
        </p:spPr>
      </p:sp>
      <p:sp>
        <p:nvSpPr>
          <p:cNvPr id="112643" name="备注占位符 2"/>
          <p:cNvSpPr>
            <a:spLocks noGrp="1"/>
          </p:cNvSpPr>
          <p:nvPr>
            <p:ph type="body" idx="1"/>
          </p:nvPr>
        </p:nvSpPr>
        <p:spPr>
          <a:ln/>
        </p:spPr>
        <p:txBody>
          <a:bodyPr/>
          <a:lstStyle/>
          <a:p>
            <a:pPr>
              <a:defRPr/>
            </a:pPr>
            <a:r>
              <a:rPr lang="zh-CN" altLang="zh-CN" b="1" dirty="0" smtClean="0"/>
              <a:t>正常情况下读写器某一时刻只能对磁场中的一张射频卡进行读写操作。但是当多张卡片同时进入读写器的射频场时，读写器怎么办呢？读写器需要选出唯一的一张卡片进行读写操作，这就是防冲突。</a:t>
            </a:r>
            <a:endParaRPr lang="zh-CN" altLang="zh-CN" dirty="0" smtClean="0"/>
          </a:p>
          <a:p>
            <a:pPr>
              <a:defRPr/>
            </a:pPr>
            <a:r>
              <a:rPr lang="en-US" altLang="zh-CN" b="1" dirty="0" smtClean="0"/>
              <a:t>    </a:t>
            </a:r>
            <a:r>
              <a:rPr lang="zh-CN" altLang="zh-CN" b="1" dirty="0" smtClean="0"/>
              <a:t>防冲突机制是非接触式智能卡特有的问题。在接触式智能卡的操作中是不存在冲突的，因为接触式智能卡的读写器有一个专门的卡座，而且一个卡座只能插一张卡片，不存在读写器同时面对两张以上卡片的问题。常见的非接触式智能卡中的防冲突机制主要有以下几种：</a:t>
            </a:r>
            <a:endParaRPr lang="zh-CN" altLang="zh-CN" dirty="0" smtClean="0"/>
          </a:p>
          <a:p>
            <a:pPr marL="228600" indent="-228600">
              <a:buFontTx/>
              <a:buAutoNum type="arabicPeriod"/>
              <a:defRPr/>
            </a:pPr>
            <a:endParaRPr lang="zh-CN" altLang="en-US" dirty="0" smtClean="0"/>
          </a:p>
        </p:txBody>
      </p:sp>
      <p:sp>
        <p:nvSpPr>
          <p:cNvPr id="112644" name="灯片编号占位符 3"/>
          <p:cNvSpPr>
            <a:spLocks noGrp="1"/>
          </p:cNvSpPr>
          <p:nvPr>
            <p:ph type="sldNum" sz="quarter" idx="5"/>
          </p:nvPr>
        </p:nvSpPr>
        <p:spPr>
          <a:noFill/>
        </p:spPr>
        <p:txBody>
          <a:bodyPr/>
          <a:lstStyle/>
          <a:p>
            <a:fld id="{C40FAA04-7089-4486-8901-0116C84C1B88}" type="slidenum">
              <a:rPr lang="zh-CN" altLang="en-US" smtClean="0"/>
              <a:pPr/>
              <a:t>48</a:t>
            </a:fld>
            <a:endParaRPr lang="en-US" altLang="zh-CN"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幻灯片图像占位符 1"/>
          <p:cNvSpPr>
            <a:spLocks noGrp="1" noRot="1" noChangeAspect="1" noTextEdit="1"/>
          </p:cNvSpPr>
          <p:nvPr>
            <p:ph type="sldImg"/>
          </p:nvPr>
        </p:nvSpPr>
        <p:spPr>
          <a:ln/>
        </p:spPr>
      </p:sp>
      <p:sp>
        <p:nvSpPr>
          <p:cNvPr id="113667" name="备注占位符 2"/>
          <p:cNvSpPr>
            <a:spLocks noGrp="1"/>
          </p:cNvSpPr>
          <p:nvPr>
            <p:ph type="body" idx="1"/>
          </p:nvPr>
        </p:nvSpPr>
        <p:spPr>
          <a:noFill/>
          <a:ln/>
        </p:spPr>
        <p:txBody>
          <a:bodyPr/>
          <a:lstStyle/>
          <a:p>
            <a:endParaRPr lang="zh-CN" altLang="en-US" smtClean="0"/>
          </a:p>
        </p:txBody>
      </p:sp>
      <p:sp>
        <p:nvSpPr>
          <p:cNvPr id="113668" name="灯片编号占位符 3"/>
          <p:cNvSpPr>
            <a:spLocks noGrp="1"/>
          </p:cNvSpPr>
          <p:nvPr>
            <p:ph type="sldNum" sz="quarter" idx="5"/>
          </p:nvPr>
        </p:nvSpPr>
        <p:spPr>
          <a:noFill/>
        </p:spPr>
        <p:txBody>
          <a:bodyPr/>
          <a:lstStyle/>
          <a:p>
            <a:fld id="{6E1A6AB3-36EC-44B6-8F95-823406C0A0A1}" type="slidenum">
              <a:rPr lang="zh-CN" altLang="en-US" smtClean="0"/>
              <a:pPr/>
              <a:t>49</a:t>
            </a:fld>
            <a:endParaRPr lang="en-US" altLang="zh-CN"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幻灯片图像占位符 1"/>
          <p:cNvSpPr>
            <a:spLocks noGrp="1" noRot="1" noChangeAspect="1" noTextEdit="1"/>
          </p:cNvSpPr>
          <p:nvPr>
            <p:ph type="sldImg"/>
          </p:nvPr>
        </p:nvSpPr>
        <p:spPr>
          <a:ln/>
        </p:spPr>
      </p:sp>
      <p:sp>
        <p:nvSpPr>
          <p:cNvPr id="114691" name="备注占位符 2"/>
          <p:cNvSpPr>
            <a:spLocks noGrp="1"/>
          </p:cNvSpPr>
          <p:nvPr>
            <p:ph type="body" idx="1"/>
          </p:nvPr>
        </p:nvSpPr>
        <p:spPr>
          <a:noFill/>
          <a:ln/>
        </p:spPr>
        <p:txBody>
          <a:bodyPr/>
          <a:lstStyle/>
          <a:p>
            <a:pPr marL="228600" indent="-228600">
              <a:buFontTx/>
              <a:buAutoNum type="arabicPeriod"/>
            </a:pPr>
            <a:endParaRPr lang="zh-CN" altLang="en-US" smtClean="0"/>
          </a:p>
        </p:txBody>
      </p:sp>
      <p:sp>
        <p:nvSpPr>
          <p:cNvPr id="114692" name="灯片编号占位符 3"/>
          <p:cNvSpPr>
            <a:spLocks noGrp="1"/>
          </p:cNvSpPr>
          <p:nvPr>
            <p:ph type="sldNum" sz="quarter" idx="5"/>
          </p:nvPr>
        </p:nvSpPr>
        <p:spPr>
          <a:noFill/>
        </p:spPr>
        <p:txBody>
          <a:bodyPr/>
          <a:lstStyle/>
          <a:p>
            <a:fld id="{AEA58230-D803-4219-844B-FD8552A9586E}" type="slidenum">
              <a:rPr lang="zh-CN" altLang="en-US" smtClean="0"/>
              <a:pPr/>
              <a:t>50</a:t>
            </a:fld>
            <a:endParaRPr lang="en-US" altLang="zh-CN"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幻灯片图像占位符 1"/>
          <p:cNvSpPr>
            <a:spLocks noGrp="1" noRot="1" noChangeAspect="1" noTextEdit="1"/>
          </p:cNvSpPr>
          <p:nvPr>
            <p:ph type="sldImg"/>
          </p:nvPr>
        </p:nvSpPr>
        <p:spPr>
          <a:ln/>
        </p:spPr>
      </p:sp>
      <p:sp>
        <p:nvSpPr>
          <p:cNvPr id="115715" name="备注占位符 2"/>
          <p:cNvSpPr>
            <a:spLocks noGrp="1"/>
          </p:cNvSpPr>
          <p:nvPr>
            <p:ph type="body" idx="1"/>
          </p:nvPr>
        </p:nvSpPr>
        <p:spPr>
          <a:noFill/>
          <a:ln/>
        </p:spPr>
        <p:txBody>
          <a:bodyPr/>
          <a:lstStyle/>
          <a:p>
            <a:endParaRPr lang="zh-CN" altLang="en-US" smtClean="0"/>
          </a:p>
        </p:txBody>
      </p:sp>
      <p:sp>
        <p:nvSpPr>
          <p:cNvPr id="115716" name="灯片编号占位符 3"/>
          <p:cNvSpPr>
            <a:spLocks noGrp="1"/>
          </p:cNvSpPr>
          <p:nvPr>
            <p:ph type="sldNum" sz="quarter" idx="5"/>
          </p:nvPr>
        </p:nvSpPr>
        <p:spPr>
          <a:noFill/>
        </p:spPr>
        <p:txBody>
          <a:bodyPr/>
          <a:lstStyle/>
          <a:p>
            <a:fld id="{F63A68A6-A466-4FB1-BAF2-A450E1C35D9C}" type="slidenum">
              <a:rPr lang="zh-CN" altLang="en-US" smtClean="0"/>
              <a:pPr/>
              <a:t>57</a:t>
            </a:fld>
            <a:endParaRPr lang="en-US" altLang="zh-CN"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幻灯片图像占位符 1"/>
          <p:cNvSpPr>
            <a:spLocks noGrp="1" noRot="1" noChangeAspect="1" noTextEdit="1"/>
          </p:cNvSpPr>
          <p:nvPr>
            <p:ph type="sldImg"/>
          </p:nvPr>
        </p:nvSpPr>
        <p:spPr>
          <a:ln/>
        </p:spPr>
      </p:sp>
      <p:sp>
        <p:nvSpPr>
          <p:cNvPr id="116739" name="备注占位符 2"/>
          <p:cNvSpPr>
            <a:spLocks noGrp="1"/>
          </p:cNvSpPr>
          <p:nvPr>
            <p:ph type="body" idx="1"/>
          </p:nvPr>
        </p:nvSpPr>
        <p:spPr>
          <a:noFill/>
          <a:ln/>
        </p:spPr>
        <p:txBody>
          <a:bodyPr/>
          <a:lstStyle/>
          <a:p>
            <a:r>
              <a:rPr lang="zh-CN" altLang="en-US" smtClean="0"/>
              <a:t>算法思想：</a:t>
            </a:r>
            <a:endParaRPr lang="en-US" altLang="zh-CN" smtClean="0"/>
          </a:p>
          <a:p>
            <a:r>
              <a:rPr lang="en-US" altLang="zh-CN" smtClean="0"/>
              <a:t>1. </a:t>
            </a:r>
            <a:endParaRPr lang="zh-CN" altLang="en-US" smtClean="0"/>
          </a:p>
        </p:txBody>
      </p:sp>
      <p:sp>
        <p:nvSpPr>
          <p:cNvPr id="116740" name="灯片编号占位符 3"/>
          <p:cNvSpPr>
            <a:spLocks noGrp="1"/>
          </p:cNvSpPr>
          <p:nvPr>
            <p:ph type="sldNum" sz="quarter" idx="5"/>
          </p:nvPr>
        </p:nvSpPr>
        <p:spPr>
          <a:noFill/>
        </p:spPr>
        <p:txBody>
          <a:bodyPr/>
          <a:lstStyle/>
          <a:p>
            <a:fld id="{AFBDCD8A-B979-48CA-B4F5-93D99D86F394}" type="slidenum">
              <a:rPr lang="zh-CN" altLang="en-US" smtClean="0"/>
              <a:pPr/>
              <a:t>60</a:t>
            </a:fld>
            <a:endParaRPr lang="en-US" altLang="zh-CN"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幻灯片图像占位符 1"/>
          <p:cNvSpPr>
            <a:spLocks noGrp="1" noRot="1" noChangeAspect="1" noTextEdit="1"/>
          </p:cNvSpPr>
          <p:nvPr>
            <p:ph type="sldImg"/>
          </p:nvPr>
        </p:nvSpPr>
        <p:spPr>
          <a:ln/>
        </p:spPr>
      </p:sp>
      <p:sp>
        <p:nvSpPr>
          <p:cNvPr id="3" name="备注占位符 2"/>
          <p:cNvSpPr>
            <a:spLocks noGrp="1"/>
          </p:cNvSpPr>
          <p:nvPr>
            <p:ph type="body" idx="1"/>
          </p:nvPr>
        </p:nvSpPr>
        <p:spPr/>
        <p:txBody>
          <a:bodyPr>
            <a:normAutofit fontScale="47500" lnSpcReduction="20000"/>
          </a:bodyPr>
          <a:lstStyle/>
          <a:p>
            <a:pPr>
              <a:defRPr/>
            </a:pPr>
            <a:endParaRPr lang="zh-CN" altLang="en-US" dirty="0"/>
          </a:p>
        </p:txBody>
      </p:sp>
      <p:sp>
        <p:nvSpPr>
          <p:cNvPr id="117764" name="灯片编号占位符 3"/>
          <p:cNvSpPr>
            <a:spLocks noGrp="1"/>
          </p:cNvSpPr>
          <p:nvPr>
            <p:ph type="sldNum" sz="quarter" idx="5"/>
          </p:nvPr>
        </p:nvSpPr>
        <p:spPr>
          <a:noFill/>
        </p:spPr>
        <p:txBody>
          <a:bodyPr/>
          <a:lstStyle/>
          <a:p>
            <a:fld id="{889F8AAD-5C18-4CAD-B617-C9EAAD2F33AF}" type="slidenum">
              <a:rPr lang="zh-CN" altLang="en-US" smtClean="0"/>
              <a:pPr/>
              <a:t>61</a:t>
            </a:fld>
            <a:endParaRPr lang="en-US" altLang="zh-CN"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幻灯片图像占位符 1"/>
          <p:cNvSpPr>
            <a:spLocks noGrp="1" noRot="1" noChangeAspect="1" noTextEdit="1"/>
          </p:cNvSpPr>
          <p:nvPr>
            <p:ph type="sldImg"/>
          </p:nvPr>
        </p:nvSpPr>
        <p:spPr>
          <a:ln/>
        </p:spPr>
      </p:sp>
      <p:sp>
        <p:nvSpPr>
          <p:cNvPr id="118787" name="备注占位符 2"/>
          <p:cNvSpPr>
            <a:spLocks noGrp="1"/>
          </p:cNvSpPr>
          <p:nvPr>
            <p:ph type="body" idx="1"/>
          </p:nvPr>
        </p:nvSpPr>
        <p:spPr>
          <a:noFill/>
          <a:ln/>
        </p:spPr>
        <p:txBody>
          <a:bodyPr/>
          <a:lstStyle/>
          <a:p>
            <a:endParaRPr lang="zh-CN" altLang="en-US" dirty="0" smtClean="0"/>
          </a:p>
        </p:txBody>
      </p:sp>
      <p:sp>
        <p:nvSpPr>
          <p:cNvPr id="118788" name="灯片编号占位符 3"/>
          <p:cNvSpPr>
            <a:spLocks noGrp="1"/>
          </p:cNvSpPr>
          <p:nvPr>
            <p:ph type="sldNum" sz="quarter" idx="5"/>
          </p:nvPr>
        </p:nvSpPr>
        <p:spPr>
          <a:noFill/>
        </p:spPr>
        <p:txBody>
          <a:bodyPr/>
          <a:lstStyle/>
          <a:p>
            <a:fld id="{0A0234D1-8EF5-4AC6-8E73-F269E75C3A2A}" type="slidenum">
              <a:rPr lang="zh-CN" altLang="en-US" smtClean="0"/>
              <a:pPr/>
              <a:t>62</a:t>
            </a:fld>
            <a:endParaRPr lang="en-US" altLang="zh-CN"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幻灯片图像占位符 1"/>
          <p:cNvSpPr>
            <a:spLocks noGrp="1" noRot="1" noChangeAspect="1" noTextEdit="1"/>
          </p:cNvSpPr>
          <p:nvPr>
            <p:ph type="sldImg"/>
          </p:nvPr>
        </p:nvSpPr>
        <p:spPr>
          <a:ln/>
        </p:spPr>
      </p:sp>
      <p:sp>
        <p:nvSpPr>
          <p:cNvPr id="3" name="备注占位符 2"/>
          <p:cNvSpPr>
            <a:spLocks noGrp="1"/>
          </p:cNvSpPr>
          <p:nvPr>
            <p:ph type="body" idx="1"/>
          </p:nvPr>
        </p:nvSpPr>
        <p:spPr/>
        <p:txBody>
          <a:bodyPr>
            <a:normAutofit fontScale="85000" lnSpcReduction="20000"/>
          </a:bodyPr>
          <a:lstStyle/>
          <a:p>
            <a:pPr>
              <a:defRPr/>
            </a:pPr>
            <a:r>
              <a:rPr lang="en-US" altLang="zh-CN" b="1" dirty="0" smtClean="0"/>
              <a:t>    1.</a:t>
            </a:r>
            <a:r>
              <a:rPr lang="zh-CN" altLang="zh-CN" b="1" dirty="0" smtClean="0"/>
              <a:t>面向比特的防冲突机制。</a:t>
            </a:r>
            <a:endParaRPr lang="zh-CN" altLang="zh-CN" dirty="0" smtClean="0"/>
          </a:p>
          <a:p>
            <a:pPr>
              <a:defRPr/>
            </a:pPr>
            <a:r>
              <a:rPr lang="en-US" altLang="zh-CN" b="1" dirty="0" smtClean="0"/>
              <a:t>    ISO14443A</a:t>
            </a:r>
            <a:r>
              <a:rPr lang="zh-CN" altLang="zh-CN" b="1" dirty="0" smtClean="0"/>
              <a:t>中使用这种防冲突机制，其原理是基于卡片有一个全球唯一的序列号。比如</a:t>
            </a:r>
            <a:r>
              <a:rPr lang="en-US" altLang="zh-CN" b="1" dirty="0" smtClean="0"/>
              <a:t>Mifare1</a:t>
            </a:r>
            <a:r>
              <a:rPr lang="zh-CN" altLang="zh-CN" b="1" dirty="0" smtClean="0"/>
              <a:t>卡，每张卡片有一个全球唯一的</a:t>
            </a:r>
            <a:r>
              <a:rPr lang="en-US" altLang="zh-CN" b="1" dirty="0" smtClean="0"/>
              <a:t>32</a:t>
            </a:r>
            <a:r>
              <a:rPr lang="zh-CN" altLang="zh-CN" b="1" dirty="0" smtClean="0"/>
              <a:t>位二进制序列号。显而易见，卡号的每一位上不是“</a:t>
            </a:r>
            <a:r>
              <a:rPr lang="en-US" altLang="zh-CN" b="1" dirty="0" smtClean="0"/>
              <a:t>1</a:t>
            </a:r>
            <a:r>
              <a:rPr lang="zh-CN" altLang="zh-CN" b="1" dirty="0" smtClean="0"/>
              <a:t>”就是“</a:t>
            </a:r>
            <a:r>
              <a:rPr lang="en-US" altLang="zh-CN" b="1" dirty="0" smtClean="0"/>
              <a:t>0</a:t>
            </a:r>
            <a:r>
              <a:rPr lang="zh-CN" altLang="zh-CN" b="1" dirty="0" smtClean="0"/>
              <a:t>”，而且由于是全世界唯一，所以任何两张卡片的序列号总有一位的值是不一样的，也就说总存在某一位，一张卡片上是“</a:t>
            </a:r>
            <a:r>
              <a:rPr lang="en-US" altLang="zh-CN" b="1" dirty="0" smtClean="0"/>
              <a:t>0</a:t>
            </a:r>
            <a:r>
              <a:rPr lang="zh-CN" altLang="zh-CN" b="1" dirty="0" smtClean="0"/>
              <a:t>”，而另一张卡片上是“</a:t>
            </a:r>
            <a:r>
              <a:rPr lang="en-US" altLang="zh-CN" b="1" dirty="0" smtClean="0"/>
              <a:t>1</a:t>
            </a:r>
            <a:r>
              <a:rPr lang="zh-CN" altLang="zh-CN" b="1" dirty="0" smtClean="0"/>
              <a:t>”。</a:t>
            </a:r>
            <a:endParaRPr lang="zh-CN" altLang="zh-CN" dirty="0" smtClean="0"/>
          </a:p>
          <a:p>
            <a:pPr>
              <a:defRPr/>
            </a:pPr>
            <a:r>
              <a:rPr lang="en-US" altLang="zh-CN" b="1" dirty="0" smtClean="0"/>
              <a:t>    </a:t>
            </a:r>
            <a:r>
              <a:rPr lang="zh-CN" altLang="zh-CN" b="1" dirty="0" smtClean="0"/>
              <a:t>当两张以上卡片同时进入射频场，读写器向射频场发出卡呼叫命令，问射频场中有没有卡片。这些卡片同时回答“有卡片”；</a:t>
            </a:r>
            <a:endParaRPr lang="zh-CN" altLang="zh-CN" dirty="0" smtClean="0"/>
          </a:p>
          <a:p>
            <a:pPr>
              <a:defRPr/>
            </a:pPr>
            <a:r>
              <a:rPr lang="en-US" altLang="zh-CN" b="1" dirty="0" smtClean="0"/>
              <a:t>    </a:t>
            </a:r>
            <a:r>
              <a:rPr lang="zh-CN" altLang="zh-CN" b="1" dirty="0" smtClean="0"/>
              <a:t>然后读写器发送防冲突命令“把你们的卡号告诉我”，收到命令后所有卡片同时回送自己的卡号。</a:t>
            </a:r>
            <a:endParaRPr lang="zh-CN" altLang="zh-CN" dirty="0" smtClean="0"/>
          </a:p>
          <a:p>
            <a:pPr>
              <a:defRPr/>
            </a:pPr>
            <a:r>
              <a:rPr lang="en-US" altLang="zh-CN" b="1" dirty="0" smtClean="0"/>
              <a:t>    </a:t>
            </a:r>
            <a:r>
              <a:rPr lang="zh-CN" altLang="zh-CN" b="1" dirty="0" smtClean="0"/>
              <a:t>可能这些卡片卡号的前几位都是一样的。比如前四位都是</a:t>
            </a:r>
            <a:r>
              <a:rPr lang="en-US" altLang="zh-CN" b="1" dirty="0" smtClean="0"/>
              <a:t>1010</a:t>
            </a:r>
            <a:r>
              <a:rPr lang="zh-CN" altLang="zh-CN" b="1" dirty="0" smtClean="0"/>
              <a:t>，第五位上有一张卡片是“</a:t>
            </a:r>
            <a:r>
              <a:rPr lang="en-US" altLang="zh-CN" b="1" dirty="0" smtClean="0"/>
              <a:t>0</a:t>
            </a:r>
            <a:r>
              <a:rPr lang="zh-CN" altLang="zh-CN" b="1" dirty="0" smtClean="0"/>
              <a:t>”而其他卡片是“</a:t>
            </a:r>
            <a:r>
              <a:rPr lang="en-US" altLang="zh-CN" b="1" dirty="0" smtClean="0"/>
              <a:t>1</a:t>
            </a:r>
            <a:r>
              <a:rPr lang="zh-CN" altLang="zh-CN" b="1" dirty="0" smtClean="0"/>
              <a:t>”，于是所有卡片在一起说自己的第五位卡号的时候，由于有卡片说“</a:t>
            </a:r>
            <a:r>
              <a:rPr lang="en-US" altLang="zh-CN" b="1" dirty="0" smtClean="0"/>
              <a:t>0</a:t>
            </a:r>
            <a:r>
              <a:rPr lang="zh-CN" altLang="zh-CN" b="1" dirty="0" smtClean="0"/>
              <a:t>”，有卡片说“</a:t>
            </a:r>
            <a:r>
              <a:rPr lang="en-US" altLang="zh-CN" b="1" dirty="0" smtClean="0"/>
              <a:t>1</a:t>
            </a:r>
            <a:r>
              <a:rPr lang="zh-CN" altLang="zh-CN" b="1" dirty="0" smtClean="0"/>
              <a:t>”，读写器听出来发生了冲突。</a:t>
            </a:r>
            <a:endParaRPr lang="zh-CN" altLang="zh-CN" dirty="0" smtClean="0"/>
          </a:p>
          <a:p>
            <a:pPr>
              <a:defRPr/>
            </a:pPr>
            <a:r>
              <a:rPr lang="en-US" altLang="zh-CN" b="1" dirty="0" smtClean="0"/>
              <a:t>    </a:t>
            </a:r>
            <a:r>
              <a:rPr lang="zh-CN" altLang="zh-CN" b="1" dirty="0" smtClean="0"/>
              <a:t>读写器检测到冲突后，对射频场中的卡片说，让卡号前四位是“</a:t>
            </a:r>
            <a:r>
              <a:rPr lang="en-US" altLang="zh-CN" b="1" dirty="0" smtClean="0"/>
              <a:t>1010</a:t>
            </a:r>
            <a:r>
              <a:rPr lang="zh-CN" altLang="zh-CN" b="1" dirty="0" smtClean="0"/>
              <a:t>”，第五位是“</a:t>
            </a:r>
            <a:r>
              <a:rPr lang="en-US" altLang="zh-CN" b="1" dirty="0" smtClean="0"/>
              <a:t>1</a:t>
            </a:r>
            <a:r>
              <a:rPr lang="zh-CN" altLang="zh-CN" b="1" dirty="0" smtClean="0"/>
              <a:t>”的卡片继续说自己的卡号，其他的卡片不要发言了。</a:t>
            </a:r>
            <a:endParaRPr lang="zh-CN" altLang="zh-CN" dirty="0" smtClean="0"/>
          </a:p>
          <a:p>
            <a:pPr>
              <a:defRPr/>
            </a:pPr>
            <a:r>
              <a:rPr lang="en-US" altLang="zh-CN" b="1" dirty="0" smtClean="0"/>
              <a:t>    </a:t>
            </a:r>
            <a:r>
              <a:rPr lang="zh-CN" altLang="zh-CN" b="1" dirty="0" smtClean="0"/>
              <a:t>结果第五位是“</a:t>
            </a:r>
            <a:r>
              <a:rPr lang="en-US" altLang="zh-CN" b="1" dirty="0" smtClean="0"/>
              <a:t>1</a:t>
            </a:r>
            <a:r>
              <a:rPr lang="zh-CN" altLang="zh-CN" b="1" dirty="0" smtClean="0"/>
              <a:t>”的卡片继续发言，可能第五位是“</a:t>
            </a:r>
            <a:r>
              <a:rPr lang="en-US" altLang="zh-CN" b="1" dirty="0" smtClean="0"/>
              <a:t>1</a:t>
            </a:r>
            <a:r>
              <a:rPr lang="zh-CN" altLang="zh-CN" b="1" dirty="0" smtClean="0"/>
              <a:t>”的卡片不止一张，于是在这些卡片回送卡号的过程中又发生了冲突，读写器仍然用上面的办法让冲突位是“</a:t>
            </a:r>
            <a:r>
              <a:rPr lang="en-US" altLang="zh-CN" b="1" dirty="0" smtClean="0"/>
              <a:t>1</a:t>
            </a:r>
            <a:r>
              <a:rPr lang="zh-CN" altLang="zh-CN" b="1" dirty="0" smtClean="0"/>
              <a:t>”的卡片继续发言，其他卡片禁止发言，最终经过多次的防冲突循环，当只剩下一张卡片的时候，就没有冲突了，最后胜出的卡片把自己完整的卡号回送给读写器，读写器发出卡选择命令，这张卡片就被选中了，而其他卡片只有等待下次卡呼叫时才能再次参与防冲突过程。</a:t>
            </a:r>
            <a:endParaRPr lang="zh-CN" altLang="zh-CN" dirty="0" smtClean="0"/>
          </a:p>
          <a:p>
            <a:pPr>
              <a:defRPr/>
            </a:pPr>
            <a:r>
              <a:rPr lang="en-US" altLang="zh-CN" b="1" dirty="0" smtClean="0"/>
              <a:t>    </a:t>
            </a:r>
            <a:r>
              <a:rPr lang="zh-CN" altLang="zh-CN" b="1" dirty="0" smtClean="0"/>
              <a:t>上述防冲突过程中，当冲突发生时，读写器总是选择冲突位为“</a:t>
            </a:r>
            <a:r>
              <a:rPr lang="en-US" altLang="zh-CN" b="1" dirty="0" smtClean="0"/>
              <a:t>1</a:t>
            </a:r>
            <a:r>
              <a:rPr lang="zh-CN" altLang="zh-CN" b="1" dirty="0" smtClean="0"/>
              <a:t>”的卡片胜出，当然也可以指定冲突位为“</a:t>
            </a:r>
            <a:r>
              <a:rPr lang="en-US" altLang="zh-CN" b="1" dirty="0" smtClean="0"/>
              <a:t>0</a:t>
            </a:r>
            <a:r>
              <a:rPr lang="zh-CN" altLang="zh-CN" b="1" dirty="0" smtClean="0"/>
              <a:t>”的卡片胜出。</a:t>
            </a:r>
            <a:endParaRPr lang="zh-CN" altLang="zh-CN" dirty="0" smtClean="0"/>
          </a:p>
          <a:p>
            <a:pPr>
              <a:defRPr/>
            </a:pPr>
            <a:r>
              <a:rPr lang="en-US" altLang="zh-CN" b="1" dirty="0" smtClean="0"/>
              <a:t>    </a:t>
            </a:r>
            <a:r>
              <a:rPr lang="zh-CN" altLang="zh-CN" b="1" dirty="0" smtClean="0"/>
              <a:t>上述过程有点拟人化了，实际情况下读写器是怎么知道发生冲突了呢？卡片向读写器发送命令使用副载波调制的曼侧斯特</a:t>
            </a:r>
            <a:r>
              <a:rPr lang="en-US" altLang="zh-CN" b="1" dirty="0" smtClean="0"/>
              <a:t>(Manchester)</a:t>
            </a:r>
            <a:r>
              <a:rPr lang="zh-CN" altLang="zh-CN" b="1" dirty="0" smtClean="0"/>
              <a:t>码，副载波调制码元的右半部分表示数据“</a:t>
            </a:r>
            <a:r>
              <a:rPr lang="en-US" altLang="zh-CN" b="1" dirty="0" smtClean="0"/>
              <a:t>0</a:t>
            </a:r>
            <a:r>
              <a:rPr lang="zh-CN" altLang="zh-CN" b="1" dirty="0" smtClean="0"/>
              <a:t>”，副载波调制码元的左半部分表示数据“</a:t>
            </a:r>
            <a:r>
              <a:rPr lang="en-US" altLang="zh-CN" b="1" dirty="0" smtClean="0"/>
              <a:t>1</a:t>
            </a:r>
            <a:r>
              <a:rPr lang="zh-CN" altLang="zh-CN" b="1" dirty="0" smtClean="0"/>
              <a:t>”，当发生冲突时，由于同时有卡片回送“</a:t>
            </a:r>
            <a:r>
              <a:rPr lang="en-US" altLang="zh-CN" b="1" dirty="0" smtClean="0"/>
              <a:t>0</a:t>
            </a:r>
            <a:r>
              <a:rPr lang="zh-CN" altLang="zh-CN" b="1" dirty="0" smtClean="0"/>
              <a:t>”和“</a:t>
            </a:r>
            <a:r>
              <a:rPr lang="en-US" altLang="zh-CN" b="1" dirty="0" smtClean="0"/>
              <a:t>1</a:t>
            </a:r>
            <a:r>
              <a:rPr lang="zh-CN" altLang="zh-CN" b="1" dirty="0" smtClean="0"/>
              <a:t>”，导致整个码元都有副载波调制，读写器收到这样的码元，就知道发生冲突了。</a:t>
            </a:r>
            <a:endParaRPr lang="zh-CN" altLang="zh-CN" dirty="0" smtClean="0"/>
          </a:p>
          <a:p>
            <a:pPr>
              <a:defRPr/>
            </a:pPr>
            <a:r>
              <a:rPr lang="en-US" altLang="zh-CN" b="1" dirty="0" smtClean="0"/>
              <a:t>    </a:t>
            </a:r>
            <a:r>
              <a:rPr lang="zh-CN" altLang="zh-CN" b="1" dirty="0" smtClean="0"/>
              <a:t>这种方法可以保证任何情况下都能选出一张卡片，即使把全世界同类型的所有卡片都拿来防冲突，最多经过</a:t>
            </a:r>
            <a:r>
              <a:rPr lang="en-US" altLang="zh-CN" b="1" dirty="0" smtClean="0"/>
              <a:t>32</a:t>
            </a:r>
            <a:r>
              <a:rPr lang="zh-CN" altLang="zh-CN" b="1" dirty="0" smtClean="0"/>
              <a:t>个防冲突循环就能选出一张卡片。缺点是由于卡序列号全世界唯一，而卡号的长度是固定的，所以某一类型的卡片的生产数量也是一定的，比如常见的</a:t>
            </a:r>
            <a:r>
              <a:rPr lang="en-US" altLang="zh-CN" b="1" dirty="0" smtClean="0"/>
              <a:t>Mifare1</a:t>
            </a:r>
            <a:r>
              <a:rPr lang="zh-CN" altLang="zh-CN" b="1" dirty="0" smtClean="0"/>
              <a:t>卡，由于只有</a:t>
            </a:r>
            <a:r>
              <a:rPr lang="en-US" altLang="zh-CN" b="1" dirty="0" smtClean="0"/>
              <a:t>4</a:t>
            </a:r>
            <a:r>
              <a:rPr lang="zh-CN" altLang="zh-CN" b="1" dirty="0" smtClean="0"/>
              <a:t>个字节的卡序列号，所以其生产数量最多为</a:t>
            </a:r>
            <a:r>
              <a:rPr lang="en-US" altLang="zh-CN" b="1" dirty="0" smtClean="0"/>
              <a:t>2</a:t>
            </a:r>
            <a:r>
              <a:rPr lang="zh-CN" altLang="zh-CN" b="1" dirty="0" smtClean="0"/>
              <a:t>的</a:t>
            </a:r>
            <a:r>
              <a:rPr lang="en-US" altLang="zh-CN" b="1" dirty="0" smtClean="0"/>
              <a:t>32</a:t>
            </a:r>
            <a:r>
              <a:rPr lang="zh-CN" altLang="zh-CN" b="1" dirty="0" smtClean="0"/>
              <a:t>次方，即</a:t>
            </a:r>
            <a:r>
              <a:rPr lang="en-US" altLang="zh-CN" b="1" dirty="0" smtClean="0"/>
              <a:t>4294967296</a:t>
            </a:r>
            <a:r>
              <a:rPr lang="zh-CN" altLang="zh-CN" b="1" dirty="0" smtClean="0"/>
              <a:t>张。</a:t>
            </a:r>
            <a:endParaRPr lang="zh-CN" altLang="en-US" dirty="0"/>
          </a:p>
        </p:txBody>
      </p:sp>
      <p:sp>
        <p:nvSpPr>
          <p:cNvPr id="120836" name="灯片编号占位符 3"/>
          <p:cNvSpPr>
            <a:spLocks noGrp="1"/>
          </p:cNvSpPr>
          <p:nvPr>
            <p:ph type="sldNum" sz="quarter" idx="5"/>
          </p:nvPr>
        </p:nvSpPr>
        <p:spPr>
          <a:noFill/>
        </p:spPr>
        <p:txBody>
          <a:bodyPr/>
          <a:lstStyle/>
          <a:p>
            <a:fld id="{C70CDF46-3CFB-4B81-8DDE-BCB9C148DAF5}" type="slidenum">
              <a:rPr lang="zh-CN" altLang="en-US" smtClean="0"/>
              <a:pPr/>
              <a:t>64</a:t>
            </a:fld>
            <a:endParaRPr lang="en-US" altLang="zh-CN"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24059237-0361-49A5-BB20-C00CA36A7F50}" type="slidenum">
              <a:rPr lang="zh-CN" altLang="en-US" smtClean="0"/>
              <a:pPr>
                <a:defRPr/>
              </a:pPr>
              <a:t>67</a:t>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幻灯片图像占位符 1"/>
          <p:cNvSpPr>
            <a:spLocks noGrp="1" noRot="1" noChangeAspect="1" noTextEdit="1"/>
          </p:cNvSpPr>
          <p:nvPr>
            <p:ph type="sldImg"/>
          </p:nvPr>
        </p:nvSpPr>
        <p:spPr>
          <a:ln/>
        </p:spPr>
      </p:sp>
      <p:sp>
        <p:nvSpPr>
          <p:cNvPr id="119811" name="备注占位符 2"/>
          <p:cNvSpPr>
            <a:spLocks noGrp="1"/>
          </p:cNvSpPr>
          <p:nvPr>
            <p:ph type="body" idx="1"/>
          </p:nvPr>
        </p:nvSpPr>
        <p:spPr>
          <a:noFill/>
          <a:ln/>
        </p:spPr>
        <p:txBody>
          <a:bodyPr/>
          <a:lstStyle/>
          <a:p>
            <a:endParaRPr lang="zh-CN" altLang="en-US" smtClean="0"/>
          </a:p>
        </p:txBody>
      </p:sp>
      <p:sp>
        <p:nvSpPr>
          <p:cNvPr id="119812" name="灯片编号占位符 3"/>
          <p:cNvSpPr>
            <a:spLocks noGrp="1"/>
          </p:cNvSpPr>
          <p:nvPr>
            <p:ph type="sldNum" sz="quarter" idx="5"/>
          </p:nvPr>
        </p:nvSpPr>
        <p:spPr>
          <a:noFill/>
        </p:spPr>
        <p:txBody>
          <a:bodyPr/>
          <a:lstStyle/>
          <a:p>
            <a:fld id="{9A76E628-16BA-420E-B258-3DEAA643A017}" type="slidenum">
              <a:rPr lang="zh-CN" altLang="en-US" smtClean="0"/>
              <a:pPr/>
              <a:t>68</a:t>
            </a:fld>
            <a:endParaRPr lang="en-US" altLang="zh-CN"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24059237-0361-49A5-BB20-C00CA36A7F50}" type="slidenum">
              <a:rPr lang="zh-CN" altLang="en-US" smtClean="0"/>
              <a:pPr>
                <a:defRPr/>
              </a:pPr>
              <a:t>72</a:t>
            </a:fld>
            <a:endParaRPr lang="en-US"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幻灯片图像占位符 1"/>
          <p:cNvSpPr>
            <a:spLocks noGrp="1" noRot="1" noChangeAspect="1" noTextEdit="1"/>
          </p:cNvSpPr>
          <p:nvPr>
            <p:ph type="sldImg"/>
          </p:nvPr>
        </p:nvSpPr>
        <p:spPr>
          <a:ln/>
        </p:spPr>
      </p:sp>
      <p:sp>
        <p:nvSpPr>
          <p:cNvPr id="121859" name="备注占位符 2"/>
          <p:cNvSpPr>
            <a:spLocks noGrp="1"/>
          </p:cNvSpPr>
          <p:nvPr>
            <p:ph type="body" idx="1"/>
          </p:nvPr>
        </p:nvSpPr>
        <p:spPr>
          <a:noFill/>
          <a:ln/>
        </p:spPr>
        <p:txBody>
          <a:bodyPr/>
          <a:lstStyle/>
          <a:p>
            <a:endParaRPr lang="zh-CN" altLang="en-US" smtClean="0"/>
          </a:p>
        </p:txBody>
      </p:sp>
      <p:sp>
        <p:nvSpPr>
          <p:cNvPr id="121860" name="灯片编号占位符 3"/>
          <p:cNvSpPr>
            <a:spLocks noGrp="1"/>
          </p:cNvSpPr>
          <p:nvPr>
            <p:ph type="sldNum" sz="quarter" idx="5"/>
          </p:nvPr>
        </p:nvSpPr>
        <p:spPr>
          <a:noFill/>
        </p:spPr>
        <p:txBody>
          <a:bodyPr/>
          <a:lstStyle/>
          <a:p>
            <a:fld id="{A0BC8B1F-9A75-44AB-ADC7-1900CDDDBFD9}" type="slidenum">
              <a:rPr lang="zh-CN" altLang="en-US" smtClean="0"/>
              <a:pPr/>
              <a:t>76</a:t>
            </a:fld>
            <a:endParaRPr lang="en-US" altLang="zh-CN"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幻灯片图像占位符 1"/>
          <p:cNvSpPr>
            <a:spLocks noGrp="1" noRot="1" noChangeAspect="1" noTextEdit="1"/>
          </p:cNvSpPr>
          <p:nvPr>
            <p:ph type="sldImg"/>
          </p:nvPr>
        </p:nvSpPr>
        <p:spPr>
          <a:ln/>
        </p:spPr>
      </p:sp>
      <p:sp>
        <p:nvSpPr>
          <p:cNvPr id="122883" name="备注占位符 2"/>
          <p:cNvSpPr>
            <a:spLocks noGrp="1"/>
          </p:cNvSpPr>
          <p:nvPr>
            <p:ph type="body" idx="1"/>
          </p:nvPr>
        </p:nvSpPr>
        <p:spPr>
          <a:noFill/>
          <a:ln/>
        </p:spPr>
        <p:txBody>
          <a:bodyPr/>
          <a:lstStyle/>
          <a:p>
            <a:endParaRPr lang="zh-CN" altLang="en-US" smtClean="0"/>
          </a:p>
        </p:txBody>
      </p:sp>
      <p:sp>
        <p:nvSpPr>
          <p:cNvPr id="122884" name="灯片编号占位符 3"/>
          <p:cNvSpPr>
            <a:spLocks noGrp="1"/>
          </p:cNvSpPr>
          <p:nvPr>
            <p:ph type="sldNum" sz="quarter" idx="5"/>
          </p:nvPr>
        </p:nvSpPr>
        <p:spPr>
          <a:noFill/>
        </p:spPr>
        <p:txBody>
          <a:bodyPr/>
          <a:lstStyle/>
          <a:p>
            <a:fld id="{92D9FF06-B3BB-439F-AD2D-59034004667D}" type="slidenum">
              <a:rPr lang="zh-CN" altLang="en-US" smtClean="0"/>
              <a:pPr/>
              <a:t>78</a:t>
            </a:fld>
            <a:endParaRPr lang="en-US" altLang="zh-CN"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幻灯片图像占位符 1"/>
          <p:cNvSpPr>
            <a:spLocks noGrp="1" noRot="1" noChangeAspect="1" noTextEdit="1"/>
          </p:cNvSpPr>
          <p:nvPr>
            <p:ph type="sldImg"/>
          </p:nvPr>
        </p:nvSpPr>
        <p:spPr>
          <a:ln/>
        </p:spPr>
      </p:sp>
      <p:sp>
        <p:nvSpPr>
          <p:cNvPr id="123907" name="备注占位符 2"/>
          <p:cNvSpPr>
            <a:spLocks noGrp="1"/>
          </p:cNvSpPr>
          <p:nvPr>
            <p:ph type="body" idx="1"/>
          </p:nvPr>
        </p:nvSpPr>
        <p:spPr>
          <a:noFill/>
          <a:ln/>
        </p:spPr>
        <p:txBody>
          <a:bodyPr/>
          <a:lstStyle/>
          <a:p>
            <a:r>
              <a:rPr lang="en-US" altLang="zh-CN" b="1" dirty="0" smtClean="0"/>
              <a:t>    2.</a:t>
            </a:r>
            <a:r>
              <a:rPr lang="zh-CN" altLang="zh-CN" b="1" dirty="0" smtClean="0"/>
              <a:t>面向时隙的防冲突机制</a:t>
            </a:r>
            <a:endParaRPr lang="zh-CN" altLang="zh-CN" dirty="0" smtClean="0"/>
          </a:p>
          <a:p>
            <a:r>
              <a:rPr lang="en-US" altLang="zh-CN" b="1" dirty="0" smtClean="0"/>
              <a:t>    ISO14443B</a:t>
            </a:r>
            <a:r>
              <a:rPr lang="zh-CN" altLang="zh-CN" b="1" dirty="0" smtClean="0"/>
              <a:t>中使用这种防冲突机制。这里的时隙</a:t>
            </a:r>
            <a:r>
              <a:rPr lang="en-US" altLang="zh-CN" b="1" dirty="0" smtClean="0"/>
              <a:t>(timeslot)</a:t>
            </a:r>
            <a:r>
              <a:rPr lang="zh-CN" altLang="zh-CN" b="1" dirty="0" smtClean="0"/>
              <a:t>其实就是个序号。这个序号的取值范围由读写器指定，可能的范围有</a:t>
            </a:r>
            <a:r>
              <a:rPr lang="en-US" altLang="zh-CN" b="1" dirty="0" smtClean="0"/>
              <a:t>1-1</a:t>
            </a:r>
            <a:r>
              <a:rPr lang="zh-CN" altLang="zh-CN" b="1" dirty="0" smtClean="0"/>
              <a:t>、</a:t>
            </a:r>
            <a:r>
              <a:rPr lang="en-US" altLang="zh-CN" b="1" dirty="0" smtClean="0"/>
              <a:t>1-2</a:t>
            </a:r>
            <a:r>
              <a:rPr lang="zh-CN" altLang="zh-CN" b="1" dirty="0" smtClean="0"/>
              <a:t>、</a:t>
            </a:r>
            <a:r>
              <a:rPr lang="en-US" altLang="zh-CN" b="1" dirty="0" smtClean="0"/>
              <a:t>1-4</a:t>
            </a:r>
            <a:r>
              <a:rPr lang="zh-CN" altLang="zh-CN" b="1" dirty="0" smtClean="0"/>
              <a:t>、</a:t>
            </a:r>
            <a:r>
              <a:rPr lang="en-US" altLang="zh-CN" b="1" dirty="0" smtClean="0"/>
              <a:t>1-8</a:t>
            </a:r>
            <a:r>
              <a:rPr lang="zh-CN" altLang="zh-CN" b="1" dirty="0" smtClean="0"/>
              <a:t>、</a:t>
            </a:r>
            <a:r>
              <a:rPr lang="en-US" altLang="zh-CN" b="1" dirty="0" smtClean="0"/>
              <a:t>1-16</a:t>
            </a:r>
            <a:r>
              <a:rPr lang="zh-CN" altLang="zh-CN" b="1" dirty="0" smtClean="0"/>
              <a:t>。当两张以上卡片同时进入射频场，读写器向射频场发出卡呼叫命令，命令中指定了时隙的范围，让卡片在这个指定的范围内随机选择一个数作为自己的临时识别号。然后读写器从</a:t>
            </a:r>
            <a:r>
              <a:rPr lang="en-US" altLang="zh-CN" b="1" dirty="0" smtClean="0"/>
              <a:t>1</a:t>
            </a:r>
            <a:r>
              <a:rPr lang="zh-CN" altLang="zh-CN" b="1" dirty="0" smtClean="0"/>
              <a:t>开始叫号，如果叫到某个号恰好只有一张卡片选择了这个号，则这张卡片被选中胜出。如果叫到的号没有卡片应答或者有多于一张卡片应答，则继续向下叫号。如果取值范围内的所有号都叫了一遍还没有选出一张卡片，则重新让卡片随机选择临时识别号，直到叫出一张卡片为止。</a:t>
            </a:r>
            <a:endParaRPr lang="zh-CN" altLang="zh-CN" dirty="0" smtClean="0"/>
          </a:p>
          <a:p>
            <a:r>
              <a:rPr lang="en-US" altLang="zh-CN" b="1" dirty="0" smtClean="0"/>
              <a:t>    </a:t>
            </a:r>
            <a:r>
              <a:rPr lang="zh-CN" altLang="zh-CN" b="1" dirty="0" smtClean="0"/>
              <a:t>这种办法不要求卡片有一个全球唯一序列号，所以卡片的生产数量没有限制，但是理论上存在一种可能，就是永远也选不出一张卡片来。</a:t>
            </a:r>
            <a:endParaRPr lang="zh-CN" altLang="en-US" dirty="0" smtClean="0"/>
          </a:p>
        </p:txBody>
      </p:sp>
      <p:sp>
        <p:nvSpPr>
          <p:cNvPr id="123908" name="灯片编号占位符 3"/>
          <p:cNvSpPr>
            <a:spLocks noGrp="1"/>
          </p:cNvSpPr>
          <p:nvPr>
            <p:ph type="sldNum" sz="quarter" idx="5"/>
          </p:nvPr>
        </p:nvSpPr>
        <p:spPr>
          <a:noFill/>
        </p:spPr>
        <p:txBody>
          <a:bodyPr/>
          <a:lstStyle/>
          <a:p>
            <a:fld id="{6F1AFFB2-70DD-4039-A189-3E4E422B75C5}" type="slidenum">
              <a:rPr lang="zh-CN" altLang="en-US" smtClean="0"/>
              <a:pPr/>
              <a:t>89</a:t>
            </a:fld>
            <a:endParaRPr lang="en-US" altLang="zh-CN"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幻灯片图像占位符 1"/>
          <p:cNvSpPr>
            <a:spLocks noGrp="1" noRot="1" noChangeAspect="1" noTextEdit="1"/>
          </p:cNvSpPr>
          <p:nvPr>
            <p:ph type="sldImg"/>
          </p:nvPr>
        </p:nvSpPr>
        <p:spPr>
          <a:ln/>
        </p:spPr>
      </p:sp>
      <p:sp>
        <p:nvSpPr>
          <p:cNvPr id="124931" name="备注占位符 2"/>
          <p:cNvSpPr>
            <a:spLocks noGrp="1"/>
          </p:cNvSpPr>
          <p:nvPr>
            <p:ph type="body" idx="1"/>
          </p:nvPr>
        </p:nvSpPr>
        <p:spPr>
          <a:noFill/>
          <a:ln/>
        </p:spPr>
        <p:txBody>
          <a:bodyPr/>
          <a:lstStyle/>
          <a:p>
            <a:endParaRPr lang="zh-CN" altLang="en-US" smtClean="0"/>
          </a:p>
        </p:txBody>
      </p:sp>
      <p:sp>
        <p:nvSpPr>
          <p:cNvPr id="124932" name="灯片编号占位符 3"/>
          <p:cNvSpPr>
            <a:spLocks noGrp="1"/>
          </p:cNvSpPr>
          <p:nvPr>
            <p:ph type="sldNum" sz="quarter" idx="5"/>
          </p:nvPr>
        </p:nvSpPr>
        <p:spPr>
          <a:noFill/>
        </p:spPr>
        <p:txBody>
          <a:bodyPr/>
          <a:lstStyle/>
          <a:p>
            <a:fld id="{2661FFB7-AC4B-4880-A27B-5D9B5A988F92}" type="slidenum">
              <a:rPr lang="zh-CN" altLang="en-US" smtClean="0"/>
              <a:pPr/>
              <a:t>91</a:t>
            </a:fld>
            <a:endParaRPr lang="en-US" altLang="zh-CN"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幻灯片图像占位符 1"/>
          <p:cNvSpPr>
            <a:spLocks noGrp="1" noRot="1" noChangeAspect="1" noTextEdit="1"/>
          </p:cNvSpPr>
          <p:nvPr>
            <p:ph type="sldImg"/>
          </p:nvPr>
        </p:nvSpPr>
        <p:spPr>
          <a:ln/>
        </p:spPr>
      </p:sp>
      <p:sp>
        <p:nvSpPr>
          <p:cNvPr id="125955" name="备注占位符 2"/>
          <p:cNvSpPr>
            <a:spLocks noGrp="1"/>
          </p:cNvSpPr>
          <p:nvPr>
            <p:ph type="body" idx="1"/>
          </p:nvPr>
        </p:nvSpPr>
        <p:spPr>
          <a:noFill/>
          <a:ln/>
        </p:spPr>
        <p:txBody>
          <a:bodyPr/>
          <a:lstStyle/>
          <a:p>
            <a:endParaRPr lang="zh-CN" altLang="en-US" smtClean="0"/>
          </a:p>
        </p:txBody>
      </p:sp>
      <p:sp>
        <p:nvSpPr>
          <p:cNvPr id="125956" name="灯片编号占位符 3"/>
          <p:cNvSpPr>
            <a:spLocks noGrp="1"/>
          </p:cNvSpPr>
          <p:nvPr>
            <p:ph type="sldNum" sz="quarter" idx="5"/>
          </p:nvPr>
        </p:nvSpPr>
        <p:spPr>
          <a:noFill/>
        </p:spPr>
        <p:txBody>
          <a:bodyPr/>
          <a:lstStyle/>
          <a:p>
            <a:fld id="{EC783B78-D21E-4B3A-BCDD-0625E465E25C}" type="slidenum">
              <a:rPr lang="zh-CN" altLang="en-US" smtClean="0"/>
              <a:pPr/>
              <a:t>92</a:t>
            </a:fld>
            <a:endParaRPr lang="en-US" altLang="zh-CN"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幻灯片图像占位符 1"/>
          <p:cNvSpPr>
            <a:spLocks noGrp="1" noRot="1" noChangeAspect="1" noTextEdit="1"/>
          </p:cNvSpPr>
          <p:nvPr>
            <p:ph type="sldImg"/>
          </p:nvPr>
        </p:nvSpPr>
        <p:spPr>
          <a:ln/>
        </p:spPr>
      </p:sp>
      <p:sp>
        <p:nvSpPr>
          <p:cNvPr id="126979" name="备注占位符 2"/>
          <p:cNvSpPr>
            <a:spLocks noGrp="1"/>
          </p:cNvSpPr>
          <p:nvPr>
            <p:ph type="body" idx="1"/>
          </p:nvPr>
        </p:nvSpPr>
        <p:spPr>
          <a:noFill/>
          <a:ln/>
        </p:spPr>
        <p:txBody>
          <a:bodyPr/>
          <a:lstStyle/>
          <a:p>
            <a:endParaRPr lang="zh-CN" altLang="en-US" smtClean="0"/>
          </a:p>
        </p:txBody>
      </p:sp>
      <p:sp>
        <p:nvSpPr>
          <p:cNvPr id="126980" name="灯片编号占位符 3"/>
          <p:cNvSpPr>
            <a:spLocks noGrp="1"/>
          </p:cNvSpPr>
          <p:nvPr>
            <p:ph type="sldNum" sz="quarter" idx="5"/>
          </p:nvPr>
        </p:nvSpPr>
        <p:spPr>
          <a:noFill/>
        </p:spPr>
        <p:txBody>
          <a:bodyPr/>
          <a:lstStyle/>
          <a:p>
            <a:fld id="{060B63CA-525C-410E-A693-676C367DD016}" type="slidenum">
              <a:rPr lang="zh-CN" altLang="en-US" smtClean="0"/>
              <a:pPr/>
              <a:t>94</a:t>
            </a:fld>
            <a:endParaRPr lang="en-US" altLang="zh-CN"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幻灯片图像占位符 1"/>
          <p:cNvSpPr>
            <a:spLocks noGrp="1" noRot="1" noChangeAspect="1" noTextEdit="1"/>
          </p:cNvSpPr>
          <p:nvPr>
            <p:ph type="sldImg"/>
          </p:nvPr>
        </p:nvSpPr>
        <p:spPr>
          <a:ln/>
        </p:spPr>
      </p:sp>
      <p:sp>
        <p:nvSpPr>
          <p:cNvPr id="128003" name="备注占位符 2"/>
          <p:cNvSpPr>
            <a:spLocks noGrp="1"/>
          </p:cNvSpPr>
          <p:nvPr>
            <p:ph type="body" idx="1"/>
          </p:nvPr>
        </p:nvSpPr>
        <p:spPr>
          <a:noFill/>
          <a:ln/>
        </p:spPr>
        <p:txBody>
          <a:bodyPr/>
          <a:lstStyle/>
          <a:p>
            <a:endParaRPr lang="zh-CN" altLang="en-US" smtClean="0"/>
          </a:p>
        </p:txBody>
      </p:sp>
      <p:sp>
        <p:nvSpPr>
          <p:cNvPr id="128004" name="灯片编号占位符 3"/>
          <p:cNvSpPr>
            <a:spLocks noGrp="1"/>
          </p:cNvSpPr>
          <p:nvPr>
            <p:ph type="sldNum" sz="quarter" idx="5"/>
          </p:nvPr>
        </p:nvSpPr>
        <p:spPr>
          <a:noFill/>
        </p:spPr>
        <p:txBody>
          <a:bodyPr/>
          <a:lstStyle/>
          <a:p>
            <a:fld id="{B2851E3F-F1EA-4D10-B88A-F1F388701C33}" type="slidenum">
              <a:rPr lang="zh-CN" altLang="en-US" smtClean="0"/>
              <a:pPr/>
              <a:t>99</a:t>
            </a:fld>
            <a:endParaRPr lang="en-US" altLang="zh-CN"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幻灯片图像占位符 1"/>
          <p:cNvSpPr>
            <a:spLocks noGrp="1" noRot="1" noChangeAspect="1" noTextEdit="1"/>
          </p:cNvSpPr>
          <p:nvPr>
            <p:ph type="sldImg"/>
          </p:nvPr>
        </p:nvSpPr>
        <p:spPr>
          <a:ln/>
        </p:spPr>
      </p:sp>
      <p:sp>
        <p:nvSpPr>
          <p:cNvPr id="129027" name="备注占位符 2"/>
          <p:cNvSpPr>
            <a:spLocks noGrp="1"/>
          </p:cNvSpPr>
          <p:nvPr>
            <p:ph type="body" idx="1"/>
          </p:nvPr>
        </p:nvSpPr>
        <p:spPr>
          <a:noFill/>
          <a:ln/>
        </p:spPr>
        <p:txBody>
          <a:bodyPr/>
          <a:lstStyle/>
          <a:p>
            <a:endParaRPr lang="zh-CN" altLang="en-US" smtClean="0"/>
          </a:p>
        </p:txBody>
      </p:sp>
      <p:sp>
        <p:nvSpPr>
          <p:cNvPr id="129028" name="灯片编号占位符 3"/>
          <p:cNvSpPr>
            <a:spLocks noGrp="1"/>
          </p:cNvSpPr>
          <p:nvPr>
            <p:ph type="sldNum" sz="quarter" idx="5"/>
          </p:nvPr>
        </p:nvSpPr>
        <p:spPr>
          <a:noFill/>
        </p:spPr>
        <p:txBody>
          <a:bodyPr/>
          <a:lstStyle/>
          <a:p>
            <a:fld id="{709F06D8-0780-492A-89F3-75671A128386}" type="slidenum">
              <a:rPr lang="zh-CN" altLang="en-US" smtClean="0"/>
              <a:pPr/>
              <a:t>100</a:t>
            </a:fld>
            <a:endParaRPr lang="en-US" altLang="zh-CN"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幻灯片图像占位符 1"/>
          <p:cNvSpPr>
            <a:spLocks noGrp="1" noRot="1" noChangeAspect="1" noTextEdit="1"/>
          </p:cNvSpPr>
          <p:nvPr>
            <p:ph type="sldImg"/>
          </p:nvPr>
        </p:nvSpPr>
        <p:spPr>
          <a:ln/>
        </p:spPr>
      </p:sp>
      <p:sp>
        <p:nvSpPr>
          <p:cNvPr id="3" name="备注占位符 2"/>
          <p:cNvSpPr>
            <a:spLocks noGrp="1"/>
          </p:cNvSpPr>
          <p:nvPr>
            <p:ph type="body" idx="1"/>
          </p:nvPr>
        </p:nvSpPr>
        <p:spPr/>
        <p:txBody>
          <a:bodyPr>
            <a:normAutofit fontScale="92500"/>
          </a:bodyPr>
          <a:lstStyle/>
          <a:p>
            <a:pPr>
              <a:defRPr/>
            </a:pPr>
            <a:r>
              <a:rPr lang="en-US" altLang="zh-CN" b="1" dirty="0" smtClean="0"/>
              <a:t>    3.</a:t>
            </a:r>
            <a:r>
              <a:rPr lang="zh-CN" altLang="zh-CN" b="1" dirty="0" smtClean="0"/>
              <a:t>位和时隙相结合的防冲突机制</a:t>
            </a:r>
            <a:endParaRPr lang="zh-CN" altLang="zh-CN" dirty="0" smtClean="0"/>
          </a:p>
          <a:p>
            <a:pPr>
              <a:defRPr/>
            </a:pPr>
            <a:r>
              <a:rPr lang="en-US" altLang="zh-CN" b="1" dirty="0" smtClean="0"/>
              <a:t>    ISO15693</a:t>
            </a:r>
            <a:r>
              <a:rPr lang="zh-CN" altLang="zh-CN" b="1" dirty="0" smtClean="0"/>
              <a:t>中使用这种机制。一方面每张卡片有一个</a:t>
            </a:r>
            <a:r>
              <a:rPr lang="en-US" altLang="zh-CN" b="1" dirty="0" smtClean="0"/>
              <a:t>7</a:t>
            </a:r>
            <a:r>
              <a:rPr lang="zh-CN" altLang="zh-CN" b="1" dirty="0" smtClean="0"/>
              <a:t>字节的全球唯一序列号，另一方面读写器在防冲突的过程中也使用时隙叫号的方式，不过这里的号不是卡片随机选择的，而是卡片唯一序列号的一部分。</a:t>
            </a:r>
            <a:endParaRPr lang="zh-CN" altLang="zh-CN" dirty="0" smtClean="0"/>
          </a:p>
          <a:p>
            <a:pPr>
              <a:defRPr/>
            </a:pPr>
            <a:r>
              <a:rPr lang="en-US" altLang="zh-CN" b="1" dirty="0" smtClean="0"/>
              <a:t>    </a:t>
            </a:r>
            <a:r>
              <a:rPr lang="zh-CN" altLang="zh-CN" b="1" dirty="0" smtClean="0"/>
              <a:t>叫号的数值范围分为</a:t>
            </a:r>
            <a:r>
              <a:rPr lang="en-US" altLang="zh-CN" b="1" dirty="0" smtClean="0"/>
              <a:t>0-1</a:t>
            </a:r>
            <a:r>
              <a:rPr lang="zh-CN" altLang="zh-CN" b="1" dirty="0" smtClean="0"/>
              <a:t>和</a:t>
            </a:r>
            <a:r>
              <a:rPr lang="en-US" altLang="zh-CN" b="1" dirty="0" smtClean="0"/>
              <a:t>0-15</a:t>
            </a:r>
            <a:r>
              <a:rPr lang="zh-CN" altLang="zh-CN" b="1" dirty="0" smtClean="0"/>
              <a:t>两种。其大体过程是，当有多张卡片进入射频场，读写器发出清点请求命令，假如指定卡片的叫号范围是</a:t>
            </a:r>
            <a:r>
              <a:rPr lang="en-US" altLang="zh-CN" b="1" dirty="0" smtClean="0"/>
              <a:t>0-15</a:t>
            </a:r>
            <a:r>
              <a:rPr lang="zh-CN" altLang="zh-CN" b="1" dirty="0" smtClean="0"/>
              <a:t>，则卡片序列号最低</a:t>
            </a:r>
            <a:r>
              <a:rPr lang="en-US" altLang="zh-CN" b="1" dirty="0" smtClean="0"/>
              <a:t>4</a:t>
            </a:r>
            <a:r>
              <a:rPr lang="zh-CN" altLang="zh-CN" b="1" dirty="0" smtClean="0"/>
              <a:t>位为</a:t>
            </a:r>
            <a:r>
              <a:rPr lang="en-US" altLang="zh-CN" b="1" dirty="0" smtClean="0"/>
              <a:t>0000</a:t>
            </a:r>
            <a:r>
              <a:rPr lang="zh-CN" altLang="zh-CN" b="1" dirty="0" smtClean="0"/>
              <a:t>的卡片回送自己的</a:t>
            </a:r>
            <a:r>
              <a:rPr lang="en-US" altLang="zh-CN" b="1" dirty="0" smtClean="0"/>
              <a:t>7</a:t>
            </a:r>
            <a:r>
              <a:rPr lang="zh-CN" altLang="zh-CN" b="1" dirty="0" smtClean="0"/>
              <a:t>字节序列号。如果没有冲突，卡片的序列号就被登记在</a:t>
            </a:r>
            <a:r>
              <a:rPr lang="en-US" altLang="zh-CN" b="1" dirty="0" smtClean="0"/>
              <a:t>PCD</a:t>
            </a:r>
            <a:r>
              <a:rPr lang="zh-CN" altLang="zh-CN" b="1" dirty="0" smtClean="0"/>
              <a:t>中。然后读写器发送一个帧结束标志，表示让卡片序列号最低</a:t>
            </a:r>
            <a:r>
              <a:rPr lang="en-US" altLang="zh-CN" b="1" dirty="0" smtClean="0"/>
              <a:t>4</a:t>
            </a:r>
            <a:r>
              <a:rPr lang="zh-CN" altLang="zh-CN" b="1" dirty="0" smtClean="0"/>
              <a:t>位为</a:t>
            </a:r>
            <a:r>
              <a:rPr lang="en-US" altLang="zh-CN" b="1" dirty="0" smtClean="0"/>
              <a:t>0001</a:t>
            </a:r>
            <a:r>
              <a:rPr lang="zh-CN" altLang="zh-CN" b="1" dirty="0" smtClean="0"/>
              <a:t>的卡片作出应答；之后读写器每发送一个帧结束标志，表示序列号的最低</a:t>
            </a:r>
            <a:r>
              <a:rPr lang="en-US" altLang="zh-CN" b="1" dirty="0" smtClean="0"/>
              <a:t>4</a:t>
            </a:r>
            <a:r>
              <a:rPr lang="zh-CN" altLang="zh-CN" b="1" dirty="0" smtClean="0"/>
              <a:t>位加</a:t>
            </a:r>
            <a:r>
              <a:rPr lang="en-US" altLang="zh-CN" b="1" dirty="0" smtClean="0"/>
              <a:t>1</a:t>
            </a:r>
            <a:r>
              <a:rPr lang="zh-CN" altLang="zh-CN" b="1" dirty="0" smtClean="0"/>
              <a:t>，直到最低</a:t>
            </a:r>
            <a:r>
              <a:rPr lang="en-US" altLang="zh-CN" b="1" dirty="0" smtClean="0"/>
              <a:t>4</a:t>
            </a:r>
            <a:r>
              <a:rPr lang="zh-CN" altLang="zh-CN" b="1" dirty="0" smtClean="0"/>
              <a:t>位为</a:t>
            </a:r>
            <a:r>
              <a:rPr lang="en-US" altLang="zh-CN" b="1" dirty="0" smtClean="0"/>
              <a:t>1111</a:t>
            </a:r>
            <a:r>
              <a:rPr lang="zh-CN" altLang="zh-CN" b="1" dirty="0" smtClean="0"/>
              <a:t>的卡片被要求应答。如果此过程中某一个卡片回送序列号时没有发生冲突，读写器就可选择此张卡片；如果巡检过程中没有卡片反应，表示射频场中没有卡片；如果有卡片反应的时隙发生了冲突，比如最低</a:t>
            </a:r>
            <a:r>
              <a:rPr lang="en-US" altLang="zh-CN" b="1" dirty="0" smtClean="0"/>
              <a:t>4</a:t>
            </a:r>
            <a:r>
              <a:rPr lang="zh-CN" altLang="zh-CN" b="1" dirty="0" smtClean="0"/>
              <a:t>位是</a:t>
            </a:r>
            <a:r>
              <a:rPr lang="en-US" altLang="zh-CN" b="1" dirty="0" smtClean="0"/>
              <a:t>1010</a:t>
            </a:r>
            <a:r>
              <a:rPr lang="zh-CN" altLang="zh-CN" b="1" dirty="0" smtClean="0"/>
              <a:t>的卡片回送卡号时发生了冲突，则读写器在下一次防冲突循环中指定只有最低</a:t>
            </a:r>
            <a:r>
              <a:rPr lang="en-US" altLang="zh-CN" b="1" dirty="0" smtClean="0"/>
              <a:t>4</a:t>
            </a:r>
            <a:r>
              <a:rPr lang="zh-CN" altLang="zh-CN" b="1" dirty="0" smtClean="0"/>
              <a:t>位是</a:t>
            </a:r>
            <a:r>
              <a:rPr lang="en-US" altLang="zh-CN" b="1" dirty="0" smtClean="0"/>
              <a:t>1010</a:t>
            </a:r>
            <a:r>
              <a:rPr lang="zh-CN" altLang="zh-CN" b="1" dirty="0" smtClean="0"/>
              <a:t>的卡片参与防冲突，然后用卡片的</a:t>
            </a:r>
            <a:r>
              <a:rPr lang="en-US" altLang="zh-CN" b="1" dirty="0" smtClean="0"/>
              <a:t>5-8</a:t>
            </a:r>
            <a:r>
              <a:rPr lang="zh-CN" altLang="zh-CN" b="1" dirty="0" smtClean="0"/>
              <a:t>位作为时隙，重复前面的巡检。如果被叫卡片的</a:t>
            </a:r>
            <a:r>
              <a:rPr lang="en-US" altLang="zh-CN" b="1" dirty="0" smtClean="0"/>
              <a:t>5-8</a:t>
            </a:r>
            <a:r>
              <a:rPr lang="zh-CN" altLang="zh-CN" b="1" dirty="0" smtClean="0"/>
              <a:t>位时隙也相同，之后再用卡片的</a:t>
            </a:r>
            <a:r>
              <a:rPr lang="en-US" altLang="zh-CN" b="1" dirty="0" smtClean="0"/>
              <a:t>9-12</a:t>
            </a:r>
            <a:r>
              <a:rPr lang="zh-CN" altLang="zh-CN" b="1" dirty="0" smtClean="0"/>
              <a:t>位作为时隙，重复前面的巡检，依次类推。读写器可以从低位起指定任意位数的序列号，让卡号低位和指定的低位序列号相同的卡片参与防冲突循环，卡片用指定号前面的一位或</a:t>
            </a:r>
            <a:r>
              <a:rPr lang="en-US" altLang="zh-CN" b="1" dirty="0" smtClean="0"/>
              <a:t>4</a:t>
            </a:r>
            <a:r>
              <a:rPr lang="zh-CN" altLang="zh-CN" b="1" dirty="0" smtClean="0"/>
              <a:t>位作为时隙对读写器的叫号作出应答。由于卡片的序列号全球唯一，所以任何两张卡片总有某个连续的</a:t>
            </a:r>
            <a:r>
              <a:rPr lang="en-US" altLang="zh-CN" b="1" dirty="0" smtClean="0"/>
              <a:t>4</a:t>
            </a:r>
            <a:r>
              <a:rPr lang="zh-CN" altLang="zh-CN" b="1" dirty="0" smtClean="0"/>
              <a:t>位二进制数不一样，因而总能选出一张卡片。需要指出的是，当选定的时隙数为</a:t>
            </a:r>
            <a:r>
              <a:rPr lang="en-US" altLang="zh-CN" b="1" dirty="0" smtClean="0"/>
              <a:t>1</a:t>
            </a:r>
            <a:r>
              <a:rPr lang="zh-CN" altLang="zh-CN" b="1" dirty="0" smtClean="0"/>
              <a:t>时，这种防冲突机制等同于面向比特的防冲突机制。</a:t>
            </a:r>
            <a:endParaRPr lang="zh-CN" altLang="zh-CN" dirty="0" smtClean="0"/>
          </a:p>
          <a:p>
            <a:pPr>
              <a:defRPr/>
            </a:pPr>
            <a:r>
              <a:rPr lang="en-US" altLang="zh-CN" b="1" dirty="0" smtClean="0"/>
              <a:t>    </a:t>
            </a:r>
            <a:r>
              <a:rPr lang="zh-CN" altLang="zh-CN" b="1" dirty="0" smtClean="0"/>
              <a:t>另外需要说明的是，</a:t>
            </a:r>
            <a:r>
              <a:rPr lang="en-US" altLang="zh-CN" b="1" dirty="0" smtClean="0"/>
              <a:t>TTF</a:t>
            </a:r>
            <a:r>
              <a:rPr lang="zh-CN" altLang="zh-CN" b="1" dirty="0" smtClean="0"/>
              <a:t>（</a:t>
            </a:r>
            <a:r>
              <a:rPr lang="en-US" altLang="zh-CN" b="1" dirty="0" smtClean="0"/>
              <a:t>Tag Talk First</a:t>
            </a:r>
            <a:r>
              <a:rPr lang="zh-CN" altLang="zh-CN" b="1" dirty="0" smtClean="0"/>
              <a:t>）的卡片一般是无法防冲突的。这种卡片一进入射频场就主动发送自己的识别号，当有多张卡片同时进入射频场时就会发生不读卡的现象。这时只有靠卡片的持有者自己去避免冲突了。</a:t>
            </a:r>
            <a:endParaRPr lang="zh-CN" altLang="en-US" dirty="0"/>
          </a:p>
        </p:txBody>
      </p:sp>
      <p:sp>
        <p:nvSpPr>
          <p:cNvPr id="130052" name="灯片编号占位符 3"/>
          <p:cNvSpPr>
            <a:spLocks noGrp="1"/>
          </p:cNvSpPr>
          <p:nvPr>
            <p:ph type="sldNum" sz="quarter" idx="5"/>
          </p:nvPr>
        </p:nvSpPr>
        <p:spPr>
          <a:noFill/>
        </p:spPr>
        <p:txBody>
          <a:bodyPr/>
          <a:lstStyle/>
          <a:p>
            <a:fld id="{C886A84D-FFBE-4F4F-9D97-F5B097BEDD40}" type="slidenum">
              <a:rPr lang="zh-CN" altLang="en-US" smtClean="0"/>
              <a:pPr/>
              <a:t>105</a:t>
            </a:fld>
            <a:endParaRPr lang="en-US" altLang="zh-CN"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smtClean="0"/>
              <a:t>Quite</a:t>
            </a:r>
            <a:r>
              <a:rPr lang="zh-CN" altLang="en-US" dirty="0" smtClean="0"/>
              <a:t>：只响应：</a:t>
            </a:r>
            <a:r>
              <a:rPr lang="en-US" altLang="zh-CN" dirty="0" err="1" smtClean="0"/>
              <a:t>inventory_flag</a:t>
            </a:r>
            <a:r>
              <a:rPr lang="zh-CN" altLang="en-US" dirty="0" smtClean="0"/>
              <a:t>没有设置，而且</a:t>
            </a:r>
            <a:r>
              <a:rPr lang="en-US" altLang="zh-CN" dirty="0" err="1" smtClean="0"/>
              <a:t>address_flag</a:t>
            </a:r>
            <a:r>
              <a:rPr lang="zh-CN" altLang="en-US" dirty="0" smtClean="0"/>
              <a:t>设置了的，其他</a:t>
            </a:r>
            <a:r>
              <a:rPr lang="en-US" altLang="zh-CN" dirty="0" smtClean="0"/>
              <a:t>silent.</a:t>
            </a:r>
          </a:p>
          <a:p>
            <a:endParaRPr lang="en-US" altLang="zh-CN" dirty="0" smtClean="0"/>
          </a:p>
          <a:p>
            <a:r>
              <a:rPr lang="en-US" altLang="zh-CN" dirty="0" err="1" smtClean="0"/>
              <a:t>Inventory_flag</a:t>
            </a:r>
            <a:r>
              <a:rPr lang="zh-CN" altLang="en-US" dirty="0" smtClean="0"/>
              <a:t>设置了，不想应：正在点名；</a:t>
            </a:r>
            <a:endParaRPr lang="en-US" altLang="zh-CN" dirty="0" smtClean="0"/>
          </a:p>
          <a:p>
            <a:r>
              <a:rPr lang="en-US" altLang="zh-CN" dirty="0" err="1" smtClean="0"/>
              <a:t>Address_flag</a:t>
            </a:r>
            <a:r>
              <a:rPr lang="en-US" altLang="zh-CN" dirty="0" smtClean="0"/>
              <a:t>: </a:t>
            </a:r>
            <a:r>
              <a:rPr lang="zh-CN" altLang="en-US" dirty="0" smtClean="0"/>
              <a:t>是否找我？不在</a:t>
            </a:r>
            <a:r>
              <a:rPr lang="en-US" altLang="zh-CN" dirty="0" smtClean="0"/>
              <a:t>selected</a:t>
            </a:r>
            <a:r>
              <a:rPr lang="zh-CN" altLang="en-US" baseline="0" dirty="0" smtClean="0"/>
              <a:t>状态，只能通过</a:t>
            </a:r>
            <a:r>
              <a:rPr lang="en-US" altLang="zh-CN" baseline="0" dirty="0" smtClean="0"/>
              <a:t>address</a:t>
            </a:r>
            <a:r>
              <a:rPr lang="zh-CN" altLang="en-US" baseline="0" dirty="0" smtClean="0"/>
              <a:t>访问！</a:t>
            </a:r>
            <a:endParaRPr lang="zh-CN" altLang="en-US" dirty="0"/>
          </a:p>
        </p:txBody>
      </p:sp>
      <p:sp>
        <p:nvSpPr>
          <p:cNvPr id="4" name="灯片编号占位符 3"/>
          <p:cNvSpPr>
            <a:spLocks noGrp="1"/>
          </p:cNvSpPr>
          <p:nvPr>
            <p:ph type="sldNum" sz="quarter" idx="10"/>
          </p:nvPr>
        </p:nvSpPr>
        <p:spPr/>
        <p:txBody>
          <a:bodyPr/>
          <a:lstStyle/>
          <a:p>
            <a:pPr>
              <a:defRPr/>
            </a:pPr>
            <a:fld id="{24059237-0361-49A5-BB20-C00CA36A7F50}" type="slidenum">
              <a:rPr lang="zh-CN" altLang="en-US" smtClean="0"/>
              <a:pPr>
                <a:defRPr/>
              </a:pPr>
              <a:t>117</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标题幻灯片">
    <p:spTree>
      <p:nvGrpSpPr>
        <p:cNvPr id="1" name=""/>
        <p:cNvGrpSpPr/>
        <p:nvPr/>
      </p:nvGrpSpPr>
      <p:grpSpPr>
        <a:xfrm>
          <a:off x="0" y="0"/>
          <a:ext cx="0" cy="0"/>
          <a:chOff x="0" y="0"/>
          <a:chExt cx="0" cy="0"/>
        </a:xfrm>
      </p:grpSpPr>
      <p:sp>
        <p:nvSpPr>
          <p:cNvPr id="4" name="AutoShape 22"/>
          <p:cNvSpPr>
            <a:spLocks noChangeArrowheads="1"/>
          </p:cNvSpPr>
          <p:nvPr/>
        </p:nvSpPr>
        <p:spPr bwMode="auto">
          <a:xfrm>
            <a:off x="539750" y="2708275"/>
            <a:ext cx="7958138" cy="109538"/>
          </a:xfrm>
          <a:custGeom>
            <a:avLst/>
            <a:gdLst>
              <a:gd name="G0" fmla="+- 585 0 0"/>
            </a:gdLst>
            <a:ahLst/>
            <a:cxnLst>
              <a:cxn ang="0">
                <a:pos x="0" y="0"/>
              </a:cxn>
              <a:cxn ang="0">
                <a:pos x="585" y="0"/>
              </a:cxn>
              <a:cxn ang="0">
                <a:pos x="585" y="1000"/>
              </a:cxn>
              <a:cxn ang="0">
                <a:pos x="0" y="1000"/>
              </a:cxn>
              <a:cxn ang="0">
                <a:pos x="0" y="0"/>
              </a:cxn>
              <a:cxn ang="0">
                <a:pos x="1000" y="0"/>
              </a:cxn>
            </a:cxnLst>
            <a:rect l="0" t="0" r="r" b="b"/>
            <a:pathLst>
              <a:path w="1000" h="1000" stroke="0">
                <a:moveTo>
                  <a:pt x="0" y="0"/>
                </a:moveTo>
                <a:lnTo>
                  <a:pt x="585" y="0"/>
                </a:lnTo>
                <a:lnTo>
                  <a:pt x="585" y="1000"/>
                </a:lnTo>
                <a:lnTo>
                  <a:pt x="0" y="1000"/>
                </a:lnTo>
                <a:close/>
              </a:path>
              <a:path w="1000" h="1000">
                <a:moveTo>
                  <a:pt x="0" y="0"/>
                </a:moveTo>
                <a:lnTo>
                  <a:pt x="1000" y="0"/>
                </a:lnTo>
              </a:path>
            </a:pathLst>
          </a:custGeom>
          <a:solidFill>
            <a:srgbClr val="FF0000"/>
          </a:solidFill>
          <a:ln w="12700">
            <a:solidFill>
              <a:schemeClr val="accent2"/>
            </a:solidFill>
            <a:round/>
            <a:headEnd/>
            <a:tailEnd/>
          </a:ln>
        </p:spPr>
        <p:txBody>
          <a:bodyPr/>
          <a:lstStyle/>
          <a:p>
            <a:pPr>
              <a:defRPr/>
            </a:pPr>
            <a:endParaRPr kumimoji="0" lang="zh-CN" altLang="zh-CN">
              <a:ea typeface="宋体" pitchFamily="2" charset="-122"/>
            </a:endParaRPr>
          </a:p>
        </p:txBody>
      </p:sp>
      <p:pic>
        <p:nvPicPr>
          <p:cNvPr id="5" name="Picture 23" descr="xh_blue_100"/>
          <p:cNvPicPr>
            <a:picLocks noChangeAspect="1" noChangeArrowheads="1"/>
          </p:cNvPicPr>
          <p:nvPr/>
        </p:nvPicPr>
        <p:blipFill>
          <a:blip r:embed="rId2" cstate="print"/>
          <a:srcRect/>
          <a:stretch>
            <a:fillRect/>
          </a:stretch>
        </p:blipFill>
        <p:spPr bwMode="auto">
          <a:xfrm>
            <a:off x="7467600" y="381000"/>
            <a:ext cx="914400" cy="912813"/>
          </a:xfrm>
          <a:prstGeom prst="rect">
            <a:avLst/>
          </a:prstGeom>
          <a:noFill/>
          <a:ln w="9525">
            <a:noFill/>
            <a:miter lim="800000"/>
            <a:headEnd/>
            <a:tailEnd/>
          </a:ln>
        </p:spPr>
      </p:pic>
      <p:sp>
        <p:nvSpPr>
          <p:cNvPr id="4116" name="Rectangle 20"/>
          <p:cNvSpPr>
            <a:spLocks noGrp="1" noChangeArrowheads="1"/>
          </p:cNvSpPr>
          <p:nvPr>
            <p:ph type="ctrTitle"/>
          </p:nvPr>
        </p:nvSpPr>
        <p:spPr>
          <a:xfrm>
            <a:off x="533400" y="1447801"/>
            <a:ext cx="7772400" cy="1045096"/>
          </a:xfrm>
        </p:spPr>
        <p:txBody>
          <a:bodyPr/>
          <a:lstStyle>
            <a:lvl1pPr algn="ctr">
              <a:defRPr sz="3200"/>
            </a:lvl1pPr>
          </a:lstStyle>
          <a:p>
            <a:r>
              <a:rPr lang="zh-CN" altLang="en-US" dirty="0" smtClean="0"/>
              <a:t>单击此处编辑母版标题样式</a:t>
            </a:r>
            <a:endParaRPr lang="zh-CN" altLang="en-US" dirty="0"/>
          </a:p>
        </p:txBody>
      </p:sp>
      <p:sp>
        <p:nvSpPr>
          <p:cNvPr id="4117" name="Rectangle 21"/>
          <p:cNvSpPr>
            <a:spLocks noGrp="1" noChangeArrowheads="1"/>
          </p:cNvSpPr>
          <p:nvPr>
            <p:ph type="subTitle" idx="1"/>
          </p:nvPr>
        </p:nvSpPr>
        <p:spPr>
          <a:xfrm>
            <a:off x="1403648" y="2924944"/>
            <a:ext cx="6544816" cy="3600400"/>
          </a:xfrm>
        </p:spPr>
        <p:txBody>
          <a:bodyPr/>
          <a:lstStyle>
            <a:lvl1pPr marL="0" indent="0" algn="l">
              <a:buFont typeface="Wingdings" pitchFamily="2" charset="2"/>
              <a:buNone/>
              <a:defRPr sz="2400" b="1">
                <a:solidFill>
                  <a:srgbClr val="003399"/>
                </a:solidFill>
                <a:latin typeface="楷体_GB2312" pitchFamily="49" charset="-122"/>
                <a:ea typeface="楷体_GB2312" pitchFamily="49" charset="-122"/>
              </a:defRPr>
            </a:lvl1pPr>
          </a:lstStyle>
          <a:p>
            <a:r>
              <a:rPr lang="zh-CN" altLang="en-US" dirty="0" smtClean="0"/>
              <a:t>单击此处编辑母版副标题样式</a:t>
            </a:r>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4" name="AutoShape 22"/>
          <p:cNvSpPr>
            <a:spLocks noChangeArrowheads="1"/>
          </p:cNvSpPr>
          <p:nvPr/>
        </p:nvSpPr>
        <p:spPr bwMode="auto">
          <a:xfrm>
            <a:off x="539750" y="3141663"/>
            <a:ext cx="7958138" cy="109537"/>
          </a:xfrm>
          <a:custGeom>
            <a:avLst/>
            <a:gdLst>
              <a:gd name="G0" fmla="+- 585 0 0"/>
            </a:gdLst>
            <a:ahLst/>
            <a:cxnLst>
              <a:cxn ang="0">
                <a:pos x="0" y="0"/>
              </a:cxn>
              <a:cxn ang="0">
                <a:pos x="585" y="0"/>
              </a:cxn>
              <a:cxn ang="0">
                <a:pos x="585" y="1000"/>
              </a:cxn>
              <a:cxn ang="0">
                <a:pos x="0" y="1000"/>
              </a:cxn>
              <a:cxn ang="0">
                <a:pos x="0" y="0"/>
              </a:cxn>
              <a:cxn ang="0">
                <a:pos x="1000" y="0"/>
              </a:cxn>
            </a:cxnLst>
            <a:rect l="0" t="0" r="r" b="b"/>
            <a:pathLst>
              <a:path w="1000" h="1000" stroke="0">
                <a:moveTo>
                  <a:pt x="0" y="0"/>
                </a:moveTo>
                <a:lnTo>
                  <a:pt x="585" y="0"/>
                </a:lnTo>
                <a:lnTo>
                  <a:pt x="585" y="1000"/>
                </a:lnTo>
                <a:lnTo>
                  <a:pt x="0" y="1000"/>
                </a:lnTo>
                <a:close/>
              </a:path>
              <a:path w="1000" h="1000">
                <a:moveTo>
                  <a:pt x="0" y="0"/>
                </a:moveTo>
                <a:lnTo>
                  <a:pt x="1000" y="0"/>
                </a:lnTo>
              </a:path>
            </a:pathLst>
          </a:custGeom>
          <a:solidFill>
            <a:srgbClr val="FF0000"/>
          </a:solidFill>
          <a:ln w="9525">
            <a:solidFill>
              <a:schemeClr val="accent2"/>
            </a:solidFill>
            <a:round/>
            <a:headEnd/>
            <a:tailEnd/>
          </a:ln>
        </p:spPr>
        <p:txBody>
          <a:bodyPr/>
          <a:lstStyle/>
          <a:p>
            <a:pPr>
              <a:defRPr/>
            </a:pPr>
            <a:endParaRPr kumimoji="0" lang="zh-CN" altLang="zh-CN">
              <a:ea typeface="宋体" pitchFamily="2" charset="-122"/>
            </a:endParaRPr>
          </a:p>
        </p:txBody>
      </p:sp>
      <p:pic>
        <p:nvPicPr>
          <p:cNvPr id="5" name="Picture 23" descr="xh_blue_100"/>
          <p:cNvPicPr>
            <a:picLocks noChangeAspect="1" noChangeArrowheads="1"/>
          </p:cNvPicPr>
          <p:nvPr/>
        </p:nvPicPr>
        <p:blipFill>
          <a:blip r:embed="rId2" cstate="print"/>
          <a:srcRect/>
          <a:stretch>
            <a:fillRect/>
          </a:stretch>
        </p:blipFill>
        <p:spPr bwMode="auto">
          <a:xfrm>
            <a:off x="7467600" y="381000"/>
            <a:ext cx="914400" cy="912813"/>
          </a:xfrm>
          <a:prstGeom prst="rect">
            <a:avLst/>
          </a:prstGeom>
          <a:noFill/>
          <a:ln w="9525">
            <a:noFill/>
            <a:miter lim="800000"/>
            <a:headEnd/>
            <a:tailEnd/>
          </a:ln>
        </p:spPr>
      </p:pic>
      <p:sp>
        <p:nvSpPr>
          <p:cNvPr id="4116" name="Rectangle 20"/>
          <p:cNvSpPr>
            <a:spLocks noGrp="1" noChangeArrowheads="1"/>
          </p:cNvSpPr>
          <p:nvPr>
            <p:ph type="ctrTitle"/>
          </p:nvPr>
        </p:nvSpPr>
        <p:spPr>
          <a:xfrm>
            <a:off x="533400" y="1447800"/>
            <a:ext cx="7772400" cy="1470025"/>
          </a:xfrm>
        </p:spPr>
        <p:txBody>
          <a:bodyPr/>
          <a:lstStyle>
            <a:lvl1pPr algn="ctr">
              <a:defRPr sz="3200"/>
            </a:lvl1pPr>
          </a:lstStyle>
          <a:p>
            <a:r>
              <a:rPr lang="zh-CN" altLang="en-US" dirty="0" smtClean="0"/>
              <a:t>单击此处编辑母版标题样式</a:t>
            </a:r>
            <a:endParaRPr lang="zh-CN" altLang="en-US" dirty="0"/>
          </a:p>
        </p:txBody>
      </p:sp>
      <p:sp>
        <p:nvSpPr>
          <p:cNvPr id="4117" name="Rectangle 21"/>
          <p:cNvSpPr>
            <a:spLocks noGrp="1" noChangeArrowheads="1"/>
          </p:cNvSpPr>
          <p:nvPr>
            <p:ph type="subTitle" idx="1"/>
          </p:nvPr>
        </p:nvSpPr>
        <p:spPr>
          <a:xfrm>
            <a:off x="1547664" y="3429000"/>
            <a:ext cx="6400800" cy="2353816"/>
          </a:xfrm>
        </p:spPr>
        <p:txBody>
          <a:bodyPr/>
          <a:lstStyle>
            <a:lvl1pPr marL="0" indent="0" algn="ctr">
              <a:buFont typeface="Wingdings" pitchFamily="2" charset="2"/>
              <a:buNone/>
              <a:defRPr sz="2400" b="1">
                <a:solidFill>
                  <a:srgbClr val="003399"/>
                </a:solidFill>
                <a:latin typeface="楷体_GB2312" pitchFamily="49" charset="-122"/>
                <a:ea typeface="楷体_GB2312" pitchFamily="49" charset="-122"/>
              </a:defRPr>
            </a:lvl1pPr>
          </a:lstStyle>
          <a:p>
            <a:r>
              <a:rPr lang="zh-CN" altLang="en-US" dirty="0" smtClean="0"/>
              <a:t>单击此处编辑母版副标题样式</a:t>
            </a:r>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sp>
        <p:nvSpPr>
          <p:cNvPr id="3" name="内容占位符 2"/>
          <p:cNvSpPr>
            <a:spLocks noGrp="1"/>
          </p:cNvSpPr>
          <p:nvPr>
            <p:ph idx="1"/>
          </p:nvPr>
        </p:nvSpPr>
        <p:spPr/>
        <p:txBody>
          <a:bodyPr/>
          <a:lstStyle>
            <a:lvl1pPr>
              <a:defRPr sz="1800"/>
            </a:lvl1pPr>
            <a:lvl2pPr>
              <a:defRPr sz="1800"/>
            </a:lvl2pPr>
            <a:lvl3pPr>
              <a:defRPr sz="1800" b="0"/>
            </a:lvl3pPr>
            <a:lvl4pPr>
              <a:defRPr sz="1800"/>
            </a:lvl4pPr>
            <a:lvl5pPr>
              <a:defRPr sz="1800"/>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sp>
        <p:nvSpPr>
          <p:cNvPr id="3" name="内容占位符 2"/>
          <p:cNvSpPr>
            <a:spLocks noGrp="1"/>
          </p:cNvSpPr>
          <p:nvPr>
            <p:ph sz="half" idx="1"/>
          </p:nvPr>
        </p:nvSpPr>
        <p:spPr>
          <a:xfrm>
            <a:off x="533400" y="1371600"/>
            <a:ext cx="3924300" cy="4876800"/>
          </a:xfrm>
        </p:spPr>
        <p:txBody>
          <a:bodyPr/>
          <a:lstStyle>
            <a:lvl1pPr>
              <a:defRPr sz="1800"/>
            </a:lvl1pPr>
            <a:lvl2pPr>
              <a:defRPr sz="1800"/>
            </a:lvl2pPr>
            <a:lvl3pPr>
              <a:defRPr sz="1800" b="0"/>
            </a:lvl3pPr>
            <a:lvl4pPr>
              <a:defRPr sz="1800"/>
            </a:lvl4pPr>
            <a:lvl5pPr>
              <a:defRPr sz="1800"/>
            </a:lvl5pPr>
            <a:lvl6pPr>
              <a:defRPr sz="1800"/>
            </a:lvl6pPr>
            <a:lvl7pPr>
              <a:defRPr sz="1800"/>
            </a:lvl7pPr>
            <a:lvl8pPr>
              <a:defRPr sz="1800"/>
            </a:lvl8pPr>
            <a:lvl9pPr>
              <a:defRPr sz="18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内容占位符 3"/>
          <p:cNvSpPr>
            <a:spLocks noGrp="1"/>
          </p:cNvSpPr>
          <p:nvPr>
            <p:ph sz="half" idx="2"/>
          </p:nvPr>
        </p:nvSpPr>
        <p:spPr>
          <a:xfrm>
            <a:off x="4610100" y="1371600"/>
            <a:ext cx="3924300" cy="4876800"/>
          </a:xfrm>
        </p:spPr>
        <p:txBody>
          <a:bodyPr/>
          <a:lstStyle>
            <a:lvl1pPr>
              <a:defRPr sz="1800"/>
            </a:lvl1pPr>
            <a:lvl2pPr>
              <a:defRPr sz="1800"/>
            </a:lvl2pPr>
            <a:lvl3pPr>
              <a:defRPr sz="1800" b="0"/>
            </a:lvl3pPr>
            <a:lvl4pPr>
              <a:defRPr sz="1800"/>
            </a:lvl4pPr>
            <a:lvl5pPr>
              <a:defRPr sz="1800"/>
            </a:lvl5pPr>
            <a:lvl6pPr>
              <a:defRPr sz="1800"/>
            </a:lvl6pPr>
            <a:lvl7pPr>
              <a:defRPr sz="1800"/>
            </a:lvl7pPr>
            <a:lvl8pPr>
              <a:defRPr sz="1800"/>
            </a:lvl8pPr>
            <a:lvl9pPr>
              <a:defRPr sz="18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4578" name="Rectangle 1039"/>
          <p:cNvSpPr>
            <a:spLocks noGrp="1" noChangeArrowheads="1"/>
          </p:cNvSpPr>
          <p:nvPr>
            <p:ph type="title"/>
          </p:nvPr>
        </p:nvSpPr>
        <p:spPr bwMode="auto">
          <a:xfrm>
            <a:off x="552450" y="304800"/>
            <a:ext cx="691515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zh-CN" altLang="en-US" smtClean="0"/>
              <a:t>单击此处编辑母版标题样式</a:t>
            </a:r>
          </a:p>
        </p:txBody>
      </p:sp>
      <p:sp>
        <p:nvSpPr>
          <p:cNvPr id="24579" name="Rectangle 1040"/>
          <p:cNvSpPr>
            <a:spLocks noGrp="1" noChangeArrowheads="1"/>
          </p:cNvSpPr>
          <p:nvPr>
            <p:ph type="body" idx="1"/>
          </p:nvPr>
        </p:nvSpPr>
        <p:spPr bwMode="auto">
          <a:xfrm>
            <a:off x="533400" y="1371600"/>
            <a:ext cx="80708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endParaRPr lang="en-US" altLang="zh-CN" smtClean="0"/>
          </a:p>
        </p:txBody>
      </p:sp>
      <p:sp>
        <p:nvSpPr>
          <p:cNvPr id="3089" name="AutoShape 1041"/>
          <p:cNvSpPr>
            <a:spLocks noChangeArrowheads="1"/>
          </p:cNvSpPr>
          <p:nvPr/>
        </p:nvSpPr>
        <p:spPr bwMode="auto">
          <a:xfrm>
            <a:off x="542925" y="1219200"/>
            <a:ext cx="8077200" cy="76200"/>
          </a:xfrm>
          <a:custGeom>
            <a:avLst/>
            <a:gdLst>
              <a:gd name="G0" fmla="+- 585 0 0"/>
            </a:gdLst>
            <a:ahLst/>
            <a:cxnLst>
              <a:cxn ang="0">
                <a:pos x="0" y="0"/>
              </a:cxn>
              <a:cxn ang="0">
                <a:pos x="585" y="0"/>
              </a:cxn>
              <a:cxn ang="0">
                <a:pos x="585" y="1000"/>
              </a:cxn>
              <a:cxn ang="0">
                <a:pos x="0" y="1000"/>
              </a:cxn>
              <a:cxn ang="0">
                <a:pos x="0" y="0"/>
              </a:cxn>
              <a:cxn ang="0">
                <a:pos x="1000" y="0"/>
              </a:cxn>
            </a:cxnLst>
            <a:rect l="0" t="0" r="r" b="b"/>
            <a:pathLst>
              <a:path w="1000" h="1000" stroke="0">
                <a:moveTo>
                  <a:pt x="0" y="0"/>
                </a:moveTo>
                <a:lnTo>
                  <a:pt x="585" y="0"/>
                </a:lnTo>
                <a:lnTo>
                  <a:pt x="585" y="1000"/>
                </a:lnTo>
                <a:lnTo>
                  <a:pt x="0" y="1000"/>
                </a:lnTo>
                <a:close/>
              </a:path>
              <a:path w="1000" h="1000">
                <a:moveTo>
                  <a:pt x="0" y="0"/>
                </a:moveTo>
                <a:lnTo>
                  <a:pt x="1000" y="0"/>
                </a:lnTo>
              </a:path>
            </a:pathLst>
          </a:custGeom>
          <a:solidFill>
            <a:srgbClr val="FF0000"/>
          </a:solidFill>
          <a:ln w="9525">
            <a:solidFill>
              <a:srgbClr val="FF0000"/>
            </a:solidFill>
            <a:round/>
            <a:headEnd/>
            <a:tailEnd/>
          </a:ln>
        </p:spPr>
        <p:txBody>
          <a:bodyPr/>
          <a:lstStyle/>
          <a:p>
            <a:pPr>
              <a:defRPr/>
            </a:pPr>
            <a:endParaRPr kumimoji="0" lang="zh-CN" altLang="zh-CN">
              <a:ea typeface="宋体" pitchFamily="2" charset="-122"/>
            </a:endParaRPr>
          </a:p>
        </p:txBody>
      </p:sp>
      <p:sp>
        <p:nvSpPr>
          <p:cNvPr id="3090" name="Line 1042"/>
          <p:cNvSpPr>
            <a:spLocks noChangeShapeType="1"/>
          </p:cNvSpPr>
          <p:nvPr/>
        </p:nvSpPr>
        <p:spPr bwMode="auto">
          <a:xfrm flipV="1">
            <a:off x="533400" y="6324600"/>
            <a:ext cx="8110538" cy="0"/>
          </a:xfrm>
          <a:prstGeom prst="line">
            <a:avLst/>
          </a:prstGeom>
          <a:noFill/>
          <a:ln w="12700">
            <a:solidFill>
              <a:srgbClr val="FF0000"/>
            </a:solidFill>
            <a:round/>
            <a:headEnd/>
            <a:tailEnd/>
          </a:ln>
          <a:effectLst/>
        </p:spPr>
        <p:txBody>
          <a:bodyPr/>
          <a:lstStyle/>
          <a:p>
            <a:pPr>
              <a:defRPr/>
            </a:pPr>
            <a:endParaRPr lang="zh-CN" altLang="en-US"/>
          </a:p>
        </p:txBody>
      </p:sp>
      <p:pic>
        <p:nvPicPr>
          <p:cNvPr id="24582" name="Picture 1043" descr="xh_blue_100"/>
          <p:cNvPicPr>
            <a:picLocks noChangeAspect="1" noChangeArrowheads="1"/>
          </p:cNvPicPr>
          <p:nvPr/>
        </p:nvPicPr>
        <p:blipFill>
          <a:blip r:embed="rId7" cstate="print"/>
          <a:srcRect/>
          <a:stretch>
            <a:fillRect/>
          </a:stretch>
        </p:blipFill>
        <p:spPr bwMode="auto">
          <a:xfrm>
            <a:off x="7734300" y="361950"/>
            <a:ext cx="811213" cy="809625"/>
          </a:xfrm>
          <a:prstGeom prst="rect">
            <a:avLst/>
          </a:prstGeom>
          <a:noFill/>
          <a:ln w="9525">
            <a:noFill/>
            <a:miter lim="800000"/>
            <a:headEnd/>
            <a:tailEnd/>
          </a:ln>
        </p:spPr>
      </p:pic>
      <p:pic>
        <p:nvPicPr>
          <p:cNvPr id="24583" name="Picture 1044" descr="bjtu"/>
          <p:cNvPicPr>
            <a:picLocks noChangeAspect="1" noChangeArrowheads="1"/>
          </p:cNvPicPr>
          <p:nvPr/>
        </p:nvPicPr>
        <p:blipFill>
          <a:blip r:embed="rId8" cstate="print"/>
          <a:srcRect/>
          <a:stretch>
            <a:fillRect/>
          </a:stretch>
        </p:blipFill>
        <p:spPr bwMode="auto">
          <a:xfrm>
            <a:off x="638175" y="6386513"/>
            <a:ext cx="1295400" cy="357187"/>
          </a:xfrm>
          <a:prstGeom prst="rect">
            <a:avLst/>
          </a:prstGeom>
          <a:noFill/>
          <a:ln w="9525">
            <a:noFill/>
            <a:miter lim="800000"/>
            <a:headEnd/>
            <a:tailEnd/>
          </a:ln>
        </p:spPr>
      </p:pic>
      <p:sp>
        <p:nvSpPr>
          <p:cNvPr id="3093" name="Text Box 1045"/>
          <p:cNvSpPr txBox="1">
            <a:spLocks noChangeArrowheads="1"/>
          </p:cNvSpPr>
          <p:nvPr/>
        </p:nvSpPr>
        <p:spPr bwMode="auto">
          <a:xfrm>
            <a:off x="5500688" y="6308725"/>
            <a:ext cx="3122612" cy="400050"/>
          </a:xfrm>
          <a:prstGeom prst="rect">
            <a:avLst/>
          </a:prstGeom>
          <a:noFill/>
          <a:ln w="9525">
            <a:noFill/>
            <a:miter lim="800000"/>
            <a:headEnd/>
            <a:tailEnd/>
          </a:ln>
          <a:effectLst/>
        </p:spPr>
        <p:txBody>
          <a:bodyPr>
            <a:spAutoFit/>
          </a:bodyPr>
          <a:lstStyle/>
          <a:p>
            <a:pPr>
              <a:defRPr/>
            </a:pPr>
            <a:r>
              <a:rPr lang="en-US" altLang="zh-CN" sz="2000" dirty="0" err="1">
                <a:solidFill>
                  <a:schemeClr val="folHlink"/>
                </a:solidFill>
                <a:latin typeface="Arial Unicode MS" pitchFamily="34" charset="-122"/>
                <a:ea typeface="Arial Unicode MS" pitchFamily="34" charset="-122"/>
                <a:cs typeface="Arial Unicode MS" pitchFamily="34" charset="-122"/>
              </a:rPr>
              <a:t>shfzhao</a:t>
            </a:r>
            <a:r>
              <a:rPr lang="en-US" altLang="zh-CN" sz="2000" dirty="0">
                <a:solidFill>
                  <a:schemeClr val="folHlink"/>
                </a:solidFill>
                <a:latin typeface="Arial Unicode MS" pitchFamily="34" charset="-122"/>
                <a:ea typeface="Arial Unicode MS" pitchFamily="34" charset="-122"/>
                <a:cs typeface="Arial Unicode MS" pitchFamily="34" charset="-122"/>
              </a:rPr>
              <a:t>@(m.)bjtu.edu.cn</a:t>
            </a:r>
          </a:p>
        </p:txBody>
      </p:sp>
    </p:spTree>
  </p:cSld>
  <p:clrMap bg1="lt1" tx1="dk1" bg2="lt2" tx2="dk2" accent1="accent1" accent2="accent2" accent3="accent3" accent4="accent4" accent5="accent5" accent6="accent6" hlink="hlink" folHlink="folHlink"/>
  <p:sldLayoutIdLst>
    <p:sldLayoutId id="2147484098" r:id="rId1"/>
    <p:sldLayoutId id="2147484099" r:id="rId2"/>
    <p:sldLayoutId id="2147484095" r:id="rId3"/>
    <p:sldLayoutId id="2147484096" r:id="rId4"/>
    <p:sldLayoutId id="2147484097" r:id="rId5"/>
  </p:sldLayoutIdLst>
  <p:hf hdr="0" ftr="0" dt="0"/>
  <p:txStyles>
    <p:titleStyle>
      <a:lvl1pPr algn="l" rtl="0" eaLnBrk="0" fontAlgn="base" hangingPunct="0">
        <a:spcBef>
          <a:spcPct val="0"/>
        </a:spcBef>
        <a:spcAft>
          <a:spcPct val="0"/>
        </a:spcAft>
        <a:defRPr kumimoji="1" sz="2400">
          <a:solidFill>
            <a:schemeClr val="tx2"/>
          </a:solidFill>
          <a:latin typeface="+mj-lt"/>
          <a:ea typeface="+mj-ea"/>
          <a:cs typeface="+mj-cs"/>
        </a:defRPr>
      </a:lvl1pPr>
      <a:lvl2pPr algn="l" rtl="0" eaLnBrk="0" fontAlgn="base" hangingPunct="0">
        <a:spcBef>
          <a:spcPct val="0"/>
        </a:spcBef>
        <a:spcAft>
          <a:spcPct val="0"/>
        </a:spcAft>
        <a:defRPr kumimoji="1" sz="2400">
          <a:solidFill>
            <a:schemeClr val="tx2"/>
          </a:solidFill>
          <a:latin typeface="Tahoma" pitchFamily="34" charset="0"/>
          <a:ea typeface="黑体" pitchFamily="2" charset="-122"/>
        </a:defRPr>
      </a:lvl2pPr>
      <a:lvl3pPr algn="l" rtl="0" eaLnBrk="0" fontAlgn="base" hangingPunct="0">
        <a:spcBef>
          <a:spcPct val="0"/>
        </a:spcBef>
        <a:spcAft>
          <a:spcPct val="0"/>
        </a:spcAft>
        <a:defRPr kumimoji="1" sz="2400">
          <a:solidFill>
            <a:schemeClr val="tx2"/>
          </a:solidFill>
          <a:latin typeface="Tahoma" pitchFamily="34" charset="0"/>
          <a:ea typeface="黑体" pitchFamily="2" charset="-122"/>
        </a:defRPr>
      </a:lvl3pPr>
      <a:lvl4pPr algn="l" rtl="0" eaLnBrk="0" fontAlgn="base" hangingPunct="0">
        <a:spcBef>
          <a:spcPct val="0"/>
        </a:spcBef>
        <a:spcAft>
          <a:spcPct val="0"/>
        </a:spcAft>
        <a:defRPr kumimoji="1" sz="2400">
          <a:solidFill>
            <a:schemeClr val="tx2"/>
          </a:solidFill>
          <a:latin typeface="Tahoma" pitchFamily="34" charset="0"/>
          <a:ea typeface="黑体" pitchFamily="2" charset="-122"/>
        </a:defRPr>
      </a:lvl4pPr>
      <a:lvl5pPr algn="l" rtl="0" eaLnBrk="0" fontAlgn="base" hangingPunct="0">
        <a:spcBef>
          <a:spcPct val="0"/>
        </a:spcBef>
        <a:spcAft>
          <a:spcPct val="0"/>
        </a:spcAft>
        <a:defRPr kumimoji="1" sz="2400">
          <a:solidFill>
            <a:schemeClr val="tx2"/>
          </a:solidFill>
          <a:latin typeface="Tahoma" pitchFamily="34" charset="0"/>
          <a:ea typeface="黑体" pitchFamily="2" charset="-122"/>
        </a:defRPr>
      </a:lvl5pPr>
      <a:lvl6pPr marL="457200" algn="l" rtl="0" eaLnBrk="1" fontAlgn="base" hangingPunct="1">
        <a:spcBef>
          <a:spcPct val="0"/>
        </a:spcBef>
        <a:spcAft>
          <a:spcPct val="0"/>
        </a:spcAft>
        <a:defRPr kumimoji="1" sz="3200">
          <a:solidFill>
            <a:schemeClr val="tx2"/>
          </a:solidFill>
          <a:latin typeface="Tahoma" pitchFamily="34" charset="0"/>
          <a:ea typeface="黑体" pitchFamily="2" charset="-122"/>
        </a:defRPr>
      </a:lvl6pPr>
      <a:lvl7pPr marL="914400" algn="l" rtl="0" eaLnBrk="1" fontAlgn="base" hangingPunct="1">
        <a:spcBef>
          <a:spcPct val="0"/>
        </a:spcBef>
        <a:spcAft>
          <a:spcPct val="0"/>
        </a:spcAft>
        <a:defRPr kumimoji="1" sz="3200">
          <a:solidFill>
            <a:schemeClr val="tx2"/>
          </a:solidFill>
          <a:latin typeface="Tahoma" pitchFamily="34" charset="0"/>
          <a:ea typeface="黑体" pitchFamily="2" charset="-122"/>
        </a:defRPr>
      </a:lvl7pPr>
      <a:lvl8pPr marL="1371600" algn="l" rtl="0" eaLnBrk="1" fontAlgn="base" hangingPunct="1">
        <a:spcBef>
          <a:spcPct val="0"/>
        </a:spcBef>
        <a:spcAft>
          <a:spcPct val="0"/>
        </a:spcAft>
        <a:defRPr kumimoji="1" sz="3200">
          <a:solidFill>
            <a:schemeClr val="tx2"/>
          </a:solidFill>
          <a:latin typeface="Tahoma" pitchFamily="34" charset="0"/>
          <a:ea typeface="黑体" pitchFamily="2" charset="-122"/>
        </a:defRPr>
      </a:lvl8pPr>
      <a:lvl9pPr marL="1828800" algn="l" rtl="0" eaLnBrk="1" fontAlgn="base" hangingPunct="1">
        <a:spcBef>
          <a:spcPct val="0"/>
        </a:spcBef>
        <a:spcAft>
          <a:spcPct val="0"/>
        </a:spcAft>
        <a:defRPr kumimoji="1" sz="3200">
          <a:solidFill>
            <a:schemeClr val="tx2"/>
          </a:solidFill>
          <a:latin typeface="Tahoma" pitchFamily="34" charset="0"/>
          <a:ea typeface="黑体" pitchFamily="2" charset="-122"/>
        </a:defRPr>
      </a:lvl9pPr>
    </p:titleStyle>
    <p:bodyStyle>
      <a:lvl1pPr marL="342900" indent="-342900" algn="l" rtl="0" eaLnBrk="0" fontAlgn="base" hangingPunct="0">
        <a:lnSpc>
          <a:spcPct val="125000"/>
        </a:lnSpc>
        <a:spcBef>
          <a:spcPct val="20000"/>
        </a:spcBef>
        <a:spcAft>
          <a:spcPct val="0"/>
        </a:spcAft>
        <a:buClr>
          <a:schemeClr val="folHlink"/>
        </a:buClr>
        <a:buSzPct val="60000"/>
        <a:buFont typeface="Wingdings" pitchFamily="2" charset="2"/>
        <a:buChar char="n"/>
        <a:defRPr kumimoji="1">
          <a:solidFill>
            <a:schemeClr val="tx1"/>
          </a:solidFill>
          <a:latin typeface="+mn-lt"/>
          <a:ea typeface="+mn-ea"/>
          <a:cs typeface="+mn-cs"/>
        </a:defRPr>
      </a:lvl1pPr>
      <a:lvl2pPr marL="742950" indent="-285750" algn="l" rtl="0" eaLnBrk="0" fontAlgn="base" hangingPunct="0">
        <a:lnSpc>
          <a:spcPct val="125000"/>
        </a:lnSpc>
        <a:spcBef>
          <a:spcPct val="20000"/>
        </a:spcBef>
        <a:spcAft>
          <a:spcPct val="0"/>
        </a:spcAft>
        <a:buClr>
          <a:schemeClr val="hlink"/>
        </a:buClr>
        <a:buSzPct val="55000"/>
        <a:buFont typeface="Wingdings" pitchFamily="2" charset="2"/>
        <a:buChar char="n"/>
        <a:defRPr kumimoji="1">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kumimoji="1" sz="2000" b="1">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kumimoji="1" sz="24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kumimoji="1" sz="2400">
          <a:solidFill>
            <a:schemeClr val="tx1"/>
          </a:solidFill>
          <a:latin typeface="+mn-lt"/>
          <a:ea typeface="+mn-ea"/>
        </a:defRPr>
      </a:lvl5pPr>
      <a:lvl6pPr marL="2514600" indent="-228600" algn="l" rtl="0" eaLnBrk="1" fontAlgn="base" hangingPunct="1">
        <a:spcBef>
          <a:spcPct val="20000"/>
        </a:spcBef>
        <a:spcAft>
          <a:spcPct val="0"/>
        </a:spcAft>
        <a:buClr>
          <a:schemeClr val="accent1"/>
        </a:buClr>
        <a:buSzPct val="50000"/>
        <a:buFont typeface="Wingdings" pitchFamily="2" charset="2"/>
        <a:buChar char="n"/>
        <a:defRPr kumimoji="1" sz="2400">
          <a:solidFill>
            <a:schemeClr val="tx1"/>
          </a:solidFill>
          <a:latin typeface="+mn-lt"/>
          <a:ea typeface="+mn-ea"/>
        </a:defRPr>
      </a:lvl6pPr>
      <a:lvl7pPr marL="2971800" indent="-228600" algn="l" rtl="0" eaLnBrk="1" fontAlgn="base" hangingPunct="1">
        <a:spcBef>
          <a:spcPct val="20000"/>
        </a:spcBef>
        <a:spcAft>
          <a:spcPct val="0"/>
        </a:spcAft>
        <a:buClr>
          <a:schemeClr val="accent1"/>
        </a:buClr>
        <a:buSzPct val="50000"/>
        <a:buFont typeface="Wingdings" pitchFamily="2" charset="2"/>
        <a:buChar char="n"/>
        <a:defRPr kumimoji="1" sz="2400">
          <a:solidFill>
            <a:schemeClr val="tx1"/>
          </a:solidFill>
          <a:latin typeface="+mn-lt"/>
          <a:ea typeface="+mn-ea"/>
        </a:defRPr>
      </a:lvl7pPr>
      <a:lvl8pPr marL="3429000" indent="-228600" algn="l" rtl="0" eaLnBrk="1" fontAlgn="base" hangingPunct="1">
        <a:spcBef>
          <a:spcPct val="20000"/>
        </a:spcBef>
        <a:spcAft>
          <a:spcPct val="0"/>
        </a:spcAft>
        <a:buClr>
          <a:schemeClr val="accent1"/>
        </a:buClr>
        <a:buSzPct val="50000"/>
        <a:buFont typeface="Wingdings" pitchFamily="2" charset="2"/>
        <a:buChar char="n"/>
        <a:defRPr kumimoji="1" sz="2400">
          <a:solidFill>
            <a:schemeClr val="tx1"/>
          </a:solidFill>
          <a:latin typeface="+mn-lt"/>
          <a:ea typeface="+mn-ea"/>
        </a:defRPr>
      </a:lvl8pPr>
      <a:lvl9pPr marL="3886200" indent="-228600" algn="l" rtl="0" eaLnBrk="1" fontAlgn="base" hangingPunct="1">
        <a:spcBef>
          <a:spcPct val="20000"/>
        </a:spcBef>
        <a:spcAft>
          <a:spcPct val="0"/>
        </a:spcAft>
        <a:buClr>
          <a:schemeClr val="accent1"/>
        </a:buClr>
        <a:buSzPct val="50000"/>
        <a:buFont typeface="Wingdings" pitchFamily="2" charset="2"/>
        <a:buChar char="n"/>
        <a:defRPr kumimoji="1" sz="24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3.xml"/><Relationship Id="rId1" Type="http://schemas.openxmlformats.org/officeDocument/2006/relationships/vmlDrawing" Target="../drawings/vmlDrawing4.v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3.xml"/><Relationship Id="rId1" Type="http://schemas.openxmlformats.org/officeDocument/2006/relationships/vmlDrawing" Target="../drawings/vmlDrawing5.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3.xml"/><Relationship Id="rId1" Type="http://schemas.openxmlformats.org/officeDocument/2006/relationships/vmlDrawing" Target="../drawings/vmlDrawing6.v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3.xml"/><Relationship Id="rId1" Type="http://schemas.openxmlformats.org/officeDocument/2006/relationships/vmlDrawing" Target="../drawings/vmlDrawing7.v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3.xml"/><Relationship Id="rId1" Type="http://schemas.openxmlformats.org/officeDocument/2006/relationships/vmlDrawing" Target="../drawings/vmlDrawing8.v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vmlDrawing" Target="../drawings/vmlDrawing9.vml"/><Relationship Id="rId6" Type="http://schemas.openxmlformats.org/officeDocument/2006/relationships/oleObject" Target="../embeddings/oleObject11.bin"/><Relationship Id="rId5" Type="http://schemas.openxmlformats.org/officeDocument/2006/relationships/oleObject" Target="../embeddings/oleObject10.bin"/><Relationship Id="rId4" Type="http://schemas.openxmlformats.org/officeDocument/2006/relationships/oleObject" Target="../embeddings/oleObject9.bin"/></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3.xml"/><Relationship Id="rId1" Type="http://schemas.openxmlformats.org/officeDocument/2006/relationships/vmlDrawing" Target="../drawings/vmlDrawing10.vml"/><Relationship Id="rId4" Type="http://schemas.openxmlformats.org/officeDocument/2006/relationships/oleObject" Target="../embeddings/oleObject13.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vmlDrawing" Target="../drawings/vmlDrawing11.vml"/><Relationship Id="rId5" Type="http://schemas.openxmlformats.org/officeDocument/2006/relationships/oleObject" Target="../embeddings/oleObject15.bin"/><Relationship Id="rId4" Type="http://schemas.openxmlformats.org/officeDocument/2006/relationships/oleObject" Target="../embeddings/oleObject14.bin"/></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3.xml"/><Relationship Id="rId1" Type="http://schemas.openxmlformats.org/officeDocument/2006/relationships/vmlDrawing" Target="../drawings/vmlDrawing12.v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3.xml"/><Relationship Id="rId1" Type="http://schemas.openxmlformats.org/officeDocument/2006/relationships/vmlDrawing" Target="../drawings/vmlDrawing13.vml"/><Relationship Id="rId4" Type="http://schemas.openxmlformats.org/officeDocument/2006/relationships/image" Target="../media/image2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hyperlink" Target="http://baike.baidu.com/view/4175034.htm" TargetMode="External"/><Relationship Id="rId2" Type="http://schemas.openxmlformats.org/officeDocument/2006/relationships/hyperlink" Target="http://baike.baidu.com/view/320893.htm" TargetMode="External"/><Relationship Id="rId1" Type="http://schemas.openxmlformats.org/officeDocument/2006/relationships/slideLayout" Target="../slideLayouts/slideLayout3.xml"/><Relationship Id="rId5" Type="http://schemas.openxmlformats.org/officeDocument/2006/relationships/hyperlink" Target="http://baike.baidu.com/view/1156550.htm" TargetMode="External"/><Relationship Id="rId4" Type="http://schemas.openxmlformats.org/officeDocument/2006/relationships/hyperlink" Target="http://baike.baidu.com/view/1372965.htm"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baike.baidu.com/view/497278.htm" TargetMode="External"/><Relationship Id="rId2" Type="http://schemas.openxmlformats.org/officeDocument/2006/relationships/hyperlink" Target="http://baike.baidu.com/view/36190.htm" TargetMode="External"/><Relationship Id="rId1" Type="http://schemas.openxmlformats.org/officeDocument/2006/relationships/slideLayout" Target="../slideLayouts/slideLayout3.xml"/><Relationship Id="rId6" Type="http://schemas.openxmlformats.org/officeDocument/2006/relationships/hyperlink" Target="http://baike.baidu.com/view/24183.htm" TargetMode="External"/><Relationship Id="rId5" Type="http://schemas.openxmlformats.org/officeDocument/2006/relationships/hyperlink" Target="http://baike.baidu.com/view/1366167.htm" TargetMode="External"/><Relationship Id="rId4" Type="http://schemas.openxmlformats.org/officeDocument/2006/relationships/hyperlink" Target="http://baike.baidu.com/view/266782.htm"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baike.baidu.com/view/36190.htm" TargetMode="Externa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hyperlink" Target="http://baike.baidu.com/view/747984.htm" TargetMode="Externa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vmlDrawing" Target="../drawings/vmlDrawing14.vml"/><Relationship Id="rId4" Type="http://schemas.openxmlformats.org/officeDocument/2006/relationships/oleObject" Target="../embeddings/oleObject18.bin"/></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4.xml"/><Relationship Id="rId1" Type="http://schemas.openxmlformats.org/officeDocument/2006/relationships/vmlDrawing" Target="../drawings/vmlDrawing15.vml"/></Relationships>
</file>

<file path=ppt/slides/_rels/slide7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3.xml"/><Relationship Id="rId1" Type="http://schemas.openxmlformats.org/officeDocument/2006/relationships/vmlDrawing" Target="../drawings/vmlDrawing16.vml"/></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3.xml"/><Relationship Id="rId1" Type="http://schemas.openxmlformats.org/officeDocument/2006/relationships/vmlDrawing" Target="../drawings/vmlDrawing17.vml"/></Relationships>
</file>

<file path=ppt/slides/_rels/slide84.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3.xml"/><Relationship Id="rId1" Type="http://schemas.openxmlformats.org/officeDocument/2006/relationships/vmlDrawing" Target="../drawings/vmlDrawing18.v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3.xml"/><Relationship Id="rId4" Type="http://schemas.openxmlformats.org/officeDocument/2006/relationships/image" Target="../media/image41.png"/></Relationships>
</file>

<file path=ppt/slides/_rels/slide9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3.xml"/><Relationship Id="rId1" Type="http://schemas.openxmlformats.org/officeDocument/2006/relationships/vmlDrawing" Target="../drawings/vmlDrawing19.vml"/></Relationships>
</file>

<file path=ppt/slides/_rels/slide102.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3.xml"/><Relationship Id="rId1" Type="http://schemas.openxmlformats.org/officeDocument/2006/relationships/vmlDrawing" Target="../drawings/vmlDrawing20.v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1.png"/><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3.xml"/><Relationship Id="rId1" Type="http://schemas.openxmlformats.org/officeDocument/2006/relationships/vmlDrawing" Target="../drawings/vmlDrawing21.v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3.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ctrTitle"/>
          </p:nvPr>
        </p:nvSpPr>
        <p:spPr/>
        <p:txBody>
          <a:bodyPr/>
          <a:lstStyle/>
          <a:p>
            <a:pPr eaLnBrk="1" hangingPunct="1"/>
            <a:r>
              <a:rPr lang="en-US" altLang="zh-CN" b="1" smtClean="0"/>
              <a:t>《</a:t>
            </a:r>
            <a:r>
              <a:rPr lang="zh-CN" altLang="en-US" b="1" smtClean="0"/>
              <a:t>射频识别（</a:t>
            </a:r>
            <a:r>
              <a:rPr lang="en-US" altLang="zh-CN" b="1" smtClean="0"/>
              <a:t>RFID</a:t>
            </a:r>
            <a:r>
              <a:rPr lang="zh-CN" altLang="en-US" b="1" smtClean="0"/>
              <a:t>）原理与应用</a:t>
            </a:r>
            <a:r>
              <a:rPr lang="en-US" altLang="zh-CN" b="1" smtClean="0"/>
              <a:t>》</a:t>
            </a:r>
          </a:p>
        </p:txBody>
      </p:sp>
      <p:sp>
        <p:nvSpPr>
          <p:cNvPr id="27651" name="Rectangle 3"/>
          <p:cNvSpPr>
            <a:spLocks noGrp="1" noChangeArrowheads="1"/>
          </p:cNvSpPr>
          <p:nvPr>
            <p:ph type="subTitle" idx="1"/>
          </p:nvPr>
        </p:nvSpPr>
        <p:spPr>
          <a:xfrm>
            <a:off x="1476375" y="3716338"/>
            <a:ext cx="6400800" cy="1512887"/>
          </a:xfrm>
        </p:spPr>
        <p:txBody>
          <a:bodyPr/>
          <a:lstStyle/>
          <a:p>
            <a:pPr eaLnBrk="1" hangingPunct="1"/>
            <a:r>
              <a:rPr lang="zh-CN" altLang="en-US" smtClean="0">
                <a:latin typeface="华文楷体" pitchFamily="2" charset="-122"/>
                <a:ea typeface="华文楷体" pitchFamily="2" charset="-122"/>
              </a:rPr>
              <a:t>赵帅锋</a:t>
            </a:r>
            <a:endParaRPr lang="en-US" altLang="zh-CN" smtClean="0">
              <a:latin typeface="华文楷体" pitchFamily="2" charset="-122"/>
              <a:ea typeface="华文楷体" pitchFamily="2" charset="-122"/>
            </a:endParaRPr>
          </a:p>
          <a:p>
            <a:pPr eaLnBrk="1" hangingPunct="1"/>
            <a:r>
              <a:rPr lang="zh-CN" altLang="en-US" smtClean="0">
                <a:latin typeface="华文楷体" pitchFamily="2" charset="-122"/>
                <a:ea typeface="华文楷体" pitchFamily="2" charset="-122"/>
              </a:rPr>
              <a:t>信息科学研究所</a:t>
            </a:r>
            <a:endParaRPr lang="en-US" altLang="zh-CN" smtClean="0">
              <a:latin typeface="华文楷体" pitchFamily="2" charset="-122"/>
              <a:ea typeface="华文楷体" pitchFamily="2" charset="-122"/>
            </a:endParaRPr>
          </a:p>
          <a:p>
            <a:pPr eaLnBrk="1" hangingPunct="1"/>
            <a:r>
              <a:rPr lang="zh-CN" altLang="en-US" smtClean="0">
                <a:latin typeface="华文楷体" pitchFamily="2" charset="-122"/>
                <a:ea typeface="华文楷体" pitchFamily="2" charset="-122"/>
              </a:rPr>
              <a:t>计算机与信息技术学院</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标题 1"/>
          <p:cNvSpPr>
            <a:spLocks noGrp="1"/>
          </p:cNvSpPr>
          <p:nvPr>
            <p:ph type="ctrTitle"/>
          </p:nvPr>
        </p:nvSpPr>
        <p:spPr>
          <a:xfrm>
            <a:off x="533400" y="1447800"/>
            <a:ext cx="7772400" cy="1044575"/>
          </a:xfrm>
        </p:spPr>
        <p:txBody>
          <a:bodyPr/>
          <a:lstStyle/>
          <a:p>
            <a:r>
              <a:rPr lang="zh-CN" altLang="en-US" smtClean="0"/>
              <a:t>第四章 数据校验和防碰撞算法</a:t>
            </a:r>
          </a:p>
        </p:txBody>
      </p:sp>
      <p:sp>
        <p:nvSpPr>
          <p:cNvPr id="3" name="副标题 2"/>
          <p:cNvSpPr>
            <a:spLocks noGrp="1"/>
          </p:cNvSpPr>
          <p:nvPr>
            <p:ph type="subTitle" idx="1"/>
          </p:nvPr>
        </p:nvSpPr>
        <p:spPr>
          <a:xfrm>
            <a:off x="755650" y="2924175"/>
            <a:ext cx="7777163" cy="3600450"/>
          </a:xfrm>
        </p:spPr>
        <p:txBody>
          <a:bodyPr/>
          <a:lstStyle/>
          <a:p>
            <a:pPr>
              <a:defRPr/>
            </a:pPr>
            <a:r>
              <a:rPr lang="en-US" altLang="zh-CN" dirty="0" smtClean="0"/>
              <a:t>  RFID</a:t>
            </a:r>
            <a:r>
              <a:rPr lang="zh-CN" altLang="en-US" dirty="0" smtClean="0"/>
              <a:t>系统中，数据传输的完整性</a:t>
            </a:r>
            <a:r>
              <a:rPr lang="en-US" altLang="zh-CN" dirty="0" smtClean="0"/>
              <a:t>/</a:t>
            </a:r>
            <a:r>
              <a:rPr lang="zh-CN" altLang="en-US" dirty="0" smtClean="0"/>
              <a:t>正确性存在两个方面的问题：</a:t>
            </a:r>
            <a:endParaRPr lang="en-US" altLang="zh-CN" dirty="0" smtClean="0"/>
          </a:p>
          <a:p>
            <a:pPr marL="514350" indent="-514350">
              <a:buFont typeface="Wingdings" pitchFamily="2" charset="2"/>
              <a:buChar char="n"/>
              <a:defRPr/>
            </a:pPr>
            <a:r>
              <a:rPr lang="zh-CN" altLang="en-US" sz="2000" b="1" dirty="0" smtClean="0">
                <a:solidFill>
                  <a:schemeClr val="tx2">
                    <a:lumMod val="75000"/>
                  </a:schemeClr>
                </a:solidFill>
                <a:latin typeface="楷体_GB2312" pitchFamily="49" charset="-122"/>
                <a:ea typeface="楷体_GB2312" pitchFamily="49" charset="-122"/>
              </a:rPr>
              <a:t>外界的各种干扰使数据传输产生错误</a:t>
            </a:r>
            <a:r>
              <a:rPr lang="en-US" altLang="zh-CN" sz="2000" b="1" dirty="0" smtClean="0">
                <a:solidFill>
                  <a:schemeClr val="tx2">
                    <a:lumMod val="75000"/>
                  </a:schemeClr>
                </a:solidFill>
                <a:latin typeface="楷体_GB2312" pitchFamily="49" charset="-122"/>
                <a:ea typeface="楷体_GB2312" pitchFamily="49" charset="-122"/>
              </a:rPr>
              <a:t>…</a:t>
            </a:r>
            <a:r>
              <a:rPr lang="zh-CN" altLang="en-US" sz="2000" b="1" dirty="0" smtClean="0">
                <a:solidFill>
                  <a:schemeClr val="tx2">
                    <a:lumMod val="75000"/>
                  </a:schemeClr>
                </a:solidFill>
                <a:latin typeface="楷体_GB2312" pitchFamily="49" charset="-122"/>
                <a:ea typeface="楷体_GB2312" pitchFamily="49" charset="-122"/>
              </a:rPr>
              <a:t>数据检验</a:t>
            </a:r>
            <a:r>
              <a:rPr lang="en-US" altLang="zh-CN" sz="2000" b="1" dirty="0" smtClean="0">
                <a:solidFill>
                  <a:schemeClr val="tx2">
                    <a:lumMod val="75000"/>
                  </a:schemeClr>
                </a:solidFill>
                <a:latin typeface="楷体_GB2312" pitchFamily="49" charset="-122"/>
                <a:ea typeface="楷体_GB2312" pitchFamily="49" charset="-122"/>
              </a:rPr>
              <a:t>/</a:t>
            </a:r>
            <a:r>
              <a:rPr lang="zh-CN" altLang="en-US" sz="2000" b="1" dirty="0" smtClean="0">
                <a:solidFill>
                  <a:schemeClr val="tx2">
                    <a:lumMod val="75000"/>
                  </a:schemeClr>
                </a:solidFill>
                <a:latin typeface="楷体_GB2312" pitchFamily="49" charset="-122"/>
                <a:ea typeface="楷体_GB2312" pitchFamily="49" charset="-122"/>
              </a:rPr>
              <a:t>差错控制；</a:t>
            </a:r>
            <a:endParaRPr lang="en-US" altLang="zh-CN" sz="2000" b="1" dirty="0" smtClean="0">
              <a:solidFill>
                <a:schemeClr val="tx2">
                  <a:lumMod val="75000"/>
                </a:schemeClr>
              </a:solidFill>
              <a:latin typeface="楷体_GB2312" pitchFamily="49" charset="-122"/>
              <a:ea typeface="楷体_GB2312" pitchFamily="49" charset="-122"/>
            </a:endParaRPr>
          </a:p>
          <a:p>
            <a:pPr marL="514350" indent="-514350">
              <a:buFont typeface="Wingdings" pitchFamily="2" charset="2"/>
              <a:buChar char="n"/>
              <a:defRPr/>
            </a:pPr>
            <a:r>
              <a:rPr lang="zh-CN" altLang="en-US" sz="2000" b="1" dirty="0" smtClean="0">
                <a:solidFill>
                  <a:schemeClr val="tx2">
                    <a:lumMod val="75000"/>
                  </a:schemeClr>
                </a:solidFill>
                <a:latin typeface="楷体_GB2312" pitchFamily="49" charset="-122"/>
                <a:ea typeface="楷体_GB2312" pitchFamily="49" charset="-122"/>
              </a:rPr>
              <a:t>多个应答器同时占用信道，使发送的数据之间互相产生干扰，碰撞</a:t>
            </a:r>
            <a:r>
              <a:rPr lang="en-US" altLang="zh-CN" sz="2000" b="1" dirty="0" smtClean="0">
                <a:solidFill>
                  <a:schemeClr val="tx2">
                    <a:lumMod val="75000"/>
                  </a:schemeClr>
                </a:solidFill>
                <a:latin typeface="楷体_GB2312" pitchFamily="49" charset="-122"/>
                <a:ea typeface="楷体_GB2312" pitchFamily="49" charset="-122"/>
              </a:rPr>
              <a:t>…</a:t>
            </a:r>
            <a:r>
              <a:rPr lang="zh-CN" altLang="en-US" sz="2000" b="1" dirty="0" smtClean="0">
                <a:solidFill>
                  <a:schemeClr val="tx2">
                    <a:lumMod val="75000"/>
                  </a:schemeClr>
                </a:solidFill>
                <a:latin typeface="楷体_GB2312" pitchFamily="49" charset="-122"/>
                <a:ea typeface="楷体_GB2312" pitchFamily="49" charset="-122"/>
              </a:rPr>
              <a:t>防碰撞算法</a:t>
            </a:r>
            <a:endParaRPr lang="en-US" altLang="zh-CN" sz="2000" b="1" dirty="0" smtClean="0">
              <a:solidFill>
                <a:schemeClr val="tx2">
                  <a:lumMod val="75000"/>
                </a:schemeClr>
              </a:solidFill>
              <a:latin typeface="楷体_GB2312" pitchFamily="49" charset="-122"/>
              <a:ea typeface="楷体_GB2312" pitchFamily="49" charset="-122"/>
            </a:endParaRPr>
          </a:p>
          <a:p>
            <a:pPr>
              <a:defRPr/>
            </a:pPr>
            <a:endParaRPr lang="zh-CN" alt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标题 1"/>
          <p:cNvSpPr>
            <a:spLocks noGrp="1"/>
          </p:cNvSpPr>
          <p:nvPr>
            <p:ph type="ctrTitle"/>
          </p:nvPr>
        </p:nvSpPr>
        <p:spPr>
          <a:xfrm>
            <a:off x="533400" y="1447800"/>
            <a:ext cx="7772400" cy="1044575"/>
          </a:xfrm>
        </p:spPr>
        <p:txBody>
          <a:bodyPr/>
          <a:lstStyle/>
          <a:p>
            <a:r>
              <a:rPr lang="zh-CN" altLang="en-US" dirty="0" smtClean="0"/>
              <a:t>第四章 数据校验和防碰撞算法</a:t>
            </a:r>
          </a:p>
        </p:txBody>
      </p:sp>
      <p:sp>
        <p:nvSpPr>
          <p:cNvPr id="29699" name="副标题 2"/>
          <p:cNvSpPr>
            <a:spLocks noGrp="1"/>
          </p:cNvSpPr>
          <p:nvPr>
            <p:ph type="subTitle" idx="1"/>
          </p:nvPr>
        </p:nvSpPr>
        <p:spPr>
          <a:xfrm>
            <a:off x="1403350" y="2924175"/>
            <a:ext cx="6545263" cy="3600450"/>
          </a:xfrm>
        </p:spPr>
        <p:txBody>
          <a:bodyPr/>
          <a:lstStyle/>
          <a:p>
            <a:r>
              <a:rPr lang="en-US" altLang="zh-CN" dirty="0" smtClean="0"/>
              <a:t>4.1</a:t>
            </a:r>
            <a:r>
              <a:rPr lang="zh-CN" altLang="en-US" dirty="0" smtClean="0"/>
              <a:t> 差错检测</a:t>
            </a:r>
            <a:endParaRPr lang="en-US" altLang="zh-CN" dirty="0" smtClean="0"/>
          </a:p>
          <a:p>
            <a:r>
              <a:rPr lang="en-US" altLang="zh-CN" dirty="0" smtClean="0"/>
              <a:t>4.2 </a:t>
            </a:r>
            <a:r>
              <a:rPr lang="zh-CN" altLang="en-US" dirty="0" smtClean="0"/>
              <a:t>防碰撞算法</a:t>
            </a:r>
            <a:endParaRPr lang="en-US" altLang="zh-CN" dirty="0" smtClean="0"/>
          </a:p>
          <a:p>
            <a:r>
              <a:rPr lang="en-US" altLang="zh-CN" dirty="0" smtClean="0"/>
              <a:t>4.3 ISO/IEC14443</a:t>
            </a:r>
            <a:r>
              <a:rPr lang="zh-CN" altLang="en-US" dirty="0" smtClean="0"/>
              <a:t>标准中的防碰撞协议</a:t>
            </a:r>
            <a:endParaRPr lang="en-US" altLang="zh-CN" dirty="0" smtClean="0"/>
          </a:p>
          <a:p>
            <a:r>
              <a:rPr lang="en-US" altLang="zh-CN" dirty="0" smtClean="0"/>
              <a:t>4.4 </a:t>
            </a:r>
            <a:r>
              <a:rPr lang="zh-CN" altLang="en-US" dirty="0" smtClean="0"/>
              <a:t>碰撞检测</a:t>
            </a:r>
            <a:endParaRPr lang="en-US" altLang="zh-CN" dirty="0" smtClean="0"/>
          </a:p>
          <a:p>
            <a:endParaRPr lang="zh-CN" alt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标题 1"/>
          <p:cNvSpPr>
            <a:spLocks noGrp="1"/>
          </p:cNvSpPr>
          <p:nvPr>
            <p:ph type="ctrTitle"/>
          </p:nvPr>
        </p:nvSpPr>
        <p:spPr>
          <a:xfrm>
            <a:off x="533400" y="1447800"/>
            <a:ext cx="7772400" cy="1044575"/>
          </a:xfrm>
        </p:spPr>
        <p:txBody>
          <a:bodyPr/>
          <a:lstStyle/>
          <a:p>
            <a:r>
              <a:rPr lang="en-US" altLang="zh-CN" smtClean="0"/>
              <a:t>4.1</a:t>
            </a:r>
            <a:r>
              <a:rPr lang="zh-CN" altLang="en-US" smtClean="0"/>
              <a:t> 差错检测</a:t>
            </a:r>
          </a:p>
        </p:txBody>
      </p:sp>
      <p:sp>
        <p:nvSpPr>
          <p:cNvPr id="30723" name="副标题 2"/>
          <p:cNvSpPr>
            <a:spLocks noGrp="1"/>
          </p:cNvSpPr>
          <p:nvPr>
            <p:ph type="subTitle" idx="1"/>
          </p:nvPr>
        </p:nvSpPr>
        <p:spPr>
          <a:xfrm>
            <a:off x="1403350" y="2924175"/>
            <a:ext cx="6545263" cy="3600450"/>
          </a:xfrm>
        </p:spPr>
        <p:txBody>
          <a:bodyPr/>
          <a:lstStyle/>
          <a:p>
            <a:pPr marL="457200" indent="-457200">
              <a:buFont typeface="Wingdings" pitchFamily="2" charset="2"/>
              <a:buAutoNum type="arabicPeriod"/>
            </a:pPr>
            <a:r>
              <a:rPr lang="zh-CN" altLang="en-US" dirty="0" smtClean="0"/>
              <a:t>差错的性质和表示方法</a:t>
            </a:r>
            <a:endParaRPr lang="en-US" altLang="zh-CN" dirty="0" smtClean="0"/>
          </a:p>
          <a:p>
            <a:pPr marL="457200" indent="-457200">
              <a:buFont typeface="Wingdings" pitchFamily="2" charset="2"/>
              <a:buAutoNum type="arabicPeriod"/>
            </a:pPr>
            <a:r>
              <a:rPr lang="zh-CN" altLang="en-US" dirty="0" smtClean="0"/>
              <a:t>差错控制</a:t>
            </a:r>
            <a:endParaRPr lang="en-US" altLang="zh-CN" dirty="0" smtClean="0"/>
          </a:p>
          <a:p>
            <a:pPr marL="457200" indent="-457200">
              <a:buFont typeface="Wingdings" pitchFamily="2" charset="2"/>
              <a:buAutoNum type="arabicPeriod"/>
            </a:pPr>
            <a:r>
              <a:rPr lang="zh-CN" altLang="en-US" dirty="0" smtClean="0"/>
              <a:t>检纠错码</a:t>
            </a:r>
            <a:endParaRPr lang="en-US" altLang="zh-CN" dirty="0" smtClean="0"/>
          </a:p>
          <a:p>
            <a:pPr marL="457200" indent="-457200">
              <a:buFont typeface="Wingdings" pitchFamily="2" charset="2"/>
              <a:buAutoNum type="arabicPeriod"/>
            </a:pPr>
            <a:r>
              <a:rPr lang="zh-CN" altLang="en-US" dirty="0" smtClean="0"/>
              <a:t>数字通信系统的性能</a:t>
            </a:r>
            <a:endParaRPr lang="en-US" altLang="zh-CN" dirty="0" smtClean="0"/>
          </a:p>
          <a:p>
            <a:pPr marL="457200" indent="-457200">
              <a:buFont typeface="Wingdings" pitchFamily="2" charset="2"/>
              <a:buAutoNum type="arabicPeriod"/>
            </a:pPr>
            <a:r>
              <a:rPr lang="en-US" altLang="zh-CN" dirty="0" smtClean="0"/>
              <a:t>RFID</a:t>
            </a:r>
            <a:r>
              <a:rPr lang="zh-CN" altLang="en-US" dirty="0" smtClean="0"/>
              <a:t>中的差错检测</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标题 1"/>
          <p:cNvSpPr>
            <a:spLocks noGrp="1"/>
          </p:cNvSpPr>
          <p:nvPr>
            <p:ph type="title"/>
          </p:nvPr>
        </p:nvSpPr>
        <p:spPr/>
        <p:txBody>
          <a:bodyPr/>
          <a:lstStyle/>
          <a:p>
            <a:r>
              <a:rPr lang="en-US" altLang="zh-CN" smtClean="0"/>
              <a:t>1. </a:t>
            </a:r>
            <a:r>
              <a:rPr lang="zh-CN" altLang="en-US" smtClean="0"/>
              <a:t>差错的性质和表示方法</a:t>
            </a:r>
          </a:p>
        </p:txBody>
      </p:sp>
      <p:sp>
        <p:nvSpPr>
          <p:cNvPr id="1028" name="内容占位符 2"/>
          <p:cNvSpPr>
            <a:spLocks noGrp="1"/>
          </p:cNvSpPr>
          <p:nvPr>
            <p:ph idx="1"/>
          </p:nvPr>
        </p:nvSpPr>
        <p:spPr>
          <a:xfrm>
            <a:off x="533400" y="1341438"/>
            <a:ext cx="8070850" cy="4906962"/>
          </a:xfrm>
        </p:spPr>
        <p:txBody>
          <a:bodyPr/>
          <a:lstStyle/>
          <a:p>
            <a:r>
              <a:rPr lang="zh-CN" altLang="en-US" smtClean="0"/>
              <a:t>差错</a:t>
            </a:r>
            <a:endParaRPr lang="en-US" altLang="zh-CN" smtClean="0"/>
          </a:p>
          <a:p>
            <a:pPr lvl="1"/>
            <a:r>
              <a:rPr lang="zh-CN" altLang="en-US" smtClean="0"/>
              <a:t>就是错误</a:t>
            </a:r>
            <a:endParaRPr lang="en-US" altLang="zh-CN" smtClean="0"/>
          </a:p>
          <a:p>
            <a:pPr lvl="1"/>
            <a:r>
              <a:rPr lang="zh-CN" altLang="en-US" smtClean="0"/>
              <a:t>分：随机错误，突发错误，混合错误</a:t>
            </a:r>
          </a:p>
          <a:p>
            <a:r>
              <a:rPr lang="zh-CN" altLang="en-US" smtClean="0"/>
              <a:t>随机错误：由信道中的随机噪声干扰引起。在出现这种错误时，前后位之间的错误彼此无关。 </a:t>
            </a:r>
            <a:r>
              <a:rPr lang="en-US" altLang="zh-CN" smtClean="0"/>
              <a:t>…</a:t>
            </a:r>
            <a:r>
              <a:rPr lang="zh-CN" altLang="en-US" smtClean="0"/>
              <a:t>随机信道</a:t>
            </a:r>
            <a:r>
              <a:rPr lang="en-US" altLang="zh-CN" smtClean="0"/>
              <a:t>/</a:t>
            </a:r>
            <a:r>
              <a:rPr lang="zh-CN" altLang="en-US" smtClean="0"/>
              <a:t>无记忆信道</a:t>
            </a:r>
          </a:p>
          <a:p>
            <a:r>
              <a:rPr lang="zh-CN" altLang="en-US" smtClean="0"/>
              <a:t>突发错误：由突发干扰引起，当前面出现错误时，后面往往也会出现错误，它们之间有相关性。</a:t>
            </a:r>
            <a:r>
              <a:rPr lang="en-US" altLang="zh-CN" smtClean="0"/>
              <a:t>…</a:t>
            </a:r>
            <a:r>
              <a:rPr lang="zh-CN" altLang="en-US" smtClean="0"/>
              <a:t>突发信道</a:t>
            </a:r>
            <a:r>
              <a:rPr lang="en-US" altLang="zh-CN" smtClean="0"/>
              <a:t>/</a:t>
            </a:r>
            <a:r>
              <a:rPr lang="zh-CN" altLang="en-US" smtClean="0"/>
              <a:t>有记忆信道</a:t>
            </a:r>
            <a:endParaRPr lang="en-US" altLang="zh-CN" smtClean="0"/>
          </a:p>
          <a:p>
            <a:pPr lvl="1"/>
            <a:r>
              <a:rPr lang="zh-CN" altLang="en-US" smtClean="0"/>
              <a:t>突发长度：产生突发错误时，错误图样中最前面的</a:t>
            </a:r>
            <a:r>
              <a:rPr lang="en-US" altLang="zh-CN" smtClean="0"/>
              <a:t>1</a:t>
            </a:r>
            <a:r>
              <a:rPr lang="zh-CN" altLang="en-US" smtClean="0"/>
              <a:t>和最后一个</a:t>
            </a:r>
            <a:r>
              <a:rPr lang="en-US" altLang="zh-CN" smtClean="0"/>
              <a:t>1</a:t>
            </a:r>
            <a:r>
              <a:rPr lang="zh-CN" altLang="en-US" smtClean="0"/>
              <a:t>之间的间隔长度</a:t>
            </a:r>
            <a:r>
              <a:rPr lang="en-US" altLang="zh-CN" smtClean="0"/>
              <a:t>(</a:t>
            </a:r>
            <a:r>
              <a:rPr lang="zh-CN" altLang="en-US" smtClean="0"/>
              <a:t>连续产生的错误</a:t>
            </a:r>
            <a:r>
              <a:rPr lang="en-US" altLang="zh-CN" smtClean="0"/>
              <a:t>)</a:t>
            </a:r>
            <a:endParaRPr lang="zh-CN" altLang="en-US" smtClean="0"/>
          </a:p>
          <a:p>
            <a:pPr lvl="1"/>
            <a:r>
              <a:rPr lang="en-US" altLang="zh-CN" smtClean="0"/>
              <a:t> </a:t>
            </a:r>
          </a:p>
          <a:p>
            <a:pPr lvl="1"/>
            <a:r>
              <a:rPr lang="zh-CN" altLang="en-US" smtClean="0"/>
              <a:t> </a:t>
            </a:r>
          </a:p>
          <a:p>
            <a:endParaRPr lang="en-US" altLang="zh-CN" smtClean="0"/>
          </a:p>
          <a:p>
            <a:r>
              <a:rPr lang="zh-CN" altLang="en-US" smtClean="0"/>
              <a:t>混合错误 </a:t>
            </a:r>
          </a:p>
          <a:p>
            <a:endParaRPr lang="zh-CN" altLang="en-US" smtClean="0"/>
          </a:p>
        </p:txBody>
      </p:sp>
      <p:graphicFrame>
        <p:nvGraphicFramePr>
          <p:cNvPr id="1026" name="Object 4"/>
          <p:cNvGraphicFramePr>
            <a:graphicFrameLocks noChangeAspect="1"/>
          </p:cNvGraphicFramePr>
          <p:nvPr/>
        </p:nvGraphicFramePr>
        <p:xfrm>
          <a:off x="1835150" y="4868863"/>
          <a:ext cx="3744913" cy="1020762"/>
        </p:xfrm>
        <a:graphic>
          <a:graphicData uri="http://schemas.openxmlformats.org/presentationml/2006/ole">
            <p:oleObj spid="_x0000_s1026" name="Equation" r:id="rId4" imgW="2362200" imgH="647700" progId="">
              <p:embed/>
            </p:oleObj>
          </a:graphicData>
        </a:graphic>
      </p:graphicFrame>
      <p:sp>
        <p:nvSpPr>
          <p:cNvPr id="5" name="Rectangle 6"/>
          <p:cNvSpPr>
            <a:spLocks noChangeArrowheads="1"/>
          </p:cNvSpPr>
          <p:nvPr/>
        </p:nvSpPr>
        <p:spPr bwMode="auto">
          <a:xfrm>
            <a:off x="5867400" y="5314950"/>
            <a:ext cx="2063750" cy="369888"/>
          </a:xfrm>
          <a:prstGeom prst="rect">
            <a:avLst/>
          </a:prstGeom>
          <a:noFill/>
          <a:ln w="9525">
            <a:noFill/>
            <a:miter lim="800000"/>
            <a:headEnd/>
            <a:tailEnd/>
          </a:ln>
        </p:spPr>
        <p:txBody>
          <a:bodyPr wrap="none" anchor="ctr">
            <a:spAutoFit/>
          </a:bodyPr>
          <a:lstStyle/>
          <a:p>
            <a:pPr>
              <a:defRPr/>
            </a:pPr>
            <a:r>
              <a:rPr lang="zh-CN" altLang="en-US" dirty="0">
                <a:latin typeface="+mn-ea"/>
                <a:ea typeface="+mn-ea"/>
              </a:rPr>
              <a:t>突发错误长度</a:t>
            </a:r>
            <a:r>
              <a:rPr lang="en-US" altLang="zh-CN" i="1" dirty="0">
                <a:latin typeface="+mn-ea"/>
                <a:ea typeface="+mn-ea"/>
              </a:rPr>
              <a:t>b</a:t>
            </a:r>
            <a:r>
              <a:rPr lang="en-US" altLang="zh-CN" dirty="0">
                <a:latin typeface="+mn-ea"/>
                <a:ea typeface="+mn-ea"/>
              </a:rPr>
              <a:t>=5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标题 1"/>
          <p:cNvSpPr>
            <a:spLocks noGrp="1"/>
          </p:cNvSpPr>
          <p:nvPr>
            <p:ph type="title"/>
          </p:nvPr>
        </p:nvSpPr>
        <p:spPr/>
        <p:txBody>
          <a:bodyPr/>
          <a:lstStyle/>
          <a:p>
            <a:r>
              <a:rPr lang="en-US" altLang="zh-CN" smtClean="0"/>
              <a:t>1. </a:t>
            </a:r>
            <a:r>
              <a:rPr lang="zh-CN" altLang="en-US" smtClean="0"/>
              <a:t>差错的性质和表示方法</a:t>
            </a:r>
          </a:p>
        </p:txBody>
      </p:sp>
      <p:sp>
        <p:nvSpPr>
          <p:cNvPr id="2052" name="内容占位符 2"/>
          <p:cNvSpPr>
            <a:spLocks noGrp="1"/>
          </p:cNvSpPr>
          <p:nvPr>
            <p:ph idx="1"/>
          </p:nvPr>
        </p:nvSpPr>
        <p:spPr/>
        <p:txBody>
          <a:bodyPr/>
          <a:lstStyle/>
          <a:p>
            <a:r>
              <a:rPr lang="zh-CN" altLang="en-US" smtClean="0"/>
              <a:t>差错的表示方法</a:t>
            </a:r>
            <a:endParaRPr lang="en-US" altLang="zh-CN" smtClean="0"/>
          </a:p>
          <a:p>
            <a:pPr lvl="1"/>
            <a:r>
              <a:rPr lang="zh-CN" altLang="en-US" smtClean="0"/>
              <a:t>误比特率</a:t>
            </a:r>
            <a:r>
              <a:rPr lang="en-US" altLang="zh-CN" smtClean="0"/>
              <a:t>Pb</a:t>
            </a:r>
            <a:r>
              <a:rPr lang="zh-CN" altLang="en-US" smtClean="0"/>
              <a:t>与</a:t>
            </a:r>
            <a:r>
              <a:rPr lang="en-US" altLang="zh-CN" smtClean="0"/>
              <a:t>Ps(N-&gt;</a:t>
            </a:r>
            <a:r>
              <a:rPr lang="zh-CN" altLang="en-US" smtClean="0"/>
              <a:t>∞</a:t>
            </a:r>
            <a:r>
              <a:rPr lang="en-US" altLang="zh-CN" smtClean="0"/>
              <a:t>) </a:t>
            </a:r>
            <a:r>
              <a:rPr lang="zh-CN" altLang="en-US" smtClean="0"/>
              <a:t>：</a:t>
            </a:r>
            <a:endParaRPr lang="en-US" altLang="zh-CN" smtClean="0"/>
          </a:p>
          <a:p>
            <a:pPr lvl="1"/>
            <a:endParaRPr lang="en-US" altLang="zh-CN" smtClean="0"/>
          </a:p>
          <a:p>
            <a:pPr lvl="1"/>
            <a:endParaRPr lang="en-US" altLang="zh-CN" smtClean="0"/>
          </a:p>
          <a:p>
            <a:pPr lvl="1"/>
            <a:endParaRPr lang="en-US" altLang="zh-CN" smtClean="0"/>
          </a:p>
          <a:p>
            <a:pPr lvl="1"/>
            <a:endParaRPr lang="en-US" altLang="zh-CN" smtClean="0"/>
          </a:p>
          <a:p>
            <a:pPr lvl="1">
              <a:buFont typeface="Wingdings" pitchFamily="2" charset="2"/>
              <a:buNone/>
            </a:pPr>
            <a:endParaRPr lang="en-US" altLang="zh-CN" smtClean="0"/>
          </a:p>
        </p:txBody>
      </p:sp>
      <p:graphicFrame>
        <p:nvGraphicFramePr>
          <p:cNvPr id="2050" name="Object 2"/>
          <p:cNvGraphicFramePr>
            <a:graphicFrameLocks noChangeAspect="1"/>
          </p:cNvGraphicFramePr>
          <p:nvPr/>
        </p:nvGraphicFramePr>
        <p:xfrm>
          <a:off x="2555875" y="2492375"/>
          <a:ext cx="3946525" cy="2466975"/>
        </p:xfrm>
        <a:graphic>
          <a:graphicData uri="http://schemas.openxmlformats.org/presentationml/2006/ole">
            <p:oleObj spid="_x0000_s2050" name="公式" r:id="rId4" imgW="1726920" imgH="1079280" progId="Equation.3">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标题 1"/>
          <p:cNvSpPr>
            <a:spLocks noGrp="1"/>
          </p:cNvSpPr>
          <p:nvPr>
            <p:ph type="title"/>
          </p:nvPr>
        </p:nvSpPr>
        <p:spPr/>
        <p:txBody>
          <a:bodyPr/>
          <a:lstStyle/>
          <a:p>
            <a:r>
              <a:rPr lang="en-US" altLang="zh-CN" smtClean="0"/>
              <a:t>2. </a:t>
            </a:r>
            <a:r>
              <a:rPr lang="zh-CN" altLang="en-US" smtClean="0"/>
              <a:t>差错控制</a:t>
            </a:r>
          </a:p>
        </p:txBody>
      </p:sp>
      <p:sp>
        <p:nvSpPr>
          <p:cNvPr id="3" name="内容占位符 2"/>
          <p:cNvSpPr>
            <a:spLocks noGrp="1"/>
          </p:cNvSpPr>
          <p:nvPr>
            <p:ph idx="1"/>
          </p:nvPr>
        </p:nvSpPr>
        <p:spPr/>
        <p:txBody>
          <a:bodyPr/>
          <a:lstStyle/>
          <a:p>
            <a:pPr marL="342900" lvl="1" indent="-342900">
              <a:buClr>
                <a:schemeClr val="folHlink"/>
              </a:buClr>
              <a:buSzPct val="60000"/>
              <a:defRPr/>
            </a:pPr>
            <a:r>
              <a:rPr lang="zh-CN" altLang="en-US" dirty="0" smtClean="0"/>
              <a:t>思想：</a:t>
            </a:r>
            <a:endParaRPr lang="en-US" altLang="zh-CN" dirty="0" smtClean="0"/>
          </a:p>
          <a:p>
            <a:pPr lvl="1">
              <a:defRPr/>
            </a:pPr>
            <a:r>
              <a:rPr lang="zh-CN" altLang="en-US" dirty="0" smtClean="0"/>
              <a:t>发端在被传输的信息上，附加一些码元（监督码元），这些多余码元与信息（数据）码元之间以某种规则相互关联。</a:t>
            </a:r>
          </a:p>
          <a:p>
            <a:pPr lvl="1">
              <a:defRPr/>
            </a:pPr>
            <a:r>
              <a:rPr lang="zh-CN" altLang="en-US" dirty="0" smtClean="0"/>
              <a:t>收端根据既定的规则检验信息码元和监督码元之间的关系，发现错误，并纠正错误。</a:t>
            </a:r>
            <a:endParaRPr lang="en-US" altLang="zh-CN" dirty="0" smtClean="0"/>
          </a:p>
          <a:p>
            <a:pPr lvl="1">
              <a:defRPr/>
            </a:pPr>
            <a:r>
              <a:rPr lang="zh-CN" altLang="en-US" dirty="0" smtClean="0"/>
              <a:t>实现差错控制编码和差错控制解码功能 。</a:t>
            </a:r>
          </a:p>
          <a:p>
            <a:pPr lvl="1">
              <a:defRPr/>
            </a:pPr>
            <a:r>
              <a:rPr lang="zh-CN" altLang="en-US" dirty="0" smtClean="0"/>
              <a:t>牺牲有效性，换取可靠性；</a:t>
            </a:r>
            <a:endParaRPr lang="en-US" altLang="zh-CN" dirty="0" smtClean="0"/>
          </a:p>
          <a:p>
            <a:pPr>
              <a:defRPr/>
            </a:pPr>
            <a:r>
              <a:rPr lang="zh-CN" altLang="en-US" dirty="0" smtClean="0"/>
              <a:t>方法</a:t>
            </a:r>
          </a:p>
          <a:p>
            <a:pPr lvl="1">
              <a:defRPr/>
            </a:pPr>
            <a:r>
              <a:rPr lang="zh-CN" altLang="en-US" dirty="0" smtClean="0"/>
              <a:t>检错重发</a:t>
            </a:r>
            <a:r>
              <a:rPr lang="en-US" altLang="zh-CN" dirty="0" smtClean="0"/>
              <a:t>ARQ</a:t>
            </a:r>
          </a:p>
          <a:p>
            <a:pPr lvl="1">
              <a:defRPr/>
            </a:pPr>
            <a:r>
              <a:rPr lang="zh-CN" altLang="en-US" dirty="0" smtClean="0"/>
              <a:t>前向纠错</a:t>
            </a:r>
            <a:r>
              <a:rPr lang="en-US" altLang="zh-CN" dirty="0" smtClean="0"/>
              <a:t>FEC</a:t>
            </a:r>
          </a:p>
          <a:p>
            <a:pPr lvl="1">
              <a:defRPr/>
            </a:pPr>
            <a:r>
              <a:rPr lang="zh-CN" altLang="en-US" dirty="0" smtClean="0"/>
              <a:t>混合纠错检错</a:t>
            </a:r>
          </a:p>
          <a:p>
            <a:pPr lvl="1">
              <a:defRPr/>
            </a:pPr>
            <a:r>
              <a:rPr lang="zh-CN" altLang="en-US" dirty="0" smtClean="0"/>
              <a:t>信息反馈</a:t>
            </a:r>
          </a:p>
          <a:p>
            <a:pPr>
              <a:defRPr/>
            </a:pPr>
            <a:endParaRPr lang="zh-CN" alt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标题 1"/>
          <p:cNvSpPr>
            <a:spLocks noGrp="1"/>
          </p:cNvSpPr>
          <p:nvPr>
            <p:ph type="title"/>
          </p:nvPr>
        </p:nvSpPr>
        <p:spPr/>
        <p:txBody>
          <a:bodyPr/>
          <a:lstStyle/>
          <a:p>
            <a:r>
              <a:rPr lang="en-US" altLang="zh-CN" smtClean="0"/>
              <a:t>2. </a:t>
            </a:r>
            <a:r>
              <a:rPr lang="zh-CN" altLang="en-US" smtClean="0"/>
              <a:t>差错控制</a:t>
            </a:r>
          </a:p>
        </p:txBody>
      </p:sp>
      <p:sp>
        <p:nvSpPr>
          <p:cNvPr id="32771" name="内容占位符 2"/>
          <p:cNvSpPr>
            <a:spLocks noGrp="1"/>
          </p:cNvSpPr>
          <p:nvPr>
            <p:ph idx="1"/>
          </p:nvPr>
        </p:nvSpPr>
        <p:spPr/>
        <p:txBody>
          <a:bodyPr/>
          <a:lstStyle/>
          <a:p>
            <a:pPr>
              <a:buFont typeface="Wingdings" pitchFamily="2" charset="2"/>
              <a:buNone/>
            </a:pPr>
            <a:r>
              <a:rPr lang="zh-CN" altLang="en-US" smtClean="0"/>
              <a:t>(一)　检错重发</a:t>
            </a:r>
            <a:r>
              <a:rPr lang="en-US" altLang="zh-CN" smtClean="0"/>
              <a:t>ARQ Automatic Repeat Request</a:t>
            </a:r>
          </a:p>
          <a:p>
            <a:pPr>
              <a:buFont typeface="Wingdings" pitchFamily="2" charset="2"/>
              <a:buNone/>
            </a:pPr>
            <a:endParaRPr lang="zh-CN" altLang="en-US" smtClean="0"/>
          </a:p>
          <a:p>
            <a:pPr>
              <a:buFont typeface="Wingdings" pitchFamily="2" charset="2"/>
              <a:buNone/>
            </a:pPr>
            <a:endParaRPr lang="en-US" altLang="zh-CN" smtClean="0"/>
          </a:p>
          <a:p>
            <a:pPr>
              <a:buFont typeface="Wingdings" pitchFamily="2" charset="2"/>
              <a:buNone/>
            </a:pPr>
            <a:endParaRPr lang="zh-CN" altLang="en-US" smtClean="0"/>
          </a:p>
          <a:p>
            <a:pPr>
              <a:buFont typeface="Wingdings" pitchFamily="2" charset="2"/>
              <a:buNone/>
            </a:pPr>
            <a:r>
              <a:rPr lang="zh-CN" altLang="en-US" smtClean="0"/>
              <a:t>发端：对数据序列进行分组编码，加入一定码元，使之具有一定的检错能力。</a:t>
            </a:r>
          </a:p>
          <a:p>
            <a:pPr>
              <a:buFont typeface="Wingdings" pitchFamily="2" charset="2"/>
              <a:buNone/>
            </a:pPr>
            <a:r>
              <a:rPr lang="zh-CN" altLang="en-US" smtClean="0"/>
              <a:t>收端：收到码组后，按规则判断有无错误，有错，则要求发端重发，直到收端</a:t>
            </a:r>
            <a:r>
              <a:rPr lang="zh-CN" altLang="en-US" smtClean="0">
                <a:solidFill>
                  <a:schemeClr val="hlink"/>
                </a:solidFill>
              </a:rPr>
              <a:t>认为</a:t>
            </a:r>
            <a:r>
              <a:rPr lang="zh-CN" altLang="en-US" smtClean="0"/>
              <a:t>正确地收到为止。</a:t>
            </a:r>
          </a:p>
          <a:p>
            <a:pPr lvl="1"/>
            <a:r>
              <a:rPr lang="zh-CN" altLang="en-US" smtClean="0"/>
              <a:t>可能有错误，但发端没有发现。</a:t>
            </a:r>
          </a:p>
          <a:p>
            <a:pPr lvl="1"/>
            <a:r>
              <a:rPr lang="zh-CN" altLang="en-US" smtClean="0"/>
              <a:t>一般：三次重发，</a:t>
            </a:r>
          </a:p>
          <a:p>
            <a:r>
              <a:rPr lang="en-US" altLang="zh-CN" smtClean="0"/>
              <a:t>ARQ</a:t>
            </a:r>
            <a:r>
              <a:rPr lang="zh-CN" altLang="en-US" smtClean="0"/>
              <a:t>的三种方式：</a:t>
            </a:r>
          </a:p>
          <a:p>
            <a:endParaRPr lang="zh-CN" altLang="en-US" smtClean="0"/>
          </a:p>
        </p:txBody>
      </p:sp>
      <p:grpSp>
        <p:nvGrpSpPr>
          <p:cNvPr id="32772" name="Group 21"/>
          <p:cNvGrpSpPr>
            <a:grpSpLocks/>
          </p:cNvGrpSpPr>
          <p:nvPr/>
        </p:nvGrpSpPr>
        <p:grpSpPr bwMode="auto">
          <a:xfrm>
            <a:off x="1908175" y="2205038"/>
            <a:ext cx="3352800" cy="381000"/>
            <a:chOff x="2688" y="1056"/>
            <a:chExt cx="2112" cy="240"/>
          </a:xfrm>
        </p:grpSpPr>
        <p:sp>
          <p:nvSpPr>
            <p:cNvPr id="32774" name="Rectangle 5"/>
            <p:cNvSpPr>
              <a:spLocks noChangeArrowheads="1"/>
            </p:cNvSpPr>
            <p:nvPr/>
          </p:nvSpPr>
          <p:spPr bwMode="auto">
            <a:xfrm>
              <a:off x="2688" y="1056"/>
              <a:ext cx="432" cy="240"/>
            </a:xfrm>
            <a:prstGeom prst="rect">
              <a:avLst/>
            </a:prstGeom>
            <a:solidFill>
              <a:schemeClr val="accent1"/>
            </a:solidFill>
            <a:ln w="9525">
              <a:solidFill>
                <a:schemeClr val="tx1"/>
              </a:solidFill>
              <a:miter lim="800000"/>
              <a:headEnd/>
              <a:tailEnd/>
            </a:ln>
          </p:spPr>
          <p:txBody>
            <a:bodyPr wrap="none" anchor="ctr"/>
            <a:lstStyle/>
            <a:p>
              <a:pPr algn="ctr"/>
              <a:r>
                <a:rPr lang="zh-CN" altLang="en-US" b="1"/>
                <a:t>发</a:t>
              </a:r>
            </a:p>
          </p:txBody>
        </p:sp>
        <p:sp>
          <p:nvSpPr>
            <p:cNvPr id="32775" name="Rectangle 6"/>
            <p:cNvSpPr>
              <a:spLocks noChangeArrowheads="1"/>
            </p:cNvSpPr>
            <p:nvPr/>
          </p:nvSpPr>
          <p:spPr bwMode="auto">
            <a:xfrm>
              <a:off x="4368" y="1056"/>
              <a:ext cx="432" cy="240"/>
            </a:xfrm>
            <a:prstGeom prst="rect">
              <a:avLst/>
            </a:prstGeom>
            <a:solidFill>
              <a:schemeClr val="accent1"/>
            </a:solidFill>
            <a:ln w="9525">
              <a:solidFill>
                <a:schemeClr val="tx1"/>
              </a:solidFill>
              <a:miter lim="800000"/>
              <a:headEnd/>
              <a:tailEnd/>
            </a:ln>
          </p:spPr>
          <p:txBody>
            <a:bodyPr wrap="none" anchor="ctr"/>
            <a:lstStyle/>
            <a:p>
              <a:pPr algn="ctr"/>
              <a:r>
                <a:rPr lang="zh-CN" altLang="en-US" b="1"/>
                <a:t>收</a:t>
              </a:r>
            </a:p>
          </p:txBody>
        </p:sp>
        <p:sp>
          <p:nvSpPr>
            <p:cNvPr id="32776" name="Line 7"/>
            <p:cNvSpPr>
              <a:spLocks noChangeShapeType="1"/>
            </p:cNvSpPr>
            <p:nvPr/>
          </p:nvSpPr>
          <p:spPr bwMode="auto">
            <a:xfrm>
              <a:off x="3120" y="1104"/>
              <a:ext cx="1248" cy="0"/>
            </a:xfrm>
            <a:prstGeom prst="line">
              <a:avLst/>
            </a:prstGeom>
            <a:noFill/>
            <a:ln w="9525">
              <a:solidFill>
                <a:schemeClr val="tx1"/>
              </a:solidFill>
              <a:miter lim="800000"/>
              <a:headEnd/>
              <a:tailEnd type="triangle" w="med" len="med"/>
            </a:ln>
          </p:spPr>
          <p:txBody>
            <a:bodyPr wrap="none"/>
            <a:lstStyle/>
            <a:p>
              <a:endParaRPr lang="zh-CN" altLang="en-US"/>
            </a:p>
          </p:txBody>
        </p:sp>
        <p:sp>
          <p:nvSpPr>
            <p:cNvPr id="32777" name="Line 8"/>
            <p:cNvSpPr>
              <a:spLocks noChangeShapeType="1"/>
            </p:cNvSpPr>
            <p:nvPr/>
          </p:nvSpPr>
          <p:spPr bwMode="auto">
            <a:xfrm flipH="1">
              <a:off x="3120" y="1200"/>
              <a:ext cx="1248" cy="0"/>
            </a:xfrm>
            <a:prstGeom prst="line">
              <a:avLst/>
            </a:prstGeom>
            <a:noFill/>
            <a:ln w="9525">
              <a:solidFill>
                <a:schemeClr val="tx1"/>
              </a:solidFill>
              <a:miter lim="800000"/>
              <a:headEnd/>
              <a:tailEnd type="triangle" w="med" len="med"/>
            </a:ln>
          </p:spPr>
          <p:txBody>
            <a:bodyPr wrap="none"/>
            <a:lstStyle/>
            <a:p>
              <a:endParaRPr lang="zh-CN" altLang="en-US"/>
            </a:p>
          </p:txBody>
        </p:sp>
      </p:grpSp>
      <p:sp>
        <p:nvSpPr>
          <p:cNvPr id="32773" name="AutoShape 22"/>
          <p:cNvSpPr>
            <a:spLocks noChangeArrowheads="1"/>
          </p:cNvSpPr>
          <p:nvPr/>
        </p:nvSpPr>
        <p:spPr bwMode="auto">
          <a:xfrm>
            <a:off x="5718175" y="1519238"/>
            <a:ext cx="1600200" cy="685800"/>
          </a:xfrm>
          <a:prstGeom prst="wedgeRoundRectCallout">
            <a:avLst>
              <a:gd name="adj1" fmla="val -75792"/>
              <a:gd name="adj2" fmla="val 66435"/>
              <a:gd name="adj3" fmla="val 16667"/>
            </a:avLst>
          </a:prstGeom>
          <a:solidFill>
            <a:schemeClr val="accent2"/>
          </a:solidFill>
          <a:ln w="9525">
            <a:solidFill>
              <a:schemeClr val="tx1"/>
            </a:solidFill>
            <a:miter lim="800000"/>
            <a:headEnd/>
            <a:tailEnd/>
          </a:ln>
        </p:spPr>
        <p:txBody>
          <a:bodyPr/>
          <a:lstStyle/>
          <a:p>
            <a:pPr algn="ctr"/>
            <a:r>
              <a:rPr lang="zh-CN" altLang="en-US" b="1"/>
              <a:t>收端一定具有检错能力</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标题 1"/>
          <p:cNvSpPr>
            <a:spLocks noGrp="1"/>
          </p:cNvSpPr>
          <p:nvPr>
            <p:ph type="title"/>
          </p:nvPr>
        </p:nvSpPr>
        <p:spPr/>
        <p:txBody>
          <a:bodyPr/>
          <a:lstStyle/>
          <a:p>
            <a:r>
              <a:rPr lang="en-US" altLang="zh-CN" smtClean="0"/>
              <a:t>2. </a:t>
            </a:r>
            <a:r>
              <a:rPr lang="zh-CN" altLang="en-US" smtClean="0"/>
              <a:t>差错控制</a:t>
            </a:r>
          </a:p>
        </p:txBody>
      </p:sp>
      <p:sp>
        <p:nvSpPr>
          <p:cNvPr id="33795" name="内容占位符 2"/>
          <p:cNvSpPr>
            <a:spLocks noGrp="1"/>
          </p:cNvSpPr>
          <p:nvPr>
            <p:ph idx="1"/>
          </p:nvPr>
        </p:nvSpPr>
        <p:spPr/>
        <p:txBody>
          <a:bodyPr/>
          <a:lstStyle/>
          <a:p>
            <a:pPr>
              <a:buFont typeface="Wingdings" pitchFamily="2" charset="2"/>
              <a:buNone/>
            </a:pPr>
            <a:r>
              <a:rPr lang="zh-CN" altLang="en-US" smtClean="0"/>
              <a:t>1.　停发等候重发</a:t>
            </a:r>
          </a:p>
          <a:p>
            <a:pPr>
              <a:buFont typeface="Wingdings" pitchFamily="2" charset="2"/>
              <a:buNone/>
            </a:pPr>
            <a:endParaRPr lang="zh-CN" altLang="en-US" smtClean="0"/>
          </a:p>
          <a:p>
            <a:pPr>
              <a:buFont typeface="Wingdings" pitchFamily="2" charset="2"/>
              <a:buNone/>
            </a:pPr>
            <a:endParaRPr lang="zh-CN" altLang="en-US" smtClean="0"/>
          </a:p>
          <a:p>
            <a:pPr>
              <a:buFont typeface="Wingdings" pitchFamily="2" charset="2"/>
              <a:buNone/>
            </a:pPr>
            <a:endParaRPr lang="zh-CN" altLang="en-US" smtClean="0"/>
          </a:p>
          <a:p>
            <a:pPr>
              <a:buFont typeface="Wingdings" pitchFamily="2" charset="2"/>
              <a:buNone/>
            </a:pPr>
            <a:endParaRPr lang="zh-CN" altLang="en-US" smtClean="0"/>
          </a:p>
          <a:p>
            <a:pPr>
              <a:buFont typeface="Wingdings" pitchFamily="2" charset="2"/>
              <a:buNone/>
            </a:pPr>
            <a:endParaRPr lang="zh-CN" altLang="en-US" smtClean="0"/>
          </a:p>
          <a:p>
            <a:pPr>
              <a:lnSpc>
                <a:spcPct val="100000"/>
              </a:lnSpc>
            </a:pPr>
            <a:r>
              <a:rPr lang="zh-CN" altLang="en-US" smtClean="0"/>
              <a:t>过程</a:t>
            </a:r>
          </a:p>
          <a:p>
            <a:pPr lvl="1">
              <a:lnSpc>
                <a:spcPct val="100000"/>
              </a:lnSpc>
            </a:pPr>
            <a:r>
              <a:rPr lang="en-US" altLang="zh-CN" smtClean="0"/>
              <a:t>Tw</a:t>
            </a:r>
            <a:r>
              <a:rPr lang="zh-CN" altLang="en-US" smtClean="0"/>
              <a:t>时间内，发码，等待</a:t>
            </a:r>
            <a:r>
              <a:rPr lang="en-US" altLang="zh-CN" smtClean="0"/>
              <a:t>T1</a:t>
            </a:r>
            <a:r>
              <a:rPr lang="zh-CN" altLang="en-US" smtClean="0"/>
              <a:t>时间，收到收端信号后，连续发；</a:t>
            </a:r>
          </a:p>
          <a:p>
            <a:pPr lvl="1">
              <a:lnSpc>
                <a:spcPct val="100000"/>
              </a:lnSpc>
            </a:pPr>
            <a:r>
              <a:rPr lang="zh-CN" altLang="en-US" smtClean="0"/>
              <a:t>收到</a:t>
            </a:r>
            <a:r>
              <a:rPr lang="en-US" altLang="zh-CN" smtClean="0"/>
              <a:t>ACK</a:t>
            </a:r>
            <a:r>
              <a:rPr lang="zh-CN" altLang="en-US" smtClean="0"/>
              <a:t>信号，则发送下一包；</a:t>
            </a:r>
          </a:p>
          <a:p>
            <a:pPr lvl="1">
              <a:lnSpc>
                <a:spcPct val="100000"/>
              </a:lnSpc>
            </a:pPr>
            <a:r>
              <a:rPr lang="zh-CN" altLang="en-US" smtClean="0"/>
              <a:t>收到</a:t>
            </a:r>
            <a:r>
              <a:rPr lang="en-US" altLang="zh-CN" smtClean="0"/>
              <a:t>NCK</a:t>
            </a:r>
            <a:r>
              <a:rPr lang="zh-CN" altLang="en-US" smtClean="0"/>
              <a:t>信号，则发送前一包；</a:t>
            </a:r>
          </a:p>
          <a:p>
            <a:pPr>
              <a:lnSpc>
                <a:spcPct val="100000"/>
              </a:lnSpc>
            </a:pPr>
            <a:r>
              <a:rPr lang="zh-CN" altLang="en-US" smtClean="0"/>
              <a:t>特点：</a:t>
            </a:r>
          </a:p>
          <a:p>
            <a:pPr lvl="1">
              <a:lnSpc>
                <a:spcPct val="100000"/>
              </a:lnSpc>
            </a:pPr>
            <a:r>
              <a:rPr lang="zh-CN" altLang="en-US" smtClean="0"/>
              <a:t>不需要全双工信道；</a:t>
            </a:r>
          </a:p>
          <a:p>
            <a:pPr lvl="1">
              <a:lnSpc>
                <a:spcPct val="100000"/>
              </a:lnSpc>
            </a:pPr>
            <a:r>
              <a:rPr lang="zh-CN" altLang="en-US" smtClean="0"/>
              <a:t>效率不高；</a:t>
            </a:r>
          </a:p>
          <a:p>
            <a:endParaRPr lang="zh-CN" altLang="en-US" smtClean="0"/>
          </a:p>
        </p:txBody>
      </p:sp>
      <p:grpSp>
        <p:nvGrpSpPr>
          <p:cNvPr id="33796" name="Group 31"/>
          <p:cNvGrpSpPr>
            <a:grpSpLocks/>
          </p:cNvGrpSpPr>
          <p:nvPr/>
        </p:nvGrpSpPr>
        <p:grpSpPr bwMode="auto">
          <a:xfrm>
            <a:off x="1279525" y="1905000"/>
            <a:ext cx="6188075" cy="1752600"/>
            <a:chOff x="806" y="1200"/>
            <a:chExt cx="3898" cy="1104"/>
          </a:xfrm>
        </p:grpSpPr>
        <p:grpSp>
          <p:nvGrpSpPr>
            <p:cNvPr id="33799" name="Group 25"/>
            <p:cNvGrpSpPr>
              <a:grpSpLocks/>
            </p:cNvGrpSpPr>
            <p:nvPr/>
          </p:nvGrpSpPr>
          <p:grpSpPr bwMode="auto">
            <a:xfrm>
              <a:off x="806" y="1406"/>
              <a:ext cx="3898" cy="898"/>
              <a:chOff x="806" y="1406"/>
              <a:chExt cx="3898" cy="898"/>
            </a:xfrm>
          </p:grpSpPr>
          <p:sp>
            <p:nvSpPr>
              <p:cNvPr id="33805" name="Rectangle 5"/>
              <p:cNvSpPr>
                <a:spLocks noChangeArrowheads="1"/>
              </p:cNvSpPr>
              <p:nvPr/>
            </p:nvSpPr>
            <p:spPr bwMode="auto">
              <a:xfrm>
                <a:off x="1200" y="1440"/>
                <a:ext cx="384" cy="240"/>
              </a:xfrm>
              <a:prstGeom prst="rect">
                <a:avLst/>
              </a:prstGeom>
              <a:solidFill>
                <a:schemeClr val="accent1"/>
              </a:solidFill>
              <a:ln w="9525">
                <a:solidFill>
                  <a:schemeClr val="tx1"/>
                </a:solidFill>
                <a:miter lim="800000"/>
                <a:headEnd/>
                <a:tailEnd/>
              </a:ln>
            </p:spPr>
            <p:txBody>
              <a:bodyPr wrap="none" anchor="ctr"/>
              <a:lstStyle/>
              <a:p>
                <a:pPr algn="ctr"/>
                <a:r>
                  <a:rPr lang="en-US" altLang="zh-CN"/>
                  <a:t>1</a:t>
                </a:r>
              </a:p>
            </p:txBody>
          </p:sp>
          <p:sp>
            <p:nvSpPr>
              <p:cNvPr id="33806" name="Rectangle 6"/>
              <p:cNvSpPr>
                <a:spLocks noChangeArrowheads="1"/>
              </p:cNvSpPr>
              <p:nvPr/>
            </p:nvSpPr>
            <p:spPr bwMode="auto">
              <a:xfrm>
                <a:off x="2208" y="1440"/>
                <a:ext cx="384" cy="240"/>
              </a:xfrm>
              <a:prstGeom prst="rect">
                <a:avLst/>
              </a:prstGeom>
              <a:solidFill>
                <a:schemeClr val="accent1"/>
              </a:solidFill>
              <a:ln w="9525">
                <a:solidFill>
                  <a:schemeClr val="tx1"/>
                </a:solidFill>
                <a:miter lim="800000"/>
                <a:headEnd/>
                <a:tailEnd/>
              </a:ln>
            </p:spPr>
            <p:txBody>
              <a:bodyPr wrap="none" anchor="ctr"/>
              <a:lstStyle/>
              <a:p>
                <a:pPr algn="ctr"/>
                <a:r>
                  <a:rPr lang="en-US" altLang="zh-CN"/>
                  <a:t>2</a:t>
                </a:r>
              </a:p>
            </p:txBody>
          </p:sp>
          <p:sp>
            <p:nvSpPr>
              <p:cNvPr id="33807" name="Rectangle 7"/>
              <p:cNvSpPr>
                <a:spLocks noChangeArrowheads="1"/>
              </p:cNvSpPr>
              <p:nvPr/>
            </p:nvSpPr>
            <p:spPr bwMode="auto">
              <a:xfrm>
                <a:off x="3168" y="1440"/>
                <a:ext cx="384" cy="240"/>
              </a:xfrm>
              <a:prstGeom prst="rect">
                <a:avLst/>
              </a:prstGeom>
              <a:solidFill>
                <a:schemeClr val="accent1"/>
              </a:solidFill>
              <a:ln w="9525">
                <a:solidFill>
                  <a:schemeClr val="tx1"/>
                </a:solidFill>
                <a:miter lim="800000"/>
                <a:headEnd/>
                <a:tailEnd/>
              </a:ln>
            </p:spPr>
            <p:txBody>
              <a:bodyPr wrap="none" anchor="ctr"/>
              <a:lstStyle/>
              <a:p>
                <a:pPr algn="ctr"/>
                <a:r>
                  <a:rPr lang="en-US" altLang="zh-CN"/>
                  <a:t>2</a:t>
                </a:r>
              </a:p>
            </p:txBody>
          </p:sp>
          <p:sp>
            <p:nvSpPr>
              <p:cNvPr id="33808" name="Rectangle 8"/>
              <p:cNvSpPr>
                <a:spLocks noChangeArrowheads="1"/>
              </p:cNvSpPr>
              <p:nvPr/>
            </p:nvSpPr>
            <p:spPr bwMode="auto">
              <a:xfrm>
                <a:off x="4128" y="1440"/>
                <a:ext cx="384" cy="240"/>
              </a:xfrm>
              <a:prstGeom prst="rect">
                <a:avLst/>
              </a:prstGeom>
              <a:solidFill>
                <a:schemeClr val="accent1"/>
              </a:solidFill>
              <a:ln w="9525">
                <a:solidFill>
                  <a:schemeClr val="tx1"/>
                </a:solidFill>
                <a:miter lim="800000"/>
                <a:headEnd/>
                <a:tailEnd/>
              </a:ln>
            </p:spPr>
            <p:txBody>
              <a:bodyPr wrap="none" anchor="ctr"/>
              <a:lstStyle/>
              <a:p>
                <a:pPr algn="ctr"/>
                <a:r>
                  <a:rPr lang="en-US" altLang="zh-CN"/>
                  <a:t>3</a:t>
                </a:r>
              </a:p>
            </p:txBody>
          </p:sp>
          <p:sp>
            <p:nvSpPr>
              <p:cNvPr id="33809" name="Rectangle 9"/>
              <p:cNvSpPr>
                <a:spLocks noChangeArrowheads="1"/>
              </p:cNvSpPr>
              <p:nvPr/>
            </p:nvSpPr>
            <p:spPr bwMode="auto">
              <a:xfrm>
                <a:off x="1680" y="2064"/>
                <a:ext cx="384" cy="240"/>
              </a:xfrm>
              <a:prstGeom prst="rect">
                <a:avLst/>
              </a:prstGeom>
              <a:solidFill>
                <a:schemeClr val="accent1"/>
              </a:solidFill>
              <a:ln w="9525">
                <a:solidFill>
                  <a:schemeClr val="tx1"/>
                </a:solidFill>
                <a:miter lim="800000"/>
                <a:headEnd/>
                <a:tailEnd/>
              </a:ln>
            </p:spPr>
            <p:txBody>
              <a:bodyPr wrap="none" anchor="ctr"/>
              <a:lstStyle/>
              <a:p>
                <a:pPr algn="ctr"/>
                <a:r>
                  <a:rPr lang="en-US" altLang="zh-CN"/>
                  <a:t>1</a:t>
                </a:r>
              </a:p>
            </p:txBody>
          </p:sp>
          <p:sp>
            <p:nvSpPr>
              <p:cNvPr id="33810" name="Rectangle 10"/>
              <p:cNvSpPr>
                <a:spLocks noChangeArrowheads="1"/>
              </p:cNvSpPr>
              <p:nvPr/>
            </p:nvSpPr>
            <p:spPr bwMode="auto">
              <a:xfrm>
                <a:off x="2688" y="2064"/>
                <a:ext cx="384" cy="240"/>
              </a:xfrm>
              <a:prstGeom prst="rect">
                <a:avLst/>
              </a:prstGeom>
              <a:solidFill>
                <a:schemeClr val="accent1"/>
              </a:solidFill>
              <a:ln w="9525">
                <a:solidFill>
                  <a:schemeClr val="tx1"/>
                </a:solidFill>
                <a:miter lim="800000"/>
                <a:headEnd/>
                <a:tailEnd/>
              </a:ln>
            </p:spPr>
            <p:txBody>
              <a:bodyPr wrap="none" anchor="ctr"/>
              <a:lstStyle/>
              <a:p>
                <a:pPr algn="ctr"/>
                <a:r>
                  <a:rPr lang="en-US" altLang="zh-CN"/>
                  <a:t>2</a:t>
                </a:r>
              </a:p>
            </p:txBody>
          </p:sp>
          <p:sp>
            <p:nvSpPr>
              <p:cNvPr id="33811" name="Rectangle 11"/>
              <p:cNvSpPr>
                <a:spLocks noChangeArrowheads="1"/>
              </p:cNvSpPr>
              <p:nvPr/>
            </p:nvSpPr>
            <p:spPr bwMode="auto">
              <a:xfrm>
                <a:off x="3648" y="2064"/>
                <a:ext cx="384" cy="240"/>
              </a:xfrm>
              <a:prstGeom prst="rect">
                <a:avLst/>
              </a:prstGeom>
              <a:solidFill>
                <a:schemeClr val="accent1"/>
              </a:solidFill>
              <a:ln w="9525">
                <a:solidFill>
                  <a:schemeClr val="tx1"/>
                </a:solidFill>
                <a:miter lim="800000"/>
                <a:headEnd/>
                <a:tailEnd/>
              </a:ln>
            </p:spPr>
            <p:txBody>
              <a:bodyPr wrap="none" anchor="ctr"/>
              <a:lstStyle/>
              <a:p>
                <a:pPr algn="ctr"/>
                <a:r>
                  <a:rPr lang="en-US" altLang="zh-CN"/>
                  <a:t>2</a:t>
                </a:r>
              </a:p>
            </p:txBody>
          </p:sp>
          <p:sp>
            <p:nvSpPr>
              <p:cNvPr id="33812" name="Line 12"/>
              <p:cNvSpPr>
                <a:spLocks noChangeShapeType="1"/>
              </p:cNvSpPr>
              <p:nvPr/>
            </p:nvSpPr>
            <p:spPr bwMode="auto">
              <a:xfrm>
                <a:off x="1584" y="1680"/>
                <a:ext cx="96" cy="384"/>
              </a:xfrm>
              <a:prstGeom prst="line">
                <a:avLst/>
              </a:prstGeom>
              <a:noFill/>
              <a:ln w="9525">
                <a:solidFill>
                  <a:schemeClr val="tx1"/>
                </a:solidFill>
                <a:miter lim="800000"/>
                <a:headEnd/>
                <a:tailEnd type="triangle" w="med" len="med"/>
              </a:ln>
            </p:spPr>
            <p:txBody>
              <a:bodyPr wrap="none"/>
              <a:lstStyle/>
              <a:p>
                <a:endParaRPr lang="zh-CN" altLang="en-US"/>
              </a:p>
            </p:txBody>
          </p:sp>
          <p:sp>
            <p:nvSpPr>
              <p:cNvPr id="33813" name="Line 13"/>
              <p:cNvSpPr>
                <a:spLocks noChangeShapeType="1"/>
              </p:cNvSpPr>
              <p:nvPr/>
            </p:nvSpPr>
            <p:spPr bwMode="auto">
              <a:xfrm flipV="1">
                <a:off x="2064" y="1680"/>
                <a:ext cx="144" cy="384"/>
              </a:xfrm>
              <a:prstGeom prst="line">
                <a:avLst/>
              </a:prstGeom>
              <a:noFill/>
              <a:ln w="9525">
                <a:solidFill>
                  <a:schemeClr val="tx1"/>
                </a:solidFill>
                <a:miter lim="800000"/>
                <a:headEnd/>
                <a:tailEnd type="triangle" w="med" len="med"/>
              </a:ln>
            </p:spPr>
            <p:txBody>
              <a:bodyPr wrap="none"/>
              <a:lstStyle/>
              <a:p>
                <a:endParaRPr lang="zh-CN" altLang="en-US"/>
              </a:p>
            </p:txBody>
          </p:sp>
          <p:sp>
            <p:nvSpPr>
              <p:cNvPr id="33814" name="Line 14"/>
              <p:cNvSpPr>
                <a:spLocks noChangeShapeType="1"/>
              </p:cNvSpPr>
              <p:nvPr/>
            </p:nvSpPr>
            <p:spPr bwMode="auto">
              <a:xfrm>
                <a:off x="2592" y="1680"/>
                <a:ext cx="96" cy="384"/>
              </a:xfrm>
              <a:prstGeom prst="line">
                <a:avLst/>
              </a:prstGeom>
              <a:noFill/>
              <a:ln w="9525">
                <a:solidFill>
                  <a:schemeClr val="tx1"/>
                </a:solidFill>
                <a:miter lim="800000"/>
                <a:headEnd/>
                <a:tailEnd type="triangle" w="med" len="med"/>
              </a:ln>
            </p:spPr>
            <p:txBody>
              <a:bodyPr wrap="none"/>
              <a:lstStyle/>
              <a:p>
                <a:endParaRPr lang="zh-CN" altLang="en-US"/>
              </a:p>
            </p:txBody>
          </p:sp>
          <p:sp>
            <p:nvSpPr>
              <p:cNvPr id="33815" name="Line 15"/>
              <p:cNvSpPr>
                <a:spLocks noChangeShapeType="1"/>
              </p:cNvSpPr>
              <p:nvPr/>
            </p:nvSpPr>
            <p:spPr bwMode="auto">
              <a:xfrm flipV="1">
                <a:off x="3072" y="1680"/>
                <a:ext cx="96" cy="384"/>
              </a:xfrm>
              <a:prstGeom prst="line">
                <a:avLst/>
              </a:prstGeom>
              <a:noFill/>
              <a:ln w="9525">
                <a:solidFill>
                  <a:schemeClr val="tx1"/>
                </a:solidFill>
                <a:miter lim="800000"/>
                <a:headEnd/>
                <a:tailEnd type="triangle" w="med" len="med"/>
              </a:ln>
            </p:spPr>
            <p:txBody>
              <a:bodyPr wrap="none"/>
              <a:lstStyle/>
              <a:p>
                <a:endParaRPr lang="zh-CN" altLang="en-US"/>
              </a:p>
            </p:txBody>
          </p:sp>
          <p:sp>
            <p:nvSpPr>
              <p:cNvPr id="33816" name="Line 16"/>
              <p:cNvSpPr>
                <a:spLocks noChangeShapeType="1"/>
              </p:cNvSpPr>
              <p:nvPr/>
            </p:nvSpPr>
            <p:spPr bwMode="auto">
              <a:xfrm>
                <a:off x="3552" y="1680"/>
                <a:ext cx="96" cy="384"/>
              </a:xfrm>
              <a:prstGeom prst="line">
                <a:avLst/>
              </a:prstGeom>
              <a:noFill/>
              <a:ln w="9525">
                <a:solidFill>
                  <a:schemeClr val="tx1"/>
                </a:solidFill>
                <a:miter lim="800000"/>
                <a:headEnd/>
                <a:tailEnd type="triangle" w="med" len="med"/>
              </a:ln>
            </p:spPr>
            <p:txBody>
              <a:bodyPr wrap="none"/>
              <a:lstStyle/>
              <a:p>
                <a:endParaRPr lang="zh-CN" altLang="en-US"/>
              </a:p>
            </p:txBody>
          </p:sp>
          <p:sp>
            <p:nvSpPr>
              <p:cNvPr id="33817" name="Line 17"/>
              <p:cNvSpPr>
                <a:spLocks noChangeShapeType="1"/>
              </p:cNvSpPr>
              <p:nvPr/>
            </p:nvSpPr>
            <p:spPr bwMode="auto">
              <a:xfrm flipV="1">
                <a:off x="4032" y="1680"/>
                <a:ext cx="96" cy="384"/>
              </a:xfrm>
              <a:prstGeom prst="line">
                <a:avLst/>
              </a:prstGeom>
              <a:noFill/>
              <a:ln w="9525">
                <a:solidFill>
                  <a:schemeClr val="tx1"/>
                </a:solidFill>
                <a:miter lim="800000"/>
                <a:headEnd/>
                <a:tailEnd type="triangle" w="med" len="med"/>
              </a:ln>
            </p:spPr>
            <p:txBody>
              <a:bodyPr wrap="none"/>
              <a:lstStyle/>
              <a:p>
                <a:endParaRPr lang="zh-CN" altLang="en-US"/>
              </a:p>
            </p:txBody>
          </p:sp>
          <p:sp>
            <p:nvSpPr>
              <p:cNvPr id="33818" name="Text Box 19"/>
              <p:cNvSpPr txBox="1">
                <a:spLocks noChangeArrowheads="1"/>
              </p:cNvSpPr>
              <p:nvPr/>
            </p:nvSpPr>
            <p:spPr bwMode="auto">
              <a:xfrm>
                <a:off x="806" y="1406"/>
                <a:ext cx="260" cy="231"/>
              </a:xfrm>
              <a:prstGeom prst="rect">
                <a:avLst/>
              </a:prstGeom>
              <a:noFill/>
              <a:ln w="9525">
                <a:noFill/>
                <a:miter lim="800000"/>
                <a:headEnd/>
                <a:tailEnd/>
              </a:ln>
            </p:spPr>
            <p:txBody>
              <a:bodyPr wrap="none">
                <a:spAutoFit/>
              </a:bodyPr>
              <a:lstStyle/>
              <a:p>
                <a:r>
                  <a:rPr lang="zh-CN" altLang="en-US" b="1"/>
                  <a:t>发</a:t>
                </a:r>
              </a:p>
            </p:txBody>
          </p:sp>
          <p:sp>
            <p:nvSpPr>
              <p:cNvPr id="33819" name="Text Box 20"/>
              <p:cNvSpPr txBox="1">
                <a:spLocks noChangeArrowheads="1"/>
              </p:cNvSpPr>
              <p:nvPr/>
            </p:nvSpPr>
            <p:spPr bwMode="auto">
              <a:xfrm>
                <a:off x="816" y="2064"/>
                <a:ext cx="260" cy="231"/>
              </a:xfrm>
              <a:prstGeom prst="rect">
                <a:avLst/>
              </a:prstGeom>
              <a:noFill/>
              <a:ln w="9525">
                <a:noFill/>
                <a:miter lim="800000"/>
                <a:headEnd/>
                <a:tailEnd/>
              </a:ln>
            </p:spPr>
            <p:txBody>
              <a:bodyPr wrap="none">
                <a:spAutoFit/>
              </a:bodyPr>
              <a:lstStyle/>
              <a:p>
                <a:r>
                  <a:rPr lang="zh-CN" altLang="en-US" b="1"/>
                  <a:t>收</a:t>
                </a:r>
              </a:p>
            </p:txBody>
          </p:sp>
          <p:sp>
            <p:nvSpPr>
              <p:cNvPr id="33820" name="Text Box 21"/>
              <p:cNvSpPr txBox="1">
                <a:spLocks noChangeArrowheads="1"/>
              </p:cNvSpPr>
              <p:nvPr/>
            </p:nvSpPr>
            <p:spPr bwMode="auto">
              <a:xfrm>
                <a:off x="1728" y="1776"/>
                <a:ext cx="373" cy="231"/>
              </a:xfrm>
              <a:prstGeom prst="rect">
                <a:avLst/>
              </a:prstGeom>
              <a:noFill/>
              <a:ln w="9525">
                <a:noFill/>
                <a:miter lim="800000"/>
                <a:headEnd/>
                <a:tailEnd/>
              </a:ln>
            </p:spPr>
            <p:txBody>
              <a:bodyPr wrap="none">
                <a:spAutoFit/>
              </a:bodyPr>
              <a:lstStyle/>
              <a:p>
                <a:r>
                  <a:rPr lang="en-US" altLang="zh-CN"/>
                  <a:t>ACK</a:t>
                </a:r>
              </a:p>
            </p:txBody>
          </p:sp>
          <p:sp>
            <p:nvSpPr>
              <p:cNvPr id="33821" name="Rectangle 22"/>
              <p:cNvSpPr>
                <a:spLocks noChangeArrowheads="1"/>
              </p:cNvSpPr>
              <p:nvPr/>
            </p:nvSpPr>
            <p:spPr bwMode="auto">
              <a:xfrm>
                <a:off x="2688" y="1776"/>
                <a:ext cx="383" cy="231"/>
              </a:xfrm>
              <a:prstGeom prst="rect">
                <a:avLst/>
              </a:prstGeom>
              <a:noFill/>
              <a:ln w="9525">
                <a:noFill/>
                <a:miter lim="800000"/>
                <a:headEnd/>
                <a:tailEnd/>
              </a:ln>
            </p:spPr>
            <p:txBody>
              <a:bodyPr wrap="none">
                <a:spAutoFit/>
              </a:bodyPr>
              <a:lstStyle/>
              <a:p>
                <a:r>
                  <a:rPr lang="en-US" altLang="zh-CN"/>
                  <a:t>NCK</a:t>
                </a:r>
              </a:p>
            </p:txBody>
          </p:sp>
          <p:sp>
            <p:nvSpPr>
              <p:cNvPr id="33822" name="Rectangle 23"/>
              <p:cNvSpPr>
                <a:spLocks noChangeArrowheads="1"/>
              </p:cNvSpPr>
              <p:nvPr/>
            </p:nvSpPr>
            <p:spPr bwMode="auto">
              <a:xfrm>
                <a:off x="3648" y="1776"/>
                <a:ext cx="373" cy="231"/>
              </a:xfrm>
              <a:prstGeom prst="rect">
                <a:avLst/>
              </a:prstGeom>
              <a:noFill/>
              <a:ln w="9525">
                <a:noFill/>
                <a:miter lim="800000"/>
                <a:headEnd/>
                <a:tailEnd/>
              </a:ln>
            </p:spPr>
            <p:txBody>
              <a:bodyPr wrap="none">
                <a:spAutoFit/>
              </a:bodyPr>
              <a:lstStyle/>
              <a:p>
                <a:r>
                  <a:rPr lang="en-US" altLang="zh-CN"/>
                  <a:t>ACK</a:t>
                </a:r>
              </a:p>
            </p:txBody>
          </p:sp>
          <p:sp>
            <p:nvSpPr>
              <p:cNvPr id="33823" name="Line 24"/>
              <p:cNvSpPr>
                <a:spLocks noChangeShapeType="1"/>
              </p:cNvSpPr>
              <p:nvPr/>
            </p:nvSpPr>
            <p:spPr bwMode="auto">
              <a:xfrm>
                <a:off x="4512" y="1680"/>
                <a:ext cx="192" cy="336"/>
              </a:xfrm>
              <a:prstGeom prst="line">
                <a:avLst/>
              </a:prstGeom>
              <a:noFill/>
              <a:ln w="9525">
                <a:solidFill>
                  <a:schemeClr val="tx1"/>
                </a:solidFill>
                <a:miter lim="800000"/>
                <a:headEnd/>
                <a:tailEnd type="triangle" w="med" len="med"/>
              </a:ln>
            </p:spPr>
            <p:txBody>
              <a:bodyPr wrap="none"/>
              <a:lstStyle/>
              <a:p>
                <a:endParaRPr lang="zh-CN" altLang="en-US"/>
              </a:p>
            </p:txBody>
          </p:sp>
        </p:grpSp>
        <p:sp>
          <p:nvSpPr>
            <p:cNvPr id="33800" name="Line 26"/>
            <p:cNvSpPr>
              <a:spLocks noChangeShapeType="1"/>
            </p:cNvSpPr>
            <p:nvPr/>
          </p:nvSpPr>
          <p:spPr bwMode="auto">
            <a:xfrm>
              <a:off x="1200" y="1248"/>
              <a:ext cx="0" cy="432"/>
            </a:xfrm>
            <a:prstGeom prst="line">
              <a:avLst/>
            </a:prstGeom>
            <a:noFill/>
            <a:ln w="9525">
              <a:solidFill>
                <a:schemeClr val="tx1"/>
              </a:solidFill>
              <a:prstDash val="dash"/>
              <a:miter lim="800000"/>
              <a:headEnd/>
              <a:tailEnd/>
            </a:ln>
          </p:spPr>
          <p:txBody>
            <a:bodyPr wrap="none"/>
            <a:lstStyle/>
            <a:p>
              <a:endParaRPr lang="zh-CN" altLang="en-US"/>
            </a:p>
          </p:txBody>
        </p:sp>
        <p:sp>
          <p:nvSpPr>
            <p:cNvPr id="33801" name="Line 27"/>
            <p:cNvSpPr>
              <a:spLocks noChangeShapeType="1"/>
            </p:cNvSpPr>
            <p:nvPr/>
          </p:nvSpPr>
          <p:spPr bwMode="auto">
            <a:xfrm>
              <a:off x="1584" y="1248"/>
              <a:ext cx="0" cy="336"/>
            </a:xfrm>
            <a:prstGeom prst="line">
              <a:avLst/>
            </a:prstGeom>
            <a:noFill/>
            <a:ln w="9525">
              <a:solidFill>
                <a:schemeClr val="tx1"/>
              </a:solidFill>
              <a:prstDash val="dash"/>
              <a:miter lim="800000"/>
              <a:headEnd/>
              <a:tailEnd/>
            </a:ln>
          </p:spPr>
          <p:txBody>
            <a:bodyPr wrap="none"/>
            <a:lstStyle/>
            <a:p>
              <a:endParaRPr lang="zh-CN" altLang="en-US"/>
            </a:p>
          </p:txBody>
        </p:sp>
        <p:sp>
          <p:nvSpPr>
            <p:cNvPr id="33802" name="Line 28"/>
            <p:cNvSpPr>
              <a:spLocks noChangeShapeType="1"/>
            </p:cNvSpPr>
            <p:nvPr/>
          </p:nvSpPr>
          <p:spPr bwMode="auto">
            <a:xfrm>
              <a:off x="2208" y="1200"/>
              <a:ext cx="0" cy="336"/>
            </a:xfrm>
            <a:prstGeom prst="line">
              <a:avLst/>
            </a:prstGeom>
            <a:noFill/>
            <a:ln w="9525">
              <a:solidFill>
                <a:schemeClr val="tx1"/>
              </a:solidFill>
              <a:prstDash val="dash"/>
              <a:miter lim="800000"/>
              <a:headEnd/>
              <a:tailEnd/>
            </a:ln>
          </p:spPr>
          <p:txBody>
            <a:bodyPr wrap="none"/>
            <a:lstStyle/>
            <a:p>
              <a:endParaRPr lang="zh-CN" altLang="en-US"/>
            </a:p>
          </p:txBody>
        </p:sp>
        <p:sp>
          <p:nvSpPr>
            <p:cNvPr id="33803" name="Text Box 29"/>
            <p:cNvSpPr txBox="1">
              <a:spLocks noChangeArrowheads="1"/>
            </p:cNvSpPr>
            <p:nvPr/>
          </p:nvSpPr>
          <p:spPr bwMode="auto">
            <a:xfrm>
              <a:off x="1238" y="1220"/>
              <a:ext cx="307" cy="231"/>
            </a:xfrm>
            <a:prstGeom prst="rect">
              <a:avLst/>
            </a:prstGeom>
            <a:noFill/>
            <a:ln w="9525">
              <a:noFill/>
              <a:miter lim="800000"/>
              <a:headEnd/>
              <a:tailEnd/>
            </a:ln>
          </p:spPr>
          <p:txBody>
            <a:bodyPr wrap="none">
              <a:spAutoFit/>
            </a:bodyPr>
            <a:lstStyle/>
            <a:p>
              <a:r>
                <a:rPr lang="en-US" altLang="zh-CN"/>
                <a:t>Tw</a:t>
              </a:r>
            </a:p>
          </p:txBody>
        </p:sp>
        <p:sp>
          <p:nvSpPr>
            <p:cNvPr id="33804" name="Text Box 30"/>
            <p:cNvSpPr txBox="1">
              <a:spLocks noChangeArrowheads="1"/>
            </p:cNvSpPr>
            <p:nvPr/>
          </p:nvSpPr>
          <p:spPr bwMode="auto">
            <a:xfrm>
              <a:off x="1718" y="1220"/>
              <a:ext cx="279" cy="231"/>
            </a:xfrm>
            <a:prstGeom prst="rect">
              <a:avLst/>
            </a:prstGeom>
            <a:noFill/>
            <a:ln w="9525">
              <a:noFill/>
              <a:miter lim="800000"/>
              <a:headEnd/>
              <a:tailEnd/>
            </a:ln>
          </p:spPr>
          <p:txBody>
            <a:bodyPr wrap="none">
              <a:spAutoFit/>
            </a:bodyPr>
            <a:lstStyle/>
            <a:p>
              <a:r>
                <a:rPr lang="en-US" altLang="zh-CN"/>
                <a:t>T1</a:t>
              </a:r>
            </a:p>
          </p:txBody>
        </p:sp>
      </p:grpSp>
      <p:sp>
        <p:nvSpPr>
          <p:cNvPr id="33797" name="Line 32"/>
          <p:cNvSpPr>
            <a:spLocks noChangeShapeType="1"/>
          </p:cNvSpPr>
          <p:nvPr/>
        </p:nvSpPr>
        <p:spPr bwMode="auto">
          <a:xfrm>
            <a:off x="1676400" y="2286000"/>
            <a:ext cx="5943600" cy="0"/>
          </a:xfrm>
          <a:prstGeom prst="line">
            <a:avLst/>
          </a:prstGeom>
          <a:noFill/>
          <a:ln w="9525">
            <a:solidFill>
              <a:schemeClr val="tx1"/>
            </a:solidFill>
            <a:prstDash val="dash"/>
            <a:miter lim="800000"/>
            <a:headEnd/>
            <a:tailEnd/>
          </a:ln>
        </p:spPr>
        <p:txBody>
          <a:bodyPr wrap="none"/>
          <a:lstStyle/>
          <a:p>
            <a:endParaRPr lang="zh-CN" altLang="en-US"/>
          </a:p>
        </p:txBody>
      </p:sp>
      <p:sp>
        <p:nvSpPr>
          <p:cNvPr id="33798" name="Line 33"/>
          <p:cNvSpPr>
            <a:spLocks noChangeShapeType="1"/>
          </p:cNvSpPr>
          <p:nvPr/>
        </p:nvSpPr>
        <p:spPr bwMode="auto">
          <a:xfrm>
            <a:off x="1676400" y="2667000"/>
            <a:ext cx="5943600" cy="0"/>
          </a:xfrm>
          <a:prstGeom prst="line">
            <a:avLst/>
          </a:prstGeom>
          <a:noFill/>
          <a:ln w="9525">
            <a:solidFill>
              <a:schemeClr val="tx1"/>
            </a:solidFill>
            <a:prstDash val="dash"/>
            <a:miter lim="800000"/>
            <a:headEnd/>
            <a:tailEnd/>
          </a:ln>
        </p:spPr>
        <p:txBody>
          <a:bodyPr wrap="none"/>
          <a:lstStyle/>
          <a:p>
            <a:endParaRPr lang="zh-CN" alt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标题 1"/>
          <p:cNvSpPr>
            <a:spLocks noGrp="1"/>
          </p:cNvSpPr>
          <p:nvPr>
            <p:ph type="title"/>
          </p:nvPr>
        </p:nvSpPr>
        <p:spPr/>
        <p:txBody>
          <a:bodyPr/>
          <a:lstStyle/>
          <a:p>
            <a:r>
              <a:rPr lang="en-US" altLang="zh-CN" smtClean="0"/>
              <a:t>2. </a:t>
            </a:r>
            <a:r>
              <a:rPr lang="zh-CN" altLang="en-US" smtClean="0"/>
              <a:t>差错控制</a:t>
            </a:r>
          </a:p>
        </p:txBody>
      </p:sp>
      <p:sp>
        <p:nvSpPr>
          <p:cNvPr id="34819" name="内容占位符 2"/>
          <p:cNvSpPr>
            <a:spLocks noGrp="1"/>
          </p:cNvSpPr>
          <p:nvPr>
            <p:ph idx="1"/>
          </p:nvPr>
        </p:nvSpPr>
        <p:spPr/>
        <p:txBody>
          <a:bodyPr/>
          <a:lstStyle/>
          <a:p>
            <a:pPr>
              <a:buFont typeface="Wingdings" pitchFamily="2" charset="2"/>
              <a:buNone/>
            </a:pPr>
            <a:r>
              <a:rPr lang="zh-CN" altLang="en-US" smtClean="0"/>
              <a:t>2. 返回重发</a:t>
            </a:r>
          </a:p>
          <a:p>
            <a:pPr>
              <a:buFont typeface="Wingdings" pitchFamily="2" charset="2"/>
              <a:buNone/>
            </a:pPr>
            <a:endParaRPr lang="zh-CN" altLang="en-US" smtClean="0"/>
          </a:p>
          <a:p>
            <a:pPr>
              <a:buFont typeface="Wingdings" pitchFamily="2" charset="2"/>
              <a:buNone/>
            </a:pPr>
            <a:endParaRPr lang="zh-CN" altLang="en-US" smtClean="0"/>
          </a:p>
          <a:p>
            <a:pPr>
              <a:buFont typeface="Wingdings" pitchFamily="2" charset="2"/>
              <a:buNone/>
            </a:pPr>
            <a:endParaRPr lang="zh-CN" altLang="en-US" smtClean="0"/>
          </a:p>
          <a:p>
            <a:pPr>
              <a:buFont typeface="Wingdings" pitchFamily="2" charset="2"/>
              <a:buNone/>
            </a:pPr>
            <a:endParaRPr lang="zh-CN" altLang="en-US" smtClean="0"/>
          </a:p>
          <a:p>
            <a:r>
              <a:rPr lang="zh-CN" altLang="en-US" smtClean="0"/>
              <a:t>发端：</a:t>
            </a:r>
          </a:p>
          <a:p>
            <a:pPr lvl="1"/>
            <a:r>
              <a:rPr lang="zh-CN" altLang="en-US" smtClean="0"/>
              <a:t>连续发，不等待收端信号；</a:t>
            </a:r>
          </a:p>
          <a:p>
            <a:pPr lvl="1"/>
            <a:r>
              <a:rPr lang="zh-CN" altLang="en-US" smtClean="0"/>
              <a:t>若从收端收到</a:t>
            </a:r>
            <a:r>
              <a:rPr lang="en-US" altLang="zh-CN" smtClean="0"/>
              <a:t>NAK</a:t>
            </a:r>
            <a:r>
              <a:rPr lang="zh-CN" altLang="en-US" smtClean="0"/>
              <a:t>信号，则错错误码组开始，再继续发</a:t>
            </a:r>
            <a:r>
              <a:rPr lang="en-US" altLang="zh-CN" smtClean="0"/>
              <a:t>.</a:t>
            </a:r>
          </a:p>
        </p:txBody>
      </p:sp>
      <p:grpSp>
        <p:nvGrpSpPr>
          <p:cNvPr id="34820" name="Group 52"/>
          <p:cNvGrpSpPr>
            <a:grpSpLocks/>
          </p:cNvGrpSpPr>
          <p:nvPr/>
        </p:nvGrpSpPr>
        <p:grpSpPr bwMode="auto">
          <a:xfrm>
            <a:off x="971550" y="1844675"/>
            <a:ext cx="7254875" cy="1273175"/>
            <a:chOff x="758" y="1070"/>
            <a:chExt cx="4570" cy="802"/>
          </a:xfrm>
        </p:grpSpPr>
        <p:grpSp>
          <p:nvGrpSpPr>
            <p:cNvPr id="34821" name="Group 8"/>
            <p:cNvGrpSpPr>
              <a:grpSpLocks/>
            </p:cNvGrpSpPr>
            <p:nvPr/>
          </p:nvGrpSpPr>
          <p:grpSpPr bwMode="auto">
            <a:xfrm>
              <a:off x="1200" y="1104"/>
              <a:ext cx="864" cy="192"/>
              <a:chOff x="1200" y="1104"/>
              <a:chExt cx="864" cy="192"/>
            </a:xfrm>
          </p:grpSpPr>
          <p:sp>
            <p:nvSpPr>
              <p:cNvPr id="34861" name="Rectangle 5"/>
              <p:cNvSpPr>
                <a:spLocks noChangeArrowheads="1"/>
              </p:cNvSpPr>
              <p:nvPr/>
            </p:nvSpPr>
            <p:spPr bwMode="auto">
              <a:xfrm>
                <a:off x="1200"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1</a:t>
                </a:r>
              </a:p>
            </p:txBody>
          </p:sp>
          <p:sp>
            <p:nvSpPr>
              <p:cNvPr id="34862" name="Rectangle 6"/>
              <p:cNvSpPr>
                <a:spLocks noChangeArrowheads="1"/>
              </p:cNvSpPr>
              <p:nvPr/>
            </p:nvSpPr>
            <p:spPr bwMode="auto">
              <a:xfrm>
                <a:off x="1488"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2</a:t>
                </a:r>
              </a:p>
            </p:txBody>
          </p:sp>
          <p:sp>
            <p:nvSpPr>
              <p:cNvPr id="34863" name="Rectangle 7"/>
              <p:cNvSpPr>
                <a:spLocks noChangeArrowheads="1"/>
              </p:cNvSpPr>
              <p:nvPr/>
            </p:nvSpPr>
            <p:spPr bwMode="auto">
              <a:xfrm>
                <a:off x="1776"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3</a:t>
                </a:r>
              </a:p>
            </p:txBody>
          </p:sp>
        </p:grpSp>
        <p:grpSp>
          <p:nvGrpSpPr>
            <p:cNvPr id="34822" name="Group 9"/>
            <p:cNvGrpSpPr>
              <a:grpSpLocks/>
            </p:cNvGrpSpPr>
            <p:nvPr/>
          </p:nvGrpSpPr>
          <p:grpSpPr bwMode="auto">
            <a:xfrm>
              <a:off x="2064" y="1104"/>
              <a:ext cx="864" cy="192"/>
              <a:chOff x="1200" y="1104"/>
              <a:chExt cx="864" cy="192"/>
            </a:xfrm>
          </p:grpSpPr>
          <p:sp>
            <p:nvSpPr>
              <p:cNvPr id="34858" name="Rectangle 10"/>
              <p:cNvSpPr>
                <a:spLocks noChangeArrowheads="1"/>
              </p:cNvSpPr>
              <p:nvPr/>
            </p:nvSpPr>
            <p:spPr bwMode="auto">
              <a:xfrm>
                <a:off x="1200"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4</a:t>
                </a:r>
              </a:p>
            </p:txBody>
          </p:sp>
          <p:sp>
            <p:nvSpPr>
              <p:cNvPr id="34859" name="Rectangle 11"/>
              <p:cNvSpPr>
                <a:spLocks noChangeArrowheads="1"/>
              </p:cNvSpPr>
              <p:nvPr/>
            </p:nvSpPr>
            <p:spPr bwMode="auto">
              <a:xfrm>
                <a:off x="1488"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5</a:t>
                </a:r>
              </a:p>
            </p:txBody>
          </p:sp>
          <p:sp>
            <p:nvSpPr>
              <p:cNvPr id="34860" name="Rectangle 12"/>
              <p:cNvSpPr>
                <a:spLocks noChangeArrowheads="1"/>
              </p:cNvSpPr>
              <p:nvPr/>
            </p:nvSpPr>
            <p:spPr bwMode="auto">
              <a:xfrm>
                <a:off x="1776"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6</a:t>
                </a:r>
              </a:p>
            </p:txBody>
          </p:sp>
        </p:grpSp>
        <p:grpSp>
          <p:nvGrpSpPr>
            <p:cNvPr id="34823" name="Group 13"/>
            <p:cNvGrpSpPr>
              <a:grpSpLocks/>
            </p:cNvGrpSpPr>
            <p:nvPr/>
          </p:nvGrpSpPr>
          <p:grpSpPr bwMode="auto">
            <a:xfrm>
              <a:off x="2928" y="1104"/>
              <a:ext cx="864" cy="192"/>
              <a:chOff x="1200" y="1104"/>
              <a:chExt cx="864" cy="192"/>
            </a:xfrm>
          </p:grpSpPr>
          <p:sp>
            <p:nvSpPr>
              <p:cNvPr id="34855" name="Rectangle 14"/>
              <p:cNvSpPr>
                <a:spLocks noChangeArrowheads="1"/>
              </p:cNvSpPr>
              <p:nvPr/>
            </p:nvSpPr>
            <p:spPr bwMode="auto">
              <a:xfrm>
                <a:off x="1200"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2</a:t>
                </a:r>
              </a:p>
            </p:txBody>
          </p:sp>
          <p:sp>
            <p:nvSpPr>
              <p:cNvPr id="34856" name="Rectangle 15"/>
              <p:cNvSpPr>
                <a:spLocks noChangeArrowheads="1"/>
              </p:cNvSpPr>
              <p:nvPr/>
            </p:nvSpPr>
            <p:spPr bwMode="auto">
              <a:xfrm>
                <a:off x="1488"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3</a:t>
                </a:r>
              </a:p>
            </p:txBody>
          </p:sp>
          <p:sp>
            <p:nvSpPr>
              <p:cNvPr id="34857" name="Rectangle 16"/>
              <p:cNvSpPr>
                <a:spLocks noChangeArrowheads="1"/>
              </p:cNvSpPr>
              <p:nvPr/>
            </p:nvSpPr>
            <p:spPr bwMode="auto">
              <a:xfrm>
                <a:off x="1776"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4</a:t>
                </a:r>
              </a:p>
            </p:txBody>
          </p:sp>
        </p:grpSp>
        <p:grpSp>
          <p:nvGrpSpPr>
            <p:cNvPr id="34824" name="Group 17"/>
            <p:cNvGrpSpPr>
              <a:grpSpLocks/>
            </p:cNvGrpSpPr>
            <p:nvPr/>
          </p:nvGrpSpPr>
          <p:grpSpPr bwMode="auto">
            <a:xfrm>
              <a:off x="3792" y="1104"/>
              <a:ext cx="864" cy="192"/>
              <a:chOff x="1200" y="1104"/>
              <a:chExt cx="864" cy="192"/>
            </a:xfrm>
          </p:grpSpPr>
          <p:sp>
            <p:nvSpPr>
              <p:cNvPr id="34852" name="Rectangle 18"/>
              <p:cNvSpPr>
                <a:spLocks noChangeArrowheads="1"/>
              </p:cNvSpPr>
              <p:nvPr/>
            </p:nvSpPr>
            <p:spPr bwMode="auto">
              <a:xfrm>
                <a:off x="1200"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5</a:t>
                </a:r>
              </a:p>
            </p:txBody>
          </p:sp>
          <p:sp>
            <p:nvSpPr>
              <p:cNvPr id="34853" name="Rectangle 19"/>
              <p:cNvSpPr>
                <a:spLocks noChangeArrowheads="1"/>
              </p:cNvSpPr>
              <p:nvPr/>
            </p:nvSpPr>
            <p:spPr bwMode="auto">
              <a:xfrm>
                <a:off x="1488"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6</a:t>
                </a:r>
              </a:p>
            </p:txBody>
          </p:sp>
          <p:sp>
            <p:nvSpPr>
              <p:cNvPr id="34854" name="Rectangle 20"/>
              <p:cNvSpPr>
                <a:spLocks noChangeArrowheads="1"/>
              </p:cNvSpPr>
              <p:nvPr/>
            </p:nvSpPr>
            <p:spPr bwMode="auto">
              <a:xfrm>
                <a:off x="1776"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7</a:t>
                </a:r>
              </a:p>
            </p:txBody>
          </p:sp>
        </p:grpSp>
        <p:sp>
          <p:nvSpPr>
            <p:cNvPr id="34825" name="Rectangle 22"/>
            <p:cNvSpPr>
              <a:spLocks noChangeArrowheads="1"/>
            </p:cNvSpPr>
            <p:nvPr/>
          </p:nvSpPr>
          <p:spPr bwMode="auto">
            <a:xfrm>
              <a:off x="4656"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8</a:t>
              </a:r>
            </a:p>
          </p:txBody>
        </p:sp>
        <p:sp>
          <p:nvSpPr>
            <p:cNvPr id="34826" name="Rectangle 23"/>
            <p:cNvSpPr>
              <a:spLocks noChangeArrowheads="1"/>
            </p:cNvSpPr>
            <p:nvPr/>
          </p:nvSpPr>
          <p:spPr bwMode="auto">
            <a:xfrm>
              <a:off x="4944"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9</a:t>
              </a:r>
            </a:p>
          </p:txBody>
        </p:sp>
        <p:grpSp>
          <p:nvGrpSpPr>
            <p:cNvPr id="34827" name="Group 25"/>
            <p:cNvGrpSpPr>
              <a:grpSpLocks/>
            </p:cNvGrpSpPr>
            <p:nvPr/>
          </p:nvGrpSpPr>
          <p:grpSpPr bwMode="auto">
            <a:xfrm>
              <a:off x="1296" y="1680"/>
              <a:ext cx="864" cy="192"/>
              <a:chOff x="1200" y="1104"/>
              <a:chExt cx="864" cy="192"/>
            </a:xfrm>
          </p:grpSpPr>
          <p:sp>
            <p:nvSpPr>
              <p:cNvPr id="34849" name="Rectangle 26"/>
              <p:cNvSpPr>
                <a:spLocks noChangeArrowheads="1"/>
              </p:cNvSpPr>
              <p:nvPr/>
            </p:nvSpPr>
            <p:spPr bwMode="auto">
              <a:xfrm>
                <a:off x="1200"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1</a:t>
                </a:r>
              </a:p>
            </p:txBody>
          </p:sp>
          <p:sp>
            <p:nvSpPr>
              <p:cNvPr id="34850" name="Rectangle 27"/>
              <p:cNvSpPr>
                <a:spLocks noChangeArrowheads="1"/>
              </p:cNvSpPr>
              <p:nvPr/>
            </p:nvSpPr>
            <p:spPr bwMode="auto">
              <a:xfrm>
                <a:off x="1488"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2</a:t>
                </a:r>
              </a:p>
            </p:txBody>
          </p:sp>
          <p:sp>
            <p:nvSpPr>
              <p:cNvPr id="34851" name="Rectangle 28"/>
              <p:cNvSpPr>
                <a:spLocks noChangeArrowheads="1"/>
              </p:cNvSpPr>
              <p:nvPr/>
            </p:nvSpPr>
            <p:spPr bwMode="auto">
              <a:xfrm>
                <a:off x="1776"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3</a:t>
                </a:r>
              </a:p>
            </p:txBody>
          </p:sp>
        </p:grpSp>
        <p:grpSp>
          <p:nvGrpSpPr>
            <p:cNvPr id="34828" name="Group 29"/>
            <p:cNvGrpSpPr>
              <a:grpSpLocks/>
            </p:cNvGrpSpPr>
            <p:nvPr/>
          </p:nvGrpSpPr>
          <p:grpSpPr bwMode="auto">
            <a:xfrm>
              <a:off x="2160" y="1680"/>
              <a:ext cx="864" cy="192"/>
              <a:chOff x="1200" y="1104"/>
              <a:chExt cx="864" cy="192"/>
            </a:xfrm>
          </p:grpSpPr>
          <p:sp>
            <p:nvSpPr>
              <p:cNvPr id="34846" name="Rectangle 30"/>
              <p:cNvSpPr>
                <a:spLocks noChangeArrowheads="1"/>
              </p:cNvSpPr>
              <p:nvPr/>
            </p:nvSpPr>
            <p:spPr bwMode="auto">
              <a:xfrm>
                <a:off x="1200"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4</a:t>
                </a:r>
              </a:p>
            </p:txBody>
          </p:sp>
          <p:sp>
            <p:nvSpPr>
              <p:cNvPr id="34847" name="Rectangle 31"/>
              <p:cNvSpPr>
                <a:spLocks noChangeArrowheads="1"/>
              </p:cNvSpPr>
              <p:nvPr/>
            </p:nvSpPr>
            <p:spPr bwMode="auto">
              <a:xfrm>
                <a:off x="1488"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5</a:t>
                </a:r>
              </a:p>
            </p:txBody>
          </p:sp>
          <p:sp>
            <p:nvSpPr>
              <p:cNvPr id="34848" name="Rectangle 32"/>
              <p:cNvSpPr>
                <a:spLocks noChangeArrowheads="1"/>
              </p:cNvSpPr>
              <p:nvPr/>
            </p:nvSpPr>
            <p:spPr bwMode="auto">
              <a:xfrm>
                <a:off x="1776"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6</a:t>
                </a:r>
              </a:p>
            </p:txBody>
          </p:sp>
        </p:grpSp>
        <p:grpSp>
          <p:nvGrpSpPr>
            <p:cNvPr id="34829" name="Group 33"/>
            <p:cNvGrpSpPr>
              <a:grpSpLocks/>
            </p:cNvGrpSpPr>
            <p:nvPr/>
          </p:nvGrpSpPr>
          <p:grpSpPr bwMode="auto">
            <a:xfrm>
              <a:off x="3024" y="1680"/>
              <a:ext cx="864" cy="192"/>
              <a:chOff x="1200" y="1104"/>
              <a:chExt cx="864" cy="192"/>
            </a:xfrm>
          </p:grpSpPr>
          <p:sp>
            <p:nvSpPr>
              <p:cNvPr id="34843" name="Rectangle 34"/>
              <p:cNvSpPr>
                <a:spLocks noChangeArrowheads="1"/>
              </p:cNvSpPr>
              <p:nvPr/>
            </p:nvSpPr>
            <p:spPr bwMode="auto">
              <a:xfrm>
                <a:off x="1200"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2</a:t>
                </a:r>
              </a:p>
            </p:txBody>
          </p:sp>
          <p:sp>
            <p:nvSpPr>
              <p:cNvPr id="34844" name="Rectangle 35"/>
              <p:cNvSpPr>
                <a:spLocks noChangeArrowheads="1"/>
              </p:cNvSpPr>
              <p:nvPr/>
            </p:nvSpPr>
            <p:spPr bwMode="auto">
              <a:xfrm>
                <a:off x="1488"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3</a:t>
                </a:r>
              </a:p>
            </p:txBody>
          </p:sp>
          <p:sp>
            <p:nvSpPr>
              <p:cNvPr id="34845" name="Rectangle 36"/>
              <p:cNvSpPr>
                <a:spLocks noChangeArrowheads="1"/>
              </p:cNvSpPr>
              <p:nvPr/>
            </p:nvSpPr>
            <p:spPr bwMode="auto">
              <a:xfrm>
                <a:off x="1776"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4</a:t>
                </a:r>
              </a:p>
            </p:txBody>
          </p:sp>
        </p:grpSp>
        <p:grpSp>
          <p:nvGrpSpPr>
            <p:cNvPr id="34830" name="Group 37"/>
            <p:cNvGrpSpPr>
              <a:grpSpLocks/>
            </p:cNvGrpSpPr>
            <p:nvPr/>
          </p:nvGrpSpPr>
          <p:grpSpPr bwMode="auto">
            <a:xfrm>
              <a:off x="3888" y="1680"/>
              <a:ext cx="864" cy="192"/>
              <a:chOff x="1200" y="1104"/>
              <a:chExt cx="864" cy="192"/>
            </a:xfrm>
          </p:grpSpPr>
          <p:sp>
            <p:nvSpPr>
              <p:cNvPr id="34840" name="Rectangle 38"/>
              <p:cNvSpPr>
                <a:spLocks noChangeArrowheads="1"/>
              </p:cNvSpPr>
              <p:nvPr/>
            </p:nvSpPr>
            <p:spPr bwMode="auto">
              <a:xfrm>
                <a:off x="1200"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5</a:t>
                </a:r>
              </a:p>
            </p:txBody>
          </p:sp>
          <p:sp>
            <p:nvSpPr>
              <p:cNvPr id="34841" name="Rectangle 39"/>
              <p:cNvSpPr>
                <a:spLocks noChangeArrowheads="1"/>
              </p:cNvSpPr>
              <p:nvPr/>
            </p:nvSpPr>
            <p:spPr bwMode="auto">
              <a:xfrm>
                <a:off x="1488"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6</a:t>
                </a:r>
              </a:p>
            </p:txBody>
          </p:sp>
          <p:sp>
            <p:nvSpPr>
              <p:cNvPr id="34842" name="Rectangle 40"/>
              <p:cNvSpPr>
                <a:spLocks noChangeArrowheads="1"/>
              </p:cNvSpPr>
              <p:nvPr/>
            </p:nvSpPr>
            <p:spPr bwMode="auto">
              <a:xfrm>
                <a:off x="1776"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7</a:t>
                </a:r>
              </a:p>
            </p:txBody>
          </p:sp>
        </p:grpSp>
        <p:sp>
          <p:nvSpPr>
            <p:cNvPr id="34831" name="Rectangle 42"/>
            <p:cNvSpPr>
              <a:spLocks noChangeArrowheads="1"/>
            </p:cNvSpPr>
            <p:nvPr/>
          </p:nvSpPr>
          <p:spPr bwMode="auto">
            <a:xfrm>
              <a:off x="4752" y="1680"/>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8</a:t>
              </a:r>
            </a:p>
          </p:txBody>
        </p:sp>
        <p:sp>
          <p:nvSpPr>
            <p:cNvPr id="34832" name="Rectangle 43"/>
            <p:cNvSpPr>
              <a:spLocks noChangeArrowheads="1"/>
            </p:cNvSpPr>
            <p:nvPr/>
          </p:nvSpPr>
          <p:spPr bwMode="auto">
            <a:xfrm>
              <a:off x="5040" y="1680"/>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9</a:t>
              </a:r>
            </a:p>
          </p:txBody>
        </p:sp>
        <p:sp>
          <p:nvSpPr>
            <p:cNvPr id="34833" name="Line 45"/>
            <p:cNvSpPr>
              <a:spLocks noChangeShapeType="1"/>
            </p:cNvSpPr>
            <p:nvPr/>
          </p:nvSpPr>
          <p:spPr bwMode="auto">
            <a:xfrm>
              <a:off x="1344" y="1296"/>
              <a:ext cx="96" cy="384"/>
            </a:xfrm>
            <a:prstGeom prst="line">
              <a:avLst/>
            </a:prstGeom>
            <a:noFill/>
            <a:ln w="9525">
              <a:solidFill>
                <a:schemeClr val="tx1"/>
              </a:solidFill>
              <a:miter lim="800000"/>
              <a:headEnd/>
              <a:tailEnd type="triangle" w="med" len="med"/>
            </a:ln>
          </p:spPr>
          <p:txBody>
            <a:bodyPr wrap="none"/>
            <a:lstStyle/>
            <a:p>
              <a:endParaRPr lang="zh-CN" altLang="en-US"/>
            </a:p>
          </p:txBody>
        </p:sp>
        <p:sp>
          <p:nvSpPr>
            <p:cNvPr id="34834" name="Line 46"/>
            <p:cNvSpPr>
              <a:spLocks noChangeShapeType="1"/>
            </p:cNvSpPr>
            <p:nvPr/>
          </p:nvSpPr>
          <p:spPr bwMode="auto">
            <a:xfrm>
              <a:off x="1632" y="1296"/>
              <a:ext cx="96" cy="384"/>
            </a:xfrm>
            <a:prstGeom prst="line">
              <a:avLst/>
            </a:prstGeom>
            <a:noFill/>
            <a:ln w="9525">
              <a:solidFill>
                <a:schemeClr val="tx1"/>
              </a:solidFill>
              <a:miter lim="800000"/>
              <a:headEnd/>
              <a:tailEnd type="triangle" w="med" len="med"/>
            </a:ln>
          </p:spPr>
          <p:txBody>
            <a:bodyPr wrap="none"/>
            <a:lstStyle/>
            <a:p>
              <a:endParaRPr lang="zh-CN" altLang="en-US"/>
            </a:p>
          </p:txBody>
        </p:sp>
        <p:sp>
          <p:nvSpPr>
            <p:cNvPr id="34835" name="Line 47"/>
            <p:cNvSpPr>
              <a:spLocks noChangeShapeType="1"/>
            </p:cNvSpPr>
            <p:nvPr/>
          </p:nvSpPr>
          <p:spPr bwMode="auto">
            <a:xfrm flipV="1">
              <a:off x="1776" y="1296"/>
              <a:ext cx="1008" cy="384"/>
            </a:xfrm>
            <a:prstGeom prst="line">
              <a:avLst/>
            </a:prstGeom>
            <a:noFill/>
            <a:ln w="9525">
              <a:solidFill>
                <a:schemeClr val="tx1"/>
              </a:solidFill>
              <a:miter lim="800000"/>
              <a:headEnd/>
              <a:tailEnd type="triangle" w="med" len="med"/>
            </a:ln>
          </p:spPr>
          <p:txBody>
            <a:bodyPr wrap="none"/>
            <a:lstStyle/>
            <a:p>
              <a:endParaRPr lang="zh-CN" altLang="en-US"/>
            </a:p>
          </p:txBody>
        </p:sp>
        <p:sp>
          <p:nvSpPr>
            <p:cNvPr id="34836" name="Line 48"/>
            <p:cNvSpPr>
              <a:spLocks noChangeShapeType="1"/>
            </p:cNvSpPr>
            <p:nvPr/>
          </p:nvSpPr>
          <p:spPr bwMode="auto">
            <a:xfrm>
              <a:off x="3024" y="1296"/>
              <a:ext cx="144" cy="384"/>
            </a:xfrm>
            <a:prstGeom prst="line">
              <a:avLst/>
            </a:prstGeom>
            <a:noFill/>
            <a:ln w="9525">
              <a:solidFill>
                <a:schemeClr val="tx1"/>
              </a:solidFill>
              <a:miter lim="800000"/>
              <a:headEnd/>
              <a:tailEnd type="triangle" w="med" len="med"/>
            </a:ln>
          </p:spPr>
          <p:txBody>
            <a:bodyPr wrap="none"/>
            <a:lstStyle/>
            <a:p>
              <a:endParaRPr lang="zh-CN" altLang="en-US"/>
            </a:p>
          </p:txBody>
        </p:sp>
        <p:sp>
          <p:nvSpPr>
            <p:cNvPr id="34837" name="Text Box 49"/>
            <p:cNvSpPr txBox="1">
              <a:spLocks noChangeArrowheads="1"/>
            </p:cNvSpPr>
            <p:nvPr/>
          </p:nvSpPr>
          <p:spPr bwMode="auto">
            <a:xfrm>
              <a:off x="1718" y="1364"/>
              <a:ext cx="383" cy="231"/>
            </a:xfrm>
            <a:prstGeom prst="rect">
              <a:avLst/>
            </a:prstGeom>
            <a:noFill/>
            <a:ln w="9525">
              <a:noFill/>
              <a:miter lim="800000"/>
              <a:headEnd/>
              <a:tailEnd/>
            </a:ln>
          </p:spPr>
          <p:txBody>
            <a:bodyPr wrap="none">
              <a:spAutoFit/>
            </a:bodyPr>
            <a:lstStyle/>
            <a:p>
              <a:r>
                <a:rPr lang="en-US" altLang="zh-CN"/>
                <a:t>NAK</a:t>
              </a:r>
            </a:p>
          </p:txBody>
        </p:sp>
        <p:sp>
          <p:nvSpPr>
            <p:cNvPr id="34838" name="Text Box 50"/>
            <p:cNvSpPr txBox="1">
              <a:spLocks noChangeArrowheads="1"/>
            </p:cNvSpPr>
            <p:nvPr/>
          </p:nvSpPr>
          <p:spPr bwMode="auto">
            <a:xfrm>
              <a:off x="3110" y="1364"/>
              <a:ext cx="1223" cy="231"/>
            </a:xfrm>
            <a:prstGeom prst="rect">
              <a:avLst/>
            </a:prstGeom>
            <a:noFill/>
            <a:ln w="9525">
              <a:noFill/>
              <a:miter lim="800000"/>
              <a:headEnd/>
              <a:tailEnd/>
            </a:ln>
          </p:spPr>
          <p:txBody>
            <a:bodyPr wrap="none">
              <a:spAutoFit/>
            </a:bodyPr>
            <a:lstStyle/>
            <a:p>
              <a:r>
                <a:rPr lang="zh-CN" altLang="en-US" b="1"/>
                <a:t>从码组2开始重发</a:t>
              </a:r>
            </a:p>
          </p:txBody>
        </p:sp>
        <p:sp>
          <p:nvSpPr>
            <p:cNvPr id="34839" name="Text Box 51"/>
            <p:cNvSpPr txBox="1">
              <a:spLocks noChangeArrowheads="1"/>
            </p:cNvSpPr>
            <p:nvPr/>
          </p:nvSpPr>
          <p:spPr bwMode="auto">
            <a:xfrm>
              <a:off x="758" y="1070"/>
              <a:ext cx="261" cy="750"/>
            </a:xfrm>
            <a:prstGeom prst="rect">
              <a:avLst/>
            </a:prstGeom>
            <a:noFill/>
            <a:ln w="9525">
              <a:noFill/>
              <a:miter lim="800000"/>
              <a:headEnd/>
              <a:tailEnd/>
            </a:ln>
          </p:spPr>
          <p:txBody>
            <a:bodyPr wrap="none">
              <a:spAutoFit/>
            </a:bodyPr>
            <a:lstStyle/>
            <a:p>
              <a:r>
                <a:rPr lang="zh-CN" altLang="en-US" b="1"/>
                <a:t>发</a:t>
              </a:r>
            </a:p>
            <a:p>
              <a:endParaRPr lang="zh-CN" altLang="en-US" b="1"/>
            </a:p>
            <a:p>
              <a:endParaRPr lang="zh-CN" altLang="en-US" b="1"/>
            </a:p>
            <a:p>
              <a:r>
                <a:rPr lang="zh-CN" altLang="en-US" b="1"/>
                <a:t>收</a:t>
              </a: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标题 1"/>
          <p:cNvSpPr>
            <a:spLocks noGrp="1"/>
          </p:cNvSpPr>
          <p:nvPr>
            <p:ph type="title"/>
          </p:nvPr>
        </p:nvSpPr>
        <p:spPr/>
        <p:txBody>
          <a:bodyPr/>
          <a:lstStyle/>
          <a:p>
            <a:r>
              <a:rPr lang="en-US" altLang="zh-CN" smtClean="0"/>
              <a:t>2. </a:t>
            </a:r>
            <a:r>
              <a:rPr lang="zh-CN" altLang="en-US" smtClean="0"/>
              <a:t>差错控制</a:t>
            </a:r>
          </a:p>
        </p:txBody>
      </p:sp>
      <p:sp>
        <p:nvSpPr>
          <p:cNvPr id="35843" name="内容占位符 2"/>
          <p:cNvSpPr>
            <a:spLocks noGrp="1"/>
          </p:cNvSpPr>
          <p:nvPr>
            <p:ph idx="1"/>
          </p:nvPr>
        </p:nvSpPr>
        <p:spPr/>
        <p:txBody>
          <a:bodyPr/>
          <a:lstStyle/>
          <a:p>
            <a:pPr>
              <a:buFont typeface="Wingdings" pitchFamily="2" charset="2"/>
              <a:buNone/>
            </a:pPr>
            <a:r>
              <a:rPr lang="en-US" altLang="zh-CN" smtClean="0"/>
              <a:t>3. </a:t>
            </a:r>
            <a:r>
              <a:rPr lang="zh-CN" altLang="en-US" smtClean="0"/>
              <a:t>选择重发</a:t>
            </a:r>
            <a:endParaRPr lang="en-US" altLang="zh-CN" smtClean="0"/>
          </a:p>
          <a:p>
            <a:pPr>
              <a:buFont typeface="Wingdings" pitchFamily="2" charset="2"/>
              <a:buNone/>
            </a:pPr>
            <a:endParaRPr lang="en-US" altLang="zh-CN" smtClean="0"/>
          </a:p>
          <a:p>
            <a:pPr>
              <a:buFont typeface="Wingdings" pitchFamily="2" charset="2"/>
              <a:buNone/>
            </a:pPr>
            <a:endParaRPr lang="en-US" altLang="zh-CN" smtClean="0"/>
          </a:p>
          <a:p>
            <a:pPr>
              <a:buFont typeface="Wingdings" pitchFamily="2" charset="2"/>
              <a:buNone/>
            </a:pPr>
            <a:endParaRPr lang="zh-CN" altLang="en-US" smtClean="0"/>
          </a:p>
          <a:p>
            <a:endParaRPr lang="zh-CN" altLang="en-US" smtClean="0"/>
          </a:p>
          <a:p>
            <a:pPr lvl="1">
              <a:lnSpc>
                <a:spcPct val="90000"/>
              </a:lnSpc>
            </a:pPr>
            <a:endParaRPr lang="en-US" altLang="zh-CN" smtClean="0"/>
          </a:p>
          <a:p>
            <a:pPr lvl="1">
              <a:lnSpc>
                <a:spcPct val="90000"/>
              </a:lnSpc>
            </a:pPr>
            <a:endParaRPr lang="en-US" altLang="zh-CN" smtClean="0"/>
          </a:p>
          <a:p>
            <a:pPr lvl="1">
              <a:lnSpc>
                <a:spcPct val="90000"/>
              </a:lnSpc>
            </a:pPr>
            <a:r>
              <a:rPr lang="zh-CN" altLang="en-US" smtClean="0"/>
              <a:t>发端只重发错误的码组。</a:t>
            </a:r>
          </a:p>
          <a:p>
            <a:pPr lvl="1">
              <a:lnSpc>
                <a:spcPct val="90000"/>
              </a:lnSpc>
            </a:pPr>
            <a:r>
              <a:rPr lang="zh-CN" altLang="en-US" smtClean="0"/>
              <a:t>效率高，但设备成本也高。</a:t>
            </a:r>
          </a:p>
          <a:p>
            <a:endParaRPr lang="zh-CN" altLang="en-US" smtClean="0"/>
          </a:p>
        </p:txBody>
      </p:sp>
      <p:grpSp>
        <p:nvGrpSpPr>
          <p:cNvPr id="35844" name="Group 53"/>
          <p:cNvGrpSpPr>
            <a:grpSpLocks/>
          </p:cNvGrpSpPr>
          <p:nvPr/>
        </p:nvGrpSpPr>
        <p:grpSpPr bwMode="auto">
          <a:xfrm>
            <a:off x="900113" y="2060575"/>
            <a:ext cx="7254875" cy="1273175"/>
            <a:chOff x="758" y="1070"/>
            <a:chExt cx="4570" cy="802"/>
          </a:xfrm>
        </p:grpSpPr>
        <p:grpSp>
          <p:nvGrpSpPr>
            <p:cNvPr id="35845" name="Group 54"/>
            <p:cNvGrpSpPr>
              <a:grpSpLocks/>
            </p:cNvGrpSpPr>
            <p:nvPr/>
          </p:nvGrpSpPr>
          <p:grpSpPr bwMode="auto">
            <a:xfrm>
              <a:off x="1200" y="1104"/>
              <a:ext cx="864" cy="192"/>
              <a:chOff x="1200" y="1104"/>
              <a:chExt cx="864" cy="192"/>
            </a:xfrm>
          </p:grpSpPr>
          <p:sp>
            <p:nvSpPr>
              <p:cNvPr id="35885" name="Rectangle 55"/>
              <p:cNvSpPr>
                <a:spLocks noChangeArrowheads="1"/>
              </p:cNvSpPr>
              <p:nvPr/>
            </p:nvSpPr>
            <p:spPr bwMode="auto">
              <a:xfrm>
                <a:off x="1200"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1</a:t>
                </a:r>
              </a:p>
            </p:txBody>
          </p:sp>
          <p:sp>
            <p:nvSpPr>
              <p:cNvPr id="35886" name="Rectangle 56"/>
              <p:cNvSpPr>
                <a:spLocks noChangeArrowheads="1"/>
              </p:cNvSpPr>
              <p:nvPr/>
            </p:nvSpPr>
            <p:spPr bwMode="auto">
              <a:xfrm>
                <a:off x="1488"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2</a:t>
                </a:r>
              </a:p>
            </p:txBody>
          </p:sp>
          <p:sp>
            <p:nvSpPr>
              <p:cNvPr id="35887" name="Rectangle 57"/>
              <p:cNvSpPr>
                <a:spLocks noChangeArrowheads="1"/>
              </p:cNvSpPr>
              <p:nvPr/>
            </p:nvSpPr>
            <p:spPr bwMode="auto">
              <a:xfrm>
                <a:off x="1776"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3</a:t>
                </a:r>
              </a:p>
            </p:txBody>
          </p:sp>
        </p:grpSp>
        <p:grpSp>
          <p:nvGrpSpPr>
            <p:cNvPr id="35846" name="Group 58"/>
            <p:cNvGrpSpPr>
              <a:grpSpLocks/>
            </p:cNvGrpSpPr>
            <p:nvPr/>
          </p:nvGrpSpPr>
          <p:grpSpPr bwMode="auto">
            <a:xfrm>
              <a:off x="2064" y="1104"/>
              <a:ext cx="864" cy="192"/>
              <a:chOff x="1200" y="1104"/>
              <a:chExt cx="864" cy="192"/>
            </a:xfrm>
          </p:grpSpPr>
          <p:sp>
            <p:nvSpPr>
              <p:cNvPr id="35882" name="Rectangle 59"/>
              <p:cNvSpPr>
                <a:spLocks noChangeArrowheads="1"/>
              </p:cNvSpPr>
              <p:nvPr/>
            </p:nvSpPr>
            <p:spPr bwMode="auto">
              <a:xfrm>
                <a:off x="1200"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4</a:t>
                </a:r>
              </a:p>
            </p:txBody>
          </p:sp>
          <p:sp>
            <p:nvSpPr>
              <p:cNvPr id="35883" name="Rectangle 60"/>
              <p:cNvSpPr>
                <a:spLocks noChangeArrowheads="1"/>
              </p:cNvSpPr>
              <p:nvPr/>
            </p:nvSpPr>
            <p:spPr bwMode="auto">
              <a:xfrm>
                <a:off x="1488"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5</a:t>
                </a:r>
              </a:p>
            </p:txBody>
          </p:sp>
          <p:sp>
            <p:nvSpPr>
              <p:cNvPr id="35884" name="Rectangle 61"/>
              <p:cNvSpPr>
                <a:spLocks noChangeArrowheads="1"/>
              </p:cNvSpPr>
              <p:nvPr/>
            </p:nvSpPr>
            <p:spPr bwMode="auto">
              <a:xfrm>
                <a:off x="1776"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6</a:t>
                </a:r>
              </a:p>
            </p:txBody>
          </p:sp>
        </p:grpSp>
        <p:grpSp>
          <p:nvGrpSpPr>
            <p:cNvPr id="35847" name="Group 62"/>
            <p:cNvGrpSpPr>
              <a:grpSpLocks/>
            </p:cNvGrpSpPr>
            <p:nvPr/>
          </p:nvGrpSpPr>
          <p:grpSpPr bwMode="auto">
            <a:xfrm>
              <a:off x="2928" y="1104"/>
              <a:ext cx="864" cy="192"/>
              <a:chOff x="1200" y="1104"/>
              <a:chExt cx="864" cy="192"/>
            </a:xfrm>
          </p:grpSpPr>
          <p:sp>
            <p:nvSpPr>
              <p:cNvPr id="35879" name="Rectangle 63"/>
              <p:cNvSpPr>
                <a:spLocks noChangeArrowheads="1"/>
              </p:cNvSpPr>
              <p:nvPr/>
            </p:nvSpPr>
            <p:spPr bwMode="auto">
              <a:xfrm>
                <a:off x="1200"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2</a:t>
                </a:r>
              </a:p>
            </p:txBody>
          </p:sp>
          <p:sp>
            <p:nvSpPr>
              <p:cNvPr id="35880" name="Rectangle 64"/>
              <p:cNvSpPr>
                <a:spLocks noChangeArrowheads="1"/>
              </p:cNvSpPr>
              <p:nvPr/>
            </p:nvSpPr>
            <p:spPr bwMode="auto">
              <a:xfrm>
                <a:off x="1488"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7</a:t>
                </a:r>
              </a:p>
            </p:txBody>
          </p:sp>
          <p:sp>
            <p:nvSpPr>
              <p:cNvPr id="35881" name="Rectangle 65"/>
              <p:cNvSpPr>
                <a:spLocks noChangeArrowheads="1"/>
              </p:cNvSpPr>
              <p:nvPr/>
            </p:nvSpPr>
            <p:spPr bwMode="auto">
              <a:xfrm>
                <a:off x="1776"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8</a:t>
                </a:r>
              </a:p>
            </p:txBody>
          </p:sp>
        </p:grpSp>
        <p:grpSp>
          <p:nvGrpSpPr>
            <p:cNvPr id="35848" name="Group 66"/>
            <p:cNvGrpSpPr>
              <a:grpSpLocks/>
            </p:cNvGrpSpPr>
            <p:nvPr/>
          </p:nvGrpSpPr>
          <p:grpSpPr bwMode="auto">
            <a:xfrm>
              <a:off x="3792" y="1104"/>
              <a:ext cx="864" cy="192"/>
              <a:chOff x="1200" y="1104"/>
              <a:chExt cx="864" cy="192"/>
            </a:xfrm>
          </p:grpSpPr>
          <p:sp>
            <p:nvSpPr>
              <p:cNvPr id="35876" name="Rectangle 67"/>
              <p:cNvSpPr>
                <a:spLocks noChangeArrowheads="1"/>
              </p:cNvSpPr>
              <p:nvPr/>
            </p:nvSpPr>
            <p:spPr bwMode="auto">
              <a:xfrm>
                <a:off x="1200"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9</a:t>
                </a:r>
              </a:p>
            </p:txBody>
          </p:sp>
          <p:sp>
            <p:nvSpPr>
              <p:cNvPr id="35877" name="Rectangle 68"/>
              <p:cNvSpPr>
                <a:spLocks noChangeArrowheads="1"/>
              </p:cNvSpPr>
              <p:nvPr/>
            </p:nvSpPr>
            <p:spPr bwMode="auto">
              <a:xfrm>
                <a:off x="1488"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10</a:t>
                </a:r>
              </a:p>
            </p:txBody>
          </p:sp>
          <p:sp>
            <p:nvSpPr>
              <p:cNvPr id="35878" name="Rectangle 69"/>
              <p:cNvSpPr>
                <a:spLocks noChangeArrowheads="1"/>
              </p:cNvSpPr>
              <p:nvPr/>
            </p:nvSpPr>
            <p:spPr bwMode="auto">
              <a:xfrm>
                <a:off x="1776"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11</a:t>
                </a:r>
              </a:p>
            </p:txBody>
          </p:sp>
        </p:grpSp>
        <p:sp>
          <p:nvSpPr>
            <p:cNvPr id="35849" name="Rectangle 70"/>
            <p:cNvSpPr>
              <a:spLocks noChangeArrowheads="1"/>
            </p:cNvSpPr>
            <p:nvPr/>
          </p:nvSpPr>
          <p:spPr bwMode="auto">
            <a:xfrm>
              <a:off x="4656"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12</a:t>
              </a:r>
            </a:p>
          </p:txBody>
        </p:sp>
        <p:sp>
          <p:nvSpPr>
            <p:cNvPr id="35850" name="Rectangle 71"/>
            <p:cNvSpPr>
              <a:spLocks noChangeArrowheads="1"/>
            </p:cNvSpPr>
            <p:nvPr/>
          </p:nvSpPr>
          <p:spPr bwMode="auto">
            <a:xfrm>
              <a:off x="4944"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13</a:t>
              </a:r>
            </a:p>
          </p:txBody>
        </p:sp>
        <p:grpSp>
          <p:nvGrpSpPr>
            <p:cNvPr id="35851" name="Group 72"/>
            <p:cNvGrpSpPr>
              <a:grpSpLocks/>
            </p:cNvGrpSpPr>
            <p:nvPr/>
          </p:nvGrpSpPr>
          <p:grpSpPr bwMode="auto">
            <a:xfrm>
              <a:off x="1296" y="1680"/>
              <a:ext cx="864" cy="192"/>
              <a:chOff x="1200" y="1104"/>
              <a:chExt cx="864" cy="192"/>
            </a:xfrm>
          </p:grpSpPr>
          <p:sp>
            <p:nvSpPr>
              <p:cNvPr id="35873" name="Rectangle 73"/>
              <p:cNvSpPr>
                <a:spLocks noChangeArrowheads="1"/>
              </p:cNvSpPr>
              <p:nvPr/>
            </p:nvSpPr>
            <p:spPr bwMode="auto">
              <a:xfrm>
                <a:off x="1200"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1</a:t>
                </a:r>
              </a:p>
            </p:txBody>
          </p:sp>
          <p:sp>
            <p:nvSpPr>
              <p:cNvPr id="35874" name="Rectangle 74"/>
              <p:cNvSpPr>
                <a:spLocks noChangeArrowheads="1"/>
              </p:cNvSpPr>
              <p:nvPr/>
            </p:nvSpPr>
            <p:spPr bwMode="auto">
              <a:xfrm>
                <a:off x="1488"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2</a:t>
                </a:r>
              </a:p>
            </p:txBody>
          </p:sp>
          <p:sp>
            <p:nvSpPr>
              <p:cNvPr id="35875" name="Rectangle 75"/>
              <p:cNvSpPr>
                <a:spLocks noChangeArrowheads="1"/>
              </p:cNvSpPr>
              <p:nvPr/>
            </p:nvSpPr>
            <p:spPr bwMode="auto">
              <a:xfrm>
                <a:off x="1776"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3</a:t>
                </a:r>
              </a:p>
            </p:txBody>
          </p:sp>
        </p:grpSp>
        <p:grpSp>
          <p:nvGrpSpPr>
            <p:cNvPr id="35852" name="Group 76"/>
            <p:cNvGrpSpPr>
              <a:grpSpLocks/>
            </p:cNvGrpSpPr>
            <p:nvPr/>
          </p:nvGrpSpPr>
          <p:grpSpPr bwMode="auto">
            <a:xfrm>
              <a:off x="2160" y="1680"/>
              <a:ext cx="864" cy="192"/>
              <a:chOff x="1200" y="1104"/>
              <a:chExt cx="864" cy="192"/>
            </a:xfrm>
          </p:grpSpPr>
          <p:sp>
            <p:nvSpPr>
              <p:cNvPr id="35870" name="Rectangle 77"/>
              <p:cNvSpPr>
                <a:spLocks noChangeArrowheads="1"/>
              </p:cNvSpPr>
              <p:nvPr/>
            </p:nvSpPr>
            <p:spPr bwMode="auto">
              <a:xfrm>
                <a:off x="1200"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4</a:t>
                </a:r>
              </a:p>
            </p:txBody>
          </p:sp>
          <p:sp>
            <p:nvSpPr>
              <p:cNvPr id="35871" name="Rectangle 78"/>
              <p:cNvSpPr>
                <a:spLocks noChangeArrowheads="1"/>
              </p:cNvSpPr>
              <p:nvPr/>
            </p:nvSpPr>
            <p:spPr bwMode="auto">
              <a:xfrm>
                <a:off x="1488"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5</a:t>
                </a:r>
              </a:p>
            </p:txBody>
          </p:sp>
          <p:sp>
            <p:nvSpPr>
              <p:cNvPr id="35872" name="Rectangle 79"/>
              <p:cNvSpPr>
                <a:spLocks noChangeArrowheads="1"/>
              </p:cNvSpPr>
              <p:nvPr/>
            </p:nvSpPr>
            <p:spPr bwMode="auto">
              <a:xfrm>
                <a:off x="1776"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6</a:t>
                </a:r>
              </a:p>
            </p:txBody>
          </p:sp>
        </p:grpSp>
        <p:grpSp>
          <p:nvGrpSpPr>
            <p:cNvPr id="35853" name="Group 80"/>
            <p:cNvGrpSpPr>
              <a:grpSpLocks/>
            </p:cNvGrpSpPr>
            <p:nvPr/>
          </p:nvGrpSpPr>
          <p:grpSpPr bwMode="auto">
            <a:xfrm>
              <a:off x="3024" y="1680"/>
              <a:ext cx="864" cy="192"/>
              <a:chOff x="1200" y="1104"/>
              <a:chExt cx="864" cy="192"/>
            </a:xfrm>
          </p:grpSpPr>
          <p:sp>
            <p:nvSpPr>
              <p:cNvPr id="35867" name="Rectangle 81"/>
              <p:cNvSpPr>
                <a:spLocks noChangeArrowheads="1"/>
              </p:cNvSpPr>
              <p:nvPr/>
            </p:nvSpPr>
            <p:spPr bwMode="auto">
              <a:xfrm>
                <a:off x="1200"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2</a:t>
                </a:r>
              </a:p>
            </p:txBody>
          </p:sp>
          <p:sp>
            <p:nvSpPr>
              <p:cNvPr id="35868" name="Rectangle 82"/>
              <p:cNvSpPr>
                <a:spLocks noChangeArrowheads="1"/>
              </p:cNvSpPr>
              <p:nvPr/>
            </p:nvSpPr>
            <p:spPr bwMode="auto">
              <a:xfrm>
                <a:off x="1488"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7</a:t>
                </a:r>
              </a:p>
            </p:txBody>
          </p:sp>
          <p:sp>
            <p:nvSpPr>
              <p:cNvPr id="35869" name="Rectangle 83"/>
              <p:cNvSpPr>
                <a:spLocks noChangeArrowheads="1"/>
              </p:cNvSpPr>
              <p:nvPr/>
            </p:nvSpPr>
            <p:spPr bwMode="auto">
              <a:xfrm>
                <a:off x="1776"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8</a:t>
                </a:r>
              </a:p>
            </p:txBody>
          </p:sp>
        </p:grpSp>
        <p:grpSp>
          <p:nvGrpSpPr>
            <p:cNvPr id="35854" name="Group 84"/>
            <p:cNvGrpSpPr>
              <a:grpSpLocks/>
            </p:cNvGrpSpPr>
            <p:nvPr/>
          </p:nvGrpSpPr>
          <p:grpSpPr bwMode="auto">
            <a:xfrm>
              <a:off x="3888" y="1680"/>
              <a:ext cx="864" cy="192"/>
              <a:chOff x="1200" y="1104"/>
              <a:chExt cx="864" cy="192"/>
            </a:xfrm>
          </p:grpSpPr>
          <p:sp>
            <p:nvSpPr>
              <p:cNvPr id="35864" name="Rectangle 85"/>
              <p:cNvSpPr>
                <a:spLocks noChangeArrowheads="1"/>
              </p:cNvSpPr>
              <p:nvPr/>
            </p:nvSpPr>
            <p:spPr bwMode="auto">
              <a:xfrm>
                <a:off x="1200"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9</a:t>
                </a:r>
              </a:p>
            </p:txBody>
          </p:sp>
          <p:sp>
            <p:nvSpPr>
              <p:cNvPr id="35865" name="Rectangle 86"/>
              <p:cNvSpPr>
                <a:spLocks noChangeArrowheads="1"/>
              </p:cNvSpPr>
              <p:nvPr/>
            </p:nvSpPr>
            <p:spPr bwMode="auto">
              <a:xfrm>
                <a:off x="1488"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10</a:t>
                </a:r>
              </a:p>
            </p:txBody>
          </p:sp>
          <p:sp>
            <p:nvSpPr>
              <p:cNvPr id="35866" name="Rectangle 87"/>
              <p:cNvSpPr>
                <a:spLocks noChangeArrowheads="1"/>
              </p:cNvSpPr>
              <p:nvPr/>
            </p:nvSpPr>
            <p:spPr bwMode="auto">
              <a:xfrm>
                <a:off x="1776" y="1104"/>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11</a:t>
                </a:r>
              </a:p>
            </p:txBody>
          </p:sp>
        </p:grpSp>
        <p:sp>
          <p:nvSpPr>
            <p:cNvPr id="35855" name="Rectangle 88"/>
            <p:cNvSpPr>
              <a:spLocks noChangeArrowheads="1"/>
            </p:cNvSpPr>
            <p:nvPr/>
          </p:nvSpPr>
          <p:spPr bwMode="auto">
            <a:xfrm>
              <a:off x="4752" y="1680"/>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12</a:t>
              </a:r>
            </a:p>
          </p:txBody>
        </p:sp>
        <p:sp>
          <p:nvSpPr>
            <p:cNvPr id="35856" name="Rectangle 89"/>
            <p:cNvSpPr>
              <a:spLocks noChangeArrowheads="1"/>
            </p:cNvSpPr>
            <p:nvPr/>
          </p:nvSpPr>
          <p:spPr bwMode="auto">
            <a:xfrm>
              <a:off x="5040" y="1680"/>
              <a:ext cx="288" cy="192"/>
            </a:xfrm>
            <a:prstGeom prst="rect">
              <a:avLst/>
            </a:prstGeom>
            <a:solidFill>
              <a:schemeClr val="accent1"/>
            </a:solidFill>
            <a:ln w="9525">
              <a:solidFill>
                <a:schemeClr val="tx1"/>
              </a:solidFill>
              <a:miter lim="800000"/>
              <a:headEnd/>
              <a:tailEnd/>
            </a:ln>
          </p:spPr>
          <p:txBody>
            <a:bodyPr wrap="none" anchor="ctr"/>
            <a:lstStyle/>
            <a:p>
              <a:pPr algn="ctr"/>
              <a:r>
                <a:rPr lang="zh-CN" altLang="en-US"/>
                <a:t>13</a:t>
              </a:r>
            </a:p>
          </p:txBody>
        </p:sp>
        <p:sp>
          <p:nvSpPr>
            <p:cNvPr id="35857" name="Line 90"/>
            <p:cNvSpPr>
              <a:spLocks noChangeShapeType="1"/>
            </p:cNvSpPr>
            <p:nvPr/>
          </p:nvSpPr>
          <p:spPr bwMode="auto">
            <a:xfrm>
              <a:off x="1344" y="1296"/>
              <a:ext cx="96" cy="384"/>
            </a:xfrm>
            <a:prstGeom prst="line">
              <a:avLst/>
            </a:prstGeom>
            <a:noFill/>
            <a:ln w="9525">
              <a:solidFill>
                <a:schemeClr val="tx1"/>
              </a:solidFill>
              <a:miter lim="800000"/>
              <a:headEnd/>
              <a:tailEnd type="triangle" w="med" len="med"/>
            </a:ln>
          </p:spPr>
          <p:txBody>
            <a:bodyPr wrap="none"/>
            <a:lstStyle/>
            <a:p>
              <a:endParaRPr lang="zh-CN" altLang="en-US"/>
            </a:p>
          </p:txBody>
        </p:sp>
        <p:sp>
          <p:nvSpPr>
            <p:cNvPr id="35858" name="Line 91"/>
            <p:cNvSpPr>
              <a:spLocks noChangeShapeType="1"/>
            </p:cNvSpPr>
            <p:nvPr/>
          </p:nvSpPr>
          <p:spPr bwMode="auto">
            <a:xfrm>
              <a:off x="1632" y="1296"/>
              <a:ext cx="96" cy="384"/>
            </a:xfrm>
            <a:prstGeom prst="line">
              <a:avLst/>
            </a:prstGeom>
            <a:noFill/>
            <a:ln w="9525">
              <a:solidFill>
                <a:schemeClr val="tx1"/>
              </a:solidFill>
              <a:miter lim="800000"/>
              <a:headEnd/>
              <a:tailEnd type="triangle" w="med" len="med"/>
            </a:ln>
          </p:spPr>
          <p:txBody>
            <a:bodyPr wrap="none"/>
            <a:lstStyle/>
            <a:p>
              <a:endParaRPr lang="zh-CN" altLang="en-US"/>
            </a:p>
          </p:txBody>
        </p:sp>
        <p:sp>
          <p:nvSpPr>
            <p:cNvPr id="35859" name="Line 92"/>
            <p:cNvSpPr>
              <a:spLocks noChangeShapeType="1"/>
            </p:cNvSpPr>
            <p:nvPr/>
          </p:nvSpPr>
          <p:spPr bwMode="auto">
            <a:xfrm flipV="1">
              <a:off x="1776" y="1296"/>
              <a:ext cx="1008" cy="384"/>
            </a:xfrm>
            <a:prstGeom prst="line">
              <a:avLst/>
            </a:prstGeom>
            <a:noFill/>
            <a:ln w="9525">
              <a:solidFill>
                <a:schemeClr val="tx1"/>
              </a:solidFill>
              <a:miter lim="800000"/>
              <a:headEnd/>
              <a:tailEnd type="triangle" w="med" len="med"/>
            </a:ln>
          </p:spPr>
          <p:txBody>
            <a:bodyPr wrap="none"/>
            <a:lstStyle/>
            <a:p>
              <a:endParaRPr lang="zh-CN" altLang="en-US"/>
            </a:p>
          </p:txBody>
        </p:sp>
        <p:sp>
          <p:nvSpPr>
            <p:cNvPr id="35860" name="Line 93"/>
            <p:cNvSpPr>
              <a:spLocks noChangeShapeType="1"/>
            </p:cNvSpPr>
            <p:nvPr/>
          </p:nvSpPr>
          <p:spPr bwMode="auto">
            <a:xfrm>
              <a:off x="3024" y="1296"/>
              <a:ext cx="144" cy="384"/>
            </a:xfrm>
            <a:prstGeom prst="line">
              <a:avLst/>
            </a:prstGeom>
            <a:noFill/>
            <a:ln w="9525">
              <a:solidFill>
                <a:schemeClr val="tx1"/>
              </a:solidFill>
              <a:miter lim="800000"/>
              <a:headEnd/>
              <a:tailEnd type="triangle" w="med" len="med"/>
            </a:ln>
          </p:spPr>
          <p:txBody>
            <a:bodyPr wrap="none"/>
            <a:lstStyle/>
            <a:p>
              <a:endParaRPr lang="zh-CN" altLang="en-US"/>
            </a:p>
          </p:txBody>
        </p:sp>
        <p:sp>
          <p:nvSpPr>
            <p:cNvPr id="35861" name="Text Box 94"/>
            <p:cNvSpPr txBox="1">
              <a:spLocks noChangeArrowheads="1"/>
            </p:cNvSpPr>
            <p:nvPr/>
          </p:nvSpPr>
          <p:spPr bwMode="auto">
            <a:xfrm>
              <a:off x="1718" y="1364"/>
              <a:ext cx="383" cy="231"/>
            </a:xfrm>
            <a:prstGeom prst="rect">
              <a:avLst/>
            </a:prstGeom>
            <a:noFill/>
            <a:ln w="9525">
              <a:noFill/>
              <a:miter lim="800000"/>
              <a:headEnd/>
              <a:tailEnd/>
            </a:ln>
          </p:spPr>
          <p:txBody>
            <a:bodyPr wrap="none">
              <a:spAutoFit/>
            </a:bodyPr>
            <a:lstStyle/>
            <a:p>
              <a:r>
                <a:rPr lang="en-US" altLang="zh-CN"/>
                <a:t>NAK</a:t>
              </a:r>
            </a:p>
          </p:txBody>
        </p:sp>
        <p:sp>
          <p:nvSpPr>
            <p:cNvPr id="35862" name="Text Box 95"/>
            <p:cNvSpPr txBox="1">
              <a:spLocks noChangeArrowheads="1"/>
            </p:cNvSpPr>
            <p:nvPr/>
          </p:nvSpPr>
          <p:spPr bwMode="auto">
            <a:xfrm>
              <a:off x="3110" y="1364"/>
              <a:ext cx="830" cy="231"/>
            </a:xfrm>
            <a:prstGeom prst="rect">
              <a:avLst/>
            </a:prstGeom>
            <a:noFill/>
            <a:ln w="9525">
              <a:noFill/>
              <a:miter lim="800000"/>
              <a:headEnd/>
              <a:tailEnd/>
            </a:ln>
          </p:spPr>
          <p:txBody>
            <a:bodyPr wrap="none">
              <a:spAutoFit/>
            </a:bodyPr>
            <a:lstStyle/>
            <a:p>
              <a:r>
                <a:rPr lang="zh-CN" altLang="en-US" b="1"/>
                <a:t>重发码组2 </a:t>
              </a:r>
            </a:p>
          </p:txBody>
        </p:sp>
        <p:sp>
          <p:nvSpPr>
            <p:cNvPr id="35863" name="Text Box 96"/>
            <p:cNvSpPr txBox="1">
              <a:spLocks noChangeArrowheads="1"/>
            </p:cNvSpPr>
            <p:nvPr/>
          </p:nvSpPr>
          <p:spPr bwMode="auto">
            <a:xfrm>
              <a:off x="758" y="1070"/>
              <a:ext cx="261" cy="750"/>
            </a:xfrm>
            <a:prstGeom prst="rect">
              <a:avLst/>
            </a:prstGeom>
            <a:noFill/>
            <a:ln w="9525">
              <a:noFill/>
              <a:miter lim="800000"/>
              <a:headEnd/>
              <a:tailEnd/>
            </a:ln>
          </p:spPr>
          <p:txBody>
            <a:bodyPr wrap="none">
              <a:spAutoFit/>
            </a:bodyPr>
            <a:lstStyle/>
            <a:p>
              <a:r>
                <a:rPr lang="zh-CN" altLang="en-US" b="1"/>
                <a:t>发</a:t>
              </a:r>
            </a:p>
            <a:p>
              <a:endParaRPr lang="zh-CN" altLang="en-US" b="1"/>
            </a:p>
            <a:p>
              <a:endParaRPr lang="zh-CN" altLang="en-US" b="1"/>
            </a:p>
            <a:p>
              <a:r>
                <a:rPr lang="zh-CN" altLang="en-US" b="1"/>
                <a:t>收</a:t>
              </a:r>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标题 1"/>
          <p:cNvSpPr>
            <a:spLocks noGrp="1"/>
          </p:cNvSpPr>
          <p:nvPr>
            <p:ph type="title"/>
          </p:nvPr>
        </p:nvSpPr>
        <p:spPr/>
        <p:txBody>
          <a:bodyPr/>
          <a:lstStyle/>
          <a:p>
            <a:r>
              <a:rPr lang="en-US" altLang="zh-CN" smtClean="0"/>
              <a:t>2. </a:t>
            </a:r>
            <a:r>
              <a:rPr lang="zh-CN" altLang="en-US" smtClean="0"/>
              <a:t>差错控制</a:t>
            </a:r>
          </a:p>
        </p:txBody>
      </p:sp>
      <p:sp>
        <p:nvSpPr>
          <p:cNvPr id="36867" name="内容占位符 2"/>
          <p:cNvSpPr>
            <a:spLocks noGrp="1"/>
          </p:cNvSpPr>
          <p:nvPr>
            <p:ph idx="1"/>
          </p:nvPr>
        </p:nvSpPr>
        <p:spPr/>
        <p:txBody>
          <a:bodyPr/>
          <a:lstStyle/>
          <a:p>
            <a:pPr>
              <a:lnSpc>
                <a:spcPct val="90000"/>
              </a:lnSpc>
              <a:buFont typeface="Wingdings" pitchFamily="2" charset="2"/>
              <a:buNone/>
            </a:pPr>
            <a:r>
              <a:rPr lang="zh-CN" altLang="en-US" smtClean="0"/>
              <a:t>(二)　前向纠错   </a:t>
            </a:r>
            <a:r>
              <a:rPr lang="en-US" altLang="zh-CN" smtClean="0"/>
              <a:t>FEC Forward Error Correction</a:t>
            </a:r>
          </a:p>
          <a:p>
            <a:pPr>
              <a:lnSpc>
                <a:spcPct val="90000"/>
              </a:lnSpc>
            </a:pPr>
            <a:endParaRPr lang="zh-CN" altLang="en-US" smtClean="0"/>
          </a:p>
          <a:p>
            <a:pPr>
              <a:lnSpc>
                <a:spcPct val="90000"/>
              </a:lnSpc>
            </a:pPr>
            <a:endParaRPr lang="zh-CN" altLang="en-US" smtClean="0"/>
          </a:p>
          <a:p>
            <a:pPr>
              <a:lnSpc>
                <a:spcPct val="90000"/>
              </a:lnSpc>
            </a:pPr>
            <a:r>
              <a:rPr lang="zh-CN" altLang="en-US" smtClean="0"/>
              <a:t>基本方法</a:t>
            </a:r>
          </a:p>
          <a:p>
            <a:pPr lvl="1">
              <a:lnSpc>
                <a:spcPct val="90000"/>
              </a:lnSpc>
            </a:pPr>
            <a:r>
              <a:rPr lang="zh-CN" altLang="en-US" smtClean="0"/>
              <a:t>发端码中，加入码元，使整个序列变换为能够纠正错误的码。</a:t>
            </a:r>
          </a:p>
          <a:p>
            <a:pPr lvl="1">
              <a:lnSpc>
                <a:spcPct val="90000"/>
              </a:lnSpc>
            </a:pPr>
            <a:r>
              <a:rPr lang="zh-CN" altLang="en-US" smtClean="0"/>
              <a:t>收端根据编码规律检验错误的位置，并自动校正。</a:t>
            </a:r>
          </a:p>
          <a:p>
            <a:pPr>
              <a:lnSpc>
                <a:spcPct val="90000"/>
              </a:lnSpc>
            </a:pPr>
            <a:r>
              <a:rPr lang="zh-CN" altLang="en-US" smtClean="0"/>
              <a:t>优点：</a:t>
            </a:r>
          </a:p>
          <a:p>
            <a:pPr lvl="1">
              <a:lnSpc>
                <a:spcPct val="90000"/>
              </a:lnSpc>
            </a:pPr>
            <a:r>
              <a:rPr lang="zh-CN" altLang="en-US" smtClean="0"/>
              <a:t>不需要返馈信道</a:t>
            </a:r>
          </a:p>
          <a:p>
            <a:pPr lvl="2">
              <a:lnSpc>
                <a:spcPct val="90000"/>
              </a:lnSpc>
            </a:pPr>
            <a:r>
              <a:rPr lang="zh-CN" altLang="en-US" smtClean="0"/>
              <a:t>适合于只有单向信道的场合。</a:t>
            </a:r>
          </a:p>
          <a:p>
            <a:pPr lvl="2">
              <a:lnSpc>
                <a:spcPct val="90000"/>
              </a:lnSpc>
            </a:pPr>
            <a:r>
              <a:rPr lang="zh-CN" altLang="en-US" smtClean="0"/>
              <a:t>或错误重发无意义的场合。</a:t>
            </a:r>
          </a:p>
          <a:p>
            <a:pPr>
              <a:lnSpc>
                <a:spcPct val="90000"/>
              </a:lnSpc>
            </a:pPr>
            <a:r>
              <a:rPr lang="zh-CN" altLang="en-US" smtClean="0"/>
              <a:t>缺点：</a:t>
            </a:r>
          </a:p>
          <a:p>
            <a:pPr lvl="1">
              <a:lnSpc>
                <a:spcPct val="90000"/>
              </a:lnSpc>
            </a:pPr>
            <a:r>
              <a:rPr lang="zh-CN" altLang="en-US" smtClean="0"/>
              <a:t>译码设备复杂；</a:t>
            </a:r>
          </a:p>
          <a:p>
            <a:pPr lvl="1">
              <a:lnSpc>
                <a:spcPct val="90000"/>
              </a:lnSpc>
            </a:pPr>
            <a:r>
              <a:rPr lang="zh-CN" altLang="en-US" smtClean="0"/>
              <a:t>若要求纠正码越多，监督码元也越多，传输效率越低。</a:t>
            </a:r>
          </a:p>
          <a:p>
            <a:pPr>
              <a:lnSpc>
                <a:spcPct val="90000"/>
              </a:lnSpc>
            </a:pPr>
            <a:r>
              <a:rPr lang="zh-CN" altLang="en-US" smtClean="0"/>
              <a:t>注意：</a:t>
            </a:r>
          </a:p>
          <a:p>
            <a:pPr lvl="1">
              <a:lnSpc>
                <a:spcPct val="90000"/>
              </a:lnSpc>
            </a:pPr>
            <a:r>
              <a:rPr lang="zh-CN" altLang="en-US" smtClean="0"/>
              <a:t>选择的纠错码，需要与新道特性密切配合。</a:t>
            </a:r>
          </a:p>
          <a:p>
            <a:endParaRPr lang="zh-CN" altLang="en-US" smtClean="0"/>
          </a:p>
        </p:txBody>
      </p:sp>
      <p:sp>
        <p:nvSpPr>
          <p:cNvPr id="36868" name="Rectangle 6"/>
          <p:cNvSpPr>
            <a:spLocks noChangeArrowheads="1"/>
          </p:cNvSpPr>
          <p:nvPr/>
        </p:nvSpPr>
        <p:spPr bwMode="auto">
          <a:xfrm>
            <a:off x="2268538" y="1989138"/>
            <a:ext cx="685800" cy="381000"/>
          </a:xfrm>
          <a:prstGeom prst="rect">
            <a:avLst/>
          </a:prstGeom>
          <a:solidFill>
            <a:schemeClr val="accent1"/>
          </a:solidFill>
          <a:ln w="9525">
            <a:solidFill>
              <a:schemeClr val="tx1"/>
            </a:solidFill>
            <a:miter lim="800000"/>
            <a:headEnd/>
            <a:tailEnd/>
          </a:ln>
        </p:spPr>
        <p:txBody>
          <a:bodyPr wrap="none" anchor="ctr"/>
          <a:lstStyle/>
          <a:p>
            <a:pPr algn="ctr"/>
            <a:r>
              <a:rPr lang="zh-CN" altLang="en-US" b="1"/>
              <a:t>发</a:t>
            </a:r>
          </a:p>
        </p:txBody>
      </p:sp>
      <p:sp>
        <p:nvSpPr>
          <p:cNvPr id="36869" name="Rectangle 7"/>
          <p:cNvSpPr>
            <a:spLocks noChangeArrowheads="1"/>
          </p:cNvSpPr>
          <p:nvPr/>
        </p:nvSpPr>
        <p:spPr bwMode="auto">
          <a:xfrm>
            <a:off x="4935538" y="1989138"/>
            <a:ext cx="685800" cy="381000"/>
          </a:xfrm>
          <a:prstGeom prst="rect">
            <a:avLst/>
          </a:prstGeom>
          <a:solidFill>
            <a:schemeClr val="accent1"/>
          </a:solidFill>
          <a:ln w="9525">
            <a:solidFill>
              <a:schemeClr val="tx1"/>
            </a:solidFill>
            <a:miter lim="800000"/>
            <a:headEnd/>
            <a:tailEnd/>
          </a:ln>
        </p:spPr>
        <p:txBody>
          <a:bodyPr wrap="none" anchor="ctr"/>
          <a:lstStyle/>
          <a:p>
            <a:pPr algn="ctr"/>
            <a:r>
              <a:rPr lang="zh-CN" altLang="en-US" b="1"/>
              <a:t>收</a:t>
            </a:r>
          </a:p>
        </p:txBody>
      </p:sp>
      <p:sp>
        <p:nvSpPr>
          <p:cNvPr id="36870" name="Line 8"/>
          <p:cNvSpPr>
            <a:spLocks noChangeShapeType="1"/>
          </p:cNvSpPr>
          <p:nvPr/>
        </p:nvSpPr>
        <p:spPr bwMode="auto">
          <a:xfrm>
            <a:off x="2954338" y="2217738"/>
            <a:ext cx="1981200" cy="0"/>
          </a:xfrm>
          <a:prstGeom prst="line">
            <a:avLst/>
          </a:prstGeom>
          <a:noFill/>
          <a:ln w="9525">
            <a:solidFill>
              <a:schemeClr val="tx1"/>
            </a:solidFill>
            <a:miter lim="800000"/>
            <a:headEnd/>
            <a:tailEnd type="triangle" w="med" len="med"/>
          </a:ln>
        </p:spPr>
        <p:txBody>
          <a:bodyPr wrap="none"/>
          <a:lstStyle/>
          <a:p>
            <a:endParaRPr lang="zh-CN" altLang="en-US"/>
          </a:p>
        </p:txBody>
      </p:sp>
      <p:sp>
        <p:nvSpPr>
          <p:cNvPr id="36871" name="AutoShape 10"/>
          <p:cNvSpPr>
            <a:spLocks noChangeArrowheads="1"/>
          </p:cNvSpPr>
          <p:nvPr/>
        </p:nvSpPr>
        <p:spPr bwMode="auto">
          <a:xfrm>
            <a:off x="5926138" y="1227138"/>
            <a:ext cx="1600200" cy="685800"/>
          </a:xfrm>
          <a:prstGeom prst="wedgeRoundRectCallout">
            <a:avLst>
              <a:gd name="adj1" fmla="val -66269"/>
              <a:gd name="adj2" fmla="val 86574"/>
              <a:gd name="adj3" fmla="val 16667"/>
            </a:avLst>
          </a:prstGeom>
          <a:solidFill>
            <a:schemeClr val="accent2"/>
          </a:solidFill>
          <a:ln w="9525">
            <a:solidFill>
              <a:schemeClr val="tx1"/>
            </a:solidFill>
            <a:miter lim="800000"/>
            <a:headEnd/>
            <a:tailEnd/>
          </a:ln>
        </p:spPr>
        <p:txBody>
          <a:bodyPr/>
          <a:lstStyle/>
          <a:p>
            <a:pPr algn="ctr"/>
            <a:r>
              <a:rPr lang="zh-CN" altLang="en-US" b="1"/>
              <a:t>收端一定具有纠错能力</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标题 1"/>
          <p:cNvSpPr>
            <a:spLocks noGrp="1"/>
          </p:cNvSpPr>
          <p:nvPr>
            <p:ph type="title"/>
          </p:nvPr>
        </p:nvSpPr>
        <p:spPr/>
        <p:txBody>
          <a:bodyPr/>
          <a:lstStyle/>
          <a:p>
            <a:r>
              <a:rPr lang="en-US" altLang="zh-CN" smtClean="0"/>
              <a:t>2. </a:t>
            </a:r>
            <a:r>
              <a:rPr lang="zh-CN" altLang="en-US" smtClean="0"/>
              <a:t>差错控制</a:t>
            </a:r>
          </a:p>
        </p:txBody>
      </p:sp>
      <p:sp>
        <p:nvSpPr>
          <p:cNvPr id="37891" name="内容占位符 2"/>
          <p:cNvSpPr>
            <a:spLocks noGrp="1"/>
          </p:cNvSpPr>
          <p:nvPr>
            <p:ph idx="1"/>
          </p:nvPr>
        </p:nvSpPr>
        <p:spPr/>
        <p:txBody>
          <a:bodyPr/>
          <a:lstStyle/>
          <a:p>
            <a:pPr>
              <a:lnSpc>
                <a:spcPct val="100000"/>
              </a:lnSpc>
              <a:buFont typeface="Wingdings" pitchFamily="2" charset="2"/>
              <a:buNone/>
            </a:pPr>
            <a:r>
              <a:rPr lang="zh-CN" altLang="en-US" smtClean="0"/>
              <a:t>(三)混合纠错检错 </a:t>
            </a:r>
            <a:r>
              <a:rPr lang="en-US" altLang="zh-CN" smtClean="0"/>
              <a:t>HEC: Hybrid Error Correction</a:t>
            </a:r>
          </a:p>
          <a:p>
            <a:pPr>
              <a:lnSpc>
                <a:spcPct val="100000"/>
              </a:lnSpc>
            </a:pPr>
            <a:endParaRPr lang="en-US" altLang="zh-CN" smtClean="0"/>
          </a:p>
          <a:p>
            <a:pPr>
              <a:lnSpc>
                <a:spcPct val="100000"/>
              </a:lnSpc>
            </a:pPr>
            <a:endParaRPr lang="en-US" altLang="zh-CN" smtClean="0"/>
          </a:p>
          <a:p>
            <a:pPr lvl="1">
              <a:lnSpc>
                <a:spcPct val="100000"/>
              </a:lnSpc>
            </a:pPr>
            <a:r>
              <a:rPr lang="en-US" altLang="zh-CN" smtClean="0"/>
              <a:t>FEC</a:t>
            </a:r>
            <a:r>
              <a:rPr lang="zh-CN" altLang="en-US" smtClean="0"/>
              <a:t>和</a:t>
            </a:r>
            <a:r>
              <a:rPr lang="en-US" altLang="zh-CN" smtClean="0"/>
              <a:t>ARQ</a:t>
            </a:r>
            <a:r>
              <a:rPr lang="zh-CN" altLang="en-US" smtClean="0"/>
              <a:t>结合。</a:t>
            </a:r>
          </a:p>
          <a:p>
            <a:pPr lvl="1">
              <a:lnSpc>
                <a:spcPct val="100000"/>
              </a:lnSpc>
            </a:pPr>
            <a:r>
              <a:rPr lang="zh-CN" altLang="en-US" smtClean="0"/>
              <a:t>发端发送具有检错和纠错能力的码；</a:t>
            </a:r>
          </a:p>
          <a:p>
            <a:pPr lvl="1">
              <a:lnSpc>
                <a:spcPct val="100000"/>
              </a:lnSpc>
            </a:pPr>
            <a:r>
              <a:rPr lang="zh-CN" altLang="en-US" smtClean="0"/>
              <a:t>收端：错误少于纠错能力，则纠错。否则：若能检错，则</a:t>
            </a:r>
            <a:r>
              <a:rPr lang="en-US" altLang="zh-CN" smtClean="0"/>
              <a:t>ARQ.</a:t>
            </a:r>
          </a:p>
          <a:p>
            <a:pPr>
              <a:lnSpc>
                <a:spcPct val="100000"/>
              </a:lnSpc>
            </a:pPr>
            <a:endParaRPr lang="en-US" altLang="zh-CN" smtClean="0"/>
          </a:p>
          <a:p>
            <a:pPr>
              <a:lnSpc>
                <a:spcPct val="100000"/>
              </a:lnSpc>
              <a:buFont typeface="Wingdings" pitchFamily="2" charset="2"/>
              <a:buNone/>
            </a:pPr>
            <a:r>
              <a:rPr lang="zh-CN" altLang="en-US" smtClean="0"/>
              <a:t>(四)信息反馈 </a:t>
            </a:r>
            <a:r>
              <a:rPr lang="en-US" altLang="zh-CN" smtClean="0"/>
              <a:t>IRQ </a:t>
            </a:r>
          </a:p>
          <a:p>
            <a:pPr>
              <a:lnSpc>
                <a:spcPct val="100000"/>
              </a:lnSpc>
            </a:pPr>
            <a:endParaRPr lang="en-US" altLang="zh-CN" smtClean="0"/>
          </a:p>
          <a:p>
            <a:pPr>
              <a:lnSpc>
                <a:spcPct val="100000"/>
              </a:lnSpc>
            </a:pPr>
            <a:endParaRPr lang="zh-CN" altLang="en-US" smtClean="0"/>
          </a:p>
          <a:p>
            <a:pPr>
              <a:lnSpc>
                <a:spcPct val="100000"/>
              </a:lnSpc>
            </a:pPr>
            <a:endParaRPr lang="zh-CN" altLang="en-US" smtClean="0"/>
          </a:p>
          <a:p>
            <a:pPr lvl="1">
              <a:lnSpc>
                <a:spcPct val="100000"/>
              </a:lnSpc>
            </a:pPr>
            <a:r>
              <a:rPr lang="zh-CN" altLang="en-US" smtClean="0"/>
              <a:t>又称回程校验。</a:t>
            </a:r>
          </a:p>
          <a:p>
            <a:pPr lvl="2"/>
            <a:r>
              <a:rPr lang="zh-CN" altLang="en-US" smtClean="0"/>
              <a:t>收端把所有接收到的序列，发回发端，由发端比较，只有错误的再发。</a:t>
            </a:r>
          </a:p>
          <a:p>
            <a:endParaRPr lang="zh-CN" altLang="en-US" smtClean="0"/>
          </a:p>
        </p:txBody>
      </p:sp>
      <p:grpSp>
        <p:nvGrpSpPr>
          <p:cNvPr id="37892" name="Group 5"/>
          <p:cNvGrpSpPr>
            <a:grpSpLocks/>
          </p:cNvGrpSpPr>
          <p:nvPr/>
        </p:nvGrpSpPr>
        <p:grpSpPr bwMode="auto">
          <a:xfrm>
            <a:off x="2700338" y="1989138"/>
            <a:ext cx="3352800" cy="381000"/>
            <a:chOff x="2688" y="1056"/>
            <a:chExt cx="2112" cy="240"/>
          </a:xfrm>
        </p:grpSpPr>
        <p:sp>
          <p:nvSpPr>
            <p:cNvPr id="37900" name="Rectangle 6"/>
            <p:cNvSpPr>
              <a:spLocks noChangeArrowheads="1"/>
            </p:cNvSpPr>
            <p:nvPr/>
          </p:nvSpPr>
          <p:spPr bwMode="auto">
            <a:xfrm>
              <a:off x="2688" y="1056"/>
              <a:ext cx="432" cy="240"/>
            </a:xfrm>
            <a:prstGeom prst="rect">
              <a:avLst/>
            </a:prstGeom>
            <a:solidFill>
              <a:schemeClr val="accent1"/>
            </a:solidFill>
            <a:ln w="9525">
              <a:solidFill>
                <a:schemeClr val="tx1"/>
              </a:solidFill>
              <a:miter lim="800000"/>
              <a:headEnd/>
              <a:tailEnd/>
            </a:ln>
          </p:spPr>
          <p:txBody>
            <a:bodyPr wrap="none" anchor="ctr"/>
            <a:lstStyle/>
            <a:p>
              <a:pPr algn="ctr"/>
              <a:r>
                <a:rPr lang="zh-CN" altLang="en-US" b="1"/>
                <a:t>发</a:t>
              </a:r>
            </a:p>
          </p:txBody>
        </p:sp>
        <p:sp>
          <p:nvSpPr>
            <p:cNvPr id="37901" name="Rectangle 7"/>
            <p:cNvSpPr>
              <a:spLocks noChangeArrowheads="1"/>
            </p:cNvSpPr>
            <p:nvPr/>
          </p:nvSpPr>
          <p:spPr bwMode="auto">
            <a:xfrm>
              <a:off x="4368" y="1056"/>
              <a:ext cx="432" cy="240"/>
            </a:xfrm>
            <a:prstGeom prst="rect">
              <a:avLst/>
            </a:prstGeom>
            <a:solidFill>
              <a:schemeClr val="accent1"/>
            </a:solidFill>
            <a:ln w="9525">
              <a:solidFill>
                <a:schemeClr val="tx1"/>
              </a:solidFill>
              <a:miter lim="800000"/>
              <a:headEnd/>
              <a:tailEnd/>
            </a:ln>
          </p:spPr>
          <p:txBody>
            <a:bodyPr wrap="none" anchor="ctr"/>
            <a:lstStyle/>
            <a:p>
              <a:pPr algn="ctr"/>
              <a:r>
                <a:rPr lang="zh-CN" altLang="en-US" b="1"/>
                <a:t>收</a:t>
              </a:r>
            </a:p>
          </p:txBody>
        </p:sp>
        <p:sp>
          <p:nvSpPr>
            <p:cNvPr id="37902" name="Line 8"/>
            <p:cNvSpPr>
              <a:spLocks noChangeShapeType="1"/>
            </p:cNvSpPr>
            <p:nvPr/>
          </p:nvSpPr>
          <p:spPr bwMode="auto">
            <a:xfrm>
              <a:off x="3120" y="1104"/>
              <a:ext cx="1248" cy="0"/>
            </a:xfrm>
            <a:prstGeom prst="line">
              <a:avLst/>
            </a:prstGeom>
            <a:noFill/>
            <a:ln w="9525">
              <a:solidFill>
                <a:schemeClr val="tx1"/>
              </a:solidFill>
              <a:miter lim="800000"/>
              <a:headEnd/>
              <a:tailEnd type="triangle" w="med" len="med"/>
            </a:ln>
          </p:spPr>
          <p:txBody>
            <a:bodyPr wrap="none"/>
            <a:lstStyle/>
            <a:p>
              <a:endParaRPr lang="zh-CN" altLang="en-US"/>
            </a:p>
          </p:txBody>
        </p:sp>
        <p:sp>
          <p:nvSpPr>
            <p:cNvPr id="37903" name="Line 9"/>
            <p:cNvSpPr>
              <a:spLocks noChangeShapeType="1"/>
            </p:cNvSpPr>
            <p:nvPr/>
          </p:nvSpPr>
          <p:spPr bwMode="auto">
            <a:xfrm flipH="1">
              <a:off x="3120" y="1200"/>
              <a:ext cx="1248" cy="0"/>
            </a:xfrm>
            <a:prstGeom prst="line">
              <a:avLst/>
            </a:prstGeom>
            <a:noFill/>
            <a:ln w="9525">
              <a:solidFill>
                <a:schemeClr val="tx1"/>
              </a:solidFill>
              <a:miter lim="800000"/>
              <a:headEnd/>
              <a:tailEnd type="triangle" w="med" len="med"/>
            </a:ln>
          </p:spPr>
          <p:txBody>
            <a:bodyPr wrap="none"/>
            <a:lstStyle/>
            <a:p>
              <a:endParaRPr lang="zh-CN" altLang="en-US"/>
            </a:p>
          </p:txBody>
        </p:sp>
      </p:grpSp>
      <p:sp>
        <p:nvSpPr>
          <p:cNvPr id="37893" name="AutoShape 15"/>
          <p:cNvSpPr>
            <a:spLocks noChangeArrowheads="1"/>
          </p:cNvSpPr>
          <p:nvPr/>
        </p:nvSpPr>
        <p:spPr bwMode="auto">
          <a:xfrm>
            <a:off x="6357938" y="1379538"/>
            <a:ext cx="1600200" cy="685800"/>
          </a:xfrm>
          <a:prstGeom prst="wedgeRoundRectCallout">
            <a:avLst>
              <a:gd name="adj1" fmla="val -66269"/>
              <a:gd name="adj2" fmla="val 86574"/>
              <a:gd name="adj3" fmla="val 16667"/>
            </a:avLst>
          </a:prstGeom>
          <a:solidFill>
            <a:schemeClr val="accent2"/>
          </a:solidFill>
          <a:ln w="9525">
            <a:solidFill>
              <a:schemeClr val="tx1"/>
            </a:solidFill>
            <a:miter lim="800000"/>
            <a:headEnd/>
            <a:tailEnd/>
          </a:ln>
        </p:spPr>
        <p:txBody>
          <a:bodyPr/>
          <a:lstStyle/>
          <a:p>
            <a:pPr algn="ctr"/>
            <a:r>
              <a:rPr lang="zh-CN" altLang="en-US" b="1"/>
              <a:t>收端一定具有纠错能力</a:t>
            </a:r>
          </a:p>
        </p:txBody>
      </p:sp>
      <p:grpSp>
        <p:nvGrpSpPr>
          <p:cNvPr id="37894" name="Group 10"/>
          <p:cNvGrpSpPr>
            <a:grpSpLocks/>
          </p:cNvGrpSpPr>
          <p:nvPr/>
        </p:nvGrpSpPr>
        <p:grpSpPr bwMode="auto">
          <a:xfrm>
            <a:off x="3924300" y="4365625"/>
            <a:ext cx="3352800" cy="381000"/>
            <a:chOff x="2688" y="1056"/>
            <a:chExt cx="2112" cy="240"/>
          </a:xfrm>
        </p:grpSpPr>
        <p:sp>
          <p:nvSpPr>
            <p:cNvPr id="37896" name="Rectangle 11"/>
            <p:cNvSpPr>
              <a:spLocks noChangeArrowheads="1"/>
            </p:cNvSpPr>
            <p:nvPr/>
          </p:nvSpPr>
          <p:spPr bwMode="auto">
            <a:xfrm>
              <a:off x="2688" y="1056"/>
              <a:ext cx="432" cy="240"/>
            </a:xfrm>
            <a:prstGeom prst="rect">
              <a:avLst/>
            </a:prstGeom>
            <a:solidFill>
              <a:schemeClr val="accent1"/>
            </a:solidFill>
            <a:ln w="9525">
              <a:solidFill>
                <a:schemeClr val="tx1"/>
              </a:solidFill>
              <a:miter lim="800000"/>
              <a:headEnd/>
              <a:tailEnd/>
            </a:ln>
          </p:spPr>
          <p:txBody>
            <a:bodyPr wrap="none" anchor="ctr"/>
            <a:lstStyle/>
            <a:p>
              <a:pPr algn="ctr"/>
              <a:r>
                <a:rPr lang="zh-CN" altLang="en-US" b="1"/>
                <a:t>发</a:t>
              </a:r>
            </a:p>
          </p:txBody>
        </p:sp>
        <p:sp>
          <p:nvSpPr>
            <p:cNvPr id="37897" name="Rectangle 12"/>
            <p:cNvSpPr>
              <a:spLocks noChangeArrowheads="1"/>
            </p:cNvSpPr>
            <p:nvPr/>
          </p:nvSpPr>
          <p:spPr bwMode="auto">
            <a:xfrm>
              <a:off x="4368" y="1056"/>
              <a:ext cx="432" cy="240"/>
            </a:xfrm>
            <a:prstGeom prst="rect">
              <a:avLst/>
            </a:prstGeom>
            <a:solidFill>
              <a:schemeClr val="accent1"/>
            </a:solidFill>
            <a:ln w="9525">
              <a:solidFill>
                <a:schemeClr val="tx1"/>
              </a:solidFill>
              <a:miter lim="800000"/>
              <a:headEnd/>
              <a:tailEnd/>
            </a:ln>
          </p:spPr>
          <p:txBody>
            <a:bodyPr wrap="none" anchor="ctr"/>
            <a:lstStyle/>
            <a:p>
              <a:pPr algn="ctr"/>
              <a:r>
                <a:rPr lang="zh-CN" altLang="en-US" b="1"/>
                <a:t>收</a:t>
              </a:r>
            </a:p>
          </p:txBody>
        </p:sp>
        <p:sp>
          <p:nvSpPr>
            <p:cNvPr id="37898" name="Line 13"/>
            <p:cNvSpPr>
              <a:spLocks noChangeShapeType="1"/>
            </p:cNvSpPr>
            <p:nvPr/>
          </p:nvSpPr>
          <p:spPr bwMode="auto">
            <a:xfrm>
              <a:off x="3120" y="1104"/>
              <a:ext cx="1248" cy="0"/>
            </a:xfrm>
            <a:prstGeom prst="line">
              <a:avLst/>
            </a:prstGeom>
            <a:noFill/>
            <a:ln w="9525">
              <a:solidFill>
                <a:schemeClr val="tx1"/>
              </a:solidFill>
              <a:miter lim="800000"/>
              <a:headEnd/>
              <a:tailEnd type="triangle" w="med" len="med"/>
            </a:ln>
          </p:spPr>
          <p:txBody>
            <a:bodyPr wrap="none"/>
            <a:lstStyle/>
            <a:p>
              <a:endParaRPr lang="zh-CN" altLang="en-US"/>
            </a:p>
          </p:txBody>
        </p:sp>
        <p:sp>
          <p:nvSpPr>
            <p:cNvPr id="37899" name="Line 14"/>
            <p:cNvSpPr>
              <a:spLocks noChangeShapeType="1"/>
            </p:cNvSpPr>
            <p:nvPr/>
          </p:nvSpPr>
          <p:spPr bwMode="auto">
            <a:xfrm flipH="1">
              <a:off x="3120" y="1200"/>
              <a:ext cx="1248" cy="0"/>
            </a:xfrm>
            <a:prstGeom prst="line">
              <a:avLst/>
            </a:prstGeom>
            <a:noFill/>
            <a:ln w="9525">
              <a:solidFill>
                <a:schemeClr val="tx1"/>
              </a:solidFill>
              <a:miter lim="800000"/>
              <a:headEnd/>
              <a:tailEnd type="triangle" w="med" len="med"/>
            </a:ln>
          </p:spPr>
          <p:txBody>
            <a:bodyPr wrap="none"/>
            <a:lstStyle/>
            <a:p>
              <a:endParaRPr lang="zh-CN" altLang="en-US"/>
            </a:p>
          </p:txBody>
        </p:sp>
      </p:grpSp>
      <p:sp>
        <p:nvSpPr>
          <p:cNvPr id="37895" name="AutoShape 16"/>
          <p:cNvSpPr>
            <a:spLocks noChangeArrowheads="1"/>
          </p:cNvSpPr>
          <p:nvPr/>
        </p:nvSpPr>
        <p:spPr bwMode="auto">
          <a:xfrm>
            <a:off x="1485900" y="4213225"/>
            <a:ext cx="1752600" cy="685800"/>
          </a:xfrm>
          <a:prstGeom prst="wedgeRoundRectCallout">
            <a:avLst>
              <a:gd name="adj1" fmla="val 86144"/>
              <a:gd name="adj2" fmla="val 11343"/>
              <a:gd name="adj3" fmla="val 16667"/>
            </a:avLst>
          </a:prstGeom>
          <a:solidFill>
            <a:schemeClr val="accent2"/>
          </a:solidFill>
          <a:ln w="9525">
            <a:solidFill>
              <a:schemeClr val="tx1"/>
            </a:solidFill>
            <a:miter lim="800000"/>
            <a:headEnd/>
            <a:tailEnd/>
          </a:ln>
        </p:spPr>
        <p:txBody>
          <a:bodyPr/>
          <a:lstStyle/>
          <a:p>
            <a:pPr algn="ctr"/>
            <a:r>
              <a:rPr lang="zh-CN" altLang="en-US" b="1"/>
              <a:t>发端一定具有检错能力</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标题 1"/>
          <p:cNvSpPr>
            <a:spLocks noGrp="1"/>
          </p:cNvSpPr>
          <p:nvPr>
            <p:ph type="title"/>
          </p:nvPr>
        </p:nvSpPr>
        <p:spPr/>
        <p:txBody>
          <a:bodyPr/>
          <a:lstStyle/>
          <a:p>
            <a:r>
              <a:rPr lang="en-US" altLang="zh-CN" smtClean="0"/>
              <a:t>2. </a:t>
            </a:r>
            <a:r>
              <a:rPr lang="zh-CN" altLang="en-US" smtClean="0"/>
              <a:t>差错控制</a:t>
            </a:r>
          </a:p>
        </p:txBody>
      </p:sp>
      <p:sp>
        <p:nvSpPr>
          <p:cNvPr id="38915" name="内容占位符 2"/>
          <p:cNvSpPr>
            <a:spLocks noGrp="1"/>
          </p:cNvSpPr>
          <p:nvPr>
            <p:ph idx="1"/>
          </p:nvPr>
        </p:nvSpPr>
        <p:spPr/>
        <p:txBody>
          <a:bodyPr/>
          <a:lstStyle/>
          <a:p>
            <a:pPr lvl="1">
              <a:lnSpc>
                <a:spcPct val="100000"/>
              </a:lnSpc>
            </a:pPr>
            <a:r>
              <a:rPr lang="zh-CN" altLang="en-US" smtClean="0"/>
              <a:t>优点：</a:t>
            </a:r>
          </a:p>
          <a:p>
            <a:pPr lvl="2"/>
            <a:r>
              <a:rPr lang="zh-CN" altLang="en-US" smtClean="0"/>
              <a:t>不要纠错和检错，设备简单；</a:t>
            </a:r>
          </a:p>
          <a:p>
            <a:pPr lvl="1"/>
            <a:r>
              <a:rPr lang="zh-CN" altLang="en-US" smtClean="0"/>
              <a:t>缺点：</a:t>
            </a:r>
          </a:p>
          <a:p>
            <a:pPr lvl="2"/>
            <a:r>
              <a:rPr lang="zh-CN" altLang="en-US" smtClean="0"/>
              <a:t>需要双向信道，实时性差。</a:t>
            </a:r>
          </a:p>
          <a:p>
            <a:pPr lvl="2"/>
            <a:r>
              <a:rPr lang="zh-CN" altLang="en-US" smtClean="0"/>
              <a:t>发端需要一定容量的存贮器，以存贮发送的码组，环路延时大，数据速率越高，需要存贮容量越大。</a:t>
            </a:r>
          </a:p>
          <a:p>
            <a:pPr lvl="2"/>
            <a:r>
              <a:rPr lang="zh-CN" altLang="en-US" smtClean="0"/>
              <a:t>传输效率低；</a:t>
            </a:r>
          </a:p>
          <a:p>
            <a:pPr lvl="1"/>
            <a:r>
              <a:rPr lang="zh-CN" altLang="en-US" smtClean="0"/>
              <a:t>适于传输效率低，数据新到差错率较低，具有双向传输线路及控制简单的系统中。</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标题 1"/>
          <p:cNvSpPr>
            <a:spLocks noGrp="1"/>
          </p:cNvSpPr>
          <p:nvPr>
            <p:ph type="title"/>
          </p:nvPr>
        </p:nvSpPr>
        <p:spPr/>
        <p:txBody>
          <a:bodyPr/>
          <a:lstStyle/>
          <a:p>
            <a:r>
              <a:rPr lang="en-US" altLang="zh-CN" smtClean="0"/>
              <a:t>2. </a:t>
            </a:r>
            <a:r>
              <a:rPr lang="zh-CN" altLang="en-US" smtClean="0"/>
              <a:t>差错控制</a:t>
            </a:r>
          </a:p>
        </p:txBody>
      </p:sp>
      <p:sp>
        <p:nvSpPr>
          <p:cNvPr id="39939" name="内容占位符 2"/>
          <p:cNvSpPr>
            <a:spLocks noGrp="1"/>
          </p:cNvSpPr>
          <p:nvPr>
            <p:ph idx="1"/>
          </p:nvPr>
        </p:nvSpPr>
        <p:spPr/>
        <p:txBody>
          <a:bodyPr/>
          <a:lstStyle/>
          <a:p>
            <a:r>
              <a:rPr lang="zh-CN" altLang="en-US" smtClean="0"/>
              <a:t>除信息反馈</a:t>
            </a:r>
            <a:r>
              <a:rPr lang="en-US" altLang="zh-CN" smtClean="0"/>
              <a:t>IRQ</a:t>
            </a:r>
            <a:r>
              <a:rPr lang="zh-CN" altLang="en-US" smtClean="0"/>
              <a:t>外，</a:t>
            </a:r>
            <a:endParaRPr lang="en-US" altLang="zh-CN" smtClean="0"/>
          </a:p>
          <a:p>
            <a:pPr lvl="1"/>
            <a:r>
              <a:rPr lang="zh-CN" altLang="en-US" smtClean="0"/>
              <a:t>都要求发端发送的数据序列具有检错或纠错的能力。</a:t>
            </a:r>
            <a:endParaRPr lang="en-US" altLang="zh-CN" smtClean="0"/>
          </a:p>
          <a:p>
            <a:r>
              <a:rPr lang="zh-CN" altLang="en-US" smtClean="0"/>
              <a:t>编码要求：</a:t>
            </a:r>
          </a:p>
          <a:p>
            <a:pPr lvl="1"/>
            <a:r>
              <a:rPr lang="zh-CN" altLang="en-US" smtClean="0"/>
              <a:t>加入的码元越少越好；</a:t>
            </a:r>
            <a:endParaRPr lang="en-US" altLang="zh-CN" smtClean="0"/>
          </a:p>
          <a:p>
            <a:pPr lvl="2"/>
            <a:r>
              <a:rPr lang="zh-CN" altLang="en-US" smtClean="0"/>
              <a:t>为了检错</a:t>
            </a:r>
            <a:r>
              <a:rPr lang="en-US" altLang="zh-CN" smtClean="0"/>
              <a:t>/</a:t>
            </a:r>
            <a:r>
              <a:rPr lang="zh-CN" altLang="en-US" smtClean="0"/>
              <a:t>纠错，通常需要在发送信息序列中，增加新的码字。</a:t>
            </a:r>
          </a:p>
          <a:p>
            <a:pPr lvl="1"/>
            <a:r>
              <a:rPr lang="zh-CN" altLang="en-US" smtClean="0"/>
              <a:t>纠错／检错能力越强越好；</a:t>
            </a:r>
          </a:p>
          <a:p>
            <a:pPr lvl="1"/>
            <a:r>
              <a:rPr lang="zh-CN" altLang="en-US" smtClean="0"/>
              <a:t>算法越简单越好；</a:t>
            </a:r>
          </a:p>
          <a:p>
            <a:pPr lvl="1"/>
            <a:r>
              <a:rPr lang="zh-CN" altLang="en-US" smtClean="0"/>
              <a:t>设备越简单，成本越低越好。</a:t>
            </a:r>
          </a:p>
          <a:p>
            <a:endParaRPr lang="zh-CN" altLang="en-US"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标题 1"/>
          <p:cNvSpPr>
            <a:spLocks noGrp="1"/>
          </p:cNvSpPr>
          <p:nvPr>
            <p:ph type="title"/>
          </p:nvPr>
        </p:nvSpPr>
        <p:spPr/>
        <p:txBody>
          <a:bodyPr/>
          <a:lstStyle/>
          <a:p>
            <a:r>
              <a:rPr lang="en-US" altLang="zh-CN" smtClean="0"/>
              <a:t>2. </a:t>
            </a:r>
            <a:r>
              <a:rPr lang="zh-CN" altLang="en-US" smtClean="0"/>
              <a:t>差错控制</a:t>
            </a:r>
          </a:p>
        </p:txBody>
      </p:sp>
      <p:sp>
        <p:nvSpPr>
          <p:cNvPr id="40963" name="内容占位符 2"/>
          <p:cNvSpPr>
            <a:spLocks noGrp="1"/>
          </p:cNvSpPr>
          <p:nvPr>
            <p:ph idx="1"/>
          </p:nvPr>
        </p:nvSpPr>
        <p:spPr/>
        <p:txBody>
          <a:bodyPr/>
          <a:lstStyle/>
          <a:p>
            <a:r>
              <a:rPr lang="zh-CN" altLang="en-US" smtClean="0">
                <a:latin typeface="宋体" charset="-122"/>
              </a:rPr>
              <a:t>差错控制的基本思想：是通过对信息序列作某种变换，使原来彼此独立、相关性很小的信息码元序列产生某种相关性，从而在接收端有可能依据这种相关的规律来检查，进而识别或纠正传输信息序列的差错。</a:t>
            </a:r>
          </a:p>
          <a:p>
            <a:endParaRPr lang="zh-CN" altLang="en-US" smtClean="0">
              <a:latin typeface="宋体" charset="-122"/>
            </a:endParaRPr>
          </a:p>
          <a:p>
            <a:r>
              <a:rPr lang="zh-CN" altLang="en-US" smtClean="0">
                <a:latin typeface="宋体" charset="-122"/>
              </a:rPr>
              <a:t>变换的方法不同，就构成了不同的差错控制编码方法（纠错编码）。有的可以纠错、有的仅能检错。</a:t>
            </a:r>
          </a:p>
          <a:p>
            <a:endParaRPr lang="zh-CN" altLang="en-US" sz="800" smtClean="0"/>
          </a:p>
          <a:p>
            <a:r>
              <a:rPr lang="zh-CN" altLang="en-US" smtClean="0"/>
              <a:t>纠错编码方法大多是按照某种规律在用户信息序列中插入一定数量的新码元，这些新码元称为</a:t>
            </a:r>
            <a:r>
              <a:rPr lang="zh-CN" altLang="en-US" smtClean="0">
                <a:solidFill>
                  <a:schemeClr val="hlink"/>
                </a:solidFill>
              </a:rPr>
              <a:t>监督码元</a:t>
            </a:r>
            <a:r>
              <a:rPr lang="zh-CN" altLang="en-US" smtClean="0"/>
              <a:t>。</a:t>
            </a:r>
            <a:r>
              <a:rPr lang="zh-CN" altLang="en-US" smtClean="0">
                <a:solidFill>
                  <a:srgbClr val="0070C0"/>
                </a:solidFill>
              </a:rPr>
              <a:t>它们不受用户的控制，最终也不送给接收用户</a:t>
            </a:r>
            <a:r>
              <a:rPr lang="zh-CN" altLang="en-US" smtClean="0"/>
              <a:t>，只是系统在传输过程中为了减少传输差错而采用的一种处理过程。由于监督码元的加入，信道传输速率就要高于原始信息序列速率。由此可见，通过抗干扰编码来提高传输的可靠性，是以牺牲传输的有效性（速率）为代价换取的。</a:t>
            </a:r>
            <a:endParaRPr lang="zh-CN" altLang="en-US" smtClean="0">
              <a:latin typeface="宋体" charset="-122"/>
            </a:endParaRPr>
          </a:p>
          <a:p>
            <a:endParaRPr lang="zh-CN" altLang="en-US"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标题 1"/>
          <p:cNvSpPr>
            <a:spLocks noGrp="1"/>
          </p:cNvSpPr>
          <p:nvPr>
            <p:ph type="title"/>
          </p:nvPr>
        </p:nvSpPr>
        <p:spPr/>
        <p:txBody>
          <a:bodyPr/>
          <a:lstStyle/>
          <a:p>
            <a:r>
              <a:rPr lang="en-US" altLang="zh-CN" smtClean="0"/>
              <a:t>2. </a:t>
            </a:r>
            <a:r>
              <a:rPr lang="zh-CN" altLang="en-US" smtClean="0"/>
              <a:t>差错控制</a:t>
            </a:r>
          </a:p>
        </p:txBody>
      </p:sp>
      <p:sp>
        <p:nvSpPr>
          <p:cNvPr id="41987" name="内容占位符 2"/>
          <p:cNvSpPr>
            <a:spLocks noGrp="1"/>
          </p:cNvSpPr>
          <p:nvPr>
            <p:ph idx="1"/>
          </p:nvPr>
        </p:nvSpPr>
        <p:spPr>
          <a:xfrm>
            <a:off x="539750" y="1484313"/>
            <a:ext cx="8070850" cy="617537"/>
          </a:xfrm>
        </p:spPr>
        <p:txBody>
          <a:bodyPr/>
          <a:lstStyle/>
          <a:p>
            <a:r>
              <a:rPr lang="zh-CN" altLang="en-US" smtClean="0"/>
              <a:t>编</a:t>
            </a:r>
            <a:r>
              <a:rPr lang="en-US" altLang="zh-CN" smtClean="0"/>
              <a:t>/</a:t>
            </a:r>
            <a:r>
              <a:rPr lang="zh-CN" altLang="en-US" smtClean="0"/>
              <a:t>解码</a:t>
            </a:r>
          </a:p>
        </p:txBody>
      </p:sp>
      <p:sp>
        <p:nvSpPr>
          <p:cNvPr id="41988" name="矩形 3"/>
          <p:cNvSpPr>
            <a:spLocks noChangeArrowheads="1"/>
          </p:cNvSpPr>
          <p:nvPr/>
        </p:nvSpPr>
        <p:spPr bwMode="auto">
          <a:xfrm>
            <a:off x="1476375" y="3357563"/>
            <a:ext cx="1800225" cy="431800"/>
          </a:xfrm>
          <a:prstGeom prst="rect">
            <a:avLst/>
          </a:prstGeom>
          <a:solidFill>
            <a:srgbClr val="FFC000"/>
          </a:solidFill>
          <a:ln w="9525" algn="ctr">
            <a:solidFill>
              <a:schemeClr val="bg2"/>
            </a:solidFill>
            <a:round/>
            <a:headEnd/>
            <a:tailEnd/>
          </a:ln>
        </p:spPr>
        <p:txBody>
          <a:bodyPr/>
          <a:lstStyle/>
          <a:p>
            <a:pPr marL="342900" indent="-342900" algn="ctr" latinLnBrk="0">
              <a:lnSpc>
                <a:spcPct val="125000"/>
              </a:lnSpc>
              <a:spcBef>
                <a:spcPct val="20000"/>
              </a:spcBef>
              <a:buClr>
                <a:schemeClr val="folHlink"/>
              </a:buClr>
              <a:buSzPct val="60000"/>
              <a:buFont typeface="Wingdings" pitchFamily="2" charset="2"/>
              <a:buNone/>
            </a:pPr>
            <a:r>
              <a:rPr lang="zh-CN" altLang="en-US" b="1">
                <a:latin typeface="Tahoma" pitchFamily="34" charset="0"/>
                <a:ea typeface="黑体" pitchFamily="2" charset="-122"/>
              </a:rPr>
              <a:t>编码</a:t>
            </a:r>
          </a:p>
        </p:txBody>
      </p:sp>
      <p:sp>
        <p:nvSpPr>
          <p:cNvPr id="41989" name="矩形 4"/>
          <p:cNvSpPr>
            <a:spLocks noChangeArrowheads="1"/>
          </p:cNvSpPr>
          <p:nvPr/>
        </p:nvSpPr>
        <p:spPr bwMode="auto">
          <a:xfrm>
            <a:off x="6084888" y="3357563"/>
            <a:ext cx="1800225" cy="503237"/>
          </a:xfrm>
          <a:prstGeom prst="rect">
            <a:avLst/>
          </a:prstGeom>
          <a:solidFill>
            <a:srgbClr val="FFC000"/>
          </a:solidFill>
          <a:ln w="9525" algn="ctr">
            <a:solidFill>
              <a:schemeClr val="bg2"/>
            </a:solidFill>
            <a:round/>
            <a:headEnd/>
            <a:tailEnd/>
          </a:ln>
        </p:spPr>
        <p:txBody>
          <a:bodyPr/>
          <a:lstStyle/>
          <a:p>
            <a:pPr marL="342900" indent="-342900" algn="ctr" latinLnBrk="0">
              <a:lnSpc>
                <a:spcPct val="125000"/>
              </a:lnSpc>
              <a:spcBef>
                <a:spcPct val="20000"/>
              </a:spcBef>
              <a:buClr>
                <a:schemeClr val="folHlink"/>
              </a:buClr>
              <a:buSzPct val="60000"/>
              <a:buFont typeface="Wingdings" pitchFamily="2" charset="2"/>
              <a:buNone/>
            </a:pPr>
            <a:r>
              <a:rPr lang="zh-CN" altLang="en-US" b="1">
                <a:latin typeface="Tahoma" pitchFamily="34" charset="0"/>
                <a:ea typeface="黑体" pitchFamily="2" charset="-122"/>
              </a:rPr>
              <a:t>解码</a:t>
            </a:r>
          </a:p>
        </p:txBody>
      </p:sp>
      <p:sp>
        <p:nvSpPr>
          <p:cNvPr id="41990" name="矩形 5"/>
          <p:cNvSpPr>
            <a:spLocks noChangeArrowheads="1"/>
          </p:cNvSpPr>
          <p:nvPr/>
        </p:nvSpPr>
        <p:spPr bwMode="auto">
          <a:xfrm>
            <a:off x="3851275" y="5229225"/>
            <a:ext cx="1800225" cy="431800"/>
          </a:xfrm>
          <a:prstGeom prst="rect">
            <a:avLst/>
          </a:prstGeom>
          <a:noFill/>
          <a:ln w="9525" algn="ctr">
            <a:solidFill>
              <a:schemeClr val="bg2"/>
            </a:solidFill>
            <a:round/>
            <a:headEnd/>
            <a:tailEnd/>
          </a:ln>
        </p:spPr>
        <p:txBody>
          <a:bodyPr/>
          <a:lstStyle/>
          <a:p>
            <a:pPr marL="342900" indent="-342900" algn="ctr" latinLnBrk="0">
              <a:lnSpc>
                <a:spcPct val="125000"/>
              </a:lnSpc>
              <a:spcBef>
                <a:spcPct val="20000"/>
              </a:spcBef>
              <a:buClr>
                <a:schemeClr val="folHlink"/>
              </a:buClr>
              <a:buSzPct val="60000"/>
              <a:buFont typeface="Wingdings" pitchFamily="2" charset="2"/>
              <a:buNone/>
            </a:pPr>
            <a:r>
              <a:rPr lang="zh-CN" altLang="en-US" b="1">
                <a:latin typeface="Tahoma" pitchFamily="34" charset="0"/>
                <a:ea typeface="黑体" pitchFamily="2" charset="-122"/>
              </a:rPr>
              <a:t>信道</a:t>
            </a:r>
          </a:p>
        </p:txBody>
      </p:sp>
      <p:sp>
        <p:nvSpPr>
          <p:cNvPr id="41991" name="圆角矩形 6"/>
          <p:cNvSpPr>
            <a:spLocks noChangeArrowheads="1"/>
          </p:cNvSpPr>
          <p:nvPr/>
        </p:nvSpPr>
        <p:spPr bwMode="auto">
          <a:xfrm>
            <a:off x="1476375" y="2349500"/>
            <a:ext cx="1800225" cy="503238"/>
          </a:xfrm>
          <a:prstGeom prst="roundRect">
            <a:avLst>
              <a:gd name="adj" fmla="val 16667"/>
            </a:avLst>
          </a:prstGeom>
          <a:solidFill>
            <a:srgbClr val="92D050"/>
          </a:solidFill>
          <a:ln w="9525" algn="ctr">
            <a:solidFill>
              <a:schemeClr val="bg2"/>
            </a:solidFill>
            <a:round/>
            <a:headEnd/>
            <a:tailEnd/>
          </a:ln>
        </p:spPr>
        <p:txBody>
          <a:bodyPr/>
          <a:lstStyle/>
          <a:p>
            <a:pPr marL="342900" indent="-342900" algn="ctr" latinLnBrk="0">
              <a:lnSpc>
                <a:spcPct val="125000"/>
              </a:lnSpc>
              <a:spcBef>
                <a:spcPct val="20000"/>
              </a:spcBef>
              <a:buClr>
                <a:schemeClr val="folHlink"/>
              </a:buClr>
              <a:buSzPct val="60000"/>
              <a:buFont typeface="Wingdings" pitchFamily="2" charset="2"/>
              <a:buNone/>
            </a:pPr>
            <a:r>
              <a:rPr lang="zh-CN" altLang="en-US" b="1">
                <a:latin typeface="Tahoma" pitchFamily="34" charset="0"/>
                <a:ea typeface="黑体" pitchFamily="2" charset="-122"/>
              </a:rPr>
              <a:t>输入  </a:t>
            </a:r>
            <a:r>
              <a:rPr lang="en-US" altLang="zh-CN" b="1">
                <a:latin typeface="Tahoma" pitchFamily="34" charset="0"/>
                <a:ea typeface="黑体" pitchFamily="2" charset="-122"/>
              </a:rPr>
              <a:t>x</a:t>
            </a:r>
            <a:endParaRPr lang="zh-CN" altLang="en-US" b="1">
              <a:latin typeface="Tahoma" pitchFamily="34" charset="0"/>
              <a:ea typeface="黑体" pitchFamily="2" charset="-122"/>
            </a:endParaRPr>
          </a:p>
        </p:txBody>
      </p:sp>
      <p:sp>
        <p:nvSpPr>
          <p:cNvPr id="8" name="矩形 7"/>
          <p:cNvSpPr/>
          <p:nvPr/>
        </p:nvSpPr>
        <p:spPr bwMode="auto">
          <a:xfrm>
            <a:off x="1476375" y="4365625"/>
            <a:ext cx="1800225" cy="431800"/>
          </a:xfrm>
          <a:prstGeom prst="rect">
            <a:avLst/>
          </a:prstGeom>
          <a:solidFill>
            <a:schemeClr val="tx2">
              <a:lumMod val="40000"/>
              <a:lumOff val="60000"/>
            </a:schemeClr>
          </a:solidFill>
          <a:ln w="9525" cap="flat" cmpd="sng" algn="ctr">
            <a:solidFill>
              <a:schemeClr val="bg2"/>
            </a:solidFill>
            <a:prstDash val="solid"/>
            <a:round/>
            <a:headEnd type="none" w="med" len="med"/>
            <a:tailEnd type="none" w="med" len="med"/>
          </a:ln>
          <a:effectLst/>
        </p:spPr>
        <p:txBody>
          <a:bodyPr/>
          <a:lstStyle/>
          <a:p>
            <a:pPr marL="342900" indent="-342900" algn="ctr" latinLnBrk="0">
              <a:lnSpc>
                <a:spcPct val="125000"/>
              </a:lnSpc>
              <a:spcBef>
                <a:spcPct val="20000"/>
              </a:spcBef>
              <a:buClr>
                <a:schemeClr val="folHlink"/>
              </a:buClr>
              <a:buSzPct val="60000"/>
              <a:buFont typeface="Wingdings" pitchFamily="2" charset="2"/>
              <a:buNone/>
              <a:defRPr/>
            </a:pPr>
            <a:r>
              <a:rPr lang="zh-CN" altLang="en-US" b="1" dirty="0">
                <a:latin typeface="Tahoma" pitchFamily="34" charset="0"/>
                <a:ea typeface="黑体" pitchFamily="2" charset="-122"/>
              </a:rPr>
              <a:t>编码后输出</a:t>
            </a:r>
            <a:r>
              <a:rPr lang="en-US" altLang="zh-CN" b="1" dirty="0" err="1">
                <a:latin typeface="Tahoma" pitchFamily="34" charset="0"/>
                <a:ea typeface="黑体" pitchFamily="2" charset="-122"/>
              </a:rPr>
              <a:t>x+y</a:t>
            </a:r>
            <a:endParaRPr lang="zh-CN" altLang="en-US" b="1" dirty="0">
              <a:latin typeface="Tahoma" pitchFamily="34" charset="0"/>
              <a:ea typeface="黑体" pitchFamily="2" charset="-122"/>
            </a:endParaRPr>
          </a:p>
        </p:txBody>
      </p:sp>
      <p:sp>
        <p:nvSpPr>
          <p:cNvPr id="9" name="矩形 8"/>
          <p:cNvSpPr/>
          <p:nvPr/>
        </p:nvSpPr>
        <p:spPr bwMode="auto">
          <a:xfrm>
            <a:off x="6084888" y="4365625"/>
            <a:ext cx="1800225" cy="431800"/>
          </a:xfrm>
          <a:prstGeom prst="rect">
            <a:avLst/>
          </a:prstGeom>
          <a:solidFill>
            <a:schemeClr val="tx2">
              <a:lumMod val="60000"/>
              <a:lumOff val="40000"/>
            </a:schemeClr>
          </a:solidFill>
          <a:ln w="9525" cap="flat" cmpd="sng" algn="ctr">
            <a:solidFill>
              <a:schemeClr val="bg2"/>
            </a:solidFill>
            <a:prstDash val="solid"/>
            <a:round/>
            <a:headEnd type="none" w="med" len="med"/>
            <a:tailEnd type="none" w="med" len="med"/>
          </a:ln>
          <a:effectLst/>
        </p:spPr>
        <p:txBody>
          <a:bodyPr/>
          <a:lstStyle/>
          <a:p>
            <a:pPr marL="342900" indent="-342900" algn="ctr" latinLnBrk="0">
              <a:lnSpc>
                <a:spcPct val="125000"/>
              </a:lnSpc>
              <a:spcBef>
                <a:spcPct val="20000"/>
              </a:spcBef>
              <a:buClr>
                <a:schemeClr val="folHlink"/>
              </a:buClr>
              <a:buSzPct val="60000"/>
              <a:buFont typeface="Wingdings" pitchFamily="2" charset="2"/>
              <a:buNone/>
              <a:defRPr/>
            </a:pPr>
            <a:r>
              <a:rPr lang="zh-CN" altLang="en-US" b="1" dirty="0">
                <a:latin typeface="Tahoma" pitchFamily="34" charset="0"/>
                <a:ea typeface="黑体" pitchFamily="2" charset="-122"/>
              </a:rPr>
              <a:t>接收到</a:t>
            </a:r>
            <a:r>
              <a:rPr lang="en-US" altLang="zh-CN" b="1" dirty="0" err="1">
                <a:latin typeface="Tahoma" pitchFamily="34" charset="0"/>
                <a:ea typeface="黑体" pitchFamily="2" charset="-122"/>
              </a:rPr>
              <a:t>x+y</a:t>
            </a:r>
            <a:endParaRPr lang="zh-CN" altLang="en-US" b="1" dirty="0">
              <a:latin typeface="Tahoma" pitchFamily="34" charset="0"/>
              <a:ea typeface="黑体" pitchFamily="2" charset="-122"/>
            </a:endParaRPr>
          </a:p>
        </p:txBody>
      </p:sp>
      <p:sp>
        <p:nvSpPr>
          <p:cNvPr id="41994" name="圆角矩形 9"/>
          <p:cNvSpPr>
            <a:spLocks noChangeArrowheads="1"/>
          </p:cNvSpPr>
          <p:nvPr/>
        </p:nvSpPr>
        <p:spPr bwMode="auto">
          <a:xfrm>
            <a:off x="6084888" y="2349500"/>
            <a:ext cx="1800225" cy="503238"/>
          </a:xfrm>
          <a:prstGeom prst="roundRect">
            <a:avLst>
              <a:gd name="adj" fmla="val 16667"/>
            </a:avLst>
          </a:prstGeom>
          <a:solidFill>
            <a:srgbClr val="92D050"/>
          </a:solidFill>
          <a:ln w="9525" algn="ctr">
            <a:solidFill>
              <a:schemeClr val="bg2"/>
            </a:solidFill>
            <a:round/>
            <a:headEnd/>
            <a:tailEnd/>
          </a:ln>
        </p:spPr>
        <p:txBody>
          <a:bodyPr/>
          <a:lstStyle/>
          <a:p>
            <a:pPr marL="342900" indent="-342900" algn="ctr" latinLnBrk="0">
              <a:lnSpc>
                <a:spcPct val="125000"/>
              </a:lnSpc>
              <a:spcBef>
                <a:spcPct val="20000"/>
              </a:spcBef>
              <a:buClr>
                <a:schemeClr val="folHlink"/>
              </a:buClr>
              <a:buSzPct val="60000"/>
              <a:buFont typeface="Wingdings" pitchFamily="2" charset="2"/>
              <a:buNone/>
            </a:pPr>
            <a:r>
              <a:rPr lang="zh-CN" altLang="en-US" b="1">
                <a:latin typeface="Tahoma" pitchFamily="34" charset="0"/>
                <a:ea typeface="黑体" pitchFamily="2" charset="-122"/>
              </a:rPr>
              <a:t>输出  </a:t>
            </a:r>
            <a:r>
              <a:rPr lang="en-US" altLang="zh-CN" b="1">
                <a:latin typeface="Tahoma" pitchFamily="34" charset="0"/>
                <a:ea typeface="黑体" pitchFamily="2" charset="-122"/>
              </a:rPr>
              <a:t>x</a:t>
            </a:r>
            <a:endParaRPr lang="zh-CN" altLang="en-US" b="1">
              <a:latin typeface="Tahoma" pitchFamily="34" charset="0"/>
              <a:ea typeface="黑体" pitchFamily="2" charset="-122"/>
            </a:endParaRPr>
          </a:p>
        </p:txBody>
      </p:sp>
      <p:cxnSp>
        <p:nvCxnSpPr>
          <p:cNvPr id="41995" name="直接箭头连接符 11"/>
          <p:cNvCxnSpPr>
            <a:cxnSpLocks noChangeShapeType="1"/>
            <a:stCxn id="41991" idx="2"/>
            <a:endCxn id="41988" idx="0"/>
          </p:cNvCxnSpPr>
          <p:nvPr/>
        </p:nvCxnSpPr>
        <p:spPr bwMode="auto">
          <a:xfrm>
            <a:off x="2376488" y="2852738"/>
            <a:ext cx="0" cy="504825"/>
          </a:xfrm>
          <a:prstGeom prst="straightConnector1">
            <a:avLst/>
          </a:prstGeom>
          <a:noFill/>
          <a:ln w="9525" algn="ctr">
            <a:solidFill>
              <a:schemeClr val="bg2"/>
            </a:solidFill>
            <a:round/>
            <a:headEnd/>
            <a:tailEnd type="arrow" w="med" len="med"/>
          </a:ln>
        </p:spPr>
      </p:cxnSp>
      <p:cxnSp>
        <p:nvCxnSpPr>
          <p:cNvPr id="41996" name="直接箭头连接符 13"/>
          <p:cNvCxnSpPr>
            <a:cxnSpLocks noChangeShapeType="1"/>
            <a:stCxn id="41988" idx="2"/>
            <a:endCxn id="8" idx="0"/>
          </p:cNvCxnSpPr>
          <p:nvPr/>
        </p:nvCxnSpPr>
        <p:spPr bwMode="auto">
          <a:xfrm>
            <a:off x="2376488" y="3789363"/>
            <a:ext cx="0" cy="576262"/>
          </a:xfrm>
          <a:prstGeom prst="straightConnector1">
            <a:avLst/>
          </a:prstGeom>
          <a:noFill/>
          <a:ln w="9525" algn="ctr">
            <a:solidFill>
              <a:schemeClr val="bg2"/>
            </a:solidFill>
            <a:round/>
            <a:headEnd/>
            <a:tailEnd type="arrow" w="med" len="med"/>
          </a:ln>
        </p:spPr>
      </p:cxnSp>
      <p:cxnSp>
        <p:nvCxnSpPr>
          <p:cNvPr id="41997" name="直接箭头连接符 15"/>
          <p:cNvCxnSpPr>
            <a:cxnSpLocks noChangeShapeType="1"/>
            <a:stCxn id="9" idx="0"/>
            <a:endCxn id="41989" idx="2"/>
          </p:cNvCxnSpPr>
          <p:nvPr/>
        </p:nvCxnSpPr>
        <p:spPr bwMode="auto">
          <a:xfrm flipV="1">
            <a:off x="6985000" y="3860800"/>
            <a:ext cx="0" cy="504825"/>
          </a:xfrm>
          <a:prstGeom prst="straightConnector1">
            <a:avLst/>
          </a:prstGeom>
          <a:noFill/>
          <a:ln w="9525" algn="ctr">
            <a:solidFill>
              <a:schemeClr val="tx1"/>
            </a:solidFill>
            <a:round/>
            <a:headEnd/>
            <a:tailEnd type="arrow" w="med" len="med"/>
          </a:ln>
        </p:spPr>
      </p:cxnSp>
      <p:cxnSp>
        <p:nvCxnSpPr>
          <p:cNvPr id="41998" name="直接箭头连接符 17"/>
          <p:cNvCxnSpPr>
            <a:cxnSpLocks noChangeShapeType="1"/>
            <a:stCxn id="41989" idx="0"/>
            <a:endCxn id="41994" idx="2"/>
          </p:cNvCxnSpPr>
          <p:nvPr/>
        </p:nvCxnSpPr>
        <p:spPr bwMode="auto">
          <a:xfrm flipV="1">
            <a:off x="6985000" y="2852738"/>
            <a:ext cx="0" cy="504825"/>
          </a:xfrm>
          <a:prstGeom prst="straightConnector1">
            <a:avLst/>
          </a:prstGeom>
          <a:noFill/>
          <a:ln w="9525" algn="ctr">
            <a:solidFill>
              <a:schemeClr val="tx1"/>
            </a:solidFill>
            <a:round/>
            <a:headEnd/>
            <a:tailEnd type="arrow" w="med" len="med"/>
          </a:ln>
        </p:spPr>
      </p:cxnSp>
      <p:cxnSp>
        <p:nvCxnSpPr>
          <p:cNvPr id="41999" name="直接箭头连接符 20"/>
          <p:cNvCxnSpPr>
            <a:cxnSpLocks noChangeShapeType="1"/>
            <a:stCxn id="8" idx="2"/>
            <a:endCxn id="41990" idx="1"/>
          </p:cNvCxnSpPr>
          <p:nvPr/>
        </p:nvCxnSpPr>
        <p:spPr bwMode="auto">
          <a:xfrm>
            <a:off x="2376488" y="4797425"/>
            <a:ext cx="1474787" cy="647700"/>
          </a:xfrm>
          <a:prstGeom prst="straightConnector1">
            <a:avLst/>
          </a:prstGeom>
          <a:noFill/>
          <a:ln w="9525" algn="ctr">
            <a:solidFill>
              <a:schemeClr val="tx1"/>
            </a:solidFill>
            <a:round/>
            <a:headEnd/>
            <a:tailEnd type="arrow" w="med" len="med"/>
          </a:ln>
        </p:spPr>
      </p:cxnSp>
      <p:cxnSp>
        <p:nvCxnSpPr>
          <p:cNvPr id="42000" name="直接箭头连接符 22"/>
          <p:cNvCxnSpPr>
            <a:cxnSpLocks noChangeShapeType="1"/>
            <a:stCxn id="41990" idx="3"/>
            <a:endCxn id="9" idx="2"/>
          </p:cNvCxnSpPr>
          <p:nvPr/>
        </p:nvCxnSpPr>
        <p:spPr bwMode="auto">
          <a:xfrm flipV="1">
            <a:off x="5651500" y="4797425"/>
            <a:ext cx="1333500" cy="647700"/>
          </a:xfrm>
          <a:prstGeom prst="straightConnector1">
            <a:avLst/>
          </a:prstGeom>
          <a:noFill/>
          <a:ln w="9525" algn="ctr">
            <a:solidFill>
              <a:schemeClr val="tx1"/>
            </a:solidFill>
            <a:round/>
            <a:headEnd/>
            <a:tailEnd type="arrow" w="med" len="med"/>
          </a:ln>
        </p:spPr>
      </p:cxnSp>
      <p:cxnSp>
        <p:nvCxnSpPr>
          <p:cNvPr id="42001" name="直接箭头连接符 28"/>
          <p:cNvCxnSpPr>
            <a:cxnSpLocks noChangeShapeType="1"/>
            <a:stCxn id="8" idx="3"/>
            <a:endCxn id="9" idx="1"/>
          </p:cNvCxnSpPr>
          <p:nvPr/>
        </p:nvCxnSpPr>
        <p:spPr bwMode="auto">
          <a:xfrm>
            <a:off x="3276600" y="4581525"/>
            <a:ext cx="2808288" cy="0"/>
          </a:xfrm>
          <a:prstGeom prst="straightConnector1">
            <a:avLst/>
          </a:prstGeom>
          <a:noFill/>
          <a:ln w="12700" algn="ctr">
            <a:solidFill>
              <a:srgbClr val="002060"/>
            </a:solidFill>
            <a:prstDash val="dash"/>
            <a:round/>
            <a:headEnd type="triangle" w="med" len="med"/>
            <a:tailEnd type="triangle" w="med" len="med"/>
          </a:ln>
        </p:spPr>
      </p:cxnSp>
      <p:cxnSp>
        <p:nvCxnSpPr>
          <p:cNvPr id="42002" name="直接箭头连接符 29"/>
          <p:cNvCxnSpPr>
            <a:cxnSpLocks noChangeShapeType="1"/>
          </p:cNvCxnSpPr>
          <p:nvPr/>
        </p:nvCxnSpPr>
        <p:spPr bwMode="auto">
          <a:xfrm>
            <a:off x="3276600" y="3573463"/>
            <a:ext cx="2808288" cy="0"/>
          </a:xfrm>
          <a:prstGeom prst="straightConnector1">
            <a:avLst/>
          </a:prstGeom>
          <a:noFill/>
          <a:ln w="12700" algn="ctr">
            <a:solidFill>
              <a:srgbClr val="002060"/>
            </a:solidFill>
            <a:prstDash val="dash"/>
            <a:round/>
            <a:headEnd type="triangle" w="med" len="med"/>
            <a:tailEnd type="triangle" w="med" len="med"/>
          </a:ln>
        </p:spPr>
      </p:cxnSp>
      <p:cxnSp>
        <p:nvCxnSpPr>
          <p:cNvPr id="42003" name="直接箭头连接符 30"/>
          <p:cNvCxnSpPr>
            <a:cxnSpLocks noChangeShapeType="1"/>
          </p:cNvCxnSpPr>
          <p:nvPr/>
        </p:nvCxnSpPr>
        <p:spPr bwMode="auto">
          <a:xfrm>
            <a:off x="3276600" y="2636838"/>
            <a:ext cx="2808288" cy="0"/>
          </a:xfrm>
          <a:prstGeom prst="straightConnector1">
            <a:avLst/>
          </a:prstGeom>
          <a:noFill/>
          <a:ln w="12700" algn="ctr">
            <a:solidFill>
              <a:srgbClr val="002060"/>
            </a:solidFill>
            <a:prstDash val="dash"/>
            <a:round/>
            <a:headEnd type="triangle" w="med" len="med"/>
            <a:tailEnd type="triangle" w="med" len="med"/>
          </a:ln>
        </p:spPr>
      </p:cxn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标题 1"/>
          <p:cNvSpPr>
            <a:spLocks noGrp="1"/>
          </p:cNvSpPr>
          <p:nvPr>
            <p:ph type="title"/>
          </p:nvPr>
        </p:nvSpPr>
        <p:spPr/>
        <p:txBody>
          <a:bodyPr/>
          <a:lstStyle/>
          <a:p>
            <a:r>
              <a:rPr lang="en-US" altLang="zh-CN" smtClean="0"/>
              <a:t>2. </a:t>
            </a:r>
            <a:r>
              <a:rPr lang="zh-CN" altLang="en-US" smtClean="0"/>
              <a:t>差错控制</a:t>
            </a:r>
          </a:p>
        </p:txBody>
      </p:sp>
      <p:sp>
        <p:nvSpPr>
          <p:cNvPr id="43011" name="内容占位符 2"/>
          <p:cNvSpPr>
            <a:spLocks noGrp="1"/>
          </p:cNvSpPr>
          <p:nvPr>
            <p:ph idx="1"/>
          </p:nvPr>
        </p:nvSpPr>
        <p:spPr/>
        <p:txBody>
          <a:bodyPr/>
          <a:lstStyle/>
          <a:p>
            <a:r>
              <a:rPr lang="zh-CN" altLang="en-US" smtClean="0"/>
              <a:t>香农信道编码定理：</a:t>
            </a:r>
          </a:p>
          <a:p>
            <a:pPr lvl="1"/>
            <a:r>
              <a:rPr lang="zh-CN" altLang="en-US" smtClean="0"/>
              <a:t>对于一个给定的有干扰的信道，如信道容量为</a:t>
            </a:r>
            <a:r>
              <a:rPr lang="en-US" altLang="zh-CN" smtClean="0"/>
              <a:t>C，</a:t>
            </a:r>
            <a:r>
              <a:rPr lang="zh-CN" altLang="en-US" smtClean="0"/>
              <a:t>只要发端以低于</a:t>
            </a:r>
            <a:r>
              <a:rPr lang="en-US" altLang="zh-CN" smtClean="0"/>
              <a:t>C</a:t>
            </a:r>
            <a:r>
              <a:rPr lang="zh-CN" altLang="en-US" smtClean="0"/>
              <a:t>的速率</a:t>
            </a:r>
            <a:r>
              <a:rPr lang="en-US" altLang="zh-CN" smtClean="0"/>
              <a:t>R</a:t>
            </a:r>
            <a:r>
              <a:rPr lang="zh-CN" altLang="en-US" smtClean="0"/>
              <a:t>发送信息（</a:t>
            </a:r>
            <a:r>
              <a:rPr lang="en-US" altLang="zh-CN" smtClean="0"/>
              <a:t>R</a:t>
            </a:r>
            <a:r>
              <a:rPr lang="zh-CN" altLang="en-US" smtClean="0"/>
              <a:t>为编码器输入的二进制码元速率），则一定存在一种编码方法，使编码错误概率</a:t>
            </a:r>
            <a:r>
              <a:rPr lang="en-US" altLang="zh-CN" smtClean="0"/>
              <a:t>P</a:t>
            </a:r>
            <a:r>
              <a:rPr lang="zh-CN" altLang="en-US" smtClean="0"/>
              <a:t>随着码长</a:t>
            </a:r>
            <a:r>
              <a:rPr lang="en-US" altLang="zh-CN" smtClean="0"/>
              <a:t>n</a:t>
            </a:r>
            <a:r>
              <a:rPr lang="zh-CN" altLang="en-US" smtClean="0"/>
              <a:t>的增加，按指数下降到任意小的值。</a:t>
            </a:r>
          </a:p>
          <a:p>
            <a:pPr lvl="1"/>
            <a:r>
              <a:rPr lang="zh-CN" altLang="en-US" smtClean="0"/>
              <a:t>即：可以</a:t>
            </a:r>
            <a:r>
              <a:rPr lang="zh-CN" altLang="en-US" smtClean="0">
                <a:solidFill>
                  <a:srgbClr val="FF0000"/>
                </a:solidFill>
              </a:rPr>
              <a:t>通过编码，使通信过程实际上不发生错误，或者使错误控制在允许的数值下</a:t>
            </a:r>
            <a:r>
              <a:rPr lang="zh-CN" altLang="en-US" smtClean="0"/>
              <a:t>。</a:t>
            </a:r>
          </a:p>
          <a:p>
            <a:r>
              <a:rPr lang="zh-CN" altLang="en-US" smtClean="0"/>
              <a:t>方法：</a:t>
            </a:r>
          </a:p>
          <a:p>
            <a:pPr lvl="1"/>
            <a:r>
              <a:rPr lang="zh-CN" altLang="en-US" smtClean="0"/>
              <a:t>加码，称为监督码，它不荷载任何信息，只是用来监督信息码在传输中有无差错，对用户而言，多余，但提高了传输的可靠性，降低了效率。</a:t>
            </a:r>
          </a:p>
          <a:p>
            <a:pPr lvl="1"/>
            <a:r>
              <a:rPr lang="zh-CN" altLang="en-US" smtClean="0"/>
              <a:t>因入的监督码元越多，检错、纠错能力越强，效率越低。</a:t>
            </a:r>
          </a:p>
          <a:p>
            <a:r>
              <a:rPr lang="zh-CN" altLang="en-US" smtClean="0"/>
              <a:t>即：</a:t>
            </a:r>
            <a:r>
              <a:rPr lang="zh-CN" altLang="en-US" smtClean="0">
                <a:solidFill>
                  <a:srgbClr val="FF0000"/>
                </a:solidFill>
              </a:rPr>
              <a:t>码的检错和纠错能力，是用信息量的冗余来换取的</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标题 1"/>
          <p:cNvSpPr>
            <a:spLocks noGrp="1"/>
          </p:cNvSpPr>
          <p:nvPr>
            <p:ph type="title"/>
          </p:nvPr>
        </p:nvSpPr>
        <p:spPr/>
        <p:txBody>
          <a:bodyPr/>
          <a:lstStyle/>
          <a:p>
            <a:r>
              <a:rPr lang="en-US" altLang="zh-CN" smtClean="0"/>
              <a:t>3.</a:t>
            </a:r>
            <a:r>
              <a:rPr lang="zh-CN" altLang="en-US" smtClean="0"/>
              <a:t>检纠错码</a:t>
            </a:r>
            <a:r>
              <a:rPr lang="en-US" altLang="zh-CN" smtClean="0"/>
              <a:t> </a:t>
            </a:r>
            <a:endParaRPr lang="zh-CN" altLang="en-US" smtClean="0"/>
          </a:p>
        </p:txBody>
      </p:sp>
      <p:sp>
        <p:nvSpPr>
          <p:cNvPr id="3076" name="内容占位符 2"/>
          <p:cNvSpPr>
            <a:spLocks noGrp="1"/>
          </p:cNvSpPr>
          <p:nvPr>
            <p:ph idx="1"/>
          </p:nvPr>
        </p:nvSpPr>
        <p:spPr/>
        <p:txBody>
          <a:bodyPr/>
          <a:lstStyle/>
          <a:p>
            <a:r>
              <a:rPr lang="zh-CN" altLang="en-US" smtClean="0"/>
              <a:t>检纠错码 </a:t>
            </a:r>
          </a:p>
          <a:p>
            <a:pPr lvl="1"/>
            <a:r>
              <a:rPr lang="zh-CN" altLang="en-US" smtClean="0"/>
              <a:t>信息码元与监督码元 </a:t>
            </a:r>
          </a:p>
          <a:p>
            <a:r>
              <a:rPr lang="zh-CN" altLang="en-US" smtClean="0"/>
              <a:t>码元总长度：</a:t>
            </a:r>
            <a:r>
              <a:rPr lang="en-US" altLang="zh-CN" smtClean="0"/>
              <a:t>n=k+r;</a:t>
            </a:r>
          </a:p>
          <a:p>
            <a:endParaRPr lang="en-US" altLang="zh-CN" smtClean="0"/>
          </a:p>
          <a:p>
            <a:endParaRPr lang="en-US" altLang="zh-CN" smtClean="0"/>
          </a:p>
          <a:p>
            <a:endParaRPr lang="en-US" altLang="zh-CN" smtClean="0"/>
          </a:p>
          <a:p>
            <a:endParaRPr lang="en-US" altLang="zh-CN" smtClean="0"/>
          </a:p>
          <a:p>
            <a:endParaRPr lang="en-US" altLang="zh-CN" smtClean="0"/>
          </a:p>
          <a:p>
            <a:r>
              <a:rPr lang="en-US" altLang="zh-CN" smtClean="0"/>
              <a:t>n</a:t>
            </a:r>
            <a:r>
              <a:rPr lang="zh-CN" altLang="en-US" smtClean="0"/>
              <a:t>个码元，共有</a:t>
            </a:r>
            <a:r>
              <a:rPr lang="en-US" altLang="zh-CN" smtClean="0"/>
              <a:t>2</a:t>
            </a:r>
            <a:r>
              <a:rPr lang="en-US" altLang="zh-CN" baseline="30000" smtClean="0"/>
              <a:t>n</a:t>
            </a:r>
            <a:r>
              <a:rPr lang="zh-CN" altLang="en-US" smtClean="0"/>
              <a:t>种不同的码元组</a:t>
            </a:r>
            <a:r>
              <a:rPr lang="en-US" altLang="zh-CN" smtClean="0"/>
              <a:t>.</a:t>
            </a:r>
            <a:endParaRPr lang="zh-CN" altLang="en-US" smtClean="0"/>
          </a:p>
          <a:p>
            <a:r>
              <a:rPr lang="en-US" altLang="zh-CN" smtClean="0"/>
              <a:t>k</a:t>
            </a:r>
            <a:r>
              <a:rPr lang="zh-CN" altLang="en-US" smtClean="0"/>
              <a:t>个信息码元，共有</a:t>
            </a:r>
            <a:r>
              <a:rPr lang="en-US" altLang="zh-CN" smtClean="0"/>
              <a:t>2</a:t>
            </a:r>
            <a:r>
              <a:rPr lang="en-US" altLang="zh-CN" baseline="30000" smtClean="0"/>
              <a:t>K</a:t>
            </a:r>
            <a:r>
              <a:rPr lang="zh-CN" altLang="en-US" smtClean="0"/>
              <a:t>种不同的信息码组。配合每组码生成的</a:t>
            </a:r>
            <a:r>
              <a:rPr lang="en-US" altLang="zh-CN" smtClean="0"/>
              <a:t>r</a:t>
            </a:r>
            <a:r>
              <a:rPr lang="zh-CN" altLang="en-US" smtClean="0"/>
              <a:t>个监督码元，成为可用码组。</a:t>
            </a:r>
            <a:endParaRPr lang="en-US" altLang="zh-CN" smtClean="0"/>
          </a:p>
          <a:p>
            <a:r>
              <a:rPr lang="zh-CN" altLang="en-US" smtClean="0"/>
              <a:t>剩余的</a:t>
            </a:r>
            <a:r>
              <a:rPr lang="en-US" altLang="zh-CN" smtClean="0"/>
              <a:t>2</a:t>
            </a:r>
            <a:r>
              <a:rPr lang="en-US" altLang="zh-CN" baseline="30000" smtClean="0"/>
              <a:t>n</a:t>
            </a:r>
            <a:r>
              <a:rPr lang="en-US" altLang="zh-CN" smtClean="0"/>
              <a:t> -2</a:t>
            </a:r>
            <a:r>
              <a:rPr lang="en-US" altLang="zh-CN" baseline="30000" smtClean="0"/>
              <a:t>K</a:t>
            </a:r>
            <a:r>
              <a:rPr lang="zh-CN" altLang="en-US" smtClean="0"/>
              <a:t>个码组，称为禁用码组</a:t>
            </a:r>
            <a:r>
              <a:rPr lang="en-US" altLang="zh-CN" smtClean="0"/>
              <a:t>.</a:t>
            </a:r>
            <a:endParaRPr lang="zh-CN" altLang="en-US" smtClean="0"/>
          </a:p>
          <a:p>
            <a:endParaRPr lang="zh-CN" altLang="en-US" smtClean="0"/>
          </a:p>
          <a:p>
            <a:endParaRPr lang="zh-CN" altLang="en-US" smtClean="0"/>
          </a:p>
        </p:txBody>
      </p:sp>
      <p:graphicFrame>
        <p:nvGraphicFramePr>
          <p:cNvPr id="3074" name="Object 4"/>
          <p:cNvGraphicFramePr>
            <a:graphicFrameLocks noChangeAspect="1"/>
          </p:cNvGraphicFramePr>
          <p:nvPr/>
        </p:nvGraphicFramePr>
        <p:xfrm>
          <a:off x="2051050" y="2887663"/>
          <a:ext cx="4464050" cy="1200150"/>
        </p:xfrm>
        <a:graphic>
          <a:graphicData uri="http://schemas.openxmlformats.org/presentationml/2006/ole">
            <p:oleObj spid="_x0000_s3074" name="图片" r:id="rId4" imgW="1916006" imgH="514022" progId="Word.Picture.8">
              <p:embed/>
            </p:oleObj>
          </a:graphicData>
        </a:graphic>
      </p:graphicFrame>
      <p:sp>
        <p:nvSpPr>
          <p:cNvPr id="3077" name="Rectangle 6"/>
          <p:cNvSpPr>
            <a:spLocks noChangeArrowheads="1"/>
          </p:cNvSpPr>
          <p:nvPr/>
        </p:nvSpPr>
        <p:spPr bwMode="auto">
          <a:xfrm>
            <a:off x="2195513" y="4040188"/>
            <a:ext cx="4032250" cy="396875"/>
          </a:xfrm>
          <a:prstGeom prst="rect">
            <a:avLst/>
          </a:prstGeom>
          <a:noFill/>
          <a:ln w="9525">
            <a:noFill/>
            <a:miter lim="800000"/>
            <a:headEnd/>
            <a:tailEnd/>
          </a:ln>
        </p:spPr>
        <p:txBody>
          <a:bodyPr anchor="ctr">
            <a:spAutoFit/>
          </a:bodyPr>
          <a:lstStyle/>
          <a:p>
            <a:pPr algn="ctr"/>
            <a:r>
              <a:rPr lang="zh-CN" altLang="en-US" sz="2000">
                <a:latin typeface="宋体" charset="-122"/>
                <a:ea typeface="宋体" charset="-122"/>
              </a:rPr>
              <a:t>信息码元 </a:t>
            </a:r>
            <a:r>
              <a:rPr lang="en-US" altLang="zh-CN" sz="2000" i="1">
                <a:latin typeface="宋体" charset="-122"/>
                <a:ea typeface="宋体" charset="-122"/>
              </a:rPr>
              <a:t>k        </a:t>
            </a:r>
            <a:r>
              <a:rPr lang="zh-CN" altLang="en-US" sz="2000">
                <a:latin typeface="宋体" charset="-122"/>
                <a:ea typeface="宋体" charset="-122"/>
              </a:rPr>
              <a:t>监督码元</a:t>
            </a:r>
            <a:r>
              <a:rPr lang="en-US" altLang="zh-CN" sz="2000" i="1">
                <a:latin typeface="宋体" charset="-122"/>
                <a:ea typeface="宋体" charset="-122"/>
              </a:rPr>
              <a:t>r</a:t>
            </a:r>
            <a:r>
              <a:rPr lang="zh-CN" altLang="en-US" sz="2000">
                <a:latin typeface="宋体" charset="-122"/>
                <a:ea typeface="宋体" charset="-122"/>
              </a:rPr>
              <a:t>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标题 1"/>
          <p:cNvSpPr>
            <a:spLocks noGrp="1"/>
          </p:cNvSpPr>
          <p:nvPr>
            <p:ph type="title"/>
          </p:nvPr>
        </p:nvSpPr>
        <p:spPr/>
        <p:txBody>
          <a:bodyPr/>
          <a:lstStyle/>
          <a:p>
            <a:r>
              <a:rPr lang="en-US" altLang="zh-CN" smtClean="0"/>
              <a:t>3.</a:t>
            </a:r>
            <a:r>
              <a:rPr lang="zh-CN" altLang="en-US" smtClean="0"/>
              <a:t>检纠错码</a:t>
            </a:r>
            <a:r>
              <a:rPr lang="en-US" altLang="zh-CN" smtClean="0"/>
              <a:t> </a:t>
            </a:r>
            <a:endParaRPr lang="zh-CN" altLang="en-US" smtClean="0"/>
          </a:p>
        </p:txBody>
      </p:sp>
      <p:sp>
        <p:nvSpPr>
          <p:cNvPr id="44035" name="内容占位符 2"/>
          <p:cNvSpPr>
            <a:spLocks noGrp="1"/>
          </p:cNvSpPr>
          <p:nvPr>
            <p:ph idx="1"/>
          </p:nvPr>
        </p:nvSpPr>
        <p:spPr/>
        <p:txBody>
          <a:bodyPr/>
          <a:lstStyle/>
          <a:p>
            <a:pPr>
              <a:lnSpc>
                <a:spcPct val="150000"/>
              </a:lnSpc>
            </a:pPr>
            <a:r>
              <a:rPr lang="zh-CN" altLang="en-US" smtClean="0"/>
              <a:t>比如：要表示</a:t>
            </a:r>
            <a:r>
              <a:rPr lang="en-US" altLang="zh-CN" smtClean="0"/>
              <a:t>A</a:t>
            </a:r>
            <a:r>
              <a:rPr lang="zh-CN" altLang="en-US" smtClean="0"/>
              <a:t>和</a:t>
            </a:r>
            <a:r>
              <a:rPr lang="en-US" altLang="zh-CN" smtClean="0"/>
              <a:t>B</a:t>
            </a:r>
            <a:r>
              <a:rPr lang="zh-CN" altLang="en-US" smtClean="0"/>
              <a:t>两种消息：</a:t>
            </a:r>
          </a:p>
          <a:p>
            <a:pPr lvl="1">
              <a:lnSpc>
                <a:spcPct val="150000"/>
              </a:lnSpc>
            </a:pPr>
            <a:r>
              <a:rPr lang="zh-CN" altLang="en-US" smtClean="0"/>
              <a:t>用0和1。</a:t>
            </a:r>
          </a:p>
          <a:p>
            <a:pPr lvl="2">
              <a:lnSpc>
                <a:spcPct val="150000"/>
              </a:lnSpc>
            </a:pPr>
            <a:r>
              <a:rPr lang="zh-CN" altLang="en-US" smtClean="0"/>
              <a:t>若产生错码，则无论0到1，或1到0，都无法发现，即没有检错和纠错能力.</a:t>
            </a:r>
          </a:p>
          <a:p>
            <a:pPr lvl="1">
              <a:lnSpc>
                <a:spcPct val="150000"/>
              </a:lnSpc>
            </a:pPr>
            <a:r>
              <a:rPr lang="zh-CN" altLang="en-US" smtClean="0"/>
              <a:t>若用00和11：</a:t>
            </a:r>
          </a:p>
          <a:p>
            <a:pPr lvl="2">
              <a:lnSpc>
                <a:spcPct val="150000"/>
              </a:lnSpc>
            </a:pPr>
            <a:r>
              <a:rPr lang="zh-CN" altLang="en-US" smtClean="0"/>
              <a:t>若产生错码，则只能变为01或10，则可以发现错误，即具有检错能力。</a:t>
            </a:r>
          </a:p>
          <a:p>
            <a:pPr lvl="2">
              <a:lnSpc>
                <a:spcPct val="150000"/>
              </a:lnSpc>
            </a:pPr>
            <a:r>
              <a:rPr lang="zh-CN" altLang="en-US" smtClean="0"/>
              <a:t>但没有纠错能力。00错误：01/10，11错误：01/10，无法判断是00或11发生了错误。</a:t>
            </a:r>
          </a:p>
          <a:p>
            <a:pPr lvl="2">
              <a:lnSpc>
                <a:spcPct val="150000"/>
              </a:lnSpc>
            </a:pPr>
            <a:r>
              <a:rPr lang="zh-CN" altLang="en-US" smtClean="0">
                <a:solidFill>
                  <a:schemeClr val="hlink"/>
                </a:solidFill>
              </a:rPr>
              <a:t>实际是：所有可用码组中，一部分没有用。则出现未用码组，说明错误！</a:t>
            </a:r>
          </a:p>
          <a:p>
            <a:endParaRPr lang="zh-CN" altLang="en-US"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标题 1"/>
          <p:cNvSpPr>
            <a:spLocks noGrp="1"/>
          </p:cNvSpPr>
          <p:nvPr>
            <p:ph type="title"/>
          </p:nvPr>
        </p:nvSpPr>
        <p:spPr/>
        <p:txBody>
          <a:bodyPr/>
          <a:lstStyle/>
          <a:p>
            <a:r>
              <a:rPr lang="en-US" altLang="zh-CN" smtClean="0"/>
              <a:t>3.</a:t>
            </a:r>
            <a:r>
              <a:rPr lang="zh-CN" altLang="en-US" smtClean="0"/>
              <a:t>检纠错码</a:t>
            </a:r>
            <a:r>
              <a:rPr lang="en-US" altLang="zh-CN" smtClean="0"/>
              <a:t> </a:t>
            </a:r>
            <a:endParaRPr lang="zh-CN" altLang="en-US" smtClean="0"/>
          </a:p>
        </p:txBody>
      </p:sp>
      <p:sp>
        <p:nvSpPr>
          <p:cNvPr id="45059" name="内容占位符 2"/>
          <p:cNvSpPr>
            <a:spLocks noGrp="1"/>
          </p:cNvSpPr>
          <p:nvPr>
            <p:ph idx="1"/>
          </p:nvPr>
        </p:nvSpPr>
        <p:spPr>
          <a:xfrm>
            <a:off x="539750" y="1268413"/>
            <a:ext cx="8070850" cy="4876800"/>
          </a:xfrm>
        </p:spPr>
        <p:txBody>
          <a:bodyPr/>
          <a:lstStyle/>
          <a:p>
            <a:pPr lvl="1">
              <a:lnSpc>
                <a:spcPct val="150000"/>
              </a:lnSpc>
            </a:pPr>
            <a:r>
              <a:rPr lang="zh-CN" altLang="en-US" smtClean="0"/>
              <a:t>若用三位表示000和111。</a:t>
            </a:r>
          </a:p>
          <a:p>
            <a:pPr lvl="2">
              <a:lnSpc>
                <a:spcPct val="150000"/>
              </a:lnSpc>
            </a:pPr>
            <a:r>
              <a:rPr lang="zh-CN" altLang="en-US" smtClean="0"/>
              <a:t>若产生错码：</a:t>
            </a:r>
          </a:p>
          <a:p>
            <a:pPr lvl="3">
              <a:lnSpc>
                <a:spcPct val="150000"/>
              </a:lnSpc>
            </a:pPr>
            <a:r>
              <a:rPr lang="zh-CN" altLang="en-US" smtClean="0"/>
              <a:t>错1位，则可以发现错误，具有检错能力。</a:t>
            </a:r>
            <a:endParaRPr lang="en-US" altLang="zh-CN" smtClean="0"/>
          </a:p>
          <a:p>
            <a:pPr lvl="4">
              <a:lnSpc>
                <a:spcPct val="150000"/>
              </a:lnSpc>
            </a:pPr>
            <a:r>
              <a:rPr lang="zh-CN" altLang="en-US" smtClean="0"/>
              <a:t>000-&gt;100, 010, 001</a:t>
            </a:r>
          </a:p>
          <a:p>
            <a:pPr lvl="4">
              <a:lnSpc>
                <a:spcPct val="150000"/>
              </a:lnSpc>
            </a:pPr>
            <a:r>
              <a:rPr lang="zh-CN" altLang="en-US" smtClean="0"/>
              <a:t>111-&gt;011, 101, 110</a:t>
            </a:r>
          </a:p>
          <a:p>
            <a:pPr lvl="3">
              <a:lnSpc>
                <a:spcPct val="150000"/>
              </a:lnSpc>
            </a:pPr>
            <a:r>
              <a:rPr lang="zh-CN" altLang="en-US" smtClean="0"/>
              <a:t>错2位，则可以发现错误，具有检错能力。</a:t>
            </a:r>
            <a:endParaRPr lang="en-US" altLang="zh-CN" smtClean="0"/>
          </a:p>
          <a:p>
            <a:pPr lvl="4">
              <a:lnSpc>
                <a:spcPct val="150000"/>
              </a:lnSpc>
            </a:pPr>
            <a:r>
              <a:rPr lang="zh-CN" altLang="en-US" smtClean="0"/>
              <a:t>000-&gt;110, 101, 011</a:t>
            </a:r>
          </a:p>
          <a:p>
            <a:pPr lvl="4">
              <a:lnSpc>
                <a:spcPct val="150000"/>
              </a:lnSpc>
            </a:pPr>
            <a:r>
              <a:rPr lang="zh-CN" altLang="en-US" smtClean="0"/>
              <a:t>111-&gt;001, 010, 100</a:t>
            </a:r>
          </a:p>
          <a:p>
            <a:pPr lvl="3">
              <a:lnSpc>
                <a:spcPct val="150000"/>
              </a:lnSpc>
            </a:pPr>
            <a:r>
              <a:rPr lang="zh-CN" altLang="en-US" smtClean="0"/>
              <a:t>若只错1位，则可以纠错。</a:t>
            </a:r>
          </a:p>
          <a:p>
            <a:pPr lvl="4">
              <a:lnSpc>
                <a:spcPct val="150000"/>
              </a:lnSpc>
            </a:pPr>
            <a:r>
              <a:rPr lang="zh-CN" altLang="en-US" smtClean="0"/>
              <a:t>根据</a:t>
            </a:r>
            <a:r>
              <a:rPr lang="zh-CN" altLang="en-US" smtClean="0">
                <a:latin typeface="Times New Roman" pitchFamily="18" charset="0"/>
              </a:rPr>
              <a:t>“</a:t>
            </a:r>
            <a:r>
              <a:rPr lang="zh-CN" altLang="en-US" smtClean="0"/>
              <a:t>大数</a:t>
            </a:r>
            <a:r>
              <a:rPr lang="zh-CN" altLang="en-US" smtClean="0">
                <a:latin typeface="Times New Roman" pitchFamily="18" charset="0"/>
              </a:rPr>
              <a:t>”</a:t>
            </a:r>
            <a:r>
              <a:rPr lang="zh-CN" altLang="en-US" smtClean="0"/>
              <a:t>法则，出现100/010/001，必定是000。出现011/101/110，必定是111.</a:t>
            </a:r>
          </a:p>
          <a:p>
            <a:endParaRPr lang="zh-CN" altLang="en-US"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标题 1"/>
          <p:cNvSpPr>
            <a:spLocks noGrp="1"/>
          </p:cNvSpPr>
          <p:nvPr>
            <p:ph type="title"/>
          </p:nvPr>
        </p:nvSpPr>
        <p:spPr/>
        <p:txBody>
          <a:bodyPr/>
          <a:lstStyle/>
          <a:p>
            <a:r>
              <a:rPr lang="en-US" altLang="zh-CN" smtClean="0"/>
              <a:t>3.</a:t>
            </a:r>
            <a:r>
              <a:rPr lang="zh-CN" altLang="en-US" smtClean="0"/>
              <a:t>检纠错码</a:t>
            </a:r>
            <a:r>
              <a:rPr lang="en-US" altLang="zh-CN" smtClean="0"/>
              <a:t> </a:t>
            </a:r>
            <a:endParaRPr lang="zh-CN" altLang="en-US" smtClean="0"/>
          </a:p>
        </p:txBody>
      </p:sp>
      <p:sp>
        <p:nvSpPr>
          <p:cNvPr id="4100" name="内容占位符 2"/>
          <p:cNvSpPr>
            <a:spLocks noGrp="1"/>
          </p:cNvSpPr>
          <p:nvPr>
            <p:ph idx="1"/>
          </p:nvPr>
        </p:nvSpPr>
        <p:spPr/>
        <p:txBody>
          <a:bodyPr/>
          <a:lstStyle/>
          <a:p>
            <a:r>
              <a:rPr lang="zh-CN" altLang="en-US" smtClean="0"/>
              <a:t>例子：三元码：</a:t>
            </a:r>
          </a:p>
          <a:p>
            <a:pPr lvl="1"/>
            <a:r>
              <a:rPr lang="zh-CN" altLang="en-US" smtClean="0"/>
              <a:t>若8种码都用，</a:t>
            </a:r>
            <a:r>
              <a:rPr lang="en-US" altLang="zh-CN" smtClean="0"/>
              <a:t>dmin=1;</a:t>
            </a:r>
          </a:p>
          <a:p>
            <a:pPr lvl="1"/>
            <a:r>
              <a:rPr lang="zh-CN" altLang="en-US" smtClean="0"/>
              <a:t>若用4种码，</a:t>
            </a:r>
            <a:r>
              <a:rPr lang="en-US" altLang="zh-CN" smtClean="0"/>
              <a:t>dmin=2;</a:t>
            </a:r>
          </a:p>
          <a:p>
            <a:pPr lvl="2"/>
            <a:r>
              <a:rPr lang="en-US" altLang="zh-CN" smtClean="0"/>
              <a:t>000,101,011,110</a:t>
            </a:r>
          </a:p>
          <a:p>
            <a:pPr lvl="1"/>
            <a:r>
              <a:rPr lang="zh-CN" altLang="en-US" smtClean="0"/>
              <a:t>若用2种，</a:t>
            </a:r>
            <a:r>
              <a:rPr lang="en-US" altLang="zh-CN" smtClean="0"/>
              <a:t>dmin=3, 000/111</a:t>
            </a:r>
          </a:p>
          <a:p>
            <a:endParaRPr lang="zh-CN" altLang="en-US" smtClean="0"/>
          </a:p>
        </p:txBody>
      </p:sp>
      <p:graphicFrame>
        <p:nvGraphicFramePr>
          <p:cNvPr id="4098" name="Object 2"/>
          <p:cNvGraphicFramePr>
            <a:graphicFrameLocks noChangeAspect="1"/>
          </p:cNvGraphicFramePr>
          <p:nvPr/>
        </p:nvGraphicFramePr>
        <p:xfrm>
          <a:off x="5795963" y="1412875"/>
          <a:ext cx="2743200" cy="2586038"/>
        </p:xfrm>
        <a:graphic>
          <a:graphicData uri="http://schemas.openxmlformats.org/presentationml/2006/ole">
            <p:oleObj spid="_x0000_s4098" name="图片" r:id="rId3" imgW="2600239" imgH="2451697" progId="Word.Picture.8">
              <p:embed/>
            </p:oleObj>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标题 1"/>
          <p:cNvSpPr>
            <a:spLocks noGrp="1"/>
          </p:cNvSpPr>
          <p:nvPr>
            <p:ph type="title"/>
          </p:nvPr>
        </p:nvSpPr>
        <p:spPr/>
        <p:txBody>
          <a:bodyPr/>
          <a:lstStyle/>
          <a:p>
            <a:r>
              <a:rPr lang="en-US" altLang="zh-CN" smtClean="0"/>
              <a:t>3.</a:t>
            </a:r>
            <a:r>
              <a:rPr lang="zh-CN" altLang="en-US" smtClean="0"/>
              <a:t>检纠错码</a:t>
            </a:r>
            <a:r>
              <a:rPr lang="en-US" altLang="zh-CN" smtClean="0"/>
              <a:t> </a:t>
            </a:r>
            <a:endParaRPr lang="zh-CN" altLang="en-US" smtClean="0"/>
          </a:p>
        </p:txBody>
      </p:sp>
      <p:sp>
        <p:nvSpPr>
          <p:cNvPr id="46083" name="内容占位符 2"/>
          <p:cNvSpPr>
            <a:spLocks noGrp="1"/>
          </p:cNvSpPr>
          <p:nvPr>
            <p:ph idx="1"/>
          </p:nvPr>
        </p:nvSpPr>
        <p:spPr>
          <a:xfrm>
            <a:off x="533400" y="1371600"/>
            <a:ext cx="7854950" cy="4876800"/>
          </a:xfrm>
        </p:spPr>
        <p:txBody>
          <a:bodyPr/>
          <a:lstStyle/>
          <a:p>
            <a:r>
              <a:rPr lang="zh-CN" altLang="en-US" smtClean="0"/>
              <a:t>概念：</a:t>
            </a:r>
          </a:p>
          <a:p>
            <a:pPr lvl="1"/>
            <a:r>
              <a:rPr lang="zh-CN" altLang="en-US" smtClean="0"/>
              <a:t>码重：信道编码中，码组中非零码元的数目，为码的重量，称为</a:t>
            </a:r>
            <a:r>
              <a:rPr lang="zh-CN" altLang="en-US" smtClean="0">
                <a:latin typeface="Times New Roman" pitchFamily="18" charset="0"/>
              </a:rPr>
              <a:t>“</a:t>
            </a:r>
            <a:r>
              <a:rPr lang="zh-CN" altLang="en-US" smtClean="0"/>
              <a:t>码重</a:t>
            </a:r>
            <a:r>
              <a:rPr lang="zh-CN" altLang="en-US" smtClean="0">
                <a:latin typeface="Times New Roman" pitchFamily="18" charset="0"/>
              </a:rPr>
              <a:t>”</a:t>
            </a:r>
            <a:endParaRPr lang="zh-CN" altLang="en-US" smtClean="0"/>
          </a:p>
          <a:p>
            <a:pPr lvl="1"/>
            <a:r>
              <a:rPr lang="zh-CN" altLang="en-US" smtClean="0"/>
              <a:t>码距</a:t>
            </a:r>
            <a:r>
              <a:rPr lang="en-US" altLang="zh-CN" smtClean="0"/>
              <a:t>d：</a:t>
            </a:r>
            <a:r>
              <a:rPr lang="zh-CN" altLang="en-US" smtClean="0"/>
              <a:t>两个码组中，对应码位上，具有不同二进制码元的位数，为码的距离，称为</a:t>
            </a:r>
            <a:r>
              <a:rPr lang="zh-CN" altLang="en-US" smtClean="0">
                <a:latin typeface="Times New Roman" pitchFamily="18" charset="0"/>
              </a:rPr>
              <a:t>“</a:t>
            </a:r>
            <a:r>
              <a:rPr lang="zh-CN" altLang="en-US" smtClean="0"/>
              <a:t>码距</a:t>
            </a:r>
            <a:r>
              <a:rPr lang="zh-CN" altLang="en-US" smtClean="0">
                <a:latin typeface="Times New Roman" pitchFamily="18" charset="0"/>
              </a:rPr>
              <a:t>”</a:t>
            </a:r>
            <a:r>
              <a:rPr lang="zh-CN" altLang="en-US" smtClean="0"/>
              <a:t>。</a:t>
            </a:r>
            <a:endParaRPr lang="en-US" altLang="zh-CN" smtClean="0"/>
          </a:p>
          <a:p>
            <a:pPr lvl="2"/>
            <a:r>
              <a:rPr lang="zh-CN" altLang="en-US" smtClean="0"/>
              <a:t>求异或</a:t>
            </a:r>
          </a:p>
          <a:p>
            <a:pPr lvl="1"/>
            <a:r>
              <a:rPr lang="zh-CN" altLang="en-US" smtClean="0">
                <a:solidFill>
                  <a:srgbClr val="0070C0"/>
                </a:solidFill>
              </a:rPr>
              <a:t>汉明（</a:t>
            </a:r>
            <a:r>
              <a:rPr lang="en-US" altLang="zh-CN" smtClean="0">
                <a:solidFill>
                  <a:srgbClr val="0070C0"/>
                </a:solidFill>
              </a:rPr>
              <a:t>Hamming）</a:t>
            </a:r>
            <a:r>
              <a:rPr lang="zh-CN" altLang="en-US" smtClean="0">
                <a:solidFill>
                  <a:srgbClr val="0070C0"/>
                </a:solidFill>
              </a:rPr>
              <a:t>距离：在一种编码中，任意码组间的距离的最小值，即码组集合中，任意两元素间的最小距离</a:t>
            </a:r>
            <a:r>
              <a:rPr lang="en-US" altLang="zh-CN" smtClean="0">
                <a:solidFill>
                  <a:srgbClr val="0070C0"/>
                </a:solidFill>
              </a:rPr>
              <a:t>dmin。</a:t>
            </a:r>
          </a:p>
          <a:p>
            <a:pPr lvl="1"/>
            <a:r>
              <a:rPr lang="en-US" altLang="zh-CN" smtClean="0"/>
              <a:t>dmin</a:t>
            </a:r>
            <a:r>
              <a:rPr lang="zh-CN" altLang="en-US" smtClean="0"/>
              <a:t>反映了码组之间的差别。</a:t>
            </a:r>
            <a:r>
              <a:rPr lang="en-US" altLang="zh-CN" smtClean="0"/>
              <a:t>dmin</a:t>
            </a:r>
            <a:r>
              <a:rPr lang="zh-CN" altLang="en-US" smtClean="0"/>
              <a:t>越大，则码的差别越大，码组错为另一个码组的概率越小，检错和纠错的能力越强。</a:t>
            </a:r>
          </a:p>
          <a:p>
            <a:pPr lvl="1"/>
            <a:r>
              <a:rPr lang="en-US" altLang="zh-CN" smtClean="0"/>
              <a:t>dmin</a:t>
            </a:r>
            <a:r>
              <a:rPr lang="zh-CN" altLang="en-US" smtClean="0"/>
              <a:t>也就是表示码的检错和纠错能力。</a:t>
            </a:r>
          </a:p>
          <a:p>
            <a:endParaRPr lang="zh-CN" altLang="en-US"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标题 1"/>
          <p:cNvSpPr>
            <a:spLocks noGrp="1"/>
          </p:cNvSpPr>
          <p:nvPr>
            <p:ph type="title"/>
          </p:nvPr>
        </p:nvSpPr>
        <p:spPr/>
        <p:txBody>
          <a:bodyPr/>
          <a:lstStyle/>
          <a:p>
            <a:r>
              <a:rPr lang="en-US" altLang="zh-CN" smtClean="0"/>
              <a:t>3.</a:t>
            </a:r>
            <a:r>
              <a:rPr lang="zh-CN" altLang="en-US" smtClean="0"/>
              <a:t>检纠错码</a:t>
            </a:r>
            <a:r>
              <a:rPr lang="en-US" altLang="zh-CN" smtClean="0"/>
              <a:t> </a:t>
            </a:r>
            <a:endParaRPr lang="zh-CN" altLang="en-US" smtClean="0"/>
          </a:p>
        </p:txBody>
      </p:sp>
      <p:sp>
        <p:nvSpPr>
          <p:cNvPr id="47107" name="内容占位符 2"/>
          <p:cNvSpPr>
            <a:spLocks noGrp="1"/>
          </p:cNvSpPr>
          <p:nvPr>
            <p:ph idx="1"/>
          </p:nvPr>
        </p:nvSpPr>
        <p:spPr/>
        <p:txBody>
          <a:bodyPr/>
          <a:lstStyle/>
          <a:p>
            <a:r>
              <a:rPr lang="zh-CN" altLang="en-US" smtClean="0"/>
              <a:t>对分组码，有如下结论：</a:t>
            </a:r>
          </a:p>
          <a:p>
            <a:pPr>
              <a:buFont typeface="Wingdings" pitchFamily="2" charset="2"/>
              <a:buNone/>
            </a:pPr>
            <a:r>
              <a:rPr lang="zh-CN" altLang="en-US" smtClean="0"/>
              <a:t>1. 在一个码组内，能</a:t>
            </a:r>
            <a:r>
              <a:rPr lang="zh-CN" altLang="en-US" smtClean="0">
                <a:solidFill>
                  <a:srgbClr val="FF0000"/>
                </a:solidFill>
              </a:rPr>
              <a:t>检测</a:t>
            </a:r>
            <a:r>
              <a:rPr lang="en-US" altLang="zh-CN" smtClean="0"/>
              <a:t>e</a:t>
            </a:r>
            <a:r>
              <a:rPr lang="zh-CN" altLang="en-US" smtClean="0"/>
              <a:t>个错码，则要求最小码距:</a:t>
            </a:r>
          </a:p>
          <a:p>
            <a:pPr>
              <a:buFont typeface="Wingdings" pitchFamily="2" charset="2"/>
              <a:buNone/>
            </a:pPr>
            <a:r>
              <a:rPr lang="en-US" altLang="zh-CN" smtClean="0"/>
              <a:t>			dmin </a:t>
            </a:r>
            <a:r>
              <a:rPr lang="en-US" altLang="zh-CN" smtClean="0">
                <a:sym typeface="Symbol" pitchFamily="18" charset="2"/>
              </a:rPr>
              <a:t> </a:t>
            </a:r>
            <a:r>
              <a:rPr lang="en-US" altLang="zh-CN" smtClean="0"/>
              <a:t>e + 1</a:t>
            </a:r>
          </a:p>
          <a:p>
            <a:pPr>
              <a:buFont typeface="Wingdings" pitchFamily="2" charset="2"/>
              <a:buNone/>
            </a:pPr>
            <a:r>
              <a:rPr lang="zh-CN" altLang="en-US" smtClean="0"/>
              <a:t>证明思想：</a:t>
            </a:r>
          </a:p>
          <a:p>
            <a:pPr>
              <a:buFont typeface="Wingdings" pitchFamily="2" charset="2"/>
              <a:buNone/>
            </a:pPr>
            <a:r>
              <a:rPr lang="zh-CN" altLang="en-US" smtClean="0"/>
              <a:t>        一个码发生</a:t>
            </a:r>
            <a:r>
              <a:rPr lang="en-US" altLang="zh-CN" smtClean="0"/>
              <a:t>e</a:t>
            </a:r>
            <a:r>
              <a:rPr lang="zh-CN" altLang="en-US" smtClean="0"/>
              <a:t>个错误后，不会是可用</a:t>
            </a:r>
          </a:p>
          <a:p>
            <a:pPr>
              <a:buFont typeface="Wingdings" pitchFamily="2" charset="2"/>
              <a:buNone/>
            </a:pPr>
            <a:r>
              <a:rPr lang="zh-CN" altLang="en-US" smtClean="0"/>
              <a:t>的另一个码组，因此可以检测出错误。</a:t>
            </a:r>
          </a:p>
          <a:p>
            <a:pPr>
              <a:buFont typeface="Wingdings" pitchFamily="2" charset="2"/>
              <a:buNone/>
            </a:pPr>
            <a:r>
              <a:rPr lang="en-US" altLang="zh-CN" smtClean="0"/>
              <a:t>2. </a:t>
            </a:r>
            <a:r>
              <a:rPr lang="zh-CN" altLang="en-US" smtClean="0"/>
              <a:t>在一个码组内，能</a:t>
            </a:r>
            <a:r>
              <a:rPr lang="zh-CN" altLang="en-US" smtClean="0">
                <a:solidFill>
                  <a:srgbClr val="FF0000"/>
                </a:solidFill>
              </a:rPr>
              <a:t>纠正</a:t>
            </a:r>
            <a:r>
              <a:rPr lang="en-US" altLang="zh-CN" smtClean="0"/>
              <a:t>t</a:t>
            </a:r>
            <a:r>
              <a:rPr lang="zh-CN" altLang="en-US" smtClean="0"/>
              <a:t>个错码，则要求最小码距:</a:t>
            </a:r>
          </a:p>
          <a:p>
            <a:pPr>
              <a:buFont typeface="Wingdings" pitchFamily="2" charset="2"/>
              <a:buNone/>
            </a:pPr>
            <a:r>
              <a:rPr lang="en-US" altLang="zh-CN" smtClean="0"/>
              <a:t>			dmin </a:t>
            </a:r>
            <a:r>
              <a:rPr lang="en-US" altLang="zh-CN" smtClean="0">
                <a:sym typeface="Symbol" pitchFamily="18" charset="2"/>
              </a:rPr>
              <a:t> </a:t>
            </a:r>
            <a:r>
              <a:rPr lang="en-US" altLang="zh-CN" smtClean="0"/>
              <a:t>2t + 1</a:t>
            </a:r>
          </a:p>
          <a:p>
            <a:pPr>
              <a:buFont typeface="Wingdings" pitchFamily="2" charset="2"/>
              <a:buNone/>
            </a:pPr>
            <a:endParaRPr lang="en-US" altLang="zh-CN" smtClean="0"/>
          </a:p>
          <a:p>
            <a:pPr>
              <a:buFont typeface="Wingdings" pitchFamily="2" charset="2"/>
              <a:buNone/>
            </a:pPr>
            <a:endParaRPr lang="en-US" altLang="zh-CN" smtClean="0"/>
          </a:p>
          <a:p>
            <a:pPr>
              <a:buFont typeface="Wingdings" pitchFamily="2" charset="2"/>
              <a:buNone/>
            </a:pPr>
            <a:r>
              <a:rPr lang="zh-CN" altLang="en-US" smtClean="0">
                <a:solidFill>
                  <a:srgbClr val="FF0000"/>
                </a:solidFill>
              </a:rPr>
              <a:t>势力范围</a:t>
            </a:r>
            <a:r>
              <a:rPr lang="en-US" altLang="zh-CN" smtClean="0">
                <a:solidFill>
                  <a:srgbClr val="FF0000"/>
                </a:solidFill>
              </a:rPr>
              <a:t>.</a:t>
            </a:r>
          </a:p>
          <a:p>
            <a:endParaRPr lang="zh-CN" altLang="en-US" smtClean="0"/>
          </a:p>
        </p:txBody>
      </p:sp>
      <p:pic>
        <p:nvPicPr>
          <p:cNvPr id="47108" name="Picture 33"/>
          <p:cNvPicPr>
            <a:picLocks noChangeAspect="1" noChangeArrowheads="1"/>
          </p:cNvPicPr>
          <p:nvPr/>
        </p:nvPicPr>
        <p:blipFill>
          <a:blip r:embed="rId2" cstate="print"/>
          <a:srcRect/>
          <a:stretch>
            <a:fillRect/>
          </a:stretch>
        </p:blipFill>
        <p:spPr bwMode="auto">
          <a:xfrm>
            <a:off x="6011863" y="1773238"/>
            <a:ext cx="2286000" cy="1792287"/>
          </a:xfrm>
          <a:prstGeom prst="rect">
            <a:avLst/>
          </a:prstGeom>
          <a:noFill/>
          <a:ln w="9525">
            <a:noFill/>
            <a:miter lim="800000"/>
            <a:headEnd/>
            <a:tailEnd/>
          </a:ln>
        </p:spPr>
      </p:pic>
      <p:pic>
        <p:nvPicPr>
          <p:cNvPr id="47109" name="Picture 34"/>
          <p:cNvPicPr>
            <a:picLocks noChangeAspect="1" noChangeArrowheads="1"/>
          </p:cNvPicPr>
          <p:nvPr/>
        </p:nvPicPr>
        <p:blipFill>
          <a:blip r:embed="rId3" cstate="print"/>
          <a:srcRect/>
          <a:stretch>
            <a:fillRect/>
          </a:stretch>
        </p:blipFill>
        <p:spPr bwMode="auto">
          <a:xfrm>
            <a:off x="5148263" y="4352925"/>
            <a:ext cx="3551237" cy="18843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标题 1"/>
          <p:cNvSpPr>
            <a:spLocks noGrp="1"/>
          </p:cNvSpPr>
          <p:nvPr>
            <p:ph type="title"/>
          </p:nvPr>
        </p:nvSpPr>
        <p:spPr/>
        <p:txBody>
          <a:bodyPr/>
          <a:lstStyle/>
          <a:p>
            <a:r>
              <a:rPr lang="en-US" altLang="zh-CN" smtClean="0"/>
              <a:t>3.</a:t>
            </a:r>
            <a:r>
              <a:rPr lang="zh-CN" altLang="en-US" smtClean="0"/>
              <a:t>检纠错码</a:t>
            </a:r>
            <a:r>
              <a:rPr lang="en-US" altLang="zh-CN" smtClean="0"/>
              <a:t> </a:t>
            </a:r>
            <a:endParaRPr lang="zh-CN" altLang="en-US" smtClean="0"/>
          </a:p>
        </p:txBody>
      </p:sp>
      <p:sp>
        <p:nvSpPr>
          <p:cNvPr id="48131" name="内容占位符 2"/>
          <p:cNvSpPr>
            <a:spLocks noGrp="1"/>
          </p:cNvSpPr>
          <p:nvPr>
            <p:ph idx="1"/>
          </p:nvPr>
        </p:nvSpPr>
        <p:spPr/>
        <p:txBody>
          <a:bodyPr/>
          <a:lstStyle/>
          <a:p>
            <a:pPr>
              <a:buFont typeface="Wingdings" pitchFamily="2" charset="2"/>
              <a:buNone/>
            </a:pPr>
            <a:r>
              <a:rPr lang="en-US" altLang="zh-CN" smtClean="0"/>
              <a:t>3. </a:t>
            </a:r>
            <a:r>
              <a:rPr lang="zh-CN" altLang="en-US" smtClean="0"/>
              <a:t>在一个码组内，能纠正</a:t>
            </a:r>
            <a:r>
              <a:rPr lang="en-US" altLang="zh-CN" smtClean="0"/>
              <a:t>t</a:t>
            </a:r>
            <a:r>
              <a:rPr lang="zh-CN" altLang="en-US" smtClean="0"/>
              <a:t>个错码，同时能检测</a:t>
            </a:r>
            <a:r>
              <a:rPr lang="en-US" altLang="zh-CN" smtClean="0"/>
              <a:t>e</a:t>
            </a:r>
            <a:r>
              <a:rPr lang="zh-CN" altLang="en-US" smtClean="0"/>
              <a:t>个错码，则要求最小码距:</a:t>
            </a:r>
          </a:p>
          <a:p>
            <a:pPr>
              <a:buFont typeface="Wingdings" pitchFamily="2" charset="2"/>
              <a:buNone/>
            </a:pPr>
            <a:r>
              <a:rPr lang="zh-CN" altLang="en-US" smtClean="0"/>
              <a:t>			</a:t>
            </a:r>
            <a:r>
              <a:rPr lang="en-US" altLang="zh-CN" smtClean="0"/>
              <a:t>dmin  </a:t>
            </a:r>
            <a:r>
              <a:rPr lang="en-US" altLang="zh-CN" smtClean="0">
                <a:sym typeface="Symbol" pitchFamily="18" charset="2"/>
              </a:rPr>
              <a:t> e + </a:t>
            </a:r>
            <a:r>
              <a:rPr lang="en-US" altLang="zh-CN" smtClean="0"/>
              <a:t>t + 1 (e &gt; t )</a:t>
            </a:r>
          </a:p>
          <a:p>
            <a:endParaRPr lang="zh-CN" altLang="en-US" smtClean="0"/>
          </a:p>
          <a:p>
            <a:endParaRPr lang="zh-CN" altLang="en-US" smtClean="0"/>
          </a:p>
          <a:p>
            <a:endParaRPr lang="zh-CN" altLang="en-US" smtClean="0"/>
          </a:p>
          <a:p>
            <a:endParaRPr lang="zh-CN" altLang="en-US" smtClean="0"/>
          </a:p>
          <a:p>
            <a:endParaRPr lang="zh-CN" altLang="en-US" smtClean="0"/>
          </a:p>
          <a:p>
            <a:endParaRPr lang="zh-CN" altLang="en-US" smtClean="0"/>
          </a:p>
          <a:p>
            <a:endParaRPr lang="zh-CN" altLang="en-US" smtClean="0"/>
          </a:p>
          <a:p>
            <a:r>
              <a:rPr lang="zh-CN" altLang="en-US" smtClean="0"/>
              <a:t>具体含义：当错码不超过</a:t>
            </a:r>
            <a:r>
              <a:rPr lang="en-US" altLang="zh-CN" smtClean="0"/>
              <a:t>t</a:t>
            </a:r>
            <a:r>
              <a:rPr lang="zh-CN" altLang="en-US" smtClean="0"/>
              <a:t>个时，错码能自动纠正，当错码超过</a:t>
            </a:r>
            <a:r>
              <a:rPr lang="en-US" altLang="zh-CN" smtClean="0"/>
              <a:t>t</a:t>
            </a:r>
            <a:r>
              <a:rPr lang="zh-CN" altLang="en-US" smtClean="0"/>
              <a:t>个时，则不可能纠正错误，当仍可以检测</a:t>
            </a:r>
            <a:r>
              <a:rPr lang="en-US" altLang="zh-CN" smtClean="0"/>
              <a:t>e</a:t>
            </a:r>
            <a:r>
              <a:rPr lang="zh-CN" altLang="en-US" smtClean="0"/>
              <a:t>个错码。</a:t>
            </a:r>
          </a:p>
          <a:p>
            <a:endParaRPr lang="zh-CN" altLang="en-US" smtClean="0"/>
          </a:p>
        </p:txBody>
      </p:sp>
      <p:grpSp>
        <p:nvGrpSpPr>
          <p:cNvPr id="48132" name="Group 26"/>
          <p:cNvGrpSpPr>
            <a:grpSpLocks/>
          </p:cNvGrpSpPr>
          <p:nvPr/>
        </p:nvGrpSpPr>
        <p:grpSpPr bwMode="auto">
          <a:xfrm>
            <a:off x="2057400" y="2667000"/>
            <a:ext cx="4495800" cy="1676400"/>
            <a:chOff x="1296" y="1680"/>
            <a:chExt cx="2832" cy="1056"/>
          </a:xfrm>
        </p:grpSpPr>
        <p:sp>
          <p:nvSpPr>
            <p:cNvPr id="48133" name="Oval 6"/>
            <p:cNvSpPr>
              <a:spLocks noChangeArrowheads="1"/>
            </p:cNvSpPr>
            <p:nvPr/>
          </p:nvSpPr>
          <p:spPr bwMode="auto">
            <a:xfrm>
              <a:off x="1296" y="1680"/>
              <a:ext cx="816" cy="816"/>
            </a:xfrm>
            <a:prstGeom prst="ellipse">
              <a:avLst/>
            </a:prstGeom>
            <a:solidFill>
              <a:schemeClr val="bg1"/>
            </a:solidFill>
            <a:ln w="9525">
              <a:solidFill>
                <a:schemeClr val="tx1"/>
              </a:solidFill>
              <a:miter lim="800000"/>
              <a:headEnd/>
              <a:tailEnd/>
            </a:ln>
          </p:spPr>
          <p:txBody>
            <a:bodyPr wrap="none" anchor="ctr"/>
            <a:lstStyle/>
            <a:p>
              <a:endParaRPr lang="zh-CN" altLang="en-US"/>
            </a:p>
          </p:txBody>
        </p:sp>
        <p:sp>
          <p:nvSpPr>
            <p:cNvPr id="48134" name="Oval 7"/>
            <p:cNvSpPr>
              <a:spLocks noChangeArrowheads="1"/>
            </p:cNvSpPr>
            <p:nvPr/>
          </p:nvSpPr>
          <p:spPr bwMode="auto">
            <a:xfrm>
              <a:off x="3312" y="1680"/>
              <a:ext cx="816" cy="816"/>
            </a:xfrm>
            <a:prstGeom prst="ellipse">
              <a:avLst/>
            </a:prstGeom>
            <a:solidFill>
              <a:schemeClr val="bg1"/>
            </a:solidFill>
            <a:ln w="9525">
              <a:solidFill>
                <a:schemeClr val="tx1"/>
              </a:solidFill>
              <a:miter lim="800000"/>
              <a:headEnd/>
              <a:tailEnd/>
            </a:ln>
          </p:spPr>
          <p:txBody>
            <a:bodyPr wrap="none" anchor="ctr"/>
            <a:lstStyle/>
            <a:p>
              <a:endParaRPr lang="zh-CN" altLang="en-US"/>
            </a:p>
          </p:txBody>
        </p:sp>
        <p:sp>
          <p:nvSpPr>
            <p:cNvPr id="48135" name="Line 8"/>
            <p:cNvSpPr>
              <a:spLocks noChangeShapeType="1"/>
            </p:cNvSpPr>
            <p:nvPr/>
          </p:nvSpPr>
          <p:spPr bwMode="auto">
            <a:xfrm>
              <a:off x="1728" y="2112"/>
              <a:ext cx="2016" cy="0"/>
            </a:xfrm>
            <a:prstGeom prst="line">
              <a:avLst/>
            </a:prstGeom>
            <a:noFill/>
            <a:ln w="9525">
              <a:solidFill>
                <a:schemeClr val="tx1"/>
              </a:solidFill>
              <a:miter lim="800000"/>
              <a:headEnd/>
              <a:tailEnd/>
            </a:ln>
          </p:spPr>
          <p:txBody>
            <a:bodyPr wrap="none"/>
            <a:lstStyle/>
            <a:p>
              <a:endParaRPr lang="zh-CN" altLang="en-US"/>
            </a:p>
          </p:txBody>
        </p:sp>
        <p:sp>
          <p:nvSpPr>
            <p:cNvPr id="48136" name="Line 9"/>
            <p:cNvSpPr>
              <a:spLocks noChangeShapeType="1"/>
            </p:cNvSpPr>
            <p:nvPr/>
          </p:nvSpPr>
          <p:spPr bwMode="auto">
            <a:xfrm>
              <a:off x="1728" y="2112"/>
              <a:ext cx="0" cy="624"/>
            </a:xfrm>
            <a:prstGeom prst="line">
              <a:avLst/>
            </a:prstGeom>
            <a:noFill/>
            <a:ln w="9525">
              <a:solidFill>
                <a:schemeClr val="tx1"/>
              </a:solidFill>
              <a:miter lim="800000"/>
              <a:headEnd/>
              <a:tailEnd/>
            </a:ln>
          </p:spPr>
          <p:txBody>
            <a:bodyPr wrap="none"/>
            <a:lstStyle/>
            <a:p>
              <a:endParaRPr lang="zh-CN" altLang="en-US"/>
            </a:p>
          </p:txBody>
        </p:sp>
        <p:sp>
          <p:nvSpPr>
            <p:cNvPr id="48137" name="Line 10"/>
            <p:cNvSpPr>
              <a:spLocks noChangeShapeType="1"/>
            </p:cNvSpPr>
            <p:nvPr/>
          </p:nvSpPr>
          <p:spPr bwMode="auto">
            <a:xfrm>
              <a:off x="3744" y="2112"/>
              <a:ext cx="0" cy="576"/>
            </a:xfrm>
            <a:prstGeom prst="line">
              <a:avLst/>
            </a:prstGeom>
            <a:noFill/>
            <a:ln w="9525">
              <a:solidFill>
                <a:schemeClr val="tx1"/>
              </a:solidFill>
              <a:miter lim="800000"/>
              <a:headEnd/>
              <a:tailEnd/>
            </a:ln>
          </p:spPr>
          <p:txBody>
            <a:bodyPr wrap="none"/>
            <a:lstStyle/>
            <a:p>
              <a:endParaRPr lang="zh-CN" altLang="en-US"/>
            </a:p>
          </p:txBody>
        </p:sp>
        <p:sp>
          <p:nvSpPr>
            <p:cNvPr id="48138" name="Text Box 11"/>
            <p:cNvSpPr txBox="1">
              <a:spLocks noChangeArrowheads="1"/>
            </p:cNvSpPr>
            <p:nvPr/>
          </p:nvSpPr>
          <p:spPr bwMode="auto">
            <a:xfrm>
              <a:off x="1536" y="1872"/>
              <a:ext cx="281" cy="231"/>
            </a:xfrm>
            <a:prstGeom prst="rect">
              <a:avLst/>
            </a:prstGeom>
            <a:noFill/>
            <a:ln w="9525">
              <a:noFill/>
              <a:miter lim="800000"/>
              <a:headEnd/>
              <a:tailEnd/>
            </a:ln>
          </p:spPr>
          <p:txBody>
            <a:bodyPr wrap="none">
              <a:spAutoFit/>
            </a:bodyPr>
            <a:lstStyle/>
            <a:p>
              <a:r>
                <a:rPr lang="en-US" altLang="zh-CN"/>
                <a:t>C1</a:t>
              </a:r>
            </a:p>
          </p:txBody>
        </p:sp>
        <p:sp>
          <p:nvSpPr>
            <p:cNvPr id="48139" name="Text Box 12"/>
            <p:cNvSpPr txBox="1">
              <a:spLocks noChangeArrowheads="1"/>
            </p:cNvSpPr>
            <p:nvPr/>
          </p:nvSpPr>
          <p:spPr bwMode="auto">
            <a:xfrm>
              <a:off x="3504" y="1872"/>
              <a:ext cx="336" cy="231"/>
            </a:xfrm>
            <a:prstGeom prst="rect">
              <a:avLst/>
            </a:prstGeom>
            <a:noFill/>
            <a:ln w="9525">
              <a:noFill/>
              <a:miter lim="800000"/>
              <a:headEnd/>
              <a:tailEnd/>
            </a:ln>
          </p:spPr>
          <p:txBody>
            <a:bodyPr>
              <a:spAutoFit/>
            </a:bodyPr>
            <a:lstStyle/>
            <a:p>
              <a:r>
                <a:rPr lang="en-US" altLang="zh-CN"/>
                <a:t>C2</a:t>
              </a:r>
            </a:p>
          </p:txBody>
        </p:sp>
        <p:sp>
          <p:nvSpPr>
            <p:cNvPr id="48140" name="Text Box 13"/>
            <p:cNvSpPr txBox="1">
              <a:spLocks noChangeArrowheads="1"/>
            </p:cNvSpPr>
            <p:nvPr/>
          </p:nvSpPr>
          <p:spPr bwMode="auto">
            <a:xfrm>
              <a:off x="3072" y="1824"/>
              <a:ext cx="195" cy="231"/>
            </a:xfrm>
            <a:prstGeom prst="rect">
              <a:avLst/>
            </a:prstGeom>
            <a:noFill/>
            <a:ln w="9525">
              <a:noFill/>
              <a:miter lim="800000"/>
              <a:headEnd/>
              <a:tailEnd/>
            </a:ln>
          </p:spPr>
          <p:txBody>
            <a:bodyPr wrap="none">
              <a:spAutoFit/>
            </a:bodyPr>
            <a:lstStyle/>
            <a:p>
              <a:r>
                <a:rPr lang="en-US" altLang="zh-CN"/>
                <a:t>1</a:t>
              </a:r>
            </a:p>
          </p:txBody>
        </p:sp>
        <p:sp>
          <p:nvSpPr>
            <p:cNvPr id="48141" name="Text Box 14"/>
            <p:cNvSpPr txBox="1">
              <a:spLocks noChangeArrowheads="1"/>
            </p:cNvSpPr>
            <p:nvPr/>
          </p:nvSpPr>
          <p:spPr bwMode="auto">
            <a:xfrm>
              <a:off x="2496" y="2496"/>
              <a:ext cx="430" cy="231"/>
            </a:xfrm>
            <a:prstGeom prst="rect">
              <a:avLst/>
            </a:prstGeom>
            <a:noFill/>
            <a:ln w="9525">
              <a:noFill/>
              <a:miter lim="800000"/>
              <a:headEnd/>
              <a:tailEnd/>
            </a:ln>
          </p:spPr>
          <p:txBody>
            <a:bodyPr wrap="none">
              <a:spAutoFit/>
            </a:bodyPr>
            <a:lstStyle/>
            <a:p>
              <a:r>
                <a:rPr lang="en-US" altLang="zh-CN"/>
                <a:t>dmin</a:t>
              </a:r>
            </a:p>
          </p:txBody>
        </p:sp>
        <p:sp>
          <p:nvSpPr>
            <p:cNvPr id="48142" name="Line 15"/>
            <p:cNvSpPr>
              <a:spLocks noChangeShapeType="1"/>
            </p:cNvSpPr>
            <p:nvPr/>
          </p:nvSpPr>
          <p:spPr bwMode="auto">
            <a:xfrm flipH="1" flipV="1">
              <a:off x="3024" y="1824"/>
              <a:ext cx="0" cy="576"/>
            </a:xfrm>
            <a:prstGeom prst="line">
              <a:avLst/>
            </a:prstGeom>
            <a:noFill/>
            <a:ln w="9525">
              <a:solidFill>
                <a:schemeClr val="tx1"/>
              </a:solidFill>
              <a:miter lim="800000"/>
              <a:headEnd/>
              <a:tailEnd/>
            </a:ln>
          </p:spPr>
          <p:txBody>
            <a:bodyPr wrap="none"/>
            <a:lstStyle/>
            <a:p>
              <a:endParaRPr lang="zh-CN" altLang="en-US"/>
            </a:p>
          </p:txBody>
        </p:sp>
        <p:sp>
          <p:nvSpPr>
            <p:cNvPr id="48143" name="Line 16"/>
            <p:cNvSpPr>
              <a:spLocks noChangeShapeType="1"/>
            </p:cNvSpPr>
            <p:nvPr/>
          </p:nvSpPr>
          <p:spPr bwMode="auto">
            <a:xfrm flipV="1">
              <a:off x="3312" y="1824"/>
              <a:ext cx="0" cy="336"/>
            </a:xfrm>
            <a:prstGeom prst="line">
              <a:avLst/>
            </a:prstGeom>
            <a:noFill/>
            <a:ln w="9525">
              <a:solidFill>
                <a:schemeClr val="tx1"/>
              </a:solidFill>
              <a:miter lim="800000"/>
              <a:headEnd/>
              <a:tailEnd/>
            </a:ln>
          </p:spPr>
          <p:txBody>
            <a:bodyPr wrap="none"/>
            <a:lstStyle/>
            <a:p>
              <a:endParaRPr lang="zh-CN" altLang="en-US"/>
            </a:p>
          </p:txBody>
        </p:sp>
        <p:sp>
          <p:nvSpPr>
            <p:cNvPr id="48144" name="Line 17"/>
            <p:cNvSpPr>
              <a:spLocks noChangeShapeType="1"/>
            </p:cNvSpPr>
            <p:nvPr/>
          </p:nvSpPr>
          <p:spPr bwMode="auto">
            <a:xfrm flipH="1">
              <a:off x="1344" y="2112"/>
              <a:ext cx="384" cy="144"/>
            </a:xfrm>
            <a:prstGeom prst="line">
              <a:avLst/>
            </a:prstGeom>
            <a:noFill/>
            <a:ln w="9525">
              <a:solidFill>
                <a:schemeClr val="tx1"/>
              </a:solidFill>
              <a:miter lim="800000"/>
              <a:headEnd/>
              <a:tailEnd/>
            </a:ln>
          </p:spPr>
          <p:txBody>
            <a:bodyPr wrap="none"/>
            <a:lstStyle/>
            <a:p>
              <a:endParaRPr lang="zh-CN" altLang="en-US"/>
            </a:p>
          </p:txBody>
        </p:sp>
        <p:sp>
          <p:nvSpPr>
            <p:cNvPr id="48145" name="Line 18"/>
            <p:cNvSpPr>
              <a:spLocks noChangeShapeType="1"/>
            </p:cNvSpPr>
            <p:nvPr/>
          </p:nvSpPr>
          <p:spPr bwMode="auto">
            <a:xfrm>
              <a:off x="3744" y="2112"/>
              <a:ext cx="288" cy="192"/>
            </a:xfrm>
            <a:prstGeom prst="line">
              <a:avLst/>
            </a:prstGeom>
            <a:noFill/>
            <a:ln w="9525">
              <a:solidFill>
                <a:schemeClr val="tx1"/>
              </a:solidFill>
              <a:miter lim="800000"/>
              <a:headEnd/>
              <a:tailEnd/>
            </a:ln>
          </p:spPr>
          <p:txBody>
            <a:bodyPr wrap="none"/>
            <a:lstStyle/>
            <a:p>
              <a:endParaRPr lang="zh-CN" altLang="en-US"/>
            </a:p>
          </p:txBody>
        </p:sp>
        <p:sp>
          <p:nvSpPr>
            <p:cNvPr id="48146" name="Text Box 19"/>
            <p:cNvSpPr txBox="1">
              <a:spLocks noChangeArrowheads="1"/>
            </p:cNvSpPr>
            <p:nvPr/>
          </p:nvSpPr>
          <p:spPr bwMode="auto">
            <a:xfrm>
              <a:off x="3888" y="2016"/>
              <a:ext cx="164" cy="231"/>
            </a:xfrm>
            <a:prstGeom prst="rect">
              <a:avLst/>
            </a:prstGeom>
            <a:noFill/>
            <a:ln w="9525">
              <a:noFill/>
              <a:miter lim="800000"/>
              <a:headEnd/>
              <a:tailEnd/>
            </a:ln>
          </p:spPr>
          <p:txBody>
            <a:bodyPr wrap="none">
              <a:spAutoFit/>
            </a:bodyPr>
            <a:lstStyle/>
            <a:p>
              <a:r>
                <a:rPr lang="en-US" altLang="zh-CN"/>
                <a:t>t</a:t>
              </a:r>
            </a:p>
          </p:txBody>
        </p:sp>
        <p:sp>
          <p:nvSpPr>
            <p:cNvPr id="48147" name="Text Box 20"/>
            <p:cNvSpPr txBox="1">
              <a:spLocks noChangeArrowheads="1"/>
            </p:cNvSpPr>
            <p:nvPr/>
          </p:nvSpPr>
          <p:spPr bwMode="auto">
            <a:xfrm>
              <a:off x="1344" y="2016"/>
              <a:ext cx="164" cy="231"/>
            </a:xfrm>
            <a:prstGeom prst="rect">
              <a:avLst/>
            </a:prstGeom>
            <a:noFill/>
            <a:ln w="9525">
              <a:noFill/>
              <a:miter lim="800000"/>
              <a:headEnd/>
              <a:tailEnd/>
            </a:ln>
          </p:spPr>
          <p:txBody>
            <a:bodyPr wrap="none">
              <a:spAutoFit/>
            </a:bodyPr>
            <a:lstStyle/>
            <a:p>
              <a:r>
                <a:rPr lang="en-US" altLang="zh-CN"/>
                <a:t>t</a:t>
              </a:r>
            </a:p>
          </p:txBody>
        </p:sp>
        <p:sp>
          <p:nvSpPr>
            <p:cNvPr id="48148" name="Text Box 21"/>
            <p:cNvSpPr txBox="1">
              <a:spLocks noChangeArrowheads="1"/>
            </p:cNvSpPr>
            <p:nvPr/>
          </p:nvSpPr>
          <p:spPr bwMode="auto">
            <a:xfrm>
              <a:off x="2400" y="2160"/>
              <a:ext cx="336" cy="231"/>
            </a:xfrm>
            <a:prstGeom prst="rect">
              <a:avLst/>
            </a:prstGeom>
            <a:noFill/>
            <a:ln w="9525">
              <a:noFill/>
              <a:miter lim="800000"/>
              <a:headEnd/>
              <a:tailEnd/>
            </a:ln>
          </p:spPr>
          <p:txBody>
            <a:bodyPr>
              <a:spAutoFit/>
            </a:bodyPr>
            <a:lstStyle/>
            <a:p>
              <a:r>
                <a:rPr lang="en-US" altLang="zh-CN"/>
                <a:t>e</a:t>
              </a:r>
            </a:p>
          </p:txBody>
        </p:sp>
        <p:sp>
          <p:nvSpPr>
            <p:cNvPr id="48149" name="Line 22"/>
            <p:cNvSpPr>
              <a:spLocks noChangeShapeType="1"/>
            </p:cNvSpPr>
            <p:nvPr/>
          </p:nvSpPr>
          <p:spPr bwMode="auto">
            <a:xfrm>
              <a:off x="2880" y="2592"/>
              <a:ext cx="864" cy="0"/>
            </a:xfrm>
            <a:prstGeom prst="line">
              <a:avLst/>
            </a:prstGeom>
            <a:noFill/>
            <a:ln w="9525">
              <a:solidFill>
                <a:schemeClr val="tx1"/>
              </a:solidFill>
              <a:miter lim="800000"/>
              <a:headEnd/>
              <a:tailEnd type="triangle" w="med" len="med"/>
            </a:ln>
          </p:spPr>
          <p:txBody>
            <a:bodyPr wrap="none"/>
            <a:lstStyle/>
            <a:p>
              <a:endParaRPr lang="zh-CN" altLang="en-US"/>
            </a:p>
          </p:txBody>
        </p:sp>
        <p:sp>
          <p:nvSpPr>
            <p:cNvPr id="48150" name="Line 23"/>
            <p:cNvSpPr>
              <a:spLocks noChangeShapeType="1"/>
            </p:cNvSpPr>
            <p:nvPr/>
          </p:nvSpPr>
          <p:spPr bwMode="auto">
            <a:xfrm flipH="1">
              <a:off x="1728" y="2592"/>
              <a:ext cx="768" cy="0"/>
            </a:xfrm>
            <a:prstGeom prst="line">
              <a:avLst/>
            </a:prstGeom>
            <a:noFill/>
            <a:ln w="9525">
              <a:solidFill>
                <a:schemeClr val="tx1"/>
              </a:solidFill>
              <a:miter lim="800000"/>
              <a:headEnd/>
              <a:tailEnd type="triangle" w="med" len="med"/>
            </a:ln>
          </p:spPr>
          <p:txBody>
            <a:bodyPr wrap="none"/>
            <a:lstStyle/>
            <a:p>
              <a:endParaRPr lang="zh-CN" altLang="en-US"/>
            </a:p>
          </p:txBody>
        </p:sp>
        <p:sp>
          <p:nvSpPr>
            <p:cNvPr id="48151" name="Line 24"/>
            <p:cNvSpPr>
              <a:spLocks noChangeShapeType="1"/>
            </p:cNvSpPr>
            <p:nvPr/>
          </p:nvSpPr>
          <p:spPr bwMode="auto">
            <a:xfrm>
              <a:off x="2592" y="2304"/>
              <a:ext cx="432" cy="0"/>
            </a:xfrm>
            <a:prstGeom prst="line">
              <a:avLst/>
            </a:prstGeom>
            <a:noFill/>
            <a:ln w="9525">
              <a:solidFill>
                <a:schemeClr val="tx1"/>
              </a:solidFill>
              <a:miter lim="800000"/>
              <a:headEnd/>
              <a:tailEnd type="triangle" w="med" len="med"/>
            </a:ln>
          </p:spPr>
          <p:txBody>
            <a:bodyPr wrap="none"/>
            <a:lstStyle/>
            <a:p>
              <a:endParaRPr lang="zh-CN" altLang="en-US"/>
            </a:p>
          </p:txBody>
        </p:sp>
        <p:sp>
          <p:nvSpPr>
            <p:cNvPr id="48152" name="Line 25"/>
            <p:cNvSpPr>
              <a:spLocks noChangeShapeType="1"/>
            </p:cNvSpPr>
            <p:nvPr/>
          </p:nvSpPr>
          <p:spPr bwMode="auto">
            <a:xfrm flipH="1">
              <a:off x="1728" y="2304"/>
              <a:ext cx="672" cy="0"/>
            </a:xfrm>
            <a:prstGeom prst="line">
              <a:avLst/>
            </a:prstGeom>
            <a:noFill/>
            <a:ln w="9525">
              <a:solidFill>
                <a:schemeClr val="tx1"/>
              </a:solidFill>
              <a:miter lim="800000"/>
              <a:headEnd/>
              <a:tailEnd type="triangle" w="med" len="med"/>
            </a:ln>
          </p:spPr>
          <p:txBody>
            <a:bodyPr wrap="none"/>
            <a:lstStyle/>
            <a:p>
              <a:endParaRPr lang="zh-CN" altLang="en-US"/>
            </a:p>
          </p:txBody>
        </p:sp>
      </p:gr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标题 1"/>
          <p:cNvSpPr>
            <a:spLocks noGrp="1"/>
          </p:cNvSpPr>
          <p:nvPr>
            <p:ph type="title"/>
          </p:nvPr>
        </p:nvSpPr>
        <p:spPr/>
        <p:txBody>
          <a:bodyPr/>
          <a:lstStyle/>
          <a:p>
            <a:r>
              <a:rPr lang="en-US" altLang="zh-CN" smtClean="0"/>
              <a:t>3.</a:t>
            </a:r>
            <a:r>
              <a:rPr lang="zh-CN" altLang="en-US" smtClean="0"/>
              <a:t>检纠错码</a:t>
            </a:r>
            <a:r>
              <a:rPr lang="en-US" altLang="zh-CN" smtClean="0"/>
              <a:t> </a:t>
            </a:r>
            <a:endParaRPr lang="zh-CN" altLang="en-US" smtClean="0"/>
          </a:p>
        </p:txBody>
      </p:sp>
      <p:sp>
        <p:nvSpPr>
          <p:cNvPr id="5124" name="内容占位符 2"/>
          <p:cNvSpPr>
            <a:spLocks noGrp="1"/>
          </p:cNvSpPr>
          <p:nvPr>
            <p:ph idx="1"/>
          </p:nvPr>
        </p:nvSpPr>
        <p:spPr/>
        <p:txBody>
          <a:bodyPr/>
          <a:lstStyle/>
          <a:p>
            <a:r>
              <a:rPr lang="zh-CN" altLang="en-US" smtClean="0"/>
              <a:t>差错控制编码的效用：</a:t>
            </a:r>
          </a:p>
          <a:p>
            <a:r>
              <a:rPr lang="zh-CN" altLang="en-US" smtClean="0"/>
              <a:t>设随机信道中，发</a:t>
            </a:r>
            <a:r>
              <a:rPr lang="zh-CN" altLang="en-US" smtClean="0">
                <a:latin typeface="Times New Roman" pitchFamily="18" charset="0"/>
              </a:rPr>
              <a:t>“</a:t>
            </a:r>
            <a:r>
              <a:rPr lang="zh-CN" altLang="en-US" smtClean="0"/>
              <a:t>0</a:t>
            </a:r>
            <a:r>
              <a:rPr lang="zh-CN" altLang="en-US" smtClean="0">
                <a:latin typeface="Times New Roman" pitchFamily="18" charset="0"/>
              </a:rPr>
              <a:t>”</a:t>
            </a:r>
            <a:r>
              <a:rPr lang="zh-CN" altLang="en-US" smtClean="0"/>
              <a:t>和</a:t>
            </a:r>
            <a:r>
              <a:rPr lang="zh-CN" altLang="en-US" smtClean="0">
                <a:latin typeface="Times New Roman" pitchFamily="18" charset="0"/>
              </a:rPr>
              <a:t>“</a:t>
            </a:r>
            <a:r>
              <a:rPr lang="zh-CN" altLang="en-US" smtClean="0"/>
              <a:t>1</a:t>
            </a:r>
            <a:r>
              <a:rPr lang="zh-CN" altLang="en-US" smtClean="0">
                <a:latin typeface="Times New Roman" pitchFamily="18" charset="0"/>
              </a:rPr>
              <a:t>”</a:t>
            </a:r>
            <a:r>
              <a:rPr lang="zh-CN" altLang="en-US" smtClean="0"/>
              <a:t>码错误等概。</a:t>
            </a:r>
            <a:r>
              <a:rPr lang="en-US" altLang="zh-CN" smtClean="0"/>
              <a:t>Pe &lt;&lt; 1，</a:t>
            </a:r>
            <a:r>
              <a:rPr lang="zh-CN" altLang="en-US" smtClean="0"/>
              <a:t>则码长为</a:t>
            </a:r>
            <a:r>
              <a:rPr lang="en-US" altLang="zh-CN" smtClean="0"/>
              <a:t>n</a:t>
            </a:r>
            <a:r>
              <a:rPr lang="zh-CN" altLang="en-US" smtClean="0"/>
              <a:t>的码组中，发生</a:t>
            </a:r>
            <a:r>
              <a:rPr lang="en-US" altLang="zh-CN" smtClean="0"/>
              <a:t>r</a:t>
            </a:r>
            <a:r>
              <a:rPr lang="zh-CN" altLang="en-US" smtClean="0"/>
              <a:t>个错误的概率为：</a:t>
            </a:r>
          </a:p>
          <a:p>
            <a:endParaRPr lang="zh-CN" altLang="en-US" smtClean="0"/>
          </a:p>
          <a:p>
            <a:endParaRPr lang="zh-CN" altLang="en-US" smtClean="0"/>
          </a:p>
          <a:p>
            <a:r>
              <a:rPr lang="zh-CN" altLang="en-US" smtClean="0"/>
              <a:t>若</a:t>
            </a:r>
            <a:r>
              <a:rPr lang="en-US" altLang="zh-CN" smtClean="0"/>
              <a:t>n=7，pe=10-3,</a:t>
            </a:r>
            <a:r>
              <a:rPr lang="zh-CN" altLang="en-US" smtClean="0"/>
              <a:t>则：</a:t>
            </a:r>
          </a:p>
          <a:p>
            <a:pPr lvl="1"/>
            <a:r>
              <a:rPr lang="en-US" altLang="zh-CN" smtClean="0"/>
              <a:t>P</a:t>
            </a:r>
            <a:r>
              <a:rPr lang="en-US" altLang="zh-CN" baseline="-25000" smtClean="0"/>
              <a:t>7</a:t>
            </a:r>
            <a:r>
              <a:rPr lang="en-US" altLang="zh-CN" smtClean="0"/>
              <a:t>(1) </a:t>
            </a:r>
            <a:r>
              <a:rPr lang="en-US" altLang="zh-CN" smtClean="0">
                <a:sym typeface="Symbol" pitchFamily="18" charset="2"/>
              </a:rPr>
              <a:t> </a:t>
            </a:r>
            <a:r>
              <a:rPr lang="en-US" altLang="zh-CN" smtClean="0"/>
              <a:t>7Pe= 7 x 10</a:t>
            </a:r>
            <a:r>
              <a:rPr lang="en-US" altLang="zh-CN" baseline="30000" smtClean="0"/>
              <a:t>-3</a:t>
            </a:r>
            <a:r>
              <a:rPr lang="en-US" altLang="zh-CN" smtClean="0"/>
              <a:t>;</a:t>
            </a:r>
          </a:p>
          <a:p>
            <a:pPr lvl="1"/>
            <a:r>
              <a:rPr lang="en-US" altLang="zh-CN" smtClean="0"/>
              <a:t>P</a:t>
            </a:r>
            <a:r>
              <a:rPr lang="en-US" altLang="zh-CN" baseline="-25000" smtClean="0"/>
              <a:t>7</a:t>
            </a:r>
            <a:r>
              <a:rPr lang="en-US" altLang="zh-CN" smtClean="0"/>
              <a:t>(2) </a:t>
            </a:r>
            <a:r>
              <a:rPr lang="en-US" altLang="zh-CN" smtClean="0">
                <a:sym typeface="Symbol" pitchFamily="18" charset="2"/>
              </a:rPr>
              <a:t></a:t>
            </a:r>
            <a:r>
              <a:rPr lang="en-US" altLang="zh-CN" smtClean="0"/>
              <a:t> 21 Pe</a:t>
            </a:r>
            <a:r>
              <a:rPr lang="en-US" altLang="zh-CN" baseline="30000" smtClean="0"/>
              <a:t>2</a:t>
            </a:r>
            <a:r>
              <a:rPr lang="en-US" altLang="zh-CN" smtClean="0"/>
              <a:t> = 2.1 x 10</a:t>
            </a:r>
            <a:r>
              <a:rPr lang="en-US" altLang="zh-CN" baseline="30000" smtClean="0"/>
              <a:t>-5</a:t>
            </a:r>
            <a:r>
              <a:rPr lang="en-US" altLang="zh-CN" smtClean="0"/>
              <a:t>;</a:t>
            </a:r>
          </a:p>
          <a:p>
            <a:pPr lvl="1"/>
            <a:r>
              <a:rPr lang="en-US" altLang="zh-CN" smtClean="0"/>
              <a:t>P</a:t>
            </a:r>
            <a:r>
              <a:rPr lang="en-US" altLang="zh-CN" baseline="-25000" smtClean="0"/>
              <a:t>7</a:t>
            </a:r>
            <a:r>
              <a:rPr lang="en-US" altLang="zh-CN" smtClean="0"/>
              <a:t>(3) </a:t>
            </a:r>
            <a:r>
              <a:rPr lang="en-US" altLang="zh-CN" smtClean="0">
                <a:sym typeface="Symbol" pitchFamily="18" charset="2"/>
              </a:rPr>
              <a:t></a:t>
            </a:r>
            <a:r>
              <a:rPr lang="en-US" altLang="zh-CN" smtClean="0"/>
              <a:t> 35 Pe</a:t>
            </a:r>
            <a:r>
              <a:rPr lang="en-US" altLang="zh-CN" baseline="30000" smtClean="0"/>
              <a:t>3</a:t>
            </a:r>
            <a:r>
              <a:rPr lang="en-US" altLang="zh-CN" smtClean="0"/>
              <a:t> = 3.5 x 10</a:t>
            </a:r>
            <a:r>
              <a:rPr lang="en-US" altLang="zh-CN" baseline="30000" smtClean="0"/>
              <a:t>-8</a:t>
            </a:r>
          </a:p>
          <a:p>
            <a:r>
              <a:rPr lang="zh-CN" altLang="en-US" smtClean="0"/>
              <a:t>即：采用差错控制编码后，即使只能纠正（检测）1-2个错误，可以使误码率下降几个数量级，因此，简单的差错控制编码，也具有较大的使用价值。</a:t>
            </a:r>
          </a:p>
          <a:p>
            <a:endParaRPr lang="zh-CN" altLang="en-US" smtClean="0"/>
          </a:p>
        </p:txBody>
      </p:sp>
      <p:graphicFrame>
        <p:nvGraphicFramePr>
          <p:cNvPr id="5122" name="Object 2"/>
          <p:cNvGraphicFramePr>
            <a:graphicFrameLocks noChangeAspect="1"/>
          </p:cNvGraphicFramePr>
          <p:nvPr/>
        </p:nvGraphicFramePr>
        <p:xfrm>
          <a:off x="3276600" y="2565400"/>
          <a:ext cx="3733800" cy="692150"/>
        </p:xfrm>
        <a:graphic>
          <a:graphicData uri="http://schemas.openxmlformats.org/presentationml/2006/ole">
            <p:oleObj spid="_x0000_s5122" name="Equation" r:id="rId3" imgW="2260440" imgH="419040" progId="Equation.3">
              <p:embed/>
            </p:oleObj>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标题 1"/>
          <p:cNvSpPr>
            <a:spLocks noGrp="1"/>
          </p:cNvSpPr>
          <p:nvPr>
            <p:ph type="title"/>
          </p:nvPr>
        </p:nvSpPr>
        <p:spPr/>
        <p:txBody>
          <a:bodyPr/>
          <a:lstStyle/>
          <a:p>
            <a:r>
              <a:rPr lang="en-US" altLang="zh-CN" smtClean="0"/>
              <a:t>3.</a:t>
            </a:r>
            <a:r>
              <a:rPr lang="zh-CN" altLang="en-US" smtClean="0"/>
              <a:t>检纠错码</a:t>
            </a:r>
            <a:r>
              <a:rPr lang="en-US" altLang="zh-CN" smtClean="0"/>
              <a:t> </a:t>
            </a:r>
            <a:endParaRPr lang="zh-CN" altLang="en-US" smtClean="0"/>
          </a:p>
        </p:txBody>
      </p:sp>
      <p:sp>
        <p:nvSpPr>
          <p:cNvPr id="49155" name="内容占位符 2"/>
          <p:cNvSpPr>
            <a:spLocks noGrp="1"/>
          </p:cNvSpPr>
          <p:nvPr>
            <p:ph idx="1"/>
          </p:nvPr>
        </p:nvSpPr>
        <p:spPr/>
        <p:txBody>
          <a:bodyPr/>
          <a:lstStyle/>
          <a:p>
            <a:r>
              <a:rPr lang="zh-CN" altLang="en-US" dirty="0" smtClean="0"/>
              <a:t>码组</a:t>
            </a:r>
            <a:r>
              <a:rPr lang="zh-CN" altLang="en-US" dirty="0" smtClean="0"/>
              <a:t>中，信息位所占的比重。</a:t>
            </a:r>
            <a:r>
              <a:rPr lang="en-US" altLang="zh-CN" dirty="0" smtClean="0"/>
              <a:t>R=k/n</a:t>
            </a:r>
          </a:p>
          <a:p>
            <a:pPr lvl="1"/>
            <a:r>
              <a:rPr lang="en-US" altLang="zh-CN" dirty="0" smtClean="0"/>
              <a:t>k：</a:t>
            </a:r>
            <a:r>
              <a:rPr lang="zh-CN" altLang="en-US" dirty="0" smtClean="0"/>
              <a:t>信息位长度；</a:t>
            </a:r>
          </a:p>
          <a:p>
            <a:pPr lvl="1"/>
            <a:r>
              <a:rPr lang="en-US" altLang="zh-CN" dirty="0" smtClean="0"/>
              <a:t>n：</a:t>
            </a:r>
            <a:r>
              <a:rPr lang="zh-CN" altLang="en-US" dirty="0" smtClean="0"/>
              <a:t>码组的长度, </a:t>
            </a:r>
            <a:r>
              <a:rPr lang="en-US" altLang="zh-CN" dirty="0" smtClean="0"/>
              <a:t>n = k + r，</a:t>
            </a:r>
            <a:r>
              <a:rPr lang="zh-CN" altLang="en-US" dirty="0" smtClean="0"/>
              <a:t>则</a:t>
            </a:r>
            <a:r>
              <a:rPr lang="en-US" altLang="zh-CN" dirty="0" smtClean="0"/>
              <a:t>r</a:t>
            </a:r>
            <a:r>
              <a:rPr lang="zh-CN" altLang="en-US" dirty="0" smtClean="0"/>
              <a:t>为监督码元的长度。</a:t>
            </a:r>
          </a:p>
          <a:p>
            <a:pPr lvl="1"/>
            <a:r>
              <a:rPr lang="en-US" altLang="zh-CN" dirty="0" smtClean="0"/>
              <a:t>R</a:t>
            </a:r>
            <a:r>
              <a:rPr lang="zh-CN" altLang="en-US" dirty="0" smtClean="0"/>
              <a:t>越大越好。</a:t>
            </a:r>
          </a:p>
          <a:p>
            <a:pPr>
              <a:buFont typeface="Wingdings" pitchFamily="2" charset="2"/>
              <a:buNone/>
            </a:pPr>
            <a:endParaRPr lang="zh-CN" altLang="en-US" dirty="0" smtClean="0">
              <a:latin typeface="宋体" charset="-122"/>
            </a:endParaRPr>
          </a:p>
          <a:p>
            <a:r>
              <a:rPr lang="zh-CN" altLang="en-US" dirty="0" smtClean="0">
                <a:latin typeface="宋体" charset="-122"/>
              </a:rPr>
              <a:t>显然，</a:t>
            </a:r>
            <a:r>
              <a:rPr lang="en-US" altLang="zh-CN" dirty="0" smtClean="0">
                <a:latin typeface="宋体" charset="-122"/>
              </a:rPr>
              <a:t>R</a:t>
            </a:r>
            <a:r>
              <a:rPr lang="zh-CN" altLang="en-US" dirty="0" smtClean="0">
                <a:latin typeface="宋体" charset="-122"/>
              </a:rPr>
              <a:t>越大编码效率越高，它是衡量码性能的一个重要参数。对于一个好的编码方案，不但希望它的抗干扰能力高，即检错纠错能力强，而且还希望它的编码效率高，但两方面的要求是矛盾的，在设计中要全面</a:t>
            </a:r>
            <a:r>
              <a:rPr lang="zh-CN" altLang="en-US" dirty="0" smtClean="0">
                <a:latin typeface="宋体" charset="-122"/>
              </a:rPr>
              <a:t>考虑</a:t>
            </a:r>
            <a:r>
              <a:rPr lang="en-US" altLang="zh-CN" dirty="0" smtClean="0">
                <a:latin typeface="宋体" charset="-122"/>
              </a:rPr>
              <a:t>.</a:t>
            </a:r>
          </a:p>
          <a:p>
            <a:endParaRPr lang="en-US" altLang="zh-CN" dirty="0" smtClean="0">
              <a:latin typeface="宋体" charset="-122"/>
            </a:endParaRPr>
          </a:p>
          <a:p>
            <a:r>
              <a:rPr lang="zh-CN" altLang="en-US" dirty="0" smtClean="0">
                <a:latin typeface="宋体" charset="-122"/>
              </a:rPr>
              <a:t>在突发信道中传输，由于错码是成串集中出现的，所以上述只能纠正码组中1～2个错码的编码，其效用就不像在随机信道中那样明显了，需要采用更为有效的纠错编码：如交织编码等</a:t>
            </a:r>
          </a:p>
          <a:p>
            <a:endParaRPr lang="zh-CN" altLang="en-US"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标题 1"/>
          <p:cNvSpPr>
            <a:spLocks noGrp="1"/>
          </p:cNvSpPr>
          <p:nvPr>
            <p:ph type="title"/>
          </p:nvPr>
        </p:nvSpPr>
        <p:spPr/>
        <p:txBody>
          <a:bodyPr/>
          <a:lstStyle/>
          <a:p>
            <a:r>
              <a:rPr lang="en-US" altLang="zh-CN" smtClean="0"/>
              <a:t>3.</a:t>
            </a:r>
            <a:r>
              <a:rPr lang="zh-CN" altLang="en-US" smtClean="0"/>
              <a:t>检纠错码</a:t>
            </a:r>
            <a:r>
              <a:rPr lang="en-US" altLang="zh-CN" smtClean="0"/>
              <a:t> </a:t>
            </a:r>
            <a:endParaRPr lang="zh-CN" altLang="en-US" smtClean="0"/>
          </a:p>
        </p:txBody>
      </p:sp>
      <p:graphicFrame>
        <p:nvGraphicFramePr>
          <p:cNvPr id="6146" name="Object 4"/>
          <p:cNvGraphicFramePr>
            <a:graphicFrameLocks noChangeAspect="1"/>
          </p:cNvGraphicFramePr>
          <p:nvPr/>
        </p:nvGraphicFramePr>
        <p:xfrm>
          <a:off x="1258888" y="1484313"/>
          <a:ext cx="6937375" cy="4498975"/>
        </p:xfrm>
        <a:graphic>
          <a:graphicData uri="http://schemas.openxmlformats.org/presentationml/2006/ole">
            <p:oleObj spid="_x0000_s6146" name="图片" r:id="rId3" imgW="4204258" imgH="2723452" progId="Word.Picture.8">
              <p:embed/>
            </p:oleObj>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标题 1"/>
          <p:cNvSpPr>
            <a:spLocks noGrp="1"/>
          </p:cNvSpPr>
          <p:nvPr>
            <p:ph type="title"/>
          </p:nvPr>
        </p:nvSpPr>
        <p:spPr/>
        <p:txBody>
          <a:bodyPr/>
          <a:lstStyle/>
          <a:p>
            <a:r>
              <a:rPr lang="en-US" altLang="zh-CN" smtClean="0"/>
              <a:t>3.</a:t>
            </a:r>
            <a:r>
              <a:rPr lang="zh-CN" altLang="en-US" smtClean="0"/>
              <a:t>检纠错码</a:t>
            </a:r>
            <a:r>
              <a:rPr lang="en-US" altLang="zh-CN" smtClean="0"/>
              <a:t> </a:t>
            </a:r>
            <a:endParaRPr lang="zh-CN" altLang="en-US" smtClean="0"/>
          </a:p>
        </p:txBody>
      </p:sp>
      <p:sp>
        <p:nvSpPr>
          <p:cNvPr id="50179" name="内容占位符 2"/>
          <p:cNvSpPr>
            <a:spLocks noGrp="1"/>
          </p:cNvSpPr>
          <p:nvPr>
            <p:ph idx="1"/>
          </p:nvPr>
        </p:nvSpPr>
        <p:spPr/>
        <p:txBody>
          <a:bodyPr/>
          <a:lstStyle/>
          <a:p>
            <a:r>
              <a:rPr lang="zh-CN" altLang="en-US" smtClean="0"/>
              <a:t>分组码 </a:t>
            </a:r>
          </a:p>
          <a:p>
            <a:pPr lvl="1"/>
            <a:r>
              <a:rPr lang="zh-CN" altLang="en-US" smtClean="0"/>
              <a:t>码组的监督码元仅与本码组的信息码元有关，而与其他码元组的信息码元无关 </a:t>
            </a:r>
          </a:p>
          <a:p>
            <a:r>
              <a:rPr lang="zh-CN" altLang="en-US" smtClean="0"/>
              <a:t>卷积码 </a:t>
            </a:r>
          </a:p>
          <a:p>
            <a:pPr lvl="1"/>
            <a:r>
              <a:rPr lang="zh-CN" altLang="en-US" smtClean="0"/>
              <a:t>码组的监督码元不仅与本码组的信息码元相关，而且与本码组相邻的前</a:t>
            </a:r>
            <a:r>
              <a:rPr lang="en-US" altLang="zh-CN" i="1" smtClean="0"/>
              <a:t>m</a:t>
            </a:r>
            <a:r>
              <a:rPr lang="zh-CN" altLang="en-US" smtClean="0"/>
              <a:t>个时刻输入的码组的信息码元之间也具有约束关系</a:t>
            </a:r>
          </a:p>
          <a:p>
            <a:pPr lvl="1"/>
            <a:r>
              <a:rPr lang="zh-CN" altLang="en-US" smtClean="0"/>
              <a:t>性能优于分组码 </a:t>
            </a:r>
          </a:p>
          <a:p>
            <a:r>
              <a:rPr lang="zh-CN" altLang="en-US" smtClean="0"/>
              <a:t>交织码 </a:t>
            </a:r>
          </a:p>
          <a:p>
            <a:pPr lvl="1"/>
            <a:r>
              <a:rPr lang="zh-CN" altLang="en-US" smtClean="0"/>
              <a:t>利用交织技术构造出来的编码 </a:t>
            </a:r>
          </a:p>
          <a:p>
            <a:endParaRPr lang="zh-CN" altLang="en-US"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标题 1"/>
          <p:cNvSpPr>
            <a:spLocks noGrp="1"/>
          </p:cNvSpPr>
          <p:nvPr>
            <p:ph type="title"/>
          </p:nvPr>
        </p:nvSpPr>
        <p:spPr/>
        <p:txBody>
          <a:bodyPr/>
          <a:lstStyle/>
          <a:p>
            <a:r>
              <a:rPr lang="en-US" altLang="zh-CN" smtClean="0"/>
              <a:t>3.</a:t>
            </a:r>
            <a:r>
              <a:rPr lang="zh-CN" altLang="en-US" smtClean="0"/>
              <a:t>检纠错码</a:t>
            </a:r>
            <a:r>
              <a:rPr lang="en-US" altLang="zh-CN" smtClean="0"/>
              <a:t> </a:t>
            </a:r>
            <a:endParaRPr lang="zh-CN" altLang="en-US" smtClean="0"/>
          </a:p>
        </p:txBody>
      </p:sp>
      <p:sp>
        <p:nvSpPr>
          <p:cNvPr id="7172" name="内容占位符 2"/>
          <p:cNvSpPr>
            <a:spLocks noGrp="1"/>
          </p:cNvSpPr>
          <p:nvPr>
            <p:ph idx="1"/>
          </p:nvPr>
        </p:nvSpPr>
        <p:spPr>
          <a:xfrm>
            <a:off x="539750" y="1341438"/>
            <a:ext cx="8070850" cy="1295400"/>
          </a:xfrm>
        </p:spPr>
        <p:txBody>
          <a:bodyPr/>
          <a:lstStyle/>
          <a:p>
            <a:r>
              <a:rPr lang="zh-CN" altLang="en-US" smtClean="0"/>
              <a:t>交织码</a:t>
            </a:r>
          </a:p>
          <a:p>
            <a:pPr lvl="1"/>
            <a:r>
              <a:rPr lang="zh-CN" altLang="en-US" smtClean="0"/>
              <a:t>即使发生突发错误，也只是原始码中，分散的部分比特</a:t>
            </a:r>
            <a:r>
              <a:rPr lang="en-US" altLang="zh-CN" smtClean="0"/>
              <a:t>.</a:t>
            </a:r>
          </a:p>
          <a:p>
            <a:pPr lvl="1"/>
            <a:r>
              <a:rPr lang="zh-CN" altLang="en-US" smtClean="0"/>
              <a:t>高速通信中，使用比较多。还有字节交织；</a:t>
            </a:r>
          </a:p>
        </p:txBody>
      </p:sp>
      <p:graphicFrame>
        <p:nvGraphicFramePr>
          <p:cNvPr id="7170" name="Object 4"/>
          <p:cNvGraphicFramePr>
            <a:graphicFrameLocks noChangeAspect="1"/>
          </p:cNvGraphicFramePr>
          <p:nvPr/>
        </p:nvGraphicFramePr>
        <p:xfrm>
          <a:off x="0" y="2708275"/>
          <a:ext cx="9144000" cy="3376613"/>
        </p:xfrm>
        <a:graphic>
          <a:graphicData uri="http://schemas.openxmlformats.org/presentationml/2006/ole">
            <p:oleObj spid="_x0000_s7170" name="图片" r:id="rId3" imgW="5643875" imgH="2085244" progId="Word.Picture.8">
              <p:embed/>
            </p:oleObj>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标题 1"/>
          <p:cNvSpPr>
            <a:spLocks noGrp="1"/>
          </p:cNvSpPr>
          <p:nvPr>
            <p:ph type="title"/>
          </p:nvPr>
        </p:nvSpPr>
        <p:spPr/>
        <p:txBody>
          <a:bodyPr/>
          <a:lstStyle/>
          <a:p>
            <a:r>
              <a:rPr lang="en-US" altLang="zh-CN" smtClean="0"/>
              <a:t>3.</a:t>
            </a:r>
            <a:r>
              <a:rPr lang="zh-CN" altLang="en-US" smtClean="0"/>
              <a:t>检纠错码</a:t>
            </a:r>
            <a:r>
              <a:rPr lang="en-US" altLang="zh-CN" smtClean="0"/>
              <a:t> </a:t>
            </a:r>
            <a:endParaRPr lang="zh-CN" altLang="en-US" smtClean="0"/>
          </a:p>
        </p:txBody>
      </p:sp>
      <p:sp>
        <p:nvSpPr>
          <p:cNvPr id="52227" name="内容占位符 2"/>
          <p:cNvSpPr>
            <a:spLocks noGrp="1"/>
          </p:cNvSpPr>
          <p:nvPr>
            <p:ph sz="half" idx="1"/>
          </p:nvPr>
        </p:nvSpPr>
        <p:spPr>
          <a:xfrm>
            <a:off x="539750" y="1268413"/>
            <a:ext cx="4110038" cy="4876800"/>
          </a:xfrm>
        </p:spPr>
        <p:txBody>
          <a:bodyPr/>
          <a:lstStyle/>
          <a:p>
            <a:pPr>
              <a:buFont typeface="Wingdings" pitchFamily="2" charset="2"/>
              <a:buNone/>
            </a:pPr>
            <a:r>
              <a:rPr lang="zh-CN" altLang="en-US" smtClean="0"/>
              <a:t>1。码组的功能分</a:t>
            </a:r>
          </a:p>
          <a:p>
            <a:pPr lvl="1"/>
            <a:r>
              <a:rPr lang="zh-CN" altLang="en-US" smtClean="0"/>
              <a:t>检错码；</a:t>
            </a:r>
          </a:p>
          <a:p>
            <a:pPr lvl="1"/>
            <a:r>
              <a:rPr lang="zh-CN" altLang="en-US" smtClean="0"/>
              <a:t>纠错码；</a:t>
            </a:r>
          </a:p>
          <a:p>
            <a:pPr>
              <a:buFont typeface="Wingdings" pitchFamily="2" charset="2"/>
              <a:buNone/>
            </a:pPr>
            <a:r>
              <a:rPr lang="zh-CN" altLang="en-US" smtClean="0"/>
              <a:t>2。监督码和信息码之间的关系分：</a:t>
            </a:r>
          </a:p>
          <a:p>
            <a:pPr lvl="1"/>
            <a:r>
              <a:rPr lang="zh-CN" altLang="en-US" smtClean="0">
                <a:solidFill>
                  <a:srgbClr val="FF0000"/>
                </a:solidFill>
              </a:rPr>
              <a:t>线性码</a:t>
            </a:r>
          </a:p>
          <a:p>
            <a:pPr lvl="1"/>
            <a:r>
              <a:rPr lang="zh-CN" altLang="en-US" smtClean="0"/>
              <a:t>非线性码</a:t>
            </a:r>
          </a:p>
          <a:p>
            <a:pPr>
              <a:buFont typeface="Wingdings" pitchFamily="2" charset="2"/>
              <a:buNone/>
            </a:pPr>
            <a:r>
              <a:rPr lang="zh-CN" altLang="en-US" smtClean="0"/>
              <a:t>3。对信息码元处理方法不同</a:t>
            </a:r>
          </a:p>
          <a:p>
            <a:pPr lvl="1"/>
            <a:r>
              <a:rPr lang="zh-CN" altLang="en-US" smtClean="0">
                <a:solidFill>
                  <a:srgbClr val="FF0000"/>
                </a:solidFill>
              </a:rPr>
              <a:t>分组码</a:t>
            </a:r>
            <a:r>
              <a:rPr lang="zh-CN" altLang="en-US" smtClean="0">
                <a:solidFill>
                  <a:srgbClr val="FF0000"/>
                </a:solidFill>
                <a:sym typeface="Wingdings" pitchFamily="2" charset="2"/>
              </a:rPr>
              <a:t>： (</a:t>
            </a:r>
            <a:r>
              <a:rPr lang="en-US" altLang="zh-CN" smtClean="0">
                <a:solidFill>
                  <a:srgbClr val="FF0000"/>
                </a:solidFill>
                <a:sym typeface="Wingdings" pitchFamily="2" charset="2"/>
              </a:rPr>
              <a:t>n,k)</a:t>
            </a:r>
          </a:p>
          <a:p>
            <a:pPr lvl="2">
              <a:lnSpc>
                <a:spcPct val="125000"/>
              </a:lnSpc>
            </a:pPr>
            <a:r>
              <a:rPr lang="zh-CN" altLang="en-US" smtClean="0">
                <a:solidFill>
                  <a:srgbClr val="FF0000"/>
                </a:solidFill>
              </a:rPr>
              <a:t>监督码仅监督本分组</a:t>
            </a:r>
            <a:r>
              <a:rPr lang="zh-CN" altLang="en-US" smtClean="0"/>
              <a:t>；</a:t>
            </a:r>
          </a:p>
          <a:p>
            <a:pPr lvl="1"/>
            <a:r>
              <a:rPr lang="zh-CN" altLang="en-US" smtClean="0"/>
              <a:t>卷积码</a:t>
            </a:r>
          </a:p>
          <a:p>
            <a:pPr lvl="2">
              <a:lnSpc>
                <a:spcPct val="125000"/>
              </a:lnSpc>
            </a:pPr>
            <a:r>
              <a:rPr lang="zh-CN" altLang="en-US" smtClean="0"/>
              <a:t>每组监督码不仅与本分组码有关，而且与前面若干信息码有关。</a:t>
            </a:r>
          </a:p>
          <a:p>
            <a:endParaRPr lang="zh-CN" altLang="en-US" smtClean="0"/>
          </a:p>
        </p:txBody>
      </p:sp>
      <p:sp>
        <p:nvSpPr>
          <p:cNvPr id="52228" name="内容占位符 3"/>
          <p:cNvSpPr>
            <a:spLocks noGrp="1"/>
          </p:cNvSpPr>
          <p:nvPr>
            <p:ph sz="half" idx="2"/>
          </p:nvPr>
        </p:nvSpPr>
        <p:spPr>
          <a:xfrm>
            <a:off x="4787900" y="1341438"/>
            <a:ext cx="3746500" cy="4876800"/>
          </a:xfrm>
        </p:spPr>
        <p:txBody>
          <a:bodyPr/>
          <a:lstStyle/>
          <a:p>
            <a:pPr>
              <a:buFont typeface="Wingdings" pitchFamily="2" charset="2"/>
              <a:buNone/>
            </a:pPr>
            <a:r>
              <a:rPr lang="zh-CN" altLang="en-US" smtClean="0"/>
              <a:t>4。按信息码在编码后是否保持原来的形式不变：</a:t>
            </a:r>
          </a:p>
          <a:p>
            <a:pPr lvl="1"/>
            <a:r>
              <a:rPr lang="zh-CN" altLang="en-US" smtClean="0"/>
              <a:t>系统码</a:t>
            </a:r>
          </a:p>
          <a:p>
            <a:pPr lvl="1"/>
            <a:r>
              <a:rPr lang="zh-CN" altLang="en-US" smtClean="0"/>
              <a:t>非系统码</a:t>
            </a:r>
          </a:p>
          <a:p>
            <a:pPr>
              <a:buFont typeface="Wingdings" pitchFamily="2" charset="2"/>
              <a:buNone/>
            </a:pPr>
            <a:r>
              <a:rPr lang="zh-CN" altLang="en-US" smtClean="0"/>
              <a:t>5。纠正的错误类型</a:t>
            </a:r>
          </a:p>
          <a:p>
            <a:pPr lvl="1"/>
            <a:r>
              <a:rPr lang="zh-CN" altLang="en-US" smtClean="0"/>
              <a:t>纠正随机错误</a:t>
            </a:r>
          </a:p>
          <a:p>
            <a:pPr lvl="1"/>
            <a:r>
              <a:rPr lang="zh-CN" altLang="en-US" smtClean="0"/>
              <a:t>纠正突发错误</a:t>
            </a:r>
          </a:p>
          <a:p>
            <a:pPr>
              <a:buFont typeface="Wingdings" pitchFamily="2" charset="2"/>
              <a:buNone/>
            </a:pPr>
            <a:r>
              <a:rPr lang="zh-CN" altLang="en-US" smtClean="0"/>
              <a:t>6。码元取值不同</a:t>
            </a:r>
          </a:p>
          <a:p>
            <a:pPr lvl="1"/>
            <a:r>
              <a:rPr lang="zh-CN" altLang="en-US" smtClean="0"/>
              <a:t>二进制码</a:t>
            </a:r>
          </a:p>
          <a:p>
            <a:pPr lvl="1"/>
            <a:r>
              <a:rPr lang="zh-CN" altLang="en-US" smtClean="0"/>
              <a:t>多进制码</a:t>
            </a:r>
          </a:p>
          <a:p>
            <a:endParaRPr lang="zh-CN" altLang="en-US"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标题 1"/>
          <p:cNvSpPr>
            <a:spLocks noGrp="1"/>
          </p:cNvSpPr>
          <p:nvPr>
            <p:ph type="title"/>
          </p:nvPr>
        </p:nvSpPr>
        <p:spPr/>
        <p:txBody>
          <a:bodyPr/>
          <a:lstStyle/>
          <a:p>
            <a:r>
              <a:rPr lang="en-US" altLang="zh-CN" smtClean="0"/>
              <a:t>4. </a:t>
            </a:r>
            <a:r>
              <a:rPr lang="zh-CN" altLang="en-US" smtClean="0"/>
              <a:t>数字通信系统的性能</a:t>
            </a:r>
          </a:p>
        </p:txBody>
      </p:sp>
      <p:sp>
        <p:nvSpPr>
          <p:cNvPr id="3" name="内容占位符 2"/>
          <p:cNvSpPr>
            <a:spLocks noGrp="1"/>
          </p:cNvSpPr>
          <p:nvPr>
            <p:ph idx="1"/>
          </p:nvPr>
        </p:nvSpPr>
        <p:spPr/>
        <p:txBody>
          <a:bodyPr/>
          <a:lstStyle/>
          <a:p>
            <a:pPr>
              <a:defRPr/>
            </a:pPr>
            <a:r>
              <a:rPr lang="zh-CN" altLang="en-US" dirty="0" smtClean="0"/>
              <a:t>频谱效率和可靠性</a:t>
            </a:r>
            <a:endParaRPr lang="en-US" altLang="zh-CN" dirty="0" smtClean="0"/>
          </a:p>
          <a:p>
            <a:pPr lvl="1">
              <a:defRPr/>
            </a:pPr>
            <a:r>
              <a:rPr lang="zh-CN" altLang="en-US" dirty="0" smtClean="0"/>
              <a:t>频谱效率：</a:t>
            </a:r>
            <a:r>
              <a:rPr lang="en-US" altLang="zh-CN" dirty="0" smtClean="0"/>
              <a:t>bps/Hz</a:t>
            </a:r>
            <a:r>
              <a:rPr lang="zh-CN" altLang="en-US" dirty="0" smtClean="0"/>
              <a:t>，每赫兹带宽能传输的数据速率；</a:t>
            </a:r>
            <a:endParaRPr lang="en-US" altLang="zh-CN" dirty="0" smtClean="0"/>
          </a:p>
          <a:p>
            <a:pPr lvl="1">
              <a:defRPr/>
            </a:pPr>
            <a:r>
              <a:rPr lang="zh-CN" altLang="en-US" dirty="0" smtClean="0"/>
              <a:t>矛盾：频谱效率高，传输信息的能力较强，可靠性差；</a:t>
            </a:r>
            <a:endParaRPr lang="en-US" altLang="zh-CN" dirty="0" smtClean="0"/>
          </a:p>
          <a:p>
            <a:pPr marL="0" indent="0" latinLnBrk="1">
              <a:lnSpc>
                <a:spcPct val="100000"/>
              </a:lnSpc>
              <a:spcBef>
                <a:spcPct val="30000"/>
              </a:spcBef>
              <a:buClrTx/>
              <a:buSzTx/>
              <a:buFont typeface="Wingdings" pitchFamily="2" charset="2"/>
              <a:buNone/>
              <a:defRPr/>
            </a:pPr>
            <a:r>
              <a:rPr lang="en-US" altLang="zh-CN" dirty="0" smtClean="0"/>
              <a:t>            </a:t>
            </a:r>
            <a:r>
              <a:rPr lang="zh-CN" altLang="en-US" dirty="0" smtClean="0"/>
              <a:t>频谱效率低，传输信息的能力较弱，可靠性高；</a:t>
            </a:r>
            <a:endParaRPr lang="en-US" altLang="zh-CN" dirty="0" smtClean="0"/>
          </a:p>
          <a:p>
            <a:pPr>
              <a:defRPr/>
            </a:pPr>
            <a:r>
              <a:rPr lang="zh-CN" altLang="en-US" dirty="0" smtClean="0"/>
              <a:t>通常采用：</a:t>
            </a:r>
            <a:r>
              <a:rPr lang="en-US" altLang="zh-CN" dirty="0" err="1" smtClean="0"/>
              <a:t>Eb</a:t>
            </a:r>
            <a:r>
              <a:rPr lang="en-US" altLang="zh-CN" dirty="0" smtClean="0"/>
              <a:t>/No</a:t>
            </a:r>
            <a:r>
              <a:rPr lang="zh-CN" altLang="en-US" dirty="0" smtClean="0"/>
              <a:t>，</a:t>
            </a:r>
            <a:r>
              <a:rPr lang="en-US" altLang="zh-CN" dirty="0" smtClean="0"/>
              <a:t>C/N,  S/N </a:t>
            </a:r>
            <a:r>
              <a:rPr lang="zh-CN" altLang="en-US" dirty="0" smtClean="0"/>
              <a:t>和</a:t>
            </a:r>
            <a:r>
              <a:rPr lang="en-US" altLang="zh-CN" dirty="0" smtClean="0"/>
              <a:t>BER</a:t>
            </a:r>
            <a:r>
              <a:rPr lang="zh-CN" altLang="en-US" dirty="0" smtClean="0"/>
              <a:t>之间的关系曲线描述。</a:t>
            </a:r>
            <a:endParaRPr lang="en-US" altLang="zh-CN" dirty="0" smtClean="0"/>
          </a:p>
          <a:p>
            <a:pPr lvl="1">
              <a:defRPr/>
            </a:pPr>
            <a:r>
              <a:rPr lang="en-US" altLang="zh-CN" dirty="0" smtClean="0"/>
              <a:t>BER: </a:t>
            </a:r>
            <a:r>
              <a:rPr lang="zh-CN" altLang="en-US" dirty="0" smtClean="0"/>
              <a:t>误比特率</a:t>
            </a:r>
            <a:endParaRPr lang="en-US" altLang="zh-CN" dirty="0" smtClean="0"/>
          </a:p>
          <a:p>
            <a:pPr lvl="1">
              <a:defRPr/>
            </a:pPr>
            <a:r>
              <a:rPr lang="en-US" altLang="zh-CN" dirty="0" err="1" smtClean="0"/>
              <a:t>Eb</a:t>
            </a:r>
            <a:r>
              <a:rPr lang="en-US" altLang="zh-CN" dirty="0" smtClean="0"/>
              <a:t>/No</a:t>
            </a:r>
          </a:p>
          <a:p>
            <a:pPr lvl="1">
              <a:defRPr/>
            </a:pPr>
            <a:r>
              <a:rPr lang="zh-CN" altLang="en-US" dirty="0" smtClean="0"/>
              <a:t>　　　</a:t>
            </a:r>
            <a:r>
              <a:rPr lang="en-US" altLang="zh-CN" dirty="0" err="1" smtClean="0"/>
              <a:t>Eb</a:t>
            </a:r>
            <a:r>
              <a:rPr lang="en-US" altLang="zh-CN" dirty="0" smtClean="0"/>
              <a:t>: </a:t>
            </a:r>
            <a:r>
              <a:rPr lang="zh-CN" altLang="en-US" dirty="0" smtClean="0"/>
              <a:t>平均到每个比特上的能量；</a:t>
            </a:r>
            <a:r>
              <a:rPr lang="en-US" altLang="zh-CN" dirty="0" smtClean="0"/>
              <a:t>No: </a:t>
            </a:r>
            <a:r>
              <a:rPr lang="zh-CN" altLang="en-US" dirty="0" smtClean="0"/>
              <a:t>噪声的功率谱密度；</a:t>
            </a:r>
            <a:r>
              <a:rPr lang="en-US" altLang="zh-CN" dirty="0" smtClean="0"/>
              <a:t> </a:t>
            </a:r>
          </a:p>
          <a:p>
            <a:pPr lvl="1">
              <a:defRPr/>
            </a:pPr>
            <a:r>
              <a:rPr lang="en-US" altLang="zh-CN" dirty="0" smtClean="0"/>
              <a:t>C/N</a:t>
            </a:r>
          </a:p>
          <a:p>
            <a:pPr lvl="2">
              <a:defRPr/>
            </a:pPr>
            <a:r>
              <a:rPr lang="zh-CN" altLang="en-US" dirty="0" smtClean="0"/>
              <a:t>载波／噪声</a:t>
            </a:r>
            <a:endParaRPr lang="en-US" altLang="zh-CN" dirty="0" smtClean="0"/>
          </a:p>
          <a:p>
            <a:pPr lvl="1">
              <a:defRPr/>
            </a:pPr>
            <a:r>
              <a:rPr lang="en-US" altLang="zh-CN" dirty="0" smtClean="0"/>
              <a:t>S/N</a:t>
            </a:r>
          </a:p>
          <a:p>
            <a:pPr lvl="2">
              <a:defRPr/>
            </a:pPr>
            <a:r>
              <a:rPr lang="zh-CN" altLang="en-US" dirty="0" smtClean="0"/>
              <a:t>信噪比：信号和噪声</a:t>
            </a:r>
            <a:endParaRPr lang="en-US" altLang="zh-CN" dirty="0" smtClean="0"/>
          </a:p>
          <a:p>
            <a:pPr>
              <a:defRPr/>
            </a:pPr>
            <a:endParaRPr lang="zh-CN" alt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标题 1"/>
          <p:cNvSpPr>
            <a:spLocks noGrp="1"/>
          </p:cNvSpPr>
          <p:nvPr>
            <p:ph type="title"/>
          </p:nvPr>
        </p:nvSpPr>
        <p:spPr/>
        <p:txBody>
          <a:bodyPr/>
          <a:lstStyle/>
          <a:p>
            <a:r>
              <a:rPr lang="zh-CN" altLang="en-US" smtClean="0"/>
              <a:t>上次我们学习了</a:t>
            </a:r>
            <a:r>
              <a:rPr lang="en-US" altLang="zh-CN" smtClean="0"/>
              <a:t>…</a:t>
            </a:r>
            <a:endParaRPr lang="zh-CN" altLang="en-US" smtClean="0"/>
          </a:p>
        </p:txBody>
      </p:sp>
      <p:sp>
        <p:nvSpPr>
          <p:cNvPr id="51203" name="内容占位符 2"/>
          <p:cNvSpPr>
            <a:spLocks noGrp="1"/>
          </p:cNvSpPr>
          <p:nvPr>
            <p:ph idx="1"/>
          </p:nvPr>
        </p:nvSpPr>
        <p:spPr/>
        <p:txBody>
          <a:bodyPr/>
          <a:lstStyle/>
          <a:p>
            <a:r>
              <a:rPr lang="zh-CN" altLang="en-US" dirty="0" smtClean="0"/>
              <a:t>通信中</a:t>
            </a:r>
            <a:endParaRPr lang="en-US" altLang="zh-CN" dirty="0" smtClean="0"/>
          </a:p>
          <a:p>
            <a:pPr lvl="1"/>
            <a:r>
              <a:rPr lang="zh-CN" altLang="en-US" dirty="0" smtClean="0"/>
              <a:t>差错控制的基本概念；</a:t>
            </a:r>
            <a:endParaRPr lang="en-US" altLang="zh-CN" dirty="0" smtClean="0"/>
          </a:p>
          <a:p>
            <a:pPr lvl="1"/>
            <a:r>
              <a:rPr lang="zh-CN" altLang="en-US" dirty="0" smtClean="0"/>
              <a:t>方法：增加码字：信道编码；</a:t>
            </a:r>
            <a:endParaRPr lang="en-US" altLang="zh-CN" dirty="0" smtClean="0"/>
          </a:p>
          <a:p>
            <a:r>
              <a:rPr lang="zh-CN" altLang="en-US" dirty="0" smtClean="0"/>
              <a:t>有效性：</a:t>
            </a:r>
            <a:endParaRPr lang="en-US" altLang="zh-CN" dirty="0" smtClean="0"/>
          </a:p>
          <a:p>
            <a:pPr lvl="1"/>
            <a:r>
              <a:rPr lang="zh-CN" altLang="en-US" dirty="0" smtClean="0"/>
              <a:t>误码率显著降低；</a:t>
            </a:r>
            <a:endParaRPr lang="en-US" altLang="zh-CN" dirty="0" smtClean="0"/>
          </a:p>
          <a:p>
            <a:r>
              <a:rPr lang="zh-CN" altLang="en-US" dirty="0" smtClean="0"/>
              <a:t>可能性：</a:t>
            </a:r>
            <a:endParaRPr lang="en-US" altLang="zh-CN" dirty="0" smtClean="0"/>
          </a:p>
          <a:p>
            <a:pPr lvl="1"/>
            <a:r>
              <a:rPr lang="zh-CN" altLang="en-US" dirty="0" smtClean="0"/>
              <a:t>香农定理</a:t>
            </a:r>
            <a:endParaRPr lang="en-US" altLang="zh-CN" dirty="0" smtClean="0"/>
          </a:p>
          <a:p>
            <a:endParaRPr lang="zh-CN" altLang="en-US"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标题 1"/>
          <p:cNvSpPr>
            <a:spLocks noGrp="1"/>
          </p:cNvSpPr>
          <p:nvPr>
            <p:ph type="title"/>
          </p:nvPr>
        </p:nvSpPr>
        <p:spPr/>
        <p:txBody>
          <a:bodyPr/>
          <a:lstStyle/>
          <a:p>
            <a:r>
              <a:rPr lang="en-US" altLang="zh-CN" smtClean="0"/>
              <a:t>5. RFID</a:t>
            </a:r>
            <a:r>
              <a:rPr lang="zh-CN" altLang="en-US" smtClean="0"/>
              <a:t>中的差错检测</a:t>
            </a:r>
          </a:p>
        </p:txBody>
      </p:sp>
      <p:sp>
        <p:nvSpPr>
          <p:cNvPr id="8196" name="内容占位符 2"/>
          <p:cNvSpPr>
            <a:spLocks noGrp="1"/>
          </p:cNvSpPr>
          <p:nvPr>
            <p:ph idx="1"/>
          </p:nvPr>
        </p:nvSpPr>
        <p:spPr/>
        <p:txBody>
          <a:bodyPr/>
          <a:lstStyle/>
          <a:p>
            <a:r>
              <a:rPr lang="en-US" altLang="zh-CN" smtClean="0"/>
              <a:t>RFID</a:t>
            </a:r>
            <a:r>
              <a:rPr lang="zh-CN" altLang="en-US" smtClean="0"/>
              <a:t>中，主要采用的线性分组码</a:t>
            </a:r>
            <a:endParaRPr lang="en-US" altLang="zh-CN" smtClean="0"/>
          </a:p>
          <a:p>
            <a:pPr lvl="1"/>
            <a:r>
              <a:rPr lang="zh-CN" altLang="en-US" smtClean="0"/>
              <a:t>奇偶校验码</a:t>
            </a:r>
            <a:endParaRPr lang="en-US" altLang="zh-CN" smtClean="0"/>
          </a:p>
          <a:p>
            <a:pPr lvl="1"/>
            <a:r>
              <a:rPr lang="en-US" altLang="zh-CN" smtClean="0"/>
              <a:t>CRC</a:t>
            </a:r>
          </a:p>
          <a:p>
            <a:r>
              <a:rPr lang="zh-CN" altLang="en-US" smtClean="0"/>
              <a:t>线性分组码</a:t>
            </a:r>
            <a:endParaRPr lang="en-US" altLang="zh-CN" smtClean="0"/>
          </a:p>
          <a:p>
            <a:pPr lvl="1"/>
            <a:r>
              <a:rPr lang="en-US" altLang="zh-CN" smtClean="0"/>
              <a:t>(n,k)</a:t>
            </a:r>
            <a:r>
              <a:rPr lang="zh-CN" altLang="en-US" smtClean="0"/>
              <a:t>码</a:t>
            </a:r>
            <a:endParaRPr lang="en-US" altLang="zh-CN" smtClean="0"/>
          </a:p>
          <a:p>
            <a:pPr lvl="1"/>
            <a:endParaRPr lang="en-US" altLang="zh-CN" smtClean="0"/>
          </a:p>
          <a:p>
            <a:pPr lvl="1"/>
            <a:endParaRPr lang="en-US" altLang="zh-CN" smtClean="0"/>
          </a:p>
          <a:p>
            <a:pPr lvl="1"/>
            <a:endParaRPr lang="en-US" altLang="zh-CN" smtClean="0"/>
          </a:p>
          <a:p>
            <a:pPr lvl="1"/>
            <a:r>
              <a:rPr lang="en-US" altLang="zh-CN" smtClean="0"/>
              <a:t>r</a:t>
            </a:r>
            <a:r>
              <a:rPr lang="zh-CN" altLang="en-US" smtClean="0"/>
              <a:t>个监督码元仅与码组中的信息码元有关，且通过预定的线性关系联系起来。</a:t>
            </a:r>
          </a:p>
        </p:txBody>
      </p:sp>
      <p:graphicFrame>
        <p:nvGraphicFramePr>
          <p:cNvPr id="8194" name="Object 4"/>
          <p:cNvGraphicFramePr>
            <a:graphicFrameLocks noChangeAspect="1"/>
          </p:cNvGraphicFramePr>
          <p:nvPr/>
        </p:nvGraphicFramePr>
        <p:xfrm>
          <a:off x="2987675" y="2708275"/>
          <a:ext cx="4464050" cy="1200150"/>
        </p:xfrm>
        <a:graphic>
          <a:graphicData uri="http://schemas.openxmlformats.org/presentationml/2006/ole">
            <p:oleObj spid="_x0000_s8194" name="图片" r:id="rId3" imgW="1916006" imgH="514022" progId="Word.Picture.8">
              <p:embed/>
            </p:oleObj>
          </a:graphicData>
        </a:graphic>
      </p:graphicFrame>
      <p:sp>
        <p:nvSpPr>
          <p:cNvPr id="8197" name="Rectangle 6"/>
          <p:cNvSpPr>
            <a:spLocks noChangeArrowheads="1"/>
          </p:cNvSpPr>
          <p:nvPr/>
        </p:nvSpPr>
        <p:spPr bwMode="auto">
          <a:xfrm>
            <a:off x="3132138" y="3860800"/>
            <a:ext cx="4032250" cy="396875"/>
          </a:xfrm>
          <a:prstGeom prst="rect">
            <a:avLst/>
          </a:prstGeom>
          <a:noFill/>
          <a:ln w="9525">
            <a:noFill/>
            <a:miter lim="800000"/>
            <a:headEnd/>
            <a:tailEnd/>
          </a:ln>
        </p:spPr>
        <p:txBody>
          <a:bodyPr anchor="ctr">
            <a:spAutoFit/>
          </a:bodyPr>
          <a:lstStyle/>
          <a:p>
            <a:pPr algn="ctr"/>
            <a:r>
              <a:rPr lang="zh-CN" altLang="en-US" sz="2000">
                <a:latin typeface="宋体" charset="-122"/>
                <a:ea typeface="宋体" charset="-122"/>
              </a:rPr>
              <a:t>信息码元 </a:t>
            </a:r>
            <a:r>
              <a:rPr lang="en-US" altLang="zh-CN" sz="2000" i="1">
                <a:latin typeface="宋体" charset="-122"/>
                <a:ea typeface="宋体" charset="-122"/>
              </a:rPr>
              <a:t>k        </a:t>
            </a:r>
            <a:r>
              <a:rPr lang="zh-CN" altLang="en-US" sz="2000">
                <a:latin typeface="宋体" charset="-122"/>
                <a:ea typeface="宋体" charset="-122"/>
              </a:rPr>
              <a:t>监督码元</a:t>
            </a:r>
            <a:r>
              <a:rPr lang="en-US" altLang="zh-CN" sz="2000" i="1">
                <a:latin typeface="宋体" charset="-122"/>
                <a:ea typeface="宋体" charset="-122"/>
              </a:rPr>
              <a:t>r</a:t>
            </a:r>
            <a:r>
              <a:rPr lang="zh-CN" altLang="en-US" sz="2000">
                <a:latin typeface="宋体" charset="-122"/>
                <a:ea typeface="宋体" charset="-122"/>
              </a:rPr>
              <a:t>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标题 1"/>
          <p:cNvSpPr>
            <a:spLocks noGrp="1"/>
          </p:cNvSpPr>
          <p:nvPr>
            <p:ph type="title"/>
          </p:nvPr>
        </p:nvSpPr>
        <p:spPr/>
        <p:txBody>
          <a:bodyPr/>
          <a:lstStyle/>
          <a:p>
            <a:r>
              <a:rPr lang="en-US" altLang="zh-CN" smtClean="0"/>
              <a:t>5. RFID</a:t>
            </a:r>
            <a:r>
              <a:rPr lang="zh-CN" altLang="en-US" smtClean="0"/>
              <a:t>中的差错检测</a:t>
            </a:r>
          </a:p>
        </p:txBody>
      </p:sp>
      <p:sp>
        <p:nvSpPr>
          <p:cNvPr id="54275" name="内容占位符 2"/>
          <p:cNvSpPr>
            <a:spLocks noGrp="1"/>
          </p:cNvSpPr>
          <p:nvPr>
            <p:ph sz="half" idx="1"/>
          </p:nvPr>
        </p:nvSpPr>
        <p:spPr/>
        <p:txBody>
          <a:bodyPr/>
          <a:lstStyle/>
          <a:p>
            <a:r>
              <a:rPr lang="en-US" altLang="zh-CN" smtClean="0"/>
              <a:t>(7,3)</a:t>
            </a:r>
            <a:r>
              <a:rPr lang="zh-CN" altLang="en-US" smtClean="0"/>
              <a:t>码</a:t>
            </a:r>
            <a:endParaRPr lang="en-US" altLang="zh-CN" smtClean="0"/>
          </a:p>
          <a:p>
            <a:pPr lvl="1"/>
            <a:r>
              <a:rPr lang="en-US" altLang="zh-CN" smtClean="0"/>
              <a:t>000,0000</a:t>
            </a:r>
          </a:p>
          <a:p>
            <a:pPr lvl="1"/>
            <a:r>
              <a:rPr lang="en-US" altLang="zh-CN" smtClean="0"/>
              <a:t>001,1101</a:t>
            </a:r>
          </a:p>
          <a:p>
            <a:pPr lvl="1"/>
            <a:r>
              <a:rPr lang="en-US" altLang="zh-CN" smtClean="0"/>
              <a:t>010,0111</a:t>
            </a:r>
          </a:p>
          <a:p>
            <a:pPr lvl="1"/>
            <a:r>
              <a:rPr lang="en-US" altLang="zh-CN" smtClean="0"/>
              <a:t>011,1010</a:t>
            </a:r>
          </a:p>
          <a:p>
            <a:pPr lvl="1"/>
            <a:r>
              <a:rPr lang="en-US" altLang="zh-CN" smtClean="0"/>
              <a:t>100,1110</a:t>
            </a:r>
          </a:p>
          <a:p>
            <a:pPr lvl="1"/>
            <a:r>
              <a:rPr lang="en-US" altLang="zh-CN" smtClean="0"/>
              <a:t>101,0011</a:t>
            </a:r>
          </a:p>
          <a:p>
            <a:pPr lvl="1"/>
            <a:r>
              <a:rPr lang="en-US" altLang="zh-CN" smtClean="0"/>
              <a:t>110,0001</a:t>
            </a:r>
          </a:p>
          <a:p>
            <a:pPr lvl="1"/>
            <a:r>
              <a:rPr lang="en-US" altLang="zh-CN" smtClean="0"/>
              <a:t>111,0100</a:t>
            </a:r>
          </a:p>
          <a:p>
            <a:endParaRPr lang="zh-CN" altLang="en-US" smtClean="0"/>
          </a:p>
        </p:txBody>
      </p:sp>
      <p:sp>
        <p:nvSpPr>
          <p:cNvPr id="54276" name="内容占位符 3"/>
          <p:cNvSpPr>
            <a:spLocks noGrp="1"/>
          </p:cNvSpPr>
          <p:nvPr>
            <p:ph sz="half" idx="2"/>
          </p:nvPr>
        </p:nvSpPr>
        <p:spPr/>
        <p:txBody>
          <a:bodyPr/>
          <a:lstStyle/>
          <a:p>
            <a:r>
              <a:rPr lang="zh-CN" altLang="en-US" smtClean="0"/>
              <a:t>汉明码</a:t>
            </a:r>
            <a:endParaRPr lang="en-US" altLang="zh-CN" smtClean="0"/>
          </a:p>
          <a:p>
            <a:pPr lvl="1"/>
            <a:r>
              <a:rPr lang="zh-CN" altLang="en-US" smtClean="0"/>
              <a:t>1950年，美国贝尔实验室。</a:t>
            </a:r>
          </a:p>
          <a:p>
            <a:pPr lvl="1"/>
            <a:r>
              <a:rPr lang="zh-CN" altLang="en-US" smtClean="0">
                <a:latin typeface="黑体" pitchFamily="2" charset="-122"/>
              </a:rPr>
              <a:t>是第一个设计用来纠正错误的线性分组码，汉明码及其变型已广泛应用于数字通信和数据存储系统中作为差错控制码。</a:t>
            </a:r>
            <a:endParaRPr lang="zh-CN" altLang="en-US" b="1" smtClean="0"/>
          </a:p>
          <a:p>
            <a:endParaRPr lang="zh-CN" altLang="en-US"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标题 1"/>
          <p:cNvSpPr>
            <a:spLocks noGrp="1"/>
          </p:cNvSpPr>
          <p:nvPr>
            <p:ph type="title"/>
          </p:nvPr>
        </p:nvSpPr>
        <p:spPr/>
        <p:txBody>
          <a:bodyPr/>
          <a:lstStyle/>
          <a:p>
            <a:r>
              <a:rPr lang="en-US" altLang="zh-CN" smtClean="0"/>
              <a:t>5. RFID</a:t>
            </a:r>
            <a:r>
              <a:rPr lang="zh-CN" altLang="en-US" smtClean="0"/>
              <a:t>中的差错检测</a:t>
            </a:r>
          </a:p>
        </p:txBody>
      </p:sp>
      <p:sp>
        <p:nvSpPr>
          <p:cNvPr id="9222" name="内容占位符 2"/>
          <p:cNvSpPr>
            <a:spLocks noGrp="1"/>
          </p:cNvSpPr>
          <p:nvPr>
            <p:ph idx="1"/>
          </p:nvPr>
        </p:nvSpPr>
        <p:spPr/>
        <p:txBody>
          <a:bodyPr/>
          <a:lstStyle/>
          <a:p>
            <a:r>
              <a:rPr lang="zh-CN" altLang="en-US" smtClean="0"/>
              <a:t>线性分组码特点：</a:t>
            </a:r>
            <a:endParaRPr lang="en-US" altLang="zh-CN" smtClean="0"/>
          </a:p>
          <a:p>
            <a:pPr>
              <a:buFont typeface="Wingdings" pitchFamily="2" charset="2"/>
              <a:buNone/>
            </a:pPr>
            <a:r>
              <a:rPr lang="zh-CN" altLang="en-US" smtClean="0"/>
              <a:t>1）</a:t>
            </a:r>
            <a:r>
              <a:rPr lang="zh-CN" altLang="en-US" smtClean="0">
                <a:latin typeface="宋体" charset="-122"/>
              </a:rPr>
              <a:t>封闭性</a:t>
            </a:r>
          </a:p>
          <a:p>
            <a:pPr lvl="1" algn="just"/>
            <a:r>
              <a:rPr lang="zh-CN" altLang="en-US" smtClean="0"/>
              <a:t>封闭性：是指任意两许用码组之和（逐位模2加）仍为一许用码组。（满足加法封闭性）</a:t>
            </a:r>
            <a:endParaRPr lang="en-US" altLang="zh-CN" smtClean="0"/>
          </a:p>
          <a:p>
            <a:pPr lvl="2" algn="just"/>
            <a:r>
              <a:rPr lang="zh-CN" altLang="en-US" smtClean="0"/>
              <a:t>即：若</a:t>
            </a:r>
            <a:r>
              <a:rPr lang="en-US" altLang="zh-CN" smtClean="0"/>
              <a:t>A</a:t>
            </a:r>
            <a:r>
              <a:rPr lang="en-US" altLang="zh-CN" baseline="-25000" smtClean="0"/>
              <a:t>1</a:t>
            </a:r>
            <a:r>
              <a:rPr lang="en-US" altLang="zh-CN" smtClean="0"/>
              <a:t>、A</a:t>
            </a:r>
            <a:r>
              <a:rPr lang="en-US" altLang="zh-CN" baseline="-25000" smtClean="0"/>
              <a:t>2</a:t>
            </a:r>
            <a:r>
              <a:rPr lang="zh-CN" altLang="en-US" smtClean="0"/>
              <a:t>为码中的两个许用码组，则</a:t>
            </a:r>
            <a:r>
              <a:rPr lang="en-US" altLang="zh-CN" smtClean="0"/>
              <a:t>A</a:t>
            </a:r>
            <a:r>
              <a:rPr lang="en-US" altLang="zh-CN" baseline="-25000" smtClean="0"/>
              <a:t>1</a:t>
            </a:r>
            <a:r>
              <a:rPr lang="en-US" altLang="zh-CN" smtClean="0"/>
              <a:t>+A</a:t>
            </a:r>
            <a:r>
              <a:rPr lang="en-US" altLang="zh-CN" baseline="-25000" smtClean="0"/>
              <a:t>2</a:t>
            </a:r>
            <a:r>
              <a:rPr lang="zh-CN" altLang="en-US" smtClean="0"/>
              <a:t>仍为其中的一个许用码组。</a:t>
            </a:r>
            <a:r>
              <a:rPr lang="en-US" altLang="zh-CN" smtClean="0"/>
              <a:t>H</a:t>
            </a:r>
            <a:r>
              <a:rPr lang="zh-CN" altLang="en-US" smtClean="0"/>
              <a:t>成为监督矩阵</a:t>
            </a:r>
            <a:endParaRPr lang="en-US" altLang="zh-CN" smtClean="0"/>
          </a:p>
          <a:p>
            <a:pPr lvl="2" algn="just"/>
            <a:endParaRPr lang="en-US" altLang="zh-CN" smtClean="0"/>
          </a:p>
          <a:p>
            <a:pPr lvl="2" algn="just"/>
            <a:endParaRPr lang="en-US" altLang="zh-CN" smtClean="0"/>
          </a:p>
          <a:p>
            <a:pPr lvl="2" algn="just"/>
            <a:endParaRPr lang="zh-CN" altLang="en-US" smtClean="0"/>
          </a:p>
          <a:p>
            <a:pPr>
              <a:spcBef>
                <a:spcPct val="50000"/>
              </a:spcBef>
              <a:buFont typeface="Wingdings" pitchFamily="2" charset="2"/>
              <a:buNone/>
            </a:pPr>
            <a:r>
              <a:rPr lang="zh-CN" altLang="en-US" smtClean="0">
                <a:latin typeface="宋体" charset="-122"/>
              </a:rPr>
              <a:t>2）(</a:t>
            </a:r>
            <a:r>
              <a:rPr lang="en-US" altLang="zh-CN" smtClean="0">
                <a:latin typeface="宋体" charset="-122"/>
              </a:rPr>
              <a:t>n,k)</a:t>
            </a:r>
            <a:r>
              <a:rPr lang="zh-CN" altLang="zh-CN" smtClean="0">
                <a:latin typeface="宋体" charset="-122"/>
              </a:rPr>
              <a:t>分组</a:t>
            </a:r>
            <a:r>
              <a:rPr lang="zh-CN" altLang="en-US" smtClean="0">
                <a:latin typeface="宋体" charset="-122"/>
              </a:rPr>
              <a:t>码的最小距离等于非零码的最小重量</a:t>
            </a:r>
          </a:p>
          <a:p>
            <a:pPr lvl="1">
              <a:spcBef>
                <a:spcPct val="50000"/>
              </a:spcBef>
            </a:pPr>
            <a:r>
              <a:rPr lang="zh-CN" altLang="en-US" smtClean="0">
                <a:latin typeface="宋体" charset="-122"/>
              </a:rPr>
              <a:t>因为线性分组码具看封闭性，因而两个码组之间的距离必是另一码组的重量。为此，码的最小距离也就是码的最小重量，当然，除全“0”码组外</a:t>
            </a:r>
            <a:r>
              <a:rPr lang="zh-CN" altLang="en-US" sz="2000" smtClean="0">
                <a:latin typeface="宋体" charset="-122"/>
              </a:rPr>
              <a:t>。</a:t>
            </a:r>
          </a:p>
          <a:p>
            <a:pPr lvl="1"/>
            <a:endParaRPr lang="en-US" altLang="zh-CN" smtClean="0"/>
          </a:p>
          <a:p>
            <a:endParaRPr lang="zh-CN" altLang="en-US" smtClean="0"/>
          </a:p>
        </p:txBody>
      </p:sp>
      <p:graphicFrame>
        <p:nvGraphicFramePr>
          <p:cNvPr id="9218" name="Object 2"/>
          <p:cNvGraphicFramePr>
            <a:graphicFrameLocks noChangeAspect="1"/>
          </p:cNvGraphicFramePr>
          <p:nvPr/>
        </p:nvGraphicFramePr>
        <p:xfrm>
          <a:off x="2344738" y="3619500"/>
          <a:ext cx="1676400" cy="495300"/>
        </p:xfrm>
        <a:graphic>
          <a:graphicData uri="http://schemas.openxmlformats.org/presentationml/2006/ole">
            <p:oleObj spid="_x0000_s9218" name="Microsoft 公式 3.0" r:id="rId4" imgW="774360" imgH="228600" progId="Equation.3">
              <p:embed/>
            </p:oleObj>
          </a:graphicData>
        </a:graphic>
      </p:graphicFrame>
      <p:graphicFrame>
        <p:nvGraphicFramePr>
          <p:cNvPr id="9219" name="Object 3"/>
          <p:cNvGraphicFramePr>
            <a:graphicFrameLocks noChangeAspect="1"/>
          </p:cNvGraphicFramePr>
          <p:nvPr/>
        </p:nvGraphicFramePr>
        <p:xfrm>
          <a:off x="2268538" y="4076700"/>
          <a:ext cx="5181600" cy="474663"/>
        </p:xfrm>
        <a:graphic>
          <a:graphicData uri="http://schemas.openxmlformats.org/presentationml/2006/ole">
            <p:oleObj spid="_x0000_s9219" name="Microsoft 公式 3.0" r:id="rId5" imgW="2489040" imgH="228600" progId="Equation.3">
              <p:embed/>
            </p:oleObj>
          </a:graphicData>
        </a:graphic>
      </p:graphicFrame>
      <p:graphicFrame>
        <p:nvGraphicFramePr>
          <p:cNvPr id="9220" name="Object 4"/>
          <p:cNvGraphicFramePr>
            <a:graphicFrameLocks noChangeAspect="1"/>
          </p:cNvGraphicFramePr>
          <p:nvPr/>
        </p:nvGraphicFramePr>
        <p:xfrm>
          <a:off x="4554538" y="3619500"/>
          <a:ext cx="1752600" cy="508000"/>
        </p:xfrm>
        <a:graphic>
          <a:graphicData uri="http://schemas.openxmlformats.org/presentationml/2006/ole">
            <p:oleObj spid="_x0000_s9220" name="Microsoft 公式 3.0" r:id="rId6" imgW="787320" imgH="228600" progId="Equation.3">
              <p:embed/>
            </p:oleObj>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标题 1"/>
          <p:cNvSpPr>
            <a:spLocks noGrp="1"/>
          </p:cNvSpPr>
          <p:nvPr>
            <p:ph type="title"/>
          </p:nvPr>
        </p:nvSpPr>
        <p:spPr/>
        <p:txBody>
          <a:bodyPr/>
          <a:lstStyle/>
          <a:p>
            <a:r>
              <a:rPr lang="en-US" altLang="zh-CN" smtClean="0"/>
              <a:t>5. RFID</a:t>
            </a:r>
            <a:r>
              <a:rPr lang="zh-CN" altLang="en-US" smtClean="0"/>
              <a:t>中的差错检测</a:t>
            </a:r>
          </a:p>
        </p:txBody>
      </p:sp>
      <p:sp>
        <p:nvSpPr>
          <p:cNvPr id="55299" name="内容占位符 2"/>
          <p:cNvSpPr>
            <a:spLocks noGrp="1"/>
          </p:cNvSpPr>
          <p:nvPr>
            <p:ph idx="1"/>
          </p:nvPr>
        </p:nvSpPr>
        <p:spPr/>
        <p:txBody>
          <a:bodyPr/>
          <a:lstStyle/>
          <a:p>
            <a:pPr>
              <a:buFont typeface="Wingdings" pitchFamily="2" charset="2"/>
              <a:buNone/>
            </a:pPr>
            <a:r>
              <a:rPr lang="en-US" altLang="zh-CN" smtClean="0"/>
              <a:t>3). </a:t>
            </a:r>
            <a:r>
              <a:rPr lang="zh-CN" altLang="en-US" smtClean="0"/>
              <a:t>循环码</a:t>
            </a:r>
            <a:endParaRPr lang="en-US" altLang="zh-CN" smtClean="0"/>
          </a:p>
          <a:p>
            <a:pPr lvl="1"/>
            <a:r>
              <a:rPr lang="zh-CN" altLang="en-US" smtClean="0"/>
              <a:t>具有循环型的线性分组码称为线性分组循环码，简称：循环码。</a:t>
            </a:r>
            <a:endParaRPr lang="en-US" altLang="zh-CN" smtClean="0"/>
          </a:p>
          <a:p>
            <a:pPr lvl="1"/>
            <a:r>
              <a:rPr lang="zh-CN" altLang="en-US" smtClean="0"/>
              <a:t>循环性：</a:t>
            </a:r>
            <a:endParaRPr lang="en-US" altLang="zh-CN" smtClean="0"/>
          </a:p>
          <a:p>
            <a:pPr lvl="1"/>
            <a:r>
              <a:rPr lang="zh-CN" altLang="en-US" smtClean="0"/>
              <a:t>    通过一个码组的循环移位，可以构成另一个码组</a:t>
            </a:r>
            <a:r>
              <a:rPr lang="en-US" altLang="zh-CN" smtClean="0"/>
              <a:t>.</a:t>
            </a:r>
          </a:p>
          <a:p>
            <a:r>
              <a:rPr lang="zh-CN" altLang="en-US" smtClean="0"/>
              <a:t>例如</a:t>
            </a:r>
            <a:r>
              <a:rPr lang="zh-CN" altLang="en-US" smtClean="0">
                <a:sym typeface="Wingdings" pitchFamily="2" charset="2"/>
              </a:rPr>
              <a:t>：</a:t>
            </a:r>
            <a:r>
              <a:rPr lang="en-US" altLang="zh-CN" smtClean="0">
                <a:sym typeface="Wingdings" pitchFamily="2" charset="2"/>
              </a:rPr>
              <a:t>(7,3)</a:t>
            </a:r>
            <a:r>
              <a:rPr lang="zh-CN" altLang="en-US" smtClean="0">
                <a:sym typeface="Wingdings" pitchFamily="2" charset="2"/>
              </a:rPr>
              <a:t>中：</a:t>
            </a:r>
            <a:endParaRPr lang="en-US" altLang="zh-CN" smtClean="0">
              <a:sym typeface="Wingdings" pitchFamily="2" charset="2"/>
            </a:endParaRPr>
          </a:p>
          <a:p>
            <a:pPr lvl="1"/>
            <a:r>
              <a:rPr lang="en-US" altLang="zh-CN" smtClean="0">
                <a:sym typeface="Wingdings" pitchFamily="2" charset="2"/>
              </a:rPr>
              <a:t>001,1101  </a:t>
            </a:r>
          </a:p>
          <a:p>
            <a:pPr lvl="2"/>
            <a:r>
              <a:rPr lang="zh-CN" altLang="en-US" smtClean="0">
                <a:sym typeface="Wingdings" pitchFamily="2" charset="2"/>
              </a:rPr>
              <a:t>左移：</a:t>
            </a:r>
            <a:r>
              <a:rPr lang="en-US" altLang="zh-CN" smtClean="0">
                <a:sym typeface="Wingdings" pitchFamily="2" charset="2"/>
              </a:rPr>
              <a:t>011,1010</a:t>
            </a:r>
          </a:p>
          <a:p>
            <a:pPr lvl="2"/>
            <a:r>
              <a:rPr lang="zh-CN" altLang="en-US" smtClean="0"/>
              <a:t>右移：</a:t>
            </a:r>
            <a:r>
              <a:rPr lang="en-US" altLang="zh-CN" smtClean="0"/>
              <a:t>100,1110</a:t>
            </a:r>
          </a:p>
          <a:p>
            <a:pPr>
              <a:buFont typeface="Wingdings" pitchFamily="2" charset="2"/>
              <a:buNone/>
            </a:pPr>
            <a:endParaRPr lang="en-US" altLang="zh-CN" smtClean="0"/>
          </a:p>
          <a:p>
            <a:pPr>
              <a:buFont typeface="Wingdings" pitchFamily="2" charset="2"/>
              <a:buNone/>
            </a:pPr>
            <a:r>
              <a:rPr lang="en-US" altLang="zh-CN" smtClean="0"/>
              <a:t>	</a:t>
            </a:r>
          </a:p>
          <a:p>
            <a:endParaRPr lang="zh-CN" altLang="en-US"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标题 1"/>
          <p:cNvSpPr>
            <a:spLocks noGrp="1"/>
          </p:cNvSpPr>
          <p:nvPr>
            <p:ph type="title"/>
          </p:nvPr>
        </p:nvSpPr>
        <p:spPr/>
        <p:txBody>
          <a:bodyPr/>
          <a:lstStyle/>
          <a:p>
            <a:r>
              <a:rPr lang="en-US" altLang="zh-CN" smtClean="0"/>
              <a:t>5. RFID</a:t>
            </a:r>
            <a:r>
              <a:rPr lang="zh-CN" altLang="en-US" smtClean="0"/>
              <a:t>中的差错检测</a:t>
            </a:r>
          </a:p>
        </p:txBody>
      </p:sp>
      <p:sp>
        <p:nvSpPr>
          <p:cNvPr id="56323" name="内容占位符 2"/>
          <p:cNvSpPr>
            <a:spLocks noGrp="1"/>
          </p:cNvSpPr>
          <p:nvPr>
            <p:ph idx="1"/>
          </p:nvPr>
        </p:nvSpPr>
        <p:spPr/>
        <p:txBody>
          <a:bodyPr/>
          <a:lstStyle/>
          <a:p>
            <a:r>
              <a:rPr lang="zh-CN" altLang="en-US" smtClean="0"/>
              <a:t>奇偶校验码：</a:t>
            </a:r>
          </a:p>
          <a:p>
            <a:pPr lvl="1"/>
            <a:r>
              <a:rPr lang="zh-CN" altLang="en-US" smtClean="0"/>
              <a:t>首先对码元分组；</a:t>
            </a:r>
          </a:p>
          <a:p>
            <a:pPr lvl="1"/>
            <a:r>
              <a:rPr lang="zh-CN" altLang="en-US" smtClean="0"/>
              <a:t>对每个分组，加一位监督位，使该码组连同监督位在内的码组中</a:t>
            </a:r>
            <a:r>
              <a:rPr lang="zh-CN" altLang="en-US" smtClean="0">
                <a:latin typeface="Times New Roman" pitchFamily="18" charset="0"/>
              </a:rPr>
              <a:t>“</a:t>
            </a:r>
            <a:r>
              <a:rPr lang="zh-CN" altLang="en-US" smtClean="0"/>
              <a:t>1</a:t>
            </a:r>
            <a:r>
              <a:rPr lang="zh-CN" altLang="en-US" smtClean="0">
                <a:latin typeface="Times New Roman" pitchFamily="18" charset="0"/>
              </a:rPr>
              <a:t>”</a:t>
            </a:r>
            <a:r>
              <a:rPr lang="zh-CN" altLang="en-US" smtClean="0"/>
              <a:t>的个数为：</a:t>
            </a:r>
          </a:p>
          <a:p>
            <a:pPr lvl="2"/>
            <a:r>
              <a:rPr lang="zh-CN" altLang="en-US" smtClean="0"/>
              <a:t>偶数：偶校验；</a:t>
            </a:r>
          </a:p>
          <a:p>
            <a:pPr lvl="2"/>
            <a:r>
              <a:rPr lang="zh-CN" altLang="en-US" smtClean="0"/>
              <a:t>奇数：奇校验；</a:t>
            </a:r>
          </a:p>
          <a:p>
            <a:r>
              <a:rPr lang="zh-CN" altLang="en-US" smtClean="0"/>
              <a:t>纠错能力。</a:t>
            </a:r>
          </a:p>
          <a:p>
            <a:pPr lvl="1"/>
            <a:r>
              <a:rPr lang="zh-CN" altLang="en-US" smtClean="0"/>
              <a:t>无</a:t>
            </a:r>
          </a:p>
          <a:p>
            <a:r>
              <a:rPr lang="zh-CN" altLang="en-US" smtClean="0"/>
              <a:t>检错能力：</a:t>
            </a:r>
          </a:p>
          <a:p>
            <a:pPr lvl="1"/>
            <a:r>
              <a:rPr lang="zh-CN" altLang="en-US" smtClean="0"/>
              <a:t>单个、奇数个错误。</a:t>
            </a:r>
          </a:p>
          <a:p>
            <a:pPr lvl="1"/>
            <a:r>
              <a:rPr lang="zh-CN" altLang="en-US" smtClean="0"/>
              <a:t>无法检测偶数个错误。</a:t>
            </a:r>
          </a:p>
          <a:p>
            <a:r>
              <a:rPr lang="en-US" altLang="zh-CN" smtClean="0"/>
              <a:t>dmin=2.</a:t>
            </a:r>
          </a:p>
          <a:p>
            <a:r>
              <a:rPr lang="zh-CN" altLang="en-US" smtClean="0"/>
              <a:t>无法对付突发性错误。</a:t>
            </a:r>
          </a:p>
          <a:p>
            <a:endParaRPr lang="zh-CN" altLang="en-US"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标题 1"/>
          <p:cNvSpPr>
            <a:spLocks noGrp="1"/>
          </p:cNvSpPr>
          <p:nvPr>
            <p:ph type="title"/>
          </p:nvPr>
        </p:nvSpPr>
        <p:spPr/>
        <p:txBody>
          <a:bodyPr/>
          <a:lstStyle/>
          <a:p>
            <a:r>
              <a:rPr lang="en-US" altLang="zh-CN" smtClean="0"/>
              <a:t>5. RFID</a:t>
            </a:r>
            <a:r>
              <a:rPr lang="zh-CN" altLang="en-US" smtClean="0"/>
              <a:t>中的差错检测</a:t>
            </a:r>
          </a:p>
        </p:txBody>
      </p:sp>
      <p:sp>
        <p:nvSpPr>
          <p:cNvPr id="10245" name="内容占位符 2"/>
          <p:cNvSpPr>
            <a:spLocks noGrp="1"/>
          </p:cNvSpPr>
          <p:nvPr>
            <p:ph idx="1"/>
          </p:nvPr>
        </p:nvSpPr>
        <p:spPr/>
        <p:txBody>
          <a:bodyPr/>
          <a:lstStyle/>
          <a:p>
            <a:r>
              <a:rPr lang="zh-CN" altLang="en-US" smtClean="0"/>
              <a:t>表达方法：</a:t>
            </a:r>
          </a:p>
          <a:p>
            <a:pPr lvl="1"/>
            <a:r>
              <a:rPr lang="zh-CN" altLang="en-US" smtClean="0"/>
              <a:t>码组长度为</a:t>
            </a:r>
            <a:r>
              <a:rPr lang="en-US" altLang="zh-CN" smtClean="0"/>
              <a:t>n, </a:t>
            </a:r>
            <a:r>
              <a:rPr lang="zh-CN" altLang="en-US" smtClean="0"/>
              <a:t>表示为（</a:t>
            </a:r>
            <a:r>
              <a:rPr lang="en-US" altLang="zh-CN" smtClean="0"/>
              <a:t>a</a:t>
            </a:r>
            <a:r>
              <a:rPr lang="en-US" altLang="zh-CN" baseline="-25000" smtClean="0"/>
              <a:t>n-1</a:t>
            </a:r>
            <a:r>
              <a:rPr lang="en-US" altLang="zh-CN" smtClean="0"/>
              <a:t>, .. a</a:t>
            </a:r>
            <a:r>
              <a:rPr lang="en-US" altLang="zh-CN" baseline="-25000" smtClean="0"/>
              <a:t>0</a:t>
            </a:r>
            <a:r>
              <a:rPr lang="en-US" altLang="zh-CN" smtClean="0"/>
              <a:t>），</a:t>
            </a:r>
            <a:r>
              <a:rPr lang="zh-CN" altLang="en-US" smtClean="0"/>
              <a:t>前面</a:t>
            </a:r>
            <a:r>
              <a:rPr lang="en-US" altLang="zh-CN" smtClean="0"/>
              <a:t>n-1</a:t>
            </a:r>
            <a:r>
              <a:rPr lang="zh-CN" altLang="en-US" smtClean="0"/>
              <a:t>个码为信息码，</a:t>
            </a:r>
            <a:r>
              <a:rPr lang="en-US" altLang="zh-CN" smtClean="0"/>
              <a:t>a</a:t>
            </a:r>
            <a:r>
              <a:rPr lang="en-US" altLang="zh-CN" baseline="-25000" smtClean="0"/>
              <a:t>0</a:t>
            </a:r>
            <a:r>
              <a:rPr lang="zh-CN" altLang="en-US" smtClean="0"/>
              <a:t>为监督码。则：</a:t>
            </a:r>
          </a:p>
          <a:p>
            <a:pPr lvl="1"/>
            <a:r>
              <a:rPr lang="zh-CN" altLang="en-US" smtClean="0"/>
              <a:t>偶校验：</a:t>
            </a:r>
          </a:p>
          <a:p>
            <a:pPr lvl="1"/>
            <a:endParaRPr lang="en-US" altLang="zh-CN" smtClean="0"/>
          </a:p>
          <a:p>
            <a:pPr lvl="1"/>
            <a:endParaRPr lang="en-US" altLang="zh-CN" smtClean="0"/>
          </a:p>
          <a:p>
            <a:pPr lvl="1"/>
            <a:r>
              <a:rPr lang="zh-CN" altLang="en-US" smtClean="0"/>
              <a:t>奇校验：</a:t>
            </a:r>
          </a:p>
        </p:txBody>
      </p:sp>
      <p:graphicFrame>
        <p:nvGraphicFramePr>
          <p:cNvPr id="10242" name="Object 2"/>
          <p:cNvGraphicFramePr>
            <a:graphicFrameLocks noChangeAspect="1"/>
          </p:cNvGraphicFramePr>
          <p:nvPr/>
        </p:nvGraphicFramePr>
        <p:xfrm>
          <a:off x="2700338" y="2636838"/>
          <a:ext cx="3816350" cy="847725"/>
        </p:xfrm>
        <a:graphic>
          <a:graphicData uri="http://schemas.openxmlformats.org/presentationml/2006/ole">
            <p:oleObj spid="_x0000_s10242" name="Equation" r:id="rId3" imgW="1396800" imgH="457200" progId="Equation.3">
              <p:embed/>
            </p:oleObj>
          </a:graphicData>
        </a:graphic>
      </p:graphicFrame>
      <p:graphicFrame>
        <p:nvGraphicFramePr>
          <p:cNvPr id="10243" name="Object 3"/>
          <p:cNvGraphicFramePr>
            <a:graphicFrameLocks noChangeAspect="1"/>
          </p:cNvGraphicFramePr>
          <p:nvPr/>
        </p:nvGraphicFramePr>
        <p:xfrm>
          <a:off x="2771775" y="3933825"/>
          <a:ext cx="2825750" cy="847725"/>
        </p:xfrm>
        <a:graphic>
          <a:graphicData uri="http://schemas.openxmlformats.org/presentationml/2006/ole">
            <p:oleObj spid="_x0000_s10243" name="Equation" r:id="rId4" imgW="1523880" imgH="457200" progId="Equation.3">
              <p:embed/>
            </p:oleObj>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标题 1"/>
          <p:cNvSpPr>
            <a:spLocks noGrp="1"/>
          </p:cNvSpPr>
          <p:nvPr>
            <p:ph type="title"/>
          </p:nvPr>
        </p:nvSpPr>
        <p:spPr/>
        <p:txBody>
          <a:bodyPr/>
          <a:lstStyle/>
          <a:p>
            <a:r>
              <a:rPr lang="en-US" altLang="zh-CN" smtClean="0"/>
              <a:t>5. RFID</a:t>
            </a:r>
            <a:r>
              <a:rPr lang="zh-CN" altLang="en-US" smtClean="0"/>
              <a:t>中的差错检测</a:t>
            </a:r>
          </a:p>
        </p:txBody>
      </p:sp>
      <p:sp>
        <p:nvSpPr>
          <p:cNvPr id="11269" name="内容占位符 2"/>
          <p:cNvSpPr>
            <a:spLocks noGrp="1"/>
          </p:cNvSpPr>
          <p:nvPr>
            <p:ph idx="1"/>
          </p:nvPr>
        </p:nvSpPr>
        <p:spPr/>
        <p:txBody>
          <a:bodyPr/>
          <a:lstStyle/>
          <a:p>
            <a:r>
              <a:rPr lang="en-US" altLang="zh-CN" dirty="0" smtClean="0"/>
              <a:t>CRC</a:t>
            </a:r>
            <a:r>
              <a:rPr lang="zh-CN" altLang="en-US" dirty="0" smtClean="0"/>
              <a:t>码（循环冗余码） </a:t>
            </a:r>
            <a:r>
              <a:rPr lang="en-US" altLang="zh-CN" dirty="0" smtClean="0"/>
              <a:t>——</a:t>
            </a:r>
            <a:r>
              <a:rPr lang="zh-CN" altLang="en-US" dirty="0" smtClean="0"/>
              <a:t>较强的检错能力，硬件实现简单</a:t>
            </a:r>
            <a:endParaRPr lang="en-US" altLang="zh-CN" dirty="0" smtClean="0"/>
          </a:p>
          <a:p>
            <a:pPr lvl="1"/>
            <a:r>
              <a:rPr lang="en-US" altLang="zh-CN" dirty="0" smtClean="0"/>
              <a:t>Cyclic Redundancy Check</a:t>
            </a:r>
          </a:p>
          <a:p>
            <a:r>
              <a:rPr lang="zh-CN" altLang="en-US" dirty="0" smtClean="0"/>
              <a:t>基于多项式的编码技术</a:t>
            </a:r>
            <a:endParaRPr lang="en-US" altLang="zh-CN" dirty="0" smtClean="0"/>
          </a:p>
          <a:p>
            <a:pPr lvl="1"/>
            <a:r>
              <a:rPr lang="zh-CN" altLang="en-US" dirty="0" smtClean="0"/>
              <a:t>Ｍ</a:t>
            </a:r>
            <a:r>
              <a:rPr lang="en-US" altLang="zh-CN" dirty="0" smtClean="0"/>
              <a:t>(X):k</a:t>
            </a:r>
            <a:r>
              <a:rPr lang="zh-CN" altLang="en-US" dirty="0" smtClean="0"/>
              <a:t>个信息位看成是</a:t>
            </a:r>
            <a:r>
              <a:rPr lang="en-US" altLang="zh-CN" dirty="0" smtClean="0"/>
              <a:t>k-1</a:t>
            </a:r>
            <a:r>
              <a:rPr lang="zh-CN" altLang="en-US" dirty="0" smtClean="0"/>
              <a:t>阶多项式的系数</a:t>
            </a:r>
            <a:r>
              <a:rPr lang="en-US" altLang="zh-CN" dirty="0" smtClean="0"/>
              <a:t>.</a:t>
            </a:r>
          </a:p>
          <a:p>
            <a:pPr lvl="2"/>
            <a:endParaRPr lang="en-US" altLang="zh-CN" dirty="0" smtClean="0"/>
          </a:p>
          <a:p>
            <a:pPr lvl="1"/>
            <a:r>
              <a:rPr lang="en-US" altLang="zh-CN" dirty="0" smtClean="0"/>
              <a:t>G(x)</a:t>
            </a:r>
            <a:r>
              <a:rPr lang="zh-CN" altLang="en-US" dirty="0" smtClean="0"/>
              <a:t>，</a:t>
            </a:r>
            <a:r>
              <a:rPr lang="en-US" altLang="zh-CN" dirty="0" smtClean="0"/>
              <a:t>r</a:t>
            </a:r>
            <a:r>
              <a:rPr lang="zh-CN" altLang="en-US" dirty="0" smtClean="0"/>
              <a:t>阶生成多项式，收发双方相同，且最高／最低系数必须为</a:t>
            </a:r>
            <a:r>
              <a:rPr lang="en-US" altLang="zh-CN" dirty="0" smtClean="0"/>
              <a:t>1.</a:t>
            </a:r>
          </a:p>
          <a:p>
            <a:r>
              <a:rPr lang="zh-CN" altLang="en-US" dirty="0" smtClean="0"/>
              <a:t>常用（国际标准）</a:t>
            </a:r>
            <a:endParaRPr lang="en-US" altLang="zh-CN" dirty="0" smtClean="0"/>
          </a:p>
          <a:p>
            <a:pPr lvl="1"/>
            <a:r>
              <a:rPr lang="en-US" altLang="zh-CN" dirty="0" smtClean="0"/>
              <a:t>CRC-4</a:t>
            </a:r>
          </a:p>
          <a:p>
            <a:pPr lvl="1"/>
            <a:r>
              <a:rPr lang="en-US" altLang="zh-CN" dirty="0" smtClean="0"/>
              <a:t>CRC-12</a:t>
            </a:r>
          </a:p>
          <a:p>
            <a:pPr lvl="1"/>
            <a:r>
              <a:rPr lang="en-US" altLang="zh-CN" dirty="0" smtClean="0"/>
              <a:t>CRC-16</a:t>
            </a:r>
          </a:p>
          <a:p>
            <a:pPr lvl="1"/>
            <a:r>
              <a:rPr lang="en-US" altLang="zh-CN" dirty="0" smtClean="0"/>
              <a:t>CRC-CCITT</a:t>
            </a:r>
          </a:p>
          <a:p>
            <a:pPr lvl="1"/>
            <a:r>
              <a:rPr lang="en-US" altLang="zh-CN" dirty="0" smtClean="0"/>
              <a:t>CRC-32</a:t>
            </a:r>
          </a:p>
          <a:p>
            <a:endParaRPr lang="en-US" altLang="zh-CN" dirty="0" smtClean="0"/>
          </a:p>
          <a:p>
            <a:pPr lvl="1"/>
            <a:endParaRPr lang="zh-CN" altLang="en-US" dirty="0" smtClean="0"/>
          </a:p>
        </p:txBody>
      </p:sp>
      <p:graphicFrame>
        <p:nvGraphicFramePr>
          <p:cNvPr id="11266" name="Object 2"/>
          <p:cNvGraphicFramePr>
            <a:graphicFrameLocks noChangeAspect="1"/>
          </p:cNvGraphicFramePr>
          <p:nvPr/>
        </p:nvGraphicFramePr>
        <p:xfrm>
          <a:off x="4067175" y="2852738"/>
          <a:ext cx="4137025" cy="504825"/>
        </p:xfrm>
        <a:graphic>
          <a:graphicData uri="http://schemas.openxmlformats.org/presentationml/2006/ole">
            <p:oleObj spid="_x0000_s196610" name="公式" r:id="rId4" imgW="1981080" imgH="241200" progId="Equation.3">
              <p:embed/>
            </p:oleObj>
          </a:graphicData>
        </a:graphic>
      </p:graphicFrame>
      <p:graphicFrame>
        <p:nvGraphicFramePr>
          <p:cNvPr id="11267" name="Object 3"/>
          <p:cNvGraphicFramePr>
            <a:graphicFrameLocks noChangeAspect="1"/>
          </p:cNvGraphicFramePr>
          <p:nvPr/>
        </p:nvGraphicFramePr>
        <p:xfrm>
          <a:off x="2771800" y="4077072"/>
          <a:ext cx="4078287" cy="2266950"/>
        </p:xfrm>
        <a:graphic>
          <a:graphicData uri="http://schemas.openxmlformats.org/presentationml/2006/ole">
            <p:oleObj spid="_x0000_s196611" name="公式" r:id="rId5" imgW="2603160" imgH="1447560" progId="Equation.3">
              <p:embed/>
            </p:oleObj>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标题 1"/>
          <p:cNvSpPr>
            <a:spLocks noGrp="1"/>
          </p:cNvSpPr>
          <p:nvPr>
            <p:ph type="title"/>
          </p:nvPr>
        </p:nvSpPr>
        <p:spPr/>
        <p:txBody>
          <a:bodyPr/>
          <a:lstStyle/>
          <a:p>
            <a:r>
              <a:rPr lang="en-US" altLang="zh-CN" smtClean="0"/>
              <a:t>5. RFID</a:t>
            </a:r>
            <a:r>
              <a:rPr lang="zh-CN" altLang="en-US" smtClean="0"/>
              <a:t>中的差错检测</a:t>
            </a:r>
          </a:p>
        </p:txBody>
      </p:sp>
      <p:sp>
        <p:nvSpPr>
          <p:cNvPr id="12292" name="内容占位符 2"/>
          <p:cNvSpPr>
            <a:spLocks noGrp="1"/>
          </p:cNvSpPr>
          <p:nvPr>
            <p:ph idx="1"/>
          </p:nvPr>
        </p:nvSpPr>
        <p:spPr>
          <a:xfrm>
            <a:off x="533400" y="1371600"/>
            <a:ext cx="1517650" cy="4876800"/>
          </a:xfrm>
        </p:spPr>
        <p:txBody>
          <a:bodyPr/>
          <a:lstStyle/>
          <a:p>
            <a:r>
              <a:rPr lang="zh-CN" altLang="en-US" dirty="0" smtClean="0"/>
              <a:t>算法步骤</a:t>
            </a:r>
            <a:endParaRPr lang="en-US" altLang="zh-CN" dirty="0" smtClean="0"/>
          </a:p>
          <a:p>
            <a:r>
              <a:rPr lang="en-US" altLang="zh-CN" dirty="0" smtClean="0"/>
              <a:t>G(x): 4</a:t>
            </a:r>
            <a:r>
              <a:rPr lang="zh-CN" altLang="en-US" dirty="0" smtClean="0"/>
              <a:t>阶 </a:t>
            </a:r>
          </a:p>
          <a:p>
            <a:r>
              <a:rPr lang="zh-CN" altLang="en-US" dirty="0" smtClean="0"/>
              <a:t> </a:t>
            </a:r>
          </a:p>
        </p:txBody>
      </p:sp>
      <p:graphicFrame>
        <p:nvGraphicFramePr>
          <p:cNvPr id="12290" name="Object 4"/>
          <p:cNvGraphicFramePr>
            <a:graphicFrameLocks noChangeAspect="1"/>
          </p:cNvGraphicFramePr>
          <p:nvPr/>
        </p:nvGraphicFramePr>
        <p:xfrm>
          <a:off x="2339975" y="1412875"/>
          <a:ext cx="6262688" cy="4824413"/>
        </p:xfrm>
        <a:graphic>
          <a:graphicData uri="http://schemas.openxmlformats.org/presentationml/2006/ole">
            <p:oleObj spid="_x0000_s12290" name="Picture" r:id="rId3" imgW="2486160" imgH="2562120" progId="Word.Picture.8">
              <p:embed/>
            </p:oleObj>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标题 1"/>
          <p:cNvSpPr>
            <a:spLocks noGrp="1"/>
          </p:cNvSpPr>
          <p:nvPr>
            <p:ph type="title"/>
          </p:nvPr>
        </p:nvSpPr>
        <p:spPr/>
        <p:txBody>
          <a:bodyPr/>
          <a:lstStyle/>
          <a:p>
            <a:r>
              <a:rPr lang="en-US" altLang="zh-CN" smtClean="0"/>
              <a:t>5. RFID</a:t>
            </a:r>
            <a:r>
              <a:rPr lang="zh-CN" altLang="en-US" smtClean="0"/>
              <a:t>中的差错检测</a:t>
            </a:r>
          </a:p>
        </p:txBody>
      </p:sp>
      <p:sp>
        <p:nvSpPr>
          <p:cNvPr id="3" name="内容占位符 2"/>
          <p:cNvSpPr>
            <a:spLocks noGrp="1"/>
          </p:cNvSpPr>
          <p:nvPr>
            <p:ph idx="1"/>
          </p:nvPr>
        </p:nvSpPr>
        <p:spPr/>
        <p:txBody>
          <a:bodyPr/>
          <a:lstStyle/>
          <a:p>
            <a:pPr>
              <a:lnSpc>
                <a:spcPct val="150000"/>
              </a:lnSpc>
              <a:defRPr/>
            </a:pPr>
            <a:r>
              <a:rPr lang="en-US" altLang="zh-CN" dirty="0" smtClean="0">
                <a:latin typeface="+mn-ea"/>
              </a:rPr>
              <a:t>RFID</a:t>
            </a:r>
            <a:r>
              <a:rPr lang="zh-CN" altLang="en-US" dirty="0" smtClean="0">
                <a:latin typeface="+mn-ea"/>
              </a:rPr>
              <a:t>中的差错检测 </a:t>
            </a:r>
          </a:p>
          <a:p>
            <a:pPr lvl="1">
              <a:lnSpc>
                <a:spcPct val="150000"/>
              </a:lnSpc>
              <a:defRPr/>
            </a:pPr>
            <a:r>
              <a:rPr lang="en-US" altLang="zh-CN" dirty="0" smtClean="0">
                <a:latin typeface="+mn-ea"/>
              </a:rPr>
              <a:t>CRC</a:t>
            </a:r>
            <a:r>
              <a:rPr lang="zh-CN" altLang="en-US" dirty="0" smtClean="0">
                <a:latin typeface="+mn-ea"/>
              </a:rPr>
              <a:t>码（循环冗余码） </a:t>
            </a:r>
            <a:r>
              <a:rPr lang="en-US" altLang="zh-CN" dirty="0" smtClean="0">
                <a:latin typeface="+mn-ea"/>
              </a:rPr>
              <a:t>——</a:t>
            </a:r>
            <a:r>
              <a:rPr lang="zh-CN" altLang="en-US" dirty="0" smtClean="0">
                <a:latin typeface="+mn-ea"/>
              </a:rPr>
              <a:t>较强的检错能力，硬件实现简单</a:t>
            </a:r>
          </a:p>
          <a:p>
            <a:pPr>
              <a:lnSpc>
                <a:spcPct val="150000"/>
              </a:lnSpc>
              <a:defRPr/>
            </a:pPr>
            <a:r>
              <a:rPr lang="zh-CN" altLang="en-US" dirty="0" smtClean="0">
                <a:latin typeface="+mn-ea"/>
              </a:rPr>
              <a:t>算法步骤 </a:t>
            </a:r>
          </a:p>
          <a:p>
            <a:pPr lvl="1">
              <a:lnSpc>
                <a:spcPct val="150000"/>
              </a:lnSpc>
              <a:defRPr/>
            </a:pPr>
            <a:r>
              <a:rPr lang="zh-CN" altLang="en-US" dirty="0" smtClean="0">
                <a:latin typeface="+mn-ea"/>
              </a:rPr>
              <a:t>将</a:t>
            </a:r>
            <a:r>
              <a:rPr lang="en-US" altLang="zh-CN" i="1" dirty="0" smtClean="0">
                <a:latin typeface="+mn-ea"/>
              </a:rPr>
              <a:t>k</a:t>
            </a:r>
            <a:r>
              <a:rPr lang="zh-CN" altLang="en-US" dirty="0" smtClean="0">
                <a:latin typeface="+mn-ea"/>
              </a:rPr>
              <a:t>位信息写成</a:t>
            </a:r>
            <a:r>
              <a:rPr lang="en-US" altLang="zh-CN" i="1" dirty="0" smtClean="0">
                <a:latin typeface="+mn-ea"/>
              </a:rPr>
              <a:t>k</a:t>
            </a:r>
            <a:r>
              <a:rPr lang="en-US" altLang="zh-CN" dirty="0" smtClean="0">
                <a:latin typeface="+mn-ea"/>
              </a:rPr>
              <a:t>-1</a:t>
            </a:r>
            <a:r>
              <a:rPr lang="zh-CN" altLang="en-US" dirty="0" smtClean="0">
                <a:latin typeface="+mn-ea"/>
              </a:rPr>
              <a:t>阶多项式</a:t>
            </a:r>
            <a:r>
              <a:rPr lang="en-US" altLang="zh-CN" i="1" dirty="0" smtClean="0">
                <a:latin typeface="+mn-ea"/>
              </a:rPr>
              <a:t>M</a:t>
            </a:r>
            <a:r>
              <a:rPr lang="en-US" altLang="zh-CN" dirty="0" smtClean="0">
                <a:latin typeface="+mn-ea"/>
              </a:rPr>
              <a:t>(</a:t>
            </a:r>
            <a:r>
              <a:rPr lang="en-US" altLang="zh-CN" i="1" dirty="0" smtClean="0">
                <a:latin typeface="+mn-ea"/>
              </a:rPr>
              <a:t>X</a:t>
            </a:r>
            <a:r>
              <a:rPr lang="en-US" altLang="zh-CN" dirty="0" smtClean="0">
                <a:latin typeface="+mn-ea"/>
              </a:rPr>
              <a:t>)</a:t>
            </a:r>
            <a:r>
              <a:rPr lang="zh-CN" altLang="en-US" dirty="0" smtClean="0">
                <a:latin typeface="+mn-ea"/>
              </a:rPr>
              <a:t>；</a:t>
            </a:r>
          </a:p>
          <a:p>
            <a:pPr lvl="2">
              <a:lnSpc>
                <a:spcPct val="150000"/>
              </a:lnSpc>
              <a:defRPr/>
            </a:pPr>
            <a:r>
              <a:rPr lang="zh-CN" altLang="en-US" dirty="0" smtClean="0">
                <a:latin typeface="+mn-ea"/>
              </a:rPr>
              <a:t>设生成多项式</a:t>
            </a:r>
            <a:r>
              <a:rPr lang="en-US" altLang="zh-CN" i="1" dirty="0" smtClean="0">
                <a:latin typeface="+mn-ea"/>
              </a:rPr>
              <a:t>G</a:t>
            </a:r>
            <a:r>
              <a:rPr lang="en-US" altLang="zh-CN" dirty="0" smtClean="0">
                <a:latin typeface="+mn-ea"/>
              </a:rPr>
              <a:t>(</a:t>
            </a:r>
            <a:r>
              <a:rPr lang="en-US" altLang="zh-CN" i="1" dirty="0" smtClean="0">
                <a:latin typeface="+mn-ea"/>
              </a:rPr>
              <a:t>X</a:t>
            </a:r>
            <a:r>
              <a:rPr lang="en-US" altLang="zh-CN" dirty="0" smtClean="0">
                <a:latin typeface="+mn-ea"/>
              </a:rPr>
              <a:t>)</a:t>
            </a:r>
            <a:r>
              <a:rPr lang="zh-CN" altLang="en-US" dirty="0" smtClean="0">
                <a:latin typeface="+mn-ea"/>
              </a:rPr>
              <a:t>的阶为</a:t>
            </a:r>
            <a:r>
              <a:rPr lang="en-US" altLang="zh-CN" i="1" dirty="0" smtClean="0">
                <a:latin typeface="+mn-ea"/>
              </a:rPr>
              <a:t>r</a:t>
            </a:r>
            <a:r>
              <a:rPr lang="zh-CN" altLang="en-US" dirty="0" smtClean="0">
                <a:latin typeface="+mn-ea"/>
              </a:rPr>
              <a:t>；</a:t>
            </a:r>
          </a:p>
          <a:p>
            <a:pPr lvl="2">
              <a:lnSpc>
                <a:spcPct val="150000"/>
              </a:lnSpc>
              <a:defRPr/>
            </a:pPr>
            <a:r>
              <a:rPr lang="zh-CN" altLang="en-US" dirty="0" smtClean="0">
                <a:latin typeface="+mn-ea"/>
              </a:rPr>
              <a:t>用模</a:t>
            </a:r>
            <a:r>
              <a:rPr lang="en-US" altLang="zh-CN" dirty="0" smtClean="0">
                <a:latin typeface="+mn-ea"/>
              </a:rPr>
              <a:t>2</a:t>
            </a:r>
            <a:r>
              <a:rPr lang="zh-CN" altLang="en-US" dirty="0" smtClean="0">
                <a:latin typeface="+mn-ea"/>
              </a:rPr>
              <a:t>除法计算</a:t>
            </a:r>
            <a:r>
              <a:rPr lang="en-US" altLang="zh-CN" i="1" dirty="0" err="1" smtClean="0">
                <a:latin typeface="+mn-ea"/>
              </a:rPr>
              <a:t>X</a:t>
            </a:r>
            <a:r>
              <a:rPr lang="en-US" altLang="zh-CN" i="1" baseline="30000" dirty="0" err="1" smtClean="0">
                <a:latin typeface="+mn-ea"/>
              </a:rPr>
              <a:t>r</a:t>
            </a:r>
            <a:r>
              <a:rPr lang="en-US" altLang="zh-CN" i="1" dirty="0" err="1" smtClean="0">
                <a:latin typeface="+mn-ea"/>
              </a:rPr>
              <a:t>M</a:t>
            </a:r>
            <a:r>
              <a:rPr lang="en-US" altLang="zh-CN" dirty="0" smtClean="0">
                <a:latin typeface="+mn-ea"/>
              </a:rPr>
              <a:t>(</a:t>
            </a:r>
            <a:r>
              <a:rPr lang="en-US" altLang="zh-CN" i="1" dirty="0" smtClean="0">
                <a:latin typeface="+mn-ea"/>
              </a:rPr>
              <a:t>X</a:t>
            </a:r>
            <a:r>
              <a:rPr lang="en-US" altLang="zh-CN" dirty="0" smtClean="0">
                <a:latin typeface="+mn-ea"/>
              </a:rPr>
              <a:t>)/</a:t>
            </a:r>
            <a:r>
              <a:rPr lang="en-US" altLang="zh-CN" i="1" dirty="0" smtClean="0">
                <a:latin typeface="+mn-ea"/>
              </a:rPr>
              <a:t>G</a:t>
            </a:r>
            <a:r>
              <a:rPr lang="en-US" altLang="zh-CN" dirty="0" smtClean="0">
                <a:latin typeface="+mn-ea"/>
              </a:rPr>
              <a:t>(</a:t>
            </a:r>
            <a:r>
              <a:rPr lang="en-US" altLang="zh-CN" i="1" dirty="0" smtClean="0">
                <a:latin typeface="+mn-ea"/>
              </a:rPr>
              <a:t>X</a:t>
            </a:r>
            <a:r>
              <a:rPr lang="en-US" altLang="zh-CN" dirty="0" smtClean="0">
                <a:latin typeface="+mn-ea"/>
              </a:rPr>
              <a:t>)</a:t>
            </a:r>
            <a:r>
              <a:rPr lang="zh-CN" altLang="en-US" dirty="0" smtClean="0">
                <a:latin typeface="+mn-ea"/>
              </a:rPr>
              <a:t>，获得余数多项式</a:t>
            </a:r>
            <a:r>
              <a:rPr lang="en-US" altLang="zh-CN" i="1" dirty="0" smtClean="0">
                <a:latin typeface="+mn-ea"/>
              </a:rPr>
              <a:t>R</a:t>
            </a:r>
            <a:r>
              <a:rPr lang="en-US" altLang="zh-CN" dirty="0" smtClean="0">
                <a:latin typeface="+mn-ea"/>
              </a:rPr>
              <a:t>(</a:t>
            </a:r>
            <a:r>
              <a:rPr lang="en-US" altLang="zh-CN" i="1" dirty="0" smtClean="0">
                <a:latin typeface="+mn-ea"/>
              </a:rPr>
              <a:t>X</a:t>
            </a:r>
            <a:r>
              <a:rPr lang="en-US" altLang="zh-CN" dirty="0" smtClean="0">
                <a:latin typeface="+mn-ea"/>
              </a:rPr>
              <a:t>)</a:t>
            </a:r>
            <a:r>
              <a:rPr lang="zh-CN" altLang="en-US" dirty="0" smtClean="0">
                <a:latin typeface="+mn-ea"/>
              </a:rPr>
              <a:t>；</a:t>
            </a:r>
            <a:endParaRPr lang="en-US" altLang="zh-CN" dirty="0" smtClean="0">
              <a:latin typeface="+mn-ea"/>
            </a:endParaRPr>
          </a:p>
          <a:p>
            <a:pPr lvl="3">
              <a:lnSpc>
                <a:spcPct val="150000"/>
              </a:lnSpc>
              <a:defRPr/>
            </a:pPr>
            <a:r>
              <a:rPr lang="en-US" altLang="zh-CN" i="1" dirty="0" err="1" smtClean="0">
                <a:latin typeface="+mn-ea"/>
              </a:rPr>
              <a:t>X</a:t>
            </a:r>
            <a:r>
              <a:rPr lang="en-US" altLang="zh-CN" i="1" baseline="30000" dirty="0" err="1" smtClean="0">
                <a:latin typeface="+mn-ea"/>
              </a:rPr>
              <a:t>r</a:t>
            </a:r>
            <a:r>
              <a:rPr lang="en-US" altLang="zh-CN" i="1" dirty="0" err="1" smtClean="0">
                <a:latin typeface="+mn-ea"/>
              </a:rPr>
              <a:t>M</a:t>
            </a:r>
            <a:r>
              <a:rPr lang="en-US" altLang="zh-CN" dirty="0" smtClean="0">
                <a:latin typeface="+mn-ea"/>
              </a:rPr>
              <a:t>(</a:t>
            </a:r>
            <a:r>
              <a:rPr lang="en-US" altLang="zh-CN" i="1" dirty="0" smtClean="0">
                <a:latin typeface="+mn-ea"/>
              </a:rPr>
              <a:t>X</a:t>
            </a:r>
            <a:r>
              <a:rPr lang="en-US" altLang="zh-CN" dirty="0" smtClean="0">
                <a:latin typeface="+mn-ea"/>
              </a:rPr>
              <a:t>),</a:t>
            </a:r>
            <a:r>
              <a:rPr lang="zh-CN" altLang="en-US" dirty="0" smtClean="0">
                <a:latin typeface="+mn-ea"/>
              </a:rPr>
              <a:t>就是最后补</a:t>
            </a:r>
            <a:r>
              <a:rPr lang="en-US" altLang="zh-CN" dirty="0" smtClean="0">
                <a:latin typeface="+mn-ea"/>
              </a:rPr>
              <a:t>0.</a:t>
            </a:r>
            <a:endParaRPr lang="zh-CN" altLang="en-US" dirty="0" smtClean="0">
              <a:latin typeface="+mn-ea"/>
            </a:endParaRPr>
          </a:p>
          <a:p>
            <a:pPr lvl="2">
              <a:lnSpc>
                <a:spcPct val="150000"/>
              </a:lnSpc>
              <a:defRPr/>
            </a:pPr>
            <a:r>
              <a:rPr lang="zh-CN" altLang="en-US" dirty="0" smtClean="0">
                <a:latin typeface="+mn-ea"/>
              </a:rPr>
              <a:t>用模</a:t>
            </a:r>
            <a:r>
              <a:rPr lang="en-US" altLang="zh-CN" dirty="0" smtClean="0">
                <a:latin typeface="+mn-ea"/>
              </a:rPr>
              <a:t>2</a:t>
            </a:r>
            <a:r>
              <a:rPr lang="zh-CN" altLang="en-US" dirty="0" smtClean="0">
                <a:latin typeface="+mn-ea"/>
              </a:rPr>
              <a:t>减法求得传送多项式</a:t>
            </a:r>
            <a:r>
              <a:rPr lang="en-US" altLang="zh-CN" i="1" dirty="0" smtClean="0">
                <a:latin typeface="+mn-ea"/>
              </a:rPr>
              <a:t>T</a:t>
            </a:r>
            <a:r>
              <a:rPr lang="en-US" altLang="zh-CN" dirty="0" smtClean="0">
                <a:latin typeface="+mn-ea"/>
              </a:rPr>
              <a:t>(</a:t>
            </a:r>
            <a:r>
              <a:rPr lang="en-US" altLang="zh-CN" i="1" dirty="0" smtClean="0">
                <a:latin typeface="+mn-ea"/>
              </a:rPr>
              <a:t>X</a:t>
            </a:r>
            <a:r>
              <a:rPr lang="en-US" altLang="zh-CN" dirty="0" smtClean="0">
                <a:latin typeface="+mn-ea"/>
              </a:rPr>
              <a:t>)</a:t>
            </a:r>
            <a:r>
              <a:rPr lang="zh-CN" altLang="en-US" dirty="0" smtClean="0">
                <a:latin typeface="+mn-ea"/>
              </a:rPr>
              <a:t>，</a:t>
            </a:r>
            <a:r>
              <a:rPr lang="en-US" altLang="zh-CN" i="1" dirty="0" smtClean="0">
                <a:latin typeface="+mn-ea"/>
              </a:rPr>
              <a:t>T</a:t>
            </a:r>
            <a:r>
              <a:rPr lang="en-US" altLang="zh-CN" dirty="0" smtClean="0">
                <a:latin typeface="+mn-ea"/>
              </a:rPr>
              <a:t>(</a:t>
            </a:r>
            <a:r>
              <a:rPr lang="en-US" altLang="zh-CN" i="1" dirty="0" smtClean="0">
                <a:latin typeface="+mn-ea"/>
              </a:rPr>
              <a:t>X</a:t>
            </a:r>
            <a:r>
              <a:rPr lang="en-US" altLang="zh-CN" dirty="0" smtClean="0">
                <a:latin typeface="+mn-ea"/>
              </a:rPr>
              <a:t>)= </a:t>
            </a:r>
            <a:r>
              <a:rPr lang="en-US" altLang="zh-CN" i="1" dirty="0" err="1" smtClean="0">
                <a:latin typeface="+mn-ea"/>
              </a:rPr>
              <a:t>X</a:t>
            </a:r>
            <a:r>
              <a:rPr lang="en-US" altLang="zh-CN" i="1" baseline="30000" dirty="0" err="1" smtClean="0">
                <a:latin typeface="+mn-ea"/>
              </a:rPr>
              <a:t>r</a:t>
            </a:r>
            <a:r>
              <a:rPr lang="en-US" altLang="zh-CN" i="1" dirty="0" err="1" smtClean="0">
                <a:latin typeface="+mn-ea"/>
              </a:rPr>
              <a:t>M</a:t>
            </a:r>
            <a:r>
              <a:rPr lang="en-US" altLang="zh-CN" dirty="0" smtClean="0">
                <a:latin typeface="+mn-ea"/>
              </a:rPr>
              <a:t>(</a:t>
            </a:r>
            <a:r>
              <a:rPr lang="en-US" altLang="zh-CN" i="1" dirty="0" smtClean="0">
                <a:latin typeface="+mn-ea"/>
              </a:rPr>
              <a:t>X</a:t>
            </a:r>
            <a:r>
              <a:rPr lang="en-US" altLang="zh-CN" dirty="0" smtClean="0">
                <a:latin typeface="+mn-ea"/>
              </a:rPr>
              <a:t>)-</a:t>
            </a:r>
            <a:r>
              <a:rPr lang="en-US" altLang="zh-CN" i="1" dirty="0" smtClean="0">
                <a:latin typeface="+mn-ea"/>
              </a:rPr>
              <a:t>R</a:t>
            </a:r>
            <a:r>
              <a:rPr lang="en-US" altLang="zh-CN" dirty="0" smtClean="0">
                <a:latin typeface="+mn-ea"/>
              </a:rPr>
              <a:t>(</a:t>
            </a:r>
            <a:r>
              <a:rPr lang="en-US" altLang="zh-CN" i="1" dirty="0" smtClean="0">
                <a:latin typeface="+mn-ea"/>
              </a:rPr>
              <a:t>X</a:t>
            </a:r>
            <a:r>
              <a:rPr lang="en-US" altLang="zh-CN" dirty="0" smtClean="0">
                <a:latin typeface="+mn-ea"/>
              </a:rPr>
              <a:t>)</a:t>
            </a:r>
            <a:r>
              <a:rPr lang="zh-CN" altLang="en-US" dirty="0" smtClean="0">
                <a:latin typeface="+mn-ea"/>
              </a:rPr>
              <a:t>，则</a:t>
            </a:r>
            <a:r>
              <a:rPr lang="en-US" altLang="zh-CN" i="1" dirty="0" smtClean="0">
                <a:latin typeface="+mn-ea"/>
              </a:rPr>
              <a:t>T</a:t>
            </a:r>
            <a:r>
              <a:rPr lang="en-US" altLang="zh-CN" dirty="0" smtClean="0">
                <a:latin typeface="+mn-ea"/>
              </a:rPr>
              <a:t>(</a:t>
            </a:r>
            <a:r>
              <a:rPr lang="en-US" altLang="zh-CN" i="1" dirty="0" smtClean="0">
                <a:latin typeface="+mn-ea"/>
              </a:rPr>
              <a:t>X</a:t>
            </a:r>
            <a:r>
              <a:rPr lang="en-US" altLang="zh-CN" dirty="0" smtClean="0">
                <a:latin typeface="+mn-ea"/>
              </a:rPr>
              <a:t>)</a:t>
            </a:r>
            <a:r>
              <a:rPr lang="zh-CN" altLang="en-US" dirty="0" smtClean="0">
                <a:latin typeface="+mn-ea"/>
              </a:rPr>
              <a:t>多项式系数序列的前</a:t>
            </a:r>
            <a:r>
              <a:rPr lang="en-US" altLang="zh-CN" i="1" dirty="0" smtClean="0">
                <a:latin typeface="+mn-ea"/>
              </a:rPr>
              <a:t>k</a:t>
            </a:r>
            <a:r>
              <a:rPr lang="zh-CN" altLang="en-US" dirty="0" smtClean="0">
                <a:latin typeface="+mn-ea"/>
              </a:rPr>
              <a:t>位为信息位，后</a:t>
            </a:r>
            <a:r>
              <a:rPr lang="en-US" altLang="zh-CN" i="1" dirty="0" smtClean="0">
                <a:latin typeface="+mn-ea"/>
              </a:rPr>
              <a:t>r</a:t>
            </a:r>
            <a:r>
              <a:rPr lang="zh-CN" altLang="en-US" dirty="0" smtClean="0">
                <a:latin typeface="+mn-ea"/>
              </a:rPr>
              <a:t>位为校验位，总位数</a:t>
            </a:r>
            <a:r>
              <a:rPr lang="en-US" altLang="zh-CN" i="1" dirty="0" smtClean="0">
                <a:latin typeface="+mn-ea"/>
              </a:rPr>
              <a:t>n</a:t>
            </a:r>
            <a:r>
              <a:rPr lang="en-US" altLang="zh-CN" dirty="0" smtClean="0">
                <a:latin typeface="+mn-ea"/>
              </a:rPr>
              <a:t>=</a:t>
            </a:r>
            <a:r>
              <a:rPr lang="en-US" altLang="zh-CN" i="1" dirty="0" err="1" smtClean="0">
                <a:latin typeface="+mn-ea"/>
              </a:rPr>
              <a:t>k</a:t>
            </a:r>
            <a:r>
              <a:rPr lang="en-US" altLang="zh-CN" dirty="0" err="1" smtClean="0">
                <a:latin typeface="+mn-ea"/>
              </a:rPr>
              <a:t>+</a:t>
            </a:r>
            <a:r>
              <a:rPr lang="en-US" altLang="zh-CN" i="1" dirty="0" err="1" smtClean="0">
                <a:latin typeface="+mn-ea"/>
              </a:rPr>
              <a:t>r</a:t>
            </a:r>
            <a:r>
              <a:rPr lang="zh-CN" altLang="en-US" dirty="0" smtClean="0">
                <a:latin typeface="+mn-ea"/>
              </a:rPr>
              <a:t>。 </a:t>
            </a:r>
            <a:endParaRPr lang="en-US" altLang="zh-CN" dirty="0" smtClean="0">
              <a:latin typeface="+mn-ea"/>
            </a:endParaRPr>
          </a:p>
          <a:p>
            <a:pPr>
              <a:defRPr/>
            </a:pPr>
            <a:r>
              <a:rPr lang="en-US" altLang="zh-CN" dirty="0" smtClean="0"/>
              <a:t>M(x): </a:t>
            </a:r>
            <a:r>
              <a:rPr lang="zh-CN" altLang="en-US" dirty="0" smtClean="0"/>
              <a:t>硬件实现时，采用循环移位寄存器，初值不同，结果不同，需要收发双方具有相同的初值。</a:t>
            </a:r>
          </a:p>
          <a:p>
            <a:pPr>
              <a:defRPr/>
            </a:pPr>
            <a:endParaRPr lang="zh-CN" alt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5. RFID</a:t>
            </a:r>
            <a:r>
              <a:rPr lang="zh-CN" altLang="en-US" dirty="0" smtClean="0"/>
              <a:t>中的差错检测</a:t>
            </a:r>
            <a:endParaRPr lang="zh-CN" altLang="en-US" dirty="0"/>
          </a:p>
        </p:txBody>
      </p:sp>
      <p:sp>
        <p:nvSpPr>
          <p:cNvPr id="3" name="内容占位符 2"/>
          <p:cNvSpPr>
            <a:spLocks noGrp="1"/>
          </p:cNvSpPr>
          <p:nvPr>
            <p:ph idx="1"/>
          </p:nvPr>
        </p:nvSpPr>
        <p:spPr/>
        <p:txBody>
          <a:bodyPr/>
          <a:lstStyle/>
          <a:p>
            <a:r>
              <a:rPr lang="en-US" altLang="zh-CN" dirty="0" smtClean="0"/>
              <a:t>CRC</a:t>
            </a:r>
            <a:r>
              <a:rPr lang="zh-CN" altLang="en-US" dirty="0" smtClean="0"/>
              <a:t>应用：</a:t>
            </a:r>
            <a:endParaRPr lang="en-US" altLang="zh-CN" dirty="0" smtClean="0"/>
          </a:p>
          <a:p>
            <a:pPr lvl="1"/>
            <a:r>
              <a:rPr lang="en-US" altLang="zh-CN" dirty="0" smtClean="0"/>
              <a:t>CRC-4: ITU G.704</a:t>
            </a:r>
          </a:p>
          <a:p>
            <a:pPr lvl="1"/>
            <a:r>
              <a:rPr lang="en-US" altLang="zh-CN" dirty="0" smtClean="0"/>
              <a:t>CRC-12</a:t>
            </a:r>
            <a:r>
              <a:rPr lang="zh-CN" altLang="en-US" dirty="0" smtClean="0"/>
              <a:t>码通常用来传送</a:t>
            </a:r>
            <a:r>
              <a:rPr lang="en-US" altLang="zh-CN" dirty="0" smtClean="0"/>
              <a:t>6-bit</a:t>
            </a:r>
            <a:r>
              <a:rPr lang="zh-CN" altLang="en-US" dirty="0" smtClean="0"/>
              <a:t>字符串。</a:t>
            </a:r>
            <a:endParaRPr lang="en-US" altLang="zh-CN" dirty="0" smtClean="0"/>
          </a:p>
          <a:p>
            <a:pPr lvl="1"/>
            <a:r>
              <a:rPr lang="en-US" altLang="zh-CN" dirty="0" smtClean="0"/>
              <a:t>CRC-16</a:t>
            </a:r>
            <a:r>
              <a:rPr lang="zh-CN" altLang="en-US" dirty="0" smtClean="0"/>
              <a:t>及</a:t>
            </a:r>
            <a:r>
              <a:rPr lang="en-US" altLang="zh-CN" dirty="0" smtClean="0"/>
              <a:t>CRC-CCITT</a:t>
            </a:r>
            <a:r>
              <a:rPr lang="zh-CN" altLang="en-US" dirty="0" smtClean="0"/>
              <a:t>码则用是来传送</a:t>
            </a:r>
            <a:r>
              <a:rPr lang="en-US" altLang="zh-CN" dirty="0" smtClean="0"/>
              <a:t>8-bit</a:t>
            </a:r>
            <a:r>
              <a:rPr lang="zh-CN" altLang="en-US" dirty="0" smtClean="0"/>
              <a:t>字符</a:t>
            </a:r>
            <a:r>
              <a:rPr lang="en-US" altLang="zh-CN" dirty="0" smtClean="0"/>
              <a:t>: HDLC</a:t>
            </a:r>
          </a:p>
          <a:p>
            <a:pPr lvl="2"/>
            <a:r>
              <a:rPr lang="zh-CN" altLang="en-US" dirty="0" smtClean="0"/>
              <a:t>其中</a:t>
            </a:r>
            <a:r>
              <a:rPr lang="en-US" altLang="zh-CN" dirty="0" smtClean="0"/>
              <a:t>CRC-16</a:t>
            </a:r>
            <a:r>
              <a:rPr lang="zh-CN" altLang="en-US" dirty="0" smtClean="0"/>
              <a:t>为美国采用，</a:t>
            </a:r>
            <a:endParaRPr lang="en-US" altLang="zh-CN" dirty="0" smtClean="0"/>
          </a:p>
          <a:p>
            <a:pPr lvl="2"/>
            <a:r>
              <a:rPr lang="zh-CN" altLang="en-US" dirty="0" smtClean="0"/>
              <a:t>而</a:t>
            </a:r>
            <a:r>
              <a:rPr lang="en-US" altLang="zh-CN" dirty="0" smtClean="0"/>
              <a:t>CRC-CCITT</a:t>
            </a:r>
            <a:r>
              <a:rPr lang="zh-CN" altLang="en-US" dirty="0" smtClean="0"/>
              <a:t>为欧洲国家所采用。</a:t>
            </a:r>
            <a:endParaRPr lang="en-US" altLang="zh-CN" dirty="0" smtClean="0"/>
          </a:p>
          <a:p>
            <a:pPr lvl="1"/>
            <a:r>
              <a:rPr lang="en-US" altLang="zh-CN" dirty="0" smtClean="0"/>
              <a:t>CRC-32</a:t>
            </a:r>
            <a:r>
              <a:rPr lang="zh-CN" altLang="en-US" dirty="0" smtClean="0"/>
              <a:t>码大都被采用在一种称为</a:t>
            </a:r>
            <a:r>
              <a:rPr lang="en-US" altLang="zh-CN" dirty="0" smtClean="0"/>
              <a:t>Point-to-Point</a:t>
            </a:r>
            <a:r>
              <a:rPr lang="zh-CN" altLang="en-US" dirty="0" smtClean="0"/>
              <a:t>的同步传输中。</a:t>
            </a:r>
            <a:endParaRPr lang="en-US" altLang="zh-CN" dirty="0" smtClean="0"/>
          </a:p>
          <a:p>
            <a:r>
              <a:rPr lang="en-US" altLang="zh-CN" dirty="0" smtClean="0"/>
              <a:t>CRC</a:t>
            </a:r>
            <a:r>
              <a:rPr lang="zh-CN" altLang="en-US" dirty="0" smtClean="0"/>
              <a:t>能力：</a:t>
            </a:r>
            <a:endParaRPr lang="en-US" altLang="zh-CN" dirty="0" smtClean="0"/>
          </a:p>
          <a:p>
            <a:pPr lvl="1"/>
            <a:r>
              <a:rPr lang="en-US" altLang="zh-CN" dirty="0" smtClean="0"/>
              <a:t>CRC</a:t>
            </a:r>
            <a:r>
              <a:rPr lang="zh-CN" altLang="en-US" dirty="0" smtClean="0"/>
              <a:t>校验可以</a:t>
            </a:r>
            <a:r>
              <a:rPr lang="en-US" altLang="zh-CN" dirty="0" smtClean="0"/>
              <a:t>100</a:t>
            </a:r>
            <a:r>
              <a:rPr lang="zh-CN" altLang="en-US" dirty="0" smtClean="0"/>
              <a:t>％地检测出所有奇数个随机错误和长度小于等于</a:t>
            </a:r>
            <a:r>
              <a:rPr lang="en-US" altLang="zh-CN" dirty="0" smtClean="0"/>
              <a:t>r</a:t>
            </a:r>
            <a:r>
              <a:rPr lang="zh-CN" altLang="en-US" dirty="0" smtClean="0"/>
              <a:t>（</a:t>
            </a:r>
            <a:r>
              <a:rPr lang="en-US" altLang="zh-CN" dirty="0" smtClean="0"/>
              <a:t>r</a:t>
            </a:r>
            <a:r>
              <a:rPr lang="zh-CN" altLang="en-US" dirty="0" smtClean="0"/>
              <a:t>为</a:t>
            </a:r>
            <a:r>
              <a:rPr lang="en-US" altLang="zh-CN" dirty="0" smtClean="0"/>
              <a:t>G</a:t>
            </a:r>
            <a:r>
              <a:rPr lang="zh-CN" altLang="en-US" dirty="0" smtClean="0"/>
              <a:t>（</a:t>
            </a:r>
            <a:r>
              <a:rPr lang="en-US" altLang="zh-CN" dirty="0" smtClean="0"/>
              <a:t>x</a:t>
            </a:r>
            <a:r>
              <a:rPr lang="zh-CN" altLang="en-US" dirty="0" smtClean="0"/>
              <a:t>）的阶数）的突发错误。所以</a:t>
            </a:r>
            <a:r>
              <a:rPr lang="en-US" altLang="zh-CN" dirty="0" smtClean="0"/>
              <a:t>CRC</a:t>
            </a:r>
            <a:r>
              <a:rPr lang="zh-CN" altLang="en-US" dirty="0" smtClean="0"/>
              <a:t>的生成多项式的阶数越高，那么误判的概率就越小。</a:t>
            </a:r>
            <a:endParaRPr lang="zh-CN" alt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5. RFID</a:t>
            </a:r>
            <a:r>
              <a:rPr lang="zh-CN" altLang="en-US" dirty="0" smtClean="0"/>
              <a:t>中的差错检测</a:t>
            </a:r>
            <a:endParaRPr lang="zh-CN" altLang="en-US" dirty="0"/>
          </a:p>
        </p:txBody>
      </p:sp>
      <p:sp>
        <p:nvSpPr>
          <p:cNvPr id="3" name="内容占位符 2"/>
          <p:cNvSpPr>
            <a:spLocks noGrp="1"/>
          </p:cNvSpPr>
          <p:nvPr>
            <p:ph idx="1"/>
          </p:nvPr>
        </p:nvSpPr>
        <p:spPr/>
        <p:txBody>
          <a:bodyPr/>
          <a:lstStyle/>
          <a:p>
            <a:r>
              <a:rPr lang="en-US" altLang="zh-CN" dirty="0" smtClean="0"/>
              <a:t>CRC-16</a:t>
            </a:r>
            <a:r>
              <a:rPr lang="zh-CN" altLang="en-US" dirty="0" smtClean="0"/>
              <a:t>码由两个字节构成，在开始时</a:t>
            </a:r>
            <a:r>
              <a:rPr lang="en-US" altLang="zh-CN" dirty="0" smtClean="0"/>
              <a:t>CRC</a:t>
            </a:r>
            <a:r>
              <a:rPr lang="zh-CN" altLang="en-US" dirty="0" smtClean="0"/>
              <a:t>寄存器的每一位都预置为</a:t>
            </a:r>
            <a:r>
              <a:rPr lang="en-US" altLang="zh-CN" dirty="0" smtClean="0"/>
              <a:t>1</a:t>
            </a:r>
            <a:r>
              <a:rPr lang="zh-CN" altLang="en-US" dirty="0" smtClean="0"/>
              <a:t>，然后把</a:t>
            </a:r>
            <a:r>
              <a:rPr lang="en-US" altLang="zh-CN" dirty="0" smtClean="0"/>
              <a:t>CRC</a:t>
            </a:r>
            <a:r>
              <a:rPr lang="zh-CN" altLang="en-US" dirty="0" smtClean="0"/>
              <a:t>寄存器与</a:t>
            </a:r>
            <a:r>
              <a:rPr lang="en-US" altLang="zh-CN" dirty="0" smtClean="0"/>
              <a:t>8-bit</a:t>
            </a:r>
            <a:r>
              <a:rPr lang="zh-CN" altLang="en-US" dirty="0" smtClean="0"/>
              <a:t>的数据进行异或</a:t>
            </a:r>
            <a:r>
              <a:rPr lang="en-US" altLang="zh-CN" dirty="0" smtClean="0"/>
              <a:t>(</a:t>
            </a:r>
            <a:r>
              <a:rPr lang="zh-CN" altLang="en-US" dirty="0" smtClean="0"/>
              <a:t>异或：二进制运算 相同为</a:t>
            </a:r>
            <a:r>
              <a:rPr lang="en-US" altLang="zh-CN" dirty="0" smtClean="0"/>
              <a:t>0</a:t>
            </a:r>
            <a:r>
              <a:rPr lang="zh-CN" altLang="en-US" dirty="0" smtClean="0"/>
              <a:t>，不同为</a:t>
            </a:r>
            <a:r>
              <a:rPr lang="en-US" altLang="zh-CN" dirty="0" smtClean="0"/>
              <a:t>1</a:t>
            </a:r>
            <a:r>
              <a:rPr lang="zh-CN" altLang="en-US" dirty="0" smtClean="0"/>
              <a:t>；</a:t>
            </a:r>
            <a:r>
              <a:rPr lang="en-US" altLang="zh-CN" dirty="0" smtClean="0"/>
              <a:t>0^0=0;0^1=1;1^0=1;1^1=0)</a:t>
            </a:r>
            <a:r>
              <a:rPr lang="zh-CN" altLang="en-US" dirty="0" smtClean="0"/>
              <a:t>， 之后对</a:t>
            </a:r>
            <a:r>
              <a:rPr lang="en-US" altLang="zh-CN" dirty="0" smtClean="0"/>
              <a:t>CRC</a:t>
            </a:r>
            <a:r>
              <a:rPr lang="zh-CN" altLang="en-US" dirty="0" smtClean="0"/>
              <a:t>寄存器从高到低进行移位，在最高位（</a:t>
            </a:r>
            <a:r>
              <a:rPr lang="en-US" altLang="zh-CN" dirty="0" smtClean="0"/>
              <a:t>MSB</a:t>
            </a:r>
            <a:r>
              <a:rPr lang="zh-CN" altLang="en-US" dirty="0" smtClean="0"/>
              <a:t>）的位置补零，而最低位（</a:t>
            </a:r>
            <a:r>
              <a:rPr lang="en-US" altLang="zh-CN" dirty="0" smtClean="0"/>
              <a:t>LSB</a:t>
            </a:r>
            <a:r>
              <a:rPr lang="zh-CN" altLang="en-US" dirty="0" smtClean="0"/>
              <a:t>，移位后已经被移出</a:t>
            </a:r>
            <a:r>
              <a:rPr lang="en-US" altLang="zh-CN" dirty="0" smtClean="0"/>
              <a:t>CRC</a:t>
            </a:r>
            <a:r>
              <a:rPr lang="zh-CN" altLang="en-US" dirty="0" smtClean="0"/>
              <a:t>寄存器）如果为</a:t>
            </a:r>
            <a:r>
              <a:rPr lang="en-US" altLang="zh-CN" dirty="0" smtClean="0"/>
              <a:t>1</a:t>
            </a:r>
            <a:r>
              <a:rPr lang="zh-CN" altLang="en-US" dirty="0" smtClean="0"/>
              <a:t>，则把寄存器与预定义的多项式码进行异或，否则如果</a:t>
            </a:r>
            <a:r>
              <a:rPr lang="en-US" altLang="zh-CN" dirty="0" smtClean="0"/>
              <a:t>LSB</a:t>
            </a:r>
            <a:r>
              <a:rPr lang="zh-CN" altLang="en-US" dirty="0" smtClean="0"/>
              <a:t>为零，则无需进行异或。重复上述的由高至低的移位</a:t>
            </a:r>
            <a:r>
              <a:rPr lang="en-US" altLang="zh-CN" dirty="0" smtClean="0"/>
              <a:t>8</a:t>
            </a:r>
            <a:r>
              <a:rPr lang="zh-CN" altLang="en-US" dirty="0" smtClean="0"/>
              <a:t>次，第一个</a:t>
            </a:r>
            <a:r>
              <a:rPr lang="en-US" altLang="zh-CN" dirty="0" smtClean="0"/>
              <a:t>8-bit</a:t>
            </a:r>
            <a:r>
              <a:rPr lang="zh-CN" altLang="en-US" dirty="0" smtClean="0"/>
              <a:t>数据处理完毕，用此时</a:t>
            </a:r>
            <a:r>
              <a:rPr lang="en-US" altLang="zh-CN" dirty="0" smtClean="0"/>
              <a:t>CRC</a:t>
            </a:r>
            <a:r>
              <a:rPr lang="zh-CN" altLang="en-US" dirty="0" smtClean="0"/>
              <a:t>寄存器的值与下一个</a:t>
            </a:r>
            <a:r>
              <a:rPr lang="en-US" altLang="zh-CN" dirty="0" smtClean="0"/>
              <a:t>8-bit</a:t>
            </a:r>
            <a:r>
              <a:rPr lang="zh-CN" altLang="en-US" dirty="0" smtClean="0"/>
              <a:t>数据异或并进行如前一个数据似的</a:t>
            </a:r>
            <a:r>
              <a:rPr lang="en-US" altLang="zh-CN" dirty="0" smtClean="0"/>
              <a:t>8</a:t>
            </a:r>
            <a:r>
              <a:rPr lang="zh-CN" altLang="en-US" dirty="0" smtClean="0"/>
              <a:t>次移位。所有的字符处理完成后</a:t>
            </a:r>
            <a:r>
              <a:rPr lang="en-US" altLang="zh-CN" dirty="0" smtClean="0"/>
              <a:t>CRC</a:t>
            </a:r>
            <a:r>
              <a:rPr lang="zh-CN" altLang="en-US" dirty="0" smtClean="0"/>
              <a:t>寄存器内的值即为最终的</a:t>
            </a:r>
            <a:r>
              <a:rPr lang="en-US" altLang="zh-CN" dirty="0" smtClean="0"/>
              <a:t>CRC</a:t>
            </a:r>
            <a:r>
              <a:rPr lang="zh-CN" altLang="en-US" dirty="0" smtClean="0"/>
              <a:t>值。</a:t>
            </a:r>
            <a:br>
              <a:rPr lang="zh-CN" altLang="en-US" dirty="0" smtClean="0"/>
            </a:br>
            <a:endParaRPr lang="zh-CN" alt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5. RFID</a:t>
            </a:r>
            <a:r>
              <a:rPr lang="zh-CN" altLang="en-US" dirty="0" smtClean="0"/>
              <a:t>中的差错检测</a:t>
            </a:r>
            <a:endParaRPr lang="zh-CN" altLang="en-US" dirty="0"/>
          </a:p>
        </p:txBody>
      </p:sp>
      <p:sp>
        <p:nvSpPr>
          <p:cNvPr id="3" name="内容占位符 2"/>
          <p:cNvSpPr>
            <a:spLocks noGrp="1"/>
          </p:cNvSpPr>
          <p:nvPr>
            <p:ph idx="1"/>
          </p:nvPr>
        </p:nvSpPr>
        <p:spPr/>
        <p:txBody>
          <a:bodyPr/>
          <a:lstStyle/>
          <a:p>
            <a:r>
              <a:rPr lang="en-US" altLang="zh-CN" dirty="0" smtClean="0"/>
              <a:t>1</a:t>
            </a:r>
            <a:r>
              <a:rPr lang="zh-CN" altLang="en-US" dirty="0" smtClean="0"/>
              <a:t>．设置</a:t>
            </a:r>
            <a:r>
              <a:rPr lang="en-US" altLang="zh-CN" dirty="0" smtClean="0"/>
              <a:t>CRC</a:t>
            </a:r>
            <a:r>
              <a:rPr lang="zh-CN" altLang="en-US" dirty="0" smtClean="0"/>
              <a:t>寄存器，并给其赋值</a:t>
            </a:r>
            <a:r>
              <a:rPr lang="en-US" altLang="zh-CN" dirty="0" smtClean="0"/>
              <a:t>FFFF(hex)</a:t>
            </a:r>
            <a:r>
              <a:rPr lang="zh-CN" altLang="en-US" dirty="0" smtClean="0"/>
              <a:t>。 </a:t>
            </a:r>
            <a:endParaRPr lang="en-US" altLang="zh-CN" dirty="0" smtClean="0"/>
          </a:p>
          <a:p>
            <a:r>
              <a:rPr lang="en-US" altLang="zh-CN" dirty="0" smtClean="0"/>
              <a:t>2</a:t>
            </a:r>
            <a:r>
              <a:rPr lang="zh-CN" altLang="en-US" dirty="0" smtClean="0"/>
              <a:t>．将数据的第一个</a:t>
            </a:r>
            <a:r>
              <a:rPr lang="en-US" altLang="zh-CN" dirty="0" smtClean="0"/>
              <a:t>8-bit</a:t>
            </a:r>
            <a:r>
              <a:rPr lang="zh-CN" altLang="en-US" dirty="0" smtClean="0"/>
              <a:t>字符与</a:t>
            </a:r>
            <a:r>
              <a:rPr lang="en-US" altLang="zh-CN" dirty="0" smtClean="0"/>
              <a:t>16</a:t>
            </a:r>
            <a:r>
              <a:rPr lang="zh-CN" altLang="en-US" dirty="0" smtClean="0"/>
              <a:t>位</a:t>
            </a:r>
            <a:r>
              <a:rPr lang="en-US" altLang="zh-CN" dirty="0" smtClean="0"/>
              <a:t>CRC</a:t>
            </a:r>
            <a:r>
              <a:rPr lang="zh-CN" altLang="en-US" dirty="0" smtClean="0"/>
              <a:t>寄存器的低</a:t>
            </a:r>
            <a:r>
              <a:rPr lang="en-US" altLang="zh-CN" dirty="0" smtClean="0"/>
              <a:t>8</a:t>
            </a:r>
            <a:r>
              <a:rPr lang="zh-CN" altLang="en-US" dirty="0" smtClean="0"/>
              <a:t>位进行异或，并把结果存入</a:t>
            </a:r>
            <a:r>
              <a:rPr lang="en-US" altLang="zh-CN" dirty="0" smtClean="0"/>
              <a:t>CRC</a:t>
            </a:r>
            <a:r>
              <a:rPr lang="zh-CN" altLang="en-US" dirty="0" smtClean="0"/>
              <a:t>寄存器。 </a:t>
            </a:r>
            <a:endParaRPr lang="en-US" altLang="zh-CN" dirty="0" smtClean="0"/>
          </a:p>
          <a:p>
            <a:r>
              <a:rPr lang="en-US" altLang="zh-CN" dirty="0" smtClean="0"/>
              <a:t>3</a:t>
            </a:r>
            <a:r>
              <a:rPr lang="zh-CN" altLang="en-US" dirty="0" smtClean="0"/>
              <a:t>．</a:t>
            </a:r>
            <a:r>
              <a:rPr lang="en-US" altLang="zh-CN" dirty="0" smtClean="0"/>
              <a:t>CRC</a:t>
            </a:r>
            <a:r>
              <a:rPr lang="zh-CN" altLang="en-US" dirty="0" smtClean="0"/>
              <a:t>寄存器向右移一位，</a:t>
            </a:r>
            <a:r>
              <a:rPr lang="en-US" altLang="zh-CN" dirty="0" smtClean="0"/>
              <a:t>MSB</a:t>
            </a:r>
            <a:r>
              <a:rPr lang="zh-CN" altLang="en-US" dirty="0" smtClean="0"/>
              <a:t>补零，移出并检查</a:t>
            </a:r>
            <a:r>
              <a:rPr lang="en-US" altLang="zh-CN" dirty="0" smtClean="0"/>
              <a:t>LSB</a:t>
            </a:r>
            <a:r>
              <a:rPr lang="zh-CN" altLang="en-US" dirty="0" smtClean="0"/>
              <a:t>。 </a:t>
            </a:r>
            <a:br>
              <a:rPr lang="zh-CN" altLang="en-US" dirty="0" smtClean="0"/>
            </a:br>
            <a:r>
              <a:rPr lang="en-US" altLang="zh-CN" dirty="0" smtClean="0"/>
              <a:t>4</a:t>
            </a:r>
            <a:r>
              <a:rPr lang="zh-CN" altLang="en-US" dirty="0" smtClean="0"/>
              <a:t>．如果</a:t>
            </a:r>
            <a:r>
              <a:rPr lang="en-US" altLang="zh-CN" dirty="0" smtClean="0"/>
              <a:t>LSB</a:t>
            </a:r>
            <a:r>
              <a:rPr lang="zh-CN" altLang="en-US" dirty="0" smtClean="0"/>
              <a:t>为</a:t>
            </a:r>
            <a:r>
              <a:rPr lang="en-US" altLang="zh-CN" dirty="0" smtClean="0"/>
              <a:t>0</a:t>
            </a:r>
            <a:r>
              <a:rPr lang="zh-CN" altLang="en-US" dirty="0" smtClean="0"/>
              <a:t>，重复第三步；若</a:t>
            </a:r>
            <a:r>
              <a:rPr lang="en-US" altLang="zh-CN" dirty="0" smtClean="0"/>
              <a:t>LSB</a:t>
            </a:r>
            <a:r>
              <a:rPr lang="zh-CN" altLang="en-US" dirty="0" smtClean="0"/>
              <a:t>为</a:t>
            </a:r>
            <a:r>
              <a:rPr lang="en-US" altLang="zh-CN" dirty="0" smtClean="0"/>
              <a:t>1</a:t>
            </a:r>
            <a:r>
              <a:rPr lang="zh-CN" altLang="en-US" dirty="0" smtClean="0"/>
              <a:t>，</a:t>
            </a:r>
            <a:r>
              <a:rPr lang="en-US" altLang="zh-CN" dirty="0" smtClean="0"/>
              <a:t>CRC</a:t>
            </a:r>
            <a:r>
              <a:rPr lang="zh-CN" altLang="en-US" dirty="0" smtClean="0"/>
              <a:t>寄存器与多项式码相异或。 </a:t>
            </a:r>
            <a:br>
              <a:rPr lang="zh-CN" altLang="en-US" dirty="0" smtClean="0"/>
            </a:br>
            <a:r>
              <a:rPr lang="en-US" altLang="zh-CN" dirty="0" smtClean="0"/>
              <a:t>5</a:t>
            </a:r>
            <a:r>
              <a:rPr lang="zh-CN" altLang="en-US" dirty="0" smtClean="0"/>
              <a:t>．重复第</a:t>
            </a:r>
            <a:r>
              <a:rPr lang="en-US" altLang="zh-CN" dirty="0" smtClean="0"/>
              <a:t>3</a:t>
            </a:r>
            <a:r>
              <a:rPr lang="zh-CN" altLang="en-US" dirty="0" smtClean="0"/>
              <a:t>与第</a:t>
            </a:r>
            <a:r>
              <a:rPr lang="en-US" altLang="zh-CN" dirty="0" smtClean="0"/>
              <a:t>4</a:t>
            </a:r>
            <a:r>
              <a:rPr lang="zh-CN" altLang="en-US" dirty="0" smtClean="0"/>
              <a:t>步直到</a:t>
            </a:r>
            <a:r>
              <a:rPr lang="en-US" altLang="zh-CN" dirty="0" smtClean="0"/>
              <a:t>8</a:t>
            </a:r>
            <a:r>
              <a:rPr lang="zh-CN" altLang="en-US" dirty="0" smtClean="0"/>
              <a:t>次移位全部完成。此时一个</a:t>
            </a:r>
            <a:r>
              <a:rPr lang="en-US" altLang="zh-CN" dirty="0" smtClean="0"/>
              <a:t>8-bit</a:t>
            </a:r>
            <a:r>
              <a:rPr lang="zh-CN" altLang="en-US" dirty="0" smtClean="0"/>
              <a:t>数据处理完毕。 </a:t>
            </a:r>
            <a:br>
              <a:rPr lang="zh-CN" altLang="en-US" dirty="0" smtClean="0"/>
            </a:br>
            <a:r>
              <a:rPr lang="en-US" altLang="zh-CN" dirty="0" smtClean="0"/>
              <a:t>6</a:t>
            </a:r>
            <a:r>
              <a:rPr lang="zh-CN" altLang="en-US" dirty="0" smtClean="0"/>
              <a:t>．重复第</a:t>
            </a:r>
            <a:r>
              <a:rPr lang="en-US" altLang="zh-CN" dirty="0" smtClean="0"/>
              <a:t>2</a:t>
            </a:r>
            <a:r>
              <a:rPr lang="zh-CN" altLang="en-US" dirty="0" smtClean="0"/>
              <a:t>至第</a:t>
            </a:r>
            <a:r>
              <a:rPr lang="en-US" altLang="zh-CN" dirty="0" smtClean="0"/>
              <a:t>5</a:t>
            </a:r>
            <a:r>
              <a:rPr lang="zh-CN" altLang="en-US" dirty="0" smtClean="0"/>
              <a:t>步直到所有数据全部处理完成。 </a:t>
            </a:r>
            <a:br>
              <a:rPr lang="zh-CN" altLang="en-US" dirty="0" smtClean="0"/>
            </a:br>
            <a:r>
              <a:rPr lang="en-US" altLang="zh-CN" dirty="0" smtClean="0"/>
              <a:t>7</a:t>
            </a:r>
            <a:r>
              <a:rPr lang="zh-CN" altLang="en-US" dirty="0" smtClean="0"/>
              <a:t>．最终</a:t>
            </a:r>
            <a:r>
              <a:rPr lang="en-US" altLang="zh-CN" dirty="0" smtClean="0"/>
              <a:t>CRC</a:t>
            </a:r>
            <a:r>
              <a:rPr lang="zh-CN" altLang="en-US" dirty="0" smtClean="0"/>
              <a:t>寄存器的内容即为</a:t>
            </a:r>
            <a:r>
              <a:rPr lang="en-US" altLang="zh-CN" dirty="0" smtClean="0"/>
              <a:t>CRC</a:t>
            </a:r>
            <a:r>
              <a:rPr lang="zh-CN" altLang="en-US" dirty="0" smtClean="0"/>
              <a:t>值。</a:t>
            </a:r>
          </a:p>
          <a:p>
            <a:endParaRPr lang="zh-CN" alt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标题 1"/>
          <p:cNvSpPr>
            <a:spLocks noGrp="1"/>
          </p:cNvSpPr>
          <p:nvPr>
            <p:ph type="title"/>
          </p:nvPr>
        </p:nvSpPr>
        <p:spPr/>
        <p:txBody>
          <a:bodyPr/>
          <a:lstStyle/>
          <a:p>
            <a:r>
              <a:rPr lang="en-US" altLang="zh-CN" smtClean="0"/>
              <a:t>5. RFID</a:t>
            </a:r>
            <a:r>
              <a:rPr lang="zh-CN" altLang="en-US" smtClean="0"/>
              <a:t>中的差错检测</a:t>
            </a:r>
          </a:p>
        </p:txBody>
      </p:sp>
      <p:sp>
        <p:nvSpPr>
          <p:cNvPr id="13316" name="内容占位符 2"/>
          <p:cNvSpPr>
            <a:spLocks noGrp="1"/>
          </p:cNvSpPr>
          <p:nvPr>
            <p:ph idx="1"/>
          </p:nvPr>
        </p:nvSpPr>
        <p:spPr>
          <a:xfrm>
            <a:off x="539750" y="1412875"/>
            <a:ext cx="8070850" cy="4876800"/>
          </a:xfrm>
        </p:spPr>
        <p:txBody>
          <a:bodyPr/>
          <a:lstStyle/>
          <a:p>
            <a:r>
              <a:rPr lang="en-US" altLang="zh-CN" dirty="0" smtClean="0"/>
              <a:t>ISO15693</a:t>
            </a:r>
            <a:r>
              <a:rPr lang="zh-CN" altLang="en-US" dirty="0" smtClean="0"/>
              <a:t>：</a:t>
            </a:r>
            <a:endParaRPr lang="en-US" altLang="zh-CN" dirty="0" smtClean="0"/>
          </a:p>
          <a:p>
            <a:pPr lvl="1"/>
            <a:r>
              <a:rPr lang="zh-CN" altLang="en-US" dirty="0" smtClean="0"/>
              <a:t>初值</a:t>
            </a:r>
            <a:r>
              <a:rPr lang="en-US" altLang="zh-CN" dirty="0" smtClean="0"/>
              <a:t>: FFFF</a:t>
            </a:r>
          </a:p>
          <a:p>
            <a:endParaRPr lang="en-US" altLang="zh-CN" dirty="0" smtClean="0"/>
          </a:p>
          <a:p>
            <a:r>
              <a:rPr lang="en-US" altLang="zh-CN" dirty="0" smtClean="0"/>
              <a:t>ISO14443:</a:t>
            </a:r>
          </a:p>
          <a:p>
            <a:pPr lvl="1"/>
            <a:r>
              <a:rPr lang="en-US" altLang="zh-CN" dirty="0" smtClean="0"/>
              <a:t>CRC:  x16 + x12 + x5 + 1</a:t>
            </a:r>
            <a:r>
              <a:rPr lang="zh-CN" altLang="zh-CN" dirty="0" smtClean="0"/>
              <a:t>。</a:t>
            </a:r>
            <a:endParaRPr lang="en-US" altLang="zh-CN" dirty="0" smtClean="0"/>
          </a:p>
          <a:p>
            <a:pPr lvl="1"/>
            <a:r>
              <a:rPr lang="en-US" altLang="zh-CN" dirty="0" smtClean="0"/>
              <a:t>A:</a:t>
            </a:r>
            <a:r>
              <a:rPr lang="zh-CN" altLang="en-US" dirty="0" smtClean="0"/>
              <a:t> </a:t>
            </a:r>
            <a:r>
              <a:rPr lang="en-US" altLang="zh-CN" dirty="0" smtClean="0"/>
              <a:t>	</a:t>
            </a:r>
          </a:p>
          <a:p>
            <a:pPr lvl="2"/>
            <a:r>
              <a:rPr lang="en-US" altLang="zh-CN" dirty="0" smtClean="0"/>
              <a:t>P</a:t>
            </a:r>
            <a:r>
              <a:rPr lang="zh-CN" altLang="en-US" dirty="0" smtClean="0"/>
              <a:t>：奇校验，</a:t>
            </a:r>
            <a:r>
              <a:rPr lang="en-US" altLang="zh-CN" dirty="0" smtClean="0"/>
              <a:t>CRC: </a:t>
            </a:r>
            <a:r>
              <a:rPr lang="zh-CN" altLang="zh-CN" dirty="0" smtClean="0"/>
              <a:t>初始值应为</a:t>
            </a:r>
            <a:r>
              <a:rPr lang="en-US" altLang="zh-CN" dirty="0" smtClean="0"/>
              <a:t>‘6363’</a:t>
            </a:r>
          </a:p>
          <a:p>
            <a:pPr lvl="1"/>
            <a:endParaRPr lang="en-US" altLang="zh-CN" dirty="0" smtClean="0"/>
          </a:p>
          <a:p>
            <a:pPr lvl="1"/>
            <a:endParaRPr lang="en-US" altLang="zh-CN" dirty="0" smtClean="0"/>
          </a:p>
          <a:p>
            <a:pPr lvl="1"/>
            <a:r>
              <a:rPr lang="en-US" altLang="zh-CN" dirty="0" smtClean="0"/>
              <a:t>B:</a:t>
            </a:r>
            <a:r>
              <a:rPr lang="zh-CN" altLang="zh-CN" dirty="0" smtClean="0"/>
              <a:t>寄存器初始内容为全</a:t>
            </a:r>
            <a:r>
              <a:rPr lang="en-US" altLang="zh-CN" dirty="0" smtClean="0"/>
              <a:t>1</a:t>
            </a:r>
            <a:r>
              <a:rPr lang="zh-CN" altLang="zh-CN" dirty="0" smtClean="0"/>
              <a:t>：</a:t>
            </a:r>
            <a:r>
              <a:rPr lang="en-US" altLang="zh-CN" dirty="0" smtClean="0"/>
              <a:t>‘FFFF’ </a:t>
            </a:r>
            <a:endParaRPr lang="zh-CN" altLang="en-US" dirty="0" smtClean="0"/>
          </a:p>
        </p:txBody>
      </p:sp>
      <p:graphicFrame>
        <p:nvGraphicFramePr>
          <p:cNvPr id="13314" name="Object 4"/>
          <p:cNvGraphicFramePr>
            <a:graphicFrameLocks noChangeAspect="1"/>
          </p:cNvGraphicFramePr>
          <p:nvPr/>
        </p:nvGraphicFramePr>
        <p:xfrm>
          <a:off x="2195736" y="4293096"/>
          <a:ext cx="6337300" cy="585788"/>
        </p:xfrm>
        <a:graphic>
          <a:graphicData uri="http://schemas.openxmlformats.org/presentationml/2006/ole">
            <p:oleObj spid="_x0000_s197634" name="图片" r:id="rId3" imgW="3679942" imgH="313885" progId="Word.Picture.8">
              <p:embed/>
            </p:oleObj>
          </a:graphicData>
        </a:graphic>
      </p:graphicFrame>
      <p:graphicFrame>
        <p:nvGraphicFramePr>
          <p:cNvPr id="6" name="表格 5"/>
          <p:cNvGraphicFramePr>
            <a:graphicFrameLocks noGrp="1"/>
          </p:cNvGraphicFramePr>
          <p:nvPr/>
        </p:nvGraphicFramePr>
        <p:xfrm>
          <a:off x="2267744" y="5373216"/>
          <a:ext cx="6048077" cy="365760"/>
        </p:xfrm>
        <a:graphic>
          <a:graphicData uri="http://schemas.openxmlformats.org/drawingml/2006/table">
            <a:tbl>
              <a:tblPr firstRow="1" bandRow="1">
                <a:tableStyleId>{5940675A-B579-460E-94D1-54222C63F5DA}</a:tableStyleId>
              </a:tblPr>
              <a:tblGrid>
                <a:gridCol w="974804"/>
                <a:gridCol w="4424110"/>
                <a:gridCol w="649163"/>
              </a:tblGrid>
              <a:tr h="360412">
                <a:tc>
                  <a:txBody>
                    <a:bodyPr/>
                    <a:lstStyle/>
                    <a:p>
                      <a:r>
                        <a:rPr lang="en-US" altLang="zh-CN" dirty="0" smtClean="0"/>
                        <a:t>SOF</a:t>
                      </a:r>
                      <a:endParaRPr lang="zh-CN" altLang="en-US" dirty="0"/>
                    </a:p>
                  </a:txBody>
                  <a:tcPr/>
                </a:tc>
                <a:tc>
                  <a:txBody>
                    <a:bodyPr/>
                    <a:lstStyle/>
                    <a:p>
                      <a:r>
                        <a:rPr lang="zh-CN" altLang="en-US" dirty="0" smtClean="0"/>
                        <a:t>字符</a:t>
                      </a:r>
                      <a:r>
                        <a:rPr lang="en-US" altLang="zh-CN" dirty="0" smtClean="0"/>
                        <a:t>s</a:t>
                      </a:r>
                      <a:endParaRPr lang="zh-CN" altLang="en-US" dirty="0"/>
                    </a:p>
                  </a:txBody>
                  <a:tcPr/>
                </a:tc>
                <a:tc>
                  <a:txBody>
                    <a:bodyPr/>
                    <a:lstStyle/>
                    <a:p>
                      <a:r>
                        <a:rPr lang="en-US" altLang="zh-CN" dirty="0" smtClean="0"/>
                        <a:t>EOF</a:t>
                      </a:r>
                      <a:endParaRPr lang="zh-CN" altLang="en-US" dirty="0"/>
                    </a:p>
                  </a:txBody>
                  <a:tcPr/>
                </a:tc>
              </a:tr>
            </a:tbl>
          </a:graphicData>
        </a:graphic>
      </p:graphicFrame>
      <p:graphicFrame>
        <p:nvGraphicFramePr>
          <p:cNvPr id="7" name="表格 6"/>
          <p:cNvGraphicFramePr>
            <a:graphicFrameLocks noGrp="1"/>
          </p:cNvGraphicFramePr>
          <p:nvPr/>
        </p:nvGraphicFramePr>
        <p:xfrm>
          <a:off x="3347864" y="5877272"/>
          <a:ext cx="4248472" cy="360040"/>
        </p:xfrm>
        <a:graphic>
          <a:graphicData uri="http://schemas.openxmlformats.org/drawingml/2006/table">
            <a:tbl>
              <a:tblPr/>
              <a:tblGrid>
                <a:gridCol w="3235883"/>
                <a:gridCol w="1012589"/>
              </a:tblGrid>
              <a:tr h="360040">
                <a:tc>
                  <a:txBody>
                    <a:bodyPr/>
                    <a:lstStyle/>
                    <a:p>
                      <a:pPr algn="just">
                        <a:spcAft>
                          <a:spcPts val="0"/>
                        </a:spcAft>
                      </a:pPr>
                      <a:r>
                        <a:rPr lang="en-US" sz="1050" kern="100" dirty="0">
                          <a:latin typeface="宋体"/>
                          <a:ea typeface="宋体"/>
                          <a:cs typeface="Times New Roman"/>
                        </a:rPr>
                        <a:t>Data</a:t>
                      </a:r>
                      <a:r>
                        <a:rPr lang="zh-CN" sz="1050" kern="100" dirty="0">
                          <a:latin typeface="宋体"/>
                          <a:ea typeface="宋体"/>
                          <a:cs typeface="Times New Roman"/>
                        </a:rPr>
                        <a:t>字节</a:t>
                      </a:r>
                    </a:p>
                    <a:p>
                      <a:pPr algn="just">
                        <a:spcAft>
                          <a:spcPts val="0"/>
                        </a:spcAft>
                      </a:pPr>
                      <a:r>
                        <a:rPr lang="zh-CN" sz="1050" kern="100" dirty="0">
                          <a:latin typeface="宋体"/>
                          <a:ea typeface="宋体"/>
                          <a:cs typeface="Times New Roman"/>
                        </a:rPr>
                        <a:t>（</a:t>
                      </a:r>
                      <a:r>
                        <a:rPr lang="en-US" sz="1050" kern="100" dirty="0">
                          <a:latin typeface="宋体"/>
                          <a:ea typeface="宋体"/>
                          <a:cs typeface="Times New Roman"/>
                        </a:rPr>
                        <a:t>N </a:t>
                      </a:r>
                      <a:r>
                        <a:rPr lang="zh-CN" sz="1050" kern="100" dirty="0">
                          <a:latin typeface="宋体"/>
                          <a:ea typeface="宋体"/>
                          <a:cs typeface="Times New Roman"/>
                        </a:rPr>
                        <a:t>字节）</a:t>
                      </a: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just">
                        <a:spcAft>
                          <a:spcPts val="0"/>
                        </a:spcAft>
                      </a:pPr>
                      <a:r>
                        <a:rPr lang="en-US" sz="1050" kern="100" dirty="0">
                          <a:latin typeface="宋体"/>
                          <a:ea typeface="宋体"/>
                          <a:cs typeface="Times New Roman"/>
                        </a:rPr>
                        <a:t>CRC_B</a:t>
                      </a:r>
                      <a:endParaRPr lang="zh-CN" sz="1050" kern="100" dirty="0">
                        <a:latin typeface="宋体"/>
                        <a:ea typeface="宋体"/>
                        <a:cs typeface="Times New Roman"/>
                      </a:endParaRPr>
                    </a:p>
                    <a:p>
                      <a:pPr algn="just">
                        <a:spcAft>
                          <a:spcPts val="0"/>
                        </a:spcAft>
                      </a:pPr>
                      <a:r>
                        <a:rPr lang="zh-CN" sz="1050" kern="100" dirty="0">
                          <a:latin typeface="宋体"/>
                          <a:ea typeface="宋体"/>
                          <a:cs typeface="Times New Roman"/>
                        </a:rPr>
                        <a:t>（</a:t>
                      </a:r>
                      <a:r>
                        <a:rPr lang="en-US" sz="1050" kern="100" dirty="0">
                          <a:latin typeface="宋体"/>
                          <a:ea typeface="宋体"/>
                          <a:cs typeface="Times New Roman"/>
                        </a:rPr>
                        <a:t>2</a:t>
                      </a:r>
                      <a:r>
                        <a:rPr lang="zh-CN" sz="1050" kern="100" dirty="0">
                          <a:latin typeface="宋体"/>
                          <a:ea typeface="宋体"/>
                          <a:cs typeface="Times New Roman"/>
                        </a:rPr>
                        <a:t>字节）</a:t>
                      </a: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pic>
        <p:nvPicPr>
          <p:cNvPr id="13335" name="Picture 4"/>
          <p:cNvPicPr>
            <a:picLocks noChangeAspect="1" noChangeArrowheads="1"/>
          </p:cNvPicPr>
          <p:nvPr/>
        </p:nvPicPr>
        <p:blipFill>
          <a:blip r:embed="rId4" cstate="print"/>
          <a:srcRect/>
          <a:stretch>
            <a:fillRect/>
          </a:stretch>
        </p:blipFill>
        <p:spPr bwMode="auto">
          <a:xfrm>
            <a:off x="2267744" y="2132856"/>
            <a:ext cx="6315075" cy="742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标题 1"/>
          <p:cNvSpPr>
            <a:spLocks noGrp="1"/>
          </p:cNvSpPr>
          <p:nvPr>
            <p:ph type="ctrTitle"/>
          </p:nvPr>
        </p:nvSpPr>
        <p:spPr>
          <a:xfrm>
            <a:off x="533400" y="1447800"/>
            <a:ext cx="7772400" cy="1044575"/>
          </a:xfrm>
        </p:spPr>
        <p:txBody>
          <a:bodyPr/>
          <a:lstStyle/>
          <a:p>
            <a:r>
              <a:rPr lang="en-US" altLang="zh-CN" smtClean="0"/>
              <a:t>4.2 </a:t>
            </a:r>
            <a:r>
              <a:rPr lang="zh-CN" altLang="en-US" smtClean="0"/>
              <a:t>防碰撞算法</a:t>
            </a:r>
          </a:p>
        </p:txBody>
      </p:sp>
      <p:sp>
        <p:nvSpPr>
          <p:cNvPr id="58371" name="副标题 2"/>
          <p:cNvSpPr>
            <a:spLocks noGrp="1"/>
          </p:cNvSpPr>
          <p:nvPr>
            <p:ph type="subTitle" idx="1"/>
          </p:nvPr>
        </p:nvSpPr>
        <p:spPr>
          <a:xfrm>
            <a:off x="1403350" y="2924175"/>
            <a:ext cx="6545263" cy="3600450"/>
          </a:xfrm>
        </p:spPr>
        <p:txBody>
          <a:bodyPr/>
          <a:lstStyle/>
          <a:p>
            <a:pPr marL="457200" indent="-457200">
              <a:buFont typeface="Wingdings" pitchFamily="2" charset="2"/>
              <a:buAutoNum type="arabicPeriod"/>
            </a:pPr>
            <a:r>
              <a:rPr lang="en-US" altLang="zh-CN" dirty="0" smtClean="0"/>
              <a:t>ALOHA</a:t>
            </a:r>
            <a:r>
              <a:rPr lang="zh-CN" altLang="en-US" dirty="0" smtClean="0"/>
              <a:t>算法</a:t>
            </a:r>
            <a:endParaRPr lang="en-US" altLang="zh-CN" dirty="0" smtClean="0"/>
          </a:p>
          <a:p>
            <a:pPr marL="457200" indent="-457200">
              <a:buFont typeface="Wingdings" pitchFamily="2" charset="2"/>
              <a:buAutoNum type="arabicPeriod"/>
            </a:pPr>
            <a:r>
              <a:rPr lang="zh-CN" altLang="en-US" dirty="0" smtClean="0"/>
              <a:t>二进制树型搜索算法　</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标题 1"/>
          <p:cNvSpPr>
            <a:spLocks noGrp="1"/>
          </p:cNvSpPr>
          <p:nvPr>
            <p:ph type="title"/>
          </p:nvPr>
        </p:nvSpPr>
        <p:spPr/>
        <p:txBody>
          <a:bodyPr/>
          <a:lstStyle/>
          <a:p>
            <a:r>
              <a:rPr lang="en-US" altLang="zh-CN" smtClean="0"/>
              <a:t>4.2 </a:t>
            </a:r>
            <a:r>
              <a:rPr lang="zh-CN" altLang="en-US" smtClean="0"/>
              <a:t>防碰撞算法</a:t>
            </a:r>
          </a:p>
        </p:txBody>
      </p:sp>
      <p:sp>
        <p:nvSpPr>
          <p:cNvPr id="59395" name="内容占位符 2"/>
          <p:cNvSpPr>
            <a:spLocks noGrp="1"/>
          </p:cNvSpPr>
          <p:nvPr>
            <p:ph idx="1"/>
          </p:nvPr>
        </p:nvSpPr>
        <p:spPr/>
        <p:txBody>
          <a:bodyPr/>
          <a:lstStyle/>
          <a:p>
            <a:pPr>
              <a:defRPr/>
            </a:pPr>
            <a:r>
              <a:rPr lang="zh-CN" altLang="en-US" dirty="0" smtClean="0">
                <a:latin typeface="+mn-ea"/>
              </a:rPr>
              <a:t>防碰撞算法</a:t>
            </a:r>
          </a:p>
          <a:p>
            <a:pPr lvl="1">
              <a:defRPr/>
            </a:pPr>
            <a:r>
              <a:rPr lang="zh-CN" altLang="en-US" dirty="0" smtClean="0">
                <a:latin typeface="+mn-ea"/>
              </a:rPr>
              <a:t>有两个或两个以上的应答器同时发送数据，那么就会出现通信冲突，产生数据相互的干扰，即碰撞。</a:t>
            </a:r>
          </a:p>
          <a:p>
            <a:pPr lvl="1">
              <a:defRPr/>
            </a:pPr>
            <a:r>
              <a:rPr lang="zh-CN" altLang="en-US" dirty="0" smtClean="0">
                <a:latin typeface="+mn-ea"/>
              </a:rPr>
              <a:t>多个应答器处在多个阅读器的工作范围之内，它们之间的数据通信也会引起数据干扰。 </a:t>
            </a:r>
          </a:p>
          <a:p>
            <a:pPr lvl="1">
              <a:defRPr/>
            </a:pPr>
            <a:r>
              <a:rPr lang="zh-CN" altLang="zh-CN" dirty="0" smtClean="0">
                <a:latin typeface="+mn-ea"/>
              </a:rPr>
              <a:t>当多张卡片同时进入读写器的射频场时，读写器怎么办呢？读写器需要选出唯一的一张卡片进行读写操作，这就是防冲突。</a:t>
            </a:r>
            <a:endParaRPr lang="en-US" altLang="zh-CN" dirty="0" smtClean="0">
              <a:latin typeface="+mn-ea"/>
            </a:endParaRPr>
          </a:p>
          <a:p>
            <a:pPr lvl="2">
              <a:defRPr/>
            </a:pPr>
            <a:r>
              <a:rPr lang="zh-CN" altLang="zh-CN" dirty="0" smtClean="0">
                <a:latin typeface="+mn-ea"/>
              </a:rPr>
              <a:t>防冲突机制是非接触式智能卡特有的问题。在接触式智能卡的操作中是不存在冲突的，因为接触式智能卡的读写器有一个专门的卡座</a:t>
            </a:r>
            <a:endParaRPr lang="en-US" altLang="zh-CN" dirty="0" smtClean="0">
              <a:latin typeface="+mn-ea"/>
            </a:endParaRPr>
          </a:p>
          <a:p>
            <a:pPr lvl="1">
              <a:defRPr/>
            </a:pPr>
            <a:r>
              <a:rPr lang="zh-CN" altLang="en-US" dirty="0" smtClean="0">
                <a:latin typeface="+mn-ea"/>
              </a:rPr>
              <a:t>采取防碰撞（冲突）协议，由防碰撞算法（</a:t>
            </a:r>
            <a:r>
              <a:rPr lang="en-US" altLang="zh-CN" dirty="0" smtClean="0">
                <a:latin typeface="+mn-ea"/>
              </a:rPr>
              <a:t>Anti-collision Algorithms</a:t>
            </a:r>
            <a:r>
              <a:rPr lang="zh-CN" altLang="en-US" dirty="0" smtClean="0">
                <a:latin typeface="+mn-ea"/>
              </a:rPr>
              <a:t>）和有关命令来实现。 </a:t>
            </a:r>
            <a:endParaRPr lang="en-US" altLang="zh-CN" dirty="0" smtClean="0">
              <a:latin typeface="+mn-ea"/>
            </a:endParaRPr>
          </a:p>
          <a:p>
            <a:pPr>
              <a:defRPr/>
            </a:pPr>
            <a:endParaRPr lang="zh-CN" altLang="en-US" dirty="0" smtClean="0"/>
          </a:p>
          <a:p>
            <a:pPr>
              <a:defRPr/>
            </a:pPr>
            <a:endParaRPr lang="zh-CN" altLang="en-US" dirty="0" smtClean="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标题 1"/>
          <p:cNvSpPr>
            <a:spLocks noGrp="1"/>
          </p:cNvSpPr>
          <p:nvPr>
            <p:ph type="title"/>
          </p:nvPr>
        </p:nvSpPr>
        <p:spPr/>
        <p:txBody>
          <a:bodyPr/>
          <a:lstStyle/>
          <a:p>
            <a:r>
              <a:rPr lang="en-US" altLang="zh-CN" smtClean="0"/>
              <a:t>4.2 </a:t>
            </a:r>
            <a:r>
              <a:rPr lang="zh-CN" altLang="en-US" smtClean="0"/>
              <a:t>防碰撞算法</a:t>
            </a:r>
          </a:p>
        </p:txBody>
      </p:sp>
      <p:sp>
        <p:nvSpPr>
          <p:cNvPr id="3" name="内容占位符 2"/>
          <p:cNvSpPr>
            <a:spLocks noGrp="1"/>
          </p:cNvSpPr>
          <p:nvPr>
            <p:ph idx="1"/>
          </p:nvPr>
        </p:nvSpPr>
        <p:spPr/>
        <p:txBody>
          <a:bodyPr/>
          <a:lstStyle/>
          <a:p>
            <a:pPr>
              <a:defRPr/>
            </a:pPr>
            <a:r>
              <a:rPr lang="en-US" altLang="zh-CN" dirty="0" smtClean="0"/>
              <a:t>RFID</a:t>
            </a:r>
            <a:r>
              <a:rPr lang="zh-CN" altLang="en-US" dirty="0" smtClean="0"/>
              <a:t>系统中存在的通信方式有３种：　</a:t>
            </a:r>
            <a:endParaRPr lang="en-US" altLang="zh-CN" dirty="0" smtClean="0"/>
          </a:p>
          <a:p>
            <a:pPr lvl="1">
              <a:defRPr/>
            </a:pPr>
            <a:r>
              <a:rPr lang="zh-CN" altLang="en-US" dirty="0" smtClean="0"/>
              <a:t>无线广播</a:t>
            </a:r>
            <a:endParaRPr lang="en-US" altLang="zh-CN" dirty="0" smtClean="0"/>
          </a:p>
          <a:p>
            <a:pPr lvl="2">
              <a:defRPr/>
            </a:pPr>
            <a:r>
              <a:rPr lang="zh-CN" altLang="en-US" dirty="0" smtClean="0"/>
              <a:t>阅读器发出数据，同时被多个应答器接收；</a:t>
            </a:r>
            <a:endParaRPr lang="en-US" altLang="zh-CN" dirty="0" smtClean="0"/>
          </a:p>
          <a:p>
            <a:pPr lvl="1">
              <a:defRPr/>
            </a:pPr>
            <a:r>
              <a:rPr lang="zh-CN" altLang="en-US" dirty="0" smtClean="0"/>
              <a:t>多路存取</a:t>
            </a:r>
            <a:endParaRPr lang="en-US" altLang="zh-CN" dirty="0" smtClean="0"/>
          </a:p>
          <a:p>
            <a:pPr lvl="2">
              <a:defRPr/>
            </a:pPr>
            <a:r>
              <a:rPr lang="zh-CN" altLang="en-US" dirty="0" smtClean="0"/>
              <a:t>即在阅读器的作用范围内，多个应答器同时传输数据给阅读器；</a:t>
            </a:r>
            <a:endParaRPr lang="en-US" altLang="zh-CN" dirty="0" smtClean="0"/>
          </a:p>
          <a:p>
            <a:pPr lvl="1">
              <a:defRPr/>
            </a:pPr>
            <a:r>
              <a:rPr lang="zh-CN" altLang="en-US" dirty="0" smtClean="0"/>
              <a:t>多个阅读器同时给多个应答器</a:t>
            </a:r>
            <a:endParaRPr lang="en-US" altLang="zh-CN" dirty="0" smtClean="0"/>
          </a:p>
          <a:p>
            <a:pPr marL="342900" lvl="1" indent="-342900">
              <a:buClr>
                <a:schemeClr val="folHlink"/>
              </a:buClr>
              <a:buSzPct val="60000"/>
              <a:defRPr/>
            </a:pPr>
            <a:r>
              <a:rPr lang="zh-CN" altLang="en-US" dirty="0" smtClean="0">
                <a:solidFill>
                  <a:srgbClr val="FF0000"/>
                </a:solidFill>
              </a:rPr>
              <a:t>主要是：多路存取</a:t>
            </a:r>
            <a:endParaRPr lang="en-US" altLang="zh-CN" dirty="0" smtClean="0">
              <a:solidFill>
                <a:srgbClr val="FF0000"/>
              </a:solidFill>
            </a:endParaRPr>
          </a:p>
          <a:p>
            <a:pPr>
              <a:defRPr/>
            </a:pPr>
            <a:r>
              <a:rPr lang="zh-CN" altLang="en-US" dirty="0" smtClean="0"/>
              <a:t>无线通信中解决方法：多址：</a:t>
            </a:r>
            <a:r>
              <a:rPr lang="en-US" altLang="zh-CN" dirty="0" smtClean="0"/>
              <a:t>Division Multiple Access</a:t>
            </a:r>
          </a:p>
          <a:p>
            <a:pPr lvl="1">
              <a:defRPr/>
            </a:pPr>
            <a:r>
              <a:rPr lang="zh-CN" altLang="en-US" dirty="0" smtClean="0"/>
              <a:t>空分多址</a:t>
            </a:r>
            <a:r>
              <a:rPr lang="en-US" altLang="zh-CN" dirty="0" smtClean="0"/>
              <a:t>(Space DMA)</a:t>
            </a:r>
          </a:p>
          <a:p>
            <a:pPr lvl="1">
              <a:defRPr/>
            </a:pPr>
            <a:r>
              <a:rPr lang="zh-CN" altLang="en-US" dirty="0" smtClean="0"/>
              <a:t>频分多址</a:t>
            </a:r>
            <a:r>
              <a:rPr lang="en-US" altLang="zh-CN" dirty="0" smtClean="0"/>
              <a:t>(Frequency DMA)</a:t>
            </a:r>
          </a:p>
          <a:p>
            <a:pPr lvl="1">
              <a:defRPr/>
            </a:pPr>
            <a:r>
              <a:rPr lang="zh-CN" altLang="en-US" dirty="0" smtClean="0"/>
              <a:t>码分多址</a:t>
            </a:r>
            <a:r>
              <a:rPr lang="en-US" altLang="zh-CN" dirty="0" smtClean="0"/>
              <a:t>(Code DMA)</a:t>
            </a:r>
          </a:p>
          <a:p>
            <a:pPr lvl="1">
              <a:defRPr/>
            </a:pPr>
            <a:r>
              <a:rPr lang="zh-CN" altLang="en-US" dirty="0" smtClean="0">
                <a:solidFill>
                  <a:srgbClr val="FF0000"/>
                </a:solidFill>
              </a:rPr>
              <a:t>时分多址</a:t>
            </a:r>
            <a:r>
              <a:rPr lang="en-US" altLang="zh-CN" dirty="0" smtClean="0">
                <a:solidFill>
                  <a:srgbClr val="FF0000"/>
                </a:solidFill>
              </a:rPr>
              <a:t>(Time DMA)</a:t>
            </a:r>
            <a:endParaRPr lang="zh-CN" altLang="en-US" dirty="0" smtClean="0">
              <a:solidFill>
                <a:srgbClr val="FF0000"/>
              </a:solidFill>
            </a:endParaRPr>
          </a:p>
          <a:p>
            <a:pPr>
              <a:defRPr/>
            </a:pPr>
            <a:endParaRPr lang="zh-CN" alt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标题 1"/>
          <p:cNvSpPr>
            <a:spLocks noGrp="1"/>
          </p:cNvSpPr>
          <p:nvPr>
            <p:ph type="title"/>
          </p:nvPr>
        </p:nvSpPr>
        <p:spPr/>
        <p:txBody>
          <a:bodyPr/>
          <a:lstStyle/>
          <a:p>
            <a:r>
              <a:rPr lang="en-US" altLang="zh-CN" smtClean="0"/>
              <a:t>4.2 </a:t>
            </a:r>
            <a:r>
              <a:rPr lang="zh-CN" altLang="en-US" smtClean="0"/>
              <a:t>防碰撞算法</a:t>
            </a:r>
          </a:p>
        </p:txBody>
      </p:sp>
      <p:sp>
        <p:nvSpPr>
          <p:cNvPr id="61443" name="内容占位符 2"/>
          <p:cNvSpPr>
            <a:spLocks noGrp="1"/>
          </p:cNvSpPr>
          <p:nvPr>
            <p:ph idx="1"/>
          </p:nvPr>
        </p:nvSpPr>
        <p:spPr/>
        <p:txBody>
          <a:bodyPr/>
          <a:lstStyle/>
          <a:p>
            <a:r>
              <a:rPr lang="en-US" altLang="zh-CN" dirty="0" smtClean="0"/>
              <a:t>RFID</a:t>
            </a:r>
            <a:r>
              <a:rPr lang="zh-CN" altLang="en-US" dirty="0" smtClean="0"/>
              <a:t>中，主要是</a:t>
            </a:r>
            <a:r>
              <a:rPr lang="en-US" altLang="zh-CN" dirty="0" smtClean="0"/>
              <a:t>TDMA</a:t>
            </a:r>
          </a:p>
          <a:p>
            <a:r>
              <a:rPr lang="en-US" altLang="zh-CN" dirty="0" smtClean="0"/>
              <a:t>RFID</a:t>
            </a:r>
            <a:r>
              <a:rPr lang="zh-CN" altLang="en-US" dirty="0" smtClean="0"/>
              <a:t>系统中，多路存取的特征：</a:t>
            </a:r>
            <a:endParaRPr lang="en-US" altLang="zh-CN" dirty="0" smtClean="0"/>
          </a:p>
          <a:p>
            <a:pPr lvl="1"/>
            <a:r>
              <a:rPr lang="zh-CN" altLang="en-US" dirty="0" smtClean="0"/>
              <a:t>数据包之间总的传输时间由数据包的大小和比特率决定，传输延时可忽略不计；</a:t>
            </a:r>
            <a:endParaRPr lang="en-US" altLang="zh-CN" dirty="0" smtClean="0"/>
          </a:p>
          <a:p>
            <a:pPr lvl="1"/>
            <a:r>
              <a:rPr lang="zh-CN" altLang="en-US" dirty="0" smtClean="0"/>
              <a:t>多个应答器，而且数量动态变化（随时出</a:t>
            </a:r>
            <a:r>
              <a:rPr lang="en-US" altLang="zh-CN" dirty="0" smtClean="0"/>
              <a:t>/</a:t>
            </a:r>
            <a:r>
              <a:rPr lang="zh-CN" altLang="en-US" dirty="0" smtClean="0"/>
              <a:t>入）；</a:t>
            </a:r>
            <a:endParaRPr lang="en-US" altLang="zh-CN" dirty="0" smtClean="0"/>
          </a:p>
          <a:p>
            <a:pPr lvl="1"/>
            <a:r>
              <a:rPr lang="zh-CN" altLang="en-US" dirty="0" smtClean="0"/>
              <a:t>应答器在没有被阅读器激活的情况下，不能和阅读器通信；</a:t>
            </a:r>
            <a:endParaRPr lang="en-US" altLang="zh-CN" dirty="0" smtClean="0"/>
          </a:p>
          <a:p>
            <a:pPr lvl="1"/>
            <a:r>
              <a:rPr lang="en-US" altLang="zh-CN" dirty="0" smtClean="0"/>
              <a:t>RFID</a:t>
            </a:r>
            <a:r>
              <a:rPr lang="zh-CN" altLang="en-US" dirty="0" smtClean="0"/>
              <a:t>解决冲突</a:t>
            </a:r>
            <a:r>
              <a:rPr lang="en-US" altLang="zh-CN" dirty="0" smtClean="0"/>
              <a:t>(</a:t>
            </a:r>
            <a:r>
              <a:rPr lang="zh-CN" altLang="en-US" dirty="0" smtClean="0"/>
              <a:t>仲裁通信</a:t>
            </a:r>
            <a:r>
              <a:rPr lang="en-US" altLang="zh-CN" dirty="0" smtClean="0"/>
              <a:t>)</a:t>
            </a:r>
            <a:r>
              <a:rPr lang="zh-CN" altLang="en-US" dirty="0" smtClean="0"/>
              <a:t>的过程是短暂的</a:t>
            </a:r>
            <a:endParaRPr lang="en-US" altLang="zh-CN" dirty="0" smtClean="0"/>
          </a:p>
          <a:p>
            <a:r>
              <a:rPr lang="en-US" altLang="zh-CN" dirty="0" smtClean="0"/>
              <a:t>RFID</a:t>
            </a:r>
            <a:r>
              <a:rPr lang="zh-CN" altLang="en-US" dirty="0" smtClean="0"/>
              <a:t>中，卡在刚进入范围内时，解决冲突，其目的在于选择卡，之后没有被选中的卡，将被阅读器设置为</a:t>
            </a:r>
            <a:r>
              <a:rPr lang="en-US" altLang="zh-CN" dirty="0" smtClean="0"/>
              <a:t>sleep</a:t>
            </a:r>
            <a:r>
              <a:rPr lang="zh-CN" altLang="en-US" dirty="0" smtClean="0"/>
              <a:t>状态。</a:t>
            </a:r>
            <a:endParaRPr lang="en-US" altLang="zh-CN" dirty="0" smtClean="0"/>
          </a:p>
          <a:p>
            <a:endParaRPr lang="zh-CN" altLang="en-US" dirty="0" smtClean="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标题 1"/>
          <p:cNvSpPr>
            <a:spLocks noGrp="1"/>
          </p:cNvSpPr>
          <p:nvPr>
            <p:ph type="title"/>
          </p:nvPr>
        </p:nvSpPr>
        <p:spPr/>
        <p:txBody>
          <a:bodyPr/>
          <a:lstStyle/>
          <a:p>
            <a:r>
              <a:rPr lang="en-US" altLang="zh-CN" smtClean="0"/>
              <a:t>1. ALOHA</a:t>
            </a:r>
            <a:r>
              <a:rPr lang="zh-CN" altLang="en-US" smtClean="0"/>
              <a:t>算法</a:t>
            </a:r>
          </a:p>
        </p:txBody>
      </p:sp>
      <p:sp>
        <p:nvSpPr>
          <p:cNvPr id="62467" name="内容占位符 2"/>
          <p:cNvSpPr>
            <a:spLocks noGrp="1"/>
          </p:cNvSpPr>
          <p:nvPr>
            <p:ph idx="1"/>
          </p:nvPr>
        </p:nvSpPr>
        <p:spPr/>
        <p:txBody>
          <a:bodyPr/>
          <a:lstStyle/>
          <a:p>
            <a:r>
              <a:rPr lang="zh-CN" altLang="en-US" dirty="0" smtClean="0"/>
              <a:t>关于</a:t>
            </a:r>
            <a:r>
              <a:rPr lang="en-US" altLang="zh-CN" dirty="0" smtClean="0"/>
              <a:t>ALOHA</a:t>
            </a:r>
          </a:p>
          <a:p>
            <a:pPr lvl="1"/>
            <a:r>
              <a:rPr lang="en-US" altLang="zh-CN" dirty="0" smtClean="0"/>
              <a:t> [</a:t>
            </a:r>
            <a:r>
              <a:rPr lang="zh-CN" altLang="en-US" dirty="0" smtClean="0"/>
              <a:t>英</a:t>
            </a:r>
            <a:r>
              <a:rPr lang="en-US" altLang="zh-CN" dirty="0" smtClean="0"/>
              <a:t>][</a:t>
            </a:r>
            <a:r>
              <a:rPr lang="en-US" altLang="zh-CN" dirty="0" err="1" smtClean="0"/>
              <a:t>ə‘ləʊhə</a:t>
            </a:r>
            <a:r>
              <a:rPr lang="en-US" altLang="zh-CN" dirty="0" smtClean="0"/>
              <a:t>] [</a:t>
            </a:r>
            <a:r>
              <a:rPr lang="zh-CN" altLang="en-US" dirty="0" smtClean="0"/>
              <a:t>美 </a:t>
            </a:r>
            <a:r>
              <a:rPr lang="en-US" altLang="zh-CN" dirty="0" err="1" smtClean="0"/>
              <a:t>ə'loʊhə</a:t>
            </a:r>
            <a:r>
              <a:rPr lang="en-US" altLang="zh-CN" dirty="0" smtClean="0"/>
              <a:t>]</a:t>
            </a:r>
            <a:r>
              <a:rPr lang="zh-CN" altLang="en-US" dirty="0" smtClean="0"/>
              <a:t>是</a:t>
            </a:r>
            <a:r>
              <a:rPr lang="zh-CN" altLang="en-US" dirty="0" smtClean="0">
                <a:hlinkClick r:id="rId2"/>
              </a:rPr>
              <a:t>夏威夷人</a:t>
            </a:r>
            <a:r>
              <a:rPr lang="zh-CN" altLang="en-US" dirty="0" smtClean="0"/>
              <a:t>表示致意的问候语。</a:t>
            </a:r>
            <a:endParaRPr lang="en-US" altLang="zh-CN" dirty="0" smtClean="0"/>
          </a:p>
          <a:p>
            <a:pPr lvl="1"/>
            <a:r>
              <a:rPr lang="en-US" altLang="zh-CN" dirty="0" smtClean="0"/>
              <a:t>1968</a:t>
            </a:r>
            <a:r>
              <a:rPr lang="zh-CN" altLang="en-US" dirty="0" smtClean="0"/>
              <a:t>年</a:t>
            </a:r>
            <a:r>
              <a:rPr lang="zh-CN" altLang="en-US" dirty="0" smtClean="0">
                <a:hlinkClick r:id="rId3"/>
              </a:rPr>
              <a:t>美国夏威夷大学</a:t>
            </a:r>
            <a:r>
              <a:rPr lang="zh-CN" altLang="en-US" dirty="0" smtClean="0"/>
              <a:t>启动了一项研究计划，该计划要研制一种</a:t>
            </a:r>
            <a:r>
              <a:rPr lang="en-US" altLang="zh-CN" dirty="0" smtClean="0"/>
              <a:t>(</a:t>
            </a:r>
            <a:r>
              <a:rPr lang="zh-CN" altLang="en-US" dirty="0" smtClean="0"/>
              <a:t>无线分组交换</a:t>
            </a:r>
            <a:r>
              <a:rPr lang="en-US" altLang="zh-CN" dirty="0" smtClean="0"/>
              <a:t>)</a:t>
            </a:r>
            <a:r>
              <a:rPr lang="zh-CN" altLang="en-US" dirty="0" smtClean="0"/>
              <a:t>计算机网络，是使分散在各岛的多个用户通过无线信道来使用中心计算机，实现一点到多点的数据通信。</a:t>
            </a:r>
            <a:r>
              <a:rPr lang="en-US" altLang="zh-CN" dirty="0" smtClean="0"/>
              <a:t>71</a:t>
            </a:r>
            <a:r>
              <a:rPr lang="zh-CN" altLang="en-US" dirty="0" smtClean="0"/>
              <a:t>年研制成功。</a:t>
            </a:r>
            <a:endParaRPr lang="en-US" altLang="zh-CN" dirty="0" smtClean="0"/>
          </a:p>
          <a:p>
            <a:pPr lvl="1"/>
            <a:r>
              <a:rPr lang="zh-CN" altLang="en-US" dirty="0" smtClean="0"/>
              <a:t>该计划的无线通信使用了一种</a:t>
            </a:r>
            <a:r>
              <a:rPr lang="zh-CN" altLang="en-US" dirty="0" smtClean="0">
                <a:solidFill>
                  <a:srgbClr val="FF0000"/>
                </a:solidFill>
              </a:rPr>
              <a:t>无线广播技术</a:t>
            </a:r>
            <a:r>
              <a:rPr lang="zh-CN" altLang="en-US" dirty="0" smtClean="0"/>
              <a:t>，也是最早最基本的无线</a:t>
            </a:r>
            <a:r>
              <a:rPr lang="zh-CN" altLang="en-US" dirty="0" smtClean="0">
                <a:hlinkClick r:id="rId4"/>
              </a:rPr>
              <a:t>数据通信协议</a:t>
            </a:r>
            <a:r>
              <a:rPr lang="zh-CN" altLang="en-US" dirty="0" smtClean="0"/>
              <a:t>，取名</a:t>
            </a:r>
            <a:r>
              <a:rPr lang="en-US" altLang="zh-CN" dirty="0" smtClean="0"/>
              <a:t>ALOHA</a:t>
            </a:r>
            <a:r>
              <a:rPr lang="zh-CN" altLang="en-US" dirty="0" smtClean="0"/>
              <a:t>。</a:t>
            </a:r>
            <a:endParaRPr lang="en-US" altLang="zh-CN" dirty="0" smtClean="0"/>
          </a:p>
          <a:p>
            <a:pPr lvl="1"/>
            <a:r>
              <a:rPr lang="zh-CN" altLang="en-US" dirty="0" smtClean="0"/>
              <a:t>是世界上最早的无线</a:t>
            </a:r>
            <a:r>
              <a:rPr lang="zh-CN" altLang="en-US" dirty="0" smtClean="0">
                <a:hlinkClick r:id="rId5"/>
              </a:rPr>
              <a:t>计算机通信网</a:t>
            </a:r>
            <a:r>
              <a:rPr lang="zh-CN" altLang="en-US" dirty="0" smtClean="0"/>
              <a:t>。</a:t>
            </a:r>
            <a:endParaRPr lang="en-US" altLang="zh-CN" dirty="0" smtClean="0"/>
          </a:p>
          <a:p>
            <a:endParaRPr lang="en-US" altLang="zh-CN" dirty="0" smtClean="0"/>
          </a:p>
          <a:p>
            <a:pPr lvl="1"/>
            <a:endParaRPr lang="en-US" altLang="zh-CN" dirty="0" smtClean="0"/>
          </a:p>
          <a:p>
            <a:pPr lvl="1"/>
            <a:endParaRPr lang="en-US" altLang="zh-CN" dirty="0" smtClean="0"/>
          </a:p>
          <a:p>
            <a:endParaRPr lang="en-US" altLang="zh-CN" dirty="0" smtClean="0"/>
          </a:p>
          <a:p>
            <a:pPr lvl="2"/>
            <a:endParaRPr lang="zh-CN" altLang="en-US" dirty="0" smtClean="0"/>
          </a:p>
          <a:p>
            <a:endParaRPr lang="zh-CN" altLang="en-US" dirty="0" smtClean="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标题 1"/>
          <p:cNvSpPr>
            <a:spLocks noGrp="1"/>
          </p:cNvSpPr>
          <p:nvPr>
            <p:ph type="title"/>
          </p:nvPr>
        </p:nvSpPr>
        <p:spPr/>
        <p:txBody>
          <a:bodyPr/>
          <a:lstStyle/>
          <a:p>
            <a:r>
              <a:rPr lang="en-US" altLang="zh-CN" smtClean="0"/>
              <a:t>1. ALOHA</a:t>
            </a:r>
            <a:r>
              <a:rPr lang="zh-CN" altLang="en-US" smtClean="0"/>
              <a:t>算法</a:t>
            </a:r>
          </a:p>
        </p:txBody>
      </p:sp>
      <p:sp>
        <p:nvSpPr>
          <p:cNvPr id="63491" name="内容占位符 2"/>
          <p:cNvSpPr>
            <a:spLocks noGrp="1"/>
          </p:cNvSpPr>
          <p:nvPr>
            <p:ph idx="1"/>
          </p:nvPr>
        </p:nvSpPr>
        <p:spPr/>
        <p:txBody>
          <a:bodyPr/>
          <a:lstStyle/>
          <a:p>
            <a:r>
              <a:rPr lang="en-US" altLang="zh-CN" smtClean="0"/>
              <a:t>ALOHA</a:t>
            </a:r>
            <a:r>
              <a:rPr lang="zh-CN" altLang="en-US" smtClean="0"/>
              <a:t>思想</a:t>
            </a:r>
            <a:endParaRPr lang="en-US" altLang="zh-CN" smtClean="0"/>
          </a:p>
          <a:p>
            <a:pPr lvl="1"/>
            <a:r>
              <a:rPr lang="en-US" altLang="zh-CN" smtClean="0"/>
              <a:t>ALOHA</a:t>
            </a:r>
            <a:r>
              <a:rPr lang="zh-CN" altLang="en-US" smtClean="0">
                <a:hlinkClick r:id="rId2"/>
              </a:rPr>
              <a:t>协议</a:t>
            </a:r>
            <a:r>
              <a:rPr lang="zh-CN" altLang="en-US" smtClean="0"/>
              <a:t>的思想很简单，只要用户有数据要发送，就发送。这样会产生冲突从而造成帧的破坏。但是，由于广播信道具有反馈性，因此发送方可以在发送数据的过程中进行</a:t>
            </a:r>
            <a:r>
              <a:rPr lang="zh-CN" altLang="en-US" smtClean="0">
                <a:hlinkClick r:id="rId3"/>
              </a:rPr>
              <a:t>冲突检测</a:t>
            </a:r>
            <a:r>
              <a:rPr lang="zh-CN" altLang="en-US" smtClean="0"/>
              <a:t>，将接收到的数据与</a:t>
            </a:r>
            <a:r>
              <a:rPr lang="zh-CN" altLang="en-US" smtClean="0">
                <a:hlinkClick r:id="rId4"/>
              </a:rPr>
              <a:t>缓冲区</a:t>
            </a:r>
            <a:r>
              <a:rPr lang="zh-CN" altLang="en-US" smtClean="0"/>
              <a:t>的数据进行比较，就可以知道</a:t>
            </a:r>
            <a:r>
              <a:rPr lang="zh-CN" altLang="en-US" smtClean="0">
                <a:hlinkClick r:id="rId5"/>
              </a:rPr>
              <a:t>数据帧</a:t>
            </a:r>
            <a:r>
              <a:rPr lang="zh-CN" altLang="en-US" smtClean="0"/>
              <a:t>是否遭到破坏。如果发送方知道</a:t>
            </a:r>
            <a:r>
              <a:rPr lang="zh-CN" altLang="en-US" smtClean="0">
                <a:hlinkClick r:id="rId5"/>
              </a:rPr>
              <a:t>数据帧</a:t>
            </a:r>
            <a:r>
              <a:rPr lang="zh-CN" altLang="en-US" smtClean="0"/>
              <a:t>遭到破坏（即检测到冲突），那么它可以等待一段随机长的时间后重发该帧。</a:t>
            </a:r>
            <a:endParaRPr lang="en-US" altLang="zh-CN" smtClean="0"/>
          </a:p>
          <a:p>
            <a:r>
              <a:rPr lang="en-US" altLang="zh-CN" smtClean="0"/>
              <a:t>ALOHA</a:t>
            </a:r>
            <a:r>
              <a:rPr lang="zh-CN" altLang="en-US" smtClean="0"/>
              <a:t>算法</a:t>
            </a:r>
            <a:endParaRPr lang="en-US" altLang="zh-CN" smtClean="0"/>
          </a:p>
          <a:p>
            <a:pPr lvl="1"/>
            <a:r>
              <a:rPr lang="zh-CN" altLang="en-US" smtClean="0"/>
              <a:t>工作原理：站点只要产生</a:t>
            </a:r>
            <a:r>
              <a:rPr lang="zh-CN" altLang="en-US" smtClean="0">
                <a:hlinkClick r:id="rId6"/>
              </a:rPr>
              <a:t>帧</a:t>
            </a:r>
            <a:r>
              <a:rPr lang="zh-CN" altLang="en-US" smtClean="0"/>
              <a:t>，就立即发送到信道上；规定时间内若收到应答，表示发送成功，否则重发。</a:t>
            </a:r>
          </a:p>
          <a:p>
            <a:pPr lvl="1"/>
            <a:r>
              <a:rPr lang="zh-CN" altLang="en-US" smtClean="0"/>
              <a:t>重发策略：等待一段随机的时间，然后重发；如再次冲突，则再等待一段随机的时间，直到重发成功为止</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标题 1"/>
          <p:cNvSpPr>
            <a:spLocks noGrp="1"/>
          </p:cNvSpPr>
          <p:nvPr>
            <p:ph type="title"/>
          </p:nvPr>
        </p:nvSpPr>
        <p:spPr/>
        <p:txBody>
          <a:bodyPr/>
          <a:lstStyle/>
          <a:p>
            <a:r>
              <a:rPr lang="en-US" altLang="zh-CN" smtClean="0"/>
              <a:t>1. ALOHA</a:t>
            </a:r>
            <a:r>
              <a:rPr lang="zh-CN" altLang="en-US" smtClean="0"/>
              <a:t>算法</a:t>
            </a:r>
          </a:p>
        </p:txBody>
      </p:sp>
      <p:sp>
        <p:nvSpPr>
          <p:cNvPr id="64515" name="内容占位符 2"/>
          <p:cNvSpPr>
            <a:spLocks noGrp="1"/>
          </p:cNvSpPr>
          <p:nvPr>
            <p:ph idx="1"/>
          </p:nvPr>
        </p:nvSpPr>
        <p:spPr>
          <a:xfrm>
            <a:off x="533400" y="1371600"/>
            <a:ext cx="8070850" cy="2417763"/>
          </a:xfrm>
        </p:spPr>
        <p:txBody>
          <a:bodyPr/>
          <a:lstStyle/>
          <a:p>
            <a:r>
              <a:rPr lang="zh-CN" altLang="en-US" smtClean="0"/>
              <a:t>因为后续有改进，所以最开始的算法称为：纯</a:t>
            </a:r>
            <a:r>
              <a:rPr lang="en-US" altLang="zh-CN" smtClean="0"/>
              <a:t>ALOHA</a:t>
            </a:r>
            <a:r>
              <a:rPr lang="zh-CN" altLang="en-US" smtClean="0"/>
              <a:t>算法</a:t>
            </a:r>
            <a:r>
              <a:rPr lang="en-US" altLang="zh-CN" smtClean="0"/>
              <a:t>.</a:t>
            </a:r>
          </a:p>
          <a:p>
            <a:r>
              <a:rPr lang="zh-CN" altLang="en-US" smtClean="0"/>
              <a:t>纯</a:t>
            </a:r>
            <a:r>
              <a:rPr lang="en-US" altLang="zh-CN" smtClean="0"/>
              <a:t>ALOHA</a:t>
            </a:r>
            <a:r>
              <a:rPr lang="zh-CN" altLang="en-US" smtClean="0"/>
              <a:t>算法：</a:t>
            </a:r>
            <a:endParaRPr lang="en-US" altLang="zh-CN" smtClean="0"/>
          </a:p>
          <a:p>
            <a:pPr marL="742950" lvl="2" indent="-342900">
              <a:buSzPct val="60000"/>
            </a:pPr>
            <a:r>
              <a:rPr lang="zh-CN" altLang="en-US" smtClean="0">
                <a:latin typeface="굴림" pitchFamily="34" charset="-127"/>
                <a:ea typeface="宋体" charset="-122"/>
              </a:rPr>
              <a:t>信道吞吐率</a:t>
            </a:r>
            <a:r>
              <a:rPr lang="en-US" altLang="zh-CN" smtClean="0">
                <a:latin typeface="굴림" pitchFamily="34" charset="-127"/>
              </a:rPr>
              <a:t>S</a:t>
            </a:r>
            <a:r>
              <a:rPr lang="zh-CN" altLang="en-US" smtClean="0">
                <a:latin typeface="굴림" pitchFamily="34" charset="-127"/>
              </a:rPr>
              <a:t>与帧产生率</a:t>
            </a:r>
            <a:r>
              <a:rPr lang="en-US" altLang="zh-CN" smtClean="0">
                <a:latin typeface="굴림" pitchFamily="34" charset="-127"/>
              </a:rPr>
              <a:t>G</a:t>
            </a:r>
            <a:r>
              <a:rPr lang="zh-CN" altLang="en-US" smtClean="0">
                <a:latin typeface="굴림" pitchFamily="34" charset="-127"/>
              </a:rPr>
              <a:t>之间的关系</a:t>
            </a:r>
            <a:endParaRPr lang="en-US" altLang="zh-CN" smtClean="0">
              <a:latin typeface="굴림" pitchFamily="34" charset="-127"/>
            </a:endParaRPr>
          </a:p>
          <a:p>
            <a:pPr marL="742950" lvl="2" indent="-342900">
              <a:buSzPct val="60000"/>
            </a:pPr>
            <a:endParaRPr lang="zh-CN" altLang="en-US" smtClean="0">
              <a:latin typeface="굴림" pitchFamily="34" charset="-127"/>
            </a:endParaRPr>
          </a:p>
          <a:p>
            <a:r>
              <a:rPr lang="zh-CN" altLang="en-US" smtClean="0"/>
              <a:t>研究证明，纯</a:t>
            </a:r>
            <a:r>
              <a:rPr lang="en-US" altLang="zh-CN" smtClean="0"/>
              <a:t>ALOHA</a:t>
            </a:r>
            <a:r>
              <a:rPr lang="zh-CN" altLang="en-US" smtClean="0">
                <a:hlinkClick r:id="rId2"/>
              </a:rPr>
              <a:t>协议</a:t>
            </a:r>
            <a:r>
              <a:rPr lang="zh-CN" altLang="en-US" smtClean="0"/>
              <a:t>的信道利用率最大不超过</a:t>
            </a:r>
            <a:r>
              <a:rPr lang="en-US" altLang="zh-CN" smtClean="0"/>
              <a:t>18.4%</a:t>
            </a:r>
            <a:r>
              <a:rPr lang="zh-CN" altLang="en-US" smtClean="0"/>
              <a:t>（</a:t>
            </a:r>
            <a:r>
              <a:rPr lang="en-US" altLang="zh-CN" smtClean="0"/>
              <a:t>1/2e</a:t>
            </a:r>
            <a:r>
              <a:rPr lang="zh-CN" altLang="en-US" smtClean="0"/>
              <a:t>）。</a:t>
            </a:r>
          </a:p>
          <a:p>
            <a:pPr lvl="1"/>
            <a:r>
              <a:rPr lang="en-US" altLang="zh-CN" smtClean="0"/>
              <a:t>G=0.5</a:t>
            </a:r>
            <a:endParaRPr lang="zh-CN" altLang="en-US" smtClean="0"/>
          </a:p>
        </p:txBody>
      </p:sp>
      <p:pic>
        <p:nvPicPr>
          <p:cNvPr id="64516" name="Picture 2" descr="http://d.hiphotos.baidu.com/baike/c0%3Dbaike60%2C5%2C5%2C60%2C20%3Bt%3Dgif/sign=2e4790ead539b60059c307e588395e4f/0824ab18972bd4070e7340f47b899e510fb30906.jpg"/>
          <p:cNvPicPr>
            <a:picLocks noChangeAspect="1" noChangeArrowheads="1"/>
          </p:cNvPicPr>
          <p:nvPr/>
        </p:nvPicPr>
        <p:blipFill>
          <a:blip r:embed="rId3" cstate="print"/>
          <a:srcRect/>
          <a:stretch>
            <a:fillRect/>
          </a:stretch>
        </p:blipFill>
        <p:spPr bwMode="auto">
          <a:xfrm>
            <a:off x="3995738" y="3573463"/>
            <a:ext cx="4483100" cy="2376487"/>
          </a:xfrm>
          <a:prstGeom prst="rect">
            <a:avLst/>
          </a:prstGeom>
          <a:noFill/>
          <a:ln w="9525">
            <a:noFill/>
            <a:miter lim="800000"/>
            <a:headEnd/>
            <a:tailEnd/>
          </a:ln>
        </p:spPr>
      </p:pic>
      <p:sp>
        <p:nvSpPr>
          <p:cNvPr id="64517" name="Rectangle 5"/>
          <p:cNvSpPr>
            <a:spLocks noChangeArrowheads="1"/>
          </p:cNvSpPr>
          <p:nvPr/>
        </p:nvSpPr>
        <p:spPr bwMode="auto">
          <a:xfrm>
            <a:off x="5364163" y="2276475"/>
            <a:ext cx="1100137" cy="396875"/>
          </a:xfrm>
          <a:prstGeom prst="rect">
            <a:avLst/>
          </a:prstGeom>
          <a:noFill/>
          <a:ln w="9525">
            <a:noFill/>
            <a:miter lim="800000"/>
            <a:headEnd/>
            <a:tailEnd/>
          </a:ln>
        </p:spPr>
        <p:txBody>
          <a:bodyPr wrap="none" anchor="ctr">
            <a:spAutoFit/>
          </a:bodyPr>
          <a:lstStyle/>
          <a:p>
            <a:r>
              <a:rPr lang="en-US" altLang="zh-CN" sz="2000" i="1"/>
              <a:t>S=G</a:t>
            </a:r>
            <a:r>
              <a:rPr lang="en-US" altLang="zh-CN" sz="2000"/>
              <a:t>e</a:t>
            </a:r>
            <a:r>
              <a:rPr lang="en-US" altLang="zh-CN" sz="2000" i="1" baseline="30000"/>
              <a:t>-</a:t>
            </a:r>
            <a:r>
              <a:rPr lang="en-US" altLang="zh-CN" sz="2000" baseline="30000"/>
              <a:t>2</a:t>
            </a:r>
            <a:r>
              <a:rPr lang="en-US" altLang="zh-CN" sz="2000" i="1" baseline="30000"/>
              <a:t>G</a:t>
            </a:r>
            <a:r>
              <a:rPr lang="en-US" altLang="zh-CN" sz="2000"/>
              <a:t> </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标题 1"/>
          <p:cNvSpPr>
            <a:spLocks noGrp="1"/>
          </p:cNvSpPr>
          <p:nvPr>
            <p:ph type="title"/>
          </p:nvPr>
        </p:nvSpPr>
        <p:spPr/>
        <p:txBody>
          <a:bodyPr/>
          <a:lstStyle/>
          <a:p>
            <a:r>
              <a:rPr lang="en-US" altLang="zh-CN" smtClean="0"/>
              <a:t>1. ALOHA</a:t>
            </a:r>
            <a:r>
              <a:rPr lang="zh-CN" altLang="en-US" smtClean="0"/>
              <a:t>算法</a:t>
            </a:r>
          </a:p>
        </p:txBody>
      </p:sp>
      <p:sp>
        <p:nvSpPr>
          <p:cNvPr id="65539" name="内容占位符 2"/>
          <p:cNvSpPr>
            <a:spLocks noGrp="1"/>
          </p:cNvSpPr>
          <p:nvPr>
            <p:ph idx="1"/>
          </p:nvPr>
        </p:nvSpPr>
        <p:spPr>
          <a:xfrm>
            <a:off x="533400" y="1371600"/>
            <a:ext cx="8070850" cy="2994025"/>
          </a:xfrm>
        </p:spPr>
        <p:txBody>
          <a:bodyPr/>
          <a:lstStyle/>
          <a:p>
            <a:r>
              <a:rPr lang="en-US" altLang="zh-CN" smtClean="0"/>
              <a:t>RFID</a:t>
            </a:r>
            <a:r>
              <a:rPr lang="zh-CN" altLang="en-US" smtClean="0"/>
              <a:t>中的纯</a:t>
            </a:r>
            <a:r>
              <a:rPr lang="en-US" altLang="zh-CN" smtClean="0"/>
              <a:t>ALOHA</a:t>
            </a:r>
            <a:r>
              <a:rPr lang="zh-CN" altLang="en-US" smtClean="0"/>
              <a:t>算法</a:t>
            </a:r>
            <a:endParaRPr lang="en-US" altLang="zh-CN" smtClean="0"/>
          </a:p>
          <a:p>
            <a:pPr lvl="1"/>
            <a:r>
              <a:rPr lang="zh-CN" altLang="en-US" smtClean="0"/>
              <a:t>用于只读系统。</a:t>
            </a:r>
            <a:endParaRPr lang="en-US" altLang="zh-CN" smtClean="0"/>
          </a:p>
          <a:p>
            <a:pPr lvl="1"/>
            <a:r>
              <a:rPr lang="zh-CN" altLang="en-US" smtClean="0"/>
              <a:t>当应答器进入射频能量场被激活以后，它就发送存储在应答器中的数据，且这些数据在一个周期性的循环中不断发送，直至应答器离开射频能量场。</a:t>
            </a:r>
            <a:endParaRPr lang="en-US" altLang="zh-CN" smtClean="0"/>
          </a:p>
          <a:p>
            <a:pPr lvl="1"/>
            <a:r>
              <a:rPr lang="zh-CN" altLang="en-US" smtClean="0"/>
              <a:t>为减少出现碰撞的概率，数据传输时间只是重复周期的较少部分。</a:t>
            </a:r>
            <a:endParaRPr lang="en-US" altLang="zh-CN" smtClean="0"/>
          </a:p>
          <a:p>
            <a:endParaRPr lang="zh-CN" altLang="en-US" smtClean="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标题 1"/>
          <p:cNvSpPr>
            <a:spLocks noGrp="1"/>
          </p:cNvSpPr>
          <p:nvPr>
            <p:ph type="title"/>
          </p:nvPr>
        </p:nvSpPr>
        <p:spPr/>
        <p:txBody>
          <a:bodyPr/>
          <a:lstStyle/>
          <a:p>
            <a:r>
              <a:rPr lang="en-US" altLang="zh-CN" smtClean="0"/>
              <a:t>1. ALOHA</a:t>
            </a:r>
            <a:r>
              <a:rPr lang="zh-CN" altLang="en-US" smtClean="0"/>
              <a:t>算法</a:t>
            </a:r>
          </a:p>
        </p:txBody>
      </p:sp>
      <p:sp>
        <p:nvSpPr>
          <p:cNvPr id="66563" name="内容占位符 2"/>
          <p:cNvSpPr>
            <a:spLocks noGrp="1"/>
          </p:cNvSpPr>
          <p:nvPr>
            <p:ph idx="1"/>
          </p:nvPr>
        </p:nvSpPr>
        <p:spPr/>
        <p:txBody>
          <a:bodyPr/>
          <a:lstStyle/>
          <a:p>
            <a:r>
              <a:rPr lang="zh-CN" altLang="en-US" dirty="0" smtClean="0"/>
              <a:t>时隙</a:t>
            </a:r>
            <a:r>
              <a:rPr lang="en-US" altLang="zh-CN" dirty="0" smtClean="0"/>
              <a:t>ALOHA</a:t>
            </a:r>
            <a:r>
              <a:rPr lang="zh-CN" altLang="en-US" dirty="0" smtClean="0"/>
              <a:t>算法 </a:t>
            </a:r>
          </a:p>
          <a:p>
            <a:pPr lvl="1"/>
            <a:r>
              <a:rPr lang="en-US" altLang="zh-CN" dirty="0" smtClean="0"/>
              <a:t>Framed slotted aloha: FSA. S-ALOHA/Slotted ALOHA</a:t>
            </a:r>
          </a:p>
          <a:p>
            <a:pPr lvl="1"/>
            <a:r>
              <a:rPr lang="en-US" altLang="zh-CN" dirty="0" smtClean="0"/>
              <a:t>1972</a:t>
            </a:r>
            <a:r>
              <a:rPr lang="zh-CN" altLang="en-US" dirty="0" smtClean="0"/>
              <a:t>年，</a:t>
            </a:r>
            <a:r>
              <a:rPr lang="en-US" altLang="zh-CN" dirty="0" smtClean="0"/>
              <a:t>Roberts</a:t>
            </a:r>
            <a:r>
              <a:rPr lang="zh-CN" altLang="en-US" dirty="0" smtClean="0"/>
              <a:t>发明了一种能把信道利用率提高一倍的信道分配策略</a:t>
            </a:r>
            <a:endParaRPr lang="en-US" altLang="zh-CN" dirty="0" smtClean="0"/>
          </a:p>
          <a:p>
            <a:r>
              <a:rPr lang="zh-CN" altLang="en-US" dirty="0" smtClean="0"/>
              <a:t>思想</a:t>
            </a:r>
            <a:endParaRPr lang="en-US" altLang="zh-CN" dirty="0" smtClean="0"/>
          </a:p>
          <a:p>
            <a:pPr lvl="1"/>
            <a:r>
              <a:rPr lang="zh-CN" altLang="en-US" dirty="0" smtClean="0"/>
              <a:t>用时钟来统一用户的数据发送。办法是将时间分为Ｎ个</a:t>
            </a:r>
            <a:r>
              <a:rPr lang="zh-CN" altLang="en-US" dirty="0" smtClean="0">
                <a:hlinkClick r:id="rId2"/>
              </a:rPr>
              <a:t>离散</a:t>
            </a:r>
            <a:r>
              <a:rPr lang="zh-CN" altLang="en-US" dirty="0" smtClean="0"/>
              <a:t>的时间片，用户每次必须等到下一个时间片才能开始发送数据，从而避免了发送数据的随意性，减少了数据产生冲突的可能性，提高了信道的利用率。</a:t>
            </a:r>
            <a:endParaRPr lang="en-US" altLang="zh-CN" dirty="0" smtClean="0"/>
          </a:p>
          <a:p>
            <a:pPr lvl="1"/>
            <a:r>
              <a:rPr lang="zh-CN" altLang="en-US" dirty="0" smtClean="0"/>
              <a:t>把时间分为离散的时间段（时隙），每段时间对应一帧 </a:t>
            </a:r>
            <a:endParaRPr lang="en-US" altLang="zh-CN" dirty="0" smtClean="0"/>
          </a:p>
          <a:p>
            <a:r>
              <a:rPr lang="zh-CN" altLang="en-US" dirty="0" smtClean="0">
                <a:latin typeface="굴림" pitchFamily="34" charset="-127"/>
                <a:ea typeface="宋体" charset="-122"/>
              </a:rPr>
              <a:t>信道吞吐率</a:t>
            </a:r>
            <a:r>
              <a:rPr lang="zh-CN" altLang="en-US" dirty="0" smtClean="0">
                <a:latin typeface="굴림" pitchFamily="34" charset="-127"/>
              </a:rPr>
              <a:t> </a:t>
            </a:r>
          </a:p>
          <a:p>
            <a:pPr lvl="1"/>
            <a:r>
              <a:rPr lang="zh-CN" altLang="en-US" dirty="0" smtClean="0"/>
              <a:t>最大：</a:t>
            </a:r>
            <a:r>
              <a:rPr lang="en-US" altLang="zh-CN" dirty="0" smtClean="0"/>
              <a:t>G=0.5</a:t>
            </a:r>
            <a:r>
              <a:rPr lang="zh-CN" altLang="en-US" dirty="0" smtClean="0"/>
              <a:t>时，</a:t>
            </a:r>
            <a:r>
              <a:rPr lang="en-US" altLang="zh-CN" dirty="0" smtClean="0"/>
              <a:t>S=0.368%</a:t>
            </a:r>
          </a:p>
          <a:p>
            <a:r>
              <a:rPr lang="en-US" altLang="zh-CN" dirty="0" smtClean="0"/>
              <a:t>N</a:t>
            </a:r>
            <a:r>
              <a:rPr lang="zh-CN" altLang="en-US" dirty="0" smtClean="0"/>
              <a:t>时隙数：</a:t>
            </a:r>
            <a:endParaRPr lang="en-US" altLang="zh-CN" dirty="0" smtClean="0"/>
          </a:p>
          <a:p>
            <a:pPr lvl="1"/>
            <a:r>
              <a:rPr lang="en-US" altLang="zh-CN" dirty="0" smtClean="0"/>
              <a:t>N</a:t>
            </a:r>
            <a:r>
              <a:rPr lang="zh-CN" altLang="en-US" dirty="0" smtClean="0"/>
              <a:t>小，应答器多，</a:t>
            </a:r>
            <a:r>
              <a:rPr lang="en-US" altLang="zh-CN" dirty="0" smtClean="0"/>
              <a:t>S</a:t>
            </a:r>
            <a:r>
              <a:rPr lang="zh-CN" altLang="en-US" dirty="0" smtClean="0"/>
              <a:t>很快下降：都抢不到；应答器少，传输效率低；</a:t>
            </a:r>
          </a:p>
        </p:txBody>
      </p:sp>
      <p:sp>
        <p:nvSpPr>
          <p:cNvPr id="66564" name="Rectangle 7"/>
          <p:cNvSpPr>
            <a:spLocks noChangeArrowheads="1"/>
          </p:cNvSpPr>
          <p:nvPr/>
        </p:nvSpPr>
        <p:spPr bwMode="auto">
          <a:xfrm>
            <a:off x="2555875" y="4508500"/>
            <a:ext cx="1017588" cy="400050"/>
          </a:xfrm>
          <a:prstGeom prst="rect">
            <a:avLst/>
          </a:prstGeom>
          <a:noFill/>
          <a:ln w="9525">
            <a:noFill/>
            <a:miter lim="800000"/>
            <a:headEnd/>
            <a:tailEnd/>
          </a:ln>
        </p:spPr>
        <p:txBody>
          <a:bodyPr anchor="ctr">
            <a:spAutoFit/>
          </a:bodyPr>
          <a:lstStyle/>
          <a:p>
            <a:r>
              <a:rPr lang="en-US" altLang="zh-CN" sz="2000" i="1"/>
              <a:t>S=G</a:t>
            </a:r>
            <a:r>
              <a:rPr lang="en-US" altLang="zh-CN" sz="2000"/>
              <a:t>e</a:t>
            </a:r>
            <a:r>
              <a:rPr lang="en-US" altLang="zh-CN" sz="2000" i="1" baseline="30000"/>
              <a:t>-G</a:t>
            </a:r>
            <a:r>
              <a:rPr lang="en-US" altLang="zh-CN" sz="2000"/>
              <a:t> </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标题 1"/>
          <p:cNvSpPr>
            <a:spLocks noGrp="1"/>
          </p:cNvSpPr>
          <p:nvPr>
            <p:ph type="title"/>
          </p:nvPr>
        </p:nvSpPr>
        <p:spPr/>
        <p:txBody>
          <a:bodyPr/>
          <a:lstStyle/>
          <a:p>
            <a:r>
              <a:rPr lang="en-US" altLang="zh-CN" smtClean="0"/>
              <a:t>1. ALOHA</a:t>
            </a:r>
            <a:r>
              <a:rPr lang="zh-CN" altLang="en-US" smtClean="0"/>
              <a:t>算法</a:t>
            </a:r>
          </a:p>
        </p:txBody>
      </p:sp>
      <p:sp>
        <p:nvSpPr>
          <p:cNvPr id="67587" name="内容占位符 2"/>
          <p:cNvSpPr>
            <a:spLocks noGrp="1"/>
          </p:cNvSpPr>
          <p:nvPr>
            <p:ph idx="1"/>
          </p:nvPr>
        </p:nvSpPr>
        <p:spPr/>
        <p:txBody>
          <a:bodyPr/>
          <a:lstStyle/>
          <a:p>
            <a:r>
              <a:rPr lang="zh-CN" altLang="en-US" dirty="0" smtClean="0"/>
              <a:t>动态时隙</a:t>
            </a:r>
            <a:r>
              <a:rPr lang="en-US" altLang="zh-CN" dirty="0" smtClean="0"/>
              <a:t>ALOHA</a:t>
            </a:r>
            <a:r>
              <a:rPr lang="zh-CN" altLang="en-US" dirty="0" smtClean="0"/>
              <a:t>算法</a:t>
            </a:r>
          </a:p>
          <a:p>
            <a:pPr lvl="1"/>
            <a:r>
              <a:rPr lang="zh-CN" altLang="en-US" dirty="0" smtClean="0"/>
              <a:t>阅读器在等待状态中的循环时隙段内发送请求命令，该命令使工作应答器同步，然后提供</a:t>
            </a:r>
            <a:r>
              <a:rPr lang="en-US" altLang="zh-CN" dirty="0" smtClean="0"/>
              <a:t>1</a:t>
            </a:r>
            <a:r>
              <a:rPr lang="zh-CN" altLang="en-US" dirty="0" smtClean="0"/>
              <a:t>或</a:t>
            </a:r>
            <a:r>
              <a:rPr lang="en-US" altLang="zh-CN" dirty="0" smtClean="0"/>
              <a:t>2</a:t>
            </a:r>
            <a:r>
              <a:rPr lang="zh-CN" altLang="en-US" dirty="0" smtClean="0"/>
              <a:t>个时隙给工作应答器使用，工作应答器将选择自己的传送时隙，如果在这</a:t>
            </a:r>
            <a:r>
              <a:rPr lang="en-US" altLang="zh-CN" dirty="0" smtClean="0"/>
              <a:t>1</a:t>
            </a:r>
            <a:r>
              <a:rPr lang="zh-CN" altLang="en-US" dirty="0" smtClean="0"/>
              <a:t>或</a:t>
            </a:r>
            <a:r>
              <a:rPr lang="en-US" altLang="zh-CN" dirty="0" smtClean="0"/>
              <a:t>2</a:t>
            </a:r>
            <a:r>
              <a:rPr lang="zh-CN" altLang="en-US" dirty="0" smtClean="0"/>
              <a:t>个时隙内有较多应答器发生了数据碰撞，阅读器就用下一个请求命令增加可使用的时隙数（如</a:t>
            </a:r>
            <a:r>
              <a:rPr lang="en-US" altLang="zh-CN" dirty="0" smtClean="0"/>
              <a:t>4</a:t>
            </a:r>
            <a:r>
              <a:rPr lang="zh-CN" altLang="en-US" dirty="0" smtClean="0"/>
              <a:t>，</a:t>
            </a:r>
            <a:r>
              <a:rPr lang="en-US" altLang="zh-CN" dirty="0" smtClean="0"/>
              <a:t>8</a:t>
            </a:r>
            <a:r>
              <a:rPr lang="zh-CN" altLang="en-US" dirty="0" smtClean="0"/>
              <a:t>，</a:t>
            </a:r>
            <a:r>
              <a:rPr lang="en-US" altLang="zh-CN" dirty="0" smtClean="0"/>
              <a:t>…</a:t>
            </a:r>
            <a:r>
              <a:rPr lang="zh-CN" altLang="en-US" dirty="0" smtClean="0"/>
              <a:t>），直至不出现碰撞为止。 </a:t>
            </a:r>
            <a:endParaRPr lang="en-US" altLang="zh-CN" dirty="0" smtClean="0"/>
          </a:p>
          <a:p>
            <a:pPr lvl="1"/>
            <a:r>
              <a:rPr lang="en-US" altLang="zh-CN" dirty="0" smtClean="0"/>
              <a:t>ISO/IEC 14443 TYPE B</a:t>
            </a:r>
            <a:r>
              <a:rPr lang="zh-CN" altLang="en-US" dirty="0" smtClean="0"/>
              <a:t>采用该方法</a:t>
            </a:r>
            <a:r>
              <a:rPr lang="en-US" altLang="zh-CN" dirty="0" smtClean="0"/>
              <a:t>.</a:t>
            </a:r>
          </a:p>
          <a:p>
            <a:pPr lvl="1"/>
            <a:r>
              <a:rPr lang="en-US" altLang="zh-CN" dirty="0" smtClean="0"/>
              <a:t>ISO/IEC 15693.</a:t>
            </a:r>
            <a:endParaRPr lang="zh-CN" altLang="en-US" dirty="0" smtClean="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标题 1"/>
          <p:cNvSpPr>
            <a:spLocks noGrp="1"/>
          </p:cNvSpPr>
          <p:nvPr>
            <p:ph type="title"/>
          </p:nvPr>
        </p:nvSpPr>
        <p:spPr/>
        <p:txBody>
          <a:bodyPr/>
          <a:lstStyle/>
          <a:p>
            <a:r>
              <a:rPr lang="en-US" altLang="zh-CN" smtClean="0"/>
              <a:t>2. </a:t>
            </a:r>
            <a:r>
              <a:rPr lang="zh-CN" altLang="en-US" smtClean="0"/>
              <a:t>二进制树型搜索算法</a:t>
            </a:r>
          </a:p>
        </p:txBody>
      </p:sp>
      <p:sp>
        <p:nvSpPr>
          <p:cNvPr id="68611" name="内容占位符 2"/>
          <p:cNvSpPr>
            <a:spLocks noGrp="1"/>
          </p:cNvSpPr>
          <p:nvPr>
            <p:ph idx="1"/>
          </p:nvPr>
        </p:nvSpPr>
        <p:spPr/>
        <p:txBody>
          <a:bodyPr/>
          <a:lstStyle/>
          <a:p>
            <a:r>
              <a:rPr lang="zh-CN" altLang="en-US" smtClean="0"/>
              <a:t>二进制树型搜索算法 </a:t>
            </a:r>
          </a:p>
          <a:p>
            <a:pPr lvl="1"/>
            <a:r>
              <a:rPr lang="zh-CN" altLang="en-US" smtClean="0"/>
              <a:t>时分多址：</a:t>
            </a:r>
            <a:r>
              <a:rPr lang="en-US" altLang="zh-CN" smtClean="0"/>
              <a:t>TDMA</a:t>
            </a:r>
          </a:p>
          <a:p>
            <a:r>
              <a:rPr lang="zh-CN" altLang="en-US" smtClean="0"/>
              <a:t>二进制树型搜索算法 </a:t>
            </a:r>
          </a:p>
          <a:p>
            <a:pPr lvl="1"/>
            <a:r>
              <a:rPr lang="zh-CN" altLang="en-US" smtClean="0"/>
              <a:t>基于轮询的方法，按照二进制树模型和一定的顺序，对所有可能的卡进行遍历。</a:t>
            </a:r>
            <a:endParaRPr lang="en-US" altLang="zh-CN" smtClean="0"/>
          </a:p>
          <a:p>
            <a:pPr lvl="1"/>
            <a:r>
              <a:rPr lang="zh-CN" altLang="en-US" smtClean="0"/>
              <a:t>可能将所有可能的卡全部遍历，因此比较慢。</a:t>
            </a:r>
            <a:endParaRPr lang="en-US" altLang="zh-CN" smtClean="0"/>
          </a:p>
          <a:p>
            <a:pPr lvl="1"/>
            <a:r>
              <a:rPr lang="zh-CN" altLang="en-US" smtClean="0"/>
              <a:t>前提：读写器必须能够判断出现错误的位，每个标签有一个唯一的识别码</a:t>
            </a:r>
            <a:r>
              <a:rPr lang="en-US" altLang="zh-CN" smtClean="0"/>
              <a:t>.</a:t>
            </a:r>
          </a:p>
          <a:p>
            <a:r>
              <a:rPr lang="zh-CN" altLang="en-US" smtClean="0"/>
              <a:t>不是基于概率的算法，而是一种确定性的防碰撞方法；</a:t>
            </a:r>
            <a:endParaRPr lang="en-US" altLang="zh-CN" smtClean="0"/>
          </a:p>
          <a:p>
            <a:r>
              <a:rPr lang="zh-CN" altLang="en-US" smtClean="0"/>
              <a:t>按工作方式分：</a:t>
            </a:r>
            <a:endParaRPr lang="en-US" altLang="zh-CN" smtClean="0"/>
          </a:p>
          <a:p>
            <a:pPr lvl="1"/>
            <a:r>
              <a:rPr lang="zh-CN" altLang="en-US" smtClean="0"/>
              <a:t>基于序列号的方法</a:t>
            </a:r>
            <a:endParaRPr lang="en-US" altLang="zh-CN" smtClean="0"/>
          </a:p>
          <a:p>
            <a:pPr lvl="1"/>
            <a:r>
              <a:rPr lang="zh-CN" altLang="en-US" smtClean="0"/>
              <a:t>基于随机数和时隙的方法</a:t>
            </a:r>
            <a:endParaRPr lang="en-US" altLang="zh-CN" smtClean="0"/>
          </a:p>
          <a:p>
            <a:pPr lvl="1"/>
            <a:endParaRPr lang="en-US" altLang="zh-CN" smtClean="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标题 1"/>
          <p:cNvSpPr>
            <a:spLocks noGrp="1"/>
          </p:cNvSpPr>
          <p:nvPr>
            <p:ph type="title"/>
          </p:nvPr>
        </p:nvSpPr>
        <p:spPr/>
        <p:txBody>
          <a:bodyPr/>
          <a:lstStyle/>
          <a:p>
            <a:r>
              <a:rPr lang="en-US" altLang="zh-CN" smtClean="0"/>
              <a:t>2. </a:t>
            </a:r>
            <a:r>
              <a:rPr lang="zh-CN" altLang="en-US" smtClean="0"/>
              <a:t>二进制树型搜索算法</a:t>
            </a:r>
          </a:p>
        </p:txBody>
      </p:sp>
      <p:sp>
        <p:nvSpPr>
          <p:cNvPr id="69635" name="内容占位符 2"/>
          <p:cNvSpPr>
            <a:spLocks noGrp="1"/>
          </p:cNvSpPr>
          <p:nvPr>
            <p:ph idx="1"/>
          </p:nvPr>
        </p:nvSpPr>
        <p:spPr/>
        <p:txBody>
          <a:bodyPr/>
          <a:lstStyle/>
          <a:p>
            <a:r>
              <a:rPr lang="zh-CN" altLang="en-US" smtClean="0"/>
              <a:t>基于序列号的方法</a:t>
            </a:r>
            <a:endParaRPr lang="en-US" altLang="zh-CN" smtClean="0"/>
          </a:p>
          <a:p>
            <a:pPr lvl="1"/>
            <a:r>
              <a:rPr lang="zh-CN" altLang="en-US" smtClean="0"/>
              <a:t>每个应答器拥有一个唯一的序列号</a:t>
            </a:r>
            <a:r>
              <a:rPr lang="en-US" altLang="zh-CN" smtClean="0"/>
              <a:t>(UID);</a:t>
            </a:r>
          </a:p>
          <a:p>
            <a:pPr lvl="1"/>
            <a:r>
              <a:rPr lang="zh-CN" altLang="en-US" smtClean="0"/>
              <a:t>阅读器和多个应答器之间按规定的相互握手</a:t>
            </a:r>
            <a:r>
              <a:rPr lang="en-US" altLang="zh-CN" smtClean="0"/>
              <a:t>(</a:t>
            </a:r>
            <a:r>
              <a:rPr lang="zh-CN" altLang="en-US" smtClean="0"/>
              <a:t>命令和应答</a:t>
            </a:r>
            <a:r>
              <a:rPr lang="en-US" altLang="zh-CN" smtClean="0"/>
              <a:t>)</a:t>
            </a:r>
            <a:r>
              <a:rPr lang="zh-CN" altLang="en-US" smtClean="0"/>
              <a:t>的顺序进行通信，在多个应答器中选出一个。</a:t>
            </a:r>
            <a:endParaRPr lang="en-US" altLang="zh-CN" smtClean="0"/>
          </a:p>
          <a:p>
            <a:pPr lvl="1"/>
            <a:r>
              <a:rPr lang="zh-CN" altLang="en-US" smtClean="0"/>
              <a:t>多个应答器同时回答阅读器的命令。</a:t>
            </a:r>
            <a:endParaRPr lang="en-US" altLang="zh-CN" smtClean="0"/>
          </a:p>
          <a:p>
            <a:pPr lvl="1"/>
            <a:r>
              <a:rPr lang="zh-CN" altLang="en-US" smtClean="0"/>
              <a:t>要求阅读器能准备辨别碰撞的位置</a:t>
            </a:r>
            <a:r>
              <a:rPr lang="en-US" altLang="zh-CN" smtClean="0"/>
              <a:t>(</a:t>
            </a:r>
            <a:r>
              <a:rPr lang="zh-CN" altLang="en-US" smtClean="0"/>
              <a:t>位检测</a:t>
            </a:r>
            <a:r>
              <a:rPr lang="en-US" altLang="zh-CN" smtClean="0"/>
              <a:t>)</a:t>
            </a:r>
          </a:p>
          <a:p>
            <a:pPr lvl="1"/>
            <a:r>
              <a:rPr lang="en-US" altLang="zh-CN" smtClean="0"/>
              <a:t>ISO/IEC 14443 TYPE A</a:t>
            </a:r>
            <a:r>
              <a:rPr lang="zh-CN" altLang="en-US" smtClean="0"/>
              <a:t>采用该方法；</a:t>
            </a:r>
            <a:endParaRPr lang="en-US" altLang="zh-CN" smtClean="0"/>
          </a:p>
          <a:p>
            <a:r>
              <a:rPr lang="zh-CN" altLang="en-US" smtClean="0"/>
              <a:t>过程简述：</a:t>
            </a:r>
            <a:endParaRPr lang="en-US" altLang="zh-CN" smtClean="0"/>
          </a:p>
          <a:p>
            <a:pPr lvl="1"/>
            <a:r>
              <a:rPr lang="en-US" altLang="zh-CN" smtClean="0"/>
              <a:t>1.</a:t>
            </a:r>
            <a:r>
              <a:rPr lang="zh-CN" altLang="en-US" smtClean="0"/>
              <a:t>阅读器发命令，所有应答器发出自己</a:t>
            </a:r>
            <a:r>
              <a:rPr lang="en-US" altLang="zh-CN" smtClean="0"/>
              <a:t>UID</a:t>
            </a:r>
            <a:r>
              <a:rPr lang="zh-CN" altLang="en-US" smtClean="0"/>
              <a:t>；</a:t>
            </a:r>
            <a:endParaRPr lang="en-US" altLang="zh-CN" smtClean="0"/>
          </a:p>
          <a:p>
            <a:pPr lvl="1"/>
            <a:r>
              <a:rPr lang="en-US" altLang="zh-CN" smtClean="0"/>
              <a:t>2.</a:t>
            </a:r>
            <a:r>
              <a:rPr lang="zh-CN" altLang="en-US" smtClean="0"/>
              <a:t>阅读器辨别碰撞的位置，比如第</a:t>
            </a:r>
            <a:r>
              <a:rPr lang="en-US" altLang="zh-CN" smtClean="0"/>
              <a:t>k</a:t>
            </a:r>
            <a:r>
              <a:rPr lang="zh-CN" altLang="en-US" smtClean="0"/>
              <a:t>个位置碰撞；</a:t>
            </a:r>
            <a:endParaRPr lang="en-US" altLang="zh-CN" smtClean="0"/>
          </a:p>
          <a:p>
            <a:pPr lvl="1"/>
            <a:r>
              <a:rPr lang="en-US" altLang="zh-CN" smtClean="0"/>
              <a:t>3. </a:t>
            </a:r>
            <a:r>
              <a:rPr lang="zh-CN" altLang="en-US" smtClean="0"/>
              <a:t>第</a:t>
            </a:r>
            <a:r>
              <a:rPr lang="en-US" altLang="zh-CN" smtClean="0"/>
              <a:t>k</a:t>
            </a:r>
            <a:r>
              <a:rPr lang="zh-CN" altLang="en-US" smtClean="0"/>
              <a:t>个位置取</a:t>
            </a:r>
            <a:r>
              <a:rPr lang="en-US" altLang="zh-CN" smtClean="0"/>
              <a:t>0</a:t>
            </a:r>
            <a:r>
              <a:rPr lang="zh-CN" altLang="en-US" smtClean="0"/>
              <a:t>或</a:t>
            </a:r>
            <a:r>
              <a:rPr lang="en-US" altLang="zh-CN" smtClean="0"/>
              <a:t>1</a:t>
            </a:r>
            <a:r>
              <a:rPr lang="zh-CN" altLang="en-US" smtClean="0"/>
              <a:t>，继续</a:t>
            </a:r>
            <a:r>
              <a:rPr lang="en-US" altLang="zh-CN" smtClean="0"/>
              <a:t>1.</a:t>
            </a:r>
          </a:p>
          <a:p>
            <a:pPr lvl="1"/>
            <a:r>
              <a:rPr lang="en-US" altLang="zh-CN" smtClean="0"/>
              <a:t>4. </a:t>
            </a:r>
            <a:r>
              <a:rPr lang="zh-CN" altLang="en-US" smtClean="0"/>
              <a:t>直到</a:t>
            </a:r>
            <a:r>
              <a:rPr lang="en-US" altLang="zh-CN" smtClean="0"/>
              <a:t>k=UID</a:t>
            </a:r>
            <a:r>
              <a:rPr lang="zh-CN" altLang="en-US" smtClean="0"/>
              <a:t>长度；</a:t>
            </a:r>
            <a:endParaRPr lang="en-US" altLang="zh-CN" smtClean="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标题 1"/>
          <p:cNvSpPr>
            <a:spLocks noGrp="1"/>
          </p:cNvSpPr>
          <p:nvPr>
            <p:ph type="title"/>
          </p:nvPr>
        </p:nvSpPr>
        <p:spPr/>
        <p:txBody>
          <a:bodyPr/>
          <a:lstStyle/>
          <a:p>
            <a:r>
              <a:rPr lang="en-US" altLang="zh-CN" smtClean="0"/>
              <a:t>2. </a:t>
            </a:r>
            <a:r>
              <a:rPr lang="zh-CN" altLang="en-US" smtClean="0"/>
              <a:t>二进制树型搜索算法</a:t>
            </a:r>
          </a:p>
        </p:txBody>
      </p:sp>
      <p:sp>
        <p:nvSpPr>
          <p:cNvPr id="70659" name="内容占位符 2"/>
          <p:cNvSpPr>
            <a:spLocks noGrp="1"/>
          </p:cNvSpPr>
          <p:nvPr>
            <p:ph idx="1"/>
          </p:nvPr>
        </p:nvSpPr>
        <p:spPr/>
        <p:txBody>
          <a:bodyPr/>
          <a:lstStyle/>
          <a:p>
            <a:r>
              <a:rPr lang="zh-CN" altLang="en-US" smtClean="0"/>
              <a:t>基于随机数和时隙的方法</a:t>
            </a:r>
            <a:endParaRPr lang="en-US" altLang="zh-CN" smtClean="0"/>
          </a:p>
          <a:p>
            <a:pPr lvl="1"/>
            <a:r>
              <a:rPr lang="en-US" altLang="zh-CN" smtClean="0"/>
              <a:t>M=0</a:t>
            </a:r>
          </a:p>
          <a:p>
            <a:pPr lvl="1"/>
            <a:r>
              <a:rPr lang="en-US" altLang="zh-CN" smtClean="0"/>
              <a:t>1.</a:t>
            </a:r>
            <a:r>
              <a:rPr lang="zh-CN" altLang="en-US" smtClean="0"/>
              <a:t>阅读器发命令，所有应答器产生随机数，模</a:t>
            </a:r>
            <a:r>
              <a:rPr lang="en-US" altLang="zh-CN" smtClean="0"/>
              <a:t>2=M</a:t>
            </a:r>
            <a:r>
              <a:rPr lang="zh-CN" altLang="en-US" smtClean="0"/>
              <a:t>应答；</a:t>
            </a:r>
            <a:endParaRPr lang="en-US" altLang="zh-CN" smtClean="0"/>
          </a:p>
          <a:p>
            <a:pPr lvl="1"/>
            <a:r>
              <a:rPr lang="en-US" altLang="zh-CN" smtClean="0"/>
              <a:t>2.</a:t>
            </a:r>
            <a:r>
              <a:rPr lang="zh-CN" altLang="en-US" smtClean="0"/>
              <a:t>阅读器判断是否存在应答器，是否发生冲突；</a:t>
            </a:r>
            <a:endParaRPr lang="en-US" altLang="zh-CN" smtClean="0"/>
          </a:p>
          <a:p>
            <a:pPr lvl="1"/>
            <a:r>
              <a:rPr lang="en-US" altLang="zh-CN" smtClean="0"/>
              <a:t>3. </a:t>
            </a:r>
            <a:r>
              <a:rPr lang="zh-CN" altLang="en-US" smtClean="0"/>
              <a:t>若发生冲突，则</a:t>
            </a:r>
            <a:r>
              <a:rPr lang="en-US" altLang="zh-CN" smtClean="0"/>
              <a:t>1;</a:t>
            </a:r>
          </a:p>
          <a:p>
            <a:pPr lvl="1"/>
            <a:r>
              <a:rPr lang="en-US" altLang="zh-CN" smtClean="0"/>
              <a:t>4. </a:t>
            </a:r>
            <a:r>
              <a:rPr lang="zh-CN" altLang="en-US" smtClean="0"/>
              <a:t>若没有发生冲突，则找到一个应答器；</a:t>
            </a:r>
            <a:endParaRPr lang="en-US" altLang="zh-CN" smtClean="0"/>
          </a:p>
          <a:p>
            <a:pPr lvl="1"/>
            <a:r>
              <a:rPr lang="en-US" altLang="zh-CN" smtClean="0"/>
              <a:t>5. M=1</a:t>
            </a:r>
            <a:r>
              <a:rPr lang="zh-CN" altLang="en-US" smtClean="0"/>
              <a:t>，继续</a:t>
            </a:r>
            <a:r>
              <a:rPr lang="en-US" altLang="zh-CN" smtClean="0"/>
              <a:t>1</a:t>
            </a:r>
            <a:r>
              <a:rPr lang="zh-CN" altLang="en-US" smtClean="0"/>
              <a:t>，</a:t>
            </a:r>
            <a:endParaRPr lang="en-US" altLang="zh-CN" smtClean="0"/>
          </a:p>
          <a:p>
            <a:r>
              <a:rPr lang="zh-CN" altLang="en-US" smtClean="0"/>
              <a:t>每遇到碰撞就进行分支，成为两个子集；</a:t>
            </a:r>
            <a:endParaRPr lang="en-US" altLang="zh-CN" smtClean="0"/>
          </a:p>
          <a:p>
            <a:pPr lvl="1"/>
            <a:endParaRPr lang="zh-CN" altLang="en-US" smtClean="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标题 1"/>
          <p:cNvSpPr>
            <a:spLocks noGrp="1"/>
          </p:cNvSpPr>
          <p:nvPr>
            <p:ph type="title"/>
          </p:nvPr>
        </p:nvSpPr>
        <p:spPr/>
        <p:txBody>
          <a:bodyPr/>
          <a:lstStyle/>
          <a:p>
            <a:r>
              <a:rPr lang="en-US" altLang="zh-CN" smtClean="0"/>
              <a:t>2. </a:t>
            </a:r>
            <a:r>
              <a:rPr lang="zh-CN" altLang="en-US" smtClean="0"/>
              <a:t>二进制树型搜索算法</a:t>
            </a:r>
          </a:p>
        </p:txBody>
      </p:sp>
      <p:sp>
        <p:nvSpPr>
          <p:cNvPr id="14340" name="内容占位符 2"/>
          <p:cNvSpPr>
            <a:spLocks noGrp="1"/>
          </p:cNvSpPr>
          <p:nvPr>
            <p:ph idx="1"/>
          </p:nvPr>
        </p:nvSpPr>
        <p:spPr>
          <a:xfrm>
            <a:off x="533400" y="1371600"/>
            <a:ext cx="8070850" cy="1625600"/>
          </a:xfrm>
        </p:spPr>
        <p:txBody>
          <a:bodyPr/>
          <a:lstStyle/>
          <a:p>
            <a:r>
              <a:rPr lang="zh-CN" altLang="en-US" smtClean="0"/>
              <a:t>基于随机数和时隙的方法</a:t>
            </a:r>
            <a:endParaRPr lang="en-US" altLang="zh-CN" smtClean="0"/>
          </a:p>
          <a:p>
            <a:pPr lvl="1"/>
            <a:r>
              <a:rPr lang="en-US" altLang="zh-CN" smtClean="0"/>
              <a:t>1-6</a:t>
            </a:r>
            <a:r>
              <a:rPr lang="zh-CN" altLang="en-US" smtClean="0"/>
              <a:t>，</a:t>
            </a:r>
            <a:r>
              <a:rPr lang="en-US" altLang="zh-CN" smtClean="0"/>
              <a:t>mod2 = 0</a:t>
            </a:r>
            <a:r>
              <a:rPr lang="zh-CN" altLang="en-US" smtClean="0"/>
              <a:t>应答；</a:t>
            </a:r>
            <a:endParaRPr lang="en-US" altLang="zh-CN" smtClean="0"/>
          </a:p>
          <a:p>
            <a:pPr lvl="1"/>
            <a:r>
              <a:rPr lang="en-US" altLang="zh-CN" smtClean="0"/>
              <a:t>7,mod2=1</a:t>
            </a:r>
            <a:r>
              <a:rPr lang="zh-CN" altLang="en-US" smtClean="0"/>
              <a:t>应答；</a:t>
            </a:r>
            <a:endParaRPr lang="en-US" altLang="zh-CN" smtClean="0"/>
          </a:p>
          <a:p>
            <a:pPr lvl="1"/>
            <a:r>
              <a:rPr lang="zh-CN" altLang="en-US" smtClean="0"/>
              <a:t>递归</a:t>
            </a:r>
            <a:endParaRPr lang="en-US" altLang="zh-CN" smtClean="0"/>
          </a:p>
          <a:p>
            <a:pPr lvl="2"/>
            <a:endParaRPr lang="en-US" altLang="zh-CN" smtClean="0"/>
          </a:p>
          <a:p>
            <a:pPr lvl="2"/>
            <a:endParaRPr lang="zh-CN" altLang="en-US" smtClean="0"/>
          </a:p>
        </p:txBody>
      </p:sp>
      <p:graphicFrame>
        <p:nvGraphicFramePr>
          <p:cNvPr id="14338" name="Object 4"/>
          <p:cNvGraphicFramePr>
            <a:graphicFrameLocks noChangeAspect="1"/>
          </p:cNvGraphicFramePr>
          <p:nvPr/>
        </p:nvGraphicFramePr>
        <p:xfrm>
          <a:off x="900113" y="2997200"/>
          <a:ext cx="7623175" cy="3240088"/>
        </p:xfrm>
        <a:graphic>
          <a:graphicData uri="http://schemas.openxmlformats.org/presentationml/2006/ole">
            <p:oleObj spid="_x0000_s14338" name="图片" r:id="rId4" imgW="4709475" imgH="1999574" progId="Word.Picture.8">
              <p:embed/>
            </p:oleObj>
          </a:graphicData>
        </a:graphic>
      </p:graphicFrame>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标题 1"/>
          <p:cNvSpPr>
            <a:spLocks noGrp="1"/>
          </p:cNvSpPr>
          <p:nvPr>
            <p:ph type="ctrTitle"/>
          </p:nvPr>
        </p:nvSpPr>
        <p:spPr>
          <a:xfrm>
            <a:off x="533400" y="1447800"/>
            <a:ext cx="7772400" cy="1044575"/>
          </a:xfrm>
        </p:spPr>
        <p:txBody>
          <a:bodyPr/>
          <a:lstStyle/>
          <a:p>
            <a:r>
              <a:rPr lang="en-US" altLang="zh-CN" smtClean="0"/>
              <a:t>4.3</a:t>
            </a:r>
            <a:r>
              <a:rPr lang="zh-CN" altLang="en-US" smtClean="0"/>
              <a:t> </a:t>
            </a:r>
            <a:r>
              <a:rPr lang="en-US" altLang="zh-CN" smtClean="0"/>
              <a:t>ISO/IEC13.56MHz</a:t>
            </a:r>
            <a:r>
              <a:rPr lang="zh-CN" altLang="en-US" smtClean="0"/>
              <a:t>标准中的防碰撞协议</a:t>
            </a:r>
          </a:p>
        </p:txBody>
      </p:sp>
      <p:sp>
        <p:nvSpPr>
          <p:cNvPr id="71683" name="副标题 2"/>
          <p:cNvSpPr>
            <a:spLocks noGrp="1"/>
          </p:cNvSpPr>
          <p:nvPr>
            <p:ph type="subTitle" idx="1"/>
          </p:nvPr>
        </p:nvSpPr>
        <p:spPr>
          <a:xfrm>
            <a:off x="1403350" y="2924175"/>
            <a:ext cx="6545263" cy="3600450"/>
          </a:xfrm>
        </p:spPr>
        <p:txBody>
          <a:bodyPr/>
          <a:lstStyle/>
          <a:p>
            <a:pPr marL="457200" indent="-457200">
              <a:buFont typeface="Wingdings" pitchFamily="2" charset="2"/>
              <a:buAutoNum type="arabicPeriod"/>
            </a:pPr>
            <a:r>
              <a:rPr lang="en-US" altLang="zh-CN" dirty="0" smtClean="0"/>
              <a:t>ISO 14443 TYPE A </a:t>
            </a:r>
            <a:r>
              <a:rPr lang="zh-CN" altLang="en-US" dirty="0" smtClean="0"/>
              <a:t>防碰撞协议</a:t>
            </a:r>
            <a:endParaRPr lang="en-US" altLang="zh-CN" dirty="0" smtClean="0"/>
          </a:p>
          <a:p>
            <a:pPr marL="457200" indent="-457200">
              <a:buFont typeface="Wingdings" pitchFamily="2" charset="2"/>
              <a:buAutoNum type="arabicPeriod"/>
            </a:pPr>
            <a:r>
              <a:rPr lang="en-US" altLang="zh-CN" dirty="0" smtClean="0"/>
              <a:t>ISO 14443 TYPE B </a:t>
            </a:r>
            <a:r>
              <a:rPr lang="zh-CN" altLang="en-US" dirty="0" smtClean="0"/>
              <a:t>防碰撞协议</a:t>
            </a:r>
            <a:endParaRPr lang="en-US" altLang="zh-CN" dirty="0" smtClean="0"/>
          </a:p>
          <a:p>
            <a:pPr marL="457200" indent="-457200">
              <a:buFont typeface="Wingdings" pitchFamily="2" charset="2"/>
              <a:buAutoNum type="arabicPeriod"/>
            </a:pPr>
            <a:r>
              <a:rPr lang="en-US" altLang="zh-CN" dirty="0" smtClean="0"/>
              <a:t>ISO 15693 </a:t>
            </a:r>
            <a:r>
              <a:rPr lang="zh-CN" altLang="en-US" dirty="0" smtClean="0"/>
              <a:t>防碰撞协议</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标题 1"/>
          <p:cNvSpPr>
            <a:spLocks noGrp="1"/>
          </p:cNvSpPr>
          <p:nvPr>
            <p:ph type="title"/>
          </p:nvPr>
        </p:nvSpPr>
        <p:spPr/>
        <p:txBody>
          <a:bodyPr/>
          <a:lstStyle/>
          <a:p>
            <a:r>
              <a:rPr lang="en-US" altLang="zh-CN" smtClean="0"/>
              <a:t>3. ISO/IEC 14443</a:t>
            </a:r>
            <a:r>
              <a:rPr lang="zh-CN" altLang="en-US" smtClean="0"/>
              <a:t>标准中的防碰撞协议</a:t>
            </a:r>
          </a:p>
        </p:txBody>
      </p:sp>
      <p:sp>
        <p:nvSpPr>
          <p:cNvPr id="72707" name="内容占位符 2"/>
          <p:cNvSpPr>
            <a:spLocks noGrp="1"/>
          </p:cNvSpPr>
          <p:nvPr>
            <p:ph idx="1"/>
          </p:nvPr>
        </p:nvSpPr>
        <p:spPr/>
        <p:txBody>
          <a:bodyPr/>
          <a:lstStyle/>
          <a:p>
            <a:r>
              <a:rPr lang="en-US" altLang="zh-CN" smtClean="0"/>
              <a:t>ISO/IEC 14443-3</a:t>
            </a:r>
            <a:r>
              <a:rPr lang="zh-CN" altLang="en-US" smtClean="0"/>
              <a:t>定义密耦合的防碰撞协议</a:t>
            </a:r>
            <a:endParaRPr lang="en-US" altLang="zh-CN" smtClean="0"/>
          </a:p>
          <a:p>
            <a:pPr lvl="1"/>
            <a:r>
              <a:rPr lang="zh-CN" altLang="en-US" smtClean="0"/>
              <a:t>阅读器：</a:t>
            </a:r>
            <a:r>
              <a:rPr lang="en-US" altLang="zh-CN" smtClean="0"/>
              <a:t>PCD(Proximity Coupling Device)</a:t>
            </a:r>
          </a:p>
          <a:p>
            <a:pPr lvl="1"/>
            <a:r>
              <a:rPr lang="zh-CN" altLang="en-US" smtClean="0"/>
              <a:t>应答器：</a:t>
            </a:r>
            <a:r>
              <a:rPr lang="en-US" altLang="zh-CN" smtClean="0"/>
              <a:t>PICC(Proximity IC Card)</a:t>
            </a:r>
          </a:p>
          <a:p>
            <a:r>
              <a:rPr lang="en-US" altLang="zh-CN" smtClean="0"/>
              <a:t>ISO/IEC 14443-1</a:t>
            </a:r>
            <a:r>
              <a:rPr lang="zh-CN" altLang="en-US" smtClean="0"/>
              <a:t>定义物理特性</a:t>
            </a:r>
            <a:endParaRPr lang="en-US" altLang="zh-CN" smtClean="0"/>
          </a:p>
          <a:p>
            <a:pPr lvl="1"/>
            <a:r>
              <a:rPr lang="zh-CN" altLang="en-US" smtClean="0"/>
              <a:t>比如卡的大小</a:t>
            </a:r>
            <a:endParaRPr lang="en-US" altLang="zh-CN" smtClean="0"/>
          </a:p>
          <a:p>
            <a:r>
              <a:rPr lang="en-US" altLang="zh-CN" smtClean="0"/>
              <a:t>ISO/IEC 14443-2</a:t>
            </a:r>
            <a:r>
              <a:rPr lang="zh-CN" altLang="en-US" smtClean="0"/>
              <a:t>定义射频能量和信号接口</a:t>
            </a:r>
            <a:endParaRPr lang="en-US" altLang="zh-CN" smtClean="0"/>
          </a:p>
          <a:p>
            <a:pPr lvl="1"/>
            <a:r>
              <a:rPr lang="zh-CN" altLang="en-US" smtClean="0"/>
              <a:t>区分</a:t>
            </a:r>
            <a:r>
              <a:rPr lang="en-US" altLang="zh-CN" smtClean="0"/>
              <a:t>A/B</a:t>
            </a:r>
            <a:r>
              <a:rPr lang="zh-CN" altLang="en-US" smtClean="0"/>
              <a:t>；</a:t>
            </a:r>
            <a:endParaRPr lang="en-US" altLang="zh-CN" smtClean="0"/>
          </a:p>
          <a:p>
            <a:pPr lvl="1"/>
            <a:r>
              <a:rPr lang="zh-CN" altLang="en-US" smtClean="0"/>
              <a:t>编码</a:t>
            </a:r>
            <a:r>
              <a:rPr lang="en-US" altLang="zh-CN" smtClean="0"/>
              <a:t>/</a:t>
            </a:r>
            <a:r>
              <a:rPr lang="zh-CN" altLang="en-US" smtClean="0"/>
              <a:t>调制方式</a:t>
            </a:r>
            <a:r>
              <a:rPr lang="en-US" altLang="zh-CN" smtClean="0"/>
              <a:t>.</a:t>
            </a:r>
          </a:p>
          <a:p>
            <a:r>
              <a:rPr lang="en-US" altLang="zh-CN" smtClean="0"/>
              <a:t>ISO/IEC 14443</a:t>
            </a:r>
            <a:r>
              <a:rPr lang="zh-CN" altLang="en-US" smtClean="0"/>
              <a:t>标准定义了</a:t>
            </a:r>
            <a:r>
              <a:rPr lang="en-US" altLang="zh-CN" smtClean="0"/>
              <a:t>A/B</a:t>
            </a:r>
            <a:r>
              <a:rPr lang="zh-CN" altLang="en-US" smtClean="0"/>
              <a:t>两种不同的防碰撞协议。</a:t>
            </a:r>
            <a:endParaRPr lang="en-US" altLang="zh-CN" smtClean="0"/>
          </a:p>
          <a:p>
            <a:pPr lvl="1"/>
            <a:r>
              <a:rPr lang="en-US" altLang="zh-CN" smtClean="0"/>
              <a:t>TYPE A</a:t>
            </a:r>
            <a:r>
              <a:rPr lang="zh-CN" altLang="en-US" smtClean="0"/>
              <a:t>：位检测防碰撞协议；</a:t>
            </a:r>
            <a:endParaRPr lang="en-US" altLang="zh-CN" smtClean="0"/>
          </a:p>
          <a:p>
            <a:pPr lvl="1"/>
            <a:r>
              <a:rPr lang="en-US" altLang="zh-CN" smtClean="0"/>
              <a:t>TYPE B:  </a:t>
            </a:r>
            <a:r>
              <a:rPr lang="zh-CN" altLang="en-US" smtClean="0"/>
              <a:t>动态时隙</a:t>
            </a:r>
            <a:r>
              <a:rPr lang="en-US" altLang="zh-CN" smtClean="0"/>
              <a:t>ALOHA</a:t>
            </a:r>
            <a:r>
              <a:rPr lang="zh-CN" altLang="en-US" smtClean="0"/>
              <a:t>算法</a:t>
            </a:r>
            <a:r>
              <a:rPr lang="en-US" altLang="zh-CN" smtClean="0"/>
              <a:t>;</a:t>
            </a:r>
          </a:p>
          <a:p>
            <a:pPr lvl="1"/>
            <a:endParaRPr lang="zh-CN" altLang="en-US" smtClean="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smtClean="0"/>
              <a:t>1. TYPE A </a:t>
            </a:r>
            <a:r>
              <a:rPr lang="zh-CN" altLang="en-US" dirty="0" smtClean="0"/>
              <a:t>防碰撞协议</a:t>
            </a:r>
            <a:endParaRPr lang="zh-CN" altLang="en-US" dirty="0"/>
          </a:p>
        </p:txBody>
      </p:sp>
      <p:sp>
        <p:nvSpPr>
          <p:cNvPr id="3" name="副标题 2"/>
          <p:cNvSpPr>
            <a:spLocks noGrp="1"/>
          </p:cNvSpPr>
          <p:nvPr>
            <p:ph type="subTitle" idx="1"/>
          </p:nvPr>
        </p:nvSpPr>
        <p:spPr/>
        <p:txBody>
          <a:bodyPr/>
          <a:lstStyle/>
          <a:p>
            <a:endParaRPr lang="zh-CN" altLang="en-US"/>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标题 1"/>
          <p:cNvSpPr>
            <a:spLocks noGrp="1"/>
          </p:cNvSpPr>
          <p:nvPr>
            <p:ph type="title"/>
          </p:nvPr>
        </p:nvSpPr>
        <p:spPr/>
        <p:txBody>
          <a:bodyPr/>
          <a:lstStyle/>
          <a:p>
            <a:r>
              <a:rPr lang="en-US" altLang="zh-CN" dirty="0" smtClean="0"/>
              <a:t>1. TYPE A </a:t>
            </a:r>
            <a:r>
              <a:rPr lang="zh-CN" altLang="en-US" dirty="0" smtClean="0"/>
              <a:t>防碰撞协议</a:t>
            </a:r>
          </a:p>
        </p:txBody>
      </p:sp>
      <p:sp>
        <p:nvSpPr>
          <p:cNvPr id="74755" name="内容占位符 2"/>
          <p:cNvSpPr>
            <a:spLocks noGrp="1"/>
          </p:cNvSpPr>
          <p:nvPr>
            <p:ph idx="1"/>
          </p:nvPr>
        </p:nvSpPr>
        <p:spPr/>
        <p:txBody>
          <a:bodyPr/>
          <a:lstStyle/>
          <a:p>
            <a:pPr marL="342900" lvl="1" indent="-342900" algn="just">
              <a:buClr>
                <a:schemeClr val="folHlink"/>
              </a:buClr>
              <a:buSzPct val="60000"/>
            </a:pPr>
            <a:r>
              <a:rPr lang="zh-CN" altLang="en-US" dirty="0" smtClean="0"/>
              <a:t>基于序列号的二进制搜索算法</a:t>
            </a:r>
          </a:p>
          <a:p>
            <a:pPr algn="just"/>
            <a:endParaRPr lang="en-US" altLang="zh-CN" dirty="0" smtClean="0"/>
          </a:p>
          <a:p>
            <a:pPr algn="just"/>
            <a:r>
              <a:rPr lang="zh-CN" altLang="en-US" dirty="0" smtClean="0"/>
              <a:t>基本原理：</a:t>
            </a:r>
            <a:endParaRPr lang="en-US" altLang="zh-CN" dirty="0" smtClean="0"/>
          </a:p>
          <a:p>
            <a:pPr lvl="1" algn="just"/>
            <a:r>
              <a:rPr lang="zh-CN" altLang="zh-CN" dirty="0" smtClean="0"/>
              <a:t>面向比特的防冲突机制</a:t>
            </a:r>
            <a:r>
              <a:rPr lang="en-US" altLang="zh-CN" dirty="0" smtClean="0"/>
              <a:t>.</a:t>
            </a:r>
          </a:p>
          <a:p>
            <a:pPr lvl="1" algn="just"/>
            <a:r>
              <a:rPr lang="zh-CN" altLang="zh-CN" dirty="0" smtClean="0"/>
              <a:t>原理是基于卡片有一个全球唯一的序列号</a:t>
            </a:r>
            <a:r>
              <a:rPr lang="en-US" altLang="zh-CN" dirty="0" smtClean="0"/>
              <a:t>:</a:t>
            </a:r>
            <a:r>
              <a:rPr lang="zh-CN" altLang="zh-CN" dirty="0" smtClean="0"/>
              <a:t>卡号的每一位上不是“</a:t>
            </a:r>
            <a:r>
              <a:rPr lang="en-US" altLang="zh-CN" dirty="0" smtClean="0"/>
              <a:t>1</a:t>
            </a:r>
            <a:r>
              <a:rPr lang="zh-CN" altLang="zh-CN" dirty="0" smtClean="0"/>
              <a:t>”就是“</a:t>
            </a:r>
            <a:r>
              <a:rPr lang="en-US" altLang="zh-CN" dirty="0" smtClean="0"/>
              <a:t>0</a:t>
            </a:r>
            <a:r>
              <a:rPr lang="zh-CN" altLang="zh-CN" dirty="0" smtClean="0"/>
              <a:t>”，而且由于是全世界唯一，所以任何两张卡片的序列号总有一位的值是不一样的，也就说总存在某一位，一张卡片上是“</a:t>
            </a:r>
            <a:r>
              <a:rPr lang="en-US" altLang="zh-CN" dirty="0" smtClean="0"/>
              <a:t>0</a:t>
            </a:r>
            <a:r>
              <a:rPr lang="zh-CN" altLang="zh-CN" dirty="0" smtClean="0"/>
              <a:t>”，而另一张卡片上是“</a:t>
            </a:r>
            <a:r>
              <a:rPr lang="en-US" altLang="zh-CN" dirty="0" smtClean="0"/>
              <a:t>1</a:t>
            </a:r>
            <a:r>
              <a:rPr lang="zh-CN" altLang="zh-CN" dirty="0" smtClean="0"/>
              <a:t>”</a:t>
            </a:r>
            <a:r>
              <a:rPr lang="en-US" altLang="zh-CN" dirty="0" smtClean="0"/>
              <a:t>.</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 TYPE A </a:t>
            </a:r>
            <a:r>
              <a:rPr lang="zh-CN" altLang="en-US" dirty="0" smtClean="0"/>
              <a:t>防碰撞协议</a:t>
            </a:r>
            <a:endParaRPr lang="zh-CN" altLang="en-US" dirty="0"/>
          </a:p>
        </p:txBody>
      </p:sp>
      <p:sp>
        <p:nvSpPr>
          <p:cNvPr id="3" name="内容占位符 2"/>
          <p:cNvSpPr>
            <a:spLocks noGrp="1"/>
          </p:cNvSpPr>
          <p:nvPr>
            <p:ph idx="1"/>
          </p:nvPr>
        </p:nvSpPr>
        <p:spPr/>
        <p:txBody>
          <a:bodyPr/>
          <a:lstStyle/>
          <a:p>
            <a:pPr algn="just"/>
            <a:r>
              <a:rPr lang="zh-CN" altLang="en-US" dirty="0" smtClean="0"/>
              <a:t>过程：</a:t>
            </a:r>
            <a:endParaRPr lang="en-US" altLang="zh-CN" dirty="0" smtClean="0"/>
          </a:p>
          <a:p>
            <a:pPr marL="800100" lvl="1" indent="-342900">
              <a:buNone/>
              <a:defRPr/>
            </a:pPr>
            <a:r>
              <a:rPr lang="en-US" altLang="zh-CN" dirty="0" smtClean="0"/>
              <a:t>1. </a:t>
            </a:r>
            <a:r>
              <a:rPr lang="zh-CN" altLang="zh-CN" dirty="0" smtClean="0"/>
              <a:t>当两张以上卡片同时进入射频场，读写器向射频场发出卡呼叫命令，问射频场中有没有卡片。这些卡片同时回答“有卡片”；</a:t>
            </a:r>
            <a:endParaRPr lang="en-US" altLang="zh-CN" dirty="0" smtClean="0"/>
          </a:p>
          <a:p>
            <a:pPr marL="800100" lvl="1" indent="-342900">
              <a:buNone/>
              <a:defRPr/>
            </a:pPr>
            <a:r>
              <a:rPr lang="en-US" altLang="zh-CN" dirty="0" smtClean="0"/>
              <a:t>2. </a:t>
            </a:r>
            <a:r>
              <a:rPr lang="zh-CN" altLang="zh-CN" dirty="0" smtClean="0"/>
              <a:t>读写器发送防冲突命令“把你们的卡号告诉我”，收到命令后所有卡片同时回送自己的卡号。</a:t>
            </a:r>
            <a:endParaRPr lang="en-US" altLang="zh-CN" dirty="0" smtClean="0"/>
          </a:p>
          <a:p>
            <a:pPr marL="800100" lvl="1" indent="-342900">
              <a:buNone/>
              <a:defRPr/>
            </a:pPr>
            <a:r>
              <a:rPr lang="en-US" altLang="zh-CN" dirty="0" smtClean="0"/>
              <a:t>3. </a:t>
            </a:r>
            <a:r>
              <a:rPr lang="zh-CN" altLang="zh-CN" dirty="0" smtClean="0"/>
              <a:t>读写器</a:t>
            </a:r>
            <a:r>
              <a:rPr lang="zh-CN" altLang="en-US" dirty="0" smtClean="0"/>
              <a:t>开始接收卡号</a:t>
            </a:r>
            <a:r>
              <a:rPr lang="en-US" altLang="zh-CN" dirty="0" smtClean="0"/>
              <a:t>.</a:t>
            </a:r>
            <a:r>
              <a:rPr lang="zh-CN" altLang="zh-CN" dirty="0" smtClean="0"/>
              <a:t>可能这些卡片卡号的前几位都是一样的。比如前四位都是</a:t>
            </a:r>
            <a:r>
              <a:rPr lang="en-US" altLang="zh-CN" dirty="0" smtClean="0"/>
              <a:t>1010</a:t>
            </a:r>
            <a:r>
              <a:rPr lang="zh-CN" altLang="zh-CN" dirty="0" smtClean="0"/>
              <a:t>，第五位上有一张卡片是“</a:t>
            </a:r>
            <a:r>
              <a:rPr lang="en-US" altLang="zh-CN" dirty="0" smtClean="0"/>
              <a:t>0</a:t>
            </a:r>
            <a:r>
              <a:rPr lang="zh-CN" altLang="zh-CN" dirty="0" smtClean="0"/>
              <a:t>”而其他卡片是“</a:t>
            </a:r>
            <a:r>
              <a:rPr lang="en-US" altLang="zh-CN" dirty="0" smtClean="0"/>
              <a:t>1</a:t>
            </a:r>
            <a:r>
              <a:rPr lang="zh-CN" altLang="zh-CN" dirty="0" smtClean="0"/>
              <a:t>”，于是所有卡片在一起说自己的第五位卡号的时候，由于有卡片说“</a:t>
            </a:r>
            <a:r>
              <a:rPr lang="en-US" altLang="zh-CN" dirty="0" smtClean="0"/>
              <a:t>0</a:t>
            </a:r>
            <a:r>
              <a:rPr lang="zh-CN" altLang="zh-CN" dirty="0" smtClean="0"/>
              <a:t>”，有卡片说“</a:t>
            </a:r>
            <a:r>
              <a:rPr lang="en-US" altLang="zh-CN" dirty="0" smtClean="0"/>
              <a:t>1</a:t>
            </a:r>
            <a:r>
              <a:rPr lang="zh-CN" altLang="zh-CN" dirty="0" smtClean="0"/>
              <a:t>”，读写器听出来发生了冲突。</a:t>
            </a:r>
            <a:endParaRPr lang="zh-CN" altLang="en-US" dirty="0" smtClean="0"/>
          </a:p>
          <a:p>
            <a:endParaRPr lang="zh-CN" alt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 TYPE A </a:t>
            </a:r>
            <a:r>
              <a:rPr lang="zh-CN" altLang="en-US" dirty="0" smtClean="0"/>
              <a:t>防碰撞协议</a:t>
            </a:r>
            <a:endParaRPr lang="zh-CN" altLang="en-US" dirty="0"/>
          </a:p>
        </p:txBody>
      </p:sp>
      <p:sp>
        <p:nvSpPr>
          <p:cNvPr id="3" name="内容占位符 2"/>
          <p:cNvSpPr>
            <a:spLocks noGrp="1"/>
          </p:cNvSpPr>
          <p:nvPr>
            <p:ph idx="1"/>
          </p:nvPr>
        </p:nvSpPr>
        <p:spPr/>
        <p:txBody>
          <a:bodyPr/>
          <a:lstStyle/>
          <a:p>
            <a:pPr marL="800100" lvl="1" indent="-342900">
              <a:buNone/>
              <a:defRPr/>
            </a:pPr>
            <a:r>
              <a:rPr lang="en-US" altLang="zh-CN" dirty="0" smtClean="0"/>
              <a:t>4. </a:t>
            </a:r>
            <a:r>
              <a:rPr lang="zh-CN" altLang="zh-CN" dirty="0" smtClean="0"/>
              <a:t>读写器检测到冲突后，对射频场中的卡片说，让卡号前四位是“</a:t>
            </a:r>
            <a:r>
              <a:rPr lang="en-US" altLang="zh-CN" dirty="0" smtClean="0"/>
              <a:t>1010</a:t>
            </a:r>
            <a:r>
              <a:rPr lang="zh-CN" altLang="zh-CN" dirty="0" smtClean="0"/>
              <a:t>”，第五位是“</a:t>
            </a:r>
            <a:r>
              <a:rPr lang="en-US" altLang="zh-CN" dirty="0" smtClean="0"/>
              <a:t>1</a:t>
            </a:r>
            <a:r>
              <a:rPr lang="zh-CN" altLang="zh-CN" dirty="0" smtClean="0"/>
              <a:t>”的卡片继续说自己的卡号，</a:t>
            </a:r>
            <a:r>
              <a:rPr lang="zh-CN" altLang="zh-CN" dirty="0" smtClean="0">
                <a:solidFill>
                  <a:srgbClr val="FF0000"/>
                </a:solidFill>
              </a:rPr>
              <a:t>其他的卡片不要发言了。</a:t>
            </a:r>
            <a:endParaRPr lang="en-US" altLang="zh-CN" dirty="0" smtClean="0">
              <a:solidFill>
                <a:srgbClr val="FF0000"/>
              </a:solidFill>
            </a:endParaRPr>
          </a:p>
          <a:p>
            <a:pPr marL="800100" lvl="1" indent="-342900">
              <a:buNone/>
              <a:defRPr/>
            </a:pPr>
            <a:r>
              <a:rPr lang="en-US" altLang="zh-CN" dirty="0" smtClean="0"/>
              <a:t>5. </a:t>
            </a:r>
            <a:r>
              <a:rPr lang="zh-CN" altLang="zh-CN" dirty="0" smtClean="0"/>
              <a:t>结果第五位是“</a:t>
            </a:r>
            <a:r>
              <a:rPr lang="en-US" altLang="zh-CN" dirty="0" smtClean="0"/>
              <a:t>1</a:t>
            </a:r>
            <a:r>
              <a:rPr lang="zh-CN" altLang="zh-CN" dirty="0" smtClean="0"/>
              <a:t>”的卡片继续发言</a:t>
            </a:r>
            <a:r>
              <a:rPr lang="en-US" altLang="zh-CN" dirty="0" smtClean="0"/>
              <a:t>; -</a:t>
            </a:r>
            <a:r>
              <a:rPr lang="en-US" altLang="zh-CN" dirty="0" smtClean="0">
                <a:sym typeface="Wingdings" pitchFamily="2" charset="2"/>
              </a:rPr>
              <a:t> 2</a:t>
            </a:r>
            <a:endParaRPr lang="en-US" altLang="zh-CN" dirty="0" smtClean="0"/>
          </a:p>
          <a:p>
            <a:pPr marL="800100" lvl="1" indent="-342900">
              <a:buNone/>
              <a:defRPr/>
            </a:pPr>
            <a:r>
              <a:rPr lang="en-US" altLang="zh-CN" dirty="0" smtClean="0"/>
              <a:t>6. </a:t>
            </a:r>
            <a:r>
              <a:rPr lang="zh-CN" altLang="zh-CN" dirty="0" smtClean="0"/>
              <a:t>可能第五位是“</a:t>
            </a:r>
            <a:r>
              <a:rPr lang="en-US" altLang="zh-CN" dirty="0" smtClean="0"/>
              <a:t>1</a:t>
            </a:r>
            <a:r>
              <a:rPr lang="zh-CN" altLang="zh-CN" dirty="0" smtClean="0"/>
              <a:t>”的卡片不止一张，于是在这些卡片回送卡号的过程中又发生了冲突，读写器仍然用上面的办法</a:t>
            </a:r>
            <a:r>
              <a:rPr lang="zh-CN" altLang="en-US" dirty="0" smtClean="0"/>
              <a:t>，</a:t>
            </a:r>
            <a:r>
              <a:rPr lang="zh-CN" altLang="zh-CN" dirty="0" smtClean="0">
                <a:solidFill>
                  <a:srgbClr val="FF0000"/>
                </a:solidFill>
              </a:rPr>
              <a:t>让冲突位是“</a:t>
            </a:r>
            <a:r>
              <a:rPr lang="en-US" altLang="zh-CN" dirty="0" smtClean="0">
                <a:solidFill>
                  <a:srgbClr val="FF0000"/>
                </a:solidFill>
              </a:rPr>
              <a:t>1</a:t>
            </a:r>
            <a:r>
              <a:rPr lang="zh-CN" altLang="zh-CN" dirty="0" smtClean="0">
                <a:solidFill>
                  <a:srgbClr val="FF0000"/>
                </a:solidFill>
              </a:rPr>
              <a:t>”的卡片继续发言，其他卡片禁止发言</a:t>
            </a:r>
            <a:r>
              <a:rPr lang="zh-CN" altLang="zh-CN" dirty="0" smtClean="0"/>
              <a:t>，最终经过多次的防冲突循环，当只剩下一张卡片的时候，就没有冲突了，最后胜出的卡片把自己完整的卡号回送给读写器，读写器发出卡选择命令，这张卡片就被选中了，而其他卡片只有等待下次卡呼叫时才能再次参与防冲突过程。</a:t>
            </a:r>
            <a:endParaRPr lang="en-US" altLang="zh-CN" dirty="0" smtClean="0"/>
          </a:p>
          <a:p>
            <a:pPr marL="800100" lvl="1" indent="-342900">
              <a:buNone/>
              <a:defRPr/>
            </a:pPr>
            <a:r>
              <a:rPr lang="en-US" altLang="zh-CN" dirty="0" smtClean="0"/>
              <a:t>7. </a:t>
            </a:r>
            <a:r>
              <a:rPr lang="zh-CN" altLang="zh-CN" dirty="0" smtClean="0"/>
              <a:t>上述防冲突过程中，当冲突发生时，读写器总是选择冲突位为“</a:t>
            </a:r>
            <a:r>
              <a:rPr lang="en-US" altLang="zh-CN" dirty="0" smtClean="0"/>
              <a:t>1</a:t>
            </a:r>
            <a:r>
              <a:rPr lang="zh-CN" altLang="zh-CN" dirty="0" smtClean="0"/>
              <a:t>”的卡片胜出，当然也可以指定冲突位为“</a:t>
            </a:r>
            <a:r>
              <a:rPr lang="en-US" altLang="zh-CN" dirty="0" smtClean="0"/>
              <a:t>0</a:t>
            </a:r>
            <a:r>
              <a:rPr lang="zh-CN" altLang="zh-CN" dirty="0" smtClean="0"/>
              <a:t>”的卡片胜出。</a:t>
            </a:r>
            <a:endParaRPr lang="zh-CN" altLang="en-US"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 TYPE A </a:t>
            </a:r>
            <a:r>
              <a:rPr lang="zh-CN" altLang="en-US" dirty="0" smtClean="0"/>
              <a:t>防碰撞协议</a:t>
            </a:r>
            <a:endParaRPr lang="zh-CN" altLang="en-US" dirty="0"/>
          </a:p>
        </p:txBody>
      </p:sp>
      <p:sp>
        <p:nvSpPr>
          <p:cNvPr id="3" name="内容占位符 2"/>
          <p:cNvSpPr>
            <a:spLocks noGrp="1"/>
          </p:cNvSpPr>
          <p:nvPr>
            <p:ph idx="1"/>
          </p:nvPr>
        </p:nvSpPr>
        <p:spPr/>
        <p:txBody>
          <a:bodyPr/>
          <a:lstStyle/>
          <a:p>
            <a:pPr>
              <a:defRPr/>
            </a:pPr>
            <a:r>
              <a:rPr lang="zh-CN" altLang="zh-CN" dirty="0" smtClean="0"/>
              <a:t>读写器</a:t>
            </a:r>
            <a:r>
              <a:rPr lang="zh-CN" altLang="en-US" dirty="0" smtClean="0"/>
              <a:t>如何</a:t>
            </a:r>
            <a:r>
              <a:rPr lang="zh-CN" altLang="zh-CN" dirty="0" smtClean="0"/>
              <a:t>怎么知道发生冲突了</a:t>
            </a:r>
            <a:r>
              <a:rPr lang="en-US" altLang="zh-CN" dirty="0" smtClean="0"/>
              <a:t>?</a:t>
            </a:r>
          </a:p>
          <a:p>
            <a:pPr lvl="1">
              <a:defRPr/>
            </a:pPr>
            <a:r>
              <a:rPr lang="zh-CN" altLang="zh-CN" dirty="0" smtClean="0"/>
              <a:t>卡片向读写器发送命令使用副载波调制的曼侧斯特</a:t>
            </a:r>
            <a:r>
              <a:rPr lang="en-US" altLang="zh-CN" dirty="0" smtClean="0"/>
              <a:t>(Manchester)</a:t>
            </a:r>
            <a:r>
              <a:rPr lang="zh-CN" altLang="zh-CN" dirty="0" smtClean="0"/>
              <a:t>码，副载波调制码元的右半部分表示数据“</a:t>
            </a:r>
            <a:r>
              <a:rPr lang="en-US" altLang="zh-CN" dirty="0" smtClean="0"/>
              <a:t>0</a:t>
            </a:r>
            <a:r>
              <a:rPr lang="zh-CN" altLang="zh-CN" dirty="0" smtClean="0"/>
              <a:t>”，副载波调制码元的左半部分表示数据“</a:t>
            </a:r>
            <a:r>
              <a:rPr lang="en-US" altLang="zh-CN" dirty="0" smtClean="0"/>
              <a:t>1</a:t>
            </a:r>
            <a:r>
              <a:rPr lang="zh-CN" altLang="zh-CN" dirty="0" smtClean="0"/>
              <a:t>”，当发生冲突时，由于同时有卡片回送“</a:t>
            </a:r>
            <a:r>
              <a:rPr lang="en-US" altLang="zh-CN" dirty="0" smtClean="0"/>
              <a:t>0</a:t>
            </a:r>
            <a:r>
              <a:rPr lang="zh-CN" altLang="zh-CN" dirty="0" smtClean="0"/>
              <a:t>”和“</a:t>
            </a:r>
            <a:r>
              <a:rPr lang="en-US" altLang="zh-CN" dirty="0" smtClean="0"/>
              <a:t>1</a:t>
            </a:r>
            <a:r>
              <a:rPr lang="zh-CN" altLang="zh-CN" dirty="0" smtClean="0"/>
              <a:t>”，导致整个码元都有副载波调制，读写器收到这样的码元，就知道发生冲突了。</a:t>
            </a:r>
          </a:p>
          <a:p>
            <a:pPr>
              <a:defRPr/>
            </a:pPr>
            <a:r>
              <a:rPr lang="zh-CN" altLang="zh-CN" dirty="0" smtClean="0"/>
              <a:t>这种方法可以保证任何情况下都能选出一张卡片，即使把全世界同类型的所有卡片都拿来防冲突，最多经过</a:t>
            </a:r>
            <a:r>
              <a:rPr lang="en-US" altLang="zh-CN" dirty="0" smtClean="0"/>
              <a:t>N</a:t>
            </a:r>
            <a:r>
              <a:rPr lang="zh-CN" altLang="zh-CN" dirty="0" smtClean="0"/>
              <a:t>个防冲突循环就能选出一张卡片。</a:t>
            </a:r>
            <a:endParaRPr lang="en-US" altLang="zh-CN" dirty="0" smtClean="0"/>
          </a:p>
          <a:p>
            <a:pPr lvl="1">
              <a:defRPr/>
            </a:pPr>
            <a:r>
              <a:rPr lang="zh-CN" altLang="en-US" dirty="0" smtClean="0"/>
              <a:t>Ｎ是卡号的比特位数</a:t>
            </a:r>
            <a:endParaRPr lang="zh-CN" altLang="en-US"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标题 1"/>
          <p:cNvSpPr>
            <a:spLocks noGrp="1"/>
          </p:cNvSpPr>
          <p:nvPr>
            <p:ph type="title"/>
          </p:nvPr>
        </p:nvSpPr>
        <p:spPr/>
        <p:txBody>
          <a:bodyPr/>
          <a:lstStyle/>
          <a:p>
            <a:pPr marL="457200" indent="-457200"/>
            <a:r>
              <a:rPr lang="en-US" altLang="zh-CN" smtClean="0"/>
              <a:t>1. TYPE A </a:t>
            </a:r>
            <a:r>
              <a:rPr lang="zh-CN" altLang="en-US" smtClean="0"/>
              <a:t>防碰撞协议</a:t>
            </a:r>
            <a:endParaRPr lang="en-US" altLang="zh-CN" smtClean="0"/>
          </a:p>
        </p:txBody>
      </p:sp>
      <p:sp>
        <p:nvSpPr>
          <p:cNvPr id="73731" name="内容占位符 2"/>
          <p:cNvSpPr>
            <a:spLocks noGrp="1"/>
          </p:cNvSpPr>
          <p:nvPr>
            <p:ph idx="1"/>
          </p:nvPr>
        </p:nvSpPr>
        <p:spPr/>
        <p:txBody>
          <a:bodyPr/>
          <a:lstStyle/>
          <a:p>
            <a:r>
              <a:rPr lang="en-US" altLang="zh-CN" dirty="0" smtClean="0"/>
              <a:t>TYPE A</a:t>
            </a:r>
            <a:r>
              <a:rPr lang="zh-CN" altLang="en-US" dirty="0" smtClean="0"/>
              <a:t>的防碰撞方法：</a:t>
            </a:r>
            <a:endParaRPr lang="en-US" altLang="zh-CN" dirty="0" smtClean="0"/>
          </a:p>
          <a:p>
            <a:pPr lvl="1"/>
            <a:r>
              <a:rPr lang="zh-CN" altLang="en-US" dirty="0" smtClean="0"/>
              <a:t>基于序列号的二进制搜索算法</a:t>
            </a:r>
          </a:p>
          <a:p>
            <a:pPr lvl="1"/>
            <a:r>
              <a:rPr lang="zh-CN" altLang="en-US" dirty="0" smtClean="0"/>
              <a:t>搜索</a:t>
            </a:r>
            <a:r>
              <a:rPr lang="en-US" altLang="zh-CN" dirty="0" smtClean="0"/>
              <a:t>UID</a:t>
            </a:r>
          </a:p>
          <a:p>
            <a:pPr lvl="1"/>
            <a:r>
              <a:rPr lang="zh-CN" altLang="en-US" dirty="0" smtClean="0"/>
              <a:t>简述过程：</a:t>
            </a:r>
            <a:endParaRPr lang="en-US" altLang="zh-CN" dirty="0" smtClean="0"/>
          </a:p>
          <a:p>
            <a:pPr lvl="2"/>
            <a:r>
              <a:rPr lang="en-US" altLang="zh-CN" dirty="0" smtClean="0"/>
              <a:t>0. k=0</a:t>
            </a:r>
          </a:p>
          <a:p>
            <a:pPr lvl="2"/>
            <a:r>
              <a:rPr lang="en-US" altLang="zh-CN" dirty="0" smtClean="0"/>
              <a:t>1. PCD</a:t>
            </a:r>
            <a:r>
              <a:rPr lang="zh-CN" altLang="en-US" dirty="0" smtClean="0"/>
              <a:t>要求所有前</a:t>
            </a:r>
            <a:r>
              <a:rPr lang="en-US" altLang="zh-CN" dirty="0" smtClean="0"/>
              <a:t>k</a:t>
            </a:r>
            <a:r>
              <a:rPr lang="zh-CN" altLang="en-US" dirty="0" smtClean="0"/>
              <a:t>个位相同的</a:t>
            </a:r>
            <a:r>
              <a:rPr lang="en-US" altLang="zh-CN" dirty="0" smtClean="0"/>
              <a:t>PICC</a:t>
            </a:r>
            <a:r>
              <a:rPr lang="zh-CN" altLang="en-US" dirty="0" smtClean="0"/>
              <a:t>报告</a:t>
            </a:r>
            <a:r>
              <a:rPr lang="en-US" altLang="zh-CN" dirty="0" smtClean="0"/>
              <a:t>;</a:t>
            </a:r>
          </a:p>
          <a:p>
            <a:pPr lvl="2"/>
            <a:r>
              <a:rPr lang="en-US" altLang="zh-CN" dirty="0" smtClean="0"/>
              <a:t>2. PICCs</a:t>
            </a:r>
            <a:r>
              <a:rPr lang="zh-CN" altLang="en-US" dirty="0" smtClean="0"/>
              <a:t>响应</a:t>
            </a:r>
            <a:r>
              <a:rPr lang="en-US" altLang="zh-CN" dirty="0" smtClean="0"/>
              <a:t>;</a:t>
            </a:r>
          </a:p>
          <a:p>
            <a:pPr lvl="2"/>
            <a:r>
              <a:rPr lang="en-US" altLang="zh-CN" dirty="0" smtClean="0"/>
              <a:t>3. </a:t>
            </a:r>
            <a:r>
              <a:rPr lang="zh-CN" altLang="en-US" dirty="0" smtClean="0"/>
              <a:t>如果</a:t>
            </a:r>
            <a:r>
              <a:rPr lang="en-US" altLang="zh-CN" dirty="0" smtClean="0"/>
              <a:t>PCD</a:t>
            </a:r>
            <a:r>
              <a:rPr lang="zh-CN" altLang="en-US" dirty="0" smtClean="0"/>
              <a:t>发现冲突</a:t>
            </a:r>
            <a:endParaRPr lang="en-US" altLang="zh-CN" dirty="0" smtClean="0"/>
          </a:p>
          <a:p>
            <a:pPr lvl="3"/>
            <a:r>
              <a:rPr lang="en-US" altLang="zh-CN" dirty="0" smtClean="0"/>
              <a:t>PCD</a:t>
            </a:r>
            <a:r>
              <a:rPr lang="zh-CN" altLang="en-US" dirty="0" smtClean="0"/>
              <a:t>确定到了发生冲突的位置，更新</a:t>
            </a:r>
            <a:r>
              <a:rPr lang="en-US" altLang="zh-CN" dirty="0" smtClean="0"/>
              <a:t>k</a:t>
            </a:r>
            <a:endParaRPr lang="zh-CN" altLang="en-US" dirty="0" smtClean="0"/>
          </a:p>
          <a:p>
            <a:pPr lvl="4"/>
            <a:r>
              <a:rPr lang="zh-CN" altLang="en-US" dirty="0" smtClean="0"/>
              <a:t>取第</a:t>
            </a:r>
            <a:r>
              <a:rPr lang="en-US" altLang="zh-CN" dirty="0" smtClean="0"/>
              <a:t>k</a:t>
            </a:r>
            <a:r>
              <a:rPr lang="zh-CN" altLang="en-US" dirty="0" smtClean="0"/>
              <a:t>位</a:t>
            </a:r>
            <a:r>
              <a:rPr lang="en-US" altLang="zh-CN" dirty="0" smtClean="0"/>
              <a:t>=1( or 0)</a:t>
            </a:r>
            <a:r>
              <a:rPr lang="zh-CN" altLang="en-US" dirty="0" smtClean="0"/>
              <a:t>，继续</a:t>
            </a:r>
            <a:r>
              <a:rPr lang="en-US" altLang="zh-CN" dirty="0" smtClean="0"/>
              <a:t>1</a:t>
            </a:r>
            <a:r>
              <a:rPr lang="zh-CN" altLang="en-US" dirty="0" smtClean="0"/>
              <a:t> </a:t>
            </a:r>
            <a:endParaRPr lang="en-US" altLang="zh-CN" dirty="0" smtClean="0"/>
          </a:p>
          <a:p>
            <a:pPr lvl="2"/>
            <a:r>
              <a:rPr lang="en-US" altLang="zh-CN" dirty="0" smtClean="0"/>
              <a:t>4. </a:t>
            </a:r>
            <a:r>
              <a:rPr lang="zh-CN" altLang="en-US" dirty="0" smtClean="0"/>
              <a:t>如果</a:t>
            </a:r>
            <a:r>
              <a:rPr lang="en-US" altLang="zh-CN" dirty="0" smtClean="0"/>
              <a:t>PCD</a:t>
            </a:r>
            <a:r>
              <a:rPr lang="zh-CN" altLang="en-US" dirty="0" smtClean="0"/>
              <a:t>没有发现冲突</a:t>
            </a:r>
            <a:endParaRPr lang="en-US" altLang="zh-CN" dirty="0" smtClean="0"/>
          </a:p>
          <a:p>
            <a:pPr lvl="3"/>
            <a:r>
              <a:rPr lang="zh-CN" altLang="en-US" dirty="0" smtClean="0"/>
              <a:t>或者找到了一个；</a:t>
            </a:r>
            <a:endParaRPr lang="en-US" altLang="zh-CN" dirty="0" smtClean="0"/>
          </a:p>
          <a:p>
            <a:pPr lvl="3"/>
            <a:r>
              <a:rPr lang="zh-CN" altLang="en-US" dirty="0" smtClean="0"/>
              <a:t>或者一个都没有</a:t>
            </a:r>
            <a:endParaRPr lang="en-US" altLang="zh-CN" dirty="0" smtClean="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标题 1"/>
          <p:cNvSpPr>
            <a:spLocks noGrp="1"/>
          </p:cNvSpPr>
          <p:nvPr>
            <p:ph type="title"/>
          </p:nvPr>
        </p:nvSpPr>
        <p:spPr/>
        <p:txBody>
          <a:bodyPr/>
          <a:lstStyle/>
          <a:p>
            <a:r>
              <a:rPr lang="en-US" altLang="zh-CN" smtClean="0"/>
              <a:t>1. TYPE A </a:t>
            </a:r>
            <a:r>
              <a:rPr lang="zh-CN" altLang="en-US" smtClean="0"/>
              <a:t>防碰撞协议</a:t>
            </a:r>
          </a:p>
        </p:txBody>
      </p:sp>
      <p:sp>
        <p:nvSpPr>
          <p:cNvPr id="75779" name="内容占位符 2"/>
          <p:cNvSpPr>
            <a:spLocks noGrp="1"/>
          </p:cNvSpPr>
          <p:nvPr>
            <p:ph idx="1"/>
          </p:nvPr>
        </p:nvSpPr>
        <p:spPr/>
        <p:txBody>
          <a:bodyPr/>
          <a:lstStyle/>
          <a:p>
            <a:r>
              <a:rPr lang="en-US" altLang="zh-CN" dirty="0" smtClean="0"/>
              <a:t>TYPE A </a:t>
            </a:r>
          </a:p>
          <a:p>
            <a:pPr lvl="1"/>
            <a:r>
              <a:rPr lang="zh-CN" altLang="en-US" dirty="0" smtClean="0"/>
              <a:t>帧有</a:t>
            </a:r>
            <a:r>
              <a:rPr lang="en-US" altLang="zh-CN" dirty="0" smtClean="0"/>
              <a:t>3</a:t>
            </a:r>
            <a:r>
              <a:rPr lang="zh-CN" altLang="en-US" dirty="0" smtClean="0"/>
              <a:t>种类型：短帧、标准帧和面向比特的防碰撞帧。 </a:t>
            </a:r>
          </a:p>
          <a:p>
            <a:pPr lvl="1"/>
            <a:r>
              <a:rPr lang="zh-CN" altLang="en-US" dirty="0" smtClean="0"/>
              <a:t>命令集 </a:t>
            </a:r>
          </a:p>
          <a:p>
            <a:pPr lvl="2"/>
            <a:r>
              <a:rPr lang="en-US" altLang="zh-CN" dirty="0" smtClean="0"/>
              <a:t>REQA/WUPA</a:t>
            </a:r>
            <a:r>
              <a:rPr lang="zh-CN" altLang="en-US" dirty="0" smtClean="0"/>
              <a:t>命令</a:t>
            </a:r>
            <a:endParaRPr lang="en-US" altLang="zh-CN" dirty="0" smtClean="0"/>
          </a:p>
          <a:p>
            <a:pPr lvl="3"/>
            <a:r>
              <a:rPr lang="en-US" altLang="zh-CN" dirty="0" smtClean="0"/>
              <a:t>Request Command/ Wake-UP Command</a:t>
            </a:r>
            <a:endParaRPr lang="zh-CN" altLang="en-US" dirty="0" smtClean="0"/>
          </a:p>
          <a:p>
            <a:pPr lvl="2"/>
            <a:r>
              <a:rPr lang="en-US" altLang="zh-CN" dirty="0" smtClean="0"/>
              <a:t>ATQA</a:t>
            </a:r>
            <a:r>
              <a:rPr lang="zh-CN" altLang="en-US" dirty="0" smtClean="0"/>
              <a:t>应答 </a:t>
            </a:r>
            <a:endParaRPr lang="en-US" altLang="zh-CN" dirty="0" smtClean="0"/>
          </a:p>
          <a:p>
            <a:pPr lvl="3"/>
            <a:r>
              <a:rPr lang="en-US" altLang="zh-CN" dirty="0" smtClean="0"/>
              <a:t>Answer To Request</a:t>
            </a:r>
            <a:endParaRPr lang="zh-CN" altLang="en-US" dirty="0" smtClean="0"/>
          </a:p>
          <a:p>
            <a:pPr lvl="2"/>
            <a:r>
              <a:rPr lang="en-US" altLang="zh-CN" dirty="0" smtClean="0"/>
              <a:t>ANTICOLLISION</a:t>
            </a:r>
            <a:r>
              <a:rPr lang="zh-CN" altLang="en-US" dirty="0" smtClean="0"/>
              <a:t>和</a:t>
            </a:r>
            <a:r>
              <a:rPr lang="en-US" altLang="zh-CN" dirty="0" smtClean="0"/>
              <a:t>SELECT</a:t>
            </a:r>
            <a:r>
              <a:rPr lang="zh-CN" altLang="en-US" dirty="0" smtClean="0"/>
              <a:t>命令</a:t>
            </a:r>
          </a:p>
          <a:p>
            <a:pPr lvl="2"/>
            <a:r>
              <a:rPr lang="en-US" altLang="zh-CN" dirty="0" smtClean="0"/>
              <a:t>SAK</a:t>
            </a:r>
            <a:r>
              <a:rPr lang="zh-CN" altLang="en-US" dirty="0" smtClean="0"/>
              <a:t>应答 </a:t>
            </a:r>
            <a:endParaRPr lang="en-US" altLang="zh-CN" dirty="0" smtClean="0"/>
          </a:p>
          <a:p>
            <a:pPr lvl="3"/>
            <a:r>
              <a:rPr lang="en-US" altLang="zh-CN" dirty="0" smtClean="0"/>
              <a:t>Select </a:t>
            </a:r>
            <a:r>
              <a:rPr lang="en-US" altLang="zh-CN" dirty="0" err="1" smtClean="0"/>
              <a:t>AcKnowledge</a:t>
            </a:r>
            <a:endParaRPr lang="zh-CN" altLang="en-US" dirty="0" smtClean="0"/>
          </a:p>
          <a:p>
            <a:pPr lvl="2"/>
            <a:r>
              <a:rPr lang="en-US" altLang="zh-CN" dirty="0" smtClean="0"/>
              <a:t>HALT</a:t>
            </a:r>
            <a:r>
              <a:rPr lang="zh-CN" altLang="en-US" dirty="0" smtClean="0"/>
              <a:t>命令</a:t>
            </a:r>
            <a:endParaRPr lang="en-US" altLang="zh-CN" dirty="0" smtClean="0"/>
          </a:p>
          <a:p>
            <a:pPr lvl="3"/>
            <a:r>
              <a:rPr lang="en-US" altLang="zh-CN" dirty="0" smtClean="0"/>
              <a:t>Halt Command</a:t>
            </a:r>
            <a:r>
              <a:rPr lang="zh-CN" altLang="en-US" dirty="0" smtClean="0"/>
              <a:t> </a:t>
            </a:r>
          </a:p>
          <a:p>
            <a:endParaRPr lang="zh-CN" altLang="en-US" dirty="0" smtClean="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标题 1"/>
          <p:cNvSpPr>
            <a:spLocks noGrp="1"/>
          </p:cNvSpPr>
          <p:nvPr>
            <p:ph type="title"/>
          </p:nvPr>
        </p:nvSpPr>
        <p:spPr/>
        <p:txBody>
          <a:bodyPr/>
          <a:lstStyle/>
          <a:p>
            <a:r>
              <a:rPr lang="en-US" altLang="zh-CN" smtClean="0"/>
              <a:t>1. TYPE A </a:t>
            </a:r>
            <a:r>
              <a:rPr lang="zh-CN" altLang="en-US" smtClean="0"/>
              <a:t>防碰撞协议</a:t>
            </a:r>
          </a:p>
        </p:txBody>
      </p:sp>
      <p:sp>
        <p:nvSpPr>
          <p:cNvPr id="76803" name="内容占位符 2"/>
          <p:cNvSpPr>
            <a:spLocks noGrp="1"/>
          </p:cNvSpPr>
          <p:nvPr>
            <p:ph idx="1"/>
          </p:nvPr>
        </p:nvSpPr>
        <p:spPr>
          <a:xfrm>
            <a:off x="539750" y="1268413"/>
            <a:ext cx="8070850" cy="4865687"/>
          </a:xfrm>
        </p:spPr>
        <p:txBody>
          <a:bodyPr/>
          <a:lstStyle/>
          <a:p>
            <a:r>
              <a:rPr lang="zh-CN" altLang="en-US" dirty="0" smtClean="0"/>
              <a:t>短帧（</a:t>
            </a:r>
            <a:r>
              <a:rPr lang="en-US" altLang="zh-CN" dirty="0" smtClean="0"/>
              <a:t>REQA/WUPA</a:t>
            </a:r>
            <a:r>
              <a:rPr lang="zh-CN" altLang="en-US" dirty="0" smtClean="0"/>
              <a:t>）</a:t>
            </a:r>
            <a:r>
              <a:rPr lang="en-US" altLang="zh-CN" dirty="0" smtClean="0"/>
              <a:t>:</a:t>
            </a:r>
          </a:p>
          <a:p>
            <a:endParaRPr lang="en-US" altLang="zh-CN" dirty="0" smtClean="0"/>
          </a:p>
          <a:p>
            <a:endParaRPr lang="en-US" altLang="zh-CN" dirty="0" smtClean="0"/>
          </a:p>
          <a:p>
            <a:endParaRPr lang="en-US" altLang="zh-CN" dirty="0" smtClean="0"/>
          </a:p>
          <a:p>
            <a:pPr lvl="1"/>
            <a:r>
              <a:rPr lang="en-US" altLang="zh-CN" dirty="0" smtClean="0"/>
              <a:t>REQA: 	0x26H</a:t>
            </a:r>
          </a:p>
          <a:p>
            <a:pPr lvl="1"/>
            <a:r>
              <a:rPr lang="en-US" altLang="zh-CN" dirty="0" smtClean="0"/>
              <a:t>WUPA</a:t>
            </a:r>
            <a:r>
              <a:rPr lang="zh-CN" altLang="en-US" dirty="0" smtClean="0"/>
              <a:t>：</a:t>
            </a:r>
            <a:r>
              <a:rPr lang="en-US" altLang="zh-CN" dirty="0" smtClean="0"/>
              <a:t>	0x52H</a:t>
            </a:r>
          </a:p>
          <a:p>
            <a:r>
              <a:rPr lang="zh-CN" altLang="en-US" dirty="0" smtClean="0"/>
              <a:t>标准帧</a:t>
            </a:r>
            <a:r>
              <a:rPr lang="en-US" altLang="zh-CN" dirty="0" smtClean="0"/>
              <a:t>(</a:t>
            </a:r>
            <a:r>
              <a:rPr lang="zh-CN" altLang="en-US" dirty="0" smtClean="0">
                <a:solidFill>
                  <a:schemeClr val="bg1">
                    <a:lumMod val="85000"/>
                  </a:schemeClr>
                </a:solidFill>
              </a:rPr>
              <a:t>最后两个字节为</a:t>
            </a:r>
            <a:r>
              <a:rPr lang="en-US" altLang="zh-CN" dirty="0" smtClean="0">
                <a:solidFill>
                  <a:schemeClr val="bg1">
                    <a:lumMod val="85000"/>
                  </a:schemeClr>
                </a:solidFill>
              </a:rPr>
              <a:t>CRCA</a:t>
            </a:r>
            <a:r>
              <a:rPr lang="en-US" altLang="zh-CN" dirty="0" smtClean="0"/>
              <a:t>) </a:t>
            </a:r>
          </a:p>
          <a:p>
            <a:pPr lvl="1"/>
            <a:r>
              <a:rPr lang="zh-CN" altLang="en-US" dirty="0" smtClean="0"/>
              <a:t>低字节先发</a:t>
            </a:r>
            <a:r>
              <a:rPr lang="en-US" altLang="zh-CN" dirty="0" smtClean="0"/>
              <a:t>.</a:t>
            </a:r>
            <a:endParaRPr lang="zh-CN" altLang="en-US" dirty="0" smtClean="0"/>
          </a:p>
        </p:txBody>
      </p:sp>
      <p:pic>
        <p:nvPicPr>
          <p:cNvPr id="76804" name="Picture 2" descr="tu214443-3"/>
          <p:cNvPicPr>
            <a:picLocks noChangeAspect="1" noChangeArrowheads="1"/>
          </p:cNvPicPr>
          <p:nvPr/>
        </p:nvPicPr>
        <p:blipFill>
          <a:blip r:embed="rId2" cstate="print"/>
          <a:srcRect/>
          <a:stretch>
            <a:fillRect/>
          </a:stretch>
        </p:blipFill>
        <p:spPr bwMode="auto">
          <a:xfrm>
            <a:off x="3276600" y="1700213"/>
            <a:ext cx="5111750" cy="1401762"/>
          </a:xfrm>
          <a:prstGeom prst="rect">
            <a:avLst/>
          </a:prstGeom>
          <a:noFill/>
          <a:ln w="9525">
            <a:noFill/>
            <a:miter lim="800000"/>
            <a:headEnd/>
            <a:tailEnd/>
          </a:ln>
        </p:spPr>
      </p:pic>
      <p:pic>
        <p:nvPicPr>
          <p:cNvPr id="76805" name="Picture 3" descr="tu314443-3"/>
          <p:cNvPicPr>
            <a:picLocks noChangeAspect="1" noChangeArrowheads="1"/>
          </p:cNvPicPr>
          <p:nvPr/>
        </p:nvPicPr>
        <p:blipFill>
          <a:blip r:embed="rId3" cstate="print"/>
          <a:srcRect/>
          <a:stretch>
            <a:fillRect/>
          </a:stretch>
        </p:blipFill>
        <p:spPr bwMode="auto">
          <a:xfrm>
            <a:off x="539750" y="4437063"/>
            <a:ext cx="8135938" cy="1597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标题 1"/>
          <p:cNvSpPr>
            <a:spLocks noGrp="1"/>
          </p:cNvSpPr>
          <p:nvPr>
            <p:ph type="title"/>
          </p:nvPr>
        </p:nvSpPr>
        <p:spPr/>
        <p:txBody>
          <a:bodyPr/>
          <a:lstStyle/>
          <a:p>
            <a:r>
              <a:rPr lang="en-US" altLang="zh-CN" smtClean="0"/>
              <a:t>1. TYPE A </a:t>
            </a:r>
            <a:r>
              <a:rPr lang="zh-CN" altLang="en-US" smtClean="0"/>
              <a:t>防碰撞协议</a:t>
            </a:r>
          </a:p>
        </p:txBody>
      </p:sp>
      <p:sp>
        <p:nvSpPr>
          <p:cNvPr id="77827" name="内容占位符 2"/>
          <p:cNvSpPr>
            <a:spLocks noGrp="1"/>
          </p:cNvSpPr>
          <p:nvPr>
            <p:ph idx="1"/>
          </p:nvPr>
        </p:nvSpPr>
        <p:spPr>
          <a:xfrm>
            <a:off x="539750" y="1412875"/>
            <a:ext cx="1800225" cy="4876800"/>
          </a:xfrm>
        </p:spPr>
        <p:txBody>
          <a:bodyPr/>
          <a:lstStyle/>
          <a:p>
            <a:r>
              <a:rPr lang="zh-CN" altLang="en-US" dirty="0" smtClean="0"/>
              <a:t>面向比特的防碰撞帧之</a:t>
            </a:r>
            <a:r>
              <a:rPr lang="en-US" altLang="zh-CN" dirty="0" smtClean="0"/>
              <a:t>: </a:t>
            </a:r>
          </a:p>
          <a:p>
            <a:endParaRPr lang="en-US" altLang="zh-CN" dirty="0" smtClean="0"/>
          </a:p>
          <a:p>
            <a:r>
              <a:rPr lang="en-US" altLang="zh-CN" dirty="0" smtClean="0"/>
              <a:t>Full Byte</a:t>
            </a:r>
          </a:p>
          <a:p>
            <a:r>
              <a:rPr lang="zh-CN" altLang="en-US" dirty="0" smtClean="0"/>
              <a:t>有校验</a:t>
            </a:r>
          </a:p>
        </p:txBody>
      </p:sp>
      <p:pic>
        <p:nvPicPr>
          <p:cNvPr id="77828" name="Picture 2" descr="tu414443-3"/>
          <p:cNvPicPr>
            <a:picLocks noChangeAspect="1" noChangeArrowheads="1"/>
          </p:cNvPicPr>
          <p:nvPr/>
        </p:nvPicPr>
        <p:blipFill>
          <a:blip r:embed="rId2" cstate="print"/>
          <a:srcRect/>
          <a:stretch>
            <a:fillRect/>
          </a:stretch>
        </p:blipFill>
        <p:spPr bwMode="auto">
          <a:xfrm>
            <a:off x="2484438" y="1484313"/>
            <a:ext cx="6149975" cy="48244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标题 1"/>
          <p:cNvSpPr>
            <a:spLocks noGrp="1"/>
          </p:cNvSpPr>
          <p:nvPr>
            <p:ph type="title"/>
          </p:nvPr>
        </p:nvSpPr>
        <p:spPr/>
        <p:txBody>
          <a:bodyPr/>
          <a:lstStyle/>
          <a:p>
            <a:r>
              <a:rPr lang="en-US" altLang="zh-CN" smtClean="0"/>
              <a:t>1. TYPE A </a:t>
            </a:r>
            <a:r>
              <a:rPr lang="zh-CN" altLang="en-US" smtClean="0"/>
              <a:t>防碰撞协议</a:t>
            </a:r>
          </a:p>
        </p:txBody>
      </p:sp>
      <p:sp>
        <p:nvSpPr>
          <p:cNvPr id="78851" name="内容占位符 2"/>
          <p:cNvSpPr>
            <a:spLocks noGrp="1"/>
          </p:cNvSpPr>
          <p:nvPr>
            <p:ph idx="1"/>
          </p:nvPr>
        </p:nvSpPr>
        <p:spPr>
          <a:xfrm>
            <a:off x="533400" y="1371600"/>
            <a:ext cx="1806352" cy="4876800"/>
          </a:xfrm>
        </p:spPr>
        <p:txBody>
          <a:bodyPr/>
          <a:lstStyle/>
          <a:p>
            <a:r>
              <a:rPr lang="zh-CN" altLang="en-US" dirty="0" smtClean="0"/>
              <a:t>面向比特的防碰撞帧之</a:t>
            </a:r>
            <a:r>
              <a:rPr lang="en-US" altLang="zh-CN" dirty="0" smtClean="0"/>
              <a:t>: </a:t>
            </a:r>
          </a:p>
          <a:p>
            <a:endParaRPr lang="en-US" altLang="zh-CN" dirty="0" smtClean="0"/>
          </a:p>
          <a:p>
            <a:r>
              <a:rPr lang="en-US" altLang="zh-CN" sz="1600" dirty="0" smtClean="0"/>
              <a:t>SPLIT BYTE</a:t>
            </a:r>
          </a:p>
          <a:p>
            <a:r>
              <a:rPr lang="en-US" altLang="zh-CN" sz="1600" dirty="0" smtClean="0"/>
              <a:t>PCD-&gt;PICC</a:t>
            </a:r>
          </a:p>
          <a:p>
            <a:pPr lvl="1"/>
            <a:r>
              <a:rPr lang="zh-CN" altLang="en-US" sz="1600" dirty="0" smtClean="0"/>
              <a:t>无校验</a:t>
            </a:r>
            <a:endParaRPr lang="en-US" altLang="zh-CN" sz="1600" dirty="0" smtClean="0"/>
          </a:p>
          <a:p>
            <a:r>
              <a:rPr lang="en-US" altLang="zh-CN" sz="1600" dirty="0" smtClean="0"/>
              <a:t>PICC-&gt;PCD:</a:t>
            </a:r>
          </a:p>
          <a:p>
            <a:pPr lvl="1"/>
            <a:r>
              <a:rPr lang="zh-CN" altLang="en-US" sz="1600" dirty="0" smtClean="0"/>
              <a:t>有校验位，但</a:t>
            </a:r>
            <a:r>
              <a:rPr lang="en-US" altLang="zh-CN" sz="1600" dirty="0" smtClean="0"/>
              <a:t>PCD</a:t>
            </a:r>
            <a:r>
              <a:rPr lang="zh-CN" altLang="en-US" sz="1600" dirty="0" smtClean="0"/>
              <a:t>不校验</a:t>
            </a:r>
            <a:r>
              <a:rPr lang="en-US" altLang="zh-CN" dirty="0" smtClean="0"/>
              <a:t/>
            </a:r>
            <a:br>
              <a:rPr lang="en-US" altLang="zh-CN" dirty="0" smtClean="0"/>
            </a:br>
            <a:endParaRPr lang="zh-CN" altLang="en-US" dirty="0" smtClean="0"/>
          </a:p>
          <a:p>
            <a:endParaRPr lang="zh-CN" altLang="en-US" dirty="0" smtClean="0"/>
          </a:p>
        </p:txBody>
      </p:sp>
      <p:pic>
        <p:nvPicPr>
          <p:cNvPr id="78852" name="Picture 2" descr="tu514443-3"/>
          <p:cNvPicPr>
            <a:picLocks noChangeAspect="1" noChangeArrowheads="1"/>
          </p:cNvPicPr>
          <p:nvPr/>
        </p:nvPicPr>
        <p:blipFill>
          <a:blip r:embed="rId3" cstate="print"/>
          <a:srcRect/>
          <a:stretch>
            <a:fillRect/>
          </a:stretch>
        </p:blipFill>
        <p:spPr bwMode="auto">
          <a:xfrm>
            <a:off x="2195513" y="1412875"/>
            <a:ext cx="6750050" cy="43926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2" name="Object 2"/>
          <p:cNvGraphicFramePr>
            <a:graphicFrameLocks noChangeAspect="1"/>
          </p:cNvGraphicFramePr>
          <p:nvPr/>
        </p:nvGraphicFramePr>
        <p:xfrm>
          <a:off x="900113" y="0"/>
          <a:ext cx="6840537" cy="6840538"/>
        </p:xfrm>
        <a:graphic>
          <a:graphicData uri="http://schemas.openxmlformats.org/presentationml/2006/ole">
            <p:oleObj spid="_x0000_s15362" name="图片" r:id="rId3" imgW="4413984" imgH="4409142" progId="Word.Picture.8">
              <p:embed/>
            </p:oleObj>
          </a:graphicData>
        </a:graphic>
      </p:graphicFrame>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标题 1"/>
          <p:cNvSpPr>
            <a:spLocks noGrp="1"/>
          </p:cNvSpPr>
          <p:nvPr>
            <p:ph type="title"/>
          </p:nvPr>
        </p:nvSpPr>
        <p:spPr/>
        <p:txBody>
          <a:bodyPr/>
          <a:lstStyle/>
          <a:p>
            <a:r>
              <a:rPr lang="en-US" altLang="zh-CN" dirty="0" smtClean="0"/>
              <a:t>1. TYPE A </a:t>
            </a:r>
            <a:r>
              <a:rPr lang="zh-CN" altLang="en-US" dirty="0" smtClean="0"/>
              <a:t>防碰撞协议</a:t>
            </a:r>
          </a:p>
        </p:txBody>
      </p:sp>
      <p:sp>
        <p:nvSpPr>
          <p:cNvPr id="79875" name="内容占位符 2"/>
          <p:cNvSpPr>
            <a:spLocks noGrp="1"/>
          </p:cNvSpPr>
          <p:nvPr>
            <p:ph idx="1"/>
          </p:nvPr>
        </p:nvSpPr>
        <p:spPr>
          <a:xfrm>
            <a:off x="533400" y="1371600"/>
            <a:ext cx="3390900" cy="4876800"/>
          </a:xfrm>
        </p:spPr>
        <p:txBody>
          <a:bodyPr/>
          <a:lstStyle/>
          <a:p>
            <a:r>
              <a:rPr lang="en-US" altLang="zh-CN" smtClean="0"/>
              <a:t>PICC</a:t>
            </a:r>
            <a:r>
              <a:rPr lang="zh-CN" altLang="en-US" smtClean="0"/>
              <a:t>的状态</a:t>
            </a:r>
          </a:p>
          <a:p>
            <a:pPr lvl="1"/>
            <a:r>
              <a:rPr lang="en-US" altLang="zh-CN" smtClean="0"/>
              <a:t>Power-off</a:t>
            </a:r>
            <a:r>
              <a:rPr lang="zh-CN" altLang="en-US" smtClean="0"/>
              <a:t>（断电）状态 </a:t>
            </a:r>
          </a:p>
          <a:p>
            <a:pPr lvl="1"/>
            <a:r>
              <a:rPr lang="en-US" altLang="zh-CN" smtClean="0"/>
              <a:t>Idle</a:t>
            </a:r>
            <a:r>
              <a:rPr lang="zh-CN" altLang="en-US" smtClean="0"/>
              <a:t>（休闲）状态 </a:t>
            </a:r>
          </a:p>
          <a:p>
            <a:pPr lvl="1"/>
            <a:r>
              <a:rPr lang="en-US" altLang="zh-CN" smtClean="0"/>
              <a:t>Ready</a:t>
            </a:r>
            <a:r>
              <a:rPr lang="zh-CN" altLang="en-US" smtClean="0"/>
              <a:t>（就绪）状态 </a:t>
            </a:r>
          </a:p>
          <a:p>
            <a:pPr lvl="1"/>
            <a:r>
              <a:rPr lang="en-US" altLang="zh-CN" smtClean="0"/>
              <a:t>Active</a:t>
            </a:r>
            <a:r>
              <a:rPr lang="zh-CN" altLang="en-US" smtClean="0"/>
              <a:t>（激活）状态 </a:t>
            </a:r>
          </a:p>
          <a:p>
            <a:pPr lvl="1"/>
            <a:r>
              <a:rPr lang="en-US" altLang="zh-CN" smtClean="0"/>
              <a:t>Halt</a:t>
            </a:r>
            <a:r>
              <a:rPr lang="zh-CN" altLang="en-US" smtClean="0"/>
              <a:t>（停止）状态  </a:t>
            </a:r>
          </a:p>
          <a:p>
            <a:endParaRPr lang="zh-CN" altLang="en-US" smtClean="0"/>
          </a:p>
        </p:txBody>
      </p:sp>
      <p:pic>
        <p:nvPicPr>
          <p:cNvPr id="79876" name="Picture 2" descr="tu614443-3"/>
          <p:cNvPicPr>
            <a:picLocks noChangeAspect="1" noChangeArrowheads="1"/>
          </p:cNvPicPr>
          <p:nvPr/>
        </p:nvPicPr>
        <p:blipFill>
          <a:blip r:embed="rId2" cstate="print"/>
          <a:srcRect/>
          <a:stretch>
            <a:fillRect/>
          </a:stretch>
        </p:blipFill>
        <p:spPr bwMode="auto">
          <a:xfrm>
            <a:off x="3924300" y="1412875"/>
            <a:ext cx="4176713" cy="48529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 TYPE A </a:t>
            </a:r>
            <a:r>
              <a:rPr lang="zh-CN" altLang="en-US" dirty="0" smtClean="0"/>
              <a:t>防碰撞协议</a:t>
            </a:r>
            <a:endParaRPr lang="zh-CN" altLang="en-US" dirty="0"/>
          </a:p>
        </p:txBody>
      </p:sp>
      <p:sp>
        <p:nvSpPr>
          <p:cNvPr id="3" name="内容占位符 2"/>
          <p:cNvSpPr>
            <a:spLocks noGrp="1"/>
          </p:cNvSpPr>
          <p:nvPr>
            <p:ph idx="1"/>
          </p:nvPr>
        </p:nvSpPr>
        <p:spPr>
          <a:xfrm>
            <a:off x="533400" y="1371600"/>
            <a:ext cx="1950368" cy="4876800"/>
          </a:xfrm>
        </p:spPr>
        <p:txBody>
          <a:bodyPr/>
          <a:lstStyle/>
          <a:p>
            <a:r>
              <a:rPr lang="en-US" altLang="zh-CN" dirty="0" smtClean="0"/>
              <a:t>PCD</a:t>
            </a:r>
            <a:r>
              <a:rPr lang="zh-CN" altLang="en-US" dirty="0" smtClean="0"/>
              <a:t>选择卡</a:t>
            </a:r>
            <a:endParaRPr lang="zh-CN" altLang="en-US" dirty="0"/>
          </a:p>
        </p:txBody>
      </p:sp>
      <p:pic>
        <p:nvPicPr>
          <p:cNvPr id="303106" name="Picture 2"/>
          <p:cNvPicPr>
            <a:picLocks noChangeAspect="1" noChangeArrowheads="1"/>
          </p:cNvPicPr>
          <p:nvPr/>
        </p:nvPicPr>
        <p:blipFill>
          <a:blip r:embed="rId2" cstate="print"/>
          <a:srcRect/>
          <a:stretch>
            <a:fillRect/>
          </a:stretch>
        </p:blipFill>
        <p:spPr bwMode="auto">
          <a:xfrm>
            <a:off x="3059832" y="255872"/>
            <a:ext cx="5672708" cy="604895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标题 1"/>
          <p:cNvSpPr>
            <a:spLocks noGrp="1"/>
          </p:cNvSpPr>
          <p:nvPr>
            <p:ph type="title"/>
          </p:nvPr>
        </p:nvSpPr>
        <p:spPr/>
        <p:txBody>
          <a:bodyPr/>
          <a:lstStyle/>
          <a:p>
            <a:r>
              <a:rPr lang="en-US" altLang="zh-CN" dirty="0" smtClean="0"/>
              <a:t>1. TYPE A </a:t>
            </a:r>
            <a:r>
              <a:rPr lang="zh-CN" altLang="en-US" dirty="0" smtClean="0"/>
              <a:t>防碰撞协议</a:t>
            </a:r>
          </a:p>
        </p:txBody>
      </p:sp>
      <p:sp>
        <p:nvSpPr>
          <p:cNvPr id="80899" name="内容占位符 2"/>
          <p:cNvSpPr>
            <a:spLocks noGrp="1"/>
          </p:cNvSpPr>
          <p:nvPr>
            <p:ph idx="1"/>
          </p:nvPr>
        </p:nvSpPr>
        <p:spPr>
          <a:xfrm>
            <a:off x="539750" y="1268413"/>
            <a:ext cx="8070850" cy="2016572"/>
          </a:xfrm>
        </p:spPr>
        <p:txBody>
          <a:bodyPr/>
          <a:lstStyle/>
          <a:p>
            <a:r>
              <a:rPr lang="en-US" altLang="zh-CN" dirty="0" smtClean="0"/>
              <a:t>TYPE A </a:t>
            </a:r>
            <a:r>
              <a:rPr lang="zh-CN" altLang="en-US" dirty="0" smtClean="0"/>
              <a:t>命令</a:t>
            </a:r>
            <a:endParaRPr lang="en-US" altLang="zh-CN" dirty="0" smtClean="0"/>
          </a:p>
          <a:p>
            <a:r>
              <a:rPr lang="en-US" altLang="zh-CN" dirty="0" smtClean="0"/>
              <a:t>REQA &amp; WUPA</a:t>
            </a:r>
          </a:p>
          <a:p>
            <a:pPr lvl="1"/>
            <a:r>
              <a:rPr lang="en-US" altLang="zh-CN" dirty="0" smtClean="0"/>
              <a:t>PCD-&gt;PICC</a:t>
            </a:r>
            <a:r>
              <a:rPr lang="zh-CN" altLang="en-US" dirty="0" smtClean="0"/>
              <a:t>，短帧</a:t>
            </a:r>
            <a:r>
              <a:rPr lang="en-US" altLang="zh-CN" dirty="0" smtClean="0"/>
              <a:t>;</a:t>
            </a:r>
          </a:p>
          <a:p>
            <a:r>
              <a:rPr lang="en-US" altLang="zh-CN" dirty="0" smtClean="0"/>
              <a:t>REQA: 	0x26H</a:t>
            </a:r>
          </a:p>
          <a:p>
            <a:r>
              <a:rPr lang="en-US" altLang="zh-CN" dirty="0" smtClean="0"/>
              <a:t>WUPA</a:t>
            </a:r>
            <a:r>
              <a:rPr lang="zh-CN" altLang="en-US" dirty="0" smtClean="0"/>
              <a:t>：</a:t>
            </a:r>
            <a:r>
              <a:rPr lang="en-US" altLang="zh-CN" dirty="0" smtClean="0"/>
              <a:t>	0x52H</a:t>
            </a:r>
          </a:p>
          <a:p>
            <a:pPr lvl="1"/>
            <a:endParaRPr lang="en-US" altLang="zh-CN" dirty="0" smtClean="0"/>
          </a:p>
        </p:txBody>
      </p:sp>
      <p:pic>
        <p:nvPicPr>
          <p:cNvPr id="6" name="Picture 2" descr="tu214443-3"/>
          <p:cNvPicPr>
            <a:picLocks noChangeAspect="1" noChangeArrowheads="1"/>
          </p:cNvPicPr>
          <p:nvPr/>
        </p:nvPicPr>
        <p:blipFill>
          <a:blip r:embed="rId3" cstate="print"/>
          <a:srcRect/>
          <a:stretch>
            <a:fillRect/>
          </a:stretch>
        </p:blipFill>
        <p:spPr bwMode="auto">
          <a:xfrm>
            <a:off x="2627784" y="3645024"/>
            <a:ext cx="5111750" cy="14017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 TYPE A </a:t>
            </a:r>
            <a:r>
              <a:rPr lang="zh-CN" altLang="en-US" dirty="0" smtClean="0"/>
              <a:t>防碰撞协议</a:t>
            </a:r>
            <a:endParaRPr lang="zh-CN" altLang="en-US" dirty="0"/>
          </a:p>
        </p:txBody>
      </p:sp>
      <p:sp>
        <p:nvSpPr>
          <p:cNvPr id="3" name="内容占位符 2"/>
          <p:cNvSpPr>
            <a:spLocks noGrp="1"/>
          </p:cNvSpPr>
          <p:nvPr>
            <p:ph idx="1"/>
          </p:nvPr>
        </p:nvSpPr>
        <p:spPr/>
        <p:txBody>
          <a:bodyPr/>
          <a:lstStyle/>
          <a:p>
            <a:r>
              <a:rPr lang="en-US" altLang="zh-CN" dirty="0" smtClean="0"/>
              <a:t>ATRQ</a:t>
            </a:r>
          </a:p>
          <a:p>
            <a:pPr lvl="1"/>
            <a:r>
              <a:rPr lang="en-US" altLang="zh-CN" dirty="0" smtClean="0"/>
              <a:t>PICC-&gt;PCD</a:t>
            </a:r>
            <a:r>
              <a:rPr lang="zh-CN" altLang="en-US" dirty="0" smtClean="0"/>
              <a:t>，是</a:t>
            </a:r>
            <a:r>
              <a:rPr lang="en-US" altLang="zh-CN" dirty="0" smtClean="0"/>
              <a:t>PICC</a:t>
            </a:r>
            <a:r>
              <a:rPr lang="zh-CN" altLang="en-US" dirty="0" smtClean="0"/>
              <a:t>对</a:t>
            </a:r>
            <a:r>
              <a:rPr lang="en-US" altLang="zh-CN" dirty="0" smtClean="0"/>
              <a:t>REQA</a:t>
            </a:r>
            <a:r>
              <a:rPr lang="zh-CN" altLang="en-US" dirty="0" smtClean="0"/>
              <a:t>的应答；</a:t>
            </a:r>
            <a:endParaRPr lang="en-US" altLang="zh-CN" dirty="0" smtClean="0"/>
          </a:p>
          <a:p>
            <a:pPr lvl="1"/>
            <a:endParaRPr lang="en-US" altLang="zh-CN" dirty="0" smtClean="0"/>
          </a:p>
          <a:p>
            <a:pPr lvl="1"/>
            <a:endParaRPr lang="en-US" altLang="zh-CN" dirty="0" smtClean="0"/>
          </a:p>
          <a:p>
            <a:pPr lvl="1"/>
            <a:endParaRPr lang="en-US" altLang="zh-CN" dirty="0" smtClean="0"/>
          </a:p>
          <a:p>
            <a:pPr lvl="1"/>
            <a:r>
              <a:rPr lang="en-US" altLang="zh-CN" dirty="0" smtClean="0"/>
              <a:t>RFU: Reserved for Future Use</a:t>
            </a:r>
          </a:p>
          <a:p>
            <a:pPr lvl="1"/>
            <a:r>
              <a:rPr lang="en-US" altLang="zh-CN" dirty="0" smtClean="0"/>
              <a:t>UID: UID</a:t>
            </a:r>
            <a:r>
              <a:rPr lang="zh-CN" altLang="en-US" dirty="0" smtClean="0"/>
              <a:t>级长，表示</a:t>
            </a:r>
            <a:r>
              <a:rPr lang="en-US" altLang="zh-CN" dirty="0" smtClean="0"/>
              <a:t>UID</a:t>
            </a:r>
            <a:r>
              <a:rPr lang="zh-CN" altLang="en-US" dirty="0" smtClean="0"/>
              <a:t>的位长度；</a:t>
            </a:r>
            <a:r>
              <a:rPr lang="en-US" altLang="zh-CN" dirty="0" smtClean="0"/>
              <a:t> </a:t>
            </a:r>
            <a:r>
              <a:rPr lang="en-US" altLang="zh-CN" dirty="0" smtClean="0">
                <a:solidFill>
                  <a:srgbClr val="FF0000"/>
                </a:solidFill>
              </a:rPr>
              <a:t>Unique </a:t>
            </a:r>
            <a:r>
              <a:rPr lang="en-US" altLang="zh-CN" dirty="0" err="1" smtClean="0">
                <a:solidFill>
                  <a:srgbClr val="FF0000"/>
                </a:solidFill>
              </a:rPr>
              <a:t>IDentifier</a:t>
            </a:r>
            <a:endParaRPr lang="en-US" altLang="zh-CN" dirty="0" smtClean="0">
              <a:solidFill>
                <a:srgbClr val="FF0000"/>
              </a:solidFill>
            </a:endParaRPr>
          </a:p>
          <a:p>
            <a:pPr lvl="2"/>
            <a:r>
              <a:rPr lang="en-US" altLang="zh-CN" dirty="0" smtClean="0"/>
              <a:t>00/1(CL1</a:t>
            </a:r>
            <a:r>
              <a:rPr lang="zh-CN" altLang="en-US" dirty="0" smtClean="0"/>
              <a:t>：</a:t>
            </a:r>
            <a:r>
              <a:rPr lang="en-US" altLang="zh-CN" dirty="0" smtClean="0"/>
              <a:t>4B/32bits), 01/2(CL2: 7B/56bits), </a:t>
            </a:r>
          </a:p>
          <a:p>
            <a:pPr lvl="2"/>
            <a:r>
              <a:rPr lang="en-US" altLang="zh-CN" dirty="0" smtClean="0"/>
              <a:t>10/3(CL3: 10B/80bits), 11</a:t>
            </a:r>
            <a:r>
              <a:rPr lang="zh-CN" altLang="en-US" dirty="0" smtClean="0"/>
              <a:t>备用</a:t>
            </a:r>
            <a:endParaRPr lang="en-US" altLang="zh-CN" dirty="0" smtClean="0"/>
          </a:p>
          <a:p>
            <a:pPr lvl="1"/>
            <a:r>
              <a:rPr lang="en-US" altLang="zh-CN" dirty="0" smtClean="0"/>
              <a:t>B5-b1: </a:t>
            </a:r>
            <a:r>
              <a:rPr lang="zh-CN" altLang="en-US" dirty="0" smtClean="0"/>
              <a:t>任何一位为１，表示采用比特帧防碰撞方式</a:t>
            </a:r>
            <a:endParaRPr lang="en-US" altLang="zh-CN" dirty="0" smtClean="0"/>
          </a:p>
          <a:p>
            <a:endParaRPr lang="zh-CN" altLang="en-US" dirty="0"/>
          </a:p>
        </p:txBody>
      </p:sp>
      <p:pic>
        <p:nvPicPr>
          <p:cNvPr id="4" name="Picture 1"/>
          <p:cNvPicPr>
            <a:picLocks noChangeAspect="1" noChangeArrowheads="1"/>
          </p:cNvPicPr>
          <p:nvPr/>
        </p:nvPicPr>
        <p:blipFill>
          <a:blip r:embed="rId2" cstate="print"/>
          <a:srcRect/>
          <a:stretch>
            <a:fillRect/>
          </a:stretch>
        </p:blipFill>
        <p:spPr bwMode="auto">
          <a:xfrm>
            <a:off x="1403648" y="5373216"/>
            <a:ext cx="6505575" cy="742950"/>
          </a:xfrm>
          <a:prstGeom prst="rect">
            <a:avLst/>
          </a:prstGeom>
          <a:noFill/>
          <a:ln w="9525">
            <a:noFill/>
            <a:miter lim="800000"/>
            <a:headEnd/>
            <a:tailEnd/>
          </a:ln>
        </p:spPr>
      </p:pic>
      <p:graphicFrame>
        <p:nvGraphicFramePr>
          <p:cNvPr id="5" name="表格 4"/>
          <p:cNvGraphicFramePr>
            <a:graphicFrameLocks noGrp="1"/>
          </p:cNvGraphicFramePr>
          <p:nvPr/>
        </p:nvGraphicFramePr>
        <p:xfrm>
          <a:off x="1403648" y="2204864"/>
          <a:ext cx="7488834" cy="1080120"/>
        </p:xfrm>
        <a:graphic>
          <a:graphicData uri="http://schemas.openxmlformats.org/drawingml/2006/table">
            <a:tbl>
              <a:tblPr firstRow="1" bandRow="1">
                <a:tableStyleId>{5940675A-B579-460E-94D1-54222C63F5DA}</a:tableStyleId>
              </a:tblPr>
              <a:tblGrid>
                <a:gridCol w="648072"/>
                <a:gridCol w="1080120"/>
                <a:gridCol w="1944216"/>
                <a:gridCol w="1152128"/>
                <a:gridCol w="648072"/>
                <a:gridCol w="2016226"/>
              </a:tblGrid>
              <a:tr h="540060">
                <a:tc>
                  <a:txBody>
                    <a:bodyPr/>
                    <a:lstStyle/>
                    <a:p>
                      <a:r>
                        <a:rPr lang="zh-CN" altLang="en-US" dirty="0" smtClean="0"/>
                        <a:t>位</a:t>
                      </a:r>
                      <a:endParaRPr lang="zh-CN" altLang="en-US" dirty="0"/>
                    </a:p>
                  </a:txBody>
                  <a:tcPr/>
                </a:tc>
                <a:tc>
                  <a:txBody>
                    <a:bodyPr/>
                    <a:lstStyle/>
                    <a:p>
                      <a:r>
                        <a:rPr lang="en-US" altLang="zh-CN" dirty="0" smtClean="0"/>
                        <a:t>b16-b13</a:t>
                      </a:r>
                      <a:endParaRPr lang="zh-CN" altLang="en-US" dirty="0"/>
                    </a:p>
                  </a:txBody>
                  <a:tcPr/>
                </a:tc>
                <a:tc>
                  <a:txBody>
                    <a:bodyPr/>
                    <a:lstStyle/>
                    <a:p>
                      <a:r>
                        <a:rPr lang="en-US" altLang="zh-CN" dirty="0" smtClean="0"/>
                        <a:t>b12-b9</a:t>
                      </a:r>
                      <a:endParaRPr lang="zh-CN" altLang="en-US" dirty="0"/>
                    </a:p>
                  </a:txBody>
                  <a:tcPr/>
                </a:tc>
                <a:tc>
                  <a:txBody>
                    <a:bodyPr/>
                    <a:lstStyle/>
                    <a:p>
                      <a:r>
                        <a:rPr lang="en-US" altLang="zh-CN" dirty="0" smtClean="0"/>
                        <a:t>b8-b7</a:t>
                      </a:r>
                      <a:endParaRPr lang="zh-CN" altLang="en-US" dirty="0"/>
                    </a:p>
                  </a:txBody>
                  <a:tcPr/>
                </a:tc>
                <a:tc>
                  <a:txBody>
                    <a:bodyPr/>
                    <a:lstStyle/>
                    <a:p>
                      <a:r>
                        <a:rPr lang="en-US" altLang="zh-CN" dirty="0" smtClean="0"/>
                        <a:t>b6</a:t>
                      </a:r>
                      <a:endParaRPr lang="zh-CN" altLang="en-US" dirty="0"/>
                    </a:p>
                  </a:txBody>
                  <a:tcPr/>
                </a:tc>
                <a:tc>
                  <a:txBody>
                    <a:bodyPr/>
                    <a:lstStyle/>
                    <a:p>
                      <a:r>
                        <a:rPr lang="en-US" altLang="zh-CN" dirty="0" smtClean="0"/>
                        <a:t>b5-b1</a:t>
                      </a:r>
                      <a:endParaRPr lang="zh-CN" altLang="en-US" dirty="0"/>
                    </a:p>
                  </a:txBody>
                  <a:tcPr/>
                </a:tc>
              </a:tr>
              <a:tr h="540060">
                <a:tc>
                  <a:txBody>
                    <a:bodyPr/>
                    <a:lstStyle/>
                    <a:p>
                      <a:r>
                        <a:rPr lang="zh-CN" altLang="en-US" dirty="0" smtClean="0"/>
                        <a:t>说明</a:t>
                      </a:r>
                      <a:endParaRPr lang="zh-CN" altLang="en-US" dirty="0"/>
                    </a:p>
                  </a:txBody>
                  <a:tcPr/>
                </a:tc>
                <a:tc>
                  <a:txBody>
                    <a:bodyPr/>
                    <a:lstStyle/>
                    <a:p>
                      <a:r>
                        <a:rPr lang="en-US" altLang="zh-CN" dirty="0" smtClean="0"/>
                        <a:t>RFU</a:t>
                      </a:r>
                      <a:endParaRPr lang="zh-CN" altLang="en-US" dirty="0"/>
                    </a:p>
                  </a:txBody>
                  <a:tcPr/>
                </a:tc>
                <a:tc>
                  <a:txBody>
                    <a:bodyPr/>
                    <a:lstStyle/>
                    <a:p>
                      <a:r>
                        <a:rPr lang="zh-CN" altLang="en-US" dirty="0" smtClean="0"/>
                        <a:t>经营者编码</a:t>
                      </a:r>
                      <a:r>
                        <a:rPr lang="en-US" altLang="zh-CN" dirty="0" smtClean="0"/>
                        <a:t>/RFU</a:t>
                      </a:r>
                      <a:endParaRPr lang="zh-CN" altLang="en-US" dirty="0"/>
                    </a:p>
                  </a:txBody>
                  <a:tcPr/>
                </a:tc>
                <a:tc>
                  <a:txBody>
                    <a:bodyPr/>
                    <a:lstStyle/>
                    <a:p>
                      <a:r>
                        <a:rPr lang="en-US" altLang="zh-CN" dirty="0" smtClean="0"/>
                        <a:t>UID</a:t>
                      </a:r>
                      <a:r>
                        <a:rPr lang="zh-CN" altLang="en-US" dirty="0" smtClean="0"/>
                        <a:t>大小</a:t>
                      </a:r>
                      <a:endParaRPr lang="zh-CN" altLang="en-US" dirty="0"/>
                    </a:p>
                  </a:txBody>
                  <a:tcPr/>
                </a:tc>
                <a:tc>
                  <a:txBody>
                    <a:bodyPr/>
                    <a:lstStyle/>
                    <a:p>
                      <a:r>
                        <a:rPr lang="en-US" altLang="zh-CN" dirty="0" smtClean="0"/>
                        <a:t>RFU</a:t>
                      </a:r>
                      <a:endParaRPr lang="zh-CN" altLang="en-US" dirty="0"/>
                    </a:p>
                  </a:txBody>
                  <a:tcPr/>
                </a:tc>
                <a:tc>
                  <a:txBody>
                    <a:bodyPr/>
                    <a:lstStyle/>
                    <a:p>
                      <a:r>
                        <a:rPr lang="zh-CN" altLang="en-US" dirty="0" smtClean="0"/>
                        <a:t>比特帧防碰撞方式</a:t>
                      </a:r>
                      <a:endParaRPr lang="zh-CN" altLang="en-US" dirty="0"/>
                    </a:p>
                  </a:txBody>
                  <a:tcPr/>
                </a:tc>
              </a:tr>
            </a:tbl>
          </a:graphicData>
        </a:graphic>
      </p:graphicFrame>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标题 1"/>
          <p:cNvSpPr>
            <a:spLocks noGrp="1"/>
          </p:cNvSpPr>
          <p:nvPr>
            <p:ph type="title"/>
          </p:nvPr>
        </p:nvSpPr>
        <p:spPr/>
        <p:txBody>
          <a:bodyPr/>
          <a:lstStyle/>
          <a:p>
            <a:r>
              <a:rPr lang="en-US" altLang="zh-CN" smtClean="0"/>
              <a:t>1. TYPE A </a:t>
            </a:r>
            <a:r>
              <a:rPr lang="zh-CN" altLang="en-US" smtClean="0"/>
              <a:t>防碰撞协议</a:t>
            </a:r>
          </a:p>
        </p:txBody>
      </p:sp>
      <p:sp>
        <p:nvSpPr>
          <p:cNvPr id="81923" name="内容占位符 2"/>
          <p:cNvSpPr>
            <a:spLocks noGrp="1"/>
          </p:cNvSpPr>
          <p:nvPr>
            <p:ph idx="1"/>
          </p:nvPr>
        </p:nvSpPr>
        <p:spPr>
          <a:xfrm>
            <a:off x="539750" y="1341438"/>
            <a:ext cx="8070850" cy="4967287"/>
          </a:xfrm>
        </p:spPr>
        <p:txBody>
          <a:bodyPr/>
          <a:lstStyle/>
          <a:p>
            <a:pPr marL="342900" lvl="1" indent="-342900">
              <a:buClr>
                <a:schemeClr val="folHlink"/>
              </a:buClr>
              <a:buSzPct val="60000"/>
            </a:pPr>
            <a:r>
              <a:rPr lang="en-US" altLang="zh-CN" dirty="0" smtClean="0"/>
              <a:t>ANTICOLISION</a:t>
            </a:r>
            <a:r>
              <a:rPr lang="zh-CN" altLang="en-US" dirty="0" smtClean="0"/>
              <a:t>和</a:t>
            </a:r>
            <a:r>
              <a:rPr lang="en-US" altLang="zh-CN" dirty="0" smtClean="0"/>
              <a:t>SELECT</a:t>
            </a:r>
            <a:r>
              <a:rPr lang="zh-CN" altLang="en-US" dirty="0" smtClean="0"/>
              <a:t>命令</a:t>
            </a:r>
            <a:r>
              <a:rPr lang="en-US" altLang="zh-CN" dirty="0" smtClean="0"/>
              <a:t>( </a:t>
            </a:r>
            <a:r>
              <a:rPr lang="zh-CN" altLang="en-US" dirty="0" smtClean="0"/>
              <a:t>最长</a:t>
            </a:r>
            <a:r>
              <a:rPr lang="en-US" altLang="zh-CN" dirty="0" smtClean="0"/>
              <a:t>7</a:t>
            </a:r>
            <a:r>
              <a:rPr lang="zh-CN" altLang="en-US" dirty="0" smtClean="0"/>
              <a:t>：最短</a:t>
            </a:r>
            <a:r>
              <a:rPr lang="en-US" altLang="zh-CN" dirty="0" smtClean="0"/>
              <a:t>2) </a:t>
            </a:r>
          </a:p>
          <a:p>
            <a:endParaRPr lang="en-US" altLang="zh-CN" dirty="0" smtClean="0"/>
          </a:p>
          <a:p>
            <a:endParaRPr lang="en-US" altLang="zh-CN" dirty="0" smtClean="0"/>
          </a:p>
          <a:p>
            <a:endParaRPr lang="en-US" altLang="zh-CN" dirty="0" smtClean="0"/>
          </a:p>
          <a:p>
            <a:pPr lvl="1"/>
            <a:r>
              <a:rPr lang="en-US" altLang="zh-CN" dirty="0" smtClean="0"/>
              <a:t>SEL: 93H: UID,CL1</a:t>
            </a:r>
            <a:r>
              <a:rPr lang="zh-CN" altLang="en-US" dirty="0" smtClean="0"/>
              <a:t>，</a:t>
            </a:r>
            <a:r>
              <a:rPr lang="en-US" altLang="zh-CN" dirty="0" smtClean="0"/>
              <a:t>95H: UID,CL2</a:t>
            </a:r>
            <a:r>
              <a:rPr lang="zh-CN" altLang="en-US" dirty="0" smtClean="0"/>
              <a:t>，</a:t>
            </a:r>
            <a:r>
              <a:rPr lang="en-US" altLang="zh-CN" dirty="0" smtClean="0"/>
              <a:t>97H: UID,CL3.</a:t>
            </a:r>
          </a:p>
          <a:p>
            <a:pPr lvl="2"/>
            <a:r>
              <a:rPr lang="zh-CN" altLang="en-US" dirty="0" smtClean="0"/>
              <a:t>（</a:t>
            </a:r>
            <a:r>
              <a:rPr lang="en-US" altLang="zh-CN" dirty="0" smtClean="0"/>
              <a:t>Cascade Level n)</a:t>
            </a:r>
          </a:p>
          <a:p>
            <a:pPr lvl="2"/>
            <a:r>
              <a:rPr lang="zh-CN" altLang="en-US" dirty="0" smtClean="0"/>
              <a:t>定义防冲突时，开始处理哪部分</a:t>
            </a:r>
            <a:r>
              <a:rPr lang="en-US" altLang="zh-CN" dirty="0" smtClean="0"/>
              <a:t>UID</a:t>
            </a:r>
          </a:p>
          <a:p>
            <a:pPr lvl="1"/>
            <a:r>
              <a:rPr lang="en-US" altLang="zh-CN" dirty="0" smtClean="0"/>
              <a:t>NVB(</a:t>
            </a:r>
            <a:r>
              <a:rPr lang="zh-CN" altLang="en-US" dirty="0" smtClean="0"/>
              <a:t>有效位数</a:t>
            </a:r>
            <a:r>
              <a:rPr lang="en-US" altLang="zh-CN" dirty="0" smtClean="0"/>
              <a:t>)</a:t>
            </a:r>
            <a:r>
              <a:rPr lang="zh-CN" altLang="en-US" dirty="0" smtClean="0"/>
              <a:t>域编码：</a:t>
            </a:r>
            <a:r>
              <a:rPr lang="en-US" altLang="zh-CN" dirty="0" smtClean="0"/>
              <a:t> Number of Valid Bits </a:t>
            </a:r>
          </a:p>
          <a:p>
            <a:pPr lvl="2"/>
            <a:r>
              <a:rPr lang="en-US" altLang="zh-CN" dirty="0" smtClean="0"/>
              <a:t>Bit8-bit5, </a:t>
            </a:r>
            <a:r>
              <a:rPr lang="zh-CN" altLang="en-US" dirty="0" smtClean="0"/>
              <a:t>命令字节数</a:t>
            </a:r>
            <a:r>
              <a:rPr lang="en-US" altLang="zh-CN" dirty="0" smtClean="0"/>
              <a:t>(ALL)</a:t>
            </a:r>
            <a:r>
              <a:rPr lang="zh-CN" altLang="en-US" dirty="0" smtClean="0"/>
              <a:t>；</a:t>
            </a:r>
            <a:r>
              <a:rPr lang="en-US" altLang="zh-CN" dirty="0" smtClean="0"/>
              <a:t>0010-0111</a:t>
            </a:r>
          </a:p>
          <a:p>
            <a:pPr lvl="2"/>
            <a:r>
              <a:rPr lang="en-US" altLang="zh-CN" dirty="0" smtClean="0"/>
              <a:t>Bit4-bit1</a:t>
            </a:r>
            <a:r>
              <a:rPr lang="zh-CN" altLang="en-US" dirty="0" smtClean="0"/>
              <a:t>，命令非完整字节最后一位的位数，</a:t>
            </a:r>
            <a:r>
              <a:rPr lang="en-US" altLang="zh-CN" dirty="0" smtClean="0"/>
              <a:t>0000-0111,0-7</a:t>
            </a:r>
            <a:r>
              <a:rPr lang="zh-CN" altLang="en-US" dirty="0" smtClean="0"/>
              <a:t>位</a:t>
            </a:r>
            <a:endParaRPr lang="en-US" altLang="zh-CN" dirty="0" smtClean="0"/>
          </a:p>
          <a:p>
            <a:pPr lvl="1"/>
            <a:r>
              <a:rPr lang="en-US" altLang="zh-CN" dirty="0" smtClean="0">
                <a:solidFill>
                  <a:srgbClr val="FF0000"/>
                </a:solidFill>
              </a:rPr>
              <a:t>NVB=0x70</a:t>
            </a:r>
            <a:r>
              <a:rPr lang="zh-CN" altLang="en-US" dirty="0" smtClean="0">
                <a:solidFill>
                  <a:srgbClr val="FF0000"/>
                </a:solidFill>
              </a:rPr>
              <a:t>，全部</a:t>
            </a:r>
            <a:r>
              <a:rPr lang="en-US" altLang="zh-CN" dirty="0" smtClean="0">
                <a:solidFill>
                  <a:srgbClr val="FF0000"/>
                </a:solidFill>
              </a:rPr>
              <a:t>UID</a:t>
            </a:r>
            <a:r>
              <a:rPr lang="zh-CN" altLang="en-US" dirty="0" smtClean="0">
                <a:solidFill>
                  <a:srgbClr val="FF0000"/>
                </a:solidFill>
              </a:rPr>
              <a:t>字节，没有分裂，加</a:t>
            </a:r>
            <a:r>
              <a:rPr lang="en-US" altLang="zh-CN" dirty="0" smtClean="0">
                <a:solidFill>
                  <a:srgbClr val="FF0000"/>
                </a:solidFill>
              </a:rPr>
              <a:t>CRC-A, </a:t>
            </a:r>
            <a:r>
              <a:rPr lang="zh-CN" altLang="en-US" dirty="0" smtClean="0">
                <a:solidFill>
                  <a:srgbClr val="FF0000"/>
                </a:solidFill>
              </a:rPr>
              <a:t>是</a:t>
            </a:r>
            <a:r>
              <a:rPr lang="en-US" altLang="zh-CN" dirty="0" smtClean="0">
                <a:solidFill>
                  <a:srgbClr val="FF0000"/>
                </a:solidFill>
              </a:rPr>
              <a:t>SELECT</a:t>
            </a:r>
            <a:r>
              <a:rPr lang="en-US" altLang="zh-CN" dirty="0" smtClean="0"/>
              <a:t>;</a:t>
            </a:r>
            <a:endParaRPr lang="zh-CN" altLang="en-US" dirty="0" smtClean="0"/>
          </a:p>
          <a:p>
            <a:pPr lvl="1"/>
            <a:r>
              <a:rPr lang="en-US" altLang="zh-CN" dirty="0" smtClean="0"/>
              <a:t>NVB&lt;40</a:t>
            </a:r>
            <a:r>
              <a:rPr lang="zh-CN" altLang="en-US" dirty="0" smtClean="0"/>
              <a:t>，则 </a:t>
            </a:r>
            <a:r>
              <a:rPr lang="en-US" altLang="zh-CN" dirty="0" smtClean="0"/>
              <a:t>ANTICOLISION</a:t>
            </a:r>
          </a:p>
          <a:p>
            <a:pPr lvl="1"/>
            <a:r>
              <a:rPr lang="en-US" altLang="zh-CN" dirty="0" smtClean="0"/>
              <a:t>BCC</a:t>
            </a:r>
            <a:r>
              <a:rPr lang="zh-CN" altLang="en-US" dirty="0" smtClean="0"/>
              <a:t>：</a:t>
            </a:r>
            <a:r>
              <a:rPr lang="en-US" altLang="zh-CN" dirty="0" smtClean="0"/>
              <a:t>UID </a:t>
            </a:r>
            <a:r>
              <a:rPr lang="en-US" altLang="zh-CN" dirty="0" err="1" smtClean="0"/>
              <a:t>CLn</a:t>
            </a:r>
            <a:r>
              <a:rPr lang="zh-CN" altLang="en-US" dirty="0" smtClean="0"/>
              <a:t>的校验字节，</a:t>
            </a:r>
            <a:r>
              <a:rPr lang="en-US" altLang="zh-CN" dirty="0" smtClean="0"/>
              <a:t>UID </a:t>
            </a:r>
            <a:r>
              <a:rPr lang="en-US" altLang="zh-CN" dirty="0" err="1" smtClean="0"/>
              <a:t>CLn</a:t>
            </a:r>
            <a:r>
              <a:rPr lang="zh-CN" altLang="en-US" dirty="0" smtClean="0"/>
              <a:t>字节的异或</a:t>
            </a:r>
          </a:p>
          <a:p>
            <a:pPr lvl="1"/>
            <a:endParaRPr lang="zh-CN" altLang="en-US" dirty="0" smtClean="0"/>
          </a:p>
        </p:txBody>
      </p:sp>
      <p:graphicFrame>
        <p:nvGraphicFramePr>
          <p:cNvPr id="4" name="表格 3"/>
          <p:cNvGraphicFramePr>
            <a:graphicFrameLocks noGrp="1"/>
          </p:cNvGraphicFramePr>
          <p:nvPr/>
        </p:nvGraphicFramePr>
        <p:xfrm>
          <a:off x="1187450" y="1773238"/>
          <a:ext cx="7416824" cy="1080120"/>
        </p:xfrm>
        <a:graphic>
          <a:graphicData uri="http://schemas.openxmlformats.org/drawingml/2006/table">
            <a:tbl>
              <a:tblPr firstRow="1" bandRow="1">
                <a:tableStyleId>{5940675A-B579-460E-94D1-54222C63F5DA}</a:tableStyleId>
              </a:tblPr>
              <a:tblGrid>
                <a:gridCol w="648072"/>
                <a:gridCol w="1080120"/>
                <a:gridCol w="1008112"/>
                <a:gridCol w="1800200"/>
                <a:gridCol w="936104"/>
                <a:gridCol w="1944216"/>
              </a:tblGrid>
              <a:tr h="540060">
                <a:tc>
                  <a:txBody>
                    <a:bodyPr/>
                    <a:lstStyle/>
                    <a:p>
                      <a:r>
                        <a:rPr lang="zh-CN" altLang="en-US" dirty="0" smtClean="0"/>
                        <a:t>位</a:t>
                      </a:r>
                      <a:endParaRPr lang="zh-CN" altLang="en-US" dirty="0"/>
                    </a:p>
                  </a:txBody>
                  <a:tcPr/>
                </a:tc>
                <a:tc>
                  <a:txBody>
                    <a:bodyPr/>
                    <a:lstStyle/>
                    <a:p>
                      <a:r>
                        <a:rPr lang="en-US" altLang="zh-CN" dirty="0" smtClean="0"/>
                        <a:t>SEL</a:t>
                      </a:r>
                      <a:endParaRPr lang="zh-CN" altLang="en-US" dirty="0"/>
                    </a:p>
                  </a:txBody>
                  <a:tcPr/>
                </a:tc>
                <a:tc>
                  <a:txBody>
                    <a:bodyPr/>
                    <a:lstStyle/>
                    <a:p>
                      <a:r>
                        <a:rPr lang="en-US" altLang="zh-CN" dirty="0" smtClean="0"/>
                        <a:t>NVB</a:t>
                      </a:r>
                      <a:endParaRPr lang="zh-CN" altLang="en-US" dirty="0"/>
                    </a:p>
                  </a:txBody>
                  <a:tcPr/>
                </a:tc>
                <a:tc>
                  <a:txBody>
                    <a:bodyPr/>
                    <a:lstStyle/>
                    <a:p>
                      <a:r>
                        <a:rPr lang="en-US" altLang="zh-CN" dirty="0" smtClean="0"/>
                        <a:t>UID </a:t>
                      </a:r>
                      <a:r>
                        <a:rPr lang="en-US" altLang="zh-CN" dirty="0" err="1" smtClean="0"/>
                        <a:t>CLn</a:t>
                      </a:r>
                      <a:endParaRPr lang="zh-CN" altLang="en-US" dirty="0"/>
                    </a:p>
                  </a:txBody>
                  <a:tcPr/>
                </a:tc>
                <a:tc>
                  <a:txBody>
                    <a:bodyPr/>
                    <a:lstStyle/>
                    <a:p>
                      <a:r>
                        <a:rPr lang="en-US" altLang="zh-CN" dirty="0" smtClean="0"/>
                        <a:t>BCC</a:t>
                      </a:r>
                      <a:endParaRPr lang="zh-CN" altLang="en-US" dirty="0"/>
                    </a:p>
                  </a:txBody>
                  <a:tcPr/>
                </a:tc>
                <a:tc>
                  <a:txBody>
                    <a:bodyPr/>
                    <a:lstStyle/>
                    <a:p>
                      <a:r>
                        <a:rPr lang="en-US" altLang="zh-CN" dirty="0" smtClean="0">
                          <a:solidFill>
                            <a:srgbClr val="FF0000"/>
                          </a:solidFill>
                        </a:rPr>
                        <a:t>CRC_A(if </a:t>
                      </a:r>
                      <a:r>
                        <a:rPr lang="en-US" altLang="zh-CN" dirty="0" err="1" smtClean="0">
                          <a:solidFill>
                            <a:srgbClr val="FF0000"/>
                          </a:solidFill>
                        </a:rPr>
                        <a:t>sel</a:t>
                      </a:r>
                      <a:r>
                        <a:rPr lang="en-US" altLang="zh-CN" dirty="0" smtClean="0">
                          <a:solidFill>
                            <a:srgbClr val="FF0000"/>
                          </a:solidFill>
                        </a:rPr>
                        <a:t>)</a:t>
                      </a:r>
                      <a:endParaRPr lang="zh-CN" altLang="en-US" dirty="0">
                        <a:solidFill>
                          <a:srgbClr val="FF0000"/>
                        </a:solidFill>
                      </a:endParaRPr>
                    </a:p>
                  </a:txBody>
                  <a:tcPr/>
                </a:tc>
              </a:tr>
              <a:tr h="540060">
                <a:tc>
                  <a:txBody>
                    <a:bodyPr/>
                    <a:lstStyle/>
                    <a:p>
                      <a:r>
                        <a:rPr lang="zh-CN" altLang="en-US" dirty="0" smtClean="0"/>
                        <a:t>说明</a:t>
                      </a:r>
                      <a:endParaRPr lang="zh-CN" altLang="en-US" dirty="0"/>
                    </a:p>
                  </a:txBody>
                  <a:tcPr/>
                </a:tc>
                <a:tc>
                  <a:txBody>
                    <a:bodyPr/>
                    <a:lstStyle/>
                    <a:p>
                      <a:r>
                        <a:rPr lang="en-US" altLang="zh-CN" dirty="0" smtClean="0"/>
                        <a:t>1BYTE</a:t>
                      </a:r>
                      <a:endParaRPr lang="zh-CN" altLang="en-US" dirty="0"/>
                    </a:p>
                  </a:txBody>
                  <a:tcPr/>
                </a:tc>
                <a:tc>
                  <a:txBody>
                    <a:bodyPr/>
                    <a:lstStyle/>
                    <a:p>
                      <a:r>
                        <a:rPr lang="en-US" altLang="zh-CN" dirty="0" smtClean="0"/>
                        <a:t>1BYTE</a:t>
                      </a:r>
                      <a:endParaRPr lang="zh-CN" altLang="en-US" dirty="0"/>
                    </a:p>
                  </a:txBody>
                  <a:tcPr/>
                </a:tc>
                <a:tc>
                  <a:txBody>
                    <a:bodyPr/>
                    <a:lstStyle/>
                    <a:p>
                      <a:r>
                        <a:rPr lang="en-US" altLang="zh-CN" dirty="0" smtClean="0"/>
                        <a:t>0-4BYTE</a:t>
                      </a:r>
                      <a:endParaRPr lang="zh-CN" altLang="en-US" dirty="0"/>
                    </a:p>
                  </a:txBody>
                  <a:tcPr/>
                </a:tc>
                <a:tc>
                  <a:txBody>
                    <a:bodyPr/>
                    <a:lstStyle/>
                    <a:p>
                      <a:r>
                        <a:rPr lang="en-US" altLang="zh-CN" dirty="0" smtClean="0"/>
                        <a:t>1BYTE</a:t>
                      </a:r>
                      <a:endParaRPr lang="zh-CN" altLang="en-US" dirty="0"/>
                    </a:p>
                  </a:txBody>
                  <a:tcPr/>
                </a:tc>
                <a:tc>
                  <a:txBody>
                    <a:bodyPr/>
                    <a:lstStyle/>
                    <a:p>
                      <a:r>
                        <a:rPr lang="en-US" altLang="zh-CN" dirty="0" smtClean="0">
                          <a:solidFill>
                            <a:srgbClr val="FF0000"/>
                          </a:solidFill>
                        </a:rPr>
                        <a:t>2B</a:t>
                      </a:r>
                      <a:endParaRPr lang="zh-CN" altLang="en-US" dirty="0">
                        <a:solidFill>
                          <a:srgbClr val="FF0000"/>
                        </a:solidFill>
                      </a:endParaRPr>
                    </a:p>
                  </a:txBody>
                  <a:tcPr/>
                </a:tc>
              </a:tr>
            </a:tbl>
          </a:graphicData>
        </a:graphic>
      </p:graphicFrame>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标题 1"/>
          <p:cNvSpPr>
            <a:spLocks noGrp="1"/>
          </p:cNvSpPr>
          <p:nvPr>
            <p:ph type="title"/>
          </p:nvPr>
        </p:nvSpPr>
        <p:spPr/>
        <p:txBody>
          <a:bodyPr/>
          <a:lstStyle/>
          <a:p>
            <a:r>
              <a:rPr lang="en-US" altLang="zh-CN" smtClean="0"/>
              <a:t>1. TYPE A </a:t>
            </a:r>
            <a:r>
              <a:rPr lang="zh-CN" altLang="en-US" smtClean="0"/>
              <a:t>防碰撞协议</a:t>
            </a:r>
          </a:p>
        </p:txBody>
      </p:sp>
      <p:sp>
        <p:nvSpPr>
          <p:cNvPr id="82947" name="内容占位符 2"/>
          <p:cNvSpPr>
            <a:spLocks noGrp="1"/>
          </p:cNvSpPr>
          <p:nvPr>
            <p:ph idx="1"/>
          </p:nvPr>
        </p:nvSpPr>
        <p:spPr/>
        <p:txBody>
          <a:bodyPr/>
          <a:lstStyle/>
          <a:p>
            <a:r>
              <a:rPr lang="en-US" altLang="zh-CN" dirty="0" smtClean="0"/>
              <a:t>UID </a:t>
            </a:r>
            <a:r>
              <a:rPr lang="en-US" altLang="zh-CN" dirty="0" err="1" smtClean="0"/>
              <a:t>CLn</a:t>
            </a:r>
            <a:endParaRPr lang="en-US" altLang="zh-CN" dirty="0" smtClean="0"/>
          </a:p>
          <a:p>
            <a:pPr lvl="1"/>
            <a:r>
              <a:rPr lang="zh-CN" altLang="en-US" dirty="0" smtClean="0"/>
              <a:t>是</a:t>
            </a:r>
            <a:r>
              <a:rPr lang="en-US" altLang="zh-CN" dirty="0" smtClean="0"/>
              <a:t>UDI</a:t>
            </a:r>
            <a:r>
              <a:rPr lang="zh-CN" altLang="en-US" dirty="0" smtClean="0"/>
              <a:t>的部分</a:t>
            </a:r>
            <a:endParaRPr lang="en-US" altLang="zh-CN" dirty="0" smtClean="0"/>
          </a:p>
          <a:p>
            <a:pPr lvl="1"/>
            <a:r>
              <a:rPr lang="en-US" altLang="zh-CN" dirty="0" smtClean="0"/>
              <a:t>CT: </a:t>
            </a:r>
            <a:r>
              <a:rPr lang="zh-CN" altLang="en-US" dirty="0" smtClean="0"/>
              <a:t>级联标志：</a:t>
            </a:r>
            <a:r>
              <a:rPr lang="en-US" altLang="zh-CN" dirty="0" smtClean="0"/>
              <a:t>0x88</a:t>
            </a:r>
            <a:r>
              <a:rPr lang="en-US" altLang="zh-CN" dirty="0" smtClean="0">
                <a:solidFill>
                  <a:srgbClr val="FF0000"/>
                </a:solidFill>
              </a:rPr>
              <a:t>; UID0</a:t>
            </a:r>
            <a:r>
              <a:rPr lang="zh-CN" altLang="zh-CN" dirty="0" smtClean="0">
                <a:solidFill>
                  <a:srgbClr val="FF0000"/>
                </a:solidFill>
              </a:rPr>
              <a:t>或</a:t>
            </a:r>
            <a:r>
              <a:rPr lang="en-US" altLang="zh-CN" dirty="0" smtClean="0">
                <a:solidFill>
                  <a:srgbClr val="FF0000"/>
                </a:solidFill>
              </a:rPr>
              <a:t>UID3</a:t>
            </a:r>
            <a:r>
              <a:rPr lang="zh-CN" altLang="zh-CN" dirty="0" smtClean="0">
                <a:solidFill>
                  <a:srgbClr val="FF0000"/>
                </a:solidFill>
              </a:rPr>
              <a:t>都不应具有串联标记的值。</a:t>
            </a:r>
          </a:p>
          <a:p>
            <a:pPr lvl="1"/>
            <a:endParaRPr lang="zh-CN" altLang="en-US" dirty="0" smtClean="0"/>
          </a:p>
        </p:txBody>
      </p:sp>
      <p:pic>
        <p:nvPicPr>
          <p:cNvPr id="82948" name="Picture 2" descr="tu1114443-3"/>
          <p:cNvPicPr>
            <a:picLocks noChangeAspect="1" noChangeArrowheads="1"/>
          </p:cNvPicPr>
          <p:nvPr/>
        </p:nvPicPr>
        <p:blipFill>
          <a:blip r:embed="rId2" cstate="print"/>
          <a:srcRect/>
          <a:stretch>
            <a:fillRect/>
          </a:stretch>
        </p:blipFill>
        <p:spPr bwMode="auto">
          <a:xfrm>
            <a:off x="684213" y="2924175"/>
            <a:ext cx="8064500" cy="2882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标题 1"/>
          <p:cNvSpPr>
            <a:spLocks noGrp="1"/>
          </p:cNvSpPr>
          <p:nvPr>
            <p:ph type="title"/>
          </p:nvPr>
        </p:nvSpPr>
        <p:spPr/>
        <p:txBody>
          <a:bodyPr/>
          <a:lstStyle/>
          <a:p>
            <a:r>
              <a:rPr lang="en-US" altLang="zh-CN" smtClean="0"/>
              <a:t>1. TYPE A </a:t>
            </a:r>
            <a:r>
              <a:rPr lang="zh-CN" altLang="en-US" smtClean="0"/>
              <a:t>防碰撞协议</a:t>
            </a:r>
          </a:p>
        </p:txBody>
      </p:sp>
      <p:sp>
        <p:nvSpPr>
          <p:cNvPr id="83971" name="内容占位符 2"/>
          <p:cNvSpPr>
            <a:spLocks noGrp="1"/>
          </p:cNvSpPr>
          <p:nvPr>
            <p:ph idx="1"/>
          </p:nvPr>
        </p:nvSpPr>
        <p:spPr>
          <a:xfrm>
            <a:off x="539750" y="1341438"/>
            <a:ext cx="8070850" cy="4865687"/>
          </a:xfrm>
        </p:spPr>
        <p:txBody>
          <a:bodyPr/>
          <a:lstStyle/>
          <a:p>
            <a:r>
              <a:rPr lang="en-US" altLang="zh-CN" smtClean="0"/>
              <a:t>UID CL1</a:t>
            </a:r>
            <a:r>
              <a:rPr lang="zh-CN" altLang="en-US" smtClean="0"/>
              <a:t>编码</a:t>
            </a:r>
            <a:endParaRPr lang="en-US" altLang="zh-CN" smtClean="0"/>
          </a:p>
          <a:p>
            <a:endParaRPr lang="en-US" altLang="zh-CN" smtClean="0"/>
          </a:p>
          <a:p>
            <a:endParaRPr lang="en-US" altLang="zh-CN" smtClean="0"/>
          </a:p>
          <a:p>
            <a:endParaRPr lang="en-US" altLang="zh-CN" smtClean="0"/>
          </a:p>
          <a:p>
            <a:endParaRPr lang="en-US" altLang="zh-CN" smtClean="0"/>
          </a:p>
          <a:p>
            <a:r>
              <a:rPr lang="en-US" altLang="zh-CN" smtClean="0"/>
              <a:t>UIC CL2/CL3</a:t>
            </a:r>
            <a:r>
              <a:rPr lang="zh-CN" altLang="en-US" smtClean="0"/>
              <a:t>编码</a:t>
            </a:r>
          </a:p>
        </p:txBody>
      </p:sp>
      <p:graphicFrame>
        <p:nvGraphicFramePr>
          <p:cNvPr id="7" name="表格 6"/>
          <p:cNvGraphicFramePr>
            <a:graphicFrameLocks noGrp="1"/>
          </p:cNvGraphicFramePr>
          <p:nvPr/>
        </p:nvGraphicFramePr>
        <p:xfrm>
          <a:off x="2124075" y="1773238"/>
          <a:ext cx="6096000" cy="1483360"/>
        </p:xfrm>
        <a:graphic>
          <a:graphicData uri="http://schemas.openxmlformats.org/drawingml/2006/table">
            <a:tbl>
              <a:tblPr firstRow="1" bandRow="1">
                <a:tableStyleId>{5940675A-B579-460E-94D1-54222C63F5DA}</a:tableStyleId>
              </a:tblPr>
              <a:tblGrid>
                <a:gridCol w="1800200"/>
                <a:gridCol w="4295800"/>
              </a:tblGrid>
              <a:tr h="370840">
                <a:tc>
                  <a:txBody>
                    <a:bodyPr/>
                    <a:lstStyle/>
                    <a:p>
                      <a:pPr algn="just">
                        <a:spcAft>
                          <a:spcPts val="0"/>
                        </a:spcAft>
                      </a:pPr>
                      <a:r>
                        <a:rPr lang="en-US" sz="1800" b="1" kern="100" dirty="0">
                          <a:latin typeface="+mn-ea"/>
                          <a:ea typeface="+mn-ea"/>
                          <a:cs typeface="Times New Roman"/>
                        </a:rPr>
                        <a:t>uid0</a:t>
                      </a:r>
                      <a:endParaRPr lang="zh-CN" sz="1800" b="1" kern="100" dirty="0">
                        <a:latin typeface="+mn-ea"/>
                        <a:ea typeface="+mn-ea"/>
                        <a:cs typeface="Times New Roman"/>
                      </a:endParaRPr>
                    </a:p>
                  </a:txBody>
                  <a:tcPr marL="68580" marR="68580" marT="0" marB="0"/>
                </a:tc>
                <a:tc>
                  <a:txBody>
                    <a:bodyPr/>
                    <a:lstStyle/>
                    <a:p>
                      <a:pPr algn="just">
                        <a:spcAft>
                          <a:spcPts val="0"/>
                        </a:spcAft>
                      </a:pPr>
                      <a:r>
                        <a:rPr lang="zh-CN" sz="1800" b="1" kern="100" dirty="0">
                          <a:latin typeface="+mn-ea"/>
                          <a:ea typeface="+mn-ea"/>
                          <a:cs typeface="Times New Roman"/>
                        </a:rPr>
                        <a:t>描述</a:t>
                      </a:r>
                    </a:p>
                  </a:txBody>
                  <a:tcPr marL="68580" marR="68580" marT="0" marB="0"/>
                </a:tc>
              </a:tr>
              <a:tr h="370840">
                <a:tc>
                  <a:txBody>
                    <a:bodyPr/>
                    <a:lstStyle/>
                    <a:p>
                      <a:pPr algn="just">
                        <a:spcAft>
                          <a:spcPts val="0"/>
                        </a:spcAft>
                      </a:pPr>
                      <a:r>
                        <a:rPr lang="en-US" altLang="zh-CN" sz="1800" b="1" kern="100" dirty="0" smtClean="0">
                          <a:latin typeface="+mn-ea"/>
                          <a:ea typeface="+mn-ea"/>
                          <a:cs typeface="Times New Roman"/>
                        </a:rPr>
                        <a:t>0x08</a:t>
                      </a:r>
                      <a:endParaRPr lang="zh-CN" sz="1800" b="1" kern="100" dirty="0">
                        <a:latin typeface="+mn-ea"/>
                        <a:ea typeface="+mn-ea"/>
                        <a:cs typeface="Times New Roman"/>
                      </a:endParaRPr>
                    </a:p>
                  </a:txBody>
                  <a:tcPr marL="68580" marR="68580" marT="0" marB="0"/>
                </a:tc>
                <a:tc>
                  <a:txBody>
                    <a:bodyPr/>
                    <a:lstStyle/>
                    <a:p>
                      <a:pPr algn="just">
                        <a:spcAft>
                          <a:spcPts val="0"/>
                        </a:spcAft>
                      </a:pPr>
                      <a:r>
                        <a:rPr lang="en-US" sz="1800" b="1" kern="100" dirty="0">
                          <a:latin typeface="+mn-ea"/>
                          <a:ea typeface="+mn-ea"/>
                          <a:cs typeface="Times New Roman"/>
                        </a:rPr>
                        <a:t>uid1</a:t>
                      </a:r>
                      <a:r>
                        <a:rPr lang="zh-CN" sz="1800" b="1" kern="100" dirty="0">
                          <a:latin typeface="+mn-ea"/>
                          <a:ea typeface="+mn-ea"/>
                          <a:cs typeface="Times New Roman"/>
                        </a:rPr>
                        <a:t>到</a:t>
                      </a:r>
                      <a:r>
                        <a:rPr lang="en-US" sz="1800" b="1" kern="100" dirty="0">
                          <a:latin typeface="+mn-ea"/>
                          <a:ea typeface="+mn-ea"/>
                          <a:cs typeface="Times New Roman"/>
                        </a:rPr>
                        <a:t> uid3</a:t>
                      </a:r>
                      <a:r>
                        <a:rPr lang="zh-CN" sz="1800" b="1" kern="100" dirty="0">
                          <a:latin typeface="+mn-ea"/>
                          <a:ea typeface="+mn-ea"/>
                          <a:cs typeface="Times New Roman"/>
                        </a:rPr>
                        <a:t>是动态生成的随机数</a:t>
                      </a:r>
                    </a:p>
                  </a:txBody>
                  <a:tcPr marL="68580" marR="68580" marT="0" marB="0"/>
                </a:tc>
              </a:tr>
              <a:tr h="370840">
                <a:tc>
                  <a:txBody>
                    <a:bodyPr/>
                    <a:lstStyle/>
                    <a:p>
                      <a:pPr algn="just">
                        <a:spcAft>
                          <a:spcPts val="0"/>
                        </a:spcAft>
                      </a:pPr>
                      <a:r>
                        <a:rPr lang="en-US" altLang="zh-CN" sz="1800" b="1" kern="100" dirty="0" smtClean="0">
                          <a:latin typeface="+mn-ea"/>
                          <a:ea typeface="+mn-ea"/>
                          <a:cs typeface="Times New Roman"/>
                        </a:rPr>
                        <a:t>X0-X7, X9-XE</a:t>
                      </a:r>
                      <a:endParaRPr lang="zh-CN" sz="1800" b="1" kern="100" dirty="0">
                        <a:latin typeface="+mn-ea"/>
                        <a:ea typeface="+mn-ea"/>
                        <a:cs typeface="Times New Roman"/>
                      </a:endParaRPr>
                    </a:p>
                  </a:txBody>
                  <a:tcPr marL="68580" marR="68580" marT="0" marB="0"/>
                </a:tc>
                <a:tc>
                  <a:txBody>
                    <a:bodyPr/>
                    <a:lstStyle/>
                    <a:p>
                      <a:pPr algn="just">
                        <a:spcAft>
                          <a:spcPts val="0"/>
                        </a:spcAft>
                      </a:pPr>
                      <a:r>
                        <a:rPr lang="zh-CN" sz="1800" b="1" kern="100" dirty="0">
                          <a:latin typeface="+mn-ea"/>
                          <a:ea typeface="+mn-ea"/>
                          <a:cs typeface="Times New Roman"/>
                        </a:rPr>
                        <a:t>专有的</a:t>
                      </a:r>
                      <a:r>
                        <a:rPr lang="zh-CN" sz="1800" b="1" kern="100" dirty="0" smtClean="0">
                          <a:latin typeface="+mn-ea"/>
                          <a:ea typeface="+mn-ea"/>
                          <a:cs typeface="Times New Roman"/>
                        </a:rPr>
                        <a:t>固定</a:t>
                      </a:r>
                      <a:r>
                        <a:rPr lang="zh-CN" altLang="en-US" sz="1800" b="1" kern="100" dirty="0" smtClean="0">
                          <a:latin typeface="+mn-ea"/>
                          <a:ea typeface="+mn-ea"/>
                          <a:cs typeface="Times New Roman"/>
                        </a:rPr>
                        <a:t>序列号</a:t>
                      </a:r>
                      <a:endParaRPr lang="zh-CN" sz="1800" b="1" kern="100" dirty="0">
                        <a:latin typeface="+mn-ea"/>
                        <a:ea typeface="+mn-ea"/>
                        <a:cs typeface="Times New Roman"/>
                      </a:endParaRPr>
                    </a:p>
                  </a:txBody>
                  <a:tcPr marL="68580" marR="68580" marT="0" marB="0"/>
                </a:tc>
              </a:tr>
              <a:tr h="370840">
                <a:tc>
                  <a:txBody>
                    <a:bodyPr/>
                    <a:lstStyle/>
                    <a:p>
                      <a:pPr algn="just">
                        <a:spcAft>
                          <a:spcPts val="0"/>
                        </a:spcAft>
                      </a:pPr>
                      <a:r>
                        <a:rPr lang="en-US" sz="1800" b="1" kern="100" dirty="0" smtClean="0">
                          <a:latin typeface="+mn-ea"/>
                          <a:ea typeface="+mn-ea"/>
                          <a:cs typeface="Times New Roman"/>
                        </a:rPr>
                        <a:t>18-F8, XF</a:t>
                      </a:r>
                      <a:endParaRPr lang="zh-CN" sz="1800" b="1" kern="100" dirty="0">
                        <a:latin typeface="+mn-ea"/>
                        <a:ea typeface="+mn-ea"/>
                        <a:cs typeface="Times New Roman"/>
                      </a:endParaRPr>
                    </a:p>
                  </a:txBody>
                  <a:tcPr marL="68580" marR="68580" marT="0" marB="0"/>
                </a:tc>
                <a:tc>
                  <a:txBody>
                    <a:bodyPr/>
                    <a:lstStyle/>
                    <a:p>
                      <a:pPr algn="just">
                        <a:spcAft>
                          <a:spcPts val="0"/>
                        </a:spcAft>
                      </a:pPr>
                      <a:r>
                        <a:rPr lang="en-US" sz="1800" b="1" kern="100" dirty="0">
                          <a:latin typeface="+mn-ea"/>
                          <a:ea typeface="+mn-ea"/>
                          <a:cs typeface="Times New Roman"/>
                        </a:rPr>
                        <a:t>RFU</a:t>
                      </a:r>
                      <a:endParaRPr lang="zh-CN" sz="1800" b="1" kern="100" dirty="0">
                        <a:latin typeface="+mn-ea"/>
                        <a:ea typeface="+mn-ea"/>
                        <a:cs typeface="Times New Roman"/>
                      </a:endParaRPr>
                    </a:p>
                  </a:txBody>
                  <a:tcPr marL="68580" marR="68580" marT="0" marB="0"/>
                </a:tc>
              </a:tr>
            </a:tbl>
          </a:graphicData>
        </a:graphic>
      </p:graphicFrame>
      <p:graphicFrame>
        <p:nvGraphicFramePr>
          <p:cNvPr id="8" name="表格 7"/>
          <p:cNvGraphicFramePr>
            <a:graphicFrameLocks noGrp="1"/>
          </p:cNvGraphicFramePr>
          <p:nvPr/>
        </p:nvGraphicFramePr>
        <p:xfrm>
          <a:off x="2124075" y="3860800"/>
          <a:ext cx="6096000" cy="1193800"/>
        </p:xfrm>
        <a:graphic>
          <a:graphicData uri="http://schemas.openxmlformats.org/drawingml/2006/table">
            <a:tbl>
              <a:tblPr firstRow="1" bandRow="1">
                <a:tableStyleId>{5940675A-B579-460E-94D1-54222C63F5DA}</a:tableStyleId>
              </a:tblPr>
              <a:tblGrid>
                <a:gridCol w="1800200"/>
                <a:gridCol w="4295800"/>
              </a:tblGrid>
              <a:tr h="370840">
                <a:tc>
                  <a:txBody>
                    <a:bodyPr/>
                    <a:lstStyle/>
                    <a:p>
                      <a:pPr algn="just">
                        <a:spcAft>
                          <a:spcPts val="0"/>
                        </a:spcAft>
                      </a:pPr>
                      <a:r>
                        <a:rPr lang="en-US" sz="1800" kern="100" dirty="0" smtClean="0">
                          <a:latin typeface="+mn-ea"/>
                          <a:ea typeface="+mn-ea"/>
                          <a:cs typeface="Times New Roman"/>
                        </a:rPr>
                        <a:t>UID0</a:t>
                      </a:r>
                      <a:endParaRPr lang="zh-CN" sz="1800" kern="100" dirty="0">
                        <a:latin typeface="+mn-ea"/>
                        <a:ea typeface="+mn-ea"/>
                        <a:cs typeface="Times New Roman"/>
                      </a:endParaRPr>
                    </a:p>
                  </a:txBody>
                  <a:tcPr marL="68580" marR="68580" marT="0" marB="0"/>
                </a:tc>
                <a:tc>
                  <a:txBody>
                    <a:bodyPr/>
                    <a:lstStyle/>
                    <a:p>
                      <a:pPr algn="just">
                        <a:spcAft>
                          <a:spcPts val="0"/>
                        </a:spcAft>
                      </a:pPr>
                      <a:r>
                        <a:rPr lang="en-US" altLang="zh-CN" sz="1800" kern="100" dirty="0" smtClean="0">
                          <a:latin typeface="+mn-ea"/>
                          <a:ea typeface="+mn-ea"/>
                          <a:cs typeface="Times New Roman"/>
                        </a:rPr>
                        <a:t>UID1-UID6(UID9)</a:t>
                      </a:r>
                      <a:endParaRPr lang="zh-CN" sz="1800" kern="100" dirty="0">
                        <a:latin typeface="+mn-ea"/>
                        <a:ea typeface="+mn-ea"/>
                        <a:cs typeface="Times New Roman"/>
                      </a:endParaRPr>
                    </a:p>
                  </a:txBody>
                  <a:tcPr marL="68580" marR="68580" marT="0" marB="0"/>
                </a:tc>
              </a:tr>
              <a:tr h="370840">
                <a:tc>
                  <a:txBody>
                    <a:bodyPr/>
                    <a:lstStyle/>
                    <a:p>
                      <a:pPr algn="just">
                        <a:spcAft>
                          <a:spcPts val="0"/>
                        </a:spcAft>
                      </a:pPr>
                      <a:r>
                        <a:rPr lang="zh-CN" sz="1800" kern="100" dirty="0">
                          <a:latin typeface="+mn-ea"/>
                          <a:ea typeface="+mn-ea"/>
                          <a:cs typeface="Times New Roman"/>
                        </a:rPr>
                        <a:t>制造商</a:t>
                      </a:r>
                      <a:r>
                        <a:rPr lang="de-DE" sz="1800" kern="100" dirty="0">
                          <a:latin typeface="+mn-ea"/>
                          <a:ea typeface="+mn-ea"/>
                          <a:cs typeface="Times New Roman"/>
                        </a:rPr>
                        <a:t>ID</a:t>
                      </a:r>
                      <a:endParaRPr lang="zh-CN" sz="1800" kern="100" dirty="0">
                        <a:latin typeface="+mn-ea"/>
                        <a:ea typeface="+mn-ea"/>
                        <a:cs typeface="Times New Roman"/>
                      </a:endParaRPr>
                    </a:p>
                    <a:p>
                      <a:pPr algn="just">
                        <a:spcAft>
                          <a:spcPts val="0"/>
                        </a:spcAft>
                      </a:pPr>
                      <a:r>
                        <a:rPr lang="zh-CN" sz="1800" kern="100" dirty="0">
                          <a:latin typeface="+mn-ea"/>
                          <a:ea typeface="+mn-ea"/>
                          <a:cs typeface="Times New Roman"/>
                        </a:rPr>
                        <a:t>根据</a:t>
                      </a:r>
                      <a:r>
                        <a:rPr lang="de-DE" sz="1800" kern="100" dirty="0">
                          <a:latin typeface="+mn-ea"/>
                          <a:ea typeface="+mn-ea"/>
                          <a:cs typeface="Times New Roman"/>
                        </a:rPr>
                        <a:t>ISO/IEC 7816-6/AM1</a:t>
                      </a:r>
                      <a:endParaRPr lang="zh-CN" sz="1800" kern="100" dirty="0">
                        <a:latin typeface="+mn-ea"/>
                        <a:ea typeface="+mn-ea"/>
                        <a:cs typeface="Times New Roman"/>
                      </a:endParaRPr>
                    </a:p>
                  </a:txBody>
                  <a:tcPr marL="68580" marR="68580" marT="0" marB="0"/>
                </a:tc>
                <a:tc>
                  <a:txBody>
                    <a:bodyPr/>
                    <a:lstStyle/>
                    <a:p>
                      <a:pPr algn="just">
                        <a:spcAft>
                          <a:spcPts val="0"/>
                        </a:spcAft>
                      </a:pPr>
                      <a:r>
                        <a:rPr lang="zh-CN" sz="1800" kern="100" dirty="0">
                          <a:latin typeface="+mn-ea"/>
                          <a:ea typeface="+mn-ea"/>
                          <a:cs typeface="Times New Roman"/>
                        </a:rPr>
                        <a:t>每一制造商对唯一编号的其他字节的值的唯一性负责</a:t>
                      </a:r>
                    </a:p>
                  </a:txBody>
                  <a:tcPr marL="68580" marR="68580" marT="0" marB="0"/>
                </a:tc>
              </a:tr>
            </a:tbl>
          </a:graphicData>
        </a:graphic>
      </p:graphicFrame>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标题 1"/>
          <p:cNvSpPr>
            <a:spLocks noGrp="1"/>
          </p:cNvSpPr>
          <p:nvPr>
            <p:ph type="title"/>
          </p:nvPr>
        </p:nvSpPr>
        <p:spPr/>
        <p:txBody>
          <a:bodyPr/>
          <a:lstStyle/>
          <a:p>
            <a:r>
              <a:rPr lang="en-US" altLang="zh-CN" smtClean="0"/>
              <a:t>1. TYPE A </a:t>
            </a:r>
            <a:r>
              <a:rPr lang="zh-CN" altLang="en-US" smtClean="0"/>
              <a:t>防碰撞协议</a:t>
            </a:r>
          </a:p>
        </p:txBody>
      </p:sp>
      <p:sp>
        <p:nvSpPr>
          <p:cNvPr id="84995" name="内容占位符 2"/>
          <p:cNvSpPr>
            <a:spLocks noGrp="1"/>
          </p:cNvSpPr>
          <p:nvPr>
            <p:ph idx="1"/>
          </p:nvPr>
        </p:nvSpPr>
        <p:spPr/>
        <p:txBody>
          <a:bodyPr/>
          <a:lstStyle/>
          <a:p>
            <a:r>
              <a:rPr lang="en-US" altLang="zh-CN" smtClean="0"/>
              <a:t>SAK</a:t>
            </a:r>
            <a:r>
              <a:rPr lang="zh-CN" altLang="en-US" smtClean="0"/>
              <a:t>应答</a:t>
            </a:r>
            <a:endParaRPr lang="en-US" altLang="zh-CN" smtClean="0"/>
          </a:p>
          <a:p>
            <a:pPr lvl="1"/>
            <a:r>
              <a:rPr lang="en-US" altLang="zh-CN" smtClean="0"/>
              <a:t>PCD</a:t>
            </a:r>
            <a:r>
              <a:rPr lang="zh-CN" altLang="en-US" smtClean="0"/>
              <a:t>发出</a:t>
            </a:r>
            <a:r>
              <a:rPr lang="en-US" altLang="zh-CN" smtClean="0"/>
              <a:t>SELECT</a:t>
            </a:r>
            <a:r>
              <a:rPr lang="zh-CN" altLang="en-US" smtClean="0"/>
              <a:t>后，符合条件的</a:t>
            </a:r>
            <a:r>
              <a:rPr lang="en-US" altLang="zh-CN" smtClean="0"/>
              <a:t>PICC</a:t>
            </a:r>
            <a:r>
              <a:rPr lang="zh-CN" altLang="en-US" smtClean="0"/>
              <a:t>对</a:t>
            </a:r>
            <a:r>
              <a:rPr lang="en-US" altLang="zh-CN" smtClean="0"/>
              <a:t>SELECT</a:t>
            </a:r>
            <a:r>
              <a:rPr lang="zh-CN" altLang="en-US" smtClean="0"/>
              <a:t>的应答。</a:t>
            </a:r>
            <a:endParaRPr lang="en-US" altLang="zh-CN" smtClean="0"/>
          </a:p>
          <a:p>
            <a:pPr lvl="1"/>
            <a:r>
              <a:rPr lang="en-US" altLang="zh-CN" smtClean="0"/>
              <a:t>SAK</a:t>
            </a:r>
            <a:r>
              <a:rPr lang="zh-CN" altLang="zh-CN" smtClean="0"/>
              <a:t>通过标准帧来发送，</a:t>
            </a:r>
            <a:r>
              <a:rPr lang="en-US" altLang="zh-CN" smtClean="0"/>
              <a:t>1</a:t>
            </a:r>
            <a:r>
              <a:rPr lang="zh-CN" altLang="en-US" smtClean="0"/>
              <a:t>个</a:t>
            </a:r>
            <a:r>
              <a:rPr lang="en-US" altLang="zh-CN" smtClean="0"/>
              <a:t>BYTE, </a:t>
            </a:r>
            <a:r>
              <a:rPr lang="zh-CN" altLang="zh-CN" smtClean="0"/>
              <a:t>后随</a:t>
            </a:r>
            <a:r>
              <a:rPr lang="en-US" altLang="zh-CN" smtClean="0"/>
              <a:t>CRC_A</a:t>
            </a:r>
          </a:p>
          <a:p>
            <a:pPr lvl="1"/>
            <a:r>
              <a:rPr lang="zh-CN" altLang="en-US" smtClean="0"/>
              <a:t>编码</a:t>
            </a:r>
            <a:r>
              <a:rPr lang="en-US" altLang="zh-CN" smtClean="0"/>
              <a:t>b3/b6</a:t>
            </a:r>
            <a:r>
              <a:rPr lang="zh-CN" altLang="en-US" smtClean="0"/>
              <a:t>有效，其他</a:t>
            </a:r>
            <a:r>
              <a:rPr lang="en-US" altLang="zh-CN" smtClean="0"/>
              <a:t>RFU:</a:t>
            </a:r>
          </a:p>
          <a:p>
            <a:pPr lvl="2"/>
            <a:r>
              <a:rPr lang="en-US" altLang="zh-CN" smtClean="0"/>
              <a:t>b3: cascade: </a:t>
            </a:r>
          </a:p>
          <a:p>
            <a:pPr lvl="3"/>
            <a:r>
              <a:rPr lang="en-US" altLang="zh-CN" smtClean="0"/>
              <a:t>1: </a:t>
            </a:r>
            <a:r>
              <a:rPr lang="zh-CN" altLang="en-US" smtClean="0"/>
              <a:t>表示</a:t>
            </a:r>
            <a:r>
              <a:rPr lang="en-US" altLang="zh-CN" smtClean="0"/>
              <a:t>UID</a:t>
            </a:r>
            <a:r>
              <a:rPr lang="zh-CN" altLang="en-US" smtClean="0"/>
              <a:t>不完整，还有；继续</a:t>
            </a:r>
            <a:r>
              <a:rPr lang="en-US" altLang="zh-CN" smtClean="0"/>
              <a:t>anticollision</a:t>
            </a:r>
          </a:p>
          <a:p>
            <a:pPr lvl="3"/>
            <a:r>
              <a:rPr lang="en-US" altLang="zh-CN" smtClean="0"/>
              <a:t>0:</a:t>
            </a:r>
            <a:r>
              <a:rPr lang="zh-CN" altLang="en-US" smtClean="0"/>
              <a:t>表示</a:t>
            </a:r>
            <a:r>
              <a:rPr lang="en-US" altLang="zh-CN" smtClean="0"/>
              <a:t>UID</a:t>
            </a:r>
            <a:r>
              <a:rPr lang="zh-CN" altLang="en-US" smtClean="0"/>
              <a:t>完整</a:t>
            </a:r>
            <a:endParaRPr lang="en-US" altLang="zh-CN" smtClean="0"/>
          </a:p>
          <a:p>
            <a:pPr lvl="2"/>
            <a:r>
              <a:rPr lang="en-US" altLang="zh-CN" smtClean="0"/>
              <a:t> b6: b3=0</a:t>
            </a:r>
            <a:r>
              <a:rPr lang="zh-CN" altLang="en-US" smtClean="0"/>
              <a:t>的情况下：</a:t>
            </a:r>
            <a:r>
              <a:rPr lang="en-US" altLang="zh-CN" smtClean="0"/>
              <a:t>	</a:t>
            </a:r>
          </a:p>
          <a:p>
            <a:pPr lvl="3"/>
            <a:r>
              <a:rPr lang="en-US" altLang="zh-CN" smtClean="0"/>
              <a:t>1: PICC</a:t>
            </a:r>
            <a:r>
              <a:rPr lang="zh-CN" altLang="en-US" smtClean="0"/>
              <a:t>支持 </a:t>
            </a:r>
            <a:r>
              <a:rPr lang="en-US" altLang="zh-CN" smtClean="0"/>
              <a:t>ISO/IEC 14443-4</a:t>
            </a:r>
            <a:r>
              <a:rPr lang="zh-CN" altLang="en-US" smtClean="0"/>
              <a:t>定义的传输协议；</a:t>
            </a:r>
            <a:endParaRPr lang="en-US" altLang="zh-CN" smtClean="0"/>
          </a:p>
          <a:p>
            <a:pPr lvl="3"/>
            <a:r>
              <a:rPr lang="en-US" altLang="zh-CN" smtClean="0"/>
              <a:t>0: </a:t>
            </a:r>
            <a:r>
              <a:rPr lang="zh-CN" altLang="en-US" smtClean="0"/>
              <a:t>不支持</a:t>
            </a:r>
            <a:endParaRPr lang="en-US" altLang="zh-CN" smtClean="0"/>
          </a:p>
          <a:p>
            <a:r>
              <a:rPr lang="en-US" altLang="zh-CN" smtClean="0"/>
              <a:t>HALT</a:t>
            </a:r>
            <a:r>
              <a:rPr lang="zh-CN" altLang="en-US" smtClean="0"/>
              <a:t>命令</a:t>
            </a:r>
            <a:r>
              <a:rPr lang="en-US" altLang="zh-CN" smtClean="0"/>
              <a:t>:</a:t>
            </a:r>
          </a:p>
          <a:p>
            <a:pPr lvl="1"/>
            <a:r>
              <a:rPr lang="zh-CN" altLang="en-US" smtClean="0"/>
              <a:t>标准帧</a:t>
            </a:r>
            <a:r>
              <a:rPr lang="en-US" altLang="zh-CN" smtClean="0"/>
              <a:t>;</a:t>
            </a:r>
          </a:p>
          <a:p>
            <a:pPr lvl="1"/>
            <a:r>
              <a:rPr lang="en-US" altLang="zh-CN" smtClean="0"/>
              <a:t>0x0050 + CRC-A</a:t>
            </a:r>
            <a:endParaRPr lang="zh-CN" altLang="en-US" smtClean="0"/>
          </a:p>
        </p:txBody>
      </p:sp>
      <p:pic>
        <p:nvPicPr>
          <p:cNvPr id="224257" name="Picture 1"/>
          <p:cNvPicPr>
            <a:picLocks noChangeAspect="1" noChangeArrowheads="1"/>
          </p:cNvPicPr>
          <p:nvPr/>
        </p:nvPicPr>
        <p:blipFill>
          <a:blip r:embed="rId2" cstate="print"/>
          <a:srcRect/>
          <a:stretch>
            <a:fillRect/>
          </a:stretch>
        </p:blipFill>
        <p:spPr bwMode="auto">
          <a:xfrm>
            <a:off x="3563888" y="5517232"/>
            <a:ext cx="4657725" cy="609600"/>
          </a:xfrm>
          <a:prstGeom prst="rect">
            <a:avLst/>
          </a:prstGeom>
          <a:noFill/>
          <a:ln w="9525">
            <a:noFill/>
            <a:miter lim="800000"/>
            <a:headEnd/>
            <a:tailEnd/>
          </a:ln>
        </p:spPr>
      </p:pic>
      <p:pic>
        <p:nvPicPr>
          <p:cNvPr id="224258" name="Picture 2"/>
          <p:cNvPicPr>
            <a:picLocks noChangeAspect="1" noChangeArrowheads="1"/>
          </p:cNvPicPr>
          <p:nvPr/>
        </p:nvPicPr>
        <p:blipFill>
          <a:blip r:embed="rId3" cstate="print"/>
          <a:srcRect/>
          <a:stretch>
            <a:fillRect/>
          </a:stretch>
        </p:blipFill>
        <p:spPr bwMode="auto">
          <a:xfrm>
            <a:off x="4716016" y="2636912"/>
            <a:ext cx="3943350" cy="695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标题 1"/>
          <p:cNvSpPr>
            <a:spLocks noGrp="1"/>
          </p:cNvSpPr>
          <p:nvPr>
            <p:ph type="title"/>
          </p:nvPr>
        </p:nvSpPr>
        <p:spPr/>
        <p:txBody>
          <a:bodyPr/>
          <a:lstStyle/>
          <a:p>
            <a:r>
              <a:rPr lang="en-US" altLang="zh-CN" smtClean="0"/>
              <a:t>1. TYPE A </a:t>
            </a:r>
            <a:r>
              <a:rPr lang="zh-CN" altLang="en-US" smtClean="0"/>
              <a:t>防碰撞协议</a:t>
            </a:r>
          </a:p>
        </p:txBody>
      </p:sp>
      <p:sp>
        <p:nvSpPr>
          <p:cNvPr id="16388" name="内容占位符 2"/>
          <p:cNvSpPr>
            <a:spLocks noGrp="1"/>
          </p:cNvSpPr>
          <p:nvPr>
            <p:ph idx="1"/>
          </p:nvPr>
        </p:nvSpPr>
        <p:spPr>
          <a:xfrm>
            <a:off x="533400" y="1371600"/>
            <a:ext cx="3390900" cy="4876800"/>
          </a:xfrm>
        </p:spPr>
        <p:txBody>
          <a:bodyPr/>
          <a:lstStyle/>
          <a:p>
            <a:r>
              <a:rPr lang="en-US" altLang="zh-CN" smtClean="0"/>
              <a:t>PICC</a:t>
            </a:r>
            <a:r>
              <a:rPr lang="zh-CN" altLang="en-US" smtClean="0"/>
              <a:t>的状态</a:t>
            </a:r>
          </a:p>
          <a:p>
            <a:pPr lvl="1"/>
            <a:r>
              <a:rPr lang="en-US" altLang="zh-CN" smtClean="0"/>
              <a:t>Power-off</a:t>
            </a:r>
            <a:r>
              <a:rPr lang="zh-CN" altLang="en-US" smtClean="0"/>
              <a:t>（断电）状态 </a:t>
            </a:r>
          </a:p>
          <a:p>
            <a:pPr lvl="1"/>
            <a:r>
              <a:rPr lang="en-US" altLang="zh-CN" smtClean="0"/>
              <a:t>Idle</a:t>
            </a:r>
            <a:r>
              <a:rPr lang="zh-CN" altLang="en-US" smtClean="0"/>
              <a:t>（休闲）状态 </a:t>
            </a:r>
          </a:p>
          <a:p>
            <a:pPr lvl="1"/>
            <a:r>
              <a:rPr lang="en-US" altLang="zh-CN" smtClean="0"/>
              <a:t>Ready</a:t>
            </a:r>
            <a:r>
              <a:rPr lang="zh-CN" altLang="en-US" smtClean="0"/>
              <a:t>（就绪）状态 </a:t>
            </a:r>
          </a:p>
          <a:p>
            <a:pPr lvl="1"/>
            <a:r>
              <a:rPr lang="en-US" altLang="zh-CN" smtClean="0"/>
              <a:t>Active</a:t>
            </a:r>
            <a:r>
              <a:rPr lang="zh-CN" altLang="en-US" smtClean="0"/>
              <a:t>（激活）状态 </a:t>
            </a:r>
          </a:p>
          <a:p>
            <a:pPr lvl="1"/>
            <a:r>
              <a:rPr lang="en-US" altLang="zh-CN" smtClean="0"/>
              <a:t>Halt</a:t>
            </a:r>
            <a:r>
              <a:rPr lang="zh-CN" altLang="en-US" smtClean="0"/>
              <a:t>（停止）状态  </a:t>
            </a:r>
          </a:p>
          <a:p>
            <a:endParaRPr lang="zh-CN" altLang="en-US" smtClean="0"/>
          </a:p>
        </p:txBody>
      </p:sp>
      <p:graphicFrame>
        <p:nvGraphicFramePr>
          <p:cNvPr id="16386" name="Object 4"/>
          <p:cNvGraphicFramePr>
            <a:graphicFrameLocks noChangeAspect="1"/>
          </p:cNvGraphicFramePr>
          <p:nvPr/>
        </p:nvGraphicFramePr>
        <p:xfrm>
          <a:off x="4211638" y="1412875"/>
          <a:ext cx="3455987" cy="4772025"/>
        </p:xfrm>
        <a:graphic>
          <a:graphicData uri="http://schemas.openxmlformats.org/presentationml/2006/ole">
            <p:oleObj spid="_x0000_s16386" name="图片" r:id="rId3" imgW="2354557" imgH="3342582" progId="Word.Picture.8">
              <p:embed/>
            </p:oleObj>
          </a:graphicData>
        </a:graphic>
      </p:graphicFrame>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标题 1"/>
          <p:cNvSpPr>
            <a:spLocks noGrp="1"/>
          </p:cNvSpPr>
          <p:nvPr>
            <p:ph type="title"/>
          </p:nvPr>
        </p:nvSpPr>
        <p:spPr/>
        <p:txBody>
          <a:bodyPr/>
          <a:lstStyle/>
          <a:p>
            <a:r>
              <a:rPr lang="en-US" altLang="zh-CN" smtClean="0"/>
              <a:t>1. TYPE A </a:t>
            </a:r>
            <a:r>
              <a:rPr lang="zh-CN" altLang="en-US" smtClean="0"/>
              <a:t>防碰撞协议</a:t>
            </a:r>
          </a:p>
        </p:txBody>
      </p:sp>
      <p:sp>
        <p:nvSpPr>
          <p:cNvPr id="17412" name="内容占位符 2"/>
          <p:cNvSpPr>
            <a:spLocks noGrp="1"/>
          </p:cNvSpPr>
          <p:nvPr>
            <p:ph idx="1"/>
          </p:nvPr>
        </p:nvSpPr>
        <p:spPr>
          <a:xfrm>
            <a:off x="533400" y="1371600"/>
            <a:ext cx="1806575" cy="4876800"/>
          </a:xfrm>
        </p:spPr>
        <p:txBody>
          <a:bodyPr/>
          <a:lstStyle/>
          <a:p>
            <a:r>
              <a:rPr lang="en-US" altLang="zh-CN" dirty="0" smtClean="0"/>
              <a:t>TYPE A</a:t>
            </a:r>
            <a:r>
              <a:rPr lang="zh-CN" altLang="en-US" dirty="0" smtClean="0"/>
              <a:t>防碰撞流程 </a:t>
            </a:r>
          </a:p>
          <a:p>
            <a:endParaRPr lang="zh-CN" altLang="en-US" dirty="0" smtClean="0"/>
          </a:p>
        </p:txBody>
      </p:sp>
      <p:graphicFrame>
        <p:nvGraphicFramePr>
          <p:cNvPr id="17410" name="Object 4"/>
          <p:cNvGraphicFramePr>
            <a:graphicFrameLocks noChangeAspect="1"/>
          </p:cNvGraphicFramePr>
          <p:nvPr/>
        </p:nvGraphicFramePr>
        <p:xfrm>
          <a:off x="3492500" y="1341438"/>
          <a:ext cx="4052888" cy="4754562"/>
        </p:xfrm>
        <a:graphic>
          <a:graphicData uri="http://schemas.openxmlformats.org/presentationml/2006/ole">
            <p:oleObj spid="_x0000_s17410" name="图片" r:id="rId3" imgW="4080296" imgH="4780620" progId="Word.Picture.8">
              <p:embed/>
            </p:oleObj>
          </a:graphicData>
        </a:graphic>
      </p:graphicFrame>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标题 1"/>
          <p:cNvSpPr>
            <a:spLocks noGrp="1"/>
          </p:cNvSpPr>
          <p:nvPr>
            <p:ph type="title"/>
          </p:nvPr>
        </p:nvSpPr>
        <p:spPr/>
        <p:txBody>
          <a:bodyPr/>
          <a:lstStyle/>
          <a:p>
            <a:r>
              <a:rPr lang="en-US" altLang="zh-CN" smtClean="0"/>
              <a:t>1. TYPE A </a:t>
            </a:r>
            <a:r>
              <a:rPr lang="zh-CN" altLang="en-US" smtClean="0"/>
              <a:t>防碰撞协议协议</a:t>
            </a:r>
          </a:p>
        </p:txBody>
      </p:sp>
      <p:sp>
        <p:nvSpPr>
          <p:cNvPr id="18436" name="内容占位符 2"/>
          <p:cNvSpPr>
            <a:spLocks noGrp="1"/>
          </p:cNvSpPr>
          <p:nvPr>
            <p:ph idx="1"/>
          </p:nvPr>
        </p:nvSpPr>
        <p:spPr>
          <a:xfrm>
            <a:off x="533400" y="1371600"/>
            <a:ext cx="2454424" cy="4876800"/>
          </a:xfrm>
        </p:spPr>
        <p:txBody>
          <a:bodyPr/>
          <a:lstStyle/>
          <a:p>
            <a:r>
              <a:rPr lang="en-US" altLang="zh-CN" dirty="0" smtClean="0"/>
              <a:t>TYPE A</a:t>
            </a:r>
            <a:r>
              <a:rPr lang="zh-CN" altLang="en-US" dirty="0" smtClean="0"/>
              <a:t>防碰撞流程 </a:t>
            </a:r>
          </a:p>
          <a:p>
            <a:endParaRPr lang="zh-CN" altLang="en-US" dirty="0" smtClean="0"/>
          </a:p>
        </p:txBody>
      </p:sp>
      <p:graphicFrame>
        <p:nvGraphicFramePr>
          <p:cNvPr id="18434" name="Object 4"/>
          <p:cNvGraphicFramePr>
            <a:graphicFrameLocks noChangeAspect="1"/>
          </p:cNvGraphicFramePr>
          <p:nvPr/>
        </p:nvGraphicFramePr>
        <p:xfrm>
          <a:off x="3297238" y="0"/>
          <a:ext cx="5846762" cy="6858000"/>
        </p:xfrm>
        <a:graphic>
          <a:graphicData uri="http://schemas.openxmlformats.org/presentationml/2006/ole">
            <p:oleObj spid="_x0000_s18434" name="图片" r:id="rId3" imgW="4080296" imgH="4780620" progId="Word.Picture.8">
              <p:embed/>
            </p:oleObj>
          </a:graphicData>
        </a:graphic>
      </p:graphicFrame>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标题 1"/>
          <p:cNvSpPr>
            <a:spLocks noGrp="1"/>
          </p:cNvSpPr>
          <p:nvPr>
            <p:ph type="title"/>
          </p:nvPr>
        </p:nvSpPr>
        <p:spPr/>
        <p:txBody>
          <a:bodyPr/>
          <a:lstStyle/>
          <a:p>
            <a:r>
              <a:rPr lang="en-US" altLang="zh-CN" smtClean="0"/>
              <a:t>1. TYPE A </a:t>
            </a:r>
            <a:r>
              <a:rPr lang="zh-CN" altLang="en-US" smtClean="0"/>
              <a:t>防碰撞协议</a:t>
            </a:r>
          </a:p>
        </p:txBody>
      </p:sp>
      <p:sp>
        <p:nvSpPr>
          <p:cNvPr id="86019" name="内容占位符 2"/>
          <p:cNvSpPr>
            <a:spLocks noGrp="1"/>
          </p:cNvSpPr>
          <p:nvPr>
            <p:ph idx="1"/>
          </p:nvPr>
        </p:nvSpPr>
        <p:spPr/>
        <p:txBody>
          <a:bodyPr/>
          <a:lstStyle/>
          <a:p>
            <a:r>
              <a:rPr lang="zh-CN" altLang="zh-CN" smtClean="0"/>
              <a:t>步骤</a:t>
            </a:r>
            <a:r>
              <a:rPr lang="en-US" altLang="zh-CN" smtClean="0"/>
              <a:t>1</a:t>
            </a:r>
            <a:r>
              <a:rPr lang="zh-CN" altLang="zh-CN" smtClean="0"/>
              <a:t>：</a:t>
            </a:r>
            <a:r>
              <a:rPr lang="en-US" altLang="zh-CN" smtClean="0"/>
              <a:t>PCD</a:t>
            </a:r>
            <a:r>
              <a:rPr lang="zh-CN" altLang="zh-CN" smtClean="0"/>
              <a:t>为选择的防冲突类型和串联级别分配了带有编码的</a:t>
            </a:r>
            <a:r>
              <a:rPr lang="en-US" altLang="zh-CN" smtClean="0"/>
              <a:t>SEL</a:t>
            </a:r>
            <a:r>
              <a:rPr lang="zh-CN" altLang="zh-CN" smtClean="0"/>
              <a:t>。</a:t>
            </a:r>
          </a:p>
          <a:p>
            <a:r>
              <a:rPr lang="zh-CN" altLang="zh-CN" smtClean="0"/>
              <a:t>步骤</a:t>
            </a:r>
            <a:r>
              <a:rPr lang="en-US" altLang="zh-CN" smtClean="0"/>
              <a:t>2</a:t>
            </a:r>
            <a:r>
              <a:rPr lang="zh-CN" altLang="zh-CN" smtClean="0"/>
              <a:t>：</a:t>
            </a:r>
            <a:r>
              <a:rPr lang="en-US" altLang="zh-CN" smtClean="0"/>
              <a:t>PCD</a:t>
            </a:r>
            <a:r>
              <a:rPr lang="zh-CN" altLang="zh-CN" smtClean="0"/>
              <a:t>分配了带有值为</a:t>
            </a:r>
            <a:r>
              <a:rPr lang="en-US" altLang="zh-CN" smtClean="0"/>
              <a:t>‘20’</a:t>
            </a:r>
            <a:r>
              <a:rPr lang="zh-CN" altLang="zh-CN" smtClean="0"/>
              <a:t>的</a:t>
            </a:r>
            <a:r>
              <a:rPr lang="en-US" altLang="zh-CN" smtClean="0"/>
              <a:t>NVB</a:t>
            </a:r>
            <a:r>
              <a:rPr lang="zh-CN" altLang="zh-CN" smtClean="0"/>
              <a:t>。</a:t>
            </a:r>
          </a:p>
          <a:p>
            <a:r>
              <a:rPr lang="zh-CN" altLang="zh-CN" smtClean="0"/>
              <a:t>注：该值定义了该</a:t>
            </a:r>
            <a:r>
              <a:rPr lang="en-US" altLang="zh-CN" smtClean="0"/>
              <a:t>PCD</a:t>
            </a:r>
            <a:r>
              <a:rPr lang="zh-CN" altLang="zh-CN" smtClean="0"/>
              <a:t>将不发送</a:t>
            </a:r>
            <a:r>
              <a:rPr lang="en-US" altLang="zh-CN" smtClean="0"/>
              <a:t>UID CLn</a:t>
            </a:r>
            <a:r>
              <a:rPr lang="zh-CN" altLang="zh-CN" smtClean="0"/>
              <a:t>的任何部分。因此该命令迫使工作场内的所有</a:t>
            </a:r>
            <a:r>
              <a:rPr lang="en-US" altLang="zh-CN" smtClean="0"/>
              <a:t>PICC</a:t>
            </a:r>
            <a:r>
              <a:rPr lang="zh-CN" altLang="zh-CN" smtClean="0"/>
              <a:t>以其完整的</a:t>
            </a:r>
            <a:r>
              <a:rPr lang="en-US" altLang="zh-CN" smtClean="0"/>
              <a:t>UID CLn</a:t>
            </a:r>
            <a:r>
              <a:rPr lang="zh-CN" altLang="zh-CN" smtClean="0"/>
              <a:t>表示响应。</a:t>
            </a:r>
          </a:p>
          <a:p>
            <a:r>
              <a:rPr lang="zh-CN" altLang="zh-CN" smtClean="0"/>
              <a:t>步骤</a:t>
            </a:r>
            <a:r>
              <a:rPr lang="en-US" altLang="zh-CN" smtClean="0"/>
              <a:t>3</a:t>
            </a:r>
            <a:r>
              <a:rPr lang="zh-CN" altLang="zh-CN" smtClean="0"/>
              <a:t>：</a:t>
            </a:r>
            <a:r>
              <a:rPr lang="en-US" altLang="zh-CN" smtClean="0"/>
              <a:t>PCD</a:t>
            </a:r>
            <a:r>
              <a:rPr lang="zh-CN" altLang="zh-CN" smtClean="0"/>
              <a:t>发送</a:t>
            </a:r>
            <a:r>
              <a:rPr lang="en-US" altLang="zh-CN" smtClean="0"/>
              <a:t>SEL</a:t>
            </a:r>
            <a:r>
              <a:rPr lang="zh-CN" altLang="zh-CN" smtClean="0"/>
              <a:t>和</a:t>
            </a:r>
            <a:r>
              <a:rPr lang="en-US" altLang="zh-CN" smtClean="0"/>
              <a:t>NVB</a:t>
            </a:r>
            <a:r>
              <a:rPr lang="zh-CN" altLang="zh-CN" smtClean="0"/>
              <a:t>。</a:t>
            </a:r>
          </a:p>
          <a:p>
            <a:r>
              <a:rPr lang="zh-CN" altLang="zh-CN" smtClean="0"/>
              <a:t>步骤</a:t>
            </a:r>
            <a:r>
              <a:rPr lang="en-US" altLang="zh-CN" smtClean="0"/>
              <a:t>4</a:t>
            </a:r>
            <a:r>
              <a:rPr lang="zh-CN" altLang="zh-CN" smtClean="0"/>
              <a:t>：工作场内的所有</a:t>
            </a:r>
            <a:r>
              <a:rPr lang="en-US" altLang="zh-CN" smtClean="0"/>
              <a:t>PICC</a:t>
            </a:r>
            <a:r>
              <a:rPr lang="zh-CN" altLang="zh-CN" smtClean="0"/>
              <a:t>应使用它们的完整的</a:t>
            </a:r>
            <a:r>
              <a:rPr lang="en-US" altLang="zh-CN" smtClean="0"/>
              <a:t>UID CLn</a:t>
            </a:r>
            <a:r>
              <a:rPr lang="zh-CN" altLang="zh-CN" smtClean="0"/>
              <a:t>响应。</a:t>
            </a:r>
          </a:p>
          <a:p>
            <a:r>
              <a:rPr lang="zh-CN" altLang="zh-CN" smtClean="0"/>
              <a:t>步骤</a:t>
            </a:r>
            <a:r>
              <a:rPr lang="en-US" altLang="zh-CN" smtClean="0"/>
              <a:t>5</a:t>
            </a:r>
            <a:r>
              <a:rPr lang="zh-CN" altLang="zh-CN" smtClean="0"/>
              <a:t>：假设场内的</a:t>
            </a:r>
            <a:r>
              <a:rPr lang="en-US" altLang="zh-CN" smtClean="0"/>
              <a:t>PICC</a:t>
            </a:r>
            <a:r>
              <a:rPr lang="zh-CN" altLang="zh-CN" smtClean="0"/>
              <a:t>拥有唯一序列号，那么，如果一个以上的</a:t>
            </a:r>
            <a:r>
              <a:rPr lang="en-US" altLang="zh-CN" smtClean="0"/>
              <a:t>PICC</a:t>
            </a:r>
            <a:r>
              <a:rPr lang="zh-CN" altLang="zh-CN" smtClean="0"/>
              <a:t>响应，则冲突发生。如果没有冲突发生，则步骤</a:t>
            </a:r>
            <a:r>
              <a:rPr lang="en-US" altLang="zh-CN" smtClean="0"/>
              <a:t>6</a:t>
            </a:r>
            <a:r>
              <a:rPr lang="zh-CN" altLang="zh-CN" smtClean="0"/>
              <a:t>到步骤</a:t>
            </a:r>
            <a:r>
              <a:rPr lang="en-US" altLang="zh-CN" smtClean="0"/>
              <a:t>10</a:t>
            </a:r>
            <a:r>
              <a:rPr lang="zh-CN" altLang="zh-CN" smtClean="0"/>
              <a:t>可被跳过。</a:t>
            </a:r>
          </a:p>
          <a:p>
            <a:r>
              <a:rPr lang="zh-CN" altLang="zh-CN" smtClean="0"/>
              <a:t>步骤</a:t>
            </a:r>
            <a:r>
              <a:rPr lang="en-US" altLang="zh-CN" smtClean="0"/>
              <a:t>6</a:t>
            </a:r>
            <a:r>
              <a:rPr lang="zh-CN" altLang="zh-CN" smtClean="0"/>
              <a:t>：</a:t>
            </a:r>
            <a:r>
              <a:rPr lang="en-US" altLang="zh-CN" smtClean="0"/>
              <a:t>PCD</a:t>
            </a:r>
            <a:r>
              <a:rPr lang="zh-CN" altLang="zh-CN" smtClean="0"/>
              <a:t>应识别出第一个冲突的位置。</a:t>
            </a:r>
          </a:p>
          <a:p>
            <a:r>
              <a:rPr lang="zh-CN" altLang="zh-CN" smtClean="0"/>
              <a:t>步骤</a:t>
            </a:r>
            <a:r>
              <a:rPr lang="en-US" altLang="zh-CN" smtClean="0"/>
              <a:t>7</a:t>
            </a:r>
            <a:r>
              <a:rPr lang="zh-CN" altLang="zh-CN" smtClean="0"/>
              <a:t>：</a:t>
            </a:r>
            <a:r>
              <a:rPr lang="en-US" altLang="zh-CN" smtClean="0"/>
              <a:t>PCD</a:t>
            </a:r>
            <a:r>
              <a:rPr lang="zh-CN" altLang="zh-CN" smtClean="0"/>
              <a:t>分配了带有值的</a:t>
            </a:r>
            <a:r>
              <a:rPr lang="en-US" altLang="zh-CN" smtClean="0"/>
              <a:t>NVB</a:t>
            </a:r>
            <a:r>
              <a:rPr lang="zh-CN" altLang="zh-CN" smtClean="0"/>
              <a:t>，该值规定了</a:t>
            </a:r>
            <a:r>
              <a:rPr lang="en-US" altLang="zh-CN" smtClean="0"/>
              <a:t>UID CLn</a:t>
            </a:r>
            <a:r>
              <a:rPr lang="zh-CN" altLang="zh-CN" smtClean="0"/>
              <a:t>有效比特数。这些有效位应是</a:t>
            </a:r>
            <a:r>
              <a:rPr lang="en-US" altLang="zh-CN" smtClean="0"/>
              <a:t>PCD</a:t>
            </a:r>
            <a:r>
              <a:rPr lang="zh-CN" altLang="zh-CN" smtClean="0"/>
              <a:t>所决定的冲突发生之前被接收到的</a:t>
            </a:r>
            <a:r>
              <a:rPr lang="en-US" altLang="zh-CN" smtClean="0"/>
              <a:t>UID CLn</a:t>
            </a:r>
            <a:r>
              <a:rPr lang="zh-CN" altLang="zh-CN" smtClean="0"/>
              <a:t>的一部分再加上</a:t>
            </a:r>
            <a:r>
              <a:rPr lang="en-US" altLang="zh-CN" smtClean="0"/>
              <a:t>(0)b</a:t>
            </a:r>
            <a:r>
              <a:rPr lang="zh-CN" altLang="zh-CN" smtClean="0"/>
              <a:t>或</a:t>
            </a:r>
            <a:r>
              <a:rPr lang="en-US" altLang="zh-CN" smtClean="0"/>
              <a:t>(1)b</a:t>
            </a:r>
            <a:r>
              <a:rPr lang="zh-CN" altLang="zh-CN" smtClean="0"/>
              <a:t>。典型的实现是增加</a:t>
            </a:r>
            <a:r>
              <a:rPr lang="en-US" altLang="zh-CN" smtClean="0"/>
              <a:t>(1)b</a:t>
            </a:r>
            <a:r>
              <a:rPr lang="zh-CN" altLang="zh-CN" smtClean="0"/>
              <a:t>。</a:t>
            </a:r>
          </a:p>
          <a:p>
            <a:endParaRPr lang="zh-CN" altLang="zh-CN" smtClean="0"/>
          </a:p>
          <a:p>
            <a:endParaRPr lang="zh-CN" altLang="en-US" smtClean="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标题 1"/>
          <p:cNvSpPr>
            <a:spLocks noGrp="1"/>
          </p:cNvSpPr>
          <p:nvPr>
            <p:ph type="title"/>
          </p:nvPr>
        </p:nvSpPr>
        <p:spPr/>
        <p:txBody>
          <a:bodyPr/>
          <a:lstStyle/>
          <a:p>
            <a:r>
              <a:rPr lang="en-US" altLang="zh-CN" smtClean="0"/>
              <a:t>1. TYPE A </a:t>
            </a:r>
            <a:r>
              <a:rPr lang="zh-CN" altLang="en-US" smtClean="0"/>
              <a:t>防碰撞协议</a:t>
            </a:r>
          </a:p>
        </p:txBody>
      </p:sp>
      <p:sp>
        <p:nvSpPr>
          <p:cNvPr id="87043" name="内容占位符 2"/>
          <p:cNvSpPr>
            <a:spLocks noGrp="1"/>
          </p:cNvSpPr>
          <p:nvPr>
            <p:ph idx="1"/>
          </p:nvPr>
        </p:nvSpPr>
        <p:spPr/>
        <p:txBody>
          <a:bodyPr/>
          <a:lstStyle/>
          <a:p>
            <a:r>
              <a:rPr lang="zh-CN" altLang="zh-CN" smtClean="0"/>
              <a:t>步骤</a:t>
            </a:r>
            <a:r>
              <a:rPr lang="en-US" altLang="zh-CN" smtClean="0"/>
              <a:t>8</a:t>
            </a:r>
            <a:r>
              <a:rPr lang="zh-CN" altLang="zh-CN" smtClean="0"/>
              <a:t>：</a:t>
            </a:r>
            <a:r>
              <a:rPr lang="en-US" altLang="zh-CN" smtClean="0"/>
              <a:t>PCD</a:t>
            </a:r>
            <a:r>
              <a:rPr lang="zh-CN" altLang="zh-CN" smtClean="0"/>
              <a:t>发送</a:t>
            </a:r>
            <a:r>
              <a:rPr lang="en-US" altLang="zh-CN" smtClean="0"/>
              <a:t>SEL</a:t>
            </a:r>
            <a:r>
              <a:rPr lang="zh-CN" altLang="zh-CN" smtClean="0"/>
              <a:t>和</a:t>
            </a:r>
            <a:r>
              <a:rPr lang="en-US" altLang="zh-CN" smtClean="0"/>
              <a:t>NVB</a:t>
            </a:r>
            <a:r>
              <a:rPr lang="zh-CN" altLang="zh-CN" smtClean="0"/>
              <a:t>，后随有效位本身。</a:t>
            </a:r>
          </a:p>
          <a:p>
            <a:r>
              <a:rPr lang="zh-CN" altLang="zh-CN" smtClean="0"/>
              <a:t>步骤</a:t>
            </a:r>
            <a:r>
              <a:rPr lang="en-US" altLang="zh-CN" smtClean="0"/>
              <a:t>9</a:t>
            </a:r>
            <a:r>
              <a:rPr lang="zh-CN" altLang="zh-CN" smtClean="0"/>
              <a:t>：只有</a:t>
            </a:r>
            <a:r>
              <a:rPr lang="en-US" altLang="zh-CN" smtClean="0"/>
              <a:t>PICC</a:t>
            </a:r>
            <a:r>
              <a:rPr lang="zh-CN" altLang="zh-CN" smtClean="0"/>
              <a:t>的</a:t>
            </a:r>
            <a:r>
              <a:rPr lang="en-US" altLang="zh-CN" smtClean="0"/>
              <a:t>UID CLn</a:t>
            </a:r>
            <a:r>
              <a:rPr lang="zh-CN" altLang="zh-CN" smtClean="0"/>
              <a:t>中的一部分等于</a:t>
            </a:r>
            <a:r>
              <a:rPr lang="en-US" altLang="zh-CN" smtClean="0"/>
              <a:t>PCD</a:t>
            </a:r>
            <a:r>
              <a:rPr lang="zh-CN" altLang="zh-CN" smtClean="0"/>
              <a:t>所发送的有效位时，</a:t>
            </a:r>
            <a:r>
              <a:rPr lang="en-US" altLang="zh-CN" smtClean="0"/>
              <a:t>PICC</a:t>
            </a:r>
            <a:r>
              <a:rPr lang="zh-CN" altLang="zh-CN" smtClean="0"/>
              <a:t>才应发送其</a:t>
            </a:r>
            <a:r>
              <a:rPr lang="en-US" altLang="zh-CN" smtClean="0"/>
              <a:t>UID CLn</a:t>
            </a:r>
            <a:r>
              <a:rPr lang="zh-CN" altLang="zh-CN" smtClean="0"/>
              <a:t>的其余部分。</a:t>
            </a:r>
          </a:p>
          <a:p>
            <a:r>
              <a:rPr lang="zh-CN" altLang="zh-CN" smtClean="0"/>
              <a:t>步骤</a:t>
            </a:r>
            <a:r>
              <a:rPr lang="en-US" altLang="zh-CN" smtClean="0"/>
              <a:t>10</a:t>
            </a:r>
            <a:r>
              <a:rPr lang="zh-CN" altLang="zh-CN" smtClean="0"/>
              <a:t>：如果出现进一步的冲突，则重复步骤</a:t>
            </a:r>
            <a:r>
              <a:rPr lang="en-US" altLang="zh-CN" smtClean="0"/>
              <a:t>6~9</a:t>
            </a:r>
            <a:r>
              <a:rPr lang="zh-CN" altLang="zh-CN" smtClean="0"/>
              <a:t>。最大的环数目是</a:t>
            </a:r>
            <a:r>
              <a:rPr lang="en-US" altLang="zh-CN" smtClean="0"/>
              <a:t>32</a:t>
            </a:r>
            <a:r>
              <a:rPr lang="zh-CN" altLang="zh-CN" smtClean="0"/>
              <a:t>。</a:t>
            </a:r>
          </a:p>
          <a:p>
            <a:r>
              <a:rPr lang="zh-CN" altLang="zh-CN" smtClean="0"/>
              <a:t>步骤</a:t>
            </a:r>
            <a:r>
              <a:rPr lang="en-US" altLang="zh-CN" smtClean="0"/>
              <a:t>11</a:t>
            </a:r>
            <a:r>
              <a:rPr lang="zh-CN" altLang="zh-CN" smtClean="0"/>
              <a:t>：如果不出现进一步的冲突，则</a:t>
            </a:r>
            <a:r>
              <a:rPr lang="en-US" altLang="zh-CN" smtClean="0"/>
              <a:t>PCD</a:t>
            </a:r>
            <a:r>
              <a:rPr lang="zh-CN" altLang="zh-CN" smtClean="0"/>
              <a:t>分配带有值为</a:t>
            </a:r>
            <a:r>
              <a:rPr lang="en-US" altLang="zh-CN" smtClean="0"/>
              <a:t>‘70’</a:t>
            </a:r>
            <a:r>
              <a:rPr lang="zh-CN" altLang="zh-CN" smtClean="0"/>
              <a:t>的</a:t>
            </a:r>
            <a:r>
              <a:rPr lang="en-US" altLang="zh-CN" smtClean="0"/>
              <a:t>NVB</a:t>
            </a:r>
            <a:r>
              <a:rPr lang="zh-CN" altLang="zh-CN" smtClean="0"/>
              <a:t>。</a:t>
            </a:r>
          </a:p>
          <a:p>
            <a:r>
              <a:rPr lang="en-US" altLang="zh-CN" smtClean="0"/>
              <a:t> </a:t>
            </a:r>
            <a:r>
              <a:rPr lang="zh-CN" altLang="zh-CN" smtClean="0"/>
              <a:t>注：该值定义了</a:t>
            </a:r>
            <a:r>
              <a:rPr lang="en-US" altLang="zh-CN" smtClean="0"/>
              <a:t>PCD</a:t>
            </a:r>
            <a:r>
              <a:rPr lang="zh-CN" altLang="zh-CN" smtClean="0"/>
              <a:t>将发送完整的</a:t>
            </a:r>
            <a:r>
              <a:rPr lang="en-US" altLang="zh-CN" smtClean="0"/>
              <a:t>UID CLn</a:t>
            </a:r>
            <a:r>
              <a:rPr lang="zh-CN" altLang="zh-CN" smtClean="0"/>
              <a:t>。</a:t>
            </a:r>
          </a:p>
          <a:p>
            <a:r>
              <a:rPr lang="zh-CN" altLang="zh-CN" smtClean="0"/>
              <a:t>步骤</a:t>
            </a:r>
            <a:r>
              <a:rPr lang="en-US" altLang="zh-CN" smtClean="0"/>
              <a:t>12</a:t>
            </a:r>
            <a:r>
              <a:rPr lang="zh-CN" altLang="zh-CN" smtClean="0"/>
              <a:t>：</a:t>
            </a:r>
            <a:r>
              <a:rPr lang="en-US" altLang="zh-CN" smtClean="0"/>
              <a:t>PCD</a:t>
            </a:r>
            <a:r>
              <a:rPr lang="zh-CN" altLang="zh-CN" smtClean="0"/>
              <a:t>发送</a:t>
            </a:r>
            <a:r>
              <a:rPr lang="en-US" altLang="zh-CN" smtClean="0"/>
              <a:t>SEL</a:t>
            </a:r>
            <a:r>
              <a:rPr lang="zh-CN" altLang="zh-CN" smtClean="0"/>
              <a:t>和</a:t>
            </a:r>
            <a:r>
              <a:rPr lang="en-US" altLang="zh-CN" smtClean="0"/>
              <a:t>NVB</a:t>
            </a:r>
            <a:r>
              <a:rPr lang="zh-CN" altLang="zh-CN" smtClean="0"/>
              <a:t>，后随</a:t>
            </a:r>
            <a:r>
              <a:rPr lang="en-US" altLang="zh-CN" smtClean="0"/>
              <a:t>UID CLn</a:t>
            </a:r>
            <a:r>
              <a:rPr lang="zh-CN" altLang="zh-CN" smtClean="0"/>
              <a:t>的所有</a:t>
            </a:r>
            <a:r>
              <a:rPr lang="en-US" altLang="zh-CN" smtClean="0"/>
              <a:t>40</a:t>
            </a:r>
            <a:r>
              <a:rPr lang="zh-CN" altLang="zh-CN" smtClean="0"/>
              <a:t>个位，后面又紧跟</a:t>
            </a:r>
            <a:r>
              <a:rPr lang="en-US" altLang="zh-CN" smtClean="0"/>
              <a:t>CRC_A</a:t>
            </a:r>
            <a:r>
              <a:rPr lang="zh-CN" altLang="zh-CN" smtClean="0"/>
              <a:t>校验和。</a:t>
            </a:r>
          </a:p>
          <a:p>
            <a:r>
              <a:rPr lang="zh-CN" altLang="zh-CN" smtClean="0"/>
              <a:t>步骤</a:t>
            </a:r>
            <a:r>
              <a:rPr lang="en-US" altLang="zh-CN" smtClean="0"/>
              <a:t>13</a:t>
            </a:r>
            <a:r>
              <a:rPr lang="zh-CN" altLang="zh-CN" smtClean="0"/>
              <a:t>：它的</a:t>
            </a:r>
            <a:r>
              <a:rPr lang="en-US" altLang="zh-CN" smtClean="0"/>
              <a:t>UID CLn</a:t>
            </a:r>
            <a:r>
              <a:rPr lang="zh-CN" altLang="zh-CN" smtClean="0"/>
              <a:t>与</a:t>
            </a:r>
            <a:r>
              <a:rPr lang="en-US" altLang="zh-CN" smtClean="0"/>
              <a:t>40</a:t>
            </a:r>
            <a:r>
              <a:rPr lang="zh-CN" altLang="zh-CN" smtClean="0"/>
              <a:t>个比特匹配，则该</a:t>
            </a:r>
            <a:r>
              <a:rPr lang="en-US" altLang="zh-CN" smtClean="0"/>
              <a:t>PICC</a:t>
            </a:r>
            <a:r>
              <a:rPr lang="zh-CN" altLang="zh-CN" smtClean="0"/>
              <a:t>以其</a:t>
            </a:r>
            <a:r>
              <a:rPr lang="en-US" altLang="zh-CN" smtClean="0"/>
              <a:t>SAK</a:t>
            </a:r>
            <a:r>
              <a:rPr lang="zh-CN" altLang="zh-CN" smtClean="0"/>
              <a:t>表示响应。</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标题 1"/>
          <p:cNvSpPr>
            <a:spLocks noGrp="1"/>
          </p:cNvSpPr>
          <p:nvPr>
            <p:ph type="title"/>
          </p:nvPr>
        </p:nvSpPr>
        <p:spPr/>
        <p:txBody>
          <a:bodyPr/>
          <a:lstStyle/>
          <a:p>
            <a:r>
              <a:rPr lang="en-US" altLang="zh-CN" smtClean="0"/>
              <a:t>1. TYPE A </a:t>
            </a:r>
            <a:r>
              <a:rPr lang="zh-CN" altLang="en-US" smtClean="0"/>
              <a:t>防碰撞协议</a:t>
            </a:r>
          </a:p>
        </p:txBody>
      </p:sp>
      <p:sp>
        <p:nvSpPr>
          <p:cNvPr id="88067" name="内容占位符 2"/>
          <p:cNvSpPr>
            <a:spLocks noGrp="1"/>
          </p:cNvSpPr>
          <p:nvPr>
            <p:ph idx="1"/>
          </p:nvPr>
        </p:nvSpPr>
        <p:spPr/>
        <p:txBody>
          <a:bodyPr/>
          <a:lstStyle/>
          <a:p>
            <a:r>
              <a:rPr lang="zh-CN" altLang="zh-CN" dirty="0" smtClean="0"/>
              <a:t>步骤</a:t>
            </a:r>
            <a:r>
              <a:rPr lang="en-US" altLang="zh-CN" dirty="0" smtClean="0"/>
              <a:t>14</a:t>
            </a:r>
            <a:r>
              <a:rPr lang="zh-CN" altLang="zh-CN" dirty="0" smtClean="0"/>
              <a:t>：如果</a:t>
            </a:r>
            <a:r>
              <a:rPr lang="en-US" altLang="zh-CN" dirty="0" smtClean="0"/>
              <a:t>UID</a:t>
            </a:r>
            <a:r>
              <a:rPr lang="zh-CN" altLang="zh-CN" dirty="0" smtClean="0"/>
              <a:t>完整，则</a:t>
            </a:r>
            <a:r>
              <a:rPr lang="en-US" altLang="zh-CN" dirty="0" smtClean="0"/>
              <a:t>PICC</a:t>
            </a:r>
            <a:r>
              <a:rPr lang="zh-CN" altLang="zh-CN" dirty="0" smtClean="0"/>
              <a:t>应发送带有清空的串联级别位的</a:t>
            </a:r>
            <a:r>
              <a:rPr lang="en-US" altLang="zh-CN" dirty="0" smtClean="0"/>
              <a:t>SAK</a:t>
            </a:r>
            <a:r>
              <a:rPr lang="zh-CN" altLang="zh-CN" dirty="0" smtClean="0"/>
              <a:t>，并从</a:t>
            </a:r>
            <a:r>
              <a:rPr lang="en-US" altLang="zh-CN" dirty="0" smtClean="0"/>
              <a:t>READY</a:t>
            </a:r>
            <a:r>
              <a:rPr lang="zh-CN" altLang="zh-CN" dirty="0" smtClean="0"/>
              <a:t>状态转换到</a:t>
            </a:r>
            <a:r>
              <a:rPr lang="en-US" altLang="zh-CN" dirty="0" smtClean="0"/>
              <a:t>ACTIVE</a:t>
            </a:r>
            <a:r>
              <a:rPr lang="zh-CN" altLang="zh-CN" dirty="0" smtClean="0"/>
              <a:t>状态。</a:t>
            </a:r>
          </a:p>
          <a:p>
            <a:r>
              <a:rPr lang="zh-CN" altLang="zh-CN" dirty="0" smtClean="0"/>
              <a:t>步骤</a:t>
            </a:r>
            <a:r>
              <a:rPr lang="en-US" altLang="zh-CN" dirty="0" smtClean="0"/>
              <a:t>15</a:t>
            </a:r>
            <a:r>
              <a:rPr lang="zh-CN" altLang="zh-CN" dirty="0" smtClean="0"/>
              <a:t>：</a:t>
            </a:r>
            <a:r>
              <a:rPr lang="en-US" altLang="zh-CN" dirty="0" smtClean="0"/>
              <a:t>PCD</a:t>
            </a:r>
            <a:r>
              <a:rPr lang="zh-CN" altLang="zh-CN" dirty="0" smtClean="0"/>
              <a:t>应检验</a:t>
            </a:r>
            <a:r>
              <a:rPr lang="en-US" altLang="zh-CN" dirty="0" smtClean="0"/>
              <a:t>SAK</a:t>
            </a:r>
            <a:r>
              <a:rPr lang="zh-CN" altLang="zh-CN" dirty="0" smtClean="0"/>
              <a:t>的串联比特是否被设置，以决定带有递增串联级别的进一步防冲突环是否应继续进行。</a:t>
            </a:r>
            <a:endParaRPr lang="en-US" altLang="zh-CN" dirty="0" smtClean="0"/>
          </a:p>
          <a:p>
            <a:pPr lvl="1"/>
            <a:r>
              <a:rPr lang="zh-CN" altLang="en-US" dirty="0" smtClean="0">
                <a:solidFill>
                  <a:srgbClr val="FF0000"/>
                </a:solidFill>
              </a:rPr>
              <a:t>如果此时发生冲突，</a:t>
            </a:r>
            <a:r>
              <a:rPr lang="en-US" altLang="zh-CN" dirty="0" smtClean="0">
                <a:solidFill>
                  <a:srgbClr val="FF0000"/>
                </a:solidFill>
              </a:rPr>
              <a:t>PCD</a:t>
            </a:r>
            <a:r>
              <a:rPr lang="zh-CN" altLang="en-US" dirty="0" smtClean="0">
                <a:solidFill>
                  <a:srgbClr val="FF0000"/>
                </a:solidFill>
              </a:rPr>
              <a:t>可以确认，后续一定有</a:t>
            </a:r>
            <a:r>
              <a:rPr lang="en-US" altLang="zh-CN" dirty="0" smtClean="0">
                <a:solidFill>
                  <a:srgbClr val="FF0000"/>
                </a:solidFill>
              </a:rPr>
              <a:t>CLn+1</a:t>
            </a:r>
            <a:endParaRPr lang="zh-CN" altLang="zh-CN" dirty="0" smtClean="0">
              <a:solidFill>
                <a:srgbClr val="FF0000"/>
              </a:solidFill>
            </a:endParaRPr>
          </a:p>
          <a:p>
            <a:r>
              <a:rPr lang="zh-CN" altLang="zh-CN" dirty="0" smtClean="0"/>
              <a:t>如果</a:t>
            </a:r>
            <a:r>
              <a:rPr lang="en-US" altLang="zh-CN" dirty="0" smtClean="0"/>
              <a:t>PICC</a:t>
            </a:r>
            <a:r>
              <a:rPr lang="zh-CN" altLang="zh-CN" dirty="0" smtClean="0"/>
              <a:t>的</a:t>
            </a:r>
            <a:r>
              <a:rPr lang="en-US" altLang="zh-CN" dirty="0" smtClean="0"/>
              <a:t>UID</a:t>
            </a:r>
            <a:r>
              <a:rPr lang="zh-CN" altLang="zh-CN" dirty="0" smtClean="0"/>
              <a:t>是已知的，则</a:t>
            </a:r>
            <a:r>
              <a:rPr lang="en-US" altLang="zh-CN" dirty="0" smtClean="0"/>
              <a:t>PCD</a:t>
            </a:r>
            <a:r>
              <a:rPr lang="zh-CN" altLang="zh-CN" dirty="0" smtClean="0"/>
              <a:t>可以跳过步骤</a:t>
            </a:r>
            <a:r>
              <a:rPr lang="en-US" altLang="zh-CN" dirty="0" smtClean="0"/>
              <a:t>2~10</a:t>
            </a:r>
            <a:r>
              <a:rPr lang="zh-CN" altLang="zh-CN" dirty="0" smtClean="0"/>
              <a:t>来选择该</a:t>
            </a:r>
            <a:r>
              <a:rPr lang="en-US" altLang="zh-CN" dirty="0" smtClean="0"/>
              <a:t>PICC</a:t>
            </a:r>
            <a:r>
              <a:rPr lang="zh-CN" altLang="zh-CN" dirty="0" smtClean="0"/>
              <a:t>，而无需执行防冲突环。</a:t>
            </a:r>
            <a:endParaRPr lang="zh-CN" altLang="en-US" dirty="0" smtClean="0"/>
          </a:p>
          <a:p>
            <a:endParaRPr lang="zh-CN" altLang="en-US" dirty="0" smtClean="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smtClean="0"/>
              <a:t>2. TYPE B </a:t>
            </a:r>
            <a:r>
              <a:rPr lang="zh-CN" altLang="en-US" dirty="0" smtClean="0"/>
              <a:t>防碰撞协议</a:t>
            </a:r>
            <a:endParaRPr lang="zh-CN" altLang="en-US" dirty="0"/>
          </a:p>
        </p:txBody>
      </p:sp>
      <p:sp>
        <p:nvSpPr>
          <p:cNvPr id="3" name="副标题 2"/>
          <p:cNvSpPr>
            <a:spLocks noGrp="1"/>
          </p:cNvSpPr>
          <p:nvPr>
            <p:ph type="subTitle" idx="1"/>
          </p:nvPr>
        </p:nvSpPr>
        <p:spPr/>
        <p:txBody>
          <a:bodyPr/>
          <a:lstStyle/>
          <a:p>
            <a:endParaRPr lang="zh-CN" altLang="en-US"/>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标题 1"/>
          <p:cNvSpPr>
            <a:spLocks noGrp="1"/>
          </p:cNvSpPr>
          <p:nvPr>
            <p:ph type="title"/>
          </p:nvPr>
        </p:nvSpPr>
        <p:spPr/>
        <p:txBody>
          <a:bodyPr/>
          <a:lstStyle/>
          <a:p>
            <a:r>
              <a:rPr lang="en-US" altLang="zh-CN" smtClean="0"/>
              <a:t>2. TYPE B </a:t>
            </a:r>
            <a:r>
              <a:rPr lang="zh-CN" altLang="en-US" smtClean="0"/>
              <a:t>防碰撞协议</a:t>
            </a:r>
          </a:p>
        </p:txBody>
      </p:sp>
      <p:sp>
        <p:nvSpPr>
          <p:cNvPr id="89091" name="内容占位符 2"/>
          <p:cNvSpPr>
            <a:spLocks noGrp="1"/>
          </p:cNvSpPr>
          <p:nvPr>
            <p:ph idx="1"/>
          </p:nvPr>
        </p:nvSpPr>
        <p:spPr/>
        <p:txBody>
          <a:bodyPr/>
          <a:lstStyle/>
          <a:p>
            <a:r>
              <a:rPr lang="en-US" altLang="zh-CN" dirty="0" smtClean="0"/>
              <a:t>TYPE B</a:t>
            </a:r>
            <a:r>
              <a:rPr lang="zh-CN" altLang="en-US" dirty="0" smtClean="0"/>
              <a:t>的防碰撞协议</a:t>
            </a:r>
            <a:endParaRPr lang="en-US" altLang="zh-CN" dirty="0" smtClean="0"/>
          </a:p>
          <a:p>
            <a:pPr lvl="1"/>
            <a:r>
              <a:rPr lang="zh-CN" altLang="en-US" dirty="0" smtClean="0"/>
              <a:t>在</a:t>
            </a:r>
            <a:r>
              <a:rPr lang="en-US" altLang="zh-CN" dirty="0" smtClean="0"/>
              <a:t>PCD</a:t>
            </a:r>
            <a:r>
              <a:rPr lang="zh-CN" altLang="en-US" dirty="0" smtClean="0"/>
              <a:t>控制下的动态时隙</a:t>
            </a:r>
            <a:r>
              <a:rPr lang="en-US" altLang="zh-CN" dirty="0" smtClean="0"/>
              <a:t>ALOHA</a:t>
            </a:r>
            <a:r>
              <a:rPr lang="zh-CN" altLang="en-US" dirty="0" smtClean="0"/>
              <a:t>算法</a:t>
            </a:r>
            <a:endParaRPr lang="en-US" altLang="zh-CN" dirty="0" smtClean="0"/>
          </a:p>
          <a:p>
            <a:pPr lvl="1"/>
            <a:r>
              <a:rPr lang="zh-CN" altLang="zh-CN" dirty="0" smtClean="0"/>
              <a:t>面向时隙</a:t>
            </a:r>
            <a:r>
              <a:rPr lang="en-US" altLang="zh-CN" dirty="0" smtClean="0"/>
              <a:t>(timeslot)</a:t>
            </a:r>
            <a:r>
              <a:rPr lang="zh-CN" altLang="zh-CN" dirty="0" smtClean="0"/>
              <a:t>的防冲突机制</a:t>
            </a:r>
            <a:endParaRPr lang="en-US" altLang="zh-CN" dirty="0" smtClean="0"/>
          </a:p>
          <a:p>
            <a:pPr lvl="1"/>
            <a:r>
              <a:rPr lang="zh-CN" altLang="zh-CN" dirty="0" smtClean="0"/>
              <a:t>时隙其实就是个序号。这个序号的取值范围由读写器指定，可能的范围有</a:t>
            </a:r>
            <a:r>
              <a:rPr lang="en-US" altLang="zh-CN" dirty="0" smtClean="0"/>
              <a:t>1-1</a:t>
            </a:r>
            <a:r>
              <a:rPr lang="zh-CN" altLang="zh-CN" dirty="0" smtClean="0"/>
              <a:t>、</a:t>
            </a:r>
            <a:r>
              <a:rPr lang="en-US" altLang="zh-CN" dirty="0" smtClean="0"/>
              <a:t>1-2</a:t>
            </a:r>
            <a:r>
              <a:rPr lang="zh-CN" altLang="zh-CN" dirty="0" smtClean="0"/>
              <a:t>、</a:t>
            </a:r>
            <a:r>
              <a:rPr lang="en-US" altLang="zh-CN" dirty="0" smtClean="0"/>
              <a:t>1-4</a:t>
            </a:r>
            <a:r>
              <a:rPr lang="zh-CN" altLang="zh-CN" dirty="0" smtClean="0"/>
              <a:t>、</a:t>
            </a:r>
            <a:r>
              <a:rPr lang="en-US" altLang="zh-CN" dirty="0" smtClean="0"/>
              <a:t>1-8</a:t>
            </a:r>
            <a:r>
              <a:rPr lang="zh-CN" altLang="zh-CN" dirty="0" smtClean="0"/>
              <a:t>、</a:t>
            </a:r>
            <a:r>
              <a:rPr lang="en-US" altLang="zh-CN" dirty="0" smtClean="0"/>
              <a:t>1-16</a:t>
            </a:r>
            <a:r>
              <a:rPr lang="zh-CN" altLang="zh-CN" dirty="0" smtClean="0"/>
              <a:t>。当两张以上卡片同时进入射频场，读写器向射频场发出卡呼叫命令，命令中指定了时隙的范围，让卡片在这个指定的范围内随机选择一个数作为自己的临时识别号。然后读写器从</a:t>
            </a:r>
            <a:r>
              <a:rPr lang="en-US" altLang="zh-CN" dirty="0" smtClean="0"/>
              <a:t>1</a:t>
            </a:r>
            <a:r>
              <a:rPr lang="zh-CN" altLang="zh-CN" dirty="0" smtClean="0"/>
              <a:t>开始叫号，</a:t>
            </a:r>
            <a:r>
              <a:rPr lang="zh-CN" altLang="zh-CN" dirty="0" smtClean="0">
                <a:solidFill>
                  <a:srgbClr val="FF0000"/>
                </a:solidFill>
              </a:rPr>
              <a:t>如果叫到某个号恰好只有一张卡片选择了这个号，则这张卡片被选中胜出</a:t>
            </a:r>
            <a:r>
              <a:rPr lang="zh-CN" altLang="zh-CN" dirty="0" smtClean="0"/>
              <a:t>。如果叫到的号没有卡片应答或者有多于一张卡片应答，则继续向下叫号。如果取值范围内的所有号都叫了一遍还没有选出一张卡片，则重新让卡片随机选择临时识别号，直到叫出一张卡片为止。</a:t>
            </a:r>
          </a:p>
          <a:p>
            <a:pPr lvl="1"/>
            <a:r>
              <a:rPr lang="en-US" altLang="zh-CN" dirty="0" smtClean="0"/>
              <a:t>    </a:t>
            </a:r>
            <a:r>
              <a:rPr lang="zh-CN" altLang="zh-CN" dirty="0" smtClean="0"/>
              <a:t>这种办法不要求卡片有一个全球唯一序列号，所以卡片的生产数量没有限制，但是理论上存在一种可能，就是永远也选不出一张卡片来。</a:t>
            </a:r>
            <a:endParaRPr lang="zh-CN" altLang="en-US" dirty="0" smtClean="0"/>
          </a:p>
          <a:p>
            <a:pPr lvl="1"/>
            <a:endParaRPr lang="zh-CN" altLang="en-US" dirty="0" smtClean="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标题 1"/>
          <p:cNvSpPr>
            <a:spLocks noGrp="1"/>
          </p:cNvSpPr>
          <p:nvPr>
            <p:ph type="title"/>
          </p:nvPr>
        </p:nvSpPr>
        <p:spPr/>
        <p:txBody>
          <a:bodyPr/>
          <a:lstStyle/>
          <a:p>
            <a:r>
              <a:rPr lang="en-US" altLang="zh-CN" dirty="0" smtClean="0"/>
              <a:t>2. TYPE B </a:t>
            </a:r>
            <a:r>
              <a:rPr lang="zh-CN" altLang="en-US" dirty="0" smtClean="0"/>
              <a:t>防碰撞协议</a:t>
            </a:r>
          </a:p>
        </p:txBody>
      </p:sp>
      <p:sp>
        <p:nvSpPr>
          <p:cNvPr id="90115" name="内容占位符 2"/>
          <p:cNvSpPr>
            <a:spLocks noGrp="1"/>
          </p:cNvSpPr>
          <p:nvPr>
            <p:ph idx="1"/>
          </p:nvPr>
        </p:nvSpPr>
        <p:spPr/>
        <p:txBody>
          <a:bodyPr/>
          <a:lstStyle/>
          <a:p>
            <a:r>
              <a:rPr lang="en-US" altLang="zh-CN" dirty="0" smtClean="0"/>
              <a:t>TYPE B</a:t>
            </a:r>
            <a:r>
              <a:rPr lang="zh-CN" altLang="en-US" dirty="0" smtClean="0"/>
              <a:t>的防碰撞协议</a:t>
            </a:r>
          </a:p>
          <a:p>
            <a:pPr lvl="1"/>
            <a:endParaRPr lang="en-US" altLang="zh-CN" dirty="0" smtClean="0"/>
          </a:p>
          <a:p>
            <a:pPr lvl="1"/>
            <a:r>
              <a:rPr lang="en-US" altLang="zh-CN" dirty="0" smtClean="0"/>
              <a:t>REQB/WUPB</a:t>
            </a:r>
            <a:r>
              <a:rPr lang="zh-CN" altLang="en-US" dirty="0" smtClean="0"/>
              <a:t>命令 </a:t>
            </a:r>
            <a:r>
              <a:rPr lang="en-US" altLang="zh-CN" dirty="0" smtClean="0"/>
              <a:t>		 </a:t>
            </a:r>
          </a:p>
          <a:p>
            <a:pPr lvl="2"/>
            <a:r>
              <a:rPr lang="en-US" altLang="zh-CN" dirty="0" smtClean="0"/>
              <a:t>Request Command, Type B</a:t>
            </a:r>
          </a:p>
          <a:p>
            <a:pPr lvl="2"/>
            <a:r>
              <a:rPr lang="en-US" altLang="zh-CN" dirty="0" smtClean="0"/>
              <a:t>Wake-UP Command, Type B</a:t>
            </a:r>
            <a:endParaRPr lang="zh-CN" altLang="en-US" dirty="0" smtClean="0"/>
          </a:p>
          <a:p>
            <a:pPr lvl="1"/>
            <a:r>
              <a:rPr lang="en-US" altLang="zh-CN" dirty="0" smtClean="0"/>
              <a:t>SLOT-MARKER</a:t>
            </a:r>
            <a:r>
              <a:rPr lang="zh-CN" altLang="en-US" dirty="0" smtClean="0"/>
              <a:t>命令 </a:t>
            </a:r>
          </a:p>
          <a:p>
            <a:pPr lvl="1"/>
            <a:r>
              <a:rPr lang="en-US" altLang="zh-CN" dirty="0" smtClean="0"/>
              <a:t>ATQB</a:t>
            </a:r>
            <a:r>
              <a:rPr lang="zh-CN" altLang="en-US" dirty="0" smtClean="0"/>
              <a:t>应答 </a:t>
            </a:r>
            <a:r>
              <a:rPr lang="en-US" altLang="zh-CN" dirty="0" smtClean="0"/>
              <a:t>		 Answer To Request, Type B</a:t>
            </a:r>
            <a:endParaRPr lang="zh-CN" altLang="en-US" dirty="0" smtClean="0"/>
          </a:p>
          <a:p>
            <a:pPr lvl="1"/>
            <a:r>
              <a:rPr lang="en-US" altLang="zh-CN" dirty="0" smtClean="0"/>
              <a:t>ATTRIB</a:t>
            </a:r>
            <a:r>
              <a:rPr lang="zh-CN" altLang="en-US" dirty="0" smtClean="0"/>
              <a:t>命令 </a:t>
            </a:r>
            <a:endParaRPr lang="en-US" altLang="zh-CN" dirty="0" smtClean="0"/>
          </a:p>
          <a:p>
            <a:pPr lvl="2"/>
            <a:r>
              <a:rPr lang="en-US" altLang="zh-CN" dirty="0" smtClean="0"/>
              <a:t>PICC selection command,</a:t>
            </a:r>
            <a:endParaRPr lang="zh-CN" altLang="en-US" dirty="0" smtClean="0"/>
          </a:p>
          <a:p>
            <a:pPr lvl="1"/>
            <a:r>
              <a:rPr lang="en-US" altLang="zh-CN" dirty="0" smtClean="0"/>
              <a:t>HLTB</a:t>
            </a:r>
            <a:r>
              <a:rPr lang="zh-CN" altLang="en-US" dirty="0" smtClean="0"/>
              <a:t>命令及应答  </a:t>
            </a:r>
          </a:p>
          <a:p>
            <a:endParaRPr lang="zh-CN" altLang="en-US" dirty="0" smtClean="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标题 1"/>
          <p:cNvSpPr>
            <a:spLocks noGrp="1"/>
          </p:cNvSpPr>
          <p:nvPr>
            <p:ph type="title"/>
          </p:nvPr>
        </p:nvSpPr>
        <p:spPr/>
        <p:txBody>
          <a:bodyPr/>
          <a:lstStyle/>
          <a:p>
            <a:r>
              <a:rPr lang="en-US" altLang="zh-CN" smtClean="0"/>
              <a:t>2. TYPE B </a:t>
            </a:r>
            <a:r>
              <a:rPr lang="zh-CN" altLang="en-US" smtClean="0"/>
              <a:t>防碰撞协议</a:t>
            </a:r>
          </a:p>
        </p:txBody>
      </p:sp>
      <p:sp>
        <p:nvSpPr>
          <p:cNvPr id="91139" name="内容占位符 2"/>
          <p:cNvSpPr>
            <a:spLocks noGrp="1"/>
          </p:cNvSpPr>
          <p:nvPr>
            <p:ph idx="1"/>
          </p:nvPr>
        </p:nvSpPr>
        <p:spPr>
          <a:xfrm>
            <a:off x="533400" y="1268413"/>
            <a:ext cx="8070850" cy="4979987"/>
          </a:xfrm>
        </p:spPr>
        <p:txBody>
          <a:bodyPr/>
          <a:lstStyle/>
          <a:p>
            <a:r>
              <a:rPr lang="en-US" altLang="zh-CN" dirty="0" smtClean="0"/>
              <a:t>REQB/WUPB</a:t>
            </a:r>
            <a:r>
              <a:rPr lang="zh-CN" altLang="en-US" dirty="0" smtClean="0"/>
              <a:t>命令</a:t>
            </a:r>
            <a:endParaRPr lang="en-US" altLang="zh-CN" dirty="0" smtClean="0"/>
          </a:p>
          <a:p>
            <a:pPr lvl="1"/>
            <a:r>
              <a:rPr lang="en-US" altLang="zh-CN" dirty="0" smtClean="0"/>
              <a:t>PCD-&gt;PICC</a:t>
            </a:r>
          </a:p>
          <a:p>
            <a:pPr lvl="1"/>
            <a:r>
              <a:rPr lang="zh-CN" altLang="en-US" dirty="0" smtClean="0"/>
              <a:t>格式</a:t>
            </a:r>
            <a:r>
              <a:rPr lang="en-US" altLang="zh-CN" dirty="0" smtClean="0"/>
              <a:t>:</a:t>
            </a:r>
          </a:p>
          <a:p>
            <a:pPr lvl="1"/>
            <a:endParaRPr lang="en-US" altLang="zh-CN" dirty="0" smtClean="0"/>
          </a:p>
          <a:p>
            <a:pPr lvl="1"/>
            <a:endParaRPr lang="en-US" altLang="zh-CN" dirty="0" smtClean="0"/>
          </a:p>
          <a:p>
            <a:pPr lvl="1"/>
            <a:endParaRPr lang="en-US" altLang="zh-CN" dirty="0" smtClean="0"/>
          </a:p>
          <a:p>
            <a:pPr lvl="2"/>
            <a:endParaRPr lang="en-US" altLang="zh-CN" dirty="0" smtClean="0"/>
          </a:p>
          <a:p>
            <a:pPr lvl="2"/>
            <a:r>
              <a:rPr lang="en-US" altLang="zh-CN" dirty="0" err="1" smtClean="0"/>
              <a:t>APf</a:t>
            </a:r>
            <a:r>
              <a:rPr lang="zh-CN" altLang="en-US" dirty="0" smtClean="0"/>
              <a:t>：</a:t>
            </a:r>
            <a:r>
              <a:rPr lang="en-US" altLang="zh-CN" dirty="0" err="1" smtClean="0"/>
              <a:t>Anticollision</a:t>
            </a:r>
            <a:r>
              <a:rPr lang="en-US" altLang="zh-CN" dirty="0" smtClean="0"/>
              <a:t> Prefix f</a:t>
            </a:r>
            <a:r>
              <a:rPr lang="zh-CN" altLang="en-US" dirty="0" smtClean="0"/>
              <a:t>，标志</a:t>
            </a:r>
            <a:endParaRPr lang="en-US" altLang="zh-CN" dirty="0" smtClean="0"/>
          </a:p>
          <a:p>
            <a:pPr lvl="2"/>
            <a:r>
              <a:rPr lang="en-US" altLang="zh-CN" dirty="0" smtClean="0"/>
              <a:t>M: </a:t>
            </a:r>
            <a:r>
              <a:rPr lang="zh-CN" altLang="en-US" dirty="0" smtClean="0"/>
              <a:t>定义随机时间片</a:t>
            </a:r>
            <a:r>
              <a:rPr lang="en-US" altLang="zh-CN" dirty="0" smtClean="0"/>
              <a:t>N</a:t>
            </a:r>
            <a:r>
              <a:rPr lang="zh-CN" altLang="en-US" dirty="0" smtClean="0"/>
              <a:t>的范围：</a:t>
            </a:r>
            <a:endParaRPr lang="en-US" altLang="zh-CN" dirty="0" smtClean="0"/>
          </a:p>
          <a:p>
            <a:pPr lvl="3"/>
            <a:r>
              <a:rPr lang="zh-CN" altLang="en-US" dirty="0" smtClean="0"/>
              <a:t>相当于提供多少个信道</a:t>
            </a:r>
          </a:p>
          <a:p>
            <a:pPr lvl="3"/>
            <a:r>
              <a:rPr lang="en-US" altLang="zh-CN" dirty="0" smtClean="0"/>
              <a:t>M: 000</a:t>
            </a:r>
            <a:r>
              <a:rPr lang="zh-CN" altLang="en-US" dirty="0" smtClean="0"/>
              <a:t>，</a:t>
            </a:r>
            <a:r>
              <a:rPr lang="en-US" altLang="zh-CN" dirty="0" smtClean="0"/>
              <a:t>001</a:t>
            </a:r>
            <a:r>
              <a:rPr lang="zh-CN" altLang="en-US" dirty="0" smtClean="0"/>
              <a:t>，</a:t>
            </a:r>
            <a:r>
              <a:rPr lang="en-US" altLang="zh-CN" dirty="0" smtClean="0"/>
              <a:t>010</a:t>
            </a:r>
            <a:r>
              <a:rPr lang="zh-CN" altLang="en-US" dirty="0" smtClean="0"/>
              <a:t>，</a:t>
            </a:r>
            <a:r>
              <a:rPr lang="en-US" altLang="zh-CN" dirty="0" smtClean="0"/>
              <a:t>011</a:t>
            </a:r>
            <a:r>
              <a:rPr lang="zh-CN" altLang="en-US" dirty="0" smtClean="0"/>
              <a:t>，</a:t>
            </a:r>
            <a:r>
              <a:rPr lang="en-US" altLang="zh-CN" dirty="0" smtClean="0"/>
              <a:t>100-〉</a:t>
            </a:r>
            <a:r>
              <a:rPr lang="en-US" altLang="zh-CN" dirty="0" err="1" smtClean="0"/>
              <a:t>Nmax</a:t>
            </a:r>
            <a:r>
              <a:rPr lang="en-US" altLang="zh-CN" dirty="0" smtClean="0"/>
              <a:t>=1,2,4,8,16, 2</a:t>
            </a:r>
            <a:r>
              <a:rPr lang="en-US" altLang="zh-CN" baseline="30000" dirty="0" smtClean="0"/>
              <a:t>m</a:t>
            </a:r>
          </a:p>
          <a:p>
            <a:pPr lvl="3"/>
            <a:r>
              <a:rPr lang="en-US" altLang="zh-CN" dirty="0" smtClean="0"/>
              <a:t>M:</a:t>
            </a:r>
            <a:r>
              <a:rPr lang="zh-CN" altLang="en-US" dirty="0" smtClean="0"/>
              <a:t> </a:t>
            </a:r>
            <a:r>
              <a:rPr lang="en-US" altLang="zh-CN" dirty="0" smtClean="0"/>
              <a:t>101,110,111 RFU.</a:t>
            </a:r>
          </a:p>
          <a:p>
            <a:pPr lvl="3"/>
            <a:r>
              <a:rPr lang="en-US" altLang="zh-CN" dirty="0" smtClean="0"/>
              <a:t>PICC</a:t>
            </a:r>
            <a:r>
              <a:rPr lang="zh-CN" altLang="en-US" dirty="0" smtClean="0"/>
              <a:t>产生随机数，选择一个</a:t>
            </a:r>
            <a:r>
              <a:rPr lang="en-US" altLang="zh-CN" dirty="0" smtClean="0"/>
              <a:t>slot</a:t>
            </a:r>
            <a:r>
              <a:rPr lang="zh-CN" altLang="en-US" dirty="0" smtClean="0"/>
              <a:t>，应答</a:t>
            </a:r>
            <a:endParaRPr lang="en-US" altLang="zh-CN" dirty="0" smtClean="0"/>
          </a:p>
          <a:p>
            <a:pPr lvl="2"/>
            <a:endParaRPr lang="en-US" altLang="zh-CN" dirty="0" smtClean="0"/>
          </a:p>
          <a:p>
            <a:pPr lvl="1"/>
            <a:endParaRPr lang="zh-CN" altLang="en-US" dirty="0" smtClean="0"/>
          </a:p>
        </p:txBody>
      </p:sp>
      <p:graphicFrame>
        <p:nvGraphicFramePr>
          <p:cNvPr id="4" name="表格 3"/>
          <p:cNvGraphicFramePr>
            <a:graphicFrameLocks noGrp="1"/>
          </p:cNvGraphicFramePr>
          <p:nvPr/>
        </p:nvGraphicFramePr>
        <p:xfrm>
          <a:off x="1331913" y="2708275"/>
          <a:ext cx="7272811" cy="1010920"/>
        </p:xfrm>
        <a:graphic>
          <a:graphicData uri="http://schemas.openxmlformats.org/drawingml/2006/table">
            <a:tbl>
              <a:tblPr firstRow="1" bandRow="1">
                <a:tableStyleId>{5940675A-B579-460E-94D1-54222C63F5DA}</a:tableStyleId>
              </a:tblPr>
              <a:tblGrid>
                <a:gridCol w="1038973"/>
                <a:gridCol w="1038973"/>
                <a:gridCol w="586350"/>
                <a:gridCol w="792088"/>
                <a:gridCol w="1512168"/>
                <a:gridCol w="1265286"/>
                <a:gridCol w="1038973"/>
              </a:tblGrid>
              <a:tr h="370840">
                <a:tc>
                  <a:txBody>
                    <a:bodyPr/>
                    <a:lstStyle/>
                    <a:p>
                      <a:r>
                        <a:rPr lang="zh-CN" altLang="en-US" dirty="0" smtClean="0"/>
                        <a:t>组成域</a:t>
                      </a:r>
                      <a:endParaRPr lang="zh-CN" altLang="en-US" dirty="0"/>
                    </a:p>
                  </a:txBody>
                  <a:tcPr/>
                </a:tc>
                <a:tc>
                  <a:txBody>
                    <a:bodyPr/>
                    <a:lstStyle/>
                    <a:p>
                      <a:r>
                        <a:rPr lang="en-US" altLang="zh-CN" dirty="0" err="1" smtClean="0"/>
                        <a:t>APf</a:t>
                      </a:r>
                      <a:endParaRPr lang="zh-CN" altLang="en-US" dirty="0"/>
                    </a:p>
                  </a:txBody>
                  <a:tcPr/>
                </a:tc>
                <a:tc>
                  <a:txBody>
                    <a:bodyPr/>
                    <a:lstStyle/>
                    <a:p>
                      <a:r>
                        <a:rPr lang="en-US" altLang="zh-CN" dirty="0" smtClean="0"/>
                        <a:t>AFI</a:t>
                      </a:r>
                      <a:endParaRPr lang="zh-CN" altLang="en-US" dirty="0"/>
                    </a:p>
                  </a:txBody>
                  <a:tcPr/>
                </a:tc>
                <a:tc gridSpan="3">
                  <a:txBody>
                    <a:bodyPr/>
                    <a:lstStyle/>
                    <a:p>
                      <a:r>
                        <a:rPr lang="en-US" altLang="zh-CN" dirty="0" smtClean="0"/>
                        <a:t>PARAM</a:t>
                      </a:r>
                      <a:endParaRPr lang="zh-CN" altLang="en-US" dirty="0"/>
                    </a:p>
                  </a:txBody>
                  <a:tcPr/>
                </a:tc>
                <a:tc hMerge="1">
                  <a:txBody>
                    <a:bodyPr/>
                    <a:lstStyle/>
                    <a:p>
                      <a:endParaRPr lang="zh-CN" altLang="en-US" dirty="0"/>
                    </a:p>
                  </a:txBody>
                  <a:tcPr/>
                </a:tc>
                <a:tc hMerge="1">
                  <a:txBody>
                    <a:bodyPr/>
                    <a:lstStyle/>
                    <a:p>
                      <a:endParaRPr lang="zh-CN" altLang="en-US" dirty="0"/>
                    </a:p>
                  </a:txBody>
                  <a:tcPr/>
                </a:tc>
                <a:tc>
                  <a:txBody>
                    <a:bodyPr/>
                    <a:lstStyle/>
                    <a:p>
                      <a:r>
                        <a:rPr lang="en-US" altLang="zh-CN" dirty="0" smtClean="0"/>
                        <a:t>CRC-B</a:t>
                      </a:r>
                      <a:endParaRPr lang="zh-CN" altLang="en-US" dirty="0"/>
                    </a:p>
                  </a:txBody>
                  <a:tcPr/>
                </a:tc>
              </a:tr>
              <a:tr h="370840">
                <a:tc>
                  <a:txBody>
                    <a:bodyPr/>
                    <a:lstStyle/>
                    <a:p>
                      <a:r>
                        <a:rPr lang="zh-CN" altLang="en-US" dirty="0" smtClean="0"/>
                        <a:t>说   明</a:t>
                      </a:r>
                      <a:endParaRPr lang="zh-CN" altLang="en-US" dirty="0"/>
                    </a:p>
                  </a:txBody>
                  <a:tcPr/>
                </a:tc>
                <a:tc>
                  <a:txBody>
                    <a:bodyPr/>
                    <a:lstStyle/>
                    <a:p>
                      <a:r>
                        <a:rPr lang="en-US" altLang="zh-CN" dirty="0" smtClean="0"/>
                        <a:t>0x05H</a:t>
                      </a:r>
                      <a:endParaRPr lang="zh-CN" altLang="en-US" dirty="0"/>
                    </a:p>
                  </a:txBody>
                  <a:tcPr/>
                </a:tc>
                <a:tc>
                  <a:txBody>
                    <a:bodyPr/>
                    <a:lstStyle/>
                    <a:p>
                      <a:r>
                        <a:rPr lang="en-US" altLang="zh-CN" dirty="0" smtClean="0"/>
                        <a:t>1B</a:t>
                      </a:r>
                      <a:endParaRPr lang="zh-CN" altLang="en-US" dirty="0"/>
                    </a:p>
                  </a:txBody>
                  <a:tcPr/>
                </a:tc>
                <a:tc>
                  <a:txBody>
                    <a:bodyPr/>
                    <a:lstStyle/>
                    <a:p>
                      <a:r>
                        <a:rPr lang="en-US" altLang="zh-CN" dirty="0" smtClean="0"/>
                        <a:t>Bit8-5</a:t>
                      </a:r>
                    </a:p>
                    <a:p>
                      <a:r>
                        <a:rPr lang="en-US" altLang="zh-CN" dirty="0" smtClean="0"/>
                        <a:t>RFU</a:t>
                      </a:r>
                      <a:endParaRPr lang="zh-CN" altLang="en-US" dirty="0"/>
                    </a:p>
                  </a:txBody>
                  <a:tcPr/>
                </a:tc>
                <a:tc>
                  <a:txBody>
                    <a:bodyPr/>
                    <a:lstStyle/>
                    <a:p>
                      <a:r>
                        <a:rPr lang="en-US" altLang="zh-CN" dirty="0" smtClean="0"/>
                        <a:t>Bit4: 0/1</a:t>
                      </a:r>
                    </a:p>
                    <a:p>
                      <a:r>
                        <a:rPr lang="en-US" altLang="zh-CN" dirty="0" smtClean="0"/>
                        <a:t>REQB/WUPB</a:t>
                      </a:r>
                      <a:endParaRPr lang="zh-CN" altLang="en-US" dirty="0"/>
                    </a:p>
                  </a:txBody>
                  <a:tcPr/>
                </a:tc>
                <a:tc>
                  <a:txBody>
                    <a:bodyPr/>
                    <a:lstStyle/>
                    <a:p>
                      <a:r>
                        <a:rPr lang="en-US" altLang="zh-CN" dirty="0" smtClean="0"/>
                        <a:t>Bit3-1</a:t>
                      </a:r>
                    </a:p>
                    <a:p>
                      <a:r>
                        <a:rPr lang="en-US" altLang="zh-CN" dirty="0" smtClean="0"/>
                        <a:t>M</a:t>
                      </a:r>
                      <a:endParaRPr lang="zh-CN" altLang="en-US" dirty="0"/>
                    </a:p>
                  </a:txBody>
                  <a:tcPr/>
                </a:tc>
                <a:tc>
                  <a:txBody>
                    <a:bodyPr/>
                    <a:lstStyle/>
                    <a:p>
                      <a:r>
                        <a:rPr lang="en-US" altLang="zh-CN" dirty="0" smtClean="0"/>
                        <a:t>2B</a:t>
                      </a:r>
                      <a:endParaRPr lang="zh-CN" altLang="en-US" dirty="0"/>
                    </a:p>
                  </a:txBody>
                  <a:tcPr/>
                </a:tc>
              </a:tr>
            </a:tbl>
          </a:graphicData>
        </a:graphic>
      </p:graphicFrame>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标题 1"/>
          <p:cNvSpPr>
            <a:spLocks noGrp="1"/>
          </p:cNvSpPr>
          <p:nvPr>
            <p:ph type="title"/>
          </p:nvPr>
        </p:nvSpPr>
        <p:spPr/>
        <p:txBody>
          <a:bodyPr/>
          <a:lstStyle/>
          <a:p>
            <a:r>
              <a:rPr lang="en-US" altLang="zh-CN" dirty="0" smtClean="0"/>
              <a:t>2. TYPE B </a:t>
            </a:r>
            <a:r>
              <a:rPr lang="zh-CN" altLang="en-US" dirty="0" smtClean="0"/>
              <a:t>防碰撞协议</a:t>
            </a:r>
          </a:p>
        </p:txBody>
      </p:sp>
      <p:sp>
        <p:nvSpPr>
          <p:cNvPr id="92163" name="内容占位符 2"/>
          <p:cNvSpPr>
            <a:spLocks noGrp="1"/>
          </p:cNvSpPr>
          <p:nvPr>
            <p:ph idx="1"/>
          </p:nvPr>
        </p:nvSpPr>
        <p:spPr>
          <a:xfrm>
            <a:off x="533400" y="1371600"/>
            <a:ext cx="8070850" cy="4794250"/>
          </a:xfrm>
        </p:spPr>
        <p:txBody>
          <a:bodyPr/>
          <a:lstStyle/>
          <a:p>
            <a:pPr lvl="2"/>
            <a:r>
              <a:rPr lang="en-US" altLang="zh-CN" dirty="0" smtClean="0"/>
              <a:t>AFI: Application Family Identifier</a:t>
            </a:r>
            <a:r>
              <a:rPr lang="zh-CN" altLang="zh-CN" dirty="0" smtClean="0"/>
              <a:t>应用族识别符，应用的卡预选准则</a:t>
            </a:r>
            <a:endParaRPr lang="en-US" altLang="zh-CN" dirty="0" smtClean="0"/>
          </a:p>
          <a:p>
            <a:pPr lvl="3"/>
            <a:r>
              <a:rPr lang="zh-CN" altLang="en-US" dirty="0" smtClean="0"/>
              <a:t>选卡时，首先选择应用，支持该应用的响应</a:t>
            </a:r>
            <a:r>
              <a:rPr lang="en-US" altLang="zh-CN" dirty="0" smtClean="0"/>
              <a:t>.</a:t>
            </a:r>
          </a:p>
          <a:p>
            <a:pPr lvl="3"/>
            <a:r>
              <a:rPr lang="zh-CN" altLang="zh-CN" dirty="0" smtClean="0"/>
              <a:t>只有那些具有由</a:t>
            </a:r>
            <a:r>
              <a:rPr lang="en-US" altLang="zh-CN" dirty="0" smtClean="0"/>
              <a:t>AFI</a:t>
            </a:r>
            <a:r>
              <a:rPr lang="zh-CN" altLang="zh-CN" dirty="0" smtClean="0"/>
              <a:t>所指出的类型的应用的</a:t>
            </a:r>
            <a:r>
              <a:rPr lang="en-US" altLang="zh-CN" dirty="0" smtClean="0"/>
              <a:t>PICC</a:t>
            </a:r>
            <a:r>
              <a:rPr lang="zh-CN" altLang="zh-CN" dirty="0" smtClean="0"/>
              <a:t>才可以应答</a:t>
            </a:r>
            <a:r>
              <a:rPr lang="en-US" altLang="zh-CN" dirty="0" smtClean="0"/>
              <a:t>AFI</a:t>
            </a:r>
            <a:r>
              <a:rPr lang="zh-CN" altLang="zh-CN" dirty="0" smtClean="0"/>
              <a:t>不等于</a:t>
            </a:r>
            <a:r>
              <a:rPr lang="en-US" altLang="zh-CN" dirty="0" smtClean="0"/>
              <a:t>‘00’</a:t>
            </a:r>
            <a:r>
              <a:rPr lang="zh-CN" altLang="zh-CN" dirty="0" smtClean="0"/>
              <a:t>的</a:t>
            </a:r>
            <a:r>
              <a:rPr lang="en-US" altLang="zh-CN" dirty="0" smtClean="0"/>
              <a:t>REQB</a:t>
            </a:r>
            <a:r>
              <a:rPr lang="zh-CN" altLang="zh-CN" dirty="0" smtClean="0"/>
              <a:t>命令。</a:t>
            </a:r>
          </a:p>
          <a:p>
            <a:pPr lvl="3"/>
            <a:r>
              <a:rPr lang="zh-CN" altLang="zh-CN" dirty="0" smtClean="0"/>
              <a:t>当</a:t>
            </a:r>
            <a:r>
              <a:rPr lang="en-US" altLang="zh-CN" dirty="0" smtClean="0"/>
              <a:t>AFI</a:t>
            </a:r>
            <a:r>
              <a:rPr lang="zh-CN" altLang="zh-CN" dirty="0" smtClean="0"/>
              <a:t>等于</a:t>
            </a:r>
            <a:r>
              <a:rPr lang="en-US" altLang="zh-CN" dirty="0" smtClean="0"/>
              <a:t>‘00’</a:t>
            </a:r>
            <a:r>
              <a:rPr lang="zh-CN" altLang="zh-CN" dirty="0" smtClean="0"/>
              <a:t>，所有</a:t>
            </a:r>
            <a:r>
              <a:rPr lang="en-US" altLang="zh-CN" dirty="0" smtClean="0"/>
              <a:t>PICC</a:t>
            </a:r>
            <a:r>
              <a:rPr lang="zh-CN" altLang="zh-CN" dirty="0" smtClean="0"/>
              <a:t>应处理</a:t>
            </a:r>
            <a:r>
              <a:rPr lang="en-US" altLang="zh-CN" dirty="0" smtClean="0"/>
              <a:t>REQB</a:t>
            </a:r>
            <a:r>
              <a:rPr lang="zh-CN" altLang="zh-CN" dirty="0" smtClean="0"/>
              <a:t>。</a:t>
            </a:r>
          </a:p>
          <a:p>
            <a:pPr lvl="3"/>
            <a:r>
              <a:rPr lang="zh-CN" altLang="en-US" dirty="0" smtClean="0"/>
              <a:t>预选功能</a:t>
            </a:r>
            <a:endParaRPr lang="en-US" altLang="zh-CN" dirty="0" smtClean="0"/>
          </a:p>
          <a:p>
            <a:pPr lvl="3"/>
            <a:endParaRPr lang="en-US" altLang="zh-CN" dirty="0" smtClean="0"/>
          </a:p>
          <a:p>
            <a:endParaRPr lang="zh-CN" altLang="en-US" dirty="0" smtClean="0"/>
          </a:p>
        </p:txBody>
      </p:sp>
      <p:graphicFrame>
        <p:nvGraphicFramePr>
          <p:cNvPr id="6" name="表格 5"/>
          <p:cNvGraphicFramePr>
            <a:graphicFrameLocks noGrp="1"/>
          </p:cNvGraphicFramePr>
          <p:nvPr/>
        </p:nvGraphicFramePr>
        <p:xfrm>
          <a:off x="1547664" y="3573016"/>
          <a:ext cx="6984776" cy="2304258"/>
        </p:xfrm>
        <a:graphic>
          <a:graphicData uri="http://schemas.openxmlformats.org/drawingml/2006/table">
            <a:tbl>
              <a:tblPr firstRow="1" bandRow="1">
                <a:tableStyleId>{5940675A-B579-460E-94D1-54222C63F5DA}</a:tableStyleId>
              </a:tblPr>
              <a:tblGrid>
                <a:gridCol w="1440160"/>
                <a:gridCol w="1368152"/>
                <a:gridCol w="2430270"/>
                <a:gridCol w="1746194"/>
              </a:tblGrid>
              <a:tr h="384043">
                <a:tc>
                  <a:txBody>
                    <a:bodyPr/>
                    <a:lstStyle/>
                    <a:p>
                      <a:r>
                        <a:rPr lang="en-US" altLang="zh-CN" dirty="0" smtClean="0"/>
                        <a:t>Bit8-5/</a:t>
                      </a:r>
                      <a:r>
                        <a:rPr lang="zh-CN" altLang="en-US" dirty="0" smtClean="0"/>
                        <a:t>大类</a:t>
                      </a:r>
                      <a:endParaRPr lang="zh-CN" altLang="en-US" dirty="0"/>
                    </a:p>
                  </a:txBody>
                  <a:tcPr/>
                </a:tc>
                <a:tc>
                  <a:txBody>
                    <a:bodyPr/>
                    <a:lstStyle/>
                    <a:p>
                      <a:r>
                        <a:rPr lang="en-US" altLang="zh-CN" dirty="0" smtClean="0"/>
                        <a:t>Bit4-1/</a:t>
                      </a:r>
                      <a:r>
                        <a:rPr lang="zh-CN" altLang="en-US" dirty="0" smtClean="0"/>
                        <a:t>子类</a:t>
                      </a:r>
                      <a:endParaRPr lang="zh-CN" altLang="en-US" dirty="0"/>
                    </a:p>
                  </a:txBody>
                  <a:tcPr/>
                </a:tc>
                <a:tc>
                  <a:txBody>
                    <a:bodyPr/>
                    <a:lstStyle/>
                    <a:p>
                      <a:r>
                        <a:rPr lang="zh-CN" altLang="en-US" dirty="0" smtClean="0"/>
                        <a:t>应用类别</a:t>
                      </a:r>
                      <a:endParaRPr lang="zh-CN" altLang="en-US" dirty="0"/>
                    </a:p>
                  </a:txBody>
                  <a:tcPr/>
                </a:tc>
                <a:tc>
                  <a:txBody>
                    <a:bodyPr/>
                    <a:lstStyle/>
                    <a:p>
                      <a:r>
                        <a:rPr lang="zh-CN" altLang="en-US" dirty="0" smtClean="0"/>
                        <a:t>备注</a:t>
                      </a:r>
                      <a:endParaRPr lang="zh-CN" altLang="en-US" dirty="0"/>
                    </a:p>
                  </a:txBody>
                  <a:tcPr/>
                </a:tc>
              </a:tr>
              <a:tr h="384043">
                <a:tc>
                  <a:txBody>
                    <a:bodyPr/>
                    <a:lstStyle/>
                    <a:p>
                      <a:r>
                        <a:rPr lang="en-US" altLang="zh-CN" dirty="0" smtClean="0"/>
                        <a:t>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All</a:t>
                      </a:r>
                      <a:endParaRPr lang="zh-CN" altLang="en-US" dirty="0"/>
                    </a:p>
                  </a:txBody>
                  <a:tcPr/>
                </a:tc>
                <a:tc>
                  <a:txBody>
                    <a:bodyPr/>
                    <a:lstStyle/>
                    <a:p>
                      <a:endParaRPr lang="zh-CN" altLang="en-US" dirty="0"/>
                    </a:p>
                  </a:txBody>
                  <a:tcPr/>
                </a:tc>
              </a:tr>
              <a:tr h="384043">
                <a:tc>
                  <a:txBody>
                    <a:bodyPr/>
                    <a:lstStyle/>
                    <a:p>
                      <a:r>
                        <a:rPr lang="en-US" altLang="zh-CN" dirty="0" smtClean="0"/>
                        <a:t>X</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X</a:t>
                      </a:r>
                      <a:r>
                        <a:rPr lang="zh-CN" altLang="en-US" dirty="0" smtClean="0"/>
                        <a:t>的</a:t>
                      </a:r>
                      <a:r>
                        <a:rPr lang="en-US" altLang="zh-CN" dirty="0" smtClean="0"/>
                        <a:t>All</a:t>
                      </a:r>
                      <a:endParaRPr lang="zh-CN" altLang="en-US" dirty="0"/>
                    </a:p>
                  </a:txBody>
                  <a:tcPr/>
                </a:tc>
                <a:tc>
                  <a:txBody>
                    <a:bodyPr/>
                    <a:lstStyle/>
                    <a:p>
                      <a:endParaRPr lang="zh-CN" altLang="en-US"/>
                    </a:p>
                  </a:txBody>
                  <a:tcPr/>
                </a:tc>
              </a:tr>
              <a:tr h="384043">
                <a:tc>
                  <a:txBody>
                    <a:bodyPr/>
                    <a:lstStyle/>
                    <a:p>
                      <a:r>
                        <a:rPr lang="en-US" altLang="zh-CN" dirty="0" smtClean="0"/>
                        <a:t>X</a:t>
                      </a:r>
                      <a:endParaRPr lang="zh-CN" altLang="en-US" dirty="0"/>
                    </a:p>
                  </a:txBody>
                  <a:tcPr/>
                </a:tc>
                <a:tc>
                  <a:txBody>
                    <a:bodyPr/>
                    <a:lstStyle/>
                    <a:p>
                      <a:r>
                        <a:rPr lang="en-US" altLang="zh-CN" dirty="0" smtClean="0"/>
                        <a:t>Y</a:t>
                      </a:r>
                      <a:endParaRPr lang="zh-CN" altLang="en-US" dirty="0"/>
                    </a:p>
                  </a:txBody>
                  <a:tcPr/>
                </a:tc>
                <a:tc>
                  <a:txBody>
                    <a:bodyPr/>
                    <a:lstStyle/>
                    <a:p>
                      <a:r>
                        <a:rPr lang="en-US" altLang="zh-CN" dirty="0" smtClean="0"/>
                        <a:t>X.Y</a:t>
                      </a:r>
                      <a:endParaRPr lang="zh-CN" altLang="en-US" dirty="0"/>
                    </a:p>
                  </a:txBody>
                  <a:tcPr/>
                </a:tc>
                <a:tc>
                  <a:txBody>
                    <a:bodyPr/>
                    <a:lstStyle/>
                    <a:p>
                      <a:endParaRPr lang="zh-CN" altLang="en-US"/>
                    </a:p>
                  </a:txBody>
                  <a:tcPr/>
                </a:tc>
              </a:tr>
              <a:tr h="384043">
                <a:tc>
                  <a:txBody>
                    <a:bodyPr/>
                    <a:lstStyle/>
                    <a:p>
                      <a:r>
                        <a:rPr lang="en-US" altLang="zh-CN" dirty="0" smtClean="0"/>
                        <a:t>0</a:t>
                      </a:r>
                      <a:endParaRPr lang="zh-CN" altLang="en-US" dirty="0"/>
                    </a:p>
                  </a:txBody>
                  <a:tcPr/>
                </a:tc>
                <a:tc>
                  <a:txBody>
                    <a:bodyPr/>
                    <a:lstStyle/>
                    <a:p>
                      <a:r>
                        <a:rPr lang="en-US" altLang="zh-CN" dirty="0" smtClean="0"/>
                        <a:t>Y</a:t>
                      </a:r>
                      <a:endParaRPr lang="zh-CN" altLang="en-US" dirty="0"/>
                    </a:p>
                  </a:txBody>
                  <a:tcPr/>
                </a:tc>
                <a:tc>
                  <a:txBody>
                    <a:bodyPr/>
                    <a:lstStyle/>
                    <a:p>
                      <a:r>
                        <a:rPr lang="zh-CN" altLang="en-US" dirty="0" smtClean="0"/>
                        <a:t>没有</a:t>
                      </a:r>
                      <a:r>
                        <a:rPr lang="en-US" altLang="zh-CN" dirty="0" smtClean="0"/>
                        <a:t>X,</a:t>
                      </a:r>
                      <a:r>
                        <a:rPr lang="zh-CN" altLang="en-US" dirty="0" smtClean="0"/>
                        <a:t>只有</a:t>
                      </a:r>
                      <a:r>
                        <a:rPr lang="en-US" altLang="zh-CN" dirty="0" smtClean="0"/>
                        <a:t>Y</a:t>
                      </a:r>
                      <a:endParaRPr lang="zh-CN" altLang="en-US" dirty="0"/>
                    </a:p>
                  </a:txBody>
                  <a:tcPr/>
                </a:tc>
                <a:tc>
                  <a:txBody>
                    <a:bodyPr/>
                    <a:lstStyle/>
                    <a:p>
                      <a:endParaRPr lang="zh-CN" altLang="en-US"/>
                    </a:p>
                  </a:txBody>
                  <a:tcPr/>
                </a:tc>
              </a:tr>
              <a:tr h="384043">
                <a:tc>
                  <a:txBody>
                    <a:bodyPr/>
                    <a:lstStyle/>
                    <a:p>
                      <a:endParaRPr lang="zh-CN" altLang="en-US"/>
                    </a:p>
                  </a:txBody>
                  <a:tcPr/>
                </a:tc>
                <a:tc>
                  <a:txBody>
                    <a:bodyPr/>
                    <a:lstStyle/>
                    <a:p>
                      <a:endParaRPr lang="zh-CN" altLang="en-US" dirty="0"/>
                    </a:p>
                  </a:txBody>
                  <a:tcPr/>
                </a:tc>
                <a:tc>
                  <a:txBody>
                    <a:bodyPr/>
                    <a:lstStyle/>
                    <a:p>
                      <a:r>
                        <a:rPr lang="en-US" altLang="zh-CN" dirty="0" smtClean="0"/>
                        <a:t>…</a:t>
                      </a:r>
                      <a:endParaRPr lang="zh-CN" altLang="en-US" dirty="0"/>
                    </a:p>
                  </a:txBody>
                  <a:tcPr/>
                </a:tc>
                <a:tc>
                  <a:txBody>
                    <a:bodyPr/>
                    <a:lstStyle/>
                    <a:p>
                      <a:endParaRPr lang="zh-CN" altLang="en-US" dirty="0"/>
                    </a:p>
                  </a:txBody>
                  <a:tcPr/>
                </a:tc>
              </a:tr>
            </a:tbl>
          </a:graphicData>
        </a:graphic>
      </p:graphicFrame>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 TYPE B </a:t>
            </a:r>
            <a:r>
              <a:rPr lang="zh-CN" altLang="en-US" dirty="0" smtClean="0"/>
              <a:t>防碰撞协议</a:t>
            </a:r>
            <a:endParaRPr lang="zh-CN" altLang="en-US" dirty="0"/>
          </a:p>
        </p:txBody>
      </p:sp>
      <p:sp>
        <p:nvSpPr>
          <p:cNvPr id="3" name="内容占位符 2"/>
          <p:cNvSpPr>
            <a:spLocks noGrp="1"/>
          </p:cNvSpPr>
          <p:nvPr>
            <p:ph idx="1"/>
          </p:nvPr>
        </p:nvSpPr>
        <p:spPr>
          <a:xfrm>
            <a:off x="533400" y="1371600"/>
            <a:ext cx="8070850" cy="401216"/>
          </a:xfrm>
        </p:spPr>
        <p:txBody>
          <a:bodyPr/>
          <a:lstStyle/>
          <a:p>
            <a:r>
              <a:rPr lang="en-US" altLang="zh-CN" dirty="0" smtClean="0"/>
              <a:t>AFI</a:t>
            </a:r>
            <a:r>
              <a:rPr lang="zh-CN" altLang="en-US" dirty="0" smtClean="0"/>
              <a:t>编码</a:t>
            </a:r>
            <a:endParaRPr lang="zh-CN" altLang="en-US" dirty="0"/>
          </a:p>
        </p:txBody>
      </p:sp>
      <p:pic>
        <p:nvPicPr>
          <p:cNvPr id="304130" name="Picture 2"/>
          <p:cNvPicPr>
            <a:picLocks noChangeAspect="1" noChangeArrowheads="1"/>
          </p:cNvPicPr>
          <p:nvPr/>
        </p:nvPicPr>
        <p:blipFill>
          <a:blip r:embed="rId2" cstate="print"/>
          <a:srcRect/>
          <a:stretch>
            <a:fillRect/>
          </a:stretch>
        </p:blipFill>
        <p:spPr bwMode="auto">
          <a:xfrm>
            <a:off x="899591" y="1772816"/>
            <a:ext cx="7439425" cy="45365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标题 1"/>
          <p:cNvSpPr>
            <a:spLocks noGrp="1"/>
          </p:cNvSpPr>
          <p:nvPr>
            <p:ph type="title"/>
          </p:nvPr>
        </p:nvSpPr>
        <p:spPr/>
        <p:txBody>
          <a:bodyPr/>
          <a:lstStyle/>
          <a:p>
            <a:r>
              <a:rPr lang="en-US" altLang="zh-CN" smtClean="0"/>
              <a:t>2. TYPE B </a:t>
            </a:r>
            <a:r>
              <a:rPr lang="zh-CN" altLang="en-US" smtClean="0"/>
              <a:t>防碰撞协议</a:t>
            </a:r>
          </a:p>
        </p:txBody>
      </p:sp>
      <p:sp>
        <p:nvSpPr>
          <p:cNvPr id="3" name="内容占位符 2"/>
          <p:cNvSpPr>
            <a:spLocks noGrp="1"/>
          </p:cNvSpPr>
          <p:nvPr>
            <p:ph idx="1"/>
          </p:nvPr>
        </p:nvSpPr>
        <p:spPr/>
        <p:txBody>
          <a:bodyPr/>
          <a:lstStyle/>
          <a:p>
            <a:pPr marL="342900" lvl="1" indent="-342900">
              <a:buClr>
                <a:schemeClr val="folHlink"/>
              </a:buClr>
              <a:buSzPct val="60000"/>
              <a:defRPr/>
            </a:pPr>
            <a:r>
              <a:rPr lang="en-US" altLang="zh-CN" dirty="0" smtClean="0"/>
              <a:t>ATQB</a:t>
            </a:r>
            <a:r>
              <a:rPr lang="zh-CN" altLang="en-US" dirty="0" smtClean="0"/>
              <a:t>应答 </a:t>
            </a:r>
          </a:p>
          <a:p>
            <a:pPr lvl="1">
              <a:defRPr/>
            </a:pPr>
            <a:r>
              <a:rPr lang="en-US" altLang="zh-CN" dirty="0" smtClean="0"/>
              <a:t>PICC-&gt;PCD</a:t>
            </a:r>
            <a:r>
              <a:rPr lang="zh-CN" altLang="en-US" dirty="0" smtClean="0"/>
              <a:t>应答，同时也是对</a:t>
            </a:r>
            <a:r>
              <a:rPr lang="en-US" altLang="zh-CN" dirty="0" smtClean="0"/>
              <a:t>SLOT-MARKER</a:t>
            </a:r>
            <a:r>
              <a:rPr lang="zh-CN" altLang="en-US" dirty="0" smtClean="0"/>
              <a:t>的应答；</a:t>
            </a:r>
            <a:endParaRPr lang="en-US" altLang="zh-CN" dirty="0" smtClean="0"/>
          </a:p>
          <a:p>
            <a:pPr lvl="1">
              <a:defRPr/>
            </a:pPr>
            <a:r>
              <a:rPr lang="zh-CN" altLang="en-US" dirty="0" smtClean="0"/>
              <a:t>格式</a:t>
            </a:r>
            <a:endParaRPr lang="en-US" altLang="zh-CN" dirty="0" smtClean="0"/>
          </a:p>
          <a:p>
            <a:pPr lvl="1">
              <a:defRPr/>
            </a:pPr>
            <a:endParaRPr lang="en-US" altLang="zh-CN" dirty="0" smtClean="0"/>
          </a:p>
          <a:p>
            <a:pPr lvl="1">
              <a:defRPr/>
            </a:pPr>
            <a:endParaRPr lang="en-US" altLang="zh-CN" dirty="0" smtClean="0"/>
          </a:p>
          <a:p>
            <a:pPr lvl="1">
              <a:defRPr/>
            </a:pPr>
            <a:endParaRPr lang="en-US" altLang="zh-CN" dirty="0" smtClean="0"/>
          </a:p>
          <a:p>
            <a:pPr lvl="2">
              <a:defRPr/>
            </a:pPr>
            <a:r>
              <a:rPr lang="en-US" altLang="zh-CN" dirty="0" smtClean="0"/>
              <a:t> </a:t>
            </a:r>
            <a:r>
              <a:rPr lang="en-US" altLang="zh-CN" dirty="0" err="1" smtClean="0"/>
              <a:t>APa</a:t>
            </a:r>
            <a:r>
              <a:rPr lang="en-US" altLang="zh-CN" dirty="0" smtClean="0"/>
              <a:t>: </a:t>
            </a:r>
            <a:r>
              <a:rPr lang="en-US" altLang="zh-CN" dirty="0" err="1" smtClean="0"/>
              <a:t>Anticollision</a:t>
            </a:r>
            <a:r>
              <a:rPr lang="en-US" altLang="zh-CN" dirty="0" smtClean="0"/>
              <a:t> Prefix a</a:t>
            </a:r>
          </a:p>
          <a:p>
            <a:pPr lvl="2">
              <a:defRPr/>
            </a:pPr>
            <a:r>
              <a:rPr lang="en-US" altLang="zh-CN" dirty="0" smtClean="0"/>
              <a:t> PUPI: Pseudo-Unique PICC Identifier</a:t>
            </a:r>
          </a:p>
          <a:p>
            <a:pPr lvl="3">
              <a:defRPr/>
            </a:pPr>
            <a:r>
              <a:rPr lang="zh-CN" altLang="en-US" dirty="0" smtClean="0"/>
              <a:t>可以是</a:t>
            </a:r>
            <a:r>
              <a:rPr lang="en-US" altLang="zh-CN" dirty="0" smtClean="0"/>
              <a:t>UID</a:t>
            </a:r>
            <a:r>
              <a:rPr lang="zh-CN" altLang="en-US" dirty="0" smtClean="0"/>
              <a:t>，大多是随机数</a:t>
            </a:r>
            <a:endParaRPr lang="en-US" altLang="zh-CN" dirty="0" smtClean="0"/>
          </a:p>
          <a:p>
            <a:pPr lvl="3">
              <a:defRPr/>
            </a:pPr>
            <a:r>
              <a:rPr lang="zh-CN" altLang="en-US" dirty="0" smtClean="0"/>
              <a:t>一次加电后，不变，用于表示</a:t>
            </a:r>
            <a:r>
              <a:rPr lang="en-US" altLang="zh-CN" dirty="0" smtClean="0"/>
              <a:t>PICC</a:t>
            </a:r>
            <a:endParaRPr lang="zh-CN" altLang="en-US" dirty="0" smtClean="0"/>
          </a:p>
          <a:p>
            <a:pPr lvl="1">
              <a:defRPr/>
            </a:pPr>
            <a:endParaRPr lang="zh-CN" altLang="en-US" dirty="0"/>
          </a:p>
        </p:txBody>
      </p:sp>
      <p:graphicFrame>
        <p:nvGraphicFramePr>
          <p:cNvPr id="4" name="表格 3"/>
          <p:cNvGraphicFramePr>
            <a:graphicFrameLocks noGrp="1"/>
          </p:cNvGraphicFramePr>
          <p:nvPr/>
        </p:nvGraphicFramePr>
        <p:xfrm>
          <a:off x="1259633" y="2636838"/>
          <a:ext cx="7272435" cy="949960"/>
        </p:xfrm>
        <a:graphic>
          <a:graphicData uri="http://schemas.openxmlformats.org/drawingml/2006/table">
            <a:tbl>
              <a:tblPr firstRow="1" bandRow="1">
                <a:tableStyleId>{5940675A-B579-460E-94D1-54222C63F5DA}</a:tableStyleId>
              </a:tblPr>
              <a:tblGrid>
                <a:gridCol w="648071"/>
                <a:gridCol w="648072"/>
                <a:gridCol w="936104"/>
                <a:gridCol w="1656184"/>
                <a:gridCol w="1334841"/>
                <a:gridCol w="1255806"/>
                <a:gridCol w="793357"/>
              </a:tblGrid>
              <a:tr h="370840">
                <a:tc>
                  <a:txBody>
                    <a:bodyPr/>
                    <a:lstStyle/>
                    <a:p>
                      <a:r>
                        <a:rPr lang="en-US" altLang="zh-CN" sz="1600" dirty="0" err="1" smtClean="0"/>
                        <a:t>APa</a:t>
                      </a:r>
                      <a:endParaRPr lang="zh-CN" altLang="en-US" sz="1600" dirty="0"/>
                    </a:p>
                  </a:txBody>
                  <a:tcPr/>
                </a:tc>
                <a:tc>
                  <a:txBody>
                    <a:bodyPr/>
                    <a:lstStyle/>
                    <a:p>
                      <a:r>
                        <a:rPr lang="en-US" altLang="zh-CN" sz="1600" dirty="0" smtClean="0"/>
                        <a:t>PUPI</a:t>
                      </a:r>
                      <a:endParaRPr lang="zh-CN" altLang="en-US" sz="1600" dirty="0"/>
                    </a:p>
                  </a:txBody>
                  <a:tcPr/>
                </a:tc>
                <a:tc gridSpan="3">
                  <a:txBody>
                    <a:bodyPr/>
                    <a:lstStyle/>
                    <a:p>
                      <a:r>
                        <a:rPr lang="en-US" altLang="zh-CN" sz="1600" dirty="0" smtClean="0"/>
                        <a:t>Application Data(4B)</a:t>
                      </a:r>
                      <a:endParaRPr lang="zh-CN" altLang="en-US" sz="1600" dirty="0"/>
                    </a:p>
                  </a:txBody>
                  <a:tcPr/>
                </a:tc>
                <a:tc hMerge="1">
                  <a:txBody>
                    <a:bodyPr/>
                    <a:lstStyle/>
                    <a:p>
                      <a:endParaRPr lang="zh-CN" altLang="en-US" dirty="0"/>
                    </a:p>
                  </a:txBody>
                  <a:tcPr/>
                </a:tc>
                <a:tc hMerge="1">
                  <a:txBody>
                    <a:bodyPr/>
                    <a:lstStyle/>
                    <a:p>
                      <a:endParaRPr lang="zh-CN" altLang="en-US" dirty="0"/>
                    </a:p>
                  </a:txBody>
                  <a:tcPr/>
                </a:tc>
                <a:tc>
                  <a:txBody>
                    <a:bodyPr/>
                    <a:lstStyle/>
                    <a:p>
                      <a:r>
                        <a:rPr lang="en-US" altLang="zh-CN" sz="1600" dirty="0" smtClean="0"/>
                        <a:t>Protocol info</a:t>
                      </a:r>
                      <a:endParaRPr lang="zh-CN" altLang="en-US" sz="1600" dirty="0"/>
                    </a:p>
                  </a:txBody>
                  <a:tcPr/>
                </a:tc>
                <a:tc>
                  <a:txBody>
                    <a:bodyPr/>
                    <a:lstStyle/>
                    <a:p>
                      <a:r>
                        <a:rPr lang="en-US" altLang="zh-CN" sz="1600" dirty="0" smtClean="0"/>
                        <a:t>CRC-B</a:t>
                      </a:r>
                      <a:endParaRPr lang="zh-CN" altLang="en-US" sz="1600" dirty="0"/>
                    </a:p>
                  </a:txBody>
                  <a:tcPr/>
                </a:tc>
              </a:tr>
              <a:tr h="370840">
                <a:tc>
                  <a:txBody>
                    <a:bodyPr/>
                    <a:lstStyle/>
                    <a:p>
                      <a:r>
                        <a:rPr lang="en-US" altLang="zh-CN" sz="1600" dirty="0" smtClean="0"/>
                        <a:t>0x50</a:t>
                      </a:r>
                      <a:endParaRPr lang="zh-CN" altLang="en-US" sz="1600" dirty="0"/>
                    </a:p>
                  </a:txBody>
                  <a:tcPr/>
                </a:tc>
                <a:tc>
                  <a:txBody>
                    <a:bodyPr/>
                    <a:lstStyle/>
                    <a:p>
                      <a:r>
                        <a:rPr lang="en-US" altLang="zh-CN" sz="1600" dirty="0" smtClean="0"/>
                        <a:t>4B</a:t>
                      </a:r>
                      <a:endParaRPr lang="zh-CN" altLang="en-US" sz="1600" dirty="0"/>
                    </a:p>
                  </a:txBody>
                  <a:tcPr/>
                </a:tc>
                <a:tc>
                  <a:txBody>
                    <a:bodyPr/>
                    <a:lstStyle/>
                    <a:p>
                      <a:r>
                        <a:rPr lang="en-US" altLang="zh-CN" sz="1600" dirty="0" smtClean="0"/>
                        <a:t>AFI/1B</a:t>
                      </a:r>
                      <a:endParaRPr lang="zh-CN" altLang="en-US" sz="1600" dirty="0"/>
                    </a:p>
                  </a:txBody>
                  <a:tcPr/>
                </a:tc>
                <a:tc>
                  <a:txBody>
                    <a:bodyPr/>
                    <a:lstStyle/>
                    <a:p>
                      <a:r>
                        <a:rPr lang="en-US" altLang="zh-CN" sz="1600" dirty="0" smtClean="0"/>
                        <a:t>CRC-B(AID)/2B</a:t>
                      </a:r>
                      <a:endParaRPr lang="zh-CN" altLang="en-US" sz="1600" dirty="0"/>
                    </a:p>
                  </a:txBody>
                  <a:tcPr/>
                </a:tc>
                <a:tc>
                  <a:txBody>
                    <a:bodyPr/>
                    <a:lstStyle/>
                    <a:p>
                      <a:r>
                        <a:rPr lang="zh-CN" altLang="en-US" sz="1600" dirty="0" smtClean="0"/>
                        <a:t>应用数量</a:t>
                      </a:r>
                      <a:r>
                        <a:rPr lang="en-US" altLang="zh-CN" sz="1600" dirty="0" smtClean="0"/>
                        <a:t>1B</a:t>
                      </a:r>
                      <a:endParaRPr lang="zh-CN" altLang="en-US" sz="1600" dirty="0"/>
                    </a:p>
                  </a:txBody>
                  <a:tcPr/>
                </a:tc>
                <a:tc>
                  <a:txBody>
                    <a:bodyPr/>
                    <a:lstStyle/>
                    <a:p>
                      <a:r>
                        <a:rPr lang="en-US" altLang="zh-CN" sz="1600" dirty="0" smtClean="0"/>
                        <a:t>3B</a:t>
                      </a:r>
                      <a:endParaRPr lang="zh-CN" altLang="en-US" sz="1600" dirty="0"/>
                    </a:p>
                  </a:txBody>
                  <a:tcPr/>
                </a:tc>
                <a:tc>
                  <a:txBody>
                    <a:bodyPr/>
                    <a:lstStyle/>
                    <a:p>
                      <a:r>
                        <a:rPr lang="en-US" altLang="zh-CN" sz="1600" dirty="0" smtClean="0"/>
                        <a:t>2B</a:t>
                      </a:r>
                      <a:endParaRPr lang="zh-CN" altLang="en-US" sz="1600" dirty="0"/>
                    </a:p>
                  </a:txBody>
                  <a:tcPr/>
                </a:tc>
              </a:tr>
            </a:tbl>
          </a:graphicData>
        </a:graphic>
      </p:graphicFrame>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 TYPE B </a:t>
            </a:r>
            <a:r>
              <a:rPr lang="zh-CN" altLang="en-US" dirty="0" smtClean="0"/>
              <a:t>防碰撞协议</a:t>
            </a:r>
            <a:endParaRPr lang="zh-CN" altLang="en-US" dirty="0"/>
          </a:p>
        </p:txBody>
      </p:sp>
      <p:sp>
        <p:nvSpPr>
          <p:cNvPr id="3" name="内容占位符 2"/>
          <p:cNvSpPr>
            <a:spLocks noGrp="1"/>
          </p:cNvSpPr>
          <p:nvPr>
            <p:ph idx="1"/>
          </p:nvPr>
        </p:nvSpPr>
        <p:spPr>
          <a:xfrm>
            <a:off x="533400" y="1371600"/>
            <a:ext cx="8070850" cy="473224"/>
          </a:xfrm>
        </p:spPr>
        <p:txBody>
          <a:bodyPr/>
          <a:lstStyle/>
          <a:p>
            <a:pPr lvl="2">
              <a:defRPr/>
            </a:pPr>
            <a:r>
              <a:rPr lang="en-US" altLang="zh-CN" dirty="0" smtClean="0"/>
              <a:t>Protocol info: </a:t>
            </a:r>
            <a:r>
              <a:rPr lang="zh-CN" altLang="zh-CN" dirty="0" smtClean="0"/>
              <a:t>卡所支持的参数</a:t>
            </a:r>
            <a:r>
              <a:rPr lang="en-US" altLang="zh-CN" dirty="0" smtClean="0"/>
              <a:t>. Ref Page 118-119</a:t>
            </a:r>
          </a:p>
          <a:p>
            <a:endParaRPr lang="zh-CN" altLang="en-US" dirty="0"/>
          </a:p>
        </p:txBody>
      </p:sp>
      <p:pic>
        <p:nvPicPr>
          <p:cNvPr id="305154" name="Picture 2"/>
          <p:cNvPicPr>
            <a:picLocks noChangeAspect="1" noChangeArrowheads="1"/>
          </p:cNvPicPr>
          <p:nvPr/>
        </p:nvPicPr>
        <p:blipFill>
          <a:blip r:embed="rId2" cstate="print"/>
          <a:srcRect/>
          <a:stretch>
            <a:fillRect/>
          </a:stretch>
        </p:blipFill>
        <p:spPr bwMode="auto">
          <a:xfrm>
            <a:off x="1475656" y="1988840"/>
            <a:ext cx="7095788" cy="792088"/>
          </a:xfrm>
          <a:prstGeom prst="rect">
            <a:avLst/>
          </a:prstGeom>
          <a:noFill/>
          <a:ln w="9525">
            <a:noFill/>
            <a:miter lim="800000"/>
            <a:headEnd/>
            <a:tailEnd/>
          </a:ln>
        </p:spPr>
      </p:pic>
      <p:pic>
        <p:nvPicPr>
          <p:cNvPr id="305156" name="Picture 4"/>
          <p:cNvPicPr>
            <a:picLocks noChangeAspect="1" noChangeArrowheads="1"/>
          </p:cNvPicPr>
          <p:nvPr/>
        </p:nvPicPr>
        <p:blipFill>
          <a:blip r:embed="rId3" cstate="print"/>
          <a:srcRect/>
          <a:stretch>
            <a:fillRect/>
          </a:stretch>
        </p:blipFill>
        <p:spPr bwMode="auto">
          <a:xfrm>
            <a:off x="1547664" y="2852936"/>
            <a:ext cx="6896100" cy="838200"/>
          </a:xfrm>
          <a:prstGeom prst="rect">
            <a:avLst/>
          </a:prstGeom>
          <a:noFill/>
          <a:ln w="9525">
            <a:noFill/>
            <a:miter lim="800000"/>
            <a:headEnd/>
            <a:tailEnd/>
          </a:ln>
        </p:spPr>
      </p:pic>
      <p:pic>
        <p:nvPicPr>
          <p:cNvPr id="305157" name="Picture 5"/>
          <p:cNvPicPr>
            <a:picLocks noChangeAspect="1" noChangeArrowheads="1"/>
          </p:cNvPicPr>
          <p:nvPr/>
        </p:nvPicPr>
        <p:blipFill>
          <a:blip r:embed="rId4" cstate="print"/>
          <a:srcRect/>
          <a:stretch>
            <a:fillRect/>
          </a:stretch>
        </p:blipFill>
        <p:spPr bwMode="auto">
          <a:xfrm>
            <a:off x="1475656" y="3573016"/>
            <a:ext cx="6962775" cy="2743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 TYPE B </a:t>
            </a:r>
            <a:r>
              <a:rPr lang="zh-CN" altLang="en-US" dirty="0" smtClean="0"/>
              <a:t>防碰撞协议</a:t>
            </a:r>
            <a:endParaRPr lang="zh-CN" altLang="en-US" dirty="0"/>
          </a:p>
        </p:txBody>
      </p:sp>
      <p:pic>
        <p:nvPicPr>
          <p:cNvPr id="306178" name="Picture 2"/>
          <p:cNvPicPr>
            <a:picLocks noGrp="1" noChangeAspect="1" noChangeArrowheads="1"/>
          </p:cNvPicPr>
          <p:nvPr>
            <p:ph idx="1"/>
          </p:nvPr>
        </p:nvPicPr>
        <p:blipFill>
          <a:blip r:embed="rId2" cstate="print"/>
          <a:srcRect/>
          <a:stretch>
            <a:fillRect/>
          </a:stretch>
        </p:blipFill>
        <p:spPr bwMode="auto">
          <a:xfrm>
            <a:off x="1403647" y="1412776"/>
            <a:ext cx="6624099" cy="475252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 TYPE B </a:t>
            </a:r>
            <a:r>
              <a:rPr lang="zh-CN" altLang="en-US" dirty="0" smtClean="0"/>
              <a:t>防碰撞协议</a:t>
            </a:r>
            <a:endParaRPr lang="zh-CN" altLang="en-US" dirty="0"/>
          </a:p>
        </p:txBody>
      </p:sp>
      <p:sp>
        <p:nvSpPr>
          <p:cNvPr id="3" name="内容占位符 2"/>
          <p:cNvSpPr>
            <a:spLocks noGrp="1"/>
          </p:cNvSpPr>
          <p:nvPr>
            <p:ph idx="1"/>
          </p:nvPr>
        </p:nvSpPr>
        <p:spPr/>
        <p:txBody>
          <a:bodyPr/>
          <a:lstStyle/>
          <a:p>
            <a:r>
              <a:rPr lang="en-US" altLang="zh-CN" dirty="0" smtClean="0"/>
              <a:t>RFU:</a:t>
            </a:r>
          </a:p>
          <a:p>
            <a:pPr lvl="1"/>
            <a:r>
              <a:rPr lang="zh-CN" altLang="en-US" dirty="0" smtClean="0"/>
              <a:t>课本上</a:t>
            </a:r>
            <a:r>
              <a:rPr lang="en-US" altLang="zh-CN" dirty="0" smtClean="0"/>
              <a:t>ADC:</a:t>
            </a:r>
          </a:p>
          <a:p>
            <a:pPr lvl="2"/>
            <a:r>
              <a:rPr lang="en-US" altLang="zh-CN" dirty="0" smtClean="0"/>
              <a:t>00:  </a:t>
            </a:r>
            <a:r>
              <a:rPr lang="zh-CN" altLang="en-US" dirty="0" smtClean="0"/>
              <a:t>私有应用；</a:t>
            </a:r>
            <a:endParaRPr lang="en-US" altLang="zh-CN" dirty="0" smtClean="0"/>
          </a:p>
          <a:p>
            <a:pPr lvl="2"/>
            <a:r>
              <a:rPr lang="en-US" altLang="zh-CN" dirty="0" smtClean="0"/>
              <a:t>01:</a:t>
            </a:r>
            <a:r>
              <a:rPr lang="zh-CN" altLang="en-US" dirty="0" smtClean="0"/>
              <a:t>  </a:t>
            </a:r>
            <a:r>
              <a:rPr lang="en-US" altLang="zh-CN" dirty="0" smtClean="0"/>
              <a:t>01</a:t>
            </a:r>
            <a:r>
              <a:rPr lang="zh-CN" altLang="en-US" dirty="0" smtClean="0"/>
              <a:t>定义</a:t>
            </a:r>
            <a:r>
              <a:rPr lang="en-US" altLang="zh-CN" dirty="0" smtClean="0"/>
              <a:t>AFI;</a:t>
            </a:r>
          </a:p>
          <a:p>
            <a:pPr lvl="2"/>
            <a:r>
              <a:rPr lang="en-US" altLang="zh-CN" dirty="0" smtClean="0"/>
              <a:t>10/11: </a:t>
            </a:r>
            <a:r>
              <a:rPr lang="zh-CN" altLang="en-US" dirty="0" smtClean="0"/>
              <a:t>备用</a:t>
            </a:r>
            <a:r>
              <a:rPr lang="en-US" altLang="zh-CN" dirty="0" smtClean="0"/>
              <a:t>;</a:t>
            </a:r>
          </a:p>
          <a:p>
            <a:r>
              <a:rPr lang="en-US" altLang="zh-CN" dirty="0" smtClean="0"/>
              <a:t>F0:</a:t>
            </a:r>
          </a:p>
          <a:p>
            <a:pPr lvl="1"/>
            <a:r>
              <a:rPr lang="en-US" altLang="zh-CN" dirty="0" smtClean="0"/>
              <a:t>…</a:t>
            </a:r>
          </a:p>
          <a:p>
            <a:pPr>
              <a:defRPr/>
            </a:pPr>
            <a:r>
              <a:rPr lang="en-US" altLang="zh-CN" dirty="0" smtClean="0"/>
              <a:t>Application Data</a:t>
            </a:r>
          </a:p>
          <a:p>
            <a:pPr lvl="1">
              <a:defRPr/>
            </a:pPr>
            <a:r>
              <a:rPr lang="zh-CN" altLang="zh-CN" dirty="0" smtClean="0"/>
              <a:t>这个信息使得在有多个</a:t>
            </a:r>
            <a:r>
              <a:rPr lang="en-US" altLang="zh-CN" dirty="0" smtClean="0"/>
              <a:t>PICC</a:t>
            </a:r>
            <a:r>
              <a:rPr lang="zh-CN" altLang="zh-CN" dirty="0" smtClean="0"/>
              <a:t>存在时，</a:t>
            </a:r>
            <a:r>
              <a:rPr lang="en-US" altLang="zh-CN" dirty="0" smtClean="0"/>
              <a:t>PCD</a:t>
            </a:r>
            <a:r>
              <a:rPr lang="zh-CN" altLang="zh-CN" dirty="0" smtClean="0"/>
              <a:t>能选择想要的</a:t>
            </a:r>
            <a:r>
              <a:rPr lang="en-US" altLang="zh-CN" dirty="0" smtClean="0"/>
              <a:t>PICC</a:t>
            </a:r>
            <a:r>
              <a:rPr lang="zh-CN" altLang="zh-CN" dirty="0" smtClean="0"/>
              <a:t>。</a:t>
            </a:r>
          </a:p>
          <a:p>
            <a:pPr lvl="1">
              <a:defRPr/>
            </a:pPr>
            <a:r>
              <a:rPr lang="en-US" altLang="zh-CN" dirty="0" smtClean="0"/>
              <a:t>AFI: </a:t>
            </a:r>
            <a:r>
              <a:rPr lang="zh-CN" altLang="en-US" dirty="0" smtClean="0"/>
              <a:t>只有一种应用的</a:t>
            </a:r>
            <a:r>
              <a:rPr lang="en-US" altLang="zh-CN" dirty="0" smtClean="0"/>
              <a:t>PICC, AFI</a:t>
            </a:r>
          </a:p>
          <a:p>
            <a:pPr lvl="1">
              <a:defRPr/>
            </a:pPr>
            <a:r>
              <a:rPr lang="en-US" altLang="zh-CN" dirty="0" smtClean="0"/>
              <a:t>CRC-B(AID): </a:t>
            </a:r>
            <a:r>
              <a:rPr lang="zh-CN" altLang="en-US" dirty="0" smtClean="0"/>
              <a:t>支持多个</a:t>
            </a:r>
            <a:r>
              <a:rPr lang="en-US" altLang="zh-CN" dirty="0" smtClean="0"/>
              <a:t>Application</a:t>
            </a:r>
            <a:r>
              <a:rPr lang="zh-CN" altLang="en-US" dirty="0" smtClean="0"/>
              <a:t>时，存在，</a:t>
            </a:r>
            <a:r>
              <a:rPr lang="en-US" altLang="zh-CN" dirty="0" smtClean="0"/>
              <a:t>AFI=</a:t>
            </a:r>
            <a:r>
              <a:rPr lang="zh-CN" altLang="en-US" dirty="0" smtClean="0"/>
              <a:t>应用族；</a:t>
            </a:r>
            <a:endParaRPr lang="en-US" altLang="zh-CN" dirty="0" smtClean="0"/>
          </a:p>
          <a:p>
            <a:pPr lvl="1">
              <a:defRPr/>
            </a:pPr>
            <a:r>
              <a:rPr lang="zh-CN" altLang="en-US" dirty="0" smtClean="0"/>
              <a:t>应用数量：</a:t>
            </a:r>
            <a:r>
              <a:rPr lang="en-US" altLang="zh-CN" dirty="0" smtClean="0"/>
              <a:t>bit8-5:</a:t>
            </a:r>
            <a:r>
              <a:rPr lang="zh-CN" altLang="en-US" dirty="0" smtClean="0"/>
              <a:t>匹配数量，</a:t>
            </a:r>
            <a:r>
              <a:rPr lang="en-US" altLang="zh-CN" dirty="0" smtClean="0"/>
              <a:t>bit4-1</a:t>
            </a:r>
            <a:r>
              <a:rPr lang="zh-CN" altLang="en-US" dirty="0" smtClean="0"/>
              <a:t>，总的数量</a:t>
            </a:r>
            <a:endParaRPr lang="en-US" altLang="zh-CN" dirty="0" smtClean="0"/>
          </a:p>
          <a:p>
            <a:endParaRPr lang="zh-CN" altLang="en-US" dirty="0"/>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标题 1"/>
          <p:cNvSpPr>
            <a:spLocks noGrp="1"/>
          </p:cNvSpPr>
          <p:nvPr>
            <p:ph type="title"/>
          </p:nvPr>
        </p:nvSpPr>
        <p:spPr/>
        <p:txBody>
          <a:bodyPr/>
          <a:lstStyle/>
          <a:p>
            <a:r>
              <a:rPr lang="en-US" altLang="zh-CN" dirty="0" smtClean="0"/>
              <a:t>2. TYPE B </a:t>
            </a:r>
            <a:r>
              <a:rPr lang="zh-CN" altLang="en-US" dirty="0" smtClean="0"/>
              <a:t>防碰撞协议</a:t>
            </a:r>
          </a:p>
        </p:txBody>
      </p:sp>
      <p:sp>
        <p:nvSpPr>
          <p:cNvPr id="3" name="内容占位符 2"/>
          <p:cNvSpPr>
            <a:spLocks noGrp="1"/>
          </p:cNvSpPr>
          <p:nvPr>
            <p:ph idx="1"/>
          </p:nvPr>
        </p:nvSpPr>
        <p:spPr/>
        <p:txBody>
          <a:bodyPr/>
          <a:lstStyle/>
          <a:p>
            <a:pPr marL="342900" lvl="1" indent="-342900">
              <a:buClr>
                <a:schemeClr val="folHlink"/>
              </a:buClr>
              <a:buSzPct val="60000"/>
              <a:defRPr/>
            </a:pPr>
            <a:r>
              <a:rPr lang="en-US" altLang="zh-CN" dirty="0" smtClean="0"/>
              <a:t>SLOT-MARKER</a:t>
            </a:r>
            <a:r>
              <a:rPr lang="zh-CN" altLang="en-US" dirty="0" smtClean="0"/>
              <a:t>命令 </a:t>
            </a:r>
          </a:p>
          <a:p>
            <a:pPr lvl="1">
              <a:defRPr/>
            </a:pPr>
            <a:r>
              <a:rPr lang="en-US" altLang="zh-CN" dirty="0" smtClean="0"/>
              <a:t>PCD-&gt;PICC</a:t>
            </a:r>
          </a:p>
          <a:p>
            <a:pPr lvl="1">
              <a:defRPr/>
            </a:pPr>
            <a:r>
              <a:rPr lang="zh-CN" altLang="en-US" dirty="0" smtClean="0"/>
              <a:t>在</a:t>
            </a:r>
            <a:r>
              <a:rPr lang="en-US" altLang="zh-CN" dirty="0" smtClean="0"/>
              <a:t>REQB</a:t>
            </a:r>
            <a:r>
              <a:rPr lang="zh-CN" altLang="en-US" dirty="0" smtClean="0"/>
              <a:t>后，若发现发生了冲突</a:t>
            </a:r>
            <a:endParaRPr lang="en-US" altLang="zh-CN" dirty="0" smtClean="0"/>
          </a:p>
          <a:p>
            <a:pPr lvl="1">
              <a:defRPr/>
            </a:pPr>
            <a:endParaRPr lang="en-US" altLang="zh-CN" dirty="0" smtClean="0"/>
          </a:p>
          <a:p>
            <a:pPr lvl="1">
              <a:defRPr/>
            </a:pPr>
            <a:endParaRPr lang="en-US" altLang="zh-CN" dirty="0" smtClean="0"/>
          </a:p>
          <a:p>
            <a:pPr lvl="1">
              <a:defRPr/>
            </a:pPr>
            <a:endParaRPr lang="en-US" altLang="zh-CN" dirty="0" smtClean="0"/>
          </a:p>
          <a:p>
            <a:pPr lvl="1">
              <a:defRPr/>
            </a:pPr>
            <a:r>
              <a:rPr lang="en-US" altLang="zh-CN" dirty="0" err="1" smtClean="0"/>
              <a:t>nnnn</a:t>
            </a:r>
            <a:r>
              <a:rPr lang="en-US" altLang="zh-CN" dirty="0" smtClean="0"/>
              <a:t>:</a:t>
            </a:r>
            <a:r>
              <a:rPr lang="zh-CN" altLang="en-US" dirty="0" smtClean="0"/>
              <a:t>表示</a:t>
            </a:r>
            <a:r>
              <a:rPr lang="en-US" altLang="zh-CN" dirty="0" smtClean="0"/>
              <a:t>slot</a:t>
            </a:r>
            <a:r>
              <a:rPr lang="zh-CN" altLang="en-US" dirty="0" smtClean="0"/>
              <a:t>序号</a:t>
            </a:r>
            <a:r>
              <a:rPr lang="en-US" altLang="zh-CN" dirty="0" smtClean="0"/>
              <a:t>:</a:t>
            </a:r>
            <a:r>
              <a:rPr lang="zh-CN" altLang="en-US" dirty="0" smtClean="0"/>
              <a:t> </a:t>
            </a:r>
            <a:endParaRPr lang="en-US" altLang="zh-CN" dirty="0" smtClean="0"/>
          </a:p>
          <a:p>
            <a:pPr lvl="2">
              <a:defRPr/>
            </a:pPr>
            <a:r>
              <a:rPr lang="en-US" altLang="zh-CN" dirty="0" smtClean="0"/>
              <a:t>0001-1111-&gt;2-16.</a:t>
            </a:r>
          </a:p>
          <a:p>
            <a:pPr lvl="1">
              <a:defRPr/>
            </a:pPr>
            <a:r>
              <a:rPr lang="zh-CN" altLang="en-US" dirty="0" smtClean="0"/>
              <a:t>符合该</a:t>
            </a:r>
            <a:r>
              <a:rPr lang="en-US" altLang="zh-CN" dirty="0" err="1" smtClean="0"/>
              <a:t>nnnn</a:t>
            </a:r>
            <a:r>
              <a:rPr lang="zh-CN" altLang="en-US" dirty="0" smtClean="0"/>
              <a:t>的</a:t>
            </a:r>
            <a:r>
              <a:rPr lang="en-US" altLang="zh-CN" dirty="0" smtClean="0"/>
              <a:t>PICC</a:t>
            </a:r>
            <a:r>
              <a:rPr lang="zh-CN" altLang="en-US" dirty="0" smtClean="0"/>
              <a:t>继续应答</a:t>
            </a:r>
            <a:r>
              <a:rPr lang="en-US" altLang="zh-CN" dirty="0" smtClean="0"/>
              <a:t>(ATQB)</a:t>
            </a:r>
            <a:r>
              <a:rPr lang="zh-CN" altLang="en-US" dirty="0" smtClean="0"/>
              <a:t> </a:t>
            </a:r>
            <a:r>
              <a:rPr lang="en-US" altLang="zh-CN" dirty="0" smtClean="0"/>
              <a:t>. </a:t>
            </a:r>
            <a:endParaRPr lang="zh-CN" altLang="en-US" dirty="0" smtClean="0"/>
          </a:p>
          <a:p>
            <a:pPr lvl="3">
              <a:defRPr/>
            </a:pPr>
            <a:endParaRPr lang="en-US" altLang="zh-CN" dirty="0" smtClean="0"/>
          </a:p>
          <a:p>
            <a:pPr>
              <a:defRPr/>
            </a:pPr>
            <a:endParaRPr lang="zh-CN" altLang="en-US" dirty="0"/>
          </a:p>
        </p:txBody>
      </p:sp>
      <p:graphicFrame>
        <p:nvGraphicFramePr>
          <p:cNvPr id="4" name="表格 3"/>
          <p:cNvGraphicFramePr>
            <a:graphicFrameLocks noGrp="1"/>
          </p:cNvGraphicFramePr>
          <p:nvPr/>
        </p:nvGraphicFramePr>
        <p:xfrm>
          <a:off x="1691680" y="2852936"/>
          <a:ext cx="6096000" cy="741680"/>
        </p:xfrm>
        <a:graphic>
          <a:graphicData uri="http://schemas.openxmlformats.org/drawingml/2006/table">
            <a:tbl>
              <a:tblPr firstRow="1" bandRow="1">
                <a:tableStyleId>{5940675A-B579-460E-94D1-54222C63F5DA}</a:tableStyleId>
              </a:tblPr>
              <a:tblGrid>
                <a:gridCol w="864096"/>
                <a:gridCol w="4032448"/>
                <a:gridCol w="1199456"/>
              </a:tblGrid>
              <a:tr h="370840">
                <a:tc>
                  <a:txBody>
                    <a:bodyPr/>
                    <a:lstStyle/>
                    <a:p>
                      <a:endParaRPr lang="zh-CN" altLang="en-US" dirty="0"/>
                    </a:p>
                  </a:txBody>
                  <a:tcPr/>
                </a:tc>
                <a:tc>
                  <a:txBody>
                    <a:bodyPr/>
                    <a:lstStyle/>
                    <a:p>
                      <a:r>
                        <a:rPr lang="en-US" altLang="zh-CN" dirty="0" err="1" smtClean="0"/>
                        <a:t>Apn</a:t>
                      </a:r>
                      <a:endParaRPr lang="zh-CN" altLang="en-US" dirty="0"/>
                    </a:p>
                  </a:txBody>
                  <a:tcPr/>
                </a:tc>
                <a:tc>
                  <a:txBody>
                    <a:bodyPr/>
                    <a:lstStyle/>
                    <a:p>
                      <a:r>
                        <a:rPr lang="en-US" altLang="zh-CN" dirty="0" smtClean="0"/>
                        <a:t>CRC-B</a:t>
                      </a:r>
                      <a:endParaRPr lang="zh-CN" altLang="en-US" dirty="0"/>
                    </a:p>
                  </a:txBody>
                  <a:tcPr/>
                </a:tc>
              </a:tr>
              <a:tr h="370840">
                <a:tc>
                  <a:txBody>
                    <a:bodyPr/>
                    <a:lstStyle/>
                    <a:p>
                      <a:endParaRPr lang="zh-CN" altLang="en-US"/>
                    </a:p>
                  </a:txBody>
                  <a:tcPr/>
                </a:tc>
                <a:tc>
                  <a:txBody>
                    <a:bodyPr/>
                    <a:lstStyle/>
                    <a:p>
                      <a:r>
                        <a:rPr lang="en-US" altLang="zh-CN" dirty="0" smtClean="0"/>
                        <a:t>nnnn0101</a:t>
                      </a:r>
                      <a:endParaRPr lang="zh-CN" altLang="en-US" dirty="0"/>
                    </a:p>
                  </a:txBody>
                  <a:tcPr/>
                </a:tc>
                <a:tc>
                  <a:txBody>
                    <a:bodyPr/>
                    <a:lstStyle/>
                    <a:p>
                      <a:r>
                        <a:rPr lang="en-US" altLang="zh-CN" dirty="0" smtClean="0"/>
                        <a:t>2B</a:t>
                      </a:r>
                      <a:endParaRPr lang="zh-CN" altLang="en-US" dirty="0"/>
                    </a:p>
                  </a:txBody>
                  <a:tcPr/>
                </a:tc>
              </a:tr>
            </a:tbl>
          </a:graphicData>
        </a:graphic>
      </p:graphicFrame>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标题 1"/>
          <p:cNvSpPr>
            <a:spLocks noGrp="1"/>
          </p:cNvSpPr>
          <p:nvPr>
            <p:ph type="title"/>
          </p:nvPr>
        </p:nvSpPr>
        <p:spPr/>
        <p:txBody>
          <a:bodyPr/>
          <a:lstStyle/>
          <a:p>
            <a:r>
              <a:rPr lang="en-US" altLang="zh-CN" smtClean="0"/>
              <a:t>2. TYPE B </a:t>
            </a:r>
            <a:r>
              <a:rPr lang="zh-CN" altLang="en-US" smtClean="0"/>
              <a:t>防碰撞协议</a:t>
            </a:r>
          </a:p>
        </p:txBody>
      </p:sp>
      <p:sp>
        <p:nvSpPr>
          <p:cNvPr id="95235" name="内容占位符 2"/>
          <p:cNvSpPr>
            <a:spLocks noGrp="1"/>
          </p:cNvSpPr>
          <p:nvPr>
            <p:ph idx="1"/>
          </p:nvPr>
        </p:nvSpPr>
        <p:spPr>
          <a:xfrm>
            <a:off x="539750" y="1412875"/>
            <a:ext cx="8070850" cy="4876800"/>
          </a:xfrm>
        </p:spPr>
        <p:txBody>
          <a:bodyPr/>
          <a:lstStyle/>
          <a:p>
            <a:pPr marL="342900" lvl="1" indent="-342900">
              <a:buClr>
                <a:schemeClr val="folHlink"/>
              </a:buClr>
              <a:buSzPct val="60000"/>
            </a:pPr>
            <a:r>
              <a:rPr lang="en-US" altLang="zh-CN" smtClean="0"/>
              <a:t>ATTRIB</a:t>
            </a:r>
            <a:r>
              <a:rPr lang="zh-CN" altLang="en-US" smtClean="0"/>
              <a:t>命令 </a:t>
            </a:r>
          </a:p>
          <a:p>
            <a:pPr marL="742950" lvl="2" indent="-342900">
              <a:buSzPct val="60000"/>
            </a:pPr>
            <a:r>
              <a:rPr lang="en-US" altLang="zh-CN" smtClean="0"/>
              <a:t>PCD-&gt;PICC</a:t>
            </a:r>
          </a:p>
          <a:p>
            <a:pPr marL="742950" lvl="2" indent="-342900">
              <a:buSzPct val="60000"/>
            </a:pPr>
            <a:r>
              <a:rPr lang="en-US" altLang="zh-CN" smtClean="0"/>
              <a:t>PCD</a:t>
            </a:r>
            <a:r>
              <a:rPr lang="zh-CN" altLang="en-US" smtClean="0"/>
              <a:t>收到正确的</a:t>
            </a:r>
            <a:r>
              <a:rPr lang="en-US" altLang="zh-CN" smtClean="0"/>
              <a:t>ATQB</a:t>
            </a:r>
            <a:r>
              <a:rPr lang="zh-CN" altLang="en-US" smtClean="0"/>
              <a:t>后，发出，用于选择一个</a:t>
            </a:r>
            <a:r>
              <a:rPr lang="en-US" altLang="zh-CN" smtClean="0"/>
              <a:t>PICC.</a:t>
            </a:r>
          </a:p>
          <a:p>
            <a:pPr marL="742950" lvl="2" indent="-342900">
              <a:buSzPct val="60000"/>
            </a:pPr>
            <a:endParaRPr lang="en-US" altLang="zh-CN" smtClean="0"/>
          </a:p>
          <a:p>
            <a:pPr marL="742950" lvl="2" indent="-342900">
              <a:buSzPct val="60000"/>
            </a:pPr>
            <a:endParaRPr lang="en-US" altLang="zh-CN" smtClean="0"/>
          </a:p>
          <a:p>
            <a:pPr marL="742950" lvl="2" indent="-342900">
              <a:buSzPct val="60000"/>
            </a:pPr>
            <a:endParaRPr lang="en-US" altLang="zh-CN" smtClean="0"/>
          </a:p>
          <a:p>
            <a:pPr marL="742950" lvl="2" indent="-342900">
              <a:buSzPct val="60000"/>
            </a:pPr>
            <a:endParaRPr lang="en-US" altLang="zh-CN" smtClean="0"/>
          </a:p>
          <a:p>
            <a:pPr marL="742950" lvl="2" indent="-342900">
              <a:buSzPct val="60000"/>
            </a:pPr>
            <a:r>
              <a:rPr lang="en-US" altLang="zh-CN" smtClean="0"/>
              <a:t>Identifier: PUPI</a:t>
            </a:r>
          </a:p>
          <a:p>
            <a:pPr marL="742950" lvl="2" indent="-342900">
              <a:buSzPct val="60000"/>
            </a:pPr>
            <a:r>
              <a:rPr lang="en-US" altLang="zh-CN" smtClean="0"/>
              <a:t>Param1-4: </a:t>
            </a:r>
            <a:r>
              <a:rPr lang="zh-CN" altLang="en-US" smtClean="0"/>
              <a:t>通信参数，其中：</a:t>
            </a:r>
            <a:endParaRPr lang="en-US" altLang="zh-CN" smtClean="0"/>
          </a:p>
          <a:p>
            <a:pPr marL="1200150" lvl="3" indent="-342900">
              <a:buSzPct val="60000"/>
            </a:pPr>
            <a:r>
              <a:rPr lang="en-US" altLang="zh-CN" smtClean="0"/>
              <a:t>Param4</a:t>
            </a:r>
            <a:r>
              <a:rPr lang="zh-CN" altLang="en-US" smtClean="0"/>
              <a:t>中，</a:t>
            </a:r>
            <a:r>
              <a:rPr lang="en-US" altLang="zh-CN" smtClean="0"/>
              <a:t>bit4-bit1</a:t>
            </a:r>
            <a:r>
              <a:rPr lang="zh-CN" altLang="en-US" smtClean="0"/>
              <a:t>，为</a:t>
            </a:r>
            <a:r>
              <a:rPr lang="en-US" altLang="zh-CN" smtClean="0"/>
              <a:t>CID</a:t>
            </a:r>
            <a:r>
              <a:rPr lang="zh-CN" altLang="en-US" smtClean="0"/>
              <a:t>，定义被寻址的 </a:t>
            </a:r>
            <a:r>
              <a:rPr lang="en-US" altLang="zh-CN" smtClean="0"/>
              <a:t>PICC</a:t>
            </a:r>
            <a:r>
              <a:rPr lang="zh-CN" altLang="en-US" smtClean="0"/>
              <a:t>的逻辑号</a:t>
            </a:r>
            <a:r>
              <a:rPr lang="en-US" altLang="zh-CN" smtClean="0"/>
              <a:t>.</a:t>
            </a:r>
          </a:p>
          <a:p>
            <a:pPr marL="1200150" lvl="3" indent="-342900">
              <a:buSzPct val="60000"/>
            </a:pPr>
            <a:endParaRPr lang="zh-CN" altLang="en-US" smtClean="0"/>
          </a:p>
          <a:p>
            <a:pPr marL="1200150" lvl="3" indent="-342900">
              <a:buSzPct val="60000"/>
            </a:pPr>
            <a:endParaRPr lang="en-US" altLang="zh-CN" smtClean="0"/>
          </a:p>
        </p:txBody>
      </p:sp>
      <p:graphicFrame>
        <p:nvGraphicFramePr>
          <p:cNvPr id="4" name="表格 3"/>
          <p:cNvGraphicFramePr>
            <a:graphicFrameLocks noGrp="1"/>
          </p:cNvGraphicFramePr>
          <p:nvPr/>
        </p:nvGraphicFramePr>
        <p:xfrm>
          <a:off x="684213" y="2636838"/>
          <a:ext cx="7920880" cy="741680"/>
        </p:xfrm>
        <a:graphic>
          <a:graphicData uri="http://schemas.openxmlformats.org/drawingml/2006/table">
            <a:tbl>
              <a:tblPr firstRow="1" bandRow="1">
                <a:tableStyleId>{5940675A-B579-460E-94D1-54222C63F5DA}</a:tableStyleId>
              </a:tblPr>
              <a:tblGrid>
                <a:gridCol w="768085"/>
                <a:gridCol w="1104123"/>
                <a:gridCol w="1008112"/>
                <a:gridCol w="1008112"/>
                <a:gridCol w="1008112"/>
                <a:gridCol w="1008112"/>
                <a:gridCol w="1152128"/>
                <a:gridCol w="864096"/>
              </a:tblGrid>
              <a:tr h="370840">
                <a:tc>
                  <a:txBody>
                    <a:bodyPr/>
                    <a:lstStyle/>
                    <a:p>
                      <a:r>
                        <a:rPr lang="en-US" altLang="zh-CN" dirty="0" err="1" smtClean="0"/>
                        <a:t>Apc</a:t>
                      </a:r>
                      <a:endParaRPr lang="zh-CN" altLang="en-US" dirty="0"/>
                    </a:p>
                  </a:txBody>
                  <a:tcPr/>
                </a:tc>
                <a:tc>
                  <a:txBody>
                    <a:bodyPr/>
                    <a:lstStyle/>
                    <a:p>
                      <a:r>
                        <a:rPr lang="en-US" altLang="zh-CN" dirty="0" smtClean="0"/>
                        <a:t>Identifier</a:t>
                      </a:r>
                      <a:endParaRPr lang="zh-CN" altLang="en-US" dirty="0"/>
                    </a:p>
                  </a:txBody>
                  <a:tcPr/>
                </a:tc>
                <a:tc>
                  <a:txBody>
                    <a:bodyPr/>
                    <a:lstStyle/>
                    <a:p>
                      <a:r>
                        <a:rPr lang="en-US" altLang="zh-CN" dirty="0" smtClean="0"/>
                        <a:t>Param1</a:t>
                      </a:r>
                      <a:endParaRPr lang="zh-CN" altLang="en-US" dirty="0"/>
                    </a:p>
                  </a:txBody>
                  <a:tcPr/>
                </a:tc>
                <a:tc>
                  <a:txBody>
                    <a:bodyPr/>
                    <a:lstStyle/>
                    <a:p>
                      <a:r>
                        <a:rPr lang="en-US" altLang="zh-CN" dirty="0" smtClean="0"/>
                        <a:t>Param2</a:t>
                      </a:r>
                      <a:endParaRPr lang="zh-CN" altLang="en-US" dirty="0"/>
                    </a:p>
                  </a:txBody>
                  <a:tcPr/>
                </a:tc>
                <a:tc>
                  <a:txBody>
                    <a:bodyPr/>
                    <a:lstStyle/>
                    <a:p>
                      <a:r>
                        <a:rPr lang="en-US" altLang="zh-CN" dirty="0" smtClean="0"/>
                        <a:t>Param3</a:t>
                      </a:r>
                      <a:endParaRPr lang="zh-CN" altLang="en-US" dirty="0"/>
                    </a:p>
                  </a:txBody>
                  <a:tcPr/>
                </a:tc>
                <a:tc>
                  <a:txBody>
                    <a:bodyPr/>
                    <a:lstStyle/>
                    <a:p>
                      <a:r>
                        <a:rPr lang="en-US" altLang="zh-CN" dirty="0" smtClean="0"/>
                        <a:t>Param4</a:t>
                      </a:r>
                      <a:endParaRPr lang="zh-CN" altLang="en-US" dirty="0"/>
                    </a:p>
                  </a:txBody>
                  <a:tcPr/>
                </a:tc>
                <a:tc>
                  <a:txBody>
                    <a:bodyPr/>
                    <a:lstStyle/>
                    <a:p>
                      <a:r>
                        <a:rPr lang="zh-CN" altLang="en-US" dirty="0" smtClean="0"/>
                        <a:t>高层信息</a:t>
                      </a:r>
                      <a:endParaRPr lang="zh-CN" altLang="en-US" dirty="0"/>
                    </a:p>
                  </a:txBody>
                  <a:tcPr/>
                </a:tc>
                <a:tc>
                  <a:txBody>
                    <a:bodyPr/>
                    <a:lstStyle/>
                    <a:p>
                      <a:r>
                        <a:rPr lang="en-US" altLang="zh-CN" dirty="0" smtClean="0"/>
                        <a:t>CRC-B</a:t>
                      </a:r>
                      <a:endParaRPr lang="zh-CN" altLang="en-US" dirty="0"/>
                    </a:p>
                  </a:txBody>
                  <a:tcPr/>
                </a:tc>
              </a:tr>
              <a:tr h="370840">
                <a:tc>
                  <a:txBody>
                    <a:bodyPr/>
                    <a:lstStyle/>
                    <a:p>
                      <a:r>
                        <a:rPr lang="en-US" altLang="zh-CN" dirty="0" smtClean="0"/>
                        <a:t>0x1D</a:t>
                      </a:r>
                      <a:endParaRPr lang="zh-CN" altLang="en-US" dirty="0"/>
                    </a:p>
                  </a:txBody>
                  <a:tcPr/>
                </a:tc>
                <a:tc>
                  <a:txBody>
                    <a:bodyPr/>
                    <a:lstStyle/>
                    <a:p>
                      <a:r>
                        <a:rPr lang="en-US" altLang="zh-CN" dirty="0" smtClean="0"/>
                        <a:t>4B</a:t>
                      </a:r>
                      <a:endParaRPr lang="zh-CN" altLang="en-US" dirty="0"/>
                    </a:p>
                  </a:txBody>
                  <a:tcPr/>
                </a:tc>
                <a:tc>
                  <a:txBody>
                    <a:bodyPr/>
                    <a:lstStyle/>
                    <a:p>
                      <a:r>
                        <a:rPr lang="en-US" altLang="zh-CN" dirty="0" smtClean="0"/>
                        <a:t>1B</a:t>
                      </a:r>
                      <a:endParaRPr lang="zh-CN" altLang="en-US" dirty="0"/>
                    </a:p>
                  </a:txBody>
                  <a:tcPr/>
                </a:tc>
                <a:tc>
                  <a:txBody>
                    <a:bodyPr/>
                    <a:lstStyle/>
                    <a:p>
                      <a:r>
                        <a:rPr lang="en-US" altLang="zh-CN" dirty="0" smtClean="0"/>
                        <a:t>1B</a:t>
                      </a:r>
                      <a:endParaRPr lang="zh-CN" altLang="en-US" dirty="0"/>
                    </a:p>
                  </a:txBody>
                  <a:tcPr/>
                </a:tc>
                <a:tc>
                  <a:txBody>
                    <a:bodyPr/>
                    <a:lstStyle/>
                    <a:p>
                      <a:r>
                        <a:rPr lang="en-US" altLang="zh-CN" dirty="0" smtClean="0"/>
                        <a:t>1B</a:t>
                      </a:r>
                      <a:endParaRPr lang="zh-CN" altLang="en-US" dirty="0"/>
                    </a:p>
                  </a:txBody>
                  <a:tcPr/>
                </a:tc>
                <a:tc>
                  <a:txBody>
                    <a:bodyPr/>
                    <a:lstStyle/>
                    <a:p>
                      <a:r>
                        <a:rPr lang="en-US" altLang="zh-CN" dirty="0" smtClean="0"/>
                        <a:t>1B</a:t>
                      </a:r>
                      <a:endParaRPr lang="zh-CN" altLang="en-US" dirty="0"/>
                    </a:p>
                  </a:txBody>
                  <a:tcPr/>
                </a:tc>
                <a:tc>
                  <a:txBody>
                    <a:bodyPr/>
                    <a:lstStyle/>
                    <a:p>
                      <a:r>
                        <a:rPr lang="en-US" altLang="zh-CN" dirty="0" smtClean="0"/>
                        <a:t>…</a:t>
                      </a:r>
                      <a:endParaRPr lang="zh-CN" altLang="en-US" dirty="0"/>
                    </a:p>
                  </a:txBody>
                  <a:tcPr/>
                </a:tc>
                <a:tc>
                  <a:txBody>
                    <a:bodyPr/>
                    <a:lstStyle/>
                    <a:p>
                      <a:r>
                        <a:rPr lang="en-US" altLang="zh-CN" dirty="0" smtClean="0"/>
                        <a:t>2B</a:t>
                      </a:r>
                      <a:endParaRPr lang="zh-CN" altLang="en-US" dirty="0"/>
                    </a:p>
                  </a:txBody>
                  <a:tcPr/>
                </a:tc>
              </a:tr>
            </a:tbl>
          </a:graphicData>
        </a:graphic>
      </p:graphicFrame>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标题 1"/>
          <p:cNvSpPr>
            <a:spLocks noGrp="1"/>
          </p:cNvSpPr>
          <p:nvPr>
            <p:ph type="title"/>
          </p:nvPr>
        </p:nvSpPr>
        <p:spPr/>
        <p:txBody>
          <a:bodyPr/>
          <a:lstStyle/>
          <a:p>
            <a:r>
              <a:rPr lang="en-US" altLang="zh-CN" smtClean="0"/>
              <a:t>2. TYPE B </a:t>
            </a:r>
            <a:r>
              <a:rPr lang="zh-CN" altLang="en-US" smtClean="0"/>
              <a:t>防碰撞协议</a:t>
            </a:r>
          </a:p>
        </p:txBody>
      </p:sp>
      <p:sp>
        <p:nvSpPr>
          <p:cNvPr id="3" name="内容占位符 2"/>
          <p:cNvSpPr>
            <a:spLocks noGrp="1"/>
          </p:cNvSpPr>
          <p:nvPr>
            <p:ph idx="1"/>
          </p:nvPr>
        </p:nvSpPr>
        <p:spPr/>
        <p:txBody>
          <a:bodyPr/>
          <a:lstStyle/>
          <a:p>
            <a:pPr marL="342900" lvl="1" indent="-342900">
              <a:buClr>
                <a:schemeClr val="folHlink"/>
              </a:buClr>
              <a:buSzPct val="60000"/>
              <a:defRPr/>
            </a:pPr>
            <a:r>
              <a:rPr lang="en-US" altLang="zh-CN" dirty="0" smtClean="0"/>
              <a:t>ATTRIB</a:t>
            </a:r>
            <a:r>
              <a:rPr lang="zh-CN" altLang="en-US" dirty="0" smtClean="0"/>
              <a:t>的应答</a:t>
            </a:r>
            <a:r>
              <a:rPr lang="en-US" altLang="zh-CN" dirty="0" smtClean="0"/>
              <a:t>: </a:t>
            </a:r>
          </a:p>
          <a:p>
            <a:pPr marL="342900" lvl="1" indent="-342900">
              <a:buClr>
                <a:schemeClr val="folHlink"/>
              </a:buClr>
              <a:buSzPct val="60000"/>
              <a:defRPr/>
            </a:pPr>
            <a:endParaRPr lang="en-US" altLang="zh-CN" dirty="0" smtClean="0"/>
          </a:p>
          <a:p>
            <a:pPr marL="342900" lvl="1" indent="-342900">
              <a:buClr>
                <a:schemeClr val="folHlink"/>
              </a:buClr>
              <a:buSzPct val="60000"/>
              <a:defRPr/>
            </a:pPr>
            <a:endParaRPr lang="en-US" altLang="zh-CN" dirty="0" smtClean="0"/>
          </a:p>
          <a:p>
            <a:pPr marL="342900" lvl="1" indent="-342900">
              <a:buClr>
                <a:schemeClr val="folHlink"/>
              </a:buClr>
              <a:buSzPct val="60000"/>
              <a:defRPr/>
            </a:pPr>
            <a:endParaRPr lang="en-US" altLang="zh-CN" dirty="0" smtClean="0"/>
          </a:p>
          <a:p>
            <a:pPr marL="742950" lvl="2" indent="-342900">
              <a:buSzPct val="60000"/>
              <a:defRPr/>
            </a:pPr>
            <a:r>
              <a:rPr lang="en-US" altLang="zh-CN" dirty="0" smtClean="0"/>
              <a:t>MBLI: Maximum Buffer Length Index.</a:t>
            </a:r>
          </a:p>
          <a:p>
            <a:pPr marL="1200150" lvl="3" indent="-342900">
              <a:buSzPct val="60000"/>
              <a:defRPr/>
            </a:pPr>
            <a:r>
              <a:rPr lang="zh-CN" altLang="en-US" dirty="0" smtClean="0"/>
              <a:t>当</a:t>
            </a:r>
            <a:r>
              <a:rPr lang="en-US" altLang="zh-CN" dirty="0" smtClean="0"/>
              <a:t>PCD</a:t>
            </a:r>
            <a:r>
              <a:rPr lang="zh-CN" altLang="en-US" dirty="0" smtClean="0"/>
              <a:t>向</a:t>
            </a:r>
            <a:r>
              <a:rPr lang="en-US" altLang="zh-CN" dirty="0" smtClean="0"/>
              <a:t>PICC</a:t>
            </a:r>
            <a:r>
              <a:rPr lang="zh-CN" altLang="en-US" dirty="0" smtClean="0"/>
              <a:t>发送链接帧时，不能超过：</a:t>
            </a:r>
            <a:r>
              <a:rPr lang="en-US" altLang="zh-CN" dirty="0" smtClean="0"/>
              <a:t>MBL(</a:t>
            </a:r>
            <a:r>
              <a:rPr lang="en-US" altLang="zh-CN" dirty="0" err="1" smtClean="0"/>
              <a:t>FLmax</a:t>
            </a:r>
            <a:r>
              <a:rPr lang="en-US" altLang="zh-CN" dirty="0" smtClean="0"/>
              <a:t>: PICC</a:t>
            </a:r>
            <a:r>
              <a:rPr lang="zh-CN" altLang="en-US" dirty="0" smtClean="0"/>
              <a:t>的最大帧长</a:t>
            </a:r>
            <a:r>
              <a:rPr lang="en-US" altLang="zh-CN" dirty="0" smtClean="0"/>
              <a:t>)</a:t>
            </a:r>
            <a:endParaRPr lang="zh-CN" altLang="en-US" dirty="0" smtClean="0"/>
          </a:p>
          <a:p>
            <a:pPr marL="1657350" lvl="4" indent="-342900">
              <a:buSzPct val="60000"/>
              <a:defRPr/>
            </a:pPr>
            <a:r>
              <a:rPr lang="en-US" altLang="zh-CN" dirty="0" smtClean="0"/>
              <a:t>MBL=</a:t>
            </a:r>
            <a:r>
              <a:rPr lang="en-US" altLang="zh-CN" dirty="0" err="1" smtClean="0"/>
              <a:t>FLmax</a:t>
            </a:r>
            <a:r>
              <a:rPr lang="en-US" altLang="zh-CN" dirty="0" smtClean="0"/>
              <a:t>  x 2 </a:t>
            </a:r>
            <a:r>
              <a:rPr lang="en-US" altLang="zh-CN" baseline="30000" dirty="0" smtClean="0"/>
              <a:t>MBLI-1</a:t>
            </a:r>
            <a:r>
              <a:rPr lang="en-US" altLang="zh-CN" dirty="0" smtClean="0"/>
              <a:t> </a:t>
            </a:r>
          </a:p>
          <a:p>
            <a:pPr marL="1200150" lvl="3" indent="-342900">
              <a:buSzPct val="60000"/>
              <a:defRPr/>
            </a:pPr>
            <a:r>
              <a:rPr lang="en-US" altLang="zh-CN" dirty="0" smtClean="0"/>
              <a:t>PICC</a:t>
            </a:r>
            <a:r>
              <a:rPr lang="zh-CN" altLang="en-US" dirty="0" smtClean="0"/>
              <a:t>通知</a:t>
            </a:r>
            <a:r>
              <a:rPr lang="en-US" altLang="zh-CN" dirty="0" smtClean="0"/>
              <a:t>PCD</a:t>
            </a:r>
            <a:r>
              <a:rPr lang="zh-CN" altLang="en-US" dirty="0" smtClean="0"/>
              <a:t>，</a:t>
            </a:r>
            <a:r>
              <a:rPr lang="en-US" altLang="zh-CN" dirty="0" smtClean="0"/>
              <a:t>PICC</a:t>
            </a:r>
            <a:r>
              <a:rPr lang="zh-CN" altLang="en-US" dirty="0" smtClean="0"/>
              <a:t>的最大缓冲区；</a:t>
            </a:r>
            <a:endParaRPr lang="en-US" altLang="zh-CN" dirty="0" smtClean="0"/>
          </a:p>
          <a:p>
            <a:pPr marL="1657350" lvl="4" indent="-342900">
              <a:buSzPct val="60000"/>
              <a:defRPr/>
            </a:pPr>
            <a:r>
              <a:rPr lang="zh-CN" altLang="en-US" dirty="0" smtClean="0"/>
              <a:t>不要发送太多的命令，我存不下</a:t>
            </a:r>
          </a:p>
          <a:p>
            <a:pPr>
              <a:defRPr/>
            </a:pPr>
            <a:r>
              <a:rPr lang="en-US" altLang="zh-CN" dirty="0" smtClean="0"/>
              <a:t>HLTB</a:t>
            </a:r>
            <a:r>
              <a:rPr lang="zh-CN" altLang="en-US" dirty="0" smtClean="0"/>
              <a:t>命令</a:t>
            </a:r>
            <a:endParaRPr lang="en-US" altLang="zh-CN" dirty="0" smtClean="0"/>
          </a:p>
          <a:p>
            <a:pPr>
              <a:defRPr/>
            </a:pPr>
            <a:endParaRPr lang="en-US" altLang="zh-CN" dirty="0" smtClean="0"/>
          </a:p>
          <a:p>
            <a:pPr>
              <a:defRPr/>
            </a:pPr>
            <a:r>
              <a:rPr lang="en-US" altLang="zh-CN" dirty="0" smtClean="0"/>
              <a:t>HLTB</a:t>
            </a:r>
            <a:r>
              <a:rPr lang="zh-CN" altLang="en-US" dirty="0" smtClean="0"/>
              <a:t>应答</a:t>
            </a:r>
            <a:r>
              <a:rPr lang="en-US" altLang="zh-CN" dirty="0" smtClean="0"/>
              <a:t>:</a:t>
            </a:r>
          </a:p>
          <a:p>
            <a:pPr lvl="1">
              <a:defRPr/>
            </a:pPr>
            <a:endParaRPr lang="zh-CN" altLang="en-US" dirty="0"/>
          </a:p>
        </p:txBody>
      </p:sp>
      <p:graphicFrame>
        <p:nvGraphicFramePr>
          <p:cNvPr id="4" name="表格 3"/>
          <p:cNvGraphicFramePr>
            <a:graphicFrameLocks noGrp="1"/>
          </p:cNvGraphicFramePr>
          <p:nvPr/>
        </p:nvGraphicFramePr>
        <p:xfrm>
          <a:off x="1258888" y="1916113"/>
          <a:ext cx="7128792" cy="741680"/>
        </p:xfrm>
        <a:graphic>
          <a:graphicData uri="http://schemas.openxmlformats.org/drawingml/2006/table">
            <a:tbl>
              <a:tblPr firstRow="1" bandRow="1">
                <a:tableStyleId>{5940675A-B579-460E-94D1-54222C63F5DA}</a:tableStyleId>
              </a:tblPr>
              <a:tblGrid>
                <a:gridCol w="1782198"/>
                <a:gridCol w="1782198"/>
                <a:gridCol w="1782198"/>
                <a:gridCol w="1782198"/>
              </a:tblGrid>
              <a:tr h="370840">
                <a:tc>
                  <a:txBody>
                    <a:bodyPr/>
                    <a:lstStyle/>
                    <a:p>
                      <a:r>
                        <a:rPr lang="en-US" altLang="zh-CN" dirty="0" smtClean="0"/>
                        <a:t>MBLI</a:t>
                      </a:r>
                      <a:endParaRPr lang="zh-CN" altLang="en-US" dirty="0"/>
                    </a:p>
                  </a:txBody>
                  <a:tcPr/>
                </a:tc>
                <a:tc>
                  <a:txBody>
                    <a:bodyPr/>
                    <a:lstStyle/>
                    <a:p>
                      <a:r>
                        <a:rPr lang="en-US" altLang="zh-CN" dirty="0" smtClean="0"/>
                        <a:t>CID</a:t>
                      </a:r>
                      <a:endParaRPr lang="zh-CN" altLang="en-US" dirty="0"/>
                    </a:p>
                  </a:txBody>
                  <a:tcPr/>
                </a:tc>
                <a:tc>
                  <a:txBody>
                    <a:bodyPr/>
                    <a:lstStyle/>
                    <a:p>
                      <a:r>
                        <a:rPr lang="zh-CN" altLang="en-US" dirty="0" smtClean="0"/>
                        <a:t>高层响应</a:t>
                      </a:r>
                      <a:endParaRPr lang="zh-CN" altLang="en-US" dirty="0"/>
                    </a:p>
                  </a:txBody>
                  <a:tcPr/>
                </a:tc>
                <a:tc>
                  <a:txBody>
                    <a:bodyPr/>
                    <a:lstStyle/>
                    <a:p>
                      <a:r>
                        <a:rPr lang="en-US" altLang="zh-CN" dirty="0" smtClean="0"/>
                        <a:t>CRC-B</a:t>
                      </a:r>
                      <a:endParaRPr lang="zh-CN" altLang="en-US" dirty="0"/>
                    </a:p>
                  </a:txBody>
                  <a:tcPr/>
                </a:tc>
              </a:tr>
              <a:tr h="370840">
                <a:tc>
                  <a:txBody>
                    <a:bodyPr/>
                    <a:lstStyle/>
                    <a:p>
                      <a:r>
                        <a:rPr lang="en-US" altLang="zh-CN" dirty="0" smtClean="0"/>
                        <a:t>4bit</a:t>
                      </a:r>
                      <a:endParaRPr lang="zh-CN" altLang="en-US" dirty="0"/>
                    </a:p>
                  </a:txBody>
                  <a:tcPr/>
                </a:tc>
                <a:tc>
                  <a:txBody>
                    <a:bodyPr/>
                    <a:lstStyle/>
                    <a:p>
                      <a:r>
                        <a:rPr lang="en-US" altLang="zh-CN" dirty="0" smtClean="0"/>
                        <a:t>4bit</a:t>
                      </a:r>
                      <a:endParaRPr lang="zh-CN" altLang="en-US" dirty="0"/>
                    </a:p>
                  </a:txBody>
                  <a:tcPr/>
                </a:tc>
                <a:tc>
                  <a:txBody>
                    <a:bodyPr/>
                    <a:lstStyle/>
                    <a:p>
                      <a:r>
                        <a:rPr lang="en-US" altLang="zh-CN" dirty="0" smtClean="0"/>
                        <a:t>0 or More</a:t>
                      </a:r>
                      <a:endParaRPr lang="zh-CN" altLang="en-US" dirty="0"/>
                    </a:p>
                  </a:txBody>
                  <a:tcPr/>
                </a:tc>
                <a:tc>
                  <a:txBody>
                    <a:bodyPr/>
                    <a:lstStyle/>
                    <a:p>
                      <a:r>
                        <a:rPr lang="en-US" altLang="zh-CN" dirty="0" smtClean="0"/>
                        <a:t>2B</a:t>
                      </a:r>
                      <a:endParaRPr lang="zh-CN" altLang="en-US" dirty="0"/>
                    </a:p>
                  </a:txBody>
                  <a:tcPr/>
                </a:tc>
              </a:tr>
            </a:tbl>
          </a:graphicData>
        </a:graphic>
      </p:graphicFrame>
      <p:graphicFrame>
        <p:nvGraphicFramePr>
          <p:cNvPr id="5" name="表格 4"/>
          <p:cNvGraphicFramePr>
            <a:graphicFrameLocks noGrp="1"/>
          </p:cNvGraphicFramePr>
          <p:nvPr/>
        </p:nvGraphicFramePr>
        <p:xfrm>
          <a:off x="2339975" y="5229225"/>
          <a:ext cx="4572000" cy="370840"/>
        </p:xfrm>
        <a:graphic>
          <a:graphicData uri="http://schemas.openxmlformats.org/drawingml/2006/table">
            <a:tbl>
              <a:tblPr firstRow="1" bandRow="1">
                <a:tableStyleId>{5940675A-B579-460E-94D1-54222C63F5DA}</a:tableStyleId>
              </a:tblPr>
              <a:tblGrid>
                <a:gridCol w="1524000"/>
                <a:gridCol w="1524000"/>
                <a:gridCol w="1524000"/>
              </a:tblGrid>
              <a:tr h="370840">
                <a:tc>
                  <a:txBody>
                    <a:bodyPr/>
                    <a:lstStyle/>
                    <a:p>
                      <a:r>
                        <a:rPr lang="en-US" altLang="zh-CN" dirty="0" smtClean="0"/>
                        <a:t>0x50/1B</a:t>
                      </a:r>
                      <a:endParaRPr lang="zh-CN" altLang="en-US" dirty="0"/>
                    </a:p>
                  </a:txBody>
                  <a:tcPr/>
                </a:tc>
                <a:tc>
                  <a:txBody>
                    <a:bodyPr/>
                    <a:lstStyle/>
                    <a:p>
                      <a:r>
                        <a:rPr lang="en-US" altLang="zh-CN" dirty="0" smtClean="0"/>
                        <a:t>PUPI/4B</a:t>
                      </a:r>
                      <a:endParaRPr lang="zh-CN" altLang="en-US" dirty="0"/>
                    </a:p>
                  </a:txBody>
                  <a:tcPr/>
                </a:tc>
                <a:tc>
                  <a:txBody>
                    <a:bodyPr/>
                    <a:lstStyle/>
                    <a:p>
                      <a:r>
                        <a:rPr lang="en-US" altLang="zh-CN" dirty="0" smtClean="0"/>
                        <a:t>CRC-B/2B</a:t>
                      </a:r>
                      <a:endParaRPr lang="zh-CN" altLang="en-US" dirty="0"/>
                    </a:p>
                  </a:txBody>
                  <a:tcPr/>
                </a:tc>
              </a:tr>
            </a:tbl>
          </a:graphicData>
        </a:graphic>
      </p:graphicFrame>
      <p:graphicFrame>
        <p:nvGraphicFramePr>
          <p:cNvPr id="6" name="表格 5"/>
          <p:cNvGraphicFramePr>
            <a:graphicFrameLocks noGrp="1"/>
          </p:cNvGraphicFramePr>
          <p:nvPr/>
        </p:nvGraphicFramePr>
        <p:xfrm>
          <a:off x="2339975" y="5805488"/>
          <a:ext cx="4608512" cy="370840"/>
        </p:xfrm>
        <a:graphic>
          <a:graphicData uri="http://schemas.openxmlformats.org/drawingml/2006/table">
            <a:tbl>
              <a:tblPr firstRow="1" bandRow="1">
                <a:tableStyleId>{5940675A-B579-460E-94D1-54222C63F5DA}</a:tableStyleId>
              </a:tblPr>
              <a:tblGrid>
                <a:gridCol w="2304256"/>
                <a:gridCol w="2304256"/>
              </a:tblGrid>
              <a:tr h="370840">
                <a:tc>
                  <a:txBody>
                    <a:bodyPr/>
                    <a:lstStyle/>
                    <a:p>
                      <a:r>
                        <a:rPr lang="en-US" altLang="zh-CN" dirty="0" smtClean="0"/>
                        <a:t>0x00/1B</a:t>
                      </a:r>
                      <a:endParaRPr lang="zh-CN" altLang="en-US" dirty="0"/>
                    </a:p>
                  </a:txBody>
                  <a:tcPr/>
                </a:tc>
                <a:tc>
                  <a:txBody>
                    <a:bodyPr/>
                    <a:lstStyle/>
                    <a:p>
                      <a:r>
                        <a:rPr lang="en-US" altLang="zh-CN" dirty="0" smtClean="0"/>
                        <a:t>CRC-B/2B</a:t>
                      </a:r>
                      <a:endParaRPr lang="zh-CN" altLang="en-US" dirty="0"/>
                    </a:p>
                  </a:txBody>
                  <a:tcPr/>
                </a:tc>
              </a:tr>
            </a:tbl>
          </a:graphicData>
        </a:graphic>
      </p:graphicFrame>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标题 1"/>
          <p:cNvSpPr>
            <a:spLocks noGrp="1"/>
          </p:cNvSpPr>
          <p:nvPr>
            <p:ph type="title"/>
          </p:nvPr>
        </p:nvSpPr>
        <p:spPr/>
        <p:txBody>
          <a:bodyPr/>
          <a:lstStyle/>
          <a:p>
            <a:r>
              <a:rPr lang="en-US" altLang="zh-CN" smtClean="0"/>
              <a:t>2. TYPE B </a:t>
            </a:r>
            <a:r>
              <a:rPr lang="zh-CN" altLang="en-US" smtClean="0"/>
              <a:t>防碰撞协议中的防碰撞协议</a:t>
            </a:r>
          </a:p>
        </p:txBody>
      </p:sp>
      <p:sp>
        <p:nvSpPr>
          <p:cNvPr id="19460" name="内容占位符 2"/>
          <p:cNvSpPr>
            <a:spLocks noGrp="1"/>
          </p:cNvSpPr>
          <p:nvPr>
            <p:ph idx="1"/>
          </p:nvPr>
        </p:nvSpPr>
        <p:spPr>
          <a:xfrm>
            <a:off x="533400" y="1371600"/>
            <a:ext cx="1735138" cy="4876800"/>
          </a:xfrm>
        </p:spPr>
        <p:txBody>
          <a:bodyPr/>
          <a:lstStyle/>
          <a:p>
            <a:r>
              <a:rPr lang="en-US" altLang="zh-CN" smtClean="0"/>
              <a:t>2. TYPE B </a:t>
            </a:r>
            <a:r>
              <a:rPr lang="zh-CN" altLang="en-US" smtClean="0"/>
              <a:t>防碰撞协议</a:t>
            </a:r>
          </a:p>
        </p:txBody>
      </p:sp>
      <p:graphicFrame>
        <p:nvGraphicFramePr>
          <p:cNvPr id="19458" name="Object 4"/>
          <p:cNvGraphicFramePr>
            <a:graphicFrameLocks noChangeAspect="1"/>
          </p:cNvGraphicFramePr>
          <p:nvPr/>
        </p:nvGraphicFramePr>
        <p:xfrm>
          <a:off x="2413000" y="0"/>
          <a:ext cx="6731000" cy="6858000"/>
        </p:xfrm>
        <a:graphic>
          <a:graphicData uri="http://schemas.openxmlformats.org/presentationml/2006/ole">
            <p:oleObj spid="_x0000_s19458" name="图片" r:id="rId3" imgW="4557045" imgH="4637716" progId="Word.Picture.8">
              <p:embed/>
            </p:oleObj>
          </a:graphicData>
        </a:graphic>
      </p:graphicFrame>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标题 1"/>
          <p:cNvSpPr>
            <a:spLocks noGrp="1"/>
          </p:cNvSpPr>
          <p:nvPr>
            <p:ph type="title"/>
          </p:nvPr>
        </p:nvSpPr>
        <p:spPr/>
        <p:txBody>
          <a:bodyPr/>
          <a:lstStyle/>
          <a:p>
            <a:r>
              <a:rPr lang="en-US" altLang="zh-CN" dirty="0" smtClean="0"/>
              <a:t>2. TYPE B </a:t>
            </a:r>
            <a:r>
              <a:rPr lang="zh-CN" altLang="en-US" dirty="0" smtClean="0"/>
              <a:t>防碰撞协议</a:t>
            </a:r>
          </a:p>
        </p:txBody>
      </p:sp>
      <p:sp>
        <p:nvSpPr>
          <p:cNvPr id="20484" name="内容占位符 2"/>
          <p:cNvSpPr>
            <a:spLocks noGrp="1"/>
          </p:cNvSpPr>
          <p:nvPr>
            <p:ph idx="1"/>
          </p:nvPr>
        </p:nvSpPr>
        <p:spPr>
          <a:xfrm>
            <a:off x="533400" y="1371600"/>
            <a:ext cx="1517650" cy="4876800"/>
          </a:xfrm>
        </p:spPr>
        <p:txBody>
          <a:bodyPr/>
          <a:lstStyle/>
          <a:p>
            <a:r>
              <a:rPr lang="en-US" altLang="zh-CN" smtClean="0"/>
              <a:t>2. TYPE B </a:t>
            </a:r>
            <a:r>
              <a:rPr lang="zh-CN" altLang="en-US" smtClean="0"/>
              <a:t>防碰撞协议</a:t>
            </a:r>
          </a:p>
        </p:txBody>
      </p:sp>
      <p:graphicFrame>
        <p:nvGraphicFramePr>
          <p:cNvPr id="20482" name="Object 6"/>
          <p:cNvGraphicFramePr>
            <a:graphicFrameLocks noChangeAspect="1"/>
          </p:cNvGraphicFramePr>
          <p:nvPr/>
        </p:nvGraphicFramePr>
        <p:xfrm>
          <a:off x="4157663" y="0"/>
          <a:ext cx="4986337" cy="6858000"/>
        </p:xfrm>
        <a:graphic>
          <a:graphicData uri="http://schemas.openxmlformats.org/presentationml/2006/ole">
            <p:oleObj spid="_x0000_s20482" name="图片" r:id="rId3" imgW="4318851" imgH="5933209" progId="Word.Picture.8">
              <p:embed/>
            </p:oleObj>
          </a:graphicData>
        </a:graphic>
      </p:graphicFrame>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上次我们学习了</a:t>
            </a:r>
            <a:endParaRPr lang="zh-CN" altLang="en-US" dirty="0"/>
          </a:p>
        </p:txBody>
      </p:sp>
      <p:sp>
        <p:nvSpPr>
          <p:cNvPr id="3" name="内容占位符 2"/>
          <p:cNvSpPr>
            <a:spLocks noGrp="1"/>
          </p:cNvSpPr>
          <p:nvPr>
            <p:ph idx="1"/>
          </p:nvPr>
        </p:nvSpPr>
        <p:spPr/>
        <p:txBody>
          <a:bodyPr/>
          <a:lstStyle/>
          <a:p>
            <a:r>
              <a:rPr lang="en-US" altLang="zh-CN" dirty="0" smtClean="0"/>
              <a:t>ISO 14443A</a:t>
            </a:r>
            <a:r>
              <a:rPr lang="zh-CN" altLang="en-US" dirty="0" smtClean="0"/>
              <a:t>的防冲突算法</a:t>
            </a:r>
            <a:endParaRPr lang="en-US" altLang="zh-CN" dirty="0" smtClean="0"/>
          </a:p>
          <a:p>
            <a:pPr lvl="1"/>
            <a:r>
              <a:rPr lang="zh-CN" altLang="zh-CN" dirty="0" smtClean="0"/>
              <a:t>面向比特的防冲突机制</a:t>
            </a:r>
            <a:endParaRPr lang="en-US" altLang="zh-CN" dirty="0" smtClean="0"/>
          </a:p>
          <a:p>
            <a:pPr lvl="1"/>
            <a:r>
              <a:rPr lang="zh-CN" altLang="en-US" dirty="0" smtClean="0"/>
              <a:t>搜索</a:t>
            </a:r>
            <a:r>
              <a:rPr lang="en-US" altLang="zh-CN" dirty="0" smtClean="0"/>
              <a:t>UID</a:t>
            </a:r>
          </a:p>
          <a:p>
            <a:pPr lvl="1"/>
            <a:endParaRPr lang="en-US" altLang="zh-CN" dirty="0" smtClean="0"/>
          </a:p>
          <a:p>
            <a:r>
              <a:rPr lang="en-US" altLang="zh-CN" dirty="0" smtClean="0"/>
              <a:t>ISO 14443B</a:t>
            </a:r>
            <a:r>
              <a:rPr lang="zh-CN" altLang="en-US" dirty="0" smtClean="0"/>
              <a:t>的防冲突算法</a:t>
            </a:r>
            <a:endParaRPr lang="en-US" altLang="zh-CN" dirty="0" smtClean="0"/>
          </a:p>
          <a:p>
            <a:pPr lvl="1"/>
            <a:r>
              <a:rPr lang="zh-CN" altLang="zh-CN" dirty="0" smtClean="0"/>
              <a:t>面向时隙</a:t>
            </a:r>
            <a:r>
              <a:rPr lang="en-US" altLang="zh-CN" dirty="0" smtClean="0"/>
              <a:t>(timeslot)</a:t>
            </a:r>
            <a:r>
              <a:rPr lang="zh-CN" altLang="zh-CN" dirty="0" smtClean="0"/>
              <a:t>的防冲突机制</a:t>
            </a:r>
            <a:endParaRPr lang="en-US" altLang="zh-CN" dirty="0" smtClean="0"/>
          </a:p>
          <a:p>
            <a:pPr lvl="1"/>
            <a:r>
              <a:rPr lang="en-US" altLang="zh-CN" dirty="0" smtClean="0"/>
              <a:t>PUPI: Pseudo-Unique PICC Identifier</a:t>
            </a:r>
          </a:p>
          <a:p>
            <a:pPr lvl="2"/>
            <a:r>
              <a:rPr lang="en-US" altLang="zh-CN" dirty="0" smtClean="0"/>
              <a:t>REQB: </a:t>
            </a:r>
            <a:r>
              <a:rPr lang="zh-CN" altLang="en-US" dirty="0" smtClean="0"/>
              <a:t>分配</a:t>
            </a:r>
            <a:r>
              <a:rPr lang="en-US" altLang="zh-CN" dirty="0" smtClean="0"/>
              <a:t>slot+</a:t>
            </a:r>
            <a:r>
              <a:rPr lang="zh-CN" altLang="en-US" dirty="0" smtClean="0"/>
              <a:t>点名</a:t>
            </a:r>
            <a:endParaRPr lang="en-US" altLang="zh-CN" dirty="0" smtClean="0"/>
          </a:p>
          <a:p>
            <a:pPr lvl="2"/>
            <a:r>
              <a:rPr lang="en-US" altLang="zh-CN" dirty="0" smtClean="0"/>
              <a:t>SLOT_MAKER: </a:t>
            </a:r>
            <a:r>
              <a:rPr lang="zh-CN" altLang="en-US" dirty="0" smtClean="0"/>
              <a:t>点名</a:t>
            </a:r>
            <a:endParaRPr lang="en-US" altLang="zh-CN" dirty="0" smtClean="0"/>
          </a:p>
          <a:p>
            <a:pPr lvl="1">
              <a:buNone/>
            </a:pPr>
            <a:endParaRPr lang="en-US" altLang="zh-CN" dirty="0" smtClean="0"/>
          </a:p>
          <a:p>
            <a:endParaRPr lang="zh-CN" altLang="en-US"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smtClean="0"/>
              <a:t>3. ISO 15693</a:t>
            </a:r>
            <a:r>
              <a:rPr lang="zh-CN" altLang="en-US" dirty="0" smtClean="0"/>
              <a:t>防碰撞协议</a:t>
            </a:r>
            <a:endParaRPr lang="zh-CN" altLang="en-US" dirty="0"/>
          </a:p>
        </p:txBody>
      </p:sp>
      <p:sp>
        <p:nvSpPr>
          <p:cNvPr id="3" name="副标题 2"/>
          <p:cNvSpPr>
            <a:spLocks noGrp="1"/>
          </p:cNvSpPr>
          <p:nvPr>
            <p:ph type="subTitle" idx="1"/>
          </p:nvPr>
        </p:nvSpPr>
        <p:spPr/>
        <p:txBody>
          <a:bodyPr/>
          <a:lstStyle/>
          <a:p>
            <a:endParaRPr lang="zh-CN" altLang="en-US"/>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标题 1"/>
          <p:cNvSpPr>
            <a:spLocks noGrp="1"/>
          </p:cNvSpPr>
          <p:nvPr>
            <p:ph type="title"/>
          </p:nvPr>
        </p:nvSpPr>
        <p:spPr/>
        <p:txBody>
          <a:bodyPr/>
          <a:lstStyle/>
          <a:p>
            <a:r>
              <a:rPr lang="en-US" altLang="zh-CN" dirty="0" smtClean="0"/>
              <a:t>3. ISO 15693</a:t>
            </a:r>
            <a:r>
              <a:rPr lang="zh-CN" altLang="en-US" dirty="0" smtClean="0"/>
              <a:t>防碰撞协议</a:t>
            </a:r>
          </a:p>
        </p:txBody>
      </p:sp>
      <p:sp>
        <p:nvSpPr>
          <p:cNvPr id="97283" name="内容占位符 2"/>
          <p:cNvSpPr>
            <a:spLocks noGrp="1"/>
          </p:cNvSpPr>
          <p:nvPr>
            <p:ph idx="1"/>
          </p:nvPr>
        </p:nvSpPr>
        <p:spPr/>
        <p:txBody>
          <a:bodyPr/>
          <a:lstStyle/>
          <a:p>
            <a:pPr>
              <a:defRPr/>
            </a:pPr>
            <a:r>
              <a:rPr lang="en-US" altLang="zh-CN" dirty="0" smtClean="0"/>
              <a:t>ISO 15693</a:t>
            </a:r>
            <a:r>
              <a:rPr lang="zh-CN" altLang="en-US" dirty="0" smtClean="0"/>
              <a:t>的</a:t>
            </a:r>
            <a:r>
              <a:rPr lang="zh-CN" altLang="zh-CN" dirty="0" smtClean="0"/>
              <a:t>防冲突机制</a:t>
            </a:r>
            <a:endParaRPr lang="en-US" altLang="zh-CN" dirty="0" smtClean="0"/>
          </a:p>
          <a:p>
            <a:pPr lvl="1">
              <a:defRPr/>
            </a:pPr>
            <a:r>
              <a:rPr lang="zh-CN" altLang="zh-CN" dirty="0" smtClean="0"/>
              <a:t>时隙</a:t>
            </a:r>
            <a:r>
              <a:rPr lang="en-US" altLang="zh-CN" dirty="0" smtClean="0"/>
              <a:t>ALOHA</a:t>
            </a:r>
            <a:r>
              <a:rPr lang="zh-CN" altLang="en-US" dirty="0" smtClean="0"/>
              <a:t>算法</a:t>
            </a:r>
            <a:endParaRPr lang="en-US" altLang="zh-CN" dirty="0" smtClean="0"/>
          </a:p>
          <a:p>
            <a:pPr lvl="1">
              <a:defRPr/>
            </a:pPr>
            <a:r>
              <a:rPr lang="zh-CN" altLang="zh-CN" dirty="0" smtClean="0"/>
              <a:t>位和时隙相结合的防冲突机制</a:t>
            </a:r>
            <a:endParaRPr lang="en-US" altLang="zh-CN" dirty="0" smtClean="0"/>
          </a:p>
          <a:p>
            <a:pPr lvl="2">
              <a:defRPr/>
            </a:pPr>
            <a:r>
              <a:rPr lang="zh-CN" altLang="en-US" dirty="0" smtClean="0"/>
              <a:t>位：基于</a:t>
            </a:r>
            <a:r>
              <a:rPr lang="en-US" altLang="zh-CN" dirty="0" smtClean="0"/>
              <a:t>UID;</a:t>
            </a:r>
          </a:p>
          <a:p>
            <a:pPr lvl="1">
              <a:defRPr/>
            </a:pPr>
            <a:r>
              <a:rPr lang="zh-CN" altLang="zh-CN" dirty="0" smtClean="0"/>
              <a:t>每张卡片有</a:t>
            </a:r>
            <a:r>
              <a:rPr lang="zh-CN" altLang="zh-CN" dirty="0" smtClean="0">
                <a:solidFill>
                  <a:srgbClr val="FF0000"/>
                </a:solidFill>
              </a:rPr>
              <a:t>一个</a:t>
            </a:r>
            <a:r>
              <a:rPr lang="en-US" altLang="zh-CN" dirty="0" smtClean="0">
                <a:solidFill>
                  <a:srgbClr val="FF0000"/>
                </a:solidFill>
              </a:rPr>
              <a:t>7</a:t>
            </a:r>
            <a:r>
              <a:rPr lang="zh-CN" altLang="zh-CN" dirty="0" smtClean="0">
                <a:solidFill>
                  <a:srgbClr val="FF0000"/>
                </a:solidFill>
              </a:rPr>
              <a:t>字节的全球唯一序列号</a:t>
            </a:r>
            <a:r>
              <a:rPr lang="zh-CN" altLang="zh-CN" dirty="0" smtClean="0"/>
              <a:t>，另一方面读写器在防冲突的过程中也使用时隙叫号的方式，不过这里的号不是卡片随机选择的，而是卡片唯一序列号的一部分。</a:t>
            </a:r>
          </a:p>
          <a:p>
            <a:pPr lvl="1">
              <a:defRPr/>
            </a:pPr>
            <a:r>
              <a:rPr lang="zh-CN" altLang="zh-CN" dirty="0" smtClean="0"/>
              <a:t>叫号的数值范围分为</a:t>
            </a:r>
            <a:r>
              <a:rPr lang="en-US" altLang="zh-CN" dirty="0" smtClean="0"/>
              <a:t>0-1</a:t>
            </a:r>
            <a:r>
              <a:rPr lang="zh-CN" altLang="zh-CN" dirty="0" smtClean="0"/>
              <a:t>和</a:t>
            </a:r>
            <a:r>
              <a:rPr lang="en-US" altLang="zh-CN" dirty="0" smtClean="0"/>
              <a:t>0-15</a:t>
            </a:r>
            <a:r>
              <a:rPr lang="zh-CN" altLang="zh-CN" dirty="0" smtClean="0"/>
              <a:t>两种。</a:t>
            </a:r>
            <a:endParaRPr lang="en-US" altLang="zh-CN" dirty="0" smtClean="0"/>
          </a:p>
          <a:p>
            <a:pPr>
              <a:defRPr/>
            </a:pPr>
            <a:endParaRPr lang="zh-CN" altLang="zh-CN" dirty="0" smtClean="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p:txBody>
          <a:bodyPr/>
          <a:lstStyle/>
          <a:p>
            <a:pPr>
              <a:lnSpc>
                <a:spcPct val="150000"/>
              </a:lnSpc>
            </a:pPr>
            <a:r>
              <a:rPr lang="zh-CN" altLang="zh-CN" b="1" dirty="0" smtClean="0"/>
              <a:t>过程</a:t>
            </a:r>
            <a:endParaRPr lang="en-US" altLang="zh-CN" b="1" dirty="0" smtClean="0"/>
          </a:p>
          <a:p>
            <a:pPr lvl="1">
              <a:lnSpc>
                <a:spcPct val="150000"/>
              </a:lnSpc>
            </a:pPr>
            <a:r>
              <a:rPr lang="zh-CN" altLang="zh-CN" dirty="0" smtClean="0"/>
              <a:t>当有多张卡片进入射频场，读写器发出清点</a:t>
            </a:r>
            <a:r>
              <a:rPr lang="en-US" altLang="zh-CN" dirty="0" smtClean="0"/>
              <a:t>/</a:t>
            </a:r>
            <a:r>
              <a:rPr lang="zh-CN" altLang="en-US" dirty="0" smtClean="0"/>
              <a:t>目录（</a:t>
            </a:r>
            <a:r>
              <a:rPr lang="en-US" altLang="zh-CN" dirty="0" smtClean="0"/>
              <a:t>inventory</a:t>
            </a:r>
            <a:r>
              <a:rPr lang="zh-CN" altLang="en-US" dirty="0" smtClean="0"/>
              <a:t>）</a:t>
            </a:r>
            <a:r>
              <a:rPr lang="zh-CN" altLang="zh-CN" dirty="0" smtClean="0"/>
              <a:t>请求命令，假如指定卡片的叫号范围是</a:t>
            </a:r>
            <a:r>
              <a:rPr lang="en-US" altLang="zh-CN" dirty="0" smtClean="0"/>
              <a:t>0-15</a:t>
            </a:r>
            <a:r>
              <a:rPr lang="zh-CN" altLang="zh-CN" dirty="0" smtClean="0"/>
              <a:t>，</a:t>
            </a:r>
            <a:endParaRPr lang="en-US" altLang="zh-CN" dirty="0" smtClean="0"/>
          </a:p>
          <a:p>
            <a:pPr lvl="2">
              <a:lnSpc>
                <a:spcPct val="150000"/>
              </a:lnSpc>
            </a:pPr>
            <a:r>
              <a:rPr lang="zh-CN" altLang="zh-CN" dirty="0" smtClean="0"/>
              <a:t>则卡片序列号最低</a:t>
            </a:r>
            <a:r>
              <a:rPr lang="en-US" altLang="zh-CN" dirty="0" smtClean="0"/>
              <a:t>4</a:t>
            </a:r>
            <a:r>
              <a:rPr lang="zh-CN" altLang="zh-CN" dirty="0" smtClean="0"/>
              <a:t>位为</a:t>
            </a:r>
            <a:r>
              <a:rPr lang="en-US" altLang="zh-CN" dirty="0" smtClean="0"/>
              <a:t>0000</a:t>
            </a:r>
            <a:r>
              <a:rPr lang="zh-CN" altLang="zh-CN" dirty="0" smtClean="0"/>
              <a:t>的卡片回送自己的</a:t>
            </a:r>
            <a:r>
              <a:rPr lang="en-US" altLang="zh-CN" dirty="0" smtClean="0"/>
              <a:t>7</a:t>
            </a:r>
            <a:r>
              <a:rPr lang="zh-CN" altLang="zh-CN" dirty="0" smtClean="0"/>
              <a:t>字节序列号。如果没有冲突，卡片的序列号就被登记在</a:t>
            </a:r>
            <a:r>
              <a:rPr lang="en-US" altLang="zh-CN" dirty="0" smtClean="0"/>
              <a:t>PCD</a:t>
            </a:r>
            <a:r>
              <a:rPr lang="zh-CN" altLang="zh-CN" dirty="0" smtClean="0"/>
              <a:t>中。</a:t>
            </a:r>
            <a:endParaRPr lang="en-US" altLang="zh-CN" dirty="0" smtClean="0"/>
          </a:p>
          <a:p>
            <a:pPr lvl="2">
              <a:lnSpc>
                <a:spcPct val="150000"/>
              </a:lnSpc>
            </a:pPr>
            <a:r>
              <a:rPr lang="zh-CN" altLang="zh-CN" dirty="0" smtClean="0"/>
              <a:t>然后读写器发送一个帧结束标志，表示让卡片序列号最低</a:t>
            </a:r>
            <a:r>
              <a:rPr lang="en-US" altLang="zh-CN" dirty="0" smtClean="0"/>
              <a:t>4</a:t>
            </a:r>
            <a:r>
              <a:rPr lang="zh-CN" altLang="zh-CN" dirty="0" smtClean="0"/>
              <a:t>位为</a:t>
            </a:r>
            <a:r>
              <a:rPr lang="en-US" altLang="zh-CN" dirty="0" smtClean="0"/>
              <a:t>0001</a:t>
            </a:r>
            <a:r>
              <a:rPr lang="zh-CN" altLang="zh-CN" dirty="0" smtClean="0"/>
              <a:t>的卡片作出应答；</a:t>
            </a:r>
            <a:endParaRPr lang="en-US" altLang="zh-CN" dirty="0" smtClean="0"/>
          </a:p>
          <a:p>
            <a:pPr lvl="2">
              <a:lnSpc>
                <a:spcPct val="150000"/>
              </a:lnSpc>
            </a:pPr>
            <a:r>
              <a:rPr lang="zh-CN" altLang="zh-CN" dirty="0" smtClean="0"/>
              <a:t>之后读写器每发送一个帧结束标志，表示序列号的最低</a:t>
            </a:r>
            <a:r>
              <a:rPr lang="en-US" altLang="zh-CN" dirty="0" smtClean="0"/>
              <a:t>4</a:t>
            </a:r>
            <a:r>
              <a:rPr lang="zh-CN" altLang="zh-CN" dirty="0" smtClean="0"/>
              <a:t>位加</a:t>
            </a:r>
            <a:r>
              <a:rPr lang="en-US" altLang="zh-CN" dirty="0" smtClean="0"/>
              <a:t>1</a:t>
            </a:r>
            <a:r>
              <a:rPr lang="zh-CN" altLang="zh-CN" dirty="0" smtClean="0"/>
              <a:t>，直到最低</a:t>
            </a:r>
            <a:r>
              <a:rPr lang="en-US" altLang="zh-CN" dirty="0" smtClean="0"/>
              <a:t>4</a:t>
            </a:r>
            <a:r>
              <a:rPr lang="zh-CN" altLang="zh-CN" dirty="0" smtClean="0"/>
              <a:t>位为</a:t>
            </a:r>
            <a:r>
              <a:rPr lang="en-US" altLang="zh-CN" dirty="0" smtClean="0"/>
              <a:t>1111</a:t>
            </a:r>
            <a:r>
              <a:rPr lang="zh-CN" altLang="zh-CN" dirty="0" smtClean="0"/>
              <a:t>的卡片被要求应答。</a:t>
            </a:r>
            <a:endParaRPr lang="en-US" altLang="zh-CN" dirty="0" smtClean="0"/>
          </a:p>
          <a:p>
            <a:pPr lvl="1">
              <a:lnSpc>
                <a:spcPct val="150000"/>
              </a:lnSpc>
            </a:pPr>
            <a:r>
              <a:rPr lang="zh-CN" altLang="zh-CN" dirty="0" smtClean="0"/>
              <a:t>如果此过程中某一个卡片回送序列号时没有发生冲突，读写器就可选择此张卡片；</a:t>
            </a:r>
            <a:endParaRPr lang="en-US" altLang="zh-CN" dirty="0" smtClean="0"/>
          </a:p>
          <a:p>
            <a:pPr lvl="1"/>
            <a:endParaRPr lang="zh-CN" altLang="en-US" dirty="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p:txBody>
          <a:bodyPr/>
          <a:lstStyle/>
          <a:p>
            <a:pPr lvl="1"/>
            <a:r>
              <a:rPr lang="zh-CN" altLang="zh-CN" dirty="0" smtClean="0"/>
              <a:t>如果巡检过程中没有卡片反应，表示射频场中没有卡片；</a:t>
            </a:r>
            <a:endParaRPr lang="en-US" altLang="zh-CN" dirty="0" smtClean="0"/>
          </a:p>
          <a:p>
            <a:pPr lvl="1"/>
            <a:r>
              <a:rPr lang="zh-CN" altLang="zh-CN" dirty="0" smtClean="0"/>
              <a:t>如果有卡片反应的时隙发生了冲突，比如最低</a:t>
            </a:r>
            <a:r>
              <a:rPr lang="en-US" altLang="zh-CN" dirty="0" smtClean="0"/>
              <a:t>4</a:t>
            </a:r>
            <a:r>
              <a:rPr lang="zh-CN" altLang="zh-CN" dirty="0" smtClean="0"/>
              <a:t>位是</a:t>
            </a:r>
            <a:r>
              <a:rPr lang="en-US" altLang="zh-CN" dirty="0" smtClean="0"/>
              <a:t>1010</a:t>
            </a:r>
            <a:r>
              <a:rPr lang="zh-CN" altLang="zh-CN" dirty="0" smtClean="0"/>
              <a:t>的卡片回送卡号时发生了冲突，则读写器在下一次防冲突循环中指定只有最低</a:t>
            </a:r>
            <a:r>
              <a:rPr lang="en-US" altLang="zh-CN" dirty="0" smtClean="0"/>
              <a:t>4</a:t>
            </a:r>
            <a:r>
              <a:rPr lang="zh-CN" altLang="zh-CN" dirty="0" smtClean="0"/>
              <a:t>位是</a:t>
            </a:r>
            <a:r>
              <a:rPr lang="en-US" altLang="zh-CN" dirty="0" smtClean="0"/>
              <a:t>1010</a:t>
            </a:r>
            <a:r>
              <a:rPr lang="zh-CN" altLang="zh-CN" dirty="0" smtClean="0"/>
              <a:t>的卡片参与防冲突，然后用卡片的</a:t>
            </a:r>
            <a:r>
              <a:rPr lang="en-US" altLang="zh-CN" dirty="0" smtClean="0"/>
              <a:t>5-8</a:t>
            </a:r>
            <a:r>
              <a:rPr lang="zh-CN" altLang="zh-CN" dirty="0" smtClean="0"/>
              <a:t>位作为时隙，重复前面的巡检。</a:t>
            </a:r>
            <a:endParaRPr lang="en-US" altLang="zh-CN" dirty="0" smtClean="0"/>
          </a:p>
          <a:p>
            <a:pPr lvl="1"/>
            <a:r>
              <a:rPr lang="zh-CN" altLang="zh-CN" dirty="0" smtClean="0"/>
              <a:t>如果被叫卡片的</a:t>
            </a:r>
            <a:r>
              <a:rPr lang="en-US" altLang="zh-CN" dirty="0" smtClean="0"/>
              <a:t>5-8</a:t>
            </a:r>
            <a:r>
              <a:rPr lang="zh-CN" altLang="zh-CN" dirty="0" smtClean="0"/>
              <a:t>位时隙也相同，之后再用卡片的</a:t>
            </a:r>
            <a:r>
              <a:rPr lang="en-US" altLang="zh-CN" dirty="0" smtClean="0"/>
              <a:t>9-12</a:t>
            </a:r>
            <a:r>
              <a:rPr lang="zh-CN" altLang="zh-CN" dirty="0" smtClean="0"/>
              <a:t>位作为时隙，重复前面的巡检，依次类推。</a:t>
            </a:r>
            <a:endParaRPr lang="en-US" altLang="zh-CN" dirty="0" smtClean="0"/>
          </a:p>
          <a:p>
            <a:pPr lvl="1"/>
            <a:r>
              <a:rPr lang="zh-CN" altLang="zh-CN" dirty="0" smtClean="0"/>
              <a:t>读写器可以从低位起指定任意位数的序列号，让卡号低位和指定的低位序列号相同的卡片参与防冲突循环，卡片用指定号前面的一位或</a:t>
            </a:r>
            <a:r>
              <a:rPr lang="en-US" altLang="zh-CN" dirty="0" smtClean="0"/>
              <a:t>4</a:t>
            </a:r>
            <a:r>
              <a:rPr lang="zh-CN" altLang="zh-CN" dirty="0" smtClean="0"/>
              <a:t>位作为时隙对读写器的叫号作出应答。由于卡片的序列号全球唯一，所以任何两张卡片总有某个连续的</a:t>
            </a:r>
            <a:r>
              <a:rPr lang="en-US" altLang="zh-CN" dirty="0" smtClean="0"/>
              <a:t>4</a:t>
            </a:r>
            <a:r>
              <a:rPr lang="zh-CN" altLang="zh-CN" dirty="0" smtClean="0"/>
              <a:t>位二进制数不一样，因而总能选出一张卡片。</a:t>
            </a:r>
            <a:r>
              <a:rPr lang="zh-CN" altLang="zh-CN" dirty="0" smtClean="0">
                <a:solidFill>
                  <a:srgbClr val="FF0000"/>
                </a:solidFill>
              </a:rPr>
              <a:t>需要指出的是，当选定的时隙数为</a:t>
            </a:r>
            <a:r>
              <a:rPr lang="en-US" altLang="zh-CN" dirty="0" smtClean="0">
                <a:solidFill>
                  <a:srgbClr val="FF0000"/>
                </a:solidFill>
              </a:rPr>
              <a:t>1</a:t>
            </a:r>
            <a:r>
              <a:rPr lang="zh-CN" altLang="zh-CN" dirty="0" smtClean="0">
                <a:solidFill>
                  <a:srgbClr val="FF0000"/>
                </a:solidFill>
              </a:rPr>
              <a:t>时，这种防冲突机制等同于面向比特的防冲突机制。</a:t>
            </a:r>
            <a:endParaRPr lang="zh-CN" altLang="en-US" dirty="0">
              <a:solidFill>
                <a:srgbClr val="FF0000"/>
              </a:solidFill>
            </a:endParaRP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p:txBody>
          <a:bodyPr/>
          <a:lstStyle/>
          <a:p>
            <a:r>
              <a:rPr lang="en-US" altLang="zh-CN" dirty="0" smtClean="0"/>
              <a:t>    </a:t>
            </a:r>
            <a:r>
              <a:rPr lang="zh-CN" altLang="zh-CN" dirty="0" smtClean="0"/>
              <a:t>另外需要说明的是，</a:t>
            </a:r>
            <a:r>
              <a:rPr lang="en-US" altLang="zh-CN" dirty="0" smtClean="0"/>
              <a:t>TTF</a:t>
            </a:r>
            <a:r>
              <a:rPr lang="zh-CN" altLang="zh-CN" dirty="0" smtClean="0"/>
              <a:t>（</a:t>
            </a:r>
            <a:r>
              <a:rPr lang="en-US" altLang="zh-CN" dirty="0" smtClean="0"/>
              <a:t>Tag Talk First</a:t>
            </a:r>
            <a:r>
              <a:rPr lang="zh-CN" altLang="zh-CN" dirty="0" smtClean="0"/>
              <a:t>）的卡片一般是无法防冲突的。这种卡片一进入射频场就主动发送自己的识别号，当有多张卡片同时进入射频场时就会发生不读卡的现象。这时只有靠卡片的持有者自己去避免冲突了。</a:t>
            </a:r>
            <a:endParaRPr lang="zh-CN" altLang="en-US" dirty="0" smtClean="0"/>
          </a:p>
          <a:p>
            <a:endParaRPr lang="zh-CN" altLang="en-US" dirty="0"/>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a:xfrm>
            <a:off x="533400" y="1371600"/>
            <a:ext cx="8070850" cy="4865712"/>
          </a:xfrm>
        </p:spPr>
        <p:txBody>
          <a:bodyPr/>
          <a:lstStyle/>
          <a:p>
            <a:r>
              <a:rPr lang="en-US" altLang="zh-CN" dirty="0" smtClean="0"/>
              <a:t>UID of VICC</a:t>
            </a:r>
          </a:p>
          <a:p>
            <a:pPr lvl="1"/>
            <a:r>
              <a:rPr lang="en-US" altLang="zh-CN" dirty="0" smtClean="0"/>
              <a:t>7</a:t>
            </a:r>
            <a:r>
              <a:rPr lang="zh-CN" altLang="en-US" dirty="0" smtClean="0"/>
              <a:t>字节，</a:t>
            </a:r>
            <a:r>
              <a:rPr lang="en-US" altLang="zh-CN" dirty="0" smtClean="0"/>
              <a:t>56bits.</a:t>
            </a:r>
          </a:p>
          <a:p>
            <a:pPr lvl="1"/>
            <a:r>
              <a:rPr lang="en-US" altLang="zh-CN" dirty="0" smtClean="0"/>
              <a:t>VICC</a:t>
            </a:r>
            <a:r>
              <a:rPr lang="zh-CN" altLang="en-US" dirty="0" smtClean="0"/>
              <a:t>由一个</a:t>
            </a:r>
            <a:r>
              <a:rPr lang="en-US" altLang="zh-CN" dirty="0" smtClean="0"/>
              <a:t>64</a:t>
            </a:r>
            <a:r>
              <a:rPr lang="zh-CN" altLang="en-US" dirty="0" smtClean="0"/>
              <a:t>位（</a:t>
            </a:r>
            <a:r>
              <a:rPr lang="en-US" altLang="zh-CN" dirty="0" smtClean="0"/>
              <a:t>bits</a:t>
            </a:r>
            <a:r>
              <a:rPr lang="zh-CN" altLang="en-US" dirty="0" smtClean="0"/>
              <a:t>）的唯一标识符唯一标识。在</a:t>
            </a:r>
            <a:r>
              <a:rPr lang="en-US" altLang="zh-CN" dirty="0" smtClean="0"/>
              <a:t>VCD</a:t>
            </a:r>
            <a:r>
              <a:rPr lang="zh-CN" altLang="en-US" dirty="0" smtClean="0"/>
              <a:t>和</a:t>
            </a:r>
            <a:r>
              <a:rPr lang="en-US" altLang="zh-CN" dirty="0" smtClean="0"/>
              <a:t>VICC</a:t>
            </a:r>
            <a:r>
              <a:rPr lang="zh-CN" altLang="en-US" dirty="0" smtClean="0"/>
              <a:t>之间防冲突和一对一交换期间，用来定位每个唯一特别的</a:t>
            </a:r>
            <a:r>
              <a:rPr lang="en-US" altLang="zh-CN" dirty="0" smtClean="0"/>
              <a:t>VICC</a:t>
            </a:r>
            <a:r>
              <a:rPr lang="zh-CN" altLang="en-US" dirty="0" smtClean="0"/>
              <a:t>。 </a:t>
            </a:r>
            <a:endParaRPr lang="en-US" altLang="zh-CN" dirty="0" smtClean="0"/>
          </a:p>
          <a:p>
            <a:pPr lvl="1"/>
            <a:endParaRPr lang="en-US" altLang="zh-CN" dirty="0" smtClean="0"/>
          </a:p>
          <a:p>
            <a:pPr lvl="1"/>
            <a:endParaRPr lang="en-US" altLang="zh-CN" dirty="0" smtClean="0"/>
          </a:p>
          <a:p>
            <a:pPr lvl="1"/>
            <a:endParaRPr lang="en-US" altLang="zh-CN" dirty="0" smtClean="0"/>
          </a:p>
          <a:p>
            <a:pPr lvl="1"/>
            <a:endParaRPr lang="en-US" altLang="zh-CN" dirty="0" smtClean="0"/>
          </a:p>
          <a:p>
            <a:pPr lvl="1"/>
            <a:endParaRPr lang="en-US" altLang="zh-CN" dirty="0" smtClean="0"/>
          </a:p>
          <a:p>
            <a:pPr lvl="1"/>
            <a:r>
              <a:rPr lang="en-US" altLang="zh-CN" dirty="0" smtClean="0"/>
              <a:t>8</a:t>
            </a:r>
            <a:r>
              <a:rPr lang="zh-CN" altLang="en-US" dirty="0" smtClean="0"/>
              <a:t>位（</a:t>
            </a:r>
            <a:r>
              <a:rPr lang="en-US" altLang="zh-CN" dirty="0" smtClean="0"/>
              <a:t>bits</a:t>
            </a:r>
            <a:r>
              <a:rPr lang="zh-CN" altLang="en-US" dirty="0" smtClean="0"/>
              <a:t>）</a:t>
            </a:r>
            <a:r>
              <a:rPr lang="en-US" altLang="zh-CN" dirty="0" smtClean="0"/>
              <a:t>MSB</a:t>
            </a:r>
            <a:r>
              <a:rPr lang="zh-CN" altLang="en-US" dirty="0" smtClean="0"/>
              <a:t>应为</a:t>
            </a:r>
            <a:r>
              <a:rPr lang="en-US" altLang="zh-CN" dirty="0" smtClean="0"/>
              <a:t>'E0'</a:t>
            </a:r>
            <a:r>
              <a:rPr lang="zh-CN" altLang="en-US" dirty="0" smtClean="0"/>
              <a:t>； 	􀁺 </a:t>
            </a:r>
            <a:endParaRPr lang="en-US" altLang="zh-CN" dirty="0" smtClean="0"/>
          </a:p>
          <a:p>
            <a:pPr lvl="1"/>
            <a:r>
              <a:rPr lang="zh-CN" altLang="en-US" dirty="0" smtClean="0"/>
              <a:t>根据</a:t>
            </a:r>
            <a:r>
              <a:rPr lang="en-US" altLang="zh-CN" dirty="0" smtClean="0"/>
              <a:t>ISO/IEC 7816-6: 1996/Amd.1</a:t>
            </a:r>
            <a:r>
              <a:rPr lang="zh-CN" altLang="en-US" dirty="0" smtClean="0"/>
              <a:t>，</a:t>
            </a:r>
            <a:r>
              <a:rPr lang="en-US" altLang="zh-CN" dirty="0" smtClean="0"/>
              <a:t>IC</a:t>
            </a:r>
            <a:r>
              <a:rPr lang="zh-CN" altLang="en-US" dirty="0" smtClean="0"/>
              <a:t>制造商编码为</a:t>
            </a:r>
            <a:r>
              <a:rPr lang="en-US" altLang="zh-CN" dirty="0" smtClean="0"/>
              <a:t>8 </a:t>
            </a:r>
            <a:r>
              <a:rPr lang="zh-CN" altLang="en-US" dirty="0" smtClean="0"/>
              <a:t>位（</a:t>
            </a:r>
            <a:r>
              <a:rPr lang="en-US" altLang="zh-CN" dirty="0" smtClean="0"/>
              <a:t>bits</a:t>
            </a:r>
            <a:r>
              <a:rPr lang="zh-CN" altLang="en-US" dirty="0" smtClean="0"/>
              <a:t>）；</a:t>
            </a:r>
            <a:endParaRPr lang="en-US" altLang="zh-CN" dirty="0" smtClean="0"/>
          </a:p>
          <a:p>
            <a:pPr lvl="1"/>
            <a:r>
              <a:rPr lang="zh-CN" altLang="en-US" dirty="0" smtClean="0"/>
              <a:t>由制造商制定的</a:t>
            </a:r>
            <a:r>
              <a:rPr lang="en-US" altLang="zh-CN" dirty="0" smtClean="0"/>
              <a:t>48</a:t>
            </a:r>
            <a:r>
              <a:rPr lang="zh-CN" altLang="en-US" dirty="0" smtClean="0"/>
              <a:t>位（</a:t>
            </a:r>
            <a:r>
              <a:rPr lang="en-US" altLang="zh-CN" dirty="0" smtClean="0"/>
              <a:t>bits</a:t>
            </a:r>
            <a:r>
              <a:rPr lang="zh-CN" altLang="en-US" dirty="0" smtClean="0"/>
              <a:t>）唯一流水号。 	</a:t>
            </a:r>
          </a:p>
          <a:p>
            <a:pPr lvl="1"/>
            <a:endParaRPr lang="zh-CN" altLang="en-US" dirty="0" smtClean="0"/>
          </a:p>
          <a:p>
            <a:pPr lvl="1"/>
            <a:endParaRPr lang="zh-CN" altLang="en-US" dirty="0"/>
          </a:p>
        </p:txBody>
      </p:sp>
      <p:pic>
        <p:nvPicPr>
          <p:cNvPr id="68609" name="Picture 1"/>
          <p:cNvPicPr>
            <a:picLocks noChangeAspect="1" noChangeArrowheads="1"/>
          </p:cNvPicPr>
          <p:nvPr/>
        </p:nvPicPr>
        <p:blipFill>
          <a:blip r:embed="rId2" cstate="print"/>
          <a:srcRect/>
          <a:stretch>
            <a:fillRect/>
          </a:stretch>
        </p:blipFill>
        <p:spPr bwMode="auto">
          <a:xfrm>
            <a:off x="1187624" y="3140968"/>
            <a:ext cx="7272808" cy="15532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sz="half" idx="1"/>
          </p:nvPr>
        </p:nvSpPr>
        <p:spPr/>
        <p:txBody>
          <a:bodyPr/>
          <a:lstStyle/>
          <a:p>
            <a:r>
              <a:rPr lang="en-US" altLang="zh-CN" dirty="0" smtClean="0"/>
              <a:t>Code 0x01: Motorola</a:t>
            </a:r>
          </a:p>
          <a:p>
            <a:r>
              <a:rPr lang="en-US" altLang="zh-CN" dirty="0" smtClean="0"/>
              <a:t>Code 0x02: ST Microelectronics</a:t>
            </a:r>
          </a:p>
          <a:p>
            <a:r>
              <a:rPr lang="en-US" altLang="zh-CN" dirty="0" smtClean="0"/>
              <a:t>Code 0x03: Hitachi</a:t>
            </a:r>
          </a:p>
          <a:p>
            <a:r>
              <a:rPr lang="en-US" altLang="zh-CN" dirty="0" smtClean="0"/>
              <a:t>Code 0x04: NXP Semiconductors</a:t>
            </a:r>
          </a:p>
          <a:p>
            <a:r>
              <a:rPr lang="en-US" altLang="zh-CN" dirty="0" smtClean="0"/>
              <a:t>Code 0x05: Infineon Technologies</a:t>
            </a:r>
          </a:p>
          <a:p>
            <a:r>
              <a:rPr lang="en-US" altLang="zh-CN" dirty="0" smtClean="0"/>
              <a:t>Code 0x06: </a:t>
            </a:r>
            <a:r>
              <a:rPr lang="en-US" altLang="zh-CN" dirty="0" err="1" smtClean="0"/>
              <a:t>Cylinc</a:t>
            </a:r>
            <a:endParaRPr lang="en-US" altLang="zh-CN" dirty="0" smtClean="0"/>
          </a:p>
          <a:p>
            <a:r>
              <a:rPr lang="en-US" altLang="zh-CN" dirty="0" smtClean="0"/>
              <a:t>Code 0x07: Texas Instruments </a:t>
            </a:r>
            <a:r>
              <a:rPr lang="en-US" altLang="zh-CN" i="1" dirty="0" smtClean="0"/>
              <a:t>Tag-it™</a:t>
            </a:r>
            <a:endParaRPr lang="en-US" altLang="zh-CN" dirty="0" smtClean="0"/>
          </a:p>
          <a:p>
            <a:r>
              <a:rPr lang="en-US" altLang="zh-CN" dirty="0" smtClean="0"/>
              <a:t>Code 0x08: Fujitsu Limited</a:t>
            </a:r>
          </a:p>
          <a:p>
            <a:r>
              <a:rPr lang="en-US" altLang="zh-CN" dirty="0" smtClean="0"/>
              <a:t>Code 0x09: Matsushita Electric Industrial</a:t>
            </a:r>
          </a:p>
          <a:p>
            <a:endParaRPr lang="zh-CN" altLang="en-US" dirty="0"/>
          </a:p>
        </p:txBody>
      </p:sp>
      <p:sp>
        <p:nvSpPr>
          <p:cNvPr id="4" name="内容占位符 3"/>
          <p:cNvSpPr>
            <a:spLocks noGrp="1"/>
          </p:cNvSpPr>
          <p:nvPr>
            <p:ph sz="half" idx="2"/>
          </p:nvPr>
        </p:nvSpPr>
        <p:spPr/>
        <p:txBody>
          <a:bodyPr/>
          <a:lstStyle/>
          <a:p>
            <a:r>
              <a:rPr lang="en-US" altLang="zh-CN" dirty="0" smtClean="0"/>
              <a:t>Code 0x0A: NEC</a:t>
            </a:r>
          </a:p>
          <a:p>
            <a:r>
              <a:rPr lang="en-US" altLang="zh-CN" dirty="0" smtClean="0"/>
              <a:t>Code 0x0B: Oki Electric</a:t>
            </a:r>
          </a:p>
          <a:p>
            <a:r>
              <a:rPr lang="en-US" altLang="zh-CN" dirty="0" smtClean="0"/>
              <a:t>Code 0x0C: Toshiba</a:t>
            </a:r>
          </a:p>
          <a:p>
            <a:r>
              <a:rPr lang="en-US" altLang="zh-CN" dirty="0" smtClean="0"/>
              <a:t>Code 0x0D: Mitsubishi Electric</a:t>
            </a:r>
          </a:p>
          <a:p>
            <a:r>
              <a:rPr lang="en-US" altLang="zh-CN" dirty="0" smtClean="0"/>
              <a:t>Code 0x0E: Samsung Electronics</a:t>
            </a:r>
          </a:p>
          <a:p>
            <a:r>
              <a:rPr lang="en-US" altLang="zh-CN" dirty="0" smtClean="0"/>
              <a:t>Code 0x0F: Hyundai Electronics</a:t>
            </a:r>
          </a:p>
          <a:p>
            <a:r>
              <a:rPr lang="en-US" altLang="zh-CN" dirty="0" smtClean="0"/>
              <a:t>Code 0x10: LG Semiconductors</a:t>
            </a:r>
          </a:p>
          <a:p>
            <a:r>
              <a:rPr lang="en-US" altLang="zh-CN" dirty="0" smtClean="0"/>
              <a:t>Code 0x16: EM Microelectronic-Marin</a:t>
            </a:r>
          </a:p>
          <a:p>
            <a:r>
              <a:rPr lang="en-US" altLang="zh-CN" dirty="0" smtClean="0"/>
              <a:t>Code 0x1F: </a:t>
            </a:r>
            <a:r>
              <a:rPr lang="en-US" altLang="zh-CN" dirty="0" err="1" smtClean="0"/>
              <a:t>Melexis</a:t>
            </a:r>
            <a:endParaRPr lang="en-US" altLang="zh-CN" dirty="0" smtClean="0"/>
          </a:p>
          <a:p>
            <a:r>
              <a:rPr lang="en-US" altLang="zh-CN" dirty="0" smtClean="0"/>
              <a:t>Code 0x2B: Maxim</a:t>
            </a:r>
          </a:p>
          <a:p>
            <a:r>
              <a:rPr lang="en-US" altLang="zh-CN" dirty="0" smtClean="0"/>
              <a:t>Code 0x33: AMIC</a:t>
            </a:r>
            <a:endParaRPr lang="zh-CN" altLang="en-US" dirty="0" smtClean="0"/>
          </a:p>
          <a:p>
            <a:endParaRPr lang="zh-CN" altLang="en-US"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a:xfrm>
            <a:off x="533400" y="1371600"/>
            <a:ext cx="2958480" cy="4865712"/>
          </a:xfrm>
        </p:spPr>
        <p:txBody>
          <a:bodyPr/>
          <a:lstStyle/>
          <a:p>
            <a:r>
              <a:rPr lang="en-US" altLang="zh-CN" dirty="0" smtClean="0"/>
              <a:t>VICC</a:t>
            </a:r>
            <a:r>
              <a:rPr lang="zh-CN" altLang="en-US" dirty="0" smtClean="0"/>
              <a:t>内存结构：	</a:t>
            </a:r>
          </a:p>
          <a:p>
            <a:pPr lvl="1"/>
            <a:r>
              <a:rPr lang="zh-CN" altLang="en-US" dirty="0" smtClean="0"/>
              <a:t>标准中规定的命令假定物理内存以固定大小的块（或页）出现。 	</a:t>
            </a:r>
            <a:endParaRPr lang="en-US" altLang="zh-CN" dirty="0" smtClean="0"/>
          </a:p>
          <a:p>
            <a:pPr lvl="2"/>
            <a:r>
              <a:rPr lang="zh-CN" altLang="en-US" dirty="0" smtClean="0"/>
              <a:t>达到</a:t>
            </a:r>
            <a:r>
              <a:rPr lang="en-US" altLang="zh-CN" dirty="0" smtClean="0"/>
              <a:t>256</a:t>
            </a:r>
            <a:r>
              <a:rPr lang="zh-CN" altLang="en-US" dirty="0" smtClean="0"/>
              <a:t>个块可被寻址。 </a:t>
            </a:r>
            <a:endParaRPr lang="en-US" altLang="zh-CN" dirty="0" smtClean="0"/>
          </a:p>
          <a:p>
            <a:pPr lvl="2"/>
            <a:r>
              <a:rPr lang="zh-CN" altLang="en-US" dirty="0" smtClean="0"/>
              <a:t>块大小可至</a:t>
            </a:r>
            <a:r>
              <a:rPr lang="en-US" altLang="zh-CN" dirty="0" smtClean="0"/>
              <a:t>256</a:t>
            </a:r>
            <a:r>
              <a:rPr lang="zh-CN" altLang="en-US" dirty="0" smtClean="0"/>
              <a:t>位（</a:t>
            </a:r>
            <a:r>
              <a:rPr lang="en-US" altLang="zh-CN" dirty="0" smtClean="0"/>
              <a:t>bits</a:t>
            </a:r>
            <a:r>
              <a:rPr lang="zh-CN" altLang="en-US" dirty="0" smtClean="0"/>
              <a:t>）。</a:t>
            </a:r>
            <a:endParaRPr lang="en-US" altLang="zh-CN" dirty="0" smtClean="0"/>
          </a:p>
          <a:p>
            <a:pPr lvl="1"/>
            <a:r>
              <a:rPr lang="zh-CN" altLang="en-US" dirty="0" smtClean="0"/>
              <a:t>这可导致最大的内存容量达到</a:t>
            </a:r>
            <a:r>
              <a:rPr lang="en-US" altLang="zh-CN" dirty="0" smtClean="0"/>
              <a:t>8 </a:t>
            </a:r>
            <a:r>
              <a:rPr lang="en-US" altLang="zh-CN" dirty="0" err="1" smtClean="0"/>
              <a:t>kBytes</a:t>
            </a:r>
            <a:r>
              <a:rPr lang="zh-CN" altLang="en-US" dirty="0" smtClean="0"/>
              <a:t>（</a:t>
            </a:r>
            <a:r>
              <a:rPr lang="en-US" altLang="zh-CN" dirty="0" smtClean="0"/>
              <a:t>64 </a:t>
            </a:r>
            <a:r>
              <a:rPr lang="en-US" altLang="zh-CN" dirty="0" err="1" smtClean="0"/>
              <a:t>kBits</a:t>
            </a:r>
            <a:r>
              <a:rPr lang="zh-CN" altLang="en-US" dirty="0" smtClean="0"/>
              <a:t>）。</a:t>
            </a:r>
            <a:endParaRPr lang="en-US" altLang="zh-CN" dirty="0" smtClean="0"/>
          </a:p>
          <a:p>
            <a:pPr lvl="1"/>
            <a:r>
              <a:rPr lang="en-US" altLang="zh-CN" dirty="0" smtClean="0"/>
              <a:t>I.ODE</a:t>
            </a:r>
            <a:r>
              <a:rPr lang="zh-CN" altLang="en-US" dirty="0" smtClean="0"/>
              <a:t> </a:t>
            </a:r>
            <a:r>
              <a:rPr lang="en-US" altLang="zh-CN" dirty="0" smtClean="0"/>
              <a:t>SLI:</a:t>
            </a:r>
          </a:p>
          <a:p>
            <a:pPr lvl="2"/>
            <a:r>
              <a:rPr lang="zh-CN" altLang="en-US" dirty="0" smtClean="0"/>
              <a:t> </a:t>
            </a:r>
            <a:r>
              <a:rPr lang="en-US" altLang="zh-CN" dirty="0" smtClean="0"/>
              <a:t>SL2</a:t>
            </a:r>
            <a:r>
              <a:rPr lang="zh-CN" altLang="en-US" dirty="0" smtClean="0"/>
              <a:t> </a:t>
            </a:r>
            <a:r>
              <a:rPr lang="en-US" altLang="zh-CN" dirty="0" smtClean="0"/>
              <a:t>ICS20</a:t>
            </a:r>
            <a:r>
              <a:rPr lang="zh-CN" altLang="en-US" dirty="0" smtClean="0"/>
              <a:t>	</a:t>
            </a:r>
          </a:p>
          <a:p>
            <a:pPr lvl="1"/>
            <a:endParaRPr lang="zh-CN" altLang="en-US" dirty="0"/>
          </a:p>
        </p:txBody>
      </p:sp>
      <p:pic>
        <p:nvPicPr>
          <p:cNvPr id="145411" name="Picture 3"/>
          <p:cNvPicPr>
            <a:picLocks noChangeAspect="1" noChangeArrowheads="1"/>
          </p:cNvPicPr>
          <p:nvPr/>
        </p:nvPicPr>
        <p:blipFill>
          <a:blip r:embed="rId2" cstate="print"/>
          <a:srcRect/>
          <a:stretch>
            <a:fillRect/>
          </a:stretch>
        </p:blipFill>
        <p:spPr bwMode="auto">
          <a:xfrm>
            <a:off x="3995936" y="1412776"/>
            <a:ext cx="4752975" cy="4886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p:txBody>
          <a:bodyPr/>
          <a:lstStyle/>
          <a:p>
            <a:r>
              <a:rPr lang="en-US" altLang="zh-CN" dirty="0" smtClean="0"/>
              <a:t>AFI</a:t>
            </a:r>
          </a:p>
          <a:p>
            <a:pPr lvl="1"/>
            <a:r>
              <a:rPr lang="zh-CN" altLang="en-US" dirty="0" smtClean="0"/>
              <a:t>应用族标识符</a:t>
            </a:r>
            <a:endParaRPr lang="en-US" altLang="zh-CN" dirty="0" smtClean="0"/>
          </a:p>
          <a:p>
            <a:pPr lvl="1"/>
            <a:r>
              <a:rPr lang="en-US" altLang="zh-CN" dirty="0" smtClean="0"/>
              <a:t>ISO14443B</a:t>
            </a:r>
            <a:r>
              <a:rPr lang="zh-CN" altLang="en-US" dirty="0" smtClean="0"/>
              <a:t>中，定义过！</a:t>
            </a:r>
            <a:endParaRPr lang="en-US" altLang="zh-CN" dirty="0" smtClean="0"/>
          </a:p>
          <a:p>
            <a:r>
              <a:rPr lang="en-US" altLang="zh-CN" dirty="0" smtClean="0"/>
              <a:t>DSFID(Data Storage Format Identifier)</a:t>
            </a:r>
          </a:p>
          <a:p>
            <a:pPr lvl="1"/>
            <a:r>
              <a:rPr lang="zh-CN" altLang="en-US" dirty="0" smtClean="0"/>
              <a:t>数据存贮格式标识符</a:t>
            </a:r>
            <a:r>
              <a:rPr lang="en-US" altLang="zh-CN" dirty="0" smtClean="0"/>
              <a:t>.</a:t>
            </a:r>
          </a:p>
          <a:p>
            <a:pPr lvl="1"/>
            <a:r>
              <a:rPr lang="zh-CN" altLang="en-US" dirty="0" smtClean="0"/>
              <a:t>定义了数据在</a:t>
            </a:r>
            <a:r>
              <a:rPr lang="en-US" altLang="zh-CN" dirty="0" smtClean="0"/>
              <a:t>VICC</a:t>
            </a:r>
            <a:r>
              <a:rPr lang="zh-CN" altLang="en-US" dirty="0" smtClean="0"/>
              <a:t>内存中的结构。</a:t>
            </a:r>
            <a:endParaRPr lang="en-US" altLang="zh-CN" dirty="0" smtClean="0"/>
          </a:p>
          <a:p>
            <a:pPr lvl="2"/>
            <a:r>
              <a:rPr lang="zh-CN" altLang="en-US" dirty="0" smtClean="0"/>
              <a:t>由应用定义和使用；</a:t>
            </a:r>
            <a:endParaRPr lang="en-US" altLang="zh-CN" dirty="0" smtClean="0"/>
          </a:p>
          <a:p>
            <a:r>
              <a:rPr lang="en-US" altLang="zh-CN" dirty="0" smtClean="0"/>
              <a:t>EAS</a:t>
            </a:r>
            <a:r>
              <a:rPr lang="zh-CN" altLang="en-US" dirty="0" smtClean="0"/>
              <a:t>：</a:t>
            </a:r>
            <a:r>
              <a:rPr lang="en-US" altLang="zh-CN" dirty="0" smtClean="0"/>
              <a:t>Electronic Article Surveillance</a:t>
            </a:r>
            <a:endParaRPr lang="zh-CN" altLang="en-US" dirty="0" smtClean="0"/>
          </a:p>
          <a:p>
            <a:pPr lvl="1"/>
            <a:r>
              <a:rPr lang="zh-CN" altLang="en-US" dirty="0" smtClean="0"/>
              <a:t>电子防盗</a:t>
            </a:r>
            <a:endParaRPr lang="en-US" altLang="zh-CN" dirty="0" smtClean="0"/>
          </a:p>
          <a:p>
            <a:pPr lvl="1"/>
            <a:r>
              <a:rPr lang="zh-CN" altLang="en-US" dirty="0" smtClean="0"/>
              <a:t>最低比特：</a:t>
            </a:r>
            <a:r>
              <a:rPr lang="en-US" altLang="zh-CN" dirty="0" smtClean="0"/>
              <a:t>Bit1=1/0</a:t>
            </a:r>
            <a:r>
              <a:rPr lang="zh-CN" altLang="en-US" dirty="0" smtClean="0"/>
              <a:t>，表示</a:t>
            </a:r>
            <a:endParaRPr lang="en-US" altLang="zh-CN" dirty="0" smtClean="0"/>
          </a:p>
          <a:p>
            <a:r>
              <a:rPr lang="zh-CN" altLang="en-US" dirty="0" smtClean="0"/>
              <a:t>以上存贮区： </a:t>
            </a:r>
            <a:endParaRPr lang="en-US" altLang="zh-CN" dirty="0" smtClean="0"/>
          </a:p>
          <a:p>
            <a:pPr lvl="1"/>
            <a:r>
              <a:rPr lang="zh-CN" altLang="en-US" dirty="0" smtClean="0"/>
              <a:t>特殊命令操作；</a:t>
            </a:r>
            <a:endParaRPr lang="zh-CN" altLang="en-US" dirty="0"/>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a:xfrm>
            <a:off x="533400" y="1371600"/>
            <a:ext cx="8070850" cy="1625352"/>
          </a:xfrm>
        </p:spPr>
        <p:txBody>
          <a:bodyPr/>
          <a:lstStyle/>
          <a:p>
            <a:r>
              <a:rPr lang="en-US" altLang="zh-CN" dirty="0" smtClean="0"/>
              <a:t>EAS</a:t>
            </a:r>
          </a:p>
          <a:p>
            <a:pPr lvl="1"/>
            <a:r>
              <a:rPr lang="zh-CN" altLang="en-US" dirty="0" smtClean="0"/>
              <a:t>命令：</a:t>
            </a:r>
            <a:r>
              <a:rPr lang="en-US" altLang="zh-CN" dirty="0" smtClean="0"/>
              <a:t>Set EAS, Reset EAS, Lock EAS, EAS Alarm</a:t>
            </a:r>
          </a:p>
          <a:p>
            <a:pPr lvl="1"/>
            <a:r>
              <a:rPr lang="en-US" altLang="zh-CN" dirty="0" smtClean="0"/>
              <a:t>EAS alarm: if EAS =1</a:t>
            </a:r>
            <a:r>
              <a:rPr lang="zh-CN" altLang="en-US" dirty="0" smtClean="0"/>
              <a:t>，那么</a:t>
            </a:r>
            <a:r>
              <a:rPr lang="en-US" altLang="zh-CN" dirty="0" smtClean="0"/>
              <a:t>VICC</a:t>
            </a:r>
            <a:r>
              <a:rPr lang="zh-CN" altLang="en-US" dirty="0" smtClean="0"/>
              <a:t>输出</a:t>
            </a:r>
            <a:r>
              <a:rPr lang="en-US" altLang="zh-CN" dirty="0" smtClean="0"/>
              <a:t>EAS response</a:t>
            </a:r>
            <a:r>
              <a:rPr lang="zh-CN" altLang="en-US" dirty="0" smtClean="0"/>
              <a:t>，报警！</a:t>
            </a:r>
            <a:endParaRPr lang="zh-CN" altLang="en-US" dirty="0"/>
          </a:p>
        </p:txBody>
      </p:sp>
      <p:pic>
        <p:nvPicPr>
          <p:cNvPr id="326658" name="Picture 2"/>
          <p:cNvPicPr>
            <a:picLocks noChangeAspect="1" noChangeArrowheads="1"/>
          </p:cNvPicPr>
          <p:nvPr/>
        </p:nvPicPr>
        <p:blipFill>
          <a:blip r:embed="rId2" cstate="print"/>
          <a:srcRect/>
          <a:stretch>
            <a:fillRect/>
          </a:stretch>
        </p:blipFill>
        <p:spPr bwMode="auto">
          <a:xfrm>
            <a:off x="683568" y="3068959"/>
            <a:ext cx="7920880" cy="2879317"/>
          </a:xfrm>
          <a:prstGeom prst="rect">
            <a:avLst/>
          </a:prstGeom>
          <a:noFill/>
          <a:ln w="9525">
            <a:noFill/>
            <a:miter lim="800000"/>
            <a:headEnd/>
            <a:tailEnd/>
          </a:ln>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a:xfrm>
            <a:off x="533400" y="1371600"/>
            <a:ext cx="2670448" cy="4721696"/>
          </a:xfrm>
        </p:spPr>
        <p:txBody>
          <a:bodyPr/>
          <a:lstStyle/>
          <a:p>
            <a:r>
              <a:rPr lang="zh-CN" altLang="en-US" dirty="0" smtClean="0"/>
              <a:t>只能通过命令修改</a:t>
            </a:r>
            <a:endParaRPr lang="en-US" altLang="zh-CN" dirty="0" smtClean="0"/>
          </a:p>
          <a:p>
            <a:r>
              <a:rPr lang="en-US" altLang="zh-CN" dirty="0" smtClean="0"/>
              <a:t>Lock</a:t>
            </a:r>
            <a:r>
              <a:rPr lang="zh-CN" altLang="en-US" dirty="0" smtClean="0"/>
              <a:t>后，不再可以</a:t>
            </a:r>
            <a:r>
              <a:rPr lang="en-US" altLang="zh-CN" dirty="0" smtClean="0"/>
              <a:t>unlock.</a:t>
            </a:r>
            <a:endParaRPr lang="zh-CN" altLang="en-US" dirty="0"/>
          </a:p>
        </p:txBody>
      </p:sp>
      <p:pic>
        <p:nvPicPr>
          <p:cNvPr id="327682" name="Picture 2"/>
          <p:cNvPicPr>
            <a:picLocks noChangeAspect="1" noChangeArrowheads="1"/>
          </p:cNvPicPr>
          <p:nvPr/>
        </p:nvPicPr>
        <p:blipFill>
          <a:blip r:embed="rId2" cstate="print"/>
          <a:srcRect/>
          <a:stretch>
            <a:fillRect/>
          </a:stretch>
        </p:blipFill>
        <p:spPr bwMode="auto">
          <a:xfrm>
            <a:off x="3275856" y="1916832"/>
            <a:ext cx="5200625" cy="3998800"/>
          </a:xfrm>
          <a:prstGeom prst="rect">
            <a:avLst/>
          </a:prstGeom>
          <a:noFill/>
          <a:ln w="9525">
            <a:noFill/>
            <a:miter lim="800000"/>
            <a:headEnd/>
            <a:tailEnd/>
          </a:ln>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p:txBody>
          <a:bodyPr/>
          <a:lstStyle/>
          <a:p>
            <a:r>
              <a:rPr lang="zh-CN" altLang="en-US" dirty="0" smtClean="0"/>
              <a:t>块安全状态 </a:t>
            </a:r>
          </a:p>
          <a:p>
            <a:pPr lvl="1"/>
            <a:r>
              <a:rPr lang="zh-CN" altLang="en-US" dirty="0" smtClean="0"/>
              <a:t>在响应一次</a:t>
            </a:r>
            <a:r>
              <a:rPr lang="en-US" altLang="zh-CN" dirty="0" smtClean="0"/>
              <a:t>VCD</a:t>
            </a:r>
            <a:r>
              <a:rPr lang="zh-CN" altLang="en-US" dirty="0" smtClean="0"/>
              <a:t>请求时，块安全状态作为参数由</a:t>
            </a:r>
            <a:r>
              <a:rPr lang="en-US" altLang="zh-CN" dirty="0" smtClean="0"/>
              <a:t>VICC</a:t>
            </a:r>
            <a:r>
              <a:rPr lang="zh-CN" altLang="en-US" dirty="0" smtClean="0"/>
              <a:t>返回。块安全状态编码成一个字节。 </a:t>
            </a:r>
          </a:p>
          <a:p>
            <a:endParaRPr lang="zh-CN" altLang="en-US" dirty="0"/>
          </a:p>
        </p:txBody>
      </p:sp>
      <p:pic>
        <p:nvPicPr>
          <p:cNvPr id="4" name="Picture 2"/>
          <p:cNvPicPr>
            <a:picLocks noChangeAspect="1" noChangeArrowheads="1"/>
          </p:cNvPicPr>
          <p:nvPr/>
        </p:nvPicPr>
        <p:blipFill>
          <a:blip r:embed="rId2" cstate="print"/>
          <a:srcRect/>
          <a:stretch>
            <a:fillRect/>
          </a:stretch>
        </p:blipFill>
        <p:spPr bwMode="auto">
          <a:xfrm>
            <a:off x="1331640" y="2636912"/>
            <a:ext cx="6465381" cy="194421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p:txBody>
          <a:bodyPr/>
          <a:lstStyle/>
          <a:p>
            <a:r>
              <a:rPr lang="zh-CN" altLang="en-US" dirty="0" smtClean="0"/>
              <a:t>传输协议</a:t>
            </a:r>
            <a:endParaRPr lang="en-US" altLang="zh-CN" dirty="0" smtClean="0"/>
          </a:p>
          <a:p>
            <a:pPr lvl="1"/>
            <a:r>
              <a:rPr lang="zh-CN" altLang="en-US" dirty="0" smtClean="0"/>
              <a:t>基于“</a:t>
            </a:r>
            <a:r>
              <a:rPr lang="en-US" altLang="zh-CN" dirty="0" smtClean="0"/>
              <a:t>VCD</a:t>
            </a:r>
            <a:r>
              <a:rPr lang="zh-CN" altLang="en-US" dirty="0" smtClean="0"/>
              <a:t>首先说”的概念 	</a:t>
            </a:r>
          </a:p>
          <a:p>
            <a:pPr lvl="1"/>
            <a:r>
              <a:rPr lang="zh-CN" altLang="en-US" dirty="0" smtClean="0"/>
              <a:t>协议定义每个命令：</a:t>
            </a:r>
          </a:p>
          <a:p>
            <a:pPr lvl="2"/>
            <a:r>
              <a:rPr lang="zh-CN" altLang="en-US" dirty="0" smtClean="0"/>
              <a:t>从</a:t>
            </a:r>
            <a:r>
              <a:rPr lang="en-US" altLang="zh-CN" dirty="0" smtClean="0"/>
              <a:t>VCD</a:t>
            </a:r>
            <a:r>
              <a:rPr lang="zh-CN" altLang="en-US" dirty="0" smtClean="0"/>
              <a:t>到</a:t>
            </a:r>
            <a:r>
              <a:rPr lang="en-US" altLang="zh-CN" dirty="0" smtClean="0"/>
              <a:t>VICC</a:t>
            </a:r>
            <a:r>
              <a:rPr lang="zh-CN" altLang="en-US" dirty="0" smtClean="0"/>
              <a:t>的一次请求 </a:t>
            </a:r>
          </a:p>
          <a:p>
            <a:pPr lvl="2"/>
            <a:r>
              <a:rPr lang="zh-CN" altLang="en-US" dirty="0" smtClean="0"/>
              <a:t>从</a:t>
            </a:r>
            <a:r>
              <a:rPr lang="en-US" altLang="zh-CN" dirty="0" smtClean="0"/>
              <a:t>VICC(s)</a:t>
            </a:r>
            <a:r>
              <a:rPr lang="zh-CN" altLang="en-US" dirty="0" smtClean="0"/>
              <a:t>到</a:t>
            </a:r>
            <a:r>
              <a:rPr lang="en-US" altLang="zh-CN" dirty="0" smtClean="0"/>
              <a:t>VCD</a:t>
            </a:r>
            <a:r>
              <a:rPr lang="zh-CN" altLang="en-US" dirty="0" smtClean="0"/>
              <a:t>的一次响应 </a:t>
            </a:r>
          </a:p>
          <a:p>
            <a:r>
              <a:rPr lang="zh-CN" altLang="en-US" dirty="0" smtClean="0"/>
              <a:t>请求帧：</a:t>
            </a:r>
            <a:r>
              <a:rPr lang="en-US" altLang="zh-CN" dirty="0" smtClean="0"/>
              <a:t>VCD-&gt;VICC</a:t>
            </a:r>
          </a:p>
          <a:p>
            <a:endParaRPr lang="en-US" altLang="zh-CN" dirty="0" smtClean="0"/>
          </a:p>
          <a:p>
            <a:endParaRPr lang="en-US" altLang="zh-CN" dirty="0" smtClean="0"/>
          </a:p>
          <a:p>
            <a:r>
              <a:rPr lang="zh-CN" altLang="en-US" dirty="0" smtClean="0"/>
              <a:t>响应帧：</a:t>
            </a:r>
            <a:r>
              <a:rPr lang="en-US" altLang="zh-CN" dirty="0" smtClean="0"/>
              <a:t>VICC-&gt;VCD</a:t>
            </a:r>
          </a:p>
          <a:p>
            <a:endParaRPr lang="en-US" altLang="zh-CN" dirty="0" smtClean="0"/>
          </a:p>
          <a:p>
            <a:endParaRPr lang="en-US" altLang="zh-CN" dirty="0" smtClean="0"/>
          </a:p>
          <a:p>
            <a:pPr marL="342900" lvl="1" indent="-342900">
              <a:buClr>
                <a:schemeClr val="folHlink"/>
              </a:buClr>
              <a:buSzPct val="60000"/>
            </a:pPr>
            <a:r>
              <a:rPr lang="en-US" altLang="zh-CN" dirty="0" smtClean="0"/>
              <a:t>15693</a:t>
            </a:r>
            <a:r>
              <a:rPr lang="zh-CN" altLang="en-US" dirty="0" smtClean="0"/>
              <a:t>的所有功能都是通过这些命令实现的。</a:t>
            </a:r>
            <a:endParaRPr lang="en-US" altLang="zh-CN" dirty="0" smtClean="0"/>
          </a:p>
          <a:p>
            <a:endParaRPr lang="en-US" altLang="zh-CN" dirty="0" smtClean="0"/>
          </a:p>
          <a:p>
            <a:endParaRPr lang="en-US" altLang="zh-CN" dirty="0" smtClean="0"/>
          </a:p>
          <a:p>
            <a:endParaRPr lang="en-US" altLang="zh-CN" dirty="0" smtClean="0"/>
          </a:p>
          <a:p>
            <a:pPr lvl="1"/>
            <a:endParaRPr lang="zh-CN" altLang="en-US" dirty="0"/>
          </a:p>
        </p:txBody>
      </p:sp>
      <p:pic>
        <p:nvPicPr>
          <p:cNvPr id="146435" name="Picture 3"/>
          <p:cNvPicPr>
            <a:picLocks noChangeAspect="1" noChangeArrowheads="1"/>
          </p:cNvPicPr>
          <p:nvPr/>
        </p:nvPicPr>
        <p:blipFill>
          <a:blip r:embed="rId2" cstate="print"/>
          <a:srcRect/>
          <a:stretch>
            <a:fillRect/>
          </a:stretch>
        </p:blipFill>
        <p:spPr bwMode="auto">
          <a:xfrm>
            <a:off x="971600" y="4869160"/>
            <a:ext cx="7724495" cy="576064"/>
          </a:xfrm>
          <a:prstGeom prst="rect">
            <a:avLst/>
          </a:prstGeom>
          <a:noFill/>
          <a:ln w="9525">
            <a:noFill/>
            <a:miter lim="800000"/>
            <a:headEnd/>
            <a:tailEnd/>
          </a:ln>
        </p:spPr>
      </p:pic>
      <p:pic>
        <p:nvPicPr>
          <p:cNvPr id="146436" name="Picture 4"/>
          <p:cNvPicPr>
            <a:picLocks noChangeAspect="1" noChangeArrowheads="1"/>
          </p:cNvPicPr>
          <p:nvPr/>
        </p:nvPicPr>
        <p:blipFill>
          <a:blip r:embed="rId3" cstate="print"/>
          <a:srcRect/>
          <a:stretch>
            <a:fillRect/>
          </a:stretch>
        </p:blipFill>
        <p:spPr bwMode="auto">
          <a:xfrm>
            <a:off x="971600" y="3861048"/>
            <a:ext cx="7343775" cy="504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a:xfrm>
            <a:off x="533400" y="1371600"/>
            <a:ext cx="2670448" cy="4876800"/>
          </a:xfrm>
        </p:spPr>
        <p:txBody>
          <a:bodyPr/>
          <a:lstStyle/>
          <a:p>
            <a:r>
              <a:rPr lang="en-US" altLang="zh-CN" dirty="0" smtClean="0"/>
              <a:t>VICC</a:t>
            </a:r>
            <a:r>
              <a:rPr lang="zh-CN" altLang="en-US" dirty="0" smtClean="0"/>
              <a:t>状态 </a:t>
            </a:r>
          </a:p>
          <a:p>
            <a:pPr lvl="1"/>
            <a:r>
              <a:rPr lang="zh-CN" altLang="en-US" dirty="0" smtClean="0"/>
              <a:t>断电</a:t>
            </a:r>
            <a:endParaRPr lang="en-US" altLang="zh-CN" dirty="0" smtClean="0"/>
          </a:p>
          <a:p>
            <a:pPr lvl="1">
              <a:buNone/>
            </a:pPr>
            <a:r>
              <a:rPr lang="zh-CN" altLang="en-US" dirty="0" smtClean="0"/>
              <a:t>（</a:t>
            </a:r>
            <a:r>
              <a:rPr lang="en-US" altLang="zh-CN" dirty="0" smtClean="0"/>
              <a:t>Power-Off</a:t>
            </a:r>
            <a:r>
              <a:rPr lang="zh-CN" altLang="en-US" dirty="0" smtClean="0"/>
              <a:t>）</a:t>
            </a:r>
            <a:endParaRPr lang="en-US" altLang="zh-CN" dirty="0" smtClean="0"/>
          </a:p>
          <a:p>
            <a:pPr lvl="1"/>
            <a:r>
              <a:rPr lang="zh-CN" altLang="en-US" dirty="0" smtClean="0"/>
              <a:t>就绪（</a:t>
            </a:r>
            <a:r>
              <a:rPr lang="en-US" altLang="zh-CN" dirty="0" smtClean="0"/>
              <a:t>Ready</a:t>
            </a:r>
            <a:r>
              <a:rPr lang="zh-CN" altLang="en-US" dirty="0" smtClean="0"/>
              <a:t>）</a:t>
            </a:r>
            <a:endParaRPr lang="en-US" altLang="zh-CN" dirty="0" smtClean="0"/>
          </a:p>
          <a:p>
            <a:pPr lvl="1"/>
            <a:r>
              <a:rPr lang="zh-CN" altLang="en-US" dirty="0" smtClean="0"/>
              <a:t>静默（</a:t>
            </a:r>
            <a:r>
              <a:rPr lang="en-US" altLang="zh-CN" dirty="0" smtClean="0"/>
              <a:t>Quiet</a:t>
            </a:r>
            <a:r>
              <a:rPr lang="zh-CN" altLang="en-US" dirty="0" smtClean="0"/>
              <a:t>）、</a:t>
            </a:r>
            <a:endParaRPr lang="en-US" altLang="zh-CN" dirty="0" smtClean="0"/>
          </a:p>
          <a:p>
            <a:pPr lvl="1"/>
            <a:r>
              <a:rPr lang="zh-CN" altLang="en-US" dirty="0" smtClean="0"/>
              <a:t>选择（</a:t>
            </a:r>
            <a:r>
              <a:rPr lang="en-US" altLang="zh-CN" dirty="0" smtClean="0"/>
              <a:t>Selected</a:t>
            </a:r>
            <a:r>
              <a:rPr lang="zh-CN" altLang="en-US" dirty="0" smtClean="0"/>
              <a:t>）</a:t>
            </a:r>
            <a:r>
              <a:rPr lang="en-US" altLang="zh-CN" dirty="0" smtClean="0"/>
              <a:t>4</a:t>
            </a:r>
            <a:r>
              <a:rPr lang="zh-CN" altLang="en-US" dirty="0" smtClean="0"/>
              <a:t>种状态 </a:t>
            </a:r>
            <a:endParaRPr lang="en-US" altLang="zh-CN" dirty="0" smtClean="0"/>
          </a:p>
          <a:p>
            <a:endParaRPr lang="zh-CN" altLang="en-US" dirty="0"/>
          </a:p>
        </p:txBody>
      </p:sp>
      <p:sp>
        <p:nvSpPr>
          <p:cNvPr id="5" name="圆角矩形标注 4"/>
          <p:cNvSpPr/>
          <p:nvPr/>
        </p:nvSpPr>
        <p:spPr bwMode="auto">
          <a:xfrm>
            <a:off x="7740352" y="1484784"/>
            <a:ext cx="914400" cy="612648"/>
          </a:xfrm>
          <a:prstGeom prst="wedgeRoundRectCallou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125000"/>
              </a:lnSpc>
              <a:spcBef>
                <a:spcPct val="20000"/>
              </a:spcBef>
              <a:spcAft>
                <a:spcPct val="0"/>
              </a:spcAft>
              <a:buClr>
                <a:schemeClr val="folHlink"/>
              </a:buClr>
              <a:buSzPct val="60000"/>
              <a:buFont typeface="Wingdings" pitchFamily="2" charset="2"/>
              <a:buNone/>
              <a:tabLst/>
            </a:pPr>
            <a:endParaRPr kumimoji="1" lang="zh-CN" altLang="en-US" sz="1800" b="1" i="0" u="none" strike="noStrike" cap="none" normalizeH="0" baseline="0" smtClean="0">
              <a:ln>
                <a:noFill/>
              </a:ln>
              <a:solidFill>
                <a:schemeClr val="tx1"/>
              </a:solidFill>
              <a:effectLst/>
              <a:latin typeface="Tahoma" pitchFamily="34" charset="0"/>
              <a:ea typeface="黑体" pitchFamily="2" charset="-122"/>
            </a:endParaRPr>
          </a:p>
        </p:txBody>
      </p:sp>
      <p:pic>
        <p:nvPicPr>
          <p:cNvPr id="6" name="图片 5"/>
          <p:cNvPicPr/>
          <p:nvPr/>
        </p:nvPicPr>
        <p:blipFill>
          <a:blip r:embed="rId3" cstate="print"/>
          <a:srcRect/>
          <a:stretch>
            <a:fillRect/>
          </a:stretch>
        </p:blipFill>
        <p:spPr bwMode="auto">
          <a:xfrm>
            <a:off x="3059832" y="1412776"/>
            <a:ext cx="5760640" cy="46805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a:xfrm>
            <a:off x="539552" y="1412776"/>
            <a:ext cx="7776864" cy="4896544"/>
          </a:xfrm>
        </p:spPr>
        <p:txBody>
          <a:bodyPr/>
          <a:lstStyle/>
          <a:p>
            <a:r>
              <a:rPr lang="en-US" altLang="zh-CN" dirty="0" smtClean="0"/>
              <a:t>Ready state:</a:t>
            </a:r>
          </a:p>
          <a:p>
            <a:pPr lvl="1"/>
            <a:r>
              <a:rPr lang="zh-CN" altLang="en-US" dirty="0" smtClean="0"/>
              <a:t>处理</a:t>
            </a:r>
            <a:r>
              <a:rPr lang="en-US" altLang="zh-CN" dirty="0" smtClean="0"/>
              <a:t>inventory…</a:t>
            </a:r>
            <a:r>
              <a:rPr lang="zh-CN" altLang="en-US" dirty="0" smtClean="0"/>
              <a:t>防冲突</a:t>
            </a:r>
            <a:endParaRPr lang="en-US" altLang="zh-CN" dirty="0" smtClean="0"/>
          </a:p>
          <a:p>
            <a:pPr lvl="1"/>
            <a:r>
              <a:rPr lang="zh-CN" altLang="en-US" dirty="0" smtClean="0">
                <a:solidFill>
                  <a:srgbClr val="00B0F0"/>
                </a:solidFill>
              </a:rPr>
              <a:t>只要没有</a:t>
            </a:r>
            <a:r>
              <a:rPr lang="en-US" altLang="zh-CN" dirty="0" smtClean="0">
                <a:solidFill>
                  <a:srgbClr val="00B0F0"/>
                </a:solidFill>
              </a:rPr>
              <a:t>selected(address/</a:t>
            </a:r>
            <a:r>
              <a:rPr lang="en-US" altLang="zh-CN" dirty="0" err="1" smtClean="0">
                <a:solidFill>
                  <a:srgbClr val="00B0F0"/>
                </a:solidFill>
              </a:rPr>
              <a:t>uid</a:t>
            </a:r>
            <a:r>
              <a:rPr lang="en-US" altLang="zh-CN" dirty="0" smtClean="0">
                <a:solidFill>
                  <a:srgbClr val="00B0F0"/>
                </a:solidFill>
              </a:rPr>
              <a:t>)</a:t>
            </a:r>
            <a:r>
              <a:rPr lang="zh-CN" altLang="en-US" dirty="0" smtClean="0">
                <a:solidFill>
                  <a:srgbClr val="00B0F0"/>
                </a:solidFill>
              </a:rPr>
              <a:t>，都可以。</a:t>
            </a:r>
            <a:endParaRPr lang="en-US" altLang="zh-CN" dirty="0" smtClean="0">
              <a:solidFill>
                <a:srgbClr val="00B0F0"/>
              </a:solidFill>
            </a:endParaRPr>
          </a:p>
          <a:p>
            <a:r>
              <a:rPr lang="en-US" altLang="zh-CN" dirty="0" err="1" smtClean="0"/>
              <a:t>Seleted</a:t>
            </a:r>
            <a:r>
              <a:rPr lang="en-US" altLang="zh-CN" dirty="0" smtClean="0"/>
              <a:t> State</a:t>
            </a:r>
          </a:p>
          <a:p>
            <a:pPr lvl="1"/>
            <a:r>
              <a:rPr lang="zh-CN" altLang="en-US" dirty="0" smtClean="0"/>
              <a:t>通过命令</a:t>
            </a:r>
            <a:r>
              <a:rPr lang="en-US" altLang="zh-CN" dirty="0" smtClean="0"/>
              <a:t>SELECT</a:t>
            </a:r>
            <a:r>
              <a:rPr lang="zh-CN" altLang="en-US" dirty="0" smtClean="0"/>
              <a:t>，选择一个</a:t>
            </a:r>
            <a:r>
              <a:rPr lang="en-US" altLang="zh-CN" dirty="0" smtClean="0"/>
              <a:t>VICC(</a:t>
            </a:r>
            <a:r>
              <a:rPr lang="zh-CN" altLang="en-US" dirty="0" smtClean="0"/>
              <a:t>防冲突，发现了一个</a:t>
            </a:r>
            <a:r>
              <a:rPr lang="en-US" altLang="zh-CN" dirty="0" smtClean="0"/>
              <a:t>VICC))</a:t>
            </a:r>
            <a:r>
              <a:rPr lang="zh-CN" altLang="en-US" dirty="0" smtClean="0"/>
              <a:t>：</a:t>
            </a:r>
            <a:endParaRPr lang="en-US" altLang="zh-CN" dirty="0" smtClean="0"/>
          </a:p>
          <a:p>
            <a:pPr lvl="2">
              <a:lnSpc>
                <a:spcPct val="125000"/>
              </a:lnSpc>
            </a:pPr>
            <a:r>
              <a:rPr lang="zh-CN" altLang="en-US" dirty="0" smtClean="0"/>
              <a:t>被选中的，进入</a:t>
            </a:r>
            <a:r>
              <a:rPr lang="en-US" altLang="zh-CN" dirty="0" smtClean="0"/>
              <a:t>selected</a:t>
            </a:r>
            <a:r>
              <a:rPr lang="zh-CN" altLang="en-US" dirty="0" smtClean="0"/>
              <a:t>状态，只有一个</a:t>
            </a:r>
            <a:r>
              <a:rPr lang="en-US" altLang="zh-CN" dirty="0" smtClean="0"/>
              <a:t>VICC</a:t>
            </a:r>
            <a:r>
              <a:rPr lang="zh-CN" altLang="en-US" dirty="0" smtClean="0"/>
              <a:t>，可以进入</a:t>
            </a:r>
            <a:r>
              <a:rPr lang="en-US" altLang="zh-CN" dirty="0" smtClean="0"/>
              <a:t>selected</a:t>
            </a:r>
            <a:r>
              <a:rPr lang="zh-CN" altLang="en-US" dirty="0" smtClean="0"/>
              <a:t>状态；之后命令，直接指定发给这个</a:t>
            </a:r>
            <a:r>
              <a:rPr lang="en-US" altLang="zh-CN" dirty="0" smtClean="0"/>
              <a:t>VICC;</a:t>
            </a:r>
          </a:p>
          <a:p>
            <a:pPr lvl="1"/>
            <a:r>
              <a:rPr lang="zh-CN" altLang="en-US" dirty="0" smtClean="0">
                <a:solidFill>
                  <a:srgbClr val="00B0F0"/>
                </a:solidFill>
              </a:rPr>
              <a:t>可以响应</a:t>
            </a:r>
            <a:r>
              <a:rPr lang="en-US" altLang="zh-CN" dirty="0" smtClean="0">
                <a:solidFill>
                  <a:srgbClr val="00B0F0"/>
                </a:solidFill>
              </a:rPr>
              <a:t>all(select or </a:t>
            </a:r>
            <a:r>
              <a:rPr lang="en-US" altLang="zh-CN" dirty="0" err="1" smtClean="0">
                <a:solidFill>
                  <a:srgbClr val="00B0F0"/>
                </a:solidFill>
              </a:rPr>
              <a:t>addr</a:t>
            </a:r>
            <a:r>
              <a:rPr lang="en-US" altLang="zh-CN" dirty="0" smtClean="0">
                <a:solidFill>
                  <a:srgbClr val="00B0F0"/>
                </a:solidFill>
              </a:rPr>
              <a:t>/</a:t>
            </a:r>
            <a:r>
              <a:rPr lang="en-US" altLang="zh-CN" dirty="0" err="1" smtClean="0">
                <a:solidFill>
                  <a:srgbClr val="00B0F0"/>
                </a:solidFill>
              </a:rPr>
              <a:t>uid</a:t>
            </a:r>
            <a:r>
              <a:rPr lang="en-US" altLang="zh-CN" dirty="0" smtClean="0">
                <a:solidFill>
                  <a:srgbClr val="00B0F0"/>
                </a:solidFill>
              </a:rPr>
              <a:t>).</a:t>
            </a:r>
          </a:p>
          <a:p>
            <a:r>
              <a:rPr lang="en-US" altLang="zh-CN" dirty="0" smtClean="0"/>
              <a:t>Quite State</a:t>
            </a:r>
          </a:p>
          <a:p>
            <a:pPr lvl="1"/>
            <a:r>
              <a:rPr lang="en-US" altLang="zh-CN" dirty="0" smtClean="0"/>
              <a:t>Quite: </a:t>
            </a:r>
            <a:r>
              <a:rPr lang="zh-CN" altLang="en-US" dirty="0" smtClean="0"/>
              <a:t>处理设置了</a:t>
            </a:r>
            <a:r>
              <a:rPr lang="en-US" altLang="zh-CN" dirty="0" err="1" smtClean="0"/>
              <a:t>address_flag</a:t>
            </a:r>
            <a:r>
              <a:rPr lang="zh-CN" altLang="en-US" dirty="0" smtClean="0"/>
              <a:t>模式的所有命令：</a:t>
            </a:r>
            <a:endParaRPr lang="en-US" altLang="zh-CN" dirty="0" smtClean="0"/>
          </a:p>
          <a:p>
            <a:pPr lvl="2">
              <a:lnSpc>
                <a:spcPct val="125000"/>
              </a:lnSpc>
            </a:pPr>
            <a:r>
              <a:rPr lang="zh-CN" altLang="en-US" dirty="0" smtClean="0"/>
              <a:t>其实要看</a:t>
            </a:r>
            <a:r>
              <a:rPr lang="en-US" altLang="zh-CN" dirty="0" smtClean="0"/>
              <a:t>: UID</a:t>
            </a:r>
            <a:r>
              <a:rPr lang="zh-CN" altLang="en-US" dirty="0" smtClean="0"/>
              <a:t>是否相同</a:t>
            </a:r>
            <a:r>
              <a:rPr lang="en-US" altLang="zh-CN" dirty="0" smtClean="0"/>
              <a:t>/</a:t>
            </a:r>
            <a:r>
              <a:rPr lang="zh-CN" altLang="en-US" dirty="0" smtClean="0"/>
              <a:t>是否访问自己</a:t>
            </a:r>
            <a:r>
              <a:rPr lang="en-US" altLang="zh-CN" dirty="0" smtClean="0"/>
              <a:t>.</a:t>
            </a:r>
          </a:p>
          <a:p>
            <a:pPr lvl="1"/>
            <a:r>
              <a:rPr lang="zh-CN" altLang="en-US" dirty="0" smtClean="0"/>
              <a:t>不处理</a:t>
            </a:r>
            <a:r>
              <a:rPr lang="en-US" altLang="zh-CN" dirty="0" smtClean="0"/>
              <a:t>Inventory</a:t>
            </a:r>
            <a:r>
              <a:rPr lang="zh-CN" altLang="en-US" dirty="0" smtClean="0"/>
              <a:t> </a:t>
            </a:r>
            <a:r>
              <a:rPr lang="en-US" altLang="zh-CN" dirty="0" smtClean="0"/>
              <a:t>request.</a:t>
            </a:r>
            <a:endParaRPr lang="zh-CN" altLang="en-US"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a:xfrm>
            <a:off x="533400" y="1371600"/>
            <a:ext cx="8070850" cy="689248"/>
          </a:xfrm>
        </p:spPr>
        <p:txBody>
          <a:bodyPr/>
          <a:lstStyle/>
          <a:p>
            <a:r>
              <a:rPr lang="zh-CN" altLang="en-US" dirty="0" smtClean="0"/>
              <a:t>原文描述：</a:t>
            </a:r>
            <a:endParaRPr lang="zh-CN" altLang="en-US" dirty="0"/>
          </a:p>
        </p:txBody>
      </p:sp>
      <p:pic>
        <p:nvPicPr>
          <p:cNvPr id="4" name="Picture 2"/>
          <p:cNvPicPr>
            <a:picLocks noChangeAspect="1" noChangeArrowheads="1"/>
          </p:cNvPicPr>
          <p:nvPr/>
        </p:nvPicPr>
        <p:blipFill>
          <a:blip r:embed="rId2" cstate="print"/>
          <a:srcRect/>
          <a:stretch>
            <a:fillRect/>
          </a:stretch>
        </p:blipFill>
        <p:spPr bwMode="auto">
          <a:xfrm>
            <a:off x="1115616" y="2204864"/>
            <a:ext cx="7164018" cy="3156256"/>
          </a:xfrm>
          <a:prstGeom prst="rect">
            <a:avLst/>
          </a:prstGeom>
          <a:noFill/>
          <a:ln w="9525">
            <a:noFill/>
            <a:miter lim="800000"/>
            <a:headEnd/>
            <a:tailEnd/>
          </a:ln>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pic>
        <p:nvPicPr>
          <p:cNvPr id="4" name="图片 3"/>
          <p:cNvPicPr/>
          <p:nvPr/>
        </p:nvPicPr>
        <p:blipFill>
          <a:blip r:embed="rId2" cstate="print"/>
          <a:srcRect/>
          <a:stretch>
            <a:fillRect/>
          </a:stretch>
        </p:blipFill>
        <p:spPr bwMode="auto">
          <a:xfrm>
            <a:off x="971600" y="1412776"/>
            <a:ext cx="7560840" cy="4824536"/>
          </a:xfrm>
          <a:prstGeom prst="rect">
            <a:avLst/>
          </a:prstGeom>
          <a:noFill/>
          <a:ln w="9525">
            <a:noFill/>
            <a:miter lim="800000"/>
            <a:headEnd/>
            <a:tailEnd/>
          </a:ln>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a:xfrm>
            <a:off x="533400" y="1371600"/>
            <a:ext cx="7927032" cy="4865712"/>
          </a:xfrm>
        </p:spPr>
        <p:txBody>
          <a:bodyPr/>
          <a:lstStyle/>
          <a:p>
            <a:pPr>
              <a:lnSpc>
                <a:spcPct val="150000"/>
              </a:lnSpc>
            </a:pPr>
            <a:r>
              <a:rPr lang="en-US" altLang="zh-CN" dirty="0" smtClean="0"/>
              <a:t>VICC</a:t>
            </a:r>
            <a:r>
              <a:rPr lang="zh-CN" altLang="en-US" dirty="0" smtClean="0"/>
              <a:t>被寻找三种模式：</a:t>
            </a:r>
            <a:endParaRPr lang="en-US" altLang="zh-CN" dirty="0" smtClean="0"/>
          </a:p>
          <a:p>
            <a:pPr lvl="1">
              <a:lnSpc>
                <a:spcPct val="150000"/>
              </a:lnSpc>
            </a:pPr>
            <a:r>
              <a:rPr lang="zh-CN" altLang="en-US" dirty="0" smtClean="0">
                <a:solidFill>
                  <a:srgbClr val="FF0000"/>
                </a:solidFill>
              </a:rPr>
              <a:t>地址模式</a:t>
            </a:r>
            <a:endParaRPr lang="en-US" altLang="zh-CN" dirty="0" smtClean="0">
              <a:solidFill>
                <a:srgbClr val="FF0000"/>
              </a:solidFill>
            </a:endParaRPr>
          </a:p>
          <a:p>
            <a:pPr lvl="2">
              <a:lnSpc>
                <a:spcPct val="150000"/>
              </a:lnSpc>
            </a:pPr>
            <a:r>
              <a:rPr lang="zh-CN" altLang="en-US" dirty="0" smtClean="0"/>
              <a:t>命令中，直接定义</a:t>
            </a:r>
            <a:r>
              <a:rPr lang="en-US" altLang="zh-CN" dirty="0" smtClean="0"/>
              <a:t>UID</a:t>
            </a:r>
            <a:r>
              <a:rPr lang="zh-CN" altLang="en-US" dirty="0" smtClean="0"/>
              <a:t>：符合的应答，否则</a:t>
            </a:r>
            <a:r>
              <a:rPr lang="en-US" altLang="zh-CN" dirty="0" err="1" smtClean="0"/>
              <a:t>slient</a:t>
            </a:r>
            <a:r>
              <a:rPr lang="en-US" altLang="zh-CN" dirty="0" smtClean="0"/>
              <a:t>;</a:t>
            </a:r>
          </a:p>
          <a:p>
            <a:pPr lvl="1">
              <a:lnSpc>
                <a:spcPct val="150000"/>
              </a:lnSpc>
            </a:pPr>
            <a:r>
              <a:rPr lang="zh-CN" altLang="en-US" dirty="0" smtClean="0">
                <a:solidFill>
                  <a:srgbClr val="FF0000"/>
                </a:solidFill>
              </a:rPr>
              <a:t>选择模式 </a:t>
            </a:r>
            <a:endParaRPr lang="en-US" altLang="zh-CN" dirty="0" smtClean="0">
              <a:solidFill>
                <a:srgbClr val="FF0000"/>
              </a:solidFill>
            </a:endParaRPr>
          </a:p>
          <a:p>
            <a:pPr lvl="2">
              <a:lnSpc>
                <a:spcPct val="150000"/>
              </a:lnSpc>
            </a:pPr>
            <a:r>
              <a:rPr lang="zh-CN" altLang="en-US" dirty="0" smtClean="0"/>
              <a:t>通过命令</a:t>
            </a:r>
            <a:r>
              <a:rPr lang="en-US" altLang="zh-CN" dirty="0" smtClean="0"/>
              <a:t>SELECT</a:t>
            </a:r>
            <a:r>
              <a:rPr lang="zh-CN" altLang="en-US" dirty="0" smtClean="0"/>
              <a:t>，选择一个</a:t>
            </a:r>
            <a:r>
              <a:rPr lang="en-US" altLang="zh-CN" dirty="0" smtClean="0"/>
              <a:t>VICC(</a:t>
            </a:r>
            <a:r>
              <a:rPr lang="zh-CN" altLang="en-US" dirty="0" smtClean="0"/>
              <a:t>防冲突，发现了一个</a:t>
            </a:r>
            <a:r>
              <a:rPr lang="en-US" altLang="zh-CN" dirty="0" smtClean="0"/>
              <a:t>VICC)</a:t>
            </a:r>
            <a:r>
              <a:rPr lang="zh-CN" altLang="en-US" dirty="0" smtClean="0"/>
              <a:t>：</a:t>
            </a:r>
            <a:endParaRPr lang="en-US" altLang="zh-CN" dirty="0" smtClean="0"/>
          </a:p>
          <a:p>
            <a:pPr lvl="3">
              <a:lnSpc>
                <a:spcPct val="150000"/>
              </a:lnSpc>
            </a:pPr>
            <a:r>
              <a:rPr lang="zh-CN" altLang="en-US" dirty="0" smtClean="0"/>
              <a:t>被选中的，进入</a:t>
            </a:r>
            <a:r>
              <a:rPr lang="en-US" altLang="zh-CN" dirty="0" smtClean="0"/>
              <a:t>selected</a:t>
            </a:r>
            <a:r>
              <a:rPr lang="zh-CN" altLang="en-US" dirty="0" smtClean="0"/>
              <a:t>状态</a:t>
            </a:r>
            <a:endParaRPr lang="en-US" altLang="zh-CN" dirty="0" smtClean="0"/>
          </a:p>
          <a:p>
            <a:pPr lvl="3">
              <a:lnSpc>
                <a:spcPct val="150000"/>
              </a:lnSpc>
            </a:pPr>
            <a:r>
              <a:rPr lang="zh-CN" altLang="en-US" dirty="0" smtClean="0"/>
              <a:t>只有一个</a:t>
            </a:r>
            <a:r>
              <a:rPr lang="en-US" altLang="zh-CN" dirty="0" smtClean="0"/>
              <a:t>VICC</a:t>
            </a:r>
            <a:r>
              <a:rPr lang="zh-CN" altLang="en-US" dirty="0" smtClean="0"/>
              <a:t>，可以进入</a:t>
            </a:r>
            <a:r>
              <a:rPr lang="en-US" altLang="zh-CN" dirty="0" smtClean="0"/>
              <a:t>selected</a:t>
            </a:r>
            <a:r>
              <a:rPr lang="zh-CN" altLang="en-US" dirty="0" smtClean="0"/>
              <a:t>状态；</a:t>
            </a:r>
            <a:endParaRPr lang="en-US" altLang="zh-CN" dirty="0" smtClean="0"/>
          </a:p>
          <a:p>
            <a:pPr lvl="3">
              <a:lnSpc>
                <a:spcPct val="150000"/>
              </a:lnSpc>
            </a:pPr>
            <a:r>
              <a:rPr lang="zh-CN" altLang="en-US" dirty="0" smtClean="0"/>
              <a:t>之后命令，直接指定发给这个</a:t>
            </a:r>
            <a:r>
              <a:rPr lang="en-US" altLang="zh-CN" dirty="0" smtClean="0"/>
              <a:t>VICC;</a:t>
            </a:r>
          </a:p>
          <a:p>
            <a:pPr lvl="1">
              <a:lnSpc>
                <a:spcPct val="150000"/>
              </a:lnSpc>
            </a:pPr>
            <a:r>
              <a:rPr lang="zh-CN" altLang="en-US" dirty="0" smtClean="0">
                <a:solidFill>
                  <a:srgbClr val="FF0000"/>
                </a:solidFill>
              </a:rPr>
              <a:t>非地址模式 </a:t>
            </a:r>
            <a:endParaRPr lang="en-US" altLang="zh-CN" dirty="0" smtClean="0">
              <a:solidFill>
                <a:srgbClr val="FF0000"/>
              </a:solidFill>
            </a:endParaRPr>
          </a:p>
          <a:p>
            <a:pPr lvl="2">
              <a:lnSpc>
                <a:spcPct val="150000"/>
              </a:lnSpc>
            </a:pPr>
            <a:r>
              <a:rPr lang="zh-CN" altLang="en-US" dirty="0" smtClean="0"/>
              <a:t>要求全部</a:t>
            </a:r>
            <a:r>
              <a:rPr lang="en-US" altLang="zh-CN" dirty="0" smtClean="0"/>
              <a:t>VICC</a:t>
            </a:r>
            <a:r>
              <a:rPr lang="zh-CN" altLang="en-US" dirty="0" smtClean="0"/>
              <a:t>应答。</a:t>
            </a:r>
            <a:endParaRPr lang="en-US" altLang="zh-CN" dirty="0" smtClean="0"/>
          </a:p>
          <a:p>
            <a:pPr lvl="1">
              <a:buNone/>
            </a:pPr>
            <a:endParaRPr lang="zh-CN" altLang="en-US" dirty="0"/>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a:xfrm>
            <a:off x="533400" y="1371600"/>
            <a:ext cx="8070850" cy="833264"/>
          </a:xfrm>
        </p:spPr>
        <p:txBody>
          <a:bodyPr/>
          <a:lstStyle/>
          <a:p>
            <a:r>
              <a:rPr lang="zh-CN" altLang="en-US" dirty="0" smtClean="0"/>
              <a:t>请求帧：</a:t>
            </a:r>
            <a:r>
              <a:rPr lang="en-US" altLang="zh-CN" dirty="0" smtClean="0"/>
              <a:t>VCD-&gt;VICC</a:t>
            </a:r>
          </a:p>
          <a:p>
            <a:pPr lvl="1"/>
            <a:r>
              <a:rPr lang="zh-CN" altLang="en-US" dirty="0" smtClean="0"/>
              <a:t>标志</a:t>
            </a:r>
            <a:endParaRPr lang="en-US" altLang="zh-CN" dirty="0" smtClean="0"/>
          </a:p>
          <a:p>
            <a:pPr lvl="1">
              <a:buNone/>
            </a:pPr>
            <a:r>
              <a:rPr lang="zh-CN" altLang="en-US" dirty="0" smtClean="0"/>
              <a:t> </a:t>
            </a:r>
          </a:p>
          <a:p>
            <a:endParaRPr lang="zh-CN" altLang="en-US" dirty="0"/>
          </a:p>
        </p:txBody>
      </p:sp>
      <p:pic>
        <p:nvPicPr>
          <p:cNvPr id="147458" name="Picture 2"/>
          <p:cNvPicPr>
            <a:picLocks noChangeAspect="1" noChangeArrowheads="1"/>
          </p:cNvPicPr>
          <p:nvPr/>
        </p:nvPicPr>
        <p:blipFill>
          <a:blip r:embed="rId2" cstate="print"/>
          <a:srcRect/>
          <a:stretch>
            <a:fillRect/>
          </a:stretch>
        </p:blipFill>
        <p:spPr bwMode="auto">
          <a:xfrm>
            <a:off x="1043608" y="2204864"/>
            <a:ext cx="7272808" cy="39942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a:xfrm>
            <a:off x="533400" y="1371600"/>
            <a:ext cx="1806352" cy="4649688"/>
          </a:xfrm>
        </p:spPr>
        <p:txBody>
          <a:bodyPr/>
          <a:lstStyle/>
          <a:p>
            <a:r>
              <a:rPr lang="en-US" altLang="zh-CN" dirty="0" smtClean="0"/>
              <a:t>Request</a:t>
            </a:r>
            <a:r>
              <a:rPr lang="zh-CN" altLang="en-US" dirty="0" smtClean="0"/>
              <a:t>：</a:t>
            </a:r>
            <a:endParaRPr lang="en-US" altLang="zh-CN" dirty="0" smtClean="0"/>
          </a:p>
          <a:p>
            <a:pPr lvl="1"/>
            <a:r>
              <a:rPr lang="en-US" altLang="zh-CN" dirty="0" smtClean="0"/>
              <a:t>Request flags</a:t>
            </a:r>
          </a:p>
          <a:p>
            <a:endParaRPr lang="zh-CN" altLang="en-US" dirty="0"/>
          </a:p>
        </p:txBody>
      </p:sp>
      <p:pic>
        <p:nvPicPr>
          <p:cNvPr id="4" name="图片 3"/>
          <p:cNvPicPr/>
          <p:nvPr/>
        </p:nvPicPr>
        <p:blipFill>
          <a:blip r:embed="rId2" cstate="print"/>
          <a:srcRect/>
          <a:stretch>
            <a:fillRect/>
          </a:stretch>
        </p:blipFill>
        <p:spPr bwMode="auto">
          <a:xfrm>
            <a:off x="2483768" y="1628800"/>
            <a:ext cx="6048672" cy="4536504"/>
          </a:xfrm>
          <a:prstGeom prst="rect">
            <a:avLst/>
          </a:prstGeom>
          <a:noFill/>
          <a:ln w="9525">
            <a:noFill/>
            <a:miter lim="800000"/>
            <a:headEnd/>
            <a:tailEnd/>
          </a:ln>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a:xfrm>
            <a:off x="533400" y="1371600"/>
            <a:ext cx="8070850" cy="905272"/>
          </a:xfrm>
        </p:spPr>
        <p:txBody>
          <a:bodyPr/>
          <a:lstStyle/>
          <a:p>
            <a:r>
              <a:rPr lang="zh-CN" altLang="en-US" dirty="0" smtClean="0"/>
              <a:t>请求帧：</a:t>
            </a:r>
            <a:r>
              <a:rPr lang="en-US" altLang="zh-CN" dirty="0" smtClean="0"/>
              <a:t>VCD-&gt;VICC</a:t>
            </a:r>
          </a:p>
          <a:p>
            <a:pPr lvl="1"/>
            <a:r>
              <a:rPr lang="zh-CN" altLang="en-US" dirty="0" smtClean="0"/>
              <a:t>标志</a:t>
            </a:r>
            <a:r>
              <a:rPr lang="en-US" altLang="zh-CN" dirty="0" smtClean="0"/>
              <a:t>:</a:t>
            </a:r>
            <a:r>
              <a:rPr lang="zh-CN" altLang="en-US" dirty="0" smtClean="0"/>
              <a:t>目录标志</a:t>
            </a:r>
            <a:r>
              <a:rPr lang="en-US" altLang="zh-CN" dirty="0" smtClean="0"/>
              <a:t>=1/</a:t>
            </a:r>
            <a:r>
              <a:rPr lang="zh-CN" altLang="en-US" dirty="0" smtClean="0"/>
              <a:t>设置</a:t>
            </a:r>
            <a:r>
              <a:rPr lang="en-US" altLang="zh-CN" dirty="0" smtClean="0"/>
              <a:t>: </a:t>
            </a:r>
            <a:r>
              <a:rPr lang="zh-CN" altLang="en-US" dirty="0" smtClean="0"/>
              <a:t>用于防冲突</a:t>
            </a:r>
            <a:endParaRPr lang="en-US" altLang="zh-CN" dirty="0" smtClean="0"/>
          </a:p>
          <a:p>
            <a:endParaRPr lang="zh-CN" altLang="en-US" dirty="0"/>
          </a:p>
        </p:txBody>
      </p:sp>
      <p:pic>
        <p:nvPicPr>
          <p:cNvPr id="149506" name="Picture 2"/>
          <p:cNvPicPr>
            <a:picLocks noChangeAspect="1" noChangeArrowheads="1"/>
          </p:cNvPicPr>
          <p:nvPr/>
        </p:nvPicPr>
        <p:blipFill>
          <a:blip r:embed="rId2" cstate="print"/>
          <a:srcRect/>
          <a:stretch>
            <a:fillRect/>
          </a:stretch>
        </p:blipFill>
        <p:spPr bwMode="auto">
          <a:xfrm>
            <a:off x="1043608" y="2348880"/>
            <a:ext cx="7632848" cy="33483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a:xfrm>
            <a:off x="533400" y="1371600"/>
            <a:ext cx="8070850" cy="905272"/>
          </a:xfrm>
        </p:spPr>
        <p:txBody>
          <a:bodyPr/>
          <a:lstStyle/>
          <a:p>
            <a:r>
              <a:rPr lang="zh-CN" altLang="en-US" dirty="0" smtClean="0"/>
              <a:t>请求帧：</a:t>
            </a:r>
            <a:r>
              <a:rPr lang="en-US" altLang="zh-CN" dirty="0" smtClean="0"/>
              <a:t>VCD-&gt;VICC</a:t>
            </a:r>
          </a:p>
          <a:p>
            <a:pPr lvl="1"/>
            <a:r>
              <a:rPr lang="zh-CN" altLang="en-US" dirty="0" smtClean="0"/>
              <a:t>标志</a:t>
            </a:r>
            <a:r>
              <a:rPr lang="en-US" altLang="zh-CN" dirty="0" smtClean="0"/>
              <a:t>: </a:t>
            </a:r>
            <a:r>
              <a:rPr lang="zh-CN" altLang="en-US" dirty="0" smtClean="0"/>
              <a:t>目录标志</a:t>
            </a:r>
            <a:r>
              <a:rPr lang="en-US" altLang="zh-CN" dirty="0" smtClean="0"/>
              <a:t>=0/</a:t>
            </a:r>
            <a:r>
              <a:rPr lang="zh-CN" altLang="en-US" dirty="0" smtClean="0"/>
              <a:t>未设置</a:t>
            </a:r>
            <a:endParaRPr lang="en-US" altLang="zh-CN" dirty="0" smtClean="0"/>
          </a:p>
          <a:p>
            <a:endParaRPr lang="zh-CN" altLang="en-US" dirty="0"/>
          </a:p>
        </p:txBody>
      </p:sp>
      <p:pic>
        <p:nvPicPr>
          <p:cNvPr id="148482" name="Picture 2"/>
          <p:cNvPicPr>
            <a:picLocks noChangeAspect="1" noChangeArrowheads="1"/>
          </p:cNvPicPr>
          <p:nvPr/>
        </p:nvPicPr>
        <p:blipFill>
          <a:blip r:embed="rId2" cstate="print"/>
          <a:srcRect/>
          <a:stretch>
            <a:fillRect/>
          </a:stretch>
        </p:blipFill>
        <p:spPr bwMode="auto">
          <a:xfrm>
            <a:off x="1115616" y="2276872"/>
            <a:ext cx="7624440" cy="39604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pic>
        <p:nvPicPr>
          <p:cNvPr id="4" name="图片 3"/>
          <p:cNvPicPr/>
          <p:nvPr/>
        </p:nvPicPr>
        <p:blipFill>
          <a:blip r:embed="rId2" cstate="print"/>
          <a:srcRect/>
          <a:stretch>
            <a:fillRect/>
          </a:stretch>
        </p:blipFill>
        <p:spPr bwMode="auto">
          <a:xfrm>
            <a:off x="755576" y="1340768"/>
            <a:ext cx="6010275" cy="2105025"/>
          </a:xfrm>
          <a:prstGeom prst="rect">
            <a:avLst/>
          </a:prstGeom>
          <a:noFill/>
          <a:ln w="9525">
            <a:noFill/>
            <a:miter lim="800000"/>
            <a:headEnd/>
            <a:tailEnd/>
          </a:ln>
        </p:spPr>
      </p:pic>
      <p:pic>
        <p:nvPicPr>
          <p:cNvPr id="5" name="图片 4"/>
          <p:cNvPicPr/>
          <p:nvPr/>
        </p:nvPicPr>
        <p:blipFill>
          <a:blip r:embed="rId3" cstate="print"/>
          <a:srcRect/>
          <a:stretch>
            <a:fillRect/>
          </a:stretch>
        </p:blipFill>
        <p:spPr bwMode="auto">
          <a:xfrm>
            <a:off x="2555776" y="3429000"/>
            <a:ext cx="6029325" cy="2838450"/>
          </a:xfrm>
          <a:prstGeom prst="rect">
            <a:avLst/>
          </a:prstGeom>
          <a:noFill/>
          <a:ln w="9525">
            <a:noFill/>
            <a:miter lim="800000"/>
            <a:headEnd/>
            <a:tailEnd/>
          </a:ln>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p:txBody>
          <a:bodyPr/>
          <a:lstStyle/>
          <a:p>
            <a:r>
              <a:rPr lang="en-US" altLang="zh-CN" dirty="0" smtClean="0"/>
              <a:t>Bit3: inventory flag: 1</a:t>
            </a:r>
            <a:r>
              <a:rPr lang="zh-CN" altLang="zh-CN" dirty="0" smtClean="0"/>
              <a:t>：</a:t>
            </a:r>
            <a:r>
              <a:rPr lang="en-US" altLang="zh-CN" dirty="0" smtClean="0"/>
              <a:t>only </a:t>
            </a:r>
            <a:r>
              <a:rPr lang="en-US" altLang="zh-CN" dirty="0" err="1" smtClean="0"/>
              <a:t>seted</a:t>
            </a:r>
            <a:r>
              <a:rPr lang="en-US" altLang="zh-CN" dirty="0" smtClean="0"/>
              <a:t> by inventory request.</a:t>
            </a:r>
            <a:endParaRPr lang="zh-CN" altLang="zh-CN" dirty="0" smtClean="0"/>
          </a:p>
          <a:p>
            <a:r>
              <a:rPr lang="en-US" altLang="zh-CN" dirty="0" smtClean="0"/>
              <a:t>			0: else</a:t>
            </a:r>
            <a:endParaRPr lang="zh-CN" altLang="zh-CN" dirty="0" smtClean="0"/>
          </a:p>
          <a:p>
            <a:r>
              <a:rPr lang="zh-CN" altLang="zh-CN" dirty="0" smtClean="0"/>
              <a:t>两个</a:t>
            </a:r>
            <a:r>
              <a:rPr lang="en-US" altLang="zh-CN" dirty="0" smtClean="0"/>
              <a:t>flag: select flag/address flag:</a:t>
            </a:r>
          </a:p>
          <a:p>
            <a:endParaRPr lang="zh-CN" altLang="zh-CN" dirty="0" smtClean="0"/>
          </a:p>
          <a:p>
            <a:r>
              <a:rPr lang="en-US" altLang="zh-CN" dirty="0" smtClean="0"/>
              <a:t>if </a:t>
            </a:r>
            <a:r>
              <a:rPr lang="en-US" altLang="zh-CN" dirty="0" err="1" smtClean="0"/>
              <a:t>select_flag</a:t>
            </a:r>
            <a:r>
              <a:rPr lang="en-US" altLang="zh-CN" dirty="0" smtClean="0"/>
              <a:t> = 1: </a:t>
            </a:r>
            <a:r>
              <a:rPr lang="zh-CN" altLang="zh-CN" dirty="0" smtClean="0"/>
              <a:t>所有</a:t>
            </a:r>
            <a:r>
              <a:rPr lang="en-US" altLang="zh-CN" dirty="0" smtClean="0"/>
              <a:t>(</a:t>
            </a:r>
            <a:r>
              <a:rPr lang="zh-CN" altLang="zh-CN" dirty="0" smtClean="0"/>
              <a:t>其实只能有一个</a:t>
            </a:r>
            <a:r>
              <a:rPr lang="en-US" altLang="zh-CN" dirty="0" smtClean="0"/>
              <a:t>)</a:t>
            </a:r>
            <a:r>
              <a:rPr lang="zh-CN" altLang="zh-CN" dirty="0" smtClean="0"/>
              <a:t>处于</a:t>
            </a:r>
            <a:r>
              <a:rPr lang="en-US" altLang="zh-CN" dirty="0" smtClean="0"/>
              <a:t>selected state</a:t>
            </a:r>
            <a:r>
              <a:rPr lang="zh-CN" altLang="zh-CN" dirty="0" smtClean="0"/>
              <a:t>的</a:t>
            </a:r>
            <a:r>
              <a:rPr lang="en-US" altLang="zh-CN" dirty="0" smtClean="0"/>
              <a:t>VICC</a:t>
            </a:r>
            <a:r>
              <a:rPr lang="zh-CN" altLang="zh-CN" dirty="0" smtClean="0"/>
              <a:t>可以执行</a:t>
            </a:r>
            <a:r>
              <a:rPr lang="en-US" altLang="zh-CN" dirty="0" smtClean="0"/>
              <a:t>;</a:t>
            </a:r>
            <a:endParaRPr lang="zh-CN" altLang="zh-CN" dirty="0" smtClean="0"/>
          </a:p>
          <a:p>
            <a:r>
              <a:rPr lang="en-US" altLang="zh-CN" dirty="0" smtClean="0"/>
              <a:t>    </a:t>
            </a:r>
            <a:r>
              <a:rPr lang="zh-CN" altLang="zh-CN" dirty="0" smtClean="0"/>
              <a:t>要求：</a:t>
            </a:r>
            <a:r>
              <a:rPr lang="en-US" altLang="zh-CN" dirty="0" err="1" smtClean="0"/>
              <a:t>address_flag</a:t>
            </a:r>
            <a:r>
              <a:rPr lang="en-US" altLang="zh-CN" dirty="0" smtClean="0"/>
              <a:t> = 0, </a:t>
            </a:r>
            <a:r>
              <a:rPr lang="zh-CN" altLang="zh-CN" dirty="0" smtClean="0"/>
              <a:t>没有</a:t>
            </a:r>
            <a:r>
              <a:rPr lang="en-US" altLang="zh-CN" dirty="0" err="1" smtClean="0"/>
              <a:t>udi</a:t>
            </a:r>
            <a:r>
              <a:rPr lang="en-US" altLang="zh-CN" dirty="0" smtClean="0"/>
              <a:t>.</a:t>
            </a:r>
            <a:endParaRPr lang="zh-CN" altLang="zh-CN" dirty="0" smtClean="0"/>
          </a:p>
          <a:p>
            <a:r>
              <a:rPr lang="en-US" altLang="zh-CN" dirty="0" smtClean="0"/>
              <a:t>else </a:t>
            </a:r>
            <a:endParaRPr lang="zh-CN" altLang="zh-CN" dirty="0" smtClean="0"/>
          </a:p>
          <a:p>
            <a:r>
              <a:rPr lang="en-US" altLang="zh-CN" dirty="0" smtClean="0"/>
              <a:t>    If address flag = 1 </a:t>
            </a:r>
            <a:r>
              <a:rPr lang="zh-CN" altLang="zh-CN" dirty="0" smtClean="0"/>
              <a:t>说明有</a:t>
            </a:r>
            <a:r>
              <a:rPr lang="en-US" altLang="zh-CN" dirty="0" smtClean="0"/>
              <a:t>address/</a:t>
            </a:r>
            <a:r>
              <a:rPr lang="en-US" altLang="zh-CN" dirty="0" err="1" smtClean="0"/>
              <a:t>uid</a:t>
            </a:r>
            <a:r>
              <a:rPr lang="zh-CN" altLang="zh-CN" dirty="0" smtClean="0"/>
              <a:t>，</a:t>
            </a:r>
            <a:r>
              <a:rPr lang="en-US" altLang="zh-CN" dirty="0" err="1" smtClean="0"/>
              <a:t>uid</a:t>
            </a:r>
            <a:r>
              <a:rPr lang="zh-CN" altLang="zh-CN" dirty="0" smtClean="0"/>
              <a:t>符合的</a:t>
            </a:r>
            <a:r>
              <a:rPr lang="en-US" altLang="zh-CN" dirty="0" smtClean="0"/>
              <a:t>VICC</a:t>
            </a:r>
            <a:r>
              <a:rPr lang="zh-CN" altLang="zh-CN" dirty="0" smtClean="0"/>
              <a:t>执行</a:t>
            </a:r>
            <a:r>
              <a:rPr lang="en-US" altLang="zh-CN" dirty="0" smtClean="0"/>
              <a:t>;</a:t>
            </a:r>
            <a:endParaRPr lang="zh-CN" altLang="zh-CN" dirty="0" smtClean="0"/>
          </a:p>
          <a:p>
            <a:r>
              <a:rPr lang="en-US" altLang="zh-CN" dirty="0" smtClean="0"/>
              <a:t>               = 0, </a:t>
            </a:r>
            <a:r>
              <a:rPr lang="zh-CN" altLang="zh-CN" dirty="0" smtClean="0"/>
              <a:t>所有的</a:t>
            </a:r>
            <a:r>
              <a:rPr lang="en-US" altLang="zh-CN" dirty="0" smtClean="0"/>
              <a:t>VICC</a:t>
            </a:r>
            <a:r>
              <a:rPr lang="zh-CN" altLang="zh-CN" dirty="0" smtClean="0"/>
              <a:t>执行</a:t>
            </a:r>
            <a:r>
              <a:rPr lang="en-US" altLang="zh-CN" dirty="0" smtClean="0"/>
              <a:t>.</a:t>
            </a:r>
            <a:endParaRPr lang="zh-CN" altLang="zh-CN" dirty="0" smtClean="0"/>
          </a:p>
          <a:p>
            <a:r>
              <a:rPr lang="zh-CN" altLang="zh-CN" dirty="0" smtClean="0"/>
              <a:t>即组合中，不存在：</a:t>
            </a:r>
            <a:r>
              <a:rPr lang="en-US" altLang="zh-CN" dirty="0" smtClean="0"/>
              <a:t>11.</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p:txBody>
          <a:bodyPr/>
          <a:lstStyle/>
          <a:p>
            <a:r>
              <a:rPr lang="en-US" altLang="zh-CN" dirty="0" smtClean="0"/>
              <a:t> </a:t>
            </a:r>
            <a:r>
              <a:rPr lang="zh-CN" altLang="zh-CN" dirty="0" smtClean="0"/>
              <a:t>其实无论哪种：都可以选择一个卡：</a:t>
            </a:r>
          </a:p>
          <a:p>
            <a:pPr lvl="1"/>
            <a:r>
              <a:rPr lang="en-US" altLang="zh-CN" dirty="0" smtClean="0"/>
              <a:t> 01:</a:t>
            </a:r>
            <a:r>
              <a:rPr lang="zh-CN" altLang="en-US" dirty="0" smtClean="0"/>
              <a:t>寻址模式</a:t>
            </a:r>
          </a:p>
          <a:p>
            <a:pPr lvl="2"/>
            <a:r>
              <a:rPr lang="zh-CN" altLang="zh-CN" dirty="0" smtClean="0"/>
              <a:t>选择一个卡，地址模式</a:t>
            </a:r>
          </a:p>
          <a:p>
            <a:pPr lvl="1"/>
            <a:r>
              <a:rPr lang="en-US" altLang="zh-CN" dirty="0" smtClean="0"/>
              <a:t> 00:</a:t>
            </a:r>
            <a:r>
              <a:rPr lang="zh-CN" altLang="en-US" dirty="0" smtClean="0"/>
              <a:t>非寻址模式</a:t>
            </a:r>
            <a:endParaRPr lang="en-US" altLang="zh-CN" dirty="0" smtClean="0"/>
          </a:p>
          <a:p>
            <a:pPr lvl="2"/>
            <a:r>
              <a:rPr lang="zh-CN" altLang="zh-CN" dirty="0" smtClean="0"/>
              <a:t>所有卡执行</a:t>
            </a:r>
            <a:r>
              <a:rPr lang="en-US" altLang="zh-CN" dirty="0" smtClean="0"/>
              <a:t>;</a:t>
            </a:r>
          </a:p>
          <a:p>
            <a:pPr lvl="1"/>
            <a:r>
              <a:rPr lang="en-US" altLang="zh-CN" dirty="0" smtClean="0"/>
              <a:t>10:</a:t>
            </a:r>
            <a:r>
              <a:rPr lang="zh-CN" altLang="en-US" dirty="0" smtClean="0"/>
              <a:t>选择模式</a:t>
            </a:r>
            <a:endParaRPr lang="en-US" altLang="zh-CN" dirty="0" smtClean="0"/>
          </a:p>
          <a:p>
            <a:pPr lvl="2"/>
            <a:r>
              <a:rPr lang="zh-CN" altLang="zh-CN" dirty="0" smtClean="0"/>
              <a:t>选择一个处于</a:t>
            </a:r>
            <a:r>
              <a:rPr lang="en-US" altLang="zh-CN" dirty="0" smtClean="0"/>
              <a:t>selected</a:t>
            </a:r>
            <a:r>
              <a:rPr lang="zh-CN" altLang="zh-CN" dirty="0" smtClean="0"/>
              <a:t>的卡，由于只能有一个卡处于</a:t>
            </a:r>
            <a:r>
              <a:rPr lang="en-US" altLang="zh-CN" dirty="0" smtClean="0"/>
              <a:t>selected</a:t>
            </a:r>
            <a:r>
              <a:rPr lang="zh-CN" altLang="zh-CN" dirty="0" smtClean="0"/>
              <a:t>状态，因此也就是选择一个卡；</a:t>
            </a:r>
          </a:p>
          <a:p>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p:txBody>
          <a:bodyPr/>
          <a:lstStyle/>
          <a:p>
            <a:r>
              <a:rPr lang="zh-CN" altLang="en-US" dirty="0" smtClean="0"/>
              <a:t>工作模式：</a:t>
            </a:r>
            <a:endParaRPr lang="en-US" altLang="zh-CN" dirty="0" smtClean="0"/>
          </a:p>
          <a:p>
            <a:pPr lvl="1">
              <a:lnSpc>
                <a:spcPct val="150000"/>
              </a:lnSpc>
            </a:pPr>
            <a:r>
              <a:rPr lang="zh-CN" altLang="en-US" dirty="0" smtClean="0"/>
              <a:t>寻址模式</a:t>
            </a:r>
          </a:p>
          <a:p>
            <a:pPr lvl="2">
              <a:lnSpc>
                <a:spcPct val="150000"/>
              </a:lnSpc>
            </a:pPr>
            <a:r>
              <a:rPr lang="zh-CN" altLang="en-US" dirty="0" smtClean="0">
                <a:solidFill>
                  <a:srgbClr val="FF0000"/>
                </a:solidFill>
              </a:rPr>
              <a:t>当寻址标志设置为</a:t>
            </a:r>
            <a:r>
              <a:rPr lang="en-US" altLang="zh-CN" dirty="0" smtClean="0">
                <a:solidFill>
                  <a:srgbClr val="FF0000"/>
                </a:solidFill>
              </a:rPr>
              <a:t>1</a:t>
            </a:r>
            <a:r>
              <a:rPr lang="zh-CN" altLang="en-US" dirty="0" smtClean="0">
                <a:solidFill>
                  <a:srgbClr val="FF0000"/>
                </a:solidFill>
              </a:rPr>
              <a:t>（寻址模式），请求应包含编址的</a:t>
            </a:r>
            <a:r>
              <a:rPr lang="en-US" altLang="zh-CN" dirty="0" smtClean="0">
                <a:solidFill>
                  <a:srgbClr val="FF0000"/>
                </a:solidFill>
              </a:rPr>
              <a:t>VICC</a:t>
            </a:r>
            <a:r>
              <a:rPr lang="zh-CN" altLang="en-US" dirty="0" smtClean="0">
                <a:solidFill>
                  <a:srgbClr val="FF0000"/>
                </a:solidFill>
              </a:rPr>
              <a:t>的唯一</a:t>
            </a:r>
            <a:r>
              <a:rPr lang="en-US" altLang="zh-CN" dirty="0" smtClean="0">
                <a:solidFill>
                  <a:srgbClr val="FF0000"/>
                </a:solidFill>
              </a:rPr>
              <a:t>ID</a:t>
            </a:r>
            <a:r>
              <a:rPr lang="zh-CN" altLang="en-US" dirty="0" smtClean="0">
                <a:solidFill>
                  <a:srgbClr val="FF0000"/>
                </a:solidFill>
              </a:rPr>
              <a:t>（</a:t>
            </a:r>
            <a:r>
              <a:rPr lang="en-US" altLang="zh-CN" dirty="0" smtClean="0">
                <a:solidFill>
                  <a:srgbClr val="FF0000"/>
                </a:solidFill>
              </a:rPr>
              <a:t>UID</a:t>
            </a:r>
            <a:r>
              <a:rPr lang="zh-CN" altLang="en-US" dirty="0" smtClean="0">
                <a:solidFill>
                  <a:srgbClr val="FF0000"/>
                </a:solidFill>
              </a:rPr>
              <a:t>）</a:t>
            </a:r>
            <a:r>
              <a:rPr lang="zh-CN" altLang="en-US" dirty="0" smtClean="0"/>
              <a:t>。 </a:t>
            </a:r>
          </a:p>
          <a:p>
            <a:pPr lvl="2">
              <a:lnSpc>
                <a:spcPct val="150000"/>
              </a:lnSpc>
            </a:pPr>
            <a:r>
              <a:rPr lang="zh-CN" altLang="en-US" dirty="0" smtClean="0"/>
              <a:t>任何</a:t>
            </a:r>
            <a:r>
              <a:rPr lang="en-US" altLang="zh-CN" dirty="0" smtClean="0"/>
              <a:t>VICC</a:t>
            </a:r>
            <a:r>
              <a:rPr lang="zh-CN" altLang="en-US" dirty="0" smtClean="0"/>
              <a:t>在收到寻址标志为</a:t>
            </a:r>
            <a:r>
              <a:rPr lang="en-US" altLang="zh-CN" dirty="0" smtClean="0"/>
              <a:t>1</a:t>
            </a:r>
            <a:r>
              <a:rPr lang="zh-CN" altLang="en-US" dirty="0" smtClean="0"/>
              <a:t>的请求，应将收到的唯一</a:t>
            </a:r>
            <a:r>
              <a:rPr lang="en-US" altLang="zh-CN" dirty="0" smtClean="0"/>
              <a:t>ID</a:t>
            </a:r>
            <a:r>
              <a:rPr lang="zh-CN" altLang="en-US" dirty="0" smtClean="0"/>
              <a:t>（地址）和自身</a:t>
            </a:r>
            <a:r>
              <a:rPr lang="en-US" altLang="zh-CN" dirty="0" smtClean="0"/>
              <a:t>ID</a:t>
            </a:r>
            <a:r>
              <a:rPr lang="zh-CN" altLang="en-US" dirty="0" smtClean="0"/>
              <a:t>相比较。 </a:t>
            </a:r>
          </a:p>
          <a:p>
            <a:pPr lvl="2">
              <a:lnSpc>
                <a:spcPct val="150000"/>
              </a:lnSpc>
            </a:pPr>
            <a:r>
              <a:rPr lang="zh-CN" altLang="en-US" dirty="0" smtClean="0"/>
              <a:t>假如匹配，</a:t>
            </a:r>
            <a:r>
              <a:rPr lang="en-US" altLang="zh-CN" dirty="0" smtClean="0"/>
              <a:t>VICC</a:t>
            </a:r>
            <a:r>
              <a:rPr lang="zh-CN" altLang="en-US" dirty="0" smtClean="0"/>
              <a:t>将执行它（假如可能），并根据命令描述的规定返回一个响应给</a:t>
            </a:r>
            <a:r>
              <a:rPr lang="en-US" altLang="zh-CN" dirty="0" smtClean="0"/>
              <a:t>VCD</a:t>
            </a:r>
            <a:r>
              <a:rPr lang="zh-CN" altLang="en-US" dirty="0" smtClean="0"/>
              <a:t>。 </a:t>
            </a:r>
          </a:p>
          <a:p>
            <a:pPr lvl="2">
              <a:lnSpc>
                <a:spcPct val="150000"/>
              </a:lnSpc>
            </a:pPr>
            <a:r>
              <a:rPr lang="zh-CN" altLang="en-US" dirty="0" smtClean="0"/>
              <a:t>假如不匹配，</a:t>
            </a:r>
            <a:r>
              <a:rPr lang="en-US" altLang="zh-CN" dirty="0" smtClean="0"/>
              <a:t>VICC</a:t>
            </a:r>
            <a:r>
              <a:rPr lang="zh-CN" altLang="en-US" dirty="0" smtClean="0"/>
              <a:t>将保持沉默。 </a:t>
            </a:r>
            <a:endParaRPr lang="en-US" altLang="zh-CN" dirty="0" smtClean="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p:txBody>
          <a:bodyPr/>
          <a:lstStyle/>
          <a:p>
            <a:pPr lvl="1">
              <a:lnSpc>
                <a:spcPct val="150000"/>
              </a:lnSpc>
            </a:pPr>
            <a:r>
              <a:rPr lang="zh-CN" altLang="en-US" dirty="0" smtClean="0"/>
              <a:t>非寻址模式</a:t>
            </a:r>
          </a:p>
          <a:p>
            <a:pPr lvl="2">
              <a:lnSpc>
                <a:spcPct val="150000"/>
              </a:lnSpc>
            </a:pPr>
            <a:r>
              <a:rPr lang="zh-CN" altLang="en-US" dirty="0" smtClean="0">
                <a:solidFill>
                  <a:srgbClr val="FF0000"/>
                </a:solidFill>
              </a:rPr>
              <a:t>当寻址标志设置为</a:t>
            </a:r>
            <a:r>
              <a:rPr lang="en-US" altLang="zh-CN" dirty="0" smtClean="0">
                <a:solidFill>
                  <a:srgbClr val="FF0000"/>
                </a:solidFill>
              </a:rPr>
              <a:t>0</a:t>
            </a:r>
            <a:r>
              <a:rPr lang="zh-CN" altLang="en-US" dirty="0" smtClean="0">
                <a:solidFill>
                  <a:srgbClr val="FF0000"/>
                </a:solidFill>
              </a:rPr>
              <a:t>（非寻址模式），请求将不包含唯一的</a:t>
            </a:r>
            <a:r>
              <a:rPr lang="en-US" altLang="zh-CN" dirty="0" smtClean="0">
                <a:solidFill>
                  <a:srgbClr val="FF0000"/>
                </a:solidFill>
              </a:rPr>
              <a:t>ID</a:t>
            </a:r>
            <a:r>
              <a:rPr lang="zh-CN" altLang="en-US" dirty="0" smtClean="0"/>
              <a:t>。 任何</a:t>
            </a:r>
            <a:r>
              <a:rPr lang="en-US" altLang="zh-CN" dirty="0" smtClean="0"/>
              <a:t>VICC</a:t>
            </a:r>
            <a:r>
              <a:rPr lang="zh-CN" altLang="en-US" dirty="0" smtClean="0"/>
              <a:t>在收到寻址标志为</a:t>
            </a:r>
            <a:r>
              <a:rPr lang="en-US" altLang="zh-CN" dirty="0" smtClean="0"/>
              <a:t>0</a:t>
            </a:r>
            <a:r>
              <a:rPr lang="zh-CN" altLang="en-US" dirty="0" smtClean="0"/>
              <a:t>的请求，</a:t>
            </a:r>
            <a:r>
              <a:rPr lang="en-US" altLang="zh-CN" dirty="0" smtClean="0"/>
              <a:t>VICC</a:t>
            </a:r>
            <a:r>
              <a:rPr lang="zh-CN" altLang="en-US" dirty="0" smtClean="0"/>
              <a:t>将执行它（假如可能），并根据命令描述的规定返回一个响应给</a:t>
            </a:r>
            <a:r>
              <a:rPr lang="en-US" altLang="zh-CN" dirty="0" smtClean="0"/>
              <a:t>VCD</a:t>
            </a:r>
            <a:r>
              <a:rPr lang="zh-CN" altLang="en-US" dirty="0" smtClean="0"/>
              <a:t>。 </a:t>
            </a:r>
          </a:p>
          <a:p>
            <a:pPr lvl="1"/>
            <a:r>
              <a:rPr lang="zh-CN" altLang="en-US" dirty="0" smtClean="0"/>
              <a:t>选择模式 </a:t>
            </a:r>
          </a:p>
          <a:p>
            <a:pPr lvl="2">
              <a:lnSpc>
                <a:spcPct val="150000"/>
              </a:lnSpc>
            </a:pPr>
            <a:r>
              <a:rPr lang="zh-CN" altLang="en-US" dirty="0" smtClean="0">
                <a:solidFill>
                  <a:srgbClr val="FF0000"/>
                </a:solidFill>
              </a:rPr>
              <a:t>当选择标志设置为</a:t>
            </a:r>
            <a:r>
              <a:rPr lang="en-US" altLang="zh-CN" dirty="0" smtClean="0">
                <a:solidFill>
                  <a:srgbClr val="FF0000"/>
                </a:solidFill>
              </a:rPr>
              <a:t>1</a:t>
            </a:r>
            <a:r>
              <a:rPr lang="zh-CN" altLang="en-US" dirty="0" smtClean="0">
                <a:solidFill>
                  <a:srgbClr val="FF0000"/>
                </a:solidFill>
              </a:rPr>
              <a:t>（选择模式），请求将不包含</a:t>
            </a:r>
            <a:r>
              <a:rPr lang="en-US" altLang="zh-CN" dirty="0" smtClean="0">
                <a:solidFill>
                  <a:srgbClr val="FF0000"/>
                </a:solidFill>
              </a:rPr>
              <a:t>VICC</a:t>
            </a:r>
            <a:r>
              <a:rPr lang="zh-CN" altLang="en-US" dirty="0" smtClean="0">
                <a:solidFill>
                  <a:srgbClr val="FF0000"/>
                </a:solidFill>
              </a:rPr>
              <a:t>唯一</a:t>
            </a:r>
            <a:r>
              <a:rPr lang="en-US" altLang="zh-CN" dirty="0" smtClean="0">
                <a:solidFill>
                  <a:srgbClr val="FF0000"/>
                </a:solidFill>
              </a:rPr>
              <a:t>ID</a:t>
            </a:r>
            <a:r>
              <a:rPr lang="zh-CN" altLang="en-US" dirty="0" smtClean="0"/>
              <a:t>。 </a:t>
            </a:r>
          </a:p>
          <a:p>
            <a:pPr lvl="2">
              <a:lnSpc>
                <a:spcPct val="150000"/>
              </a:lnSpc>
            </a:pPr>
            <a:r>
              <a:rPr lang="zh-CN" altLang="en-US" dirty="0" smtClean="0"/>
              <a:t>处于选择状态的</a:t>
            </a:r>
            <a:r>
              <a:rPr lang="en-US" altLang="zh-CN" dirty="0" smtClean="0"/>
              <a:t>VICC</a:t>
            </a:r>
            <a:r>
              <a:rPr lang="zh-CN" altLang="en-US" dirty="0" smtClean="0"/>
              <a:t>在收到选择标志为</a:t>
            </a:r>
            <a:r>
              <a:rPr lang="en-US" altLang="zh-CN" dirty="0" smtClean="0"/>
              <a:t>1</a:t>
            </a:r>
            <a:r>
              <a:rPr lang="zh-CN" altLang="en-US" dirty="0" smtClean="0"/>
              <a:t>的请求时，</a:t>
            </a:r>
            <a:r>
              <a:rPr lang="en-US" altLang="zh-CN" dirty="0" smtClean="0"/>
              <a:t>VICC</a:t>
            </a:r>
            <a:r>
              <a:rPr lang="zh-CN" altLang="en-US" dirty="0" smtClean="0"/>
              <a:t>将执行它（假如可能），并根据命令描述的规定返回一个响应给</a:t>
            </a:r>
            <a:r>
              <a:rPr lang="en-US" altLang="zh-CN" dirty="0" smtClean="0"/>
              <a:t>VCD</a:t>
            </a:r>
            <a:r>
              <a:rPr lang="zh-CN" altLang="en-US" dirty="0" smtClean="0"/>
              <a:t>。 </a:t>
            </a:r>
          </a:p>
          <a:p>
            <a:pPr lvl="2">
              <a:lnSpc>
                <a:spcPct val="150000"/>
              </a:lnSpc>
            </a:pPr>
            <a:r>
              <a:rPr lang="en-US" altLang="zh-CN" dirty="0" smtClean="0"/>
              <a:t>VICC</a:t>
            </a:r>
            <a:r>
              <a:rPr lang="zh-CN" altLang="en-US" dirty="0" smtClean="0"/>
              <a:t>只有处于选择状态，才会响应选择标志为</a:t>
            </a:r>
            <a:r>
              <a:rPr lang="en-US" altLang="zh-CN" dirty="0" smtClean="0"/>
              <a:t>1</a:t>
            </a:r>
            <a:r>
              <a:rPr lang="zh-CN" altLang="en-US" dirty="0" smtClean="0"/>
              <a:t>的请求。 </a:t>
            </a:r>
          </a:p>
          <a:p>
            <a:endParaRPr lang="zh-CN" altLang="en-US"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a:xfrm>
            <a:off x="539552" y="1412776"/>
            <a:ext cx="1728192" cy="4680520"/>
          </a:xfrm>
        </p:spPr>
        <p:txBody>
          <a:bodyPr/>
          <a:lstStyle/>
          <a:p>
            <a:r>
              <a:rPr lang="en-US" altLang="zh-CN" dirty="0" smtClean="0"/>
              <a:t>VICC</a:t>
            </a:r>
            <a:r>
              <a:rPr lang="zh-CN" altLang="en-US" dirty="0" smtClean="0"/>
              <a:t>工作三种模式：</a:t>
            </a:r>
            <a:endParaRPr lang="en-US" altLang="zh-CN" dirty="0" smtClean="0"/>
          </a:p>
          <a:p>
            <a:endParaRPr lang="zh-CN" altLang="en-US" dirty="0"/>
          </a:p>
        </p:txBody>
      </p:sp>
      <p:pic>
        <p:nvPicPr>
          <p:cNvPr id="4" name="图片 3"/>
          <p:cNvPicPr/>
          <p:nvPr/>
        </p:nvPicPr>
        <p:blipFill>
          <a:blip r:embed="rId2" cstate="print"/>
          <a:srcRect/>
          <a:stretch>
            <a:fillRect/>
          </a:stretch>
        </p:blipFill>
        <p:spPr bwMode="auto">
          <a:xfrm>
            <a:off x="2339752" y="1340768"/>
            <a:ext cx="6120680" cy="4896544"/>
          </a:xfrm>
          <a:prstGeom prst="rect">
            <a:avLst/>
          </a:prstGeom>
          <a:noFill/>
          <a:ln w="9525">
            <a:noFill/>
            <a:miter lim="800000"/>
            <a:headEnd/>
            <a:tailEnd/>
          </a:ln>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a:xfrm>
            <a:off x="533400" y="1371600"/>
            <a:ext cx="2886472" cy="4876800"/>
          </a:xfrm>
        </p:spPr>
        <p:txBody>
          <a:bodyPr/>
          <a:lstStyle/>
          <a:p>
            <a:r>
              <a:rPr lang="zh-CN" altLang="en-US" dirty="0" smtClean="0"/>
              <a:t>请求帧：</a:t>
            </a:r>
            <a:r>
              <a:rPr lang="en-US" altLang="zh-CN" dirty="0" smtClean="0"/>
              <a:t>VCD-&gt;VICC</a:t>
            </a:r>
          </a:p>
          <a:p>
            <a:pPr lvl="1"/>
            <a:r>
              <a:rPr lang="zh-CN" altLang="en-US" dirty="0" smtClean="0"/>
              <a:t>命令编码</a:t>
            </a:r>
            <a:endParaRPr lang="en-US" altLang="zh-CN" dirty="0" smtClean="0"/>
          </a:p>
          <a:p>
            <a:pPr lvl="1">
              <a:buNone/>
            </a:pPr>
            <a:endParaRPr lang="en-US" altLang="zh-CN" dirty="0" smtClean="0"/>
          </a:p>
        </p:txBody>
      </p:sp>
      <p:pic>
        <p:nvPicPr>
          <p:cNvPr id="150530" name="Picture 2"/>
          <p:cNvPicPr>
            <a:picLocks noChangeAspect="1" noChangeArrowheads="1"/>
          </p:cNvPicPr>
          <p:nvPr/>
        </p:nvPicPr>
        <p:blipFill>
          <a:blip r:embed="rId2" cstate="print"/>
          <a:srcRect/>
          <a:stretch>
            <a:fillRect/>
          </a:stretch>
        </p:blipFill>
        <p:spPr bwMode="auto">
          <a:xfrm>
            <a:off x="3491880" y="1340768"/>
            <a:ext cx="5184576" cy="48965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a:xfrm>
            <a:off x="533400" y="1371600"/>
            <a:ext cx="8070850" cy="401216"/>
          </a:xfrm>
        </p:spPr>
        <p:txBody>
          <a:bodyPr/>
          <a:lstStyle/>
          <a:p>
            <a:r>
              <a:rPr lang="zh-CN" altLang="en-US" dirty="0" smtClean="0"/>
              <a:t>请求帧：</a:t>
            </a:r>
            <a:r>
              <a:rPr lang="en-US" altLang="zh-CN" dirty="0" smtClean="0"/>
              <a:t>VCD-&gt;VICC: </a:t>
            </a:r>
            <a:r>
              <a:rPr lang="zh-CN" altLang="en-US" dirty="0" smtClean="0"/>
              <a:t>命令编码</a:t>
            </a:r>
            <a:endParaRPr lang="en-US" altLang="zh-CN" dirty="0" smtClean="0"/>
          </a:p>
          <a:p>
            <a:pPr lvl="1"/>
            <a:endParaRPr lang="en-US" altLang="zh-CN" dirty="0" smtClean="0"/>
          </a:p>
          <a:p>
            <a:pPr lvl="1"/>
            <a:endParaRPr lang="en-US" altLang="zh-CN" dirty="0" smtClean="0"/>
          </a:p>
          <a:p>
            <a:pPr lvl="1"/>
            <a:endParaRPr lang="en-US" altLang="zh-CN" dirty="0" smtClean="0"/>
          </a:p>
          <a:p>
            <a:pPr lvl="1"/>
            <a:endParaRPr lang="en-US" altLang="zh-CN" dirty="0" smtClean="0"/>
          </a:p>
          <a:p>
            <a:pPr lvl="1"/>
            <a:endParaRPr lang="en-US" altLang="zh-CN" dirty="0" smtClean="0"/>
          </a:p>
          <a:p>
            <a:pPr lvl="1"/>
            <a:endParaRPr lang="zh-CN" altLang="en-US" dirty="0" smtClean="0"/>
          </a:p>
          <a:p>
            <a:pPr>
              <a:buNone/>
            </a:pPr>
            <a:endParaRPr lang="zh-CN" altLang="en-US" dirty="0"/>
          </a:p>
        </p:txBody>
      </p:sp>
      <p:graphicFrame>
        <p:nvGraphicFramePr>
          <p:cNvPr id="4" name="表格 3"/>
          <p:cNvGraphicFramePr>
            <a:graphicFrameLocks noGrp="1"/>
          </p:cNvGraphicFramePr>
          <p:nvPr/>
        </p:nvGraphicFramePr>
        <p:xfrm>
          <a:off x="899592" y="1844824"/>
          <a:ext cx="7704858" cy="4392487"/>
        </p:xfrm>
        <a:graphic>
          <a:graphicData uri="http://schemas.openxmlformats.org/drawingml/2006/table">
            <a:tbl>
              <a:tblPr firstRow="1" bandRow="1">
                <a:tableStyleId>{616DA210-FB5B-4158-B5E0-FEB733F419BA}</a:tableStyleId>
              </a:tblPr>
              <a:tblGrid>
                <a:gridCol w="1080120"/>
                <a:gridCol w="720080"/>
                <a:gridCol w="1224136"/>
                <a:gridCol w="1224136"/>
                <a:gridCol w="720080"/>
                <a:gridCol w="2736306"/>
              </a:tblGrid>
              <a:tr h="399317">
                <a:tc>
                  <a:txBody>
                    <a:bodyPr/>
                    <a:lstStyle/>
                    <a:p>
                      <a:r>
                        <a:rPr lang="zh-CN" altLang="en-US" dirty="0" smtClean="0"/>
                        <a:t>编码</a:t>
                      </a:r>
                      <a:endParaRPr lang="zh-CN" altLang="en-US" dirty="0"/>
                    </a:p>
                  </a:txBody>
                  <a:tcPr/>
                </a:tc>
                <a:tc>
                  <a:txBody>
                    <a:bodyPr/>
                    <a:lstStyle/>
                    <a:p>
                      <a:r>
                        <a:rPr lang="zh-CN" altLang="en-US" dirty="0" smtClean="0"/>
                        <a:t>类型</a:t>
                      </a:r>
                      <a:endParaRPr lang="zh-CN" altLang="en-US" dirty="0"/>
                    </a:p>
                  </a:txBody>
                  <a:tcPr/>
                </a:tc>
                <a:tc>
                  <a:txBody>
                    <a:bodyPr/>
                    <a:lstStyle/>
                    <a:p>
                      <a:r>
                        <a:rPr lang="zh-CN" altLang="en-US" dirty="0" smtClean="0"/>
                        <a:t>功能</a:t>
                      </a:r>
                      <a:endParaRPr lang="zh-CN" alt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编码</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类型</a:t>
                      </a:r>
                      <a:endParaRPr lang="zh-CN" altLang="en-US" dirty="0"/>
                    </a:p>
                  </a:txBody>
                  <a:tcPr/>
                </a:tc>
                <a:tc>
                  <a:txBody>
                    <a:bodyPr/>
                    <a:lstStyle/>
                    <a:p>
                      <a:r>
                        <a:rPr lang="zh-CN" altLang="en-US" dirty="0" smtClean="0"/>
                        <a:t>功能</a:t>
                      </a:r>
                      <a:endParaRPr lang="zh-CN" altLang="en-US" dirty="0"/>
                    </a:p>
                  </a:txBody>
                  <a:tcPr/>
                </a:tc>
              </a:tr>
              <a:tr h="399317">
                <a:tc>
                  <a:txBody>
                    <a:bodyPr/>
                    <a:lstStyle/>
                    <a:p>
                      <a:r>
                        <a:rPr lang="en-US" altLang="zh-CN" dirty="0" smtClean="0">
                          <a:solidFill>
                            <a:srgbClr val="FF0000"/>
                          </a:solidFill>
                        </a:rPr>
                        <a:t>01H</a:t>
                      </a:r>
                      <a:endParaRPr lang="zh-CN" altLang="en-US" dirty="0">
                        <a:solidFill>
                          <a:srgbClr val="FF0000"/>
                        </a:solidFill>
                      </a:endParaRPr>
                    </a:p>
                  </a:txBody>
                  <a:tcPr/>
                </a:tc>
                <a:tc>
                  <a:txBody>
                    <a:bodyPr/>
                    <a:lstStyle/>
                    <a:p>
                      <a:r>
                        <a:rPr lang="en-US" altLang="zh-CN" dirty="0" smtClean="0">
                          <a:solidFill>
                            <a:srgbClr val="FF0000"/>
                          </a:solidFill>
                        </a:rPr>
                        <a:t>M</a:t>
                      </a:r>
                      <a:endParaRPr lang="zh-CN" altLang="en-US" dirty="0">
                        <a:solidFill>
                          <a:srgbClr val="FF0000"/>
                        </a:solidFill>
                      </a:endParaRPr>
                    </a:p>
                  </a:txBody>
                  <a:tcPr/>
                </a:tc>
                <a:tc>
                  <a:txBody>
                    <a:bodyPr/>
                    <a:lstStyle/>
                    <a:p>
                      <a:r>
                        <a:rPr lang="zh-CN" altLang="en-US" dirty="0" smtClean="0">
                          <a:solidFill>
                            <a:srgbClr val="FF0000"/>
                          </a:solidFill>
                        </a:rPr>
                        <a:t>目录</a:t>
                      </a:r>
                      <a:endParaRPr lang="zh-CN" altLang="en-US" dirty="0">
                        <a:solidFill>
                          <a:srgbClr val="FF0000"/>
                        </a:solidFill>
                      </a:endParaRPr>
                    </a:p>
                  </a:txBody>
                  <a:tcPr/>
                </a:tc>
                <a:tc>
                  <a:txBody>
                    <a:bodyPr/>
                    <a:lstStyle/>
                    <a:p>
                      <a:r>
                        <a:rPr lang="en-US" altLang="zh-CN" dirty="0" smtClean="0"/>
                        <a:t>26H</a:t>
                      </a:r>
                      <a:endParaRPr lang="zh-CN" altLang="en-US" dirty="0"/>
                    </a:p>
                  </a:txBody>
                  <a:tcPr/>
                </a:tc>
                <a:tc>
                  <a:txBody>
                    <a:bodyPr/>
                    <a:lstStyle/>
                    <a:p>
                      <a:r>
                        <a:rPr lang="en-US" altLang="zh-CN" dirty="0" smtClean="0"/>
                        <a:t>O</a:t>
                      </a:r>
                      <a:endParaRPr lang="zh-CN" altLang="en-US" dirty="0"/>
                    </a:p>
                  </a:txBody>
                  <a:tcPr/>
                </a:tc>
                <a:tc>
                  <a:txBody>
                    <a:bodyPr/>
                    <a:lstStyle/>
                    <a:p>
                      <a:r>
                        <a:rPr lang="zh-CN" altLang="en-US" dirty="0" smtClean="0"/>
                        <a:t>复位就绪</a:t>
                      </a:r>
                      <a:endParaRPr lang="zh-CN" altLang="en-US" dirty="0"/>
                    </a:p>
                  </a:txBody>
                  <a:tcPr/>
                </a:tc>
              </a:tr>
              <a:tr h="399317">
                <a:tc>
                  <a:txBody>
                    <a:bodyPr/>
                    <a:lstStyle/>
                    <a:p>
                      <a:r>
                        <a:rPr lang="en-US" altLang="zh-CN" dirty="0" smtClean="0">
                          <a:solidFill>
                            <a:srgbClr val="FF0000"/>
                          </a:solidFill>
                        </a:rPr>
                        <a:t>02H</a:t>
                      </a:r>
                      <a:endParaRPr lang="zh-CN" altLang="en-US" dirty="0">
                        <a:solidFill>
                          <a:srgbClr val="FF0000"/>
                        </a:solidFill>
                      </a:endParaRPr>
                    </a:p>
                  </a:txBody>
                  <a:tcPr/>
                </a:tc>
                <a:tc>
                  <a:txBody>
                    <a:bodyPr/>
                    <a:lstStyle/>
                    <a:p>
                      <a:r>
                        <a:rPr lang="en-US" altLang="zh-CN" dirty="0" smtClean="0">
                          <a:solidFill>
                            <a:srgbClr val="FF0000"/>
                          </a:solidFill>
                        </a:rPr>
                        <a:t>M</a:t>
                      </a:r>
                      <a:endParaRPr lang="zh-CN" altLang="en-US" dirty="0">
                        <a:solidFill>
                          <a:srgbClr val="FF0000"/>
                        </a:solidFill>
                      </a:endParaRPr>
                    </a:p>
                  </a:txBody>
                  <a:tcPr/>
                </a:tc>
                <a:tc>
                  <a:txBody>
                    <a:bodyPr/>
                    <a:lstStyle/>
                    <a:p>
                      <a:r>
                        <a:rPr lang="zh-CN" altLang="en-US" dirty="0" smtClean="0">
                          <a:solidFill>
                            <a:srgbClr val="FF0000"/>
                          </a:solidFill>
                        </a:rPr>
                        <a:t>保持静默</a:t>
                      </a:r>
                      <a:endParaRPr lang="zh-CN" altLang="en-US" dirty="0">
                        <a:solidFill>
                          <a:srgbClr val="FF0000"/>
                        </a:solidFill>
                      </a:endParaRPr>
                    </a:p>
                  </a:txBody>
                  <a:tcPr/>
                </a:tc>
                <a:tc>
                  <a:txBody>
                    <a:bodyPr/>
                    <a:lstStyle/>
                    <a:p>
                      <a:r>
                        <a:rPr lang="en-US" altLang="zh-CN" dirty="0" smtClean="0"/>
                        <a:t>27H</a:t>
                      </a:r>
                      <a:endParaRPr lang="zh-CN" altLang="en-US" dirty="0"/>
                    </a:p>
                  </a:txBody>
                  <a:tcPr/>
                </a:tc>
                <a:tc>
                  <a:txBody>
                    <a:bodyPr/>
                    <a:lstStyle/>
                    <a:p>
                      <a:r>
                        <a:rPr lang="en-US" altLang="zh-CN" dirty="0" smtClean="0"/>
                        <a:t>O</a:t>
                      </a:r>
                      <a:endParaRPr lang="zh-CN" altLang="en-US" dirty="0"/>
                    </a:p>
                  </a:txBody>
                  <a:tcPr/>
                </a:tc>
                <a:tc>
                  <a:txBody>
                    <a:bodyPr/>
                    <a:lstStyle/>
                    <a:p>
                      <a:r>
                        <a:rPr lang="zh-CN" altLang="en-US" dirty="0" smtClean="0"/>
                        <a:t>写</a:t>
                      </a:r>
                      <a:r>
                        <a:rPr lang="en-US" altLang="zh-CN" dirty="0" smtClean="0"/>
                        <a:t>AFI</a:t>
                      </a:r>
                      <a:endParaRPr lang="zh-CN" altLang="en-US" dirty="0"/>
                    </a:p>
                  </a:txBody>
                  <a:tcPr/>
                </a:tc>
              </a:tr>
              <a:tr h="399317">
                <a:tc>
                  <a:txBody>
                    <a:bodyPr/>
                    <a:lstStyle/>
                    <a:p>
                      <a:r>
                        <a:rPr lang="en-US" altLang="zh-CN" dirty="0" smtClean="0"/>
                        <a:t>03H-1FH</a:t>
                      </a:r>
                      <a:endParaRPr lang="zh-CN" altLang="en-US" dirty="0"/>
                    </a:p>
                  </a:txBody>
                  <a:tcPr/>
                </a:tc>
                <a:tc>
                  <a:txBody>
                    <a:bodyPr/>
                    <a:lstStyle/>
                    <a:p>
                      <a:r>
                        <a:rPr lang="en-US" altLang="zh-CN" dirty="0" smtClean="0"/>
                        <a:t>M</a:t>
                      </a:r>
                      <a:endParaRPr lang="zh-CN" altLang="en-US" dirty="0"/>
                    </a:p>
                  </a:txBody>
                  <a:tcPr/>
                </a:tc>
                <a:tc>
                  <a:txBody>
                    <a:bodyPr/>
                    <a:lstStyle/>
                    <a:p>
                      <a:r>
                        <a:rPr lang="zh-CN" altLang="en-US" dirty="0" smtClean="0"/>
                        <a:t>备用</a:t>
                      </a:r>
                      <a:endParaRPr lang="zh-CN" altLang="en-US" dirty="0"/>
                    </a:p>
                  </a:txBody>
                  <a:tcPr/>
                </a:tc>
                <a:tc>
                  <a:txBody>
                    <a:bodyPr/>
                    <a:lstStyle/>
                    <a:p>
                      <a:r>
                        <a:rPr lang="en-US" altLang="zh-CN" dirty="0" smtClean="0"/>
                        <a:t>28H</a:t>
                      </a:r>
                      <a:endParaRPr lang="zh-CN" altLang="en-US" dirty="0"/>
                    </a:p>
                  </a:txBody>
                  <a:tcPr/>
                </a:tc>
                <a:tc>
                  <a:txBody>
                    <a:bodyPr/>
                    <a:lstStyle/>
                    <a:p>
                      <a:r>
                        <a:rPr lang="en-US" altLang="zh-CN" dirty="0" smtClean="0"/>
                        <a:t>O</a:t>
                      </a:r>
                      <a:endParaRPr lang="zh-CN" altLang="en-US" dirty="0"/>
                    </a:p>
                  </a:txBody>
                  <a:tcPr/>
                </a:tc>
                <a:tc>
                  <a:txBody>
                    <a:bodyPr/>
                    <a:lstStyle/>
                    <a:p>
                      <a:r>
                        <a:rPr lang="zh-CN" altLang="en-US" dirty="0" smtClean="0"/>
                        <a:t>锁定</a:t>
                      </a:r>
                      <a:r>
                        <a:rPr lang="en-US" altLang="zh-CN" dirty="0" smtClean="0"/>
                        <a:t>AFI</a:t>
                      </a:r>
                      <a:endParaRPr lang="zh-CN" altLang="en-US" dirty="0"/>
                    </a:p>
                  </a:txBody>
                  <a:tcPr/>
                </a:tc>
              </a:tr>
              <a:tr h="399317">
                <a:tc>
                  <a:txBody>
                    <a:bodyPr/>
                    <a:lstStyle/>
                    <a:p>
                      <a:r>
                        <a:rPr lang="en-US" altLang="zh-CN" dirty="0" smtClean="0"/>
                        <a:t>20H</a:t>
                      </a:r>
                      <a:endParaRPr lang="zh-CN" altLang="en-US" dirty="0"/>
                    </a:p>
                  </a:txBody>
                  <a:tcPr/>
                </a:tc>
                <a:tc>
                  <a:txBody>
                    <a:bodyPr/>
                    <a:lstStyle/>
                    <a:p>
                      <a:r>
                        <a:rPr lang="en-US" altLang="zh-CN" dirty="0" smtClean="0"/>
                        <a:t>O</a:t>
                      </a:r>
                      <a:endParaRPr lang="zh-CN" altLang="en-US" dirty="0"/>
                    </a:p>
                  </a:txBody>
                  <a:tcPr/>
                </a:tc>
                <a:tc>
                  <a:txBody>
                    <a:bodyPr/>
                    <a:lstStyle/>
                    <a:p>
                      <a:r>
                        <a:rPr lang="zh-CN" altLang="en-US" dirty="0" smtClean="0"/>
                        <a:t>读单个块</a:t>
                      </a:r>
                      <a:endParaRPr lang="zh-CN" altLang="en-US" dirty="0"/>
                    </a:p>
                  </a:txBody>
                  <a:tcPr/>
                </a:tc>
                <a:tc>
                  <a:txBody>
                    <a:bodyPr/>
                    <a:lstStyle/>
                    <a:p>
                      <a:r>
                        <a:rPr lang="en-US" altLang="zh-CN" dirty="0" smtClean="0"/>
                        <a:t>29H</a:t>
                      </a:r>
                      <a:endParaRPr lang="zh-CN" altLang="en-US" dirty="0"/>
                    </a:p>
                  </a:txBody>
                  <a:tcPr/>
                </a:tc>
                <a:tc>
                  <a:txBody>
                    <a:bodyPr/>
                    <a:lstStyle/>
                    <a:p>
                      <a:r>
                        <a:rPr lang="en-US" altLang="zh-CN" dirty="0" smtClean="0"/>
                        <a:t>O</a:t>
                      </a:r>
                      <a:endParaRPr lang="zh-CN" altLang="en-US" dirty="0"/>
                    </a:p>
                  </a:txBody>
                  <a:tcPr/>
                </a:tc>
                <a:tc>
                  <a:txBody>
                    <a:bodyPr/>
                    <a:lstStyle/>
                    <a:p>
                      <a:r>
                        <a:rPr lang="zh-CN" altLang="en-US" dirty="0" smtClean="0"/>
                        <a:t>写</a:t>
                      </a:r>
                      <a:r>
                        <a:rPr lang="en-US" altLang="zh-CN" dirty="0" smtClean="0"/>
                        <a:t>DSFID</a:t>
                      </a:r>
                      <a:endParaRPr lang="zh-CN" altLang="en-US" dirty="0"/>
                    </a:p>
                  </a:txBody>
                  <a:tcPr/>
                </a:tc>
              </a:tr>
              <a:tr h="399317">
                <a:tc>
                  <a:txBody>
                    <a:bodyPr/>
                    <a:lstStyle/>
                    <a:p>
                      <a:r>
                        <a:rPr lang="en-US" altLang="zh-CN" dirty="0" smtClean="0"/>
                        <a:t>21H</a:t>
                      </a:r>
                      <a:endParaRPr lang="zh-CN" altLang="en-US" dirty="0"/>
                    </a:p>
                  </a:txBody>
                  <a:tcPr/>
                </a:tc>
                <a:tc>
                  <a:txBody>
                    <a:bodyPr/>
                    <a:lstStyle/>
                    <a:p>
                      <a:r>
                        <a:rPr lang="en-US" altLang="zh-CN" dirty="0" smtClean="0"/>
                        <a:t>O</a:t>
                      </a:r>
                      <a:endParaRPr lang="zh-CN" altLang="en-US" dirty="0"/>
                    </a:p>
                  </a:txBody>
                  <a:tcPr/>
                </a:tc>
                <a:tc>
                  <a:txBody>
                    <a:bodyPr/>
                    <a:lstStyle/>
                    <a:p>
                      <a:r>
                        <a:rPr lang="zh-CN" altLang="en-US" dirty="0" smtClean="0"/>
                        <a:t>写单个块</a:t>
                      </a:r>
                      <a:endParaRPr lang="zh-CN" altLang="en-US" dirty="0"/>
                    </a:p>
                  </a:txBody>
                  <a:tcPr/>
                </a:tc>
                <a:tc>
                  <a:txBody>
                    <a:bodyPr/>
                    <a:lstStyle/>
                    <a:p>
                      <a:r>
                        <a:rPr lang="en-US" altLang="zh-CN" dirty="0" smtClean="0"/>
                        <a:t>2AH</a:t>
                      </a:r>
                      <a:endParaRPr lang="zh-CN" altLang="en-US" dirty="0"/>
                    </a:p>
                  </a:txBody>
                  <a:tcPr/>
                </a:tc>
                <a:tc>
                  <a:txBody>
                    <a:bodyPr/>
                    <a:lstStyle/>
                    <a:p>
                      <a:r>
                        <a:rPr lang="en-US" altLang="zh-CN" dirty="0" smtClean="0"/>
                        <a:t>O</a:t>
                      </a:r>
                      <a:endParaRPr lang="zh-CN" altLang="en-US" dirty="0"/>
                    </a:p>
                  </a:txBody>
                  <a:tcPr/>
                </a:tc>
                <a:tc>
                  <a:txBody>
                    <a:bodyPr/>
                    <a:lstStyle/>
                    <a:p>
                      <a:r>
                        <a:rPr lang="zh-CN" altLang="en-US" dirty="0" smtClean="0"/>
                        <a:t>锁定</a:t>
                      </a:r>
                      <a:r>
                        <a:rPr lang="en-US" altLang="zh-CN" dirty="0" smtClean="0"/>
                        <a:t>DSFID</a:t>
                      </a:r>
                      <a:endParaRPr lang="zh-CN" altLang="en-US" dirty="0"/>
                    </a:p>
                  </a:txBody>
                  <a:tcPr/>
                </a:tc>
              </a:tr>
              <a:tr h="399317">
                <a:tc>
                  <a:txBody>
                    <a:bodyPr/>
                    <a:lstStyle/>
                    <a:p>
                      <a:r>
                        <a:rPr lang="en-US" altLang="zh-CN" dirty="0" smtClean="0"/>
                        <a:t>22H</a:t>
                      </a:r>
                      <a:endParaRPr lang="zh-CN" altLang="en-US" dirty="0"/>
                    </a:p>
                  </a:txBody>
                  <a:tcPr/>
                </a:tc>
                <a:tc>
                  <a:txBody>
                    <a:bodyPr/>
                    <a:lstStyle/>
                    <a:p>
                      <a:r>
                        <a:rPr lang="en-US" altLang="zh-CN" dirty="0" smtClean="0"/>
                        <a:t>O</a:t>
                      </a:r>
                      <a:endParaRPr lang="zh-CN" altLang="en-US" dirty="0"/>
                    </a:p>
                  </a:txBody>
                  <a:tcPr/>
                </a:tc>
                <a:tc>
                  <a:txBody>
                    <a:bodyPr/>
                    <a:lstStyle/>
                    <a:p>
                      <a:r>
                        <a:rPr lang="zh-CN" altLang="en-US" dirty="0" smtClean="0"/>
                        <a:t>锁定快</a:t>
                      </a:r>
                      <a:endParaRPr lang="zh-CN" altLang="en-US" dirty="0"/>
                    </a:p>
                  </a:txBody>
                  <a:tcPr/>
                </a:tc>
                <a:tc>
                  <a:txBody>
                    <a:bodyPr/>
                    <a:lstStyle/>
                    <a:p>
                      <a:r>
                        <a:rPr lang="en-US" altLang="zh-CN" dirty="0" smtClean="0"/>
                        <a:t>2BH</a:t>
                      </a:r>
                      <a:endParaRPr lang="zh-CN" altLang="en-US" dirty="0"/>
                    </a:p>
                  </a:txBody>
                  <a:tcPr/>
                </a:tc>
                <a:tc>
                  <a:txBody>
                    <a:bodyPr/>
                    <a:lstStyle/>
                    <a:p>
                      <a:r>
                        <a:rPr lang="en-US" altLang="zh-CN" dirty="0" smtClean="0"/>
                        <a:t>O</a:t>
                      </a:r>
                      <a:endParaRPr lang="zh-CN" altLang="en-US" dirty="0"/>
                    </a:p>
                  </a:txBody>
                  <a:tcPr/>
                </a:tc>
                <a:tc>
                  <a:txBody>
                    <a:bodyPr/>
                    <a:lstStyle/>
                    <a:p>
                      <a:r>
                        <a:rPr lang="zh-CN" altLang="en-US" dirty="0" smtClean="0"/>
                        <a:t>获取系统信息</a:t>
                      </a:r>
                      <a:endParaRPr lang="zh-CN" altLang="en-US" dirty="0"/>
                    </a:p>
                  </a:txBody>
                  <a:tcPr/>
                </a:tc>
              </a:tr>
              <a:tr h="39931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smtClean="0"/>
                        <a:t>23H</a:t>
                      </a:r>
                      <a:endParaRPr lang="zh-CN" altLang="en-US" dirty="0" smtClean="0"/>
                    </a:p>
                  </a:txBody>
                  <a:tcPr/>
                </a:tc>
                <a:tc>
                  <a:txBody>
                    <a:bodyPr/>
                    <a:lstStyle/>
                    <a:p>
                      <a:r>
                        <a:rPr lang="en-US" altLang="zh-CN" dirty="0" smtClean="0"/>
                        <a:t>O</a:t>
                      </a:r>
                      <a:endParaRPr lang="zh-CN" altLang="en-US" dirty="0"/>
                    </a:p>
                  </a:txBody>
                  <a:tcPr/>
                </a:tc>
                <a:tc>
                  <a:txBody>
                    <a:bodyPr/>
                    <a:lstStyle/>
                    <a:p>
                      <a:r>
                        <a:rPr lang="zh-CN" altLang="en-US" dirty="0" smtClean="0"/>
                        <a:t>读多个块</a:t>
                      </a:r>
                      <a:endParaRPr lang="zh-CN" altLang="en-US" dirty="0"/>
                    </a:p>
                  </a:txBody>
                  <a:tcPr/>
                </a:tc>
                <a:tc>
                  <a:txBody>
                    <a:bodyPr/>
                    <a:lstStyle/>
                    <a:p>
                      <a:r>
                        <a:rPr lang="en-US" altLang="zh-CN" dirty="0" smtClean="0"/>
                        <a:t>2CH</a:t>
                      </a:r>
                      <a:endParaRPr lang="zh-CN" altLang="en-US" dirty="0"/>
                    </a:p>
                  </a:txBody>
                  <a:tcPr/>
                </a:tc>
                <a:tc>
                  <a:txBody>
                    <a:bodyPr/>
                    <a:lstStyle/>
                    <a:p>
                      <a:r>
                        <a:rPr lang="en-US" altLang="zh-CN" dirty="0" smtClean="0"/>
                        <a:t>O</a:t>
                      </a:r>
                      <a:endParaRPr lang="zh-CN" altLang="en-US" dirty="0"/>
                    </a:p>
                  </a:txBody>
                  <a:tcPr/>
                </a:tc>
                <a:tc>
                  <a:txBody>
                    <a:bodyPr/>
                    <a:lstStyle/>
                    <a:p>
                      <a:r>
                        <a:rPr lang="zh-CN" altLang="en-US" dirty="0" smtClean="0"/>
                        <a:t>获取多个块安全状态</a:t>
                      </a:r>
                      <a:endParaRPr lang="zh-CN" altLang="en-US" dirty="0"/>
                    </a:p>
                  </a:txBody>
                  <a:tcPr/>
                </a:tc>
              </a:tr>
              <a:tr h="399317">
                <a:tc>
                  <a:txBody>
                    <a:bodyPr/>
                    <a:lstStyle/>
                    <a:p>
                      <a:r>
                        <a:rPr lang="en-US" altLang="zh-CN" dirty="0" smtClean="0"/>
                        <a:t>24H</a:t>
                      </a:r>
                      <a:endParaRPr lang="zh-CN" altLang="en-US" dirty="0"/>
                    </a:p>
                  </a:txBody>
                  <a:tcPr/>
                </a:tc>
                <a:tc>
                  <a:txBody>
                    <a:bodyPr/>
                    <a:lstStyle/>
                    <a:p>
                      <a:r>
                        <a:rPr lang="en-US" altLang="zh-CN" dirty="0" smtClean="0"/>
                        <a:t>O</a:t>
                      </a:r>
                      <a:endParaRPr lang="zh-CN" altLang="en-US" dirty="0"/>
                    </a:p>
                  </a:txBody>
                  <a:tcPr/>
                </a:tc>
                <a:tc>
                  <a:txBody>
                    <a:bodyPr/>
                    <a:lstStyle/>
                    <a:p>
                      <a:r>
                        <a:rPr lang="zh-CN" altLang="en-US" dirty="0" smtClean="0"/>
                        <a:t>写多个块</a:t>
                      </a:r>
                      <a:endParaRPr lang="zh-CN" altLang="en-US" dirty="0"/>
                    </a:p>
                  </a:txBody>
                  <a:tcPr/>
                </a:tc>
                <a:tc>
                  <a:txBody>
                    <a:bodyPr/>
                    <a:lstStyle/>
                    <a:p>
                      <a:r>
                        <a:rPr lang="en-US" altLang="zh-CN" dirty="0" smtClean="0"/>
                        <a:t>2DH-9FH</a:t>
                      </a:r>
                      <a:endParaRPr lang="zh-CN" altLang="en-US" dirty="0"/>
                    </a:p>
                  </a:txBody>
                  <a:tcPr/>
                </a:tc>
                <a:tc>
                  <a:txBody>
                    <a:bodyPr/>
                    <a:lstStyle/>
                    <a:p>
                      <a:r>
                        <a:rPr lang="en-US" altLang="zh-CN" dirty="0" smtClean="0"/>
                        <a:t>O</a:t>
                      </a:r>
                      <a:endParaRPr lang="zh-CN" altLang="en-US" dirty="0"/>
                    </a:p>
                  </a:txBody>
                  <a:tcPr/>
                </a:tc>
                <a:tc>
                  <a:txBody>
                    <a:bodyPr/>
                    <a:lstStyle/>
                    <a:p>
                      <a:r>
                        <a:rPr lang="zh-CN" altLang="en-US" dirty="0" smtClean="0"/>
                        <a:t>备用</a:t>
                      </a:r>
                      <a:endParaRPr lang="zh-CN" altLang="en-US" dirty="0"/>
                    </a:p>
                  </a:txBody>
                  <a:tcPr/>
                </a:tc>
              </a:tr>
              <a:tr h="399317">
                <a:tc>
                  <a:txBody>
                    <a:bodyPr/>
                    <a:lstStyle/>
                    <a:p>
                      <a:r>
                        <a:rPr lang="en-US" altLang="zh-CN" dirty="0" smtClean="0"/>
                        <a:t>25H</a:t>
                      </a:r>
                      <a:endParaRPr lang="zh-CN" altLang="en-US" dirty="0"/>
                    </a:p>
                  </a:txBody>
                  <a:tcPr/>
                </a:tc>
                <a:tc>
                  <a:txBody>
                    <a:bodyPr/>
                    <a:lstStyle/>
                    <a:p>
                      <a:r>
                        <a:rPr lang="en-US" altLang="zh-CN" dirty="0" smtClean="0"/>
                        <a:t>O</a:t>
                      </a:r>
                      <a:endParaRPr lang="zh-CN" altLang="en-US" dirty="0"/>
                    </a:p>
                  </a:txBody>
                  <a:tcPr/>
                </a:tc>
                <a:tc>
                  <a:txBody>
                    <a:bodyPr/>
                    <a:lstStyle/>
                    <a:p>
                      <a:r>
                        <a:rPr lang="zh-CN" altLang="en-US" dirty="0" smtClean="0"/>
                        <a:t>选择</a:t>
                      </a:r>
                      <a:endParaRPr lang="zh-CN" altLang="en-US" dirty="0"/>
                    </a:p>
                  </a:txBody>
                  <a:tcPr/>
                </a:tc>
                <a:tc>
                  <a:txBody>
                    <a:bodyPr/>
                    <a:lstStyle/>
                    <a:p>
                      <a:r>
                        <a:rPr lang="en-US" altLang="zh-CN" dirty="0" smtClean="0"/>
                        <a:t>A0H-DFH</a:t>
                      </a:r>
                      <a:endParaRPr lang="zh-CN" altLang="en-US" dirty="0"/>
                    </a:p>
                  </a:txBody>
                  <a:tcPr/>
                </a:tc>
                <a:tc>
                  <a:txBody>
                    <a:bodyPr/>
                    <a:lstStyle/>
                    <a:p>
                      <a:r>
                        <a:rPr lang="en-US" altLang="zh-CN" dirty="0" smtClean="0"/>
                        <a:t>C</a:t>
                      </a:r>
                      <a:endParaRPr lang="zh-CN" altLang="en-US" dirty="0"/>
                    </a:p>
                  </a:txBody>
                  <a:tcPr/>
                </a:tc>
                <a:tc rowSpan="2">
                  <a:txBody>
                    <a:bodyPr/>
                    <a:lstStyle/>
                    <a:p>
                      <a:r>
                        <a:rPr lang="en-US" altLang="zh-CN" dirty="0" smtClean="0"/>
                        <a:t>IC</a:t>
                      </a:r>
                      <a:r>
                        <a:rPr lang="zh-CN" altLang="en-US" dirty="0" smtClean="0"/>
                        <a:t>厂商定义</a:t>
                      </a:r>
                      <a:endParaRPr lang="zh-CN" altLang="en-US" dirty="0"/>
                    </a:p>
                  </a:txBody>
                  <a:tcPr/>
                </a:tc>
              </a:tr>
              <a:tr h="399317">
                <a:tc>
                  <a:txBody>
                    <a:bodyPr/>
                    <a:lstStyle/>
                    <a:p>
                      <a:endParaRPr lang="zh-CN" altLang="en-US" dirty="0"/>
                    </a:p>
                  </a:txBody>
                  <a:tcPr/>
                </a:tc>
                <a:tc>
                  <a:txBody>
                    <a:bodyPr/>
                    <a:lstStyle/>
                    <a:p>
                      <a:endParaRPr lang="zh-CN" altLang="en-US" dirty="0"/>
                    </a:p>
                  </a:txBody>
                  <a:tcPr/>
                </a:tc>
                <a:tc>
                  <a:txBody>
                    <a:bodyPr/>
                    <a:lstStyle/>
                    <a:p>
                      <a:endParaRPr lang="zh-CN" altLang="en-US" dirty="0"/>
                    </a:p>
                  </a:txBody>
                  <a:tcPr/>
                </a:tc>
                <a:tc>
                  <a:txBody>
                    <a:bodyPr/>
                    <a:lstStyle/>
                    <a:p>
                      <a:r>
                        <a:rPr lang="en-US" altLang="zh-CN" dirty="0" smtClean="0"/>
                        <a:t>E0H-FFH</a:t>
                      </a:r>
                      <a:endParaRPr lang="zh-CN" altLang="en-US" dirty="0"/>
                    </a:p>
                  </a:txBody>
                  <a:tcPr/>
                </a:tc>
                <a:tc>
                  <a:txBody>
                    <a:bodyPr/>
                    <a:lstStyle/>
                    <a:p>
                      <a:r>
                        <a:rPr lang="en-US" altLang="zh-CN" dirty="0" smtClean="0"/>
                        <a:t>P</a:t>
                      </a:r>
                      <a:endParaRPr lang="zh-CN" altLang="en-US" dirty="0"/>
                    </a:p>
                  </a:txBody>
                  <a:tcPr/>
                </a:tc>
                <a:tc vMerge="1">
                  <a:txBody>
                    <a:bodyPr/>
                    <a:lstStyle/>
                    <a:p>
                      <a:endParaRPr lang="zh-CN" altLang="en-US" dirty="0"/>
                    </a:p>
                  </a:txBody>
                  <a:tcPr/>
                </a:tc>
              </a:tr>
            </a:tbl>
          </a:graphicData>
        </a:graphic>
      </p:graphicFrame>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p:txBody>
          <a:bodyPr/>
          <a:lstStyle/>
          <a:p>
            <a:r>
              <a:rPr lang="zh-CN" altLang="en-US" dirty="0" smtClean="0"/>
              <a:t>请求帧：</a:t>
            </a:r>
            <a:r>
              <a:rPr lang="en-US" altLang="zh-CN" dirty="0" smtClean="0"/>
              <a:t>VCD-&gt;VICC</a:t>
            </a:r>
          </a:p>
          <a:p>
            <a:pPr lvl="1"/>
            <a:r>
              <a:rPr lang="zh-CN" altLang="en-US" dirty="0" smtClean="0"/>
              <a:t>参数和数据域 </a:t>
            </a:r>
            <a:endParaRPr lang="en-US" altLang="zh-CN" dirty="0" smtClean="0"/>
          </a:p>
          <a:p>
            <a:pPr lvl="2"/>
            <a:r>
              <a:rPr lang="zh-CN" altLang="en-US" dirty="0" smtClean="0"/>
              <a:t>不同命令，参数和数据定义也不同。</a:t>
            </a:r>
          </a:p>
          <a:p>
            <a:pPr lvl="1"/>
            <a:r>
              <a:rPr lang="en-US" altLang="zh-CN" dirty="0" smtClean="0"/>
              <a:t>CRC</a:t>
            </a:r>
          </a:p>
          <a:p>
            <a:pPr lvl="1"/>
            <a:endParaRPr lang="en-US" altLang="zh-CN" dirty="0" smtClean="0"/>
          </a:p>
          <a:p>
            <a:pPr lvl="1"/>
            <a:endParaRPr lang="en-US" altLang="zh-CN" dirty="0" smtClean="0"/>
          </a:p>
          <a:p>
            <a:pPr lvl="1"/>
            <a:r>
              <a:rPr lang="zh-CN" altLang="en-US" dirty="0" smtClean="0"/>
              <a:t>响应帧：</a:t>
            </a:r>
            <a:r>
              <a:rPr lang="en-US" altLang="zh-CN" dirty="0" smtClean="0"/>
              <a:t>VICC-&gt;VCD</a:t>
            </a:r>
          </a:p>
          <a:p>
            <a:endParaRPr lang="zh-CN" altLang="en-US" dirty="0"/>
          </a:p>
        </p:txBody>
      </p:sp>
      <p:pic>
        <p:nvPicPr>
          <p:cNvPr id="4" name="Picture 4"/>
          <p:cNvPicPr>
            <a:picLocks noChangeAspect="1" noChangeArrowheads="1"/>
          </p:cNvPicPr>
          <p:nvPr/>
        </p:nvPicPr>
        <p:blipFill>
          <a:blip r:embed="rId2" cstate="print"/>
          <a:srcRect/>
          <a:stretch>
            <a:fillRect/>
          </a:stretch>
        </p:blipFill>
        <p:spPr bwMode="auto">
          <a:xfrm>
            <a:off x="1475656" y="2924944"/>
            <a:ext cx="7343775" cy="504825"/>
          </a:xfrm>
          <a:prstGeom prst="rect">
            <a:avLst/>
          </a:prstGeom>
          <a:noFill/>
          <a:ln w="9525">
            <a:noFill/>
            <a:miter lim="800000"/>
            <a:headEnd/>
            <a:tailEnd/>
          </a:ln>
        </p:spPr>
      </p:pic>
      <p:pic>
        <p:nvPicPr>
          <p:cNvPr id="5" name="Picture 3"/>
          <p:cNvPicPr>
            <a:picLocks noChangeAspect="1" noChangeArrowheads="1"/>
          </p:cNvPicPr>
          <p:nvPr/>
        </p:nvPicPr>
        <p:blipFill>
          <a:blip r:embed="rId3" cstate="print"/>
          <a:srcRect/>
          <a:stretch>
            <a:fillRect/>
          </a:stretch>
        </p:blipFill>
        <p:spPr bwMode="auto">
          <a:xfrm>
            <a:off x="1187624" y="4797152"/>
            <a:ext cx="7724495" cy="5760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p:txBody>
          <a:bodyPr/>
          <a:lstStyle/>
          <a:p>
            <a:r>
              <a:rPr lang="en-US" altLang="zh-CN" dirty="0" smtClean="0"/>
              <a:t>VICC-&gt;VCD</a:t>
            </a:r>
            <a:r>
              <a:rPr lang="zh-CN" altLang="en-US" dirty="0" smtClean="0"/>
              <a:t>的标志</a:t>
            </a:r>
            <a:endParaRPr lang="zh-CN" altLang="en-US" dirty="0"/>
          </a:p>
        </p:txBody>
      </p:sp>
      <p:pic>
        <p:nvPicPr>
          <p:cNvPr id="151554" name="Picture 2"/>
          <p:cNvPicPr>
            <a:picLocks noChangeAspect="1" noChangeArrowheads="1"/>
          </p:cNvPicPr>
          <p:nvPr/>
        </p:nvPicPr>
        <p:blipFill>
          <a:blip r:embed="rId2" cstate="print"/>
          <a:srcRect/>
          <a:stretch>
            <a:fillRect/>
          </a:stretch>
        </p:blipFill>
        <p:spPr bwMode="auto">
          <a:xfrm>
            <a:off x="971600" y="1844824"/>
            <a:ext cx="7416824" cy="443158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a:xfrm>
            <a:off x="533400" y="1371600"/>
            <a:ext cx="8070850" cy="977280"/>
          </a:xfrm>
        </p:spPr>
        <p:txBody>
          <a:bodyPr/>
          <a:lstStyle/>
          <a:p>
            <a:r>
              <a:rPr lang="en-US" altLang="zh-CN" dirty="0" smtClean="0"/>
              <a:t>VICC-&gt;VCD</a:t>
            </a:r>
            <a:r>
              <a:rPr lang="zh-CN" altLang="en-US" dirty="0" smtClean="0"/>
              <a:t>：标志</a:t>
            </a:r>
            <a:r>
              <a:rPr lang="en-US" altLang="zh-CN" dirty="0" smtClean="0"/>
              <a:t>/</a:t>
            </a:r>
            <a:r>
              <a:rPr lang="zh-CN" altLang="en-US" dirty="0" smtClean="0"/>
              <a:t>错误</a:t>
            </a:r>
            <a:endParaRPr lang="zh-CN" altLang="en-US" dirty="0"/>
          </a:p>
        </p:txBody>
      </p:sp>
      <p:pic>
        <p:nvPicPr>
          <p:cNvPr id="152578" name="Picture 2"/>
          <p:cNvPicPr>
            <a:picLocks noChangeAspect="1" noChangeArrowheads="1"/>
          </p:cNvPicPr>
          <p:nvPr/>
        </p:nvPicPr>
        <p:blipFill>
          <a:blip r:embed="rId2" cstate="print"/>
          <a:srcRect/>
          <a:stretch>
            <a:fillRect/>
          </a:stretch>
        </p:blipFill>
        <p:spPr bwMode="auto">
          <a:xfrm>
            <a:off x="971600" y="1844824"/>
            <a:ext cx="6912768" cy="44895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a:xfrm>
            <a:off x="533400" y="1371600"/>
            <a:ext cx="2022376" cy="4793704"/>
          </a:xfrm>
        </p:spPr>
        <p:txBody>
          <a:bodyPr/>
          <a:lstStyle/>
          <a:p>
            <a:r>
              <a:rPr lang="en-US" altLang="zh-CN" dirty="0" smtClean="0"/>
              <a:t>M</a:t>
            </a:r>
            <a:r>
              <a:rPr lang="zh-CN" altLang="en-US" dirty="0" smtClean="0"/>
              <a:t>命令</a:t>
            </a:r>
            <a:r>
              <a:rPr lang="en-US" altLang="zh-CN" dirty="0" smtClean="0"/>
              <a:t>: </a:t>
            </a:r>
            <a:r>
              <a:rPr lang="zh-CN" altLang="en-US" dirty="0" smtClean="0"/>
              <a:t>强制命令：</a:t>
            </a:r>
            <a:endParaRPr lang="en-US" altLang="zh-CN" dirty="0" smtClean="0"/>
          </a:p>
          <a:p>
            <a:r>
              <a:rPr lang="zh-CN" altLang="en-US" dirty="0" smtClean="0"/>
              <a:t>目录命令</a:t>
            </a:r>
            <a:r>
              <a:rPr lang="en-US" altLang="zh-CN" dirty="0" smtClean="0"/>
              <a:t>:</a:t>
            </a:r>
          </a:p>
          <a:p>
            <a:pPr lvl="1"/>
            <a:r>
              <a:rPr lang="en-US" altLang="zh-CN" dirty="0" smtClean="0"/>
              <a:t>inventory</a:t>
            </a:r>
          </a:p>
          <a:p>
            <a:pPr lvl="1"/>
            <a:r>
              <a:rPr lang="en-US" altLang="zh-CN" dirty="0" smtClean="0"/>
              <a:t>0x01</a:t>
            </a:r>
          </a:p>
          <a:p>
            <a:pPr lvl="1"/>
            <a:r>
              <a:rPr lang="zh-CN" altLang="en-US" dirty="0" smtClean="0"/>
              <a:t>防止冲突</a:t>
            </a:r>
            <a:r>
              <a:rPr lang="en-US" altLang="zh-CN" dirty="0" smtClean="0"/>
              <a:t>/</a:t>
            </a:r>
            <a:r>
              <a:rPr lang="zh-CN" altLang="en-US" dirty="0" smtClean="0"/>
              <a:t>点名</a:t>
            </a:r>
            <a:r>
              <a:rPr lang="en-US" altLang="zh-CN" dirty="0" smtClean="0"/>
              <a:t>.</a:t>
            </a:r>
            <a:endParaRPr lang="zh-CN" altLang="en-US" dirty="0"/>
          </a:p>
        </p:txBody>
      </p:sp>
      <p:pic>
        <p:nvPicPr>
          <p:cNvPr id="154626" name="Picture 2"/>
          <p:cNvPicPr>
            <a:picLocks noChangeAspect="1" noChangeArrowheads="1"/>
          </p:cNvPicPr>
          <p:nvPr/>
        </p:nvPicPr>
        <p:blipFill>
          <a:blip r:embed="rId2" cstate="print"/>
          <a:srcRect/>
          <a:stretch>
            <a:fillRect/>
          </a:stretch>
        </p:blipFill>
        <p:spPr bwMode="auto">
          <a:xfrm>
            <a:off x="2483768" y="1484784"/>
            <a:ext cx="6181725" cy="46805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a:xfrm>
            <a:off x="533400" y="1371600"/>
            <a:ext cx="8070850" cy="905272"/>
          </a:xfrm>
        </p:spPr>
        <p:txBody>
          <a:bodyPr/>
          <a:lstStyle/>
          <a:p>
            <a:r>
              <a:rPr lang="en-US" altLang="zh-CN" dirty="0" smtClean="0"/>
              <a:t>AFI:</a:t>
            </a:r>
            <a:endParaRPr lang="zh-CN" altLang="en-US" dirty="0"/>
          </a:p>
        </p:txBody>
      </p:sp>
      <p:pic>
        <p:nvPicPr>
          <p:cNvPr id="4" name="图片 3"/>
          <p:cNvPicPr/>
          <p:nvPr/>
        </p:nvPicPr>
        <p:blipFill>
          <a:blip r:embed="rId2" cstate="print"/>
          <a:srcRect/>
          <a:stretch>
            <a:fillRect/>
          </a:stretch>
        </p:blipFill>
        <p:spPr bwMode="auto">
          <a:xfrm>
            <a:off x="1331640" y="1772816"/>
            <a:ext cx="6840760" cy="45365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a:xfrm>
            <a:off x="533400" y="1371600"/>
            <a:ext cx="8070850" cy="4865712"/>
          </a:xfrm>
        </p:spPr>
        <p:txBody>
          <a:bodyPr/>
          <a:lstStyle/>
          <a:p>
            <a:r>
              <a:rPr lang="zh-CN" altLang="en-US" dirty="0" smtClean="0"/>
              <a:t>防冲突：</a:t>
            </a:r>
            <a:endParaRPr lang="en-US" altLang="zh-CN" dirty="0" smtClean="0"/>
          </a:p>
          <a:p>
            <a:pPr lvl="1"/>
            <a:r>
              <a:rPr lang="en-US" altLang="zh-CN" dirty="0" smtClean="0"/>
              <a:t>MASK and mask length</a:t>
            </a:r>
          </a:p>
          <a:p>
            <a:pPr lvl="1"/>
            <a:endParaRPr lang="en-US" altLang="zh-CN" dirty="0" smtClean="0"/>
          </a:p>
          <a:p>
            <a:pPr lvl="1"/>
            <a:endParaRPr lang="en-US" altLang="zh-CN" dirty="0" smtClean="0"/>
          </a:p>
          <a:p>
            <a:pPr lvl="1"/>
            <a:endParaRPr lang="en-US" altLang="zh-CN" dirty="0" smtClean="0"/>
          </a:p>
          <a:p>
            <a:pPr lvl="1"/>
            <a:endParaRPr lang="en-US" altLang="zh-CN" dirty="0" smtClean="0"/>
          </a:p>
          <a:p>
            <a:pPr lvl="1"/>
            <a:endParaRPr lang="en-US" altLang="zh-CN" dirty="0" smtClean="0"/>
          </a:p>
          <a:p>
            <a:pPr lvl="1"/>
            <a:endParaRPr lang="en-US" altLang="zh-CN" dirty="0" smtClean="0"/>
          </a:p>
          <a:p>
            <a:pPr lvl="1"/>
            <a:endParaRPr lang="en-US" altLang="zh-CN" dirty="0" smtClean="0"/>
          </a:p>
          <a:p>
            <a:pPr lvl="1"/>
            <a:endParaRPr lang="en-US" altLang="zh-CN" dirty="0" smtClean="0"/>
          </a:p>
          <a:p>
            <a:pPr lvl="1"/>
            <a:endParaRPr lang="en-US" altLang="zh-CN" dirty="0" smtClean="0"/>
          </a:p>
          <a:p>
            <a:pPr lvl="1">
              <a:buNone/>
            </a:pPr>
            <a:r>
              <a:rPr lang="en-US" altLang="zh-CN" dirty="0" smtClean="0"/>
              <a:t>Mask length = 12, pad: 4bits=0000</a:t>
            </a:r>
          </a:p>
          <a:p>
            <a:endParaRPr lang="zh-CN" altLang="en-US" dirty="0"/>
          </a:p>
        </p:txBody>
      </p:sp>
      <p:pic>
        <p:nvPicPr>
          <p:cNvPr id="153602" name="Picture 2"/>
          <p:cNvPicPr>
            <a:picLocks noChangeAspect="1" noChangeArrowheads="1"/>
          </p:cNvPicPr>
          <p:nvPr/>
        </p:nvPicPr>
        <p:blipFill>
          <a:blip r:embed="rId2" cstate="print"/>
          <a:srcRect/>
          <a:stretch>
            <a:fillRect/>
          </a:stretch>
        </p:blipFill>
        <p:spPr bwMode="auto">
          <a:xfrm>
            <a:off x="971600" y="2276872"/>
            <a:ext cx="7488832" cy="32606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pic>
        <p:nvPicPr>
          <p:cNvPr id="158722" name="Picture 2"/>
          <p:cNvPicPr>
            <a:picLocks noGrp="1" noChangeAspect="1" noChangeArrowheads="1"/>
          </p:cNvPicPr>
          <p:nvPr>
            <p:ph idx="1"/>
          </p:nvPr>
        </p:nvPicPr>
        <p:blipFill>
          <a:blip r:embed="rId2" cstate="print"/>
          <a:srcRect/>
          <a:stretch>
            <a:fillRect/>
          </a:stretch>
        </p:blipFill>
        <p:spPr bwMode="auto">
          <a:xfrm>
            <a:off x="1979712" y="1340768"/>
            <a:ext cx="4735187" cy="4876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p:txBody>
          <a:bodyPr/>
          <a:lstStyle/>
          <a:p>
            <a:pPr>
              <a:lnSpc>
                <a:spcPct val="150000"/>
              </a:lnSpc>
            </a:pPr>
            <a:r>
              <a:rPr lang="zh-CN" altLang="en-US" dirty="0" smtClean="0"/>
              <a:t>防冲突：</a:t>
            </a:r>
            <a:endParaRPr lang="en-US" altLang="zh-CN" dirty="0" smtClean="0"/>
          </a:p>
          <a:p>
            <a:pPr lvl="1">
              <a:lnSpc>
                <a:spcPct val="150000"/>
              </a:lnSpc>
            </a:pPr>
            <a:r>
              <a:rPr lang="zh-CN" altLang="en-US" dirty="0" smtClean="0"/>
              <a:t>发布目录命令</a:t>
            </a:r>
            <a:endParaRPr lang="en-US" altLang="zh-CN" dirty="0" smtClean="0"/>
          </a:p>
          <a:p>
            <a:pPr lvl="2">
              <a:lnSpc>
                <a:spcPct val="150000"/>
              </a:lnSpc>
            </a:pPr>
            <a:r>
              <a:rPr lang="en-US" altLang="zh-CN" dirty="0" smtClean="0"/>
              <a:t>VCD</a:t>
            </a:r>
            <a:r>
              <a:rPr lang="zh-CN" altLang="en-US" dirty="0" smtClean="0"/>
              <a:t>将</a:t>
            </a:r>
            <a:r>
              <a:rPr lang="en-US" altLang="zh-CN" dirty="0" err="1" smtClean="0"/>
              <a:t>Nb_slots</a:t>
            </a:r>
            <a:r>
              <a:rPr lang="en-US" altLang="zh-CN" dirty="0" smtClean="0"/>
              <a:t>_</a:t>
            </a:r>
            <a:r>
              <a:rPr lang="zh-CN" altLang="en-US" dirty="0" smtClean="0"/>
              <a:t>标志设置为期望值，然后在命令域后加入</a:t>
            </a:r>
            <a:r>
              <a:rPr lang="en-US" altLang="zh-CN" dirty="0" smtClean="0"/>
              <a:t>mask</a:t>
            </a:r>
            <a:r>
              <a:rPr lang="zh-CN" altLang="en-US" dirty="0" smtClean="0"/>
              <a:t>长度和</a:t>
            </a:r>
            <a:r>
              <a:rPr lang="en-US" altLang="zh-CN" dirty="0" smtClean="0"/>
              <a:t>mask</a:t>
            </a:r>
            <a:r>
              <a:rPr lang="zh-CN" altLang="en-US" dirty="0" smtClean="0"/>
              <a:t>值。 </a:t>
            </a:r>
          </a:p>
          <a:p>
            <a:pPr lvl="1">
              <a:lnSpc>
                <a:spcPct val="150000"/>
              </a:lnSpc>
            </a:pPr>
            <a:r>
              <a:rPr lang="en-US" altLang="zh-CN" dirty="0" smtClean="0"/>
              <a:t>Mask</a:t>
            </a:r>
            <a:r>
              <a:rPr lang="zh-CN" altLang="en-US" dirty="0" smtClean="0"/>
              <a:t>长度指出</a:t>
            </a:r>
            <a:r>
              <a:rPr lang="en-US" altLang="zh-CN" dirty="0" smtClean="0"/>
              <a:t>mask</a:t>
            </a:r>
            <a:r>
              <a:rPr lang="zh-CN" altLang="en-US" dirty="0" smtClean="0"/>
              <a:t>值的高位数目。当使用</a:t>
            </a:r>
            <a:r>
              <a:rPr lang="en-US" altLang="zh-CN" dirty="0" smtClean="0"/>
              <a:t>16 slots</a:t>
            </a:r>
            <a:r>
              <a:rPr lang="zh-CN" altLang="en-US" dirty="0" smtClean="0"/>
              <a:t>时请求参数可以是</a:t>
            </a:r>
            <a:r>
              <a:rPr lang="en-US" altLang="zh-CN" dirty="0" smtClean="0"/>
              <a:t>0</a:t>
            </a:r>
            <a:r>
              <a:rPr lang="zh-CN" altLang="en-US" dirty="0" smtClean="0"/>
              <a:t>到</a:t>
            </a:r>
            <a:r>
              <a:rPr lang="en-US" altLang="zh-CN" dirty="0" smtClean="0"/>
              <a:t>60</a:t>
            </a:r>
            <a:r>
              <a:rPr lang="zh-CN" altLang="en-US" dirty="0" smtClean="0"/>
              <a:t>之间的任何值，当使用</a:t>
            </a:r>
            <a:r>
              <a:rPr lang="en-US" altLang="zh-CN" dirty="0" smtClean="0"/>
              <a:t>1 slot</a:t>
            </a:r>
            <a:r>
              <a:rPr lang="zh-CN" altLang="en-US" dirty="0" smtClean="0"/>
              <a:t>时请求参数可以是</a:t>
            </a:r>
            <a:r>
              <a:rPr lang="en-US" altLang="zh-CN" dirty="0" smtClean="0"/>
              <a:t>0</a:t>
            </a:r>
            <a:r>
              <a:rPr lang="zh-CN" altLang="en-US" dirty="0" smtClean="0"/>
              <a:t>到</a:t>
            </a:r>
            <a:r>
              <a:rPr lang="en-US" altLang="zh-CN" dirty="0" smtClean="0"/>
              <a:t>64</a:t>
            </a:r>
            <a:r>
              <a:rPr lang="zh-CN" altLang="en-US" dirty="0" smtClean="0"/>
              <a:t>之间的任何值。首先传输低位（</a:t>
            </a:r>
            <a:r>
              <a:rPr lang="en-US" altLang="zh-CN" dirty="0" smtClean="0"/>
              <a:t>LSB</a:t>
            </a:r>
            <a:r>
              <a:rPr lang="zh-CN" altLang="en-US" dirty="0" smtClean="0"/>
              <a:t>）。 </a:t>
            </a:r>
          </a:p>
          <a:p>
            <a:pPr lvl="1">
              <a:lnSpc>
                <a:spcPct val="150000"/>
              </a:lnSpc>
            </a:pPr>
            <a:r>
              <a:rPr lang="en-US" altLang="zh-CN" dirty="0" smtClean="0"/>
              <a:t>Mask</a:t>
            </a:r>
            <a:r>
              <a:rPr lang="zh-CN" altLang="en-US" dirty="0" smtClean="0"/>
              <a:t>值以整数个字节的数目存在。首先传输最低有效字节（</a:t>
            </a:r>
            <a:r>
              <a:rPr lang="en-US" altLang="zh-CN" dirty="0" smtClean="0"/>
              <a:t>LSB</a:t>
            </a:r>
            <a:r>
              <a:rPr lang="zh-CN" altLang="en-US" dirty="0" smtClean="0"/>
              <a:t>）。 </a:t>
            </a:r>
          </a:p>
          <a:p>
            <a:pPr lvl="1">
              <a:lnSpc>
                <a:spcPct val="150000"/>
              </a:lnSpc>
            </a:pPr>
            <a:r>
              <a:rPr lang="zh-CN" altLang="en-US" dirty="0" smtClean="0"/>
              <a:t>假如</a:t>
            </a:r>
            <a:r>
              <a:rPr lang="en-US" altLang="zh-CN" dirty="0" smtClean="0"/>
              <a:t>mask</a:t>
            </a:r>
            <a:r>
              <a:rPr lang="zh-CN" altLang="en-US" dirty="0" smtClean="0"/>
              <a:t>长度不是</a:t>
            </a:r>
            <a:r>
              <a:rPr lang="en-US" altLang="zh-CN" dirty="0" smtClean="0"/>
              <a:t>8</a:t>
            </a:r>
            <a:r>
              <a:rPr lang="zh-CN" altLang="en-US" dirty="0" smtClean="0"/>
              <a:t>（</a:t>
            </a:r>
            <a:r>
              <a:rPr lang="en-US" altLang="zh-CN" dirty="0" smtClean="0"/>
              <a:t>bits</a:t>
            </a:r>
            <a:r>
              <a:rPr lang="zh-CN" altLang="en-US" dirty="0" smtClean="0"/>
              <a:t>）的倍数，</a:t>
            </a:r>
            <a:r>
              <a:rPr lang="en-US" altLang="zh-CN" dirty="0" smtClean="0"/>
              <a:t>mask</a:t>
            </a:r>
            <a:r>
              <a:rPr lang="zh-CN" altLang="en-US" dirty="0" smtClean="0"/>
              <a:t>值的最高有效位（</a:t>
            </a:r>
            <a:r>
              <a:rPr lang="en-US" altLang="zh-CN" dirty="0" smtClean="0"/>
              <a:t>MSB</a:t>
            </a:r>
            <a:r>
              <a:rPr lang="zh-CN" altLang="en-US" dirty="0" smtClean="0"/>
              <a:t>）将补</a:t>
            </a:r>
            <a:r>
              <a:rPr lang="en-US" altLang="zh-CN" dirty="0" smtClean="0"/>
              <a:t>0</a:t>
            </a:r>
            <a:r>
              <a:rPr lang="zh-CN" altLang="en-US" dirty="0" smtClean="0"/>
              <a:t>，使得</a:t>
            </a:r>
            <a:r>
              <a:rPr lang="en-US" altLang="zh-CN" dirty="0" smtClean="0"/>
              <a:t>mask</a:t>
            </a:r>
            <a:r>
              <a:rPr lang="zh-CN" altLang="en-US" dirty="0" smtClean="0"/>
              <a:t>值是整数个字节。 </a:t>
            </a:r>
          </a:p>
          <a:p>
            <a:pPr lvl="1">
              <a:lnSpc>
                <a:spcPct val="150000"/>
              </a:lnSpc>
            </a:pPr>
            <a:r>
              <a:rPr lang="zh-CN" altLang="en-US" dirty="0" smtClean="0"/>
              <a:t>下一个域以下一个字节的分界开始。 </a:t>
            </a:r>
            <a:endParaRPr lang="zh-CN" altLang="en-US" dirty="0"/>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a:lstStyle/>
          <a:p>
            <a:r>
              <a:rPr lang="en-US" altLang="zh-CN" dirty="0" smtClean="0"/>
              <a:t>3. ISO 15693</a:t>
            </a:r>
            <a:r>
              <a:rPr lang="zh-CN" altLang="en-US" dirty="0" smtClean="0"/>
              <a:t>防碰撞协议</a:t>
            </a:r>
          </a:p>
        </p:txBody>
      </p:sp>
      <p:sp>
        <p:nvSpPr>
          <p:cNvPr id="7172" name="Rectangle 3"/>
          <p:cNvSpPr>
            <a:spLocks noGrp="1" noChangeArrowheads="1"/>
          </p:cNvSpPr>
          <p:nvPr>
            <p:ph idx="1"/>
          </p:nvPr>
        </p:nvSpPr>
        <p:spPr/>
        <p:txBody>
          <a:bodyPr/>
          <a:lstStyle/>
          <a:p>
            <a:r>
              <a:rPr lang="zh-CN" altLang="en-US" smtClean="0"/>
              <a:t>防碰撞 </a:t>
            </a:r>
          </a:p>
          <a:p>
            <a:endParaRPr lang="en-US" altLang="zh-CN" smtClean="0"/>
          </a:p>
        </p:txBody>
      </p:sp>
      <p:sp>
        <p:nvSpPr>
          <p:cNvPr id="7173" name="Rectangle 5"/>
          <p:cNvSpPr>
            <a:spLocks noChangeArrowheads="1"/>
          </p:cNvSpPr>
          <p:nvPr/>
        </p:nvSpPr>
        <p:spPr bwMode="auto">
          <a:xfrm>
            <a:off x="0" y="2338388"/>
            <a:ext cx="9144000" cy="0"/>
          </a:xfrm>
          <a:prstGeom prst="rect">
            <a:avLst/>
          </a:prstGeom>
          <a:noFill/>
          <a:ln w="9525">
            <a:noFill/>
            <a:miter lim="800000"/>
            <a:headEnd/>
            <a:tailEnd/>
          </a:ln>
        </p:spPr>
        <p:txBody>
          <a:bodyPr wrap="none" anchor="ctr">
            <a:spAutoFit/>
          </a:bodyPr>
          <a:lstStyle/>
          <a:p>
            <a:endParaRPr lang="zh-CN" altLang="en-US"/>
          </a:p>
        </p:txBody>
      </p:sp>
      <p:graphicFrame>
        <p:nvGraphicFramePr>
          <p:cNvPr id="7170" name="Object 4"/>
          <p:cNvGraphicFramePr>
            <a:graphicFrameLocks noChangeAspect="1"/>
          </p:cNvGraphicFramePr>
          <p:nvPr/>
        </p:nvGraphicFramePr>
        <p:xfrm>
          <a:off x="539750" y="1989138"/>
          <a:ext cx="8353425" cy="3609975"/>
        </p:xfrm>
        <a:graphic>
          <a:graphicData uri="http://schemas.openxmlformats.org/presentationml/2006/ole">
            <p:oleObj spid="_x0000_s157698" name="图片" r:id="rId3" imgW="5052893" imgH="2180633" progId="Word.Picture.8">
              <p:embed/>
            </p:oleObj>
          </a:graphicData>
        </a:graphic>
      </p:graphicFrame>
      <p:sp>
        <p:nvSpPr>
          <p:cNvPr id="7174" name="Rectangle 6"/>
          <p:cNvSpPr>
            <a:spLocks noChangeArrowheads="1"/>
          </p:cNvSpPr>
          <p:nvPr/>
        </p:nvSpPr>
        <p:spPr bwMode="auto">
          <a:xfrm>
            <a:off x="2627313" y="5734050"/>
            <a:ext cx="4057650" cy="396875"/>
          </a:xfrm>
          <a:prstGeom prst="rect">
            <a:avLst/>
          </a:prstGeom>
          <a:noFill/>
          <a:ln w="9525">
            <a:noFill/>
            <a:miter lim="800000"/>
            <a:headEnd/>
            <a:tailEnd/>
          </a:ln>
        </p:spPr>
        <p:txBody>
          <a:bodyPr wrap="none" anchor="ctr">
            <a:spAutoFit/>
          </a:bodyPr>
          <a:lstStyle/>
          <a:p>
            <a:r>
              <a:rPr lang="zh-CN" altLang="en-US" sz="2000">
                <a:latin typeface="Times New Roman" pitchFamily="18" charset="0"/>
                <a:ea typeface="宋体" charset="-122"/>
              </a:rPr>
              <a:t>时隙数为</a:t>
            </a:r>
            <a:r>
              <a:rPr lang="en-US" altLang="zh-CN" sz="2000">
                <a:latin typeface="Times New Roman" pitchFamily="18" charset="0"/>
                <a:ea typeface="宋体" charset="-122"/>
              </a:rPr>
              <a:t>16</a:t>
            </a:r>
            <a:r>
              <a:rPr lang="zh-CN" altLang="en-US" sz="2000">
                <a:latin typeface="Times New Roman" pitchFamily="18" charset="0"/>
                <a:ea typeface="宋体" charset="-122"/>
              </a:rPr>
              <a:t>的典型防碰撞处理过程 </a:t>
            </a:r>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p:txBody>
          <a:bodyPr/>
          <a:lstStyle/>
          <a:p>
            <a:pPr>
              <a:lnSpc>
                <a:spcPct val="150000"/>
              </a:lnSpc>
            </a:pPr>
            <a:r>
              <a:rPr lang="zh-CN" altLang="en-US" sz="2000" dirty="0" smtClean="0"/>
              <a:t>防碰撞</a:t>
            </a:r>
          </a:p>
          <a:p>
            <a:pPr lvl="1">
              <a:lnSpc>
                <a:spcPct val="150000"/>
              </a:lnSpc>
            </a:pPr>
            <a:r>
              <a:rPr lang="en-US" altLang="zh-CN" dirty="0" smtClean="0"/>
              <a:t>VCD</a:t>
            </a:r>
            <a:r>
              <a:rPr lang="zh-CN" altLang="en-US" dirty="0" smtClean="0"/>
              <a:t>发送目录命令的请求帧，时隙数设置为</a:t>
            </a:r>
            <a:r>
              <a:rPr lang="en-US" altLang="zh-CN" dirty="0" smtClean="0"/>
              <a:t>16</a:t>
            </a:r>
            <a:r>
              <a:rPr lang="zh-CN" altLang="en-US" dirty="0" smtClean="0"/>
              <a:t>。</a:t>
            </a:r>
          </a:p>
          <a:p>
            <a:pPr lvl="1">
              <a:lnSpc>
                <a:spcPct val="150000"/>
              </a:lnSpc>
            </a:pPr>
            <a:r>
              <a:rPr lang="en-US" altLang="zh-CN" dirty="0" smtClean="0"/>
              <a:t>VICC1</a:t>
            </a:r>
            <a:r>
              <a:rPr lang="zh-CN" altLang="en-US" dirty="0" smtClean="0"/>
              <a:t>在时隙</a:t>
            </a:r>
            <a:r>
              <a:rPr lang="en-US" altLang="zh-CN" dirty="0" smtClean="0"/>
              <a:t>0</a:t>
            </a:r>
            <a:r>
              <a:rPr lang="zh-CN" altLang="en-US" dirty="0" smtClean="0"/>
              <a:t>返回应答，因只有这一个</a:t>
            </a:r>
            <a:r>
              <a:rPr lang="en-US" altLang="zh-CN" dirty="0" smtClean="0"/>
              <a:t>VICC</a:t>
            </a:r>
            <a:r>
              <a:rPr lang="zh-CN" altLang="en-US" dirty="0" smtClean="0"/>
              <a:t>应答，故不存在碰撞，它的</a:t>
            </a:r>
            <a:r>
              <a:rPr lang="en-US" altLang="zh-CN" dirty="0" smtClean="0"/>
              <a:t>UID</a:t>
            </a:r>
            <a:r>
              <a:rPr lang="zh-CN" altLang="en-US" dirty="0" smtClean="0"/>
              <a:t>被</a:t>
            </a:r>
            <a:r>
              <a:rPr lang="en-US" altLang="zh-CN" dirty="0" smtClean="0"/>
              <a:t>VCD</a:t>
            </a:r>
            <a:r>
              <a:rPr lang="zh-CN" altLang="en-US" dirty="0" smtClean="0"/>
              <a:t>接收存储。</a:t>
            </a:r>
          </a:p>
          <a:p>
            <a:pPr lvl="1">
              <a:lnSpc>
                <a:spcPct val="150000"/>
              </a:lnSpc>
            </a:pPr>
            <a:r>
              <a:rPr lang="en-US" altLang="zh-CN" dirty="0" smtClean="0"/>
              <a:t>VCD</a:t>
            </a:r>
            <a:r>
              <a:rPr lang="zh-CN" altLang="en-US" dirty="0" smtClean="0"/>
              <a:t>发送</a:t>
            </a:r>
            <a:r>
              <a:rPr lang="en-US" altLang="zh-CN" dirty="0" smtClean="0"/>
              <a:t>EOF</a:t>
            </a:r>
            <a:r>
              <a:rPr lang="zh-CN" altLang="en-US" dirty="0" smtClean="0"/>
              <a:t>，指示下一个时隙开始。</a:t>
            </a:r>
          </a:p>
          <a:p>
            <a:pPr lvl="1">
              <a:lnSpc>
                <a:spcPct val="150000"/>
              </a:lnSpc>
            </a:pPr>
            <a:r>
              <a:rPr lang="zh-CN" altLang="en-US" dirty="0" smtClean="0"/>
              <a:t>在时隙</a:t>
            </a:r>
            <a:r>
              <a:rPr lang="en-US" altLang="zh-CN" dirty="0" smtClean="0"/>
              <a:t>1</a:t>
            </a:r>
            <a:r>
              <a:rPr lang="zh-CN" altLang="en-US" dirty="0" smtClean="0"/>
              <a:t>，</a:t>
            </a:r>
            <a:r>
              <a:rPr lang="en-US" altLang="zh-CN" dirty="0" smtClean="0"/>
              <a:t>VICC2</a:t>
            </a:r>
            <a:r>
              <a:rPr lang="zh-CN" altLang="en-US" dirty="0" smtClean="0"/>
              <a:t>和</a:t>
            </a:r>
            <a:r>
              <a:rPr lang="en-US" altLang="zh-CN" dirty="0" smtClean="0"/>
              <a:t>VICC3</a:t>
            </a:r>
            <a:r>
              <a:rPr lang="zh-CN" altLang="en-US" dirty="0" smtClean="0"/>
              <a:t>进行应答，发生了碰撞。</a:t>
            </a:r>
            <a:r>
              <a:rPr lang="en-US" altLang="zh-CN" dirty="0" smtClean="0"/>
              <a:t>VCD</a:t>
            </a:r>
            <a:r>
              <a:rPr lang="zh-CN" altLang="en-US" dirty="0" smtClean="0"/>
              <a:t>检测到碰撞，并记录该时隙发生了碰撞。</a:t>
            </a:r>
          </a:p>
          <a:p>
            <a:pPr lvl="1">
              <a:lnSpc>
                <a:spcPct val="150000"/>
              </a:lnSpc>
            </a:pPr>
            <a:r>
              <a:rPr lang="en-US" altLang="zh-CN" dirty="0" smtClean="0"/>
              <a:t>VCD</a:t>
            </a:r>
            <a:r>
              <a:rPr lang="zh-CN" altLang="en-US" dirty="0" smtClean="0"/>
              <a:t>再发送</a:t>
            </a:r>
            <a:r>
              <a:rPr lang="en-US" altLang="zh-CN" dirty="0" smtClean="0"/>
              <a:t>EOF</a:t>
            </a:r>
            <a:r>
              <a:rPr lang="zh-CN" altLang="en-US" dirty="0" smtClean="0"/>
              <a:t>，进入时隙</a:t>
            </a:r>
            <a:r>
              <a:rPr lang="en-US" altLang="zh-CN" dirty="0" smtClean="0"/>
              <a:t>2</a:t>
            </a:r>
            <a:r>
              <a:rPr lang="zh-CN" altLang="en-US" dirty="0" smtClean="0"/>
              <a:t>。</a:t>
            </a:r>
          </a:p>
          <a:p>
            <a:pPr lvl="1">
              <a:lnSpc>
                <a:spcPct val="150000"/>
              </a:lnSpc>
            </a:pPr>
            <a:r>
              <a:rPr lang="zh-CN" altLang="en-US" dirty="0" smtClean="0"/>
              <a:t>在时隙</a:t>
            </a:r>
            <a:r>
              <a:rPr lang="en-US" altLang="zh-CN" dirty="0" smtClean="0"/>
              <a:t>2</a:t>
            </a:r>
            <a:r>
              <a:rPr lang="zh-CN" altLang="en-US" dirty="0" smtClean="0"/>
              <a:t>，无</a:t>
            </a:r>
            <a:r>
              <a:rPr lang="en-US" altLang="zh-CN" dirty="0" smtClean="0"/>
              <a:t>VICC</a:t>
            </a:r>
            <a:r>
              <a:rPr lang="zh-CN" altLang="en-US" dirty="0" smtClean="0"/>
              <a:t>应答，</a:t>
            </a:r>
            <a:r>
              <a:rPr lang="en-US" altLang="zh-CN" dirty="0" smtClean="0"/>
              <a:t>VCD</a:t>
            </a:r>
            <a:r>
              <a:rPr lang="zh-CN" altLang="en-US" dirty="0" smtClean="0"/>
              <a:t>未检测到</a:t>
            </a:r>
            <a:r>
              <a:rPr lang="en-US" altLang="zh-CN" dirty="0" smtClean="0"/>
              <a:t>VICC</a:t>
            </a:r>
            <a:r>
              <a:rPr lang="zh-CN" altLang="en-US" dirty="0" smtClean="0"/>
              <a:t>的应答的</a:t>
            </a:r>
            <a:r>
              <a:rPr lang="en-US" altLang="zh-CN" dirty="0" smtClean="0"/>
              <a:t>SOF</a:t>
            </a:r>
            <a:r>
              <a:rPr lang="zh-CN" altLang="en-US" dirty="0" smtClean="0"/>
              <a:t>，因此</a:t>
            </a:r>
            <a:r>
              <a:rPr lang="en-US" altLang="zh-CN" dirty="0" smtClean="0"/>
              <a:t>VCD</a:t>
            </a:r>
            <a:r>
              <a:rPr lang="zh-CN" altLang="en-US" dirty="0" smtClean="0"/>
              <a:t>通过发送</a:t>
            </a:r>
            <a:r>
              <a:rPr lang="en-US" altLang="zh-CN" dirty="0" smtClean="0"/>
              <a:t>EOF</a:t>
            </a:r>
            <a:r>
              <a:rPr lang="zh-CN" altLang="en-US" dirty="0" smtClean="0"/>
              <a:t>，进入时隙</a:t>
            </a:r>
            <a:r>
              <a:rPr lang="en-US" altLang="zh-CN" dirty="0" smtClean="0"/>
              <a:t>3</a:t>
            </a:r>
            <a:r>
              <a:rPr lang="zh-CN" altLang="en-US" dirty="0" smtClean="0"/>
              <a:t>。</a:t>
            </a:r>
          </a:p>
          <a:p>
            <a:pPr lvl="1">
              <a:lnSpc>
                <a:spcPct val="150000"/>
              </a:lnSpc>
            </a:pPr>
            <a:r>
              <a:rPr lang="zh-CN" altLang="en-US" dirty="0" smtClean="0"/>
              <a:t>在时隙</a:t>
            </a:r>
            <a:r>
              <a:rPr lang="en-US" altLang="zh-CN" dirty="0" smtClean="0"/>
              <a:t>3</a:t>
            </a:r>
            <a:r>
              <a:rPr lang="zh-CN" altLang="en-US" dirty="0" smtClean="0"/>
              <a:t>，</a:t>
            </a:r>
            <a:r>
              <a:rPr lang="en-US" altLang="zh-CN" dirty="0" smtClean="0"/>
              <a:t>VICC4</a:t>
            </a:r>
            <a:r>
              <a:rPr lang="zh-CN" altLang="en-US" dirty="0" smtClean="0"/>
              <a:t>和</a:t>
            </a:r>
            <a:r>
              <a:rPr lang="en-US" altLang="zh-CN" dirty="0" smtClean="0"/>
              <a:t>VICC5</a:t>
            </a:r>
            <a:r>
              <a:rPr lang="zh-CN" altLang="en-US" dirty="0" smtClean="0"/>
              <a:t>应答，产生了碰撞。</a:t>
            </a:r>
          </a:p>
          <a:p>
            <a:endParaRPr lang="zh-CN" altLang="en-US" dirty="0"/>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p:txBody>
          <a:bodyPr/>
          <a:lstStyle/>
          <a:p>
            <a:pPr lvl="1">
              <a:lnSpc>
                <a:spcPct val="150000"/>
              </a:lnSpc>
            </a:pPr>
            <a:r>
              <a:rPr lang="en-US" altLang="zh-CN" dirty="0" smtClean="0"/>
              <a:t>VCD</a:t>
            </a:r>
            <a:r>
              <a:rPr lang="zh-CN" altLang="en-US" dirty="0" smtClean="0"/>
              <a:t>决定</a:t>
            </a:r>
            <a:r>
              <a:rPr lang="zh-CN" altLang="en-US" dirty="0" smtClean="0">
                <a:solidFill>
                  <a:srgbClr val="FF0000"/>
                </a:solidFill>
              </a:rPr>
              <a:t>发送寻址请求</a:t>
            </a:r>
            <a:r>
              <a:rPr lang="zh-CN" altLang="en-US" dirty="0" smtClean="0"/>
              <a:t>（例如读块请求）给</a:t>
            </a:r>
            <a:r>
              <a:rPr lang="en-US" altLang="zh-CN" dirty="0" smtClean="0"/>
              <a:t>VICC1</a:t>
            </a:r>
            <a:r>
              <a:rPr lang="zh-CN" altLang="en-US" dirty="0" smtClean="0"/>
              <a:t>（</a:t>
            </a:r>
            <a:r>
              <a:rPr lang="en-US" altLang="zh-CN" dirty="0" smtClean="0"/>
              <a:t>VICC1</a:t>
            </a:r>
            <a:r>
              <a:rPr lang="zh-CN" altLang="en-US" dirty="0" smtClean="0"/>
              <a:t>的</a:t>
            </a:r>
            <a:r>
              <a:rPr lang="en-US" altLang="zh-CN" dirty="0" smtClean="0"/>
              <a:t>UID</a:t>
            </a:r>
            <a:r>
              <a:rPr lang="zh-CN" altLang="en-US" dirty="0" smtClean="0"/>
              <a:t>已被</a:t>
            </a:r>
            <a:r>
              <a:rPr lang="en-US" altLang="zh-CN" dirty="0" smtClean="0"/>
              <a:t>UCD</a:t>
            </a:r>
            <a:r>
              <a:rPr lang="zh-CN" altLang="en-US" dirty="0" smtClean="0"/>
              <a:t>正确接收）。</a:t>
            </a:r>
          </a:p>
          <a:p>
            <a:pPr lvl="1">
              <a:lnSpc>
                <a:spcPct val="150000"/>
              </a:lnSpc>
            </a:pPr>
            <a:r>
              <a:rPr lang="zh-CN" altLang="en-US" dirty="0" smtClean="0">
                <a:solidFill>
                  <a:srgbClr val="FF0000"/>
                </a:solidFill>
              </a:rPr>
              <a:t>所有</a:t>
            </a:r>
            <a:r>
              <a:rPr lang="en-US" altLang="zh-CN" dirty="0" smtClean="0">
                <a:solidFill>
                  <a:srgbClr val="FF0000"/>
                </a:solidFill>
              </a:rPr>
              <a:t>VICC</a:t>
            </a:r>
            <a:r>
              <a:rPr lang="zh-CN" altLang="en-US" dirty="0" smtClean="0">
                <a:solidFill>
                  <a:srgbClr val="FF0000"/>
                </a:solidFill>
              </a:rPr>
              <a:t>都检测到对</a:t>
            </a:r>
            <a:r>
              <a:rPr lang="en-US" altLang="zh-CN" dirty="0" smtClean="0">
                <a:solidFill>
                  <a:srgbClr val="FF0000"/>
                </a:solidFill>
              </a:rPr>
              <a:t>VICC1</a:t>
            </a:r>
            <a:r>
              <a:rPr lang="zh-CN" altLang="en-US" dirty="0" smtClean="0">
                <a:solidFill>
                  <a:srgbClr val="FF0000"/>
                </a:solidFill>
              </a:rPr>
              <a:t>请求的</a:t>
            </a:r>
            <a:r>
              <a:rPr lang="en-US" altLang="zh-CN" dirty="0" smtClean="0">
                <a:solidFill>
                  <a:srgbClr val="FF0000"/>
                </a:solidFill>
              </a:rPr>
              <a:t>SOF</a:t>
            </a:r>
            <a:r>
              <a:rPr lang="zh-CN" altLang="en-US" dirty="0" smtClean="0">
                <a:solidFill>
                  <a:srgbClr val="FF0000"/>
                </a:solidFill>
              </a:rPr>
              <a:t>，它们都处理这个请求，但只有</a:t>
            </a:r>
            <a:r>
              <a:rPr lang="en-US" altLang="zh-CN" dirty="0" smtClean="0">
                <a:solidFill>
                  <a:srgbClr val="FF0000"/>
                </a:solidFill>
              </a:rPr>
              <a:t>UID</a:t>
            </a:r>
            <a:r>
              <a:rPr lang="zh-CN" altLang="en-US" dirty="0" smtClean="0">
                <a:solidFill>
                  <a:srgbClr val="FF0000"/>
                </a:solidFill>
              </a:rPr>
              <a:t>匹配的</a:t>
            </a:r>
            <a:r>
              <a:rPr lang="en-US" altLang="zh-CN" dirty="0" smtClean="0">
                <a:solidFill>
                  <a:srgbClr val="FF0000"/>
                </a:solidFill>
              </a:rPr>
              <a:t>VICC1</a:t>
            </a:r>
            <a:r>
              <a:rPr lang="zh-CN" altLang="en-US" dirty="0" smtClean="0">
                <a:solidFill>
                  <a:srgbClr val="FF0000"/>
                </a:solidFill>
              </a:rPr>
              <a:t>才返回应答，其他的</a:t>
            </a:r>
            <a:r>
              <a:rPr lang="en-US" altLang="zh-CN" dirty="0" smtClean="0">
                <a:solidFill>
                  <a:srgbClr val="FF0000"/>
                </a:solidFill>
              </a:rPr>
              <a:t>VICC</a:t>
            </a:r>
            <a:r>
              <a:rPr lang="zh-CN" altLang="en-US" dirty="0" smtClean="0">
                <a:solidFill>
                  <a:srgbClr val="FF0000"/>
                </a:solidFill>
              </a:rPr>
              <a:t>则退出防碰撞序列。</a:t>
            </a:r>
          </a:p>
          <a:p>
            <a:pPr lvl="1">
              <a:lnSpc>
                <a:spcPct val="150000"/>
              </a:lnSpc>
            </a:pPr>
            <a:r>
              <a:rPr lang="zh-CN" altLang="en-US" dirty="0" smtClean="0"/>
              <a:t>所有</a:t>
            </a:r>
            <a:r>
              <a:rPr lang="en-US" altLang="zh-CN" dirty="0" smtClean="0"/>
              <a:t>VICC</a:t>
            </a:r>
            <a:r>
              <a:rPr lang="zh-CN" altLang="en-US" dirty="0" smtClean="0"/>
              <a:t>准备接收下一个请求。如果又是一个目录命令的请求，则又从时隙</a:t>
            </a:r>
            <a:r>
              <a:rPr lang="en-US" altLang="zh-CN" dirty="0" smtClean="0"/>
              <a:t>0</a:t>
            </a:r>
            <a:r>
              <a:rPr lang="zh-CN" altLang="en-US" dirty="0" smtClean="0"/>
              <a:t>开始按上面步序执行。</a:t>
            </a:r>
            <a:endParaRPr lang="en-US" altLang="zh-CN" dirty="0" smtClean="0"/>
          </a:p>
          <a:p>
            <a:endParaRPr lang="zh-CN" altLang="en-US" dirty="0"/>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p:txBody>
          <a:bodyPr/>
          <a:lstStyle/>
          <a:p>
            <a:r>
              <a:rPr lang="zh-CN" altLang="en-US" dirty="0" smtClean="0"/>
              <a:t>收到一次有效的请求，</a:t>
            </a:r>
            <a:r>
              <a:rPr lang="en-US" altLang="zh-CN" dirty="0" smtClean="0"/>
              <a:t>VICC</a:t>
            </a:r>
            <a:r>
              <a:rPr lang="zh-CN" altLang="en-US" dirty="0" smtClean="0"/>
              <a:t>将通过执行以下斜体部分文本规定的操作流程处理请求。流程步骤也在图</a:t>
            </a:r>
            <a:r>
              <a:rPr lang="en-US" altLang="zh-CN" dirty="0" smtClean="0"/>
              <a:t>9</a:t>
            </a:r>
            <a:r>
              <a:rPr lang="zh-CN" altLang="en-US" dirty="0" smtClean="0"/>
              <a:t>中表示了出来。 </a:t>
            </a:r>
            <a:endParaRPr lang="en-US" altLang="zh-CN" dirty="0" smtClean="0"/>
          </a:p>
          <a:p>
            <a:endParaRPr lang="zh-CN" altLang="en-US" dirty="0" smtClean="0"/>
          </a:p>
          <a:p>
            <a:r>
              <a:rPr lang="en-US" altLang="zh-CN" dirty="0" err="1" smtClean="0"/>
              <a:t>NbS</a:t>
            </a:r>
            <a:r>
              <a:rPr lang="en-US" altLang="zh-CN" dirty="0" smtClean="0"/>
              <a:t> is the total number of slots (1 or 16) </a:t>
            </a:r>
          </a:p>
          <a:p>
            <a:r>
              <a:rPr lang="en-US" altLang="zh-CN" dirty="0" smtClean="0"/>
              <a:t>SN is the current slot number (0 to 15) </a:t>
            </a:r>
          </a:p>
          <a:p>
            <a:r>
              <a:rPr lang="en-US" altLang="zh-CN" dirty="0" err="1" smtClean="0"/>
              <a:t>SN_length</a:t>
            </a:r>
            <a:r>
              <a:rPr lang="en-US" altLang="zh-CN" dirty="0" smtClean="0"/>
              <a:t> is set to 0 when 1 slot is used and set to 4 when 16 slots are used </a:t>
            </a:r>
          </a:p>
          <a:p>
            <a:r>
              <a:rPr lang="en-US" altLang="zh-CN" dirty="0" smtClean="0"/>
              <a:t>LSB (value, n) function returns the n less significant bits of value </a:t>
            </a:r>
          </a:p>
          <a:p>
            <a:r>
              <a:rPr lang="en-US" altLang="zh-CN" dirty="0" smtClean="0"/>
              <a:t>"&amp;" is the concatenation operator </a:t>
            </a:r>
          </a:p>
          <a:p>
            <a:r>
              <a:rPr lang="en-US" altLang="zh-CN" dirty="0" err="1" smtClean="0"/>
              <a:t>Slot_Frame</a:t>
            </a:r>
            <a:r>
              <a:rPr lang="en-US" altLang="zh-CN" dirty="0" smtClean="0"/>
              <a:t> is either a SOF or an EOF </a:t>
            </a:r>
          </a:p>
          <a:p>
            <a:endParaRPr lang="zh-CN" altLang="en-US" dirty="0" smtClean="0"/>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p:txBody>
          <a:bodyPr/>
          <a:lstStyle/>
          <a:p>
            <a:r>
              <a:rPr lang="en-US" altLang="zh-CN" dirty="0" smtClean="0"/>
              <a:t>SN = 0 </a:t>
            </a:r>
          </a:p>
          <a:p>
            <a:r>
              <a:rPr lang="en-US" altLang="zh-CN" dirty="0" smtClean="0"/>
              <a:t>If </a:t>
            </a:r>
            <a:r>
              <a:rPr lang="en-US" altLang="zh-CN" dirty="0" err="1" smtClean="0"/>
              <a:t>Nb_slots_flag</a:t>
            </a:r>
            <a:r>
              <a:rPr lang="en-US" altLang="zh-CN" dirty="0" smtClean="0"/>
              <a:t> then </a:t>
            </a:r>
          </a:p>
          <a:p>
            <a:pPr lvl="1"/>
            <a:r>
              <a:rPr lang="en-US" altLang="zh-CN" dirty="0" err="1" smtClean="0"/>
              <a:t>NbS</a:t>
            </a:r>
            <a:r>
              <a:rPr lang="en-US" altLang="zh-CN" dirty="0" smtClean="0"/>
              <a:t> = 1 </a:t>
            </a:r>
            <a:r>
              <a:rPr lang="en-US" altLang="zh-CN" dirty="0" err="1" smtClean="0"/>
              <a:t>SN_length</a:t>
            </a:r>
            <a:r>
              <a:rPr lang="en-US" altLang="zh-CN" dirty="0" smtClean="0"/>
              <a:t> = 0 </a:t>
            </a:r>
          </a:p>
          <a:p>
            <a:pPr lvl="1"/>
            <a:r>
              <a:rPr lang="en-US" altLang="zh-CN" dirty="0" smtClean="0"/>
              <a:t>else </a:t>
            </a:r>
            <a:r>
              <a:rPr lang="en-US" altLang="zh-CN" dirty="0" err="1" smtClean="0"/>
              <a:t>NbS</a:t>
            </a:r>
            <a:r>
              <a:rPr lang="en-US" altLang="zh-CN" dirty="0" smtClean="0"/>
              <a:t> = 16 </a:t>
            </a:r>
            <a:r>
              <a:rPr lang="en-US" altLang="zh-CN" dirty="0" err="1" smtClean="0"/>
              <a:t>SN_length</a:t>
            </a:r>
            <a:r>
              <a:rPr lang="en-US" altLang="zh-CN" dirty="0" smtClean="0"/>
              <a:t> = 4 </a:t>
            </a:r>
          </a:p>
          <a:p>
            <a:r>
              <a:rPr lang="en-US" altLang="zh-CN" dirty="0" err="1" smtClean="0"/>
              <a:t>endif</a:t>
            </a:r>
            <a:r>
              <a:rPr lang="en-US" altLang="zh-CN" dirty="0" smtClean="0"/>
              <a:t> </a:t>
            </a:r>
          </a:p>
          <a:p>
            <a:endParaRPr lang="en-US" altLang="zh-CN" dirty="0" smtClean="0"/>
          </a:p>
          <a:p>
            <a:r>
              <a:rPr lang="en-US" altLang="zh-CN" dirty="0" smtClean="0"/>
              <a:t>Label1: if LSB(UID, </a:t>
            </a:r>
            <a:r>
              <a:rPr lang="en-US" altLang="zh-CN" dirty="0" err="1" smtClean="0"/>
              <a:t>SN_length</a:t>
            </a:r>
            <a:r>
              <a:rPr lang="en-US" altLang="zh-CN" dirty="0" smtClean="0"/>
              <a:t> + </a:t>
            </a:r>
            <a:r>
              <a:rPr lang="en-US" altLang="zh-CN" dirty="0" err="1" smtClean="0"/>
              <a:t>Mask_length</a:t>
            </a:r>
            <a:r>
              <a:rPr lang="en-US" altLang="zh-CN" dirty="0" smtClean="0"/>
              <a:t>) = LSB(SN, </a:t>
            </a:r>
            <a:r>
              <a:rPr lang="en-US" altLang="zh-CN" dirty="0" err="1" smtClean="0"/>
              <a:t>SN_length</a:t>
            </a:r>
            <a:r>
              <a:rPr lang="en-US" altLang="zh-CN" dirty="0" smtClean="0"/>
              <a:t>)&amp;LSB(Mask, </a:t>
            </a:r>
            <a:r>
              <a:rPr lang="en-US" altLang="zh-CN" dirty="0" err="1" smtClean="0"/>
              <a:t>Mask_length</a:t>
            </a:r>
            <a:r>
              <a:rPr lang="en-US" altLang="zh-CN" dirty="0" smtClean="0"/>
              <a:t>) then </a:t>
            </a:r>
          </a:p>
          <a:p>
            <a:pPr lvl="1"/>
            <a:r>
              <a:rPr lang="en-US" altLang="zh-CN" dirty="0" smtClean="0"/>
              <a:t>transmit response to inventory request </a:t>
            </a:r>
          </a:p>
          <a:p>
            <a:r>
              <a:rPr lang="en-US" altLang="zh-CN" dirty="0" err="1" smtClean="0"/>
              <a:t>endif</a:t>
            </a:r>
            <a:r>
              <a:rPr lang="en-US" altLang="zh-CN" dirty="0" smtClean="0"/>
              <a:t> </a:t>
            </a:r>
          </a:p>
          <a:p>
            <a:endParaRPr lang="zh-CN" altLang="en-US" dirty="0"/>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p:txBody>
          <a:bodyPr/>
          <a:lstStyle/>
          <a:p>
            <a:r>
              <a:rPr lang="en-US" altLang="zh-CN" dirty="0" smtClean="0"/>
              <a:t>wait (</a:t>
            </a:r>
            <a:r>
              <a:rPr lang="en-US" altLang="zh-CN" dirty="0" err="1" smtClean="0"/>
              <a:t>Slot_Frame</a:t>
            </a:r>
            <a:r>
              <a:rPr lang="en-US" altLang="zh-CN" dirty="0" smtClean="0"/>
              <a:t>) </a:t>
            </a:r>
          </a:p>
          <a:p>
            <a:r>
              <a:rPr lang="en-US" altLang="zh-CN" dirty="0" smtClean="0"/>
              <a:t>if </a:t>
            </a:r>
            <a:r>
              <a:rPr lang="en-US" altLang="zh-CN" dirty="0" err="1" smtClean="0"/>
              <a:t>Slot_Frame</a:t>
            </a:r>
            <a:r>
              <a:rPr lang="en-US" altLang="zh-CN" dirty="0" smtClean="0"/>
              <a:t> = SOF then </a:t>
            </a:r>
          </a:p>
          <a:p>
            <a:pPr lvl="1"/>
            <a:r>
              <a:rPr lang="en-US" altLang="zh-CN" dirty="0" smtClean="0"/>
              <a:t>Stop </a:t>
            </a:r>
            <a:r>
              <a:rPr lang="en-US" altLang="zh-CN" dirty="0" err="1" smtClean="0"/>
              <a:t>anticollision</a:t>
            </a:r>
            <a:r>
              <a:rPr lang="en-US" altLang="zh-CN" dirty="0" smtClean="0"/>
              <a:t> and decode/process request </a:t>
            </a:r>
          </a:p>
          <a:p>
            <a:pPr lvl="1"/>
            <a:r>
              <a:rPr lang="en-US" altLang="zh-CN" dirty="0" smtClean="0"/>
              <a:t>Exit </a:t>
            </a:r>
          </a:p>
          <a:p>
            <a:r>
              <a:rPr lang="en-US" altLang="zh-CN" dirty="0" err="1" smtClean="0"/>
              <a:t>endif</a:t>
            </a:r>
            <a:r>
              <a:rPr lang="en-US" altLang="zh-CN" dirty="0" smtClean="0"/>
              <a:t> </a:t>
            </a:r>
          </a:p>
          <a:p>
            <a:r>
              <a:rPr lang="en-US" altLang="zh-CN" dirty="0" smtClean="0"/>
              <a:t>if SN&lt;NbS-1 then </a:t>
            </a:r>
          </a:p>
          <a:p>
            <a:pPr lvl="1"/>
            <a:r>
              <a:rPr lang="en-US" altLang="zh-CN" dirty="0" smtClean="0"/>
              <a:t>SN = SN + 1 </a:t>
            </a:r>
          </a:p>
          <a:p>
            <a:pPr lvl="1"/>
            <a:r>
              <a:rPr lang="en-US" altLang="zh-CN" dirty="0" err="1" smtClean="0"/>
              <a:t>Goto</a:t>
            </a:r>
            <a:r>
              <a:rPr lang="en-US" altLang="zh-CN" dirty="0" smtClean="0"/>
              <a:t> label1 </a:t>
            </a:r>
          </a:p>
          <a:p>
            <a:pPr lvl="1"/>
            <a:r>
              <a:rPr lang="en-US" altLang="zh-CN" dirty="0" smtClean="0"/>
              <a:t>Exit </a:t>
            </a:r>
          </a:p>
          <a:p>
            <a:r>
              <a:rPr lang="en-US" altLang="zh-CN" dirty="0" err="1" smtClean="0"/>
              <a:t>endif</a:t>
            </a:r>
            <a:r>
              <a:rPr lang="en-US" altLang="zh-CN" dirty="0" smtClean="0"/>
              <a:t> </a:t>
            </a:r>
          </a:p>
          <a:p>
            <a:r>
              <a:rPr lang="en-US" altLang="zh-CN" dirty="0" smtClean="0"/>
              <a:t>exit</a:t>
            </a:r>
            <a:endParaRPr lang="zh-CN" altLang="en-US" dirty="0" smtClean="0"/>
          </a:p>
          <a:p>
            <a:endParaRPr lang="zh-CN" altLang="en-US" dirty="0"/>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a:xfrm>
            <a:off x="533400" y="1371600"/>
            <a:ext cx="8070850" cy="617240"/>
          </a:xfrm>
        </p:spPr>
        <p:txBody>
          <a:bodyPr/>
          <a:lstStyle/>
          <a:p>
            <a:r>
              <a:rPr lang="zh-CN" altLang="en-US" dirty="0" smtClean="0"/>
              <a:t>保持静默</a:t>
            </a:r>
            <a:endParaRPr lang="zh-CN" altLang="en-US" dirty="0"/>
          </a:p>
        </p:txBody>
      </p:sp>
      <p:pic>
        <p:nvPicPr>
          <p:cNvPr id="155650" name="Picture 2"/>
          <p:cNvPicPr>
            <a:picLocks noChangeAspect="1" noChangeArrowheads="1"/>
          </p:cNvPicPr>
          <p:nvPr/>
        </p:nvPicPr>
        <p:blipFill>
          <a:blip r:embed="rId2" cstate="print"/>
          <a:srcRect/>
          <a:stretch>
            <a:fillRect/>
          </a:stretch>
        </p:blipFill>
        <p:spPr bwMode="auto">
          <a:xfrm>
            <a:off x="1475656" y="2204864"/>
            <a:ext cx="5514975" cy="181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ISO 15693</a:t>
            </a:r>
            <a:r>
              <a:rPr lang="zh-CN" altLang="en-US" dirty="0" smtClean="0"/>
              <a:t>防碰撞协议</a:t>
            </a:r>
            <a:endParaRPr lang="zh-CN" altLang="en-US" dirty="0"/>
          </a:p>
        </p:txBody>
      </p:sp>
      <p:sp>
        <p:nvSpPr>
          <p:cNvPr id="3" name="内容占位符 2"/>
          <p:cNvSpPr>
            <a:spLocks noGrp="1"/>
          </p:cNvSpPr>
          <p:nvPr>
            <p:ph idx="1"/>
          </p:nvPr>
        </p:nvSpPr>
        <p:spPr/>
        <p:txBody>
          <a:bodyPr/>
          <a:lstStyle/>
          <a:p>
            <a:r>
              <a:rPr lang="en-US" altLang="zh-CN" dirty="0" smtClean="0"/>
              <a:t>M</a:t>
            </a:r>
            <a:r>
              <a:rPr lang="zh-CN" altLang="en-US" dirty="0" smtClean="0"/>
              <a:t>命令</a:t>
            </a:r>
            <a:r>
              <a:rPr lang="en-US" altLang="zh-CN" dirty="0" smtClean="0"/>
              <a:t>: </a:t>
            </a:r>
            <a:r>
              <a:rPr lang="zh-CN" altLang="en-US" dirty="0" smtClean="0"/>
              <a:t>强制命令：</a:t>
            </a:r>
            <a:endParaRPr lang="en-US" altLang="zh-CN" dirty="0" smtClean="0"/>
          </a:p>
          <a:p>
            <a:r>
              <a:rPr lang="zh-CN" altLang="en-US" dirty="0" smtClean="0"/>
              <a:t>保持静默 	</a:t>
            </a:r>
            <a:endParaRPr lang="en-US" altLang="zh-CN" dirty="0" smtClean="0"/>
          </a:p>
          <a:p>
            <a:pPr lvl="1"/>
            <a:r>
              <a:rPr lang="zh-CN" altLang="en-US" dirty="0" smtClean="0"/>
              <a:t>命令编码</a:t>
            </a:r>
            <a:r>
              <a:rPr lang="en-US" altLang="zh-CN" dirty="0" smtClean="0"/>
              <a:t>= '02' 	</a:t>
            </a:r>
          </a:p>
          <a:p>
            <a:pPr lvl="1"/>
            <a:r>
              <a:rPr lang="zh-CN" altLang="en-US" dirty="0" smtClean="0"/>
              <a:t>当收到保持静默命令，</a:t>
            </a:r>
            <a:r>
              <a:rPr lang="en-US" altLang="zh-CN" dirty="0" smtClean="0"/>
              <a:t>VICC</a:t>
            </a:r>
            <a:r>
              <a:rPr lang="zh-CN" altLang="en-US" dirty="0" smtClean="0"/>
              <a:t>将进入保持静默状态并且不返回响应。保持静默状态没有响应。 	</a:t>
            </a:r>
            <a:endParaRPr lang="en-US" altLang="zh-CN" dirty="0" smtClean="0"/>
          </a:p>
          <a:p>
            <a:pPr lvl="1"/>
            <a:r>
              <a:rPr lang="zh-CN" altLang="en-US" dirty="0" smtClean="0"/>
              <a:t>当保持静默时：</a:t>
            </a:r>
            <a:endParaRPr lang="en-US" altLang="zh-CN" dirty="0" smtClean="0"/>
          </a:p>
          <a:p>
            <a:pPr lvl="2">
              <a:lnSpc>
                <a:spcPct val="125000"/>
              </a:lnSpc>
            </a:pPr>
            <a:r>
              <a:rPr lang="zh-CN" altLang="en-US" dirty="0" smtClean="0"/>
              <a:t>当目录标志被设置，</a:t>
            </a:r>
            <a:r>
              <a:rPr lang="en-US" altLang="zh-CN" dirty="0" smtClean="0"/>
              <a:t>VICC</a:t>
            </a:r>
            <a:r>
              <a:rPr lang="zh-CN" altLang="en-US" dirty="0" smtClean="0"/>
              <a:t>不会处理任何请求， </a:t>
            </a:r>
          </a:p>
          <a:p>
            <a:pPr lvl="2">
              <a:lnSpc>
                <a:spcPct val="125000"/>
              </a:lnSpc>
            </a:pPr>
            <a:r>
              <a:rPr lang="en-US" altLang="zh-CN" dirty="0" smtClean="0"/>
              <a:t>VICC</a:t>
            </a:r>
            <a:r>
              <a:rPr lang="zh-CN" altLang="en-US" dirty="0" smtClean="0"/>
              <a:t>将处理任何可定位的请求 </a:t>
            </a:r>
          </a:p>
          <a:p>
            <a:pPr lvl="1"/>
            <a:r>
              <a:rPr lang="zh-CN" altLang="en-US" dirty="0" smtClean="0"/>
              <a:t>在以下情况，</a:t>
            </a:r>
            <a:r>
              <a:rPr lang="en-US" altLang="zh-CN" dirty="0" smtClean="0"/>
              <a:t>VICC</a:t>
            </a:r>
            <a:r>
              <a:rPr lang="zh-CN" altLang="en-US" dirty="0" smtClean="0"/>
              <a:t>将跳出静默状态： </a:t>
            </a:r>
          </a:p>
          <a:p>
            <a:pPr lvl="2">
              <a:lnSpc>
                <a:spcPct val="125000"/>
              </a:lnSpc>
            </a:pPr>
            <a:r>
              <a:rPr lang="zh-CN" altLang="en-US" dirty="0" smtClean="0"/>
              <a:t> 重新设置（断电） </a:t>
            </a:r>
          </a:p>
          <a:p>
            <a:pPr lvl="2">
              <a:lnSpc>
                <a:spcPct val="125000"/>
              </a:lnSpc>
            </a:pPr>
            <a:r>
              <a:rPr lang="zh-CN" altLang="en-US" dirty="0" smtClean="0"/>
              <a:t>收到选择请求。如果支持将进入选择状态，如果不支持将返回， </a:t>
            </a:r>
          </a:p>
          <a:p>
            <a:pPr lvl="2">
              <a:lnSpc>
                <a:spcPct val="125000"/>
              </a:lnSpc>
            </a:pPr>
            <a:r>
              <a:rPr lang="zh-CN" altLang="en-US" dirty="0" smtClean="0"/>
              <a:t>收到重置或者准备请求，将进入准备状态。  	</a:t>
            </a:r>
          </a:p>
          <a:p>
            <a:endParaRPr lang="zh-CN" altLang="en-US" dirty="0"/>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标题 1"/>
          <p:cNvSpPr>
            <a:spLocks noGrp="1"/>
          </p:cNvSpPr>
          <p:nvPr>
            <p:ph type="ctrTitle"/>
          </p:nvPr>
        </p:nvSpPr>
        <p:spPr>
          <a:xfrm>
            <a:off x="533400" y="1447800"/>
            <a:ext cx="7772400" cy="1044575"/>
          </a:xfrm>
        </p:spPr>
        <p:txBody>
          <a:bodyPr/>
          <a:lstStyle/>
          <a:p>
            <a:r>
              <a:rPr lang="en-US" altLang="zh-CN" smtClean="0"/>
              <a:t>4.4</a:t>
            </a:r>
            <a:r>
              <a:rPr lang="zh-CN" altLang="en-US" smtClean="0"/>
              <a:t> 碰撞检测</a:t>
            </a:r>
          </a:p>
        </p:txBody>
      </p:sp>
      <p:sp>
        <p:nvSpPr>
          <p:cNvPr id="98307" name="副标题 2"/>
          <p:cNvSpPr>
            <a:spLocks noGrp="1"/>
          </p:cNvSpPr>
          <p:nvPr>
            <p:ph type="subTitle" idx="1"/>
          </p:nvPr>
        </p:nvSpPr>
        <p:spPr>
          <a:xfrm>
            <a:off x="1403350" y="2924175"/>
            <a:ext cx="6545263" cy="3600450"/>
          </a:xfrm>
        </p:spPr>
        <p:txBody>
          <a:bodyPr/>
          <a:lstStyle/>
          <a:p>
            <a:endParaRPr lang="zh-CN" altLang="en-US" smtClean="0"/>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标题 1"/>
          <p:cNvSpPr>
            <a:spLocks noGrp="1"/>
          </p:cNvSpPr>
          <p:nvPr>
            <p:ph type="title"/>
          </p:nvPr>
        </p:nvSpPr>
        <p:spPr/>
        <p:txBody>
          <a:bodyPr/>
          <a:lstStyle/>
          <a:p>
            <a:r>
              <a:rPr lang="en-US" altLang="zh-CN" smtClean="0"/>
              <a:t>4.4</a:t>
            </a:r>
            <a:r>
              <a:rPr lang="zh-CN" altLang="en-US" smtClean="0"/>
              <a:t> 碰撞检测 </a:t>
            </a:r>
          </a:p>
        </p:txBody>
      </p:sp>
      <p:sp>
        <p:nvSpPr>
          <p:cNvPr id="99331" name="内容占位符 2"/>
          <p:cNvSpPr>
            <a:spLocks noGrp="1"/>
          </p:cNvSpPr>
          <p:nvPr>
            <p:ph idx="1"/>
          </p:nvPr>
        </p:nvSpPr>
        <p:spPr/>
        <p:txBody>
          <a:bodyPr/>
          <a:lstStyle/>
          <a:p>
            <a:r>
              <a:rPr lang="zh-CN" altLang="en-US" dirty="0" smtClean="0"/>
              <a:t>碰撞检测 </a:t>
            </a:r>
          </a:p>
          <a:p>
            <a:pPr lvl="1"/>
            <a:r>
              <a:rPr lang="zh-CN" altLang="en-US" dirty="0" smtClean="0"/>
              <a:t>检测接收到的电信号参数（如信号电压幅度、脉冲宽度等）是否发生了非正常变化，但是对于无线电射频环境，门限值较难设置；</a:t>
            </a:r>
          </a:p>
          <a:p>
            <a:pPr lvl="1"/>
            <a:r>
              <a:rPr lang="zh-CN" altLang="en-US" dirty="0" smtClean="0"/>
              <a:t>通过差错检测方法检查有无错码，虽然应用奇偶校验、</a:t>
            </a:r>
            <a:r>
              <a:rPr lang="en-US" altLang="zh-CN" dirty="0" smtClean="0"/>
              <a:t>CRC</a:t>
            </a:r>
            <a:r>
              <a:rPr lang="zh-CN" altLang="en-US" dirty="0" smtClean="0"/>
              <a:t>码检查到的传输错误不一定是数据碰撞引起，但是这种情况的出现也被认为是出现了碰撞；</a:t>
            </a:r>
          </a:p>
          <a:p>
            <a:pPr lvl="1"/>
            <a:r>
              <a:rPr lang="zh-CN" altLang="en-US" dirty="0" smtClean="0"/>
              <a:t>利用某些编码的性能，检查是否出现非正常码来判断是否产生数据碰撞，如曼彻斯特码，若以</a:t>
            </a:r>
            <a:r>
              <a:rPr lang="en-US" altLang="zh-CN" dirty="0" smtClean="0"/>
              <a:t>2</a:t>
            </a:r>
            <a:r>
              <a:rPr lang="zh-CN" altLang="en-US" dirty="0" smtClean="0"/>
              <a:t>倍数据时钟频率的</a:t>
            </a:r>
            <a:r>
              <a:rPr lang="en-US" altLang="zh-CN" dirty="0" smtClean="0"/>
              <a:t>NRZ</a:t>
            </a:r>
            <a:r>
              <a:rPr lang="zh-CN" altLang="en-US" dirty="0" smtClean="0"/>
              <a:t>码表示曼彻斯特码，则出现</a:t>
            </a:r>
            <a:r>
              <a:rPr lang="en-US" altLang="zh-CN" dirty="0" smtClean="0"/>
              <a:t>11</a:t>
            </a:r>
            <a:r>
              <a:rPr lang="zh-CN" altLang="en-US" dirty="0" smtClean="0"/>
              <a:t>码就说明产生了碰撞，并且可以知道碰撞发生在哪一位。 </a:t>
            </a:r>
          </a:p>
          <a:p>
            <a:endParaRPr lang="zh-CN" altLang="en-US" dirty="0" smtClean="0"/>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smtClean="0"/>
              <a:t>Thanks</a:t>
            </a:r>
            <a:endParaRPr lang="zh-CN" altLang="en-US" dirty="0"/>
          </a:p>
        </p:txBody>
      </p:sp>
      <p:sp>
        <p:nvSpPr>
          <p:cNvPr id="3" name="副标题 2"/>
          <p:cNvSpPr>
            <a:spLocks noGrp="1"/>
          </p:cNvSpPr>
          <p:nvPr>
            <p:ph type="subTitle" idx="1"/>
          </p:nvPr>
        </p:nvSpPr>
        <p:spPr/>
        <p:txBody>
          <a:bodyPr/>
          <a:lstStyle/>
          <a:p>
            <a:endParaRPr lang="zh-CN" altLang="en-US"/>
          </a:p>
        </p:txBody>
      </p:sp>
    </p:spTree>
  </p:cSld>
  <p:clrMapOvr>
    <a:masterClrMapping/>
  </p:clrMapOvr>
</p:sld>
</file>

<file path=ppt/theme/theme1.xml><?xml version="1.0" encoding="utf-8"?>
<a:theme xmlns:a="http://schemas.openxmlformats.org/drawingml/2006/main" name="bjtu_henry">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黑体"/>
        <a:cs typeface=""/>
      </a:majorFont>
      <a:minorFont>
        <a:latin typeface="Tahoma"/>
        <a:ea typeface="黑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25000"/>
          </a:lnSpc>
          <a:spcBef>
            <a:spcPct val="20000"/>
          </a:spcBef>
          <a:spcAft>
            <a:spcPct val="0"/>
          </a:spcAft>
          <a:buClr>
            <a:schemeClr val="folHlink"/>
          </a:buClr>
          <a:buSzPct val="60000"/>
          <a:buFont typeface="Wingdings" pitchFamily="2" charset="2"/>
          <a:buNone/>
          <a:tabLst/>
          <a:defRPr kumimoji="1" lang="zh-CN" altLang="en-US" sz="1800" b="1" i="0" u="none" strike="noStrike" cap="none" normalizeH="0" baseline="0" smtClean="0">
            <a:ln>
              <a:noFill/>
            </a:ln>
            <a:solidFill>
              <a:schemeClr val="tx1"/>
            </a:solidFill>
            <a:effectLst/>
            <a:latin typeface="Tahoma" pitchFamily="34" charset="0"/>
            <a:ea typeface="黑体"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25000"/>
          </a:lnSpc>
          <a:spcBef>
            <a:spcPct val="20000"/>
          </a:spcBef>
          <a:spcAft>
            <a:spcPct val="0"/>
          </a:spcAft>
          <a:buClr>
            <a:schemeClr val="folHlink"/>
          </a:buClr>
          <a:buSzPct val="60000"/>
          <a:buFont typeface="Wingdings" pitchFamily="2" charset="2"/>
          <a:buNone/>
          <a:tabLst/>
          <a:defRPr kumimoji="1" lang="zh-CN" altLang="en-US" sz="1800" b="1" i="0" u="none" strike="noStrike" cap="none" normalizeH="0" baseline="0" smtClean="0">
            <a:ln>
              <a:noFill/>
            </a:ln>
            <a:solidFill>
              <a:schemeClr val="tx1"/>
            </a:solidFill>
            <a:effectLst/>
            <a:latin typeface="Tahoma" pitchFamily="34" charset="0"/>
            <a:ea typeface="黑体" pitchFamily="2" charset="-122"/>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2500</TotalTime>
  <Words>10018</Words>
  <Application>Microsoft Office PowerPoint</Application>
  <PresentationFormat>全屏显示(4:3)</PresentationFormat>
  <Paragraphs>1500</Paragraphs>
  <Slides>152</Slides>
  <Notes>31</Notes>
  <HiddenSlides>0</HiddenSlides>
  <MMClips>0</MMClips>
  <ScaleCrop>false</ScaleCrop>
  <HeadingPairs>
    <vt:vector size="8" baseType="variant">
      <vt:variant>
        <vt:lpstr>已用的字体</vt:lpstr>
      </vt:variant>
      <vt:variant>
        <vt:i4>11</vt:i4>
      </vt:variant>
      <vt:variant>
        <vt:lpstr>主题</vt:lpstr>
      </vt:variant>
      <vt:variant>
        <vt:i4>1</vt:i4>
      </vt:variant>
      <vt:variant>
        <vt:lpstr>嵌入 OLE 服务器</vt:lpstr>
      </vt:variant>
      <vt:variant>
        <vt:i4>5</vt:i4>
      </vt:variant>
      <vt:variant>
        <vt:lpstr>幻灯片标题</vt:lpstr>
      </vt:variant>
      <vt:variant>
        <vt:i4>152</vt:i4>
      </vt:variant>
    </vt:vector>
  </HeadingPairs>
  <TitlesOfParts>
    <vt:vector size="169" baseType="lpstr">
      <vt:lpstr>Arial</vt:lpstr>
      <vt:lpstr>宋体</vt:lpstr>
      <vt:lpstr>Tahoma</vt:lpstr>
      <vt:lpstr>黑体</vt:lpstr>
      <vt:lpstr>华文楷体</vt:lpstr>
      <vt:lpstr>Wingdings</vt:lpstr>
      <vt:lpstr>楷体_GB2312</vt:lpstr>
      <vt:lpstr>Times New Roman</vt:lpstr>
      <vt:lpstr>굴림</vt:lpstr>
      <vt:lpstr>Symbol</vt:lpstr>
      <vt:lpstr>Arial Unicode MS</vt:lpstr>
      <vt:lpstr>bjtu_henry</vt:lpstr>
      <vt:lpstr>Equation</vt:lpstr>
      <vt:lpstr>公式</vt:lpstr>
      <vt:lpstr>图片</vt:lpstr>
      <vt:lpstr>Microsoft 公式 3.0</vt:lpstr>
      <vt:lpstr>Picture</vt:lpstr>
      <vt:lpstr>《射频识别（RFID）原理与应用》</vt:lpstr>
      <vt:lpstr>第四章 数据校验和防碰撞算法</vt:lpstr>
      <vt:lpstr>第四章 数据校验和防碰撞算法</vt:lpstr>
      <vt:lpstr>4.1 差错检测</vt:lpstr>
      <vt:lpstr>1. 差错的性质和表示方法</vt:lpstr>
      <vt:lpstr>1. 差错的性质和表示方法</vt:lpstr>
      <vt:lpstr>2. 差错控制</vt:lpstr>
      <vt:lpstr>2. 差错控制</vt:lpstr>
      <vt:lpstr>2. 差错控制</vt:lpstr>
      <vt:lpstr>2. 差错控制</vt:lpstr>
      <vt:lpstr>2. 差错控制</vt:lpstr>
      <vt:lpstr>2. 差错控制</vt:lpstr>
      <vt:lpstr>2. 差错控制</vt:lpstr>
      <vt:lpstr>2. 差错控制</vt:lpstr>
      <vt:lpstr>2. 差错控制</vt:lpstr>
      <vt:lpstr>2. 差错控制</vt:lpstr>
      <vt:lpstr>2. 差错控制</vt:lpstr>
      <vt:lpstr>2. 差错控制</vt:lpstr>
      <vt:lpstr>3.检纠错码 </vt:lpstr>
      <vt:lpstr>3.检纠错码 </vt:lpstr>
      <vt:lpstr>3.检纠错码 </vt:lpstr>
      <vt:lpstr>3.检纠错码 </vt:lpstr>
      <vt:lpstr>3.检纠错码 </vt:lpstr>
      <vt:lpstr>3.检纠错码 </vt:lpstr>
      <vt:lpstr>3.检纠错码 </vt:lpstr>
      <vt:lpstr>3.检纠错码 </vt:lpstr>
      <vt:lpstr>3.检纠错码 </vt:lpstr>
      <vt:lpstr>3.检纠错码 </vt:lpstr>
      <vt:lpstr>3.检纠错码 </vt:lpstr>
      <vt:lpstr>3.检纠错码 </vt:lpstr>
      <vt:lpstr>3.检纠错码 </vt:lpstr>
      <vt:lpstr>4. 数字通信系统的性能</vt:lpstr>
      <vt:lpstr>上次我们学习了…</vt:lpstr>
      <vt:lpstr>5. RFID中的差错检测</vt:lpstr>
      <vt:lpstr>5. RFID中的差错检测</vt:lpstr>
      <vt:lpstr>5. RFID中的差错检测</vt:lpstr>
      <vt:lpstr>5. RFID中的差错检测</vt:lpstr>
      <vt:lpstr>5. RFID中的差错检测</vt:lpstr>
      <vt:lpstr>5. RFID中的差错检测</vt:lpstr>
      <vt:lpstr>5. RFID中的差错检测</vt:lpstr>
      <vt:lpstr>5. RFID中的差错检测</vt:lpstr>
      <vt:lpstr>5. RFID中的差错检测</vt:lpstr>
      <vt:lpstr>5. RFID中的差错检测</vt:lpstr>
      <vt:lpstr>5. RFID中的差错检测</vt:lpstr>
      <vt:lpstr>5. RFID中的差错检测</vt:lpstr>
      <vt:lpstr>5. RFID中的差错检测</vt:lpstr>
      <vt:lpstr>4.2 防碰撞算法</vt:lpstr>
      <vt:lpstr>4.2 防碰撞算法</vt:lpstr>
      <vt:lpstr>4.2 防碰撞算法</vt:lpstr>
      <vt:lpstr>4.2 防碰撞算法</vt:lpstr>
      <vt:lpstr>1. ALOHA算法</vt:lpstr>
      <vt:lpstr>1. ALOHA算法</vt:lpstr>
      <vt:lpstr>1. ALOHA算法</vt:lpstr>
      <vt:lpstr>1. ALOHA算法</vt:lpstr>
      <vt:lpstr>1. ALOHA算法</vt:lpstr>
      <vt:lpstr>1. ALOHA算法</vt:lpstr>
      <vt:lpstr>2. 二进制树型搜索算法</vt:lpstr>
      <vt:lpstr>2. 二进制树型搜索算法</vt:lpstr>
      <vt:lpstr>2. 二进制树型搜索算法</vt:lpstr>
      <vt:lpstr>2. 二进制树型搜索算法</vt:lpstr>
      <vt:lpstr>4.3 ISO/IEC13.56MHz标准中的防碰撞协议</vt:lpstr>
      <vt:lpstr>3. ISO/IEC 14443标准中的防碰撞协议</vt:lpstr>
      <vt:lpstr>1. TYPE A 防碰撞协议</vt:lpstr>
      <vt:lpstr>1. TYPE A 防碰撞协议</vt:lpstr>
      <vt:lpstr>1. TYPE A 防碰撞协议</vt:lpstr>
      <vt:lpstr>1. TYPE A 防碰撞协议</vt:lpstr>
      <vt:lpstr>1. TYPE A 防碰撞协议</vt:lpstr>
      <vt:lpstr>1. TYPE A 防碰撞协议</vt:lpstr>
      <vt:lpstr>1. TYPE A 防碰撞协议</vt:lpstr>
      <vt:lpstr>1. TYPE A 防碰撞协议</vt:lpstr>
      <vt:lpstr>1. TYPE A 防碰撞协议</vt:lpstr>
      <vt:lpstr>1. TYPE A 防碰撞协议</vt:lpstr>
      <vt:lpstr>幻灯片 73</vt:lpstr>
      <vt:lpstr>1. TYPE A 防碰撞协议</vt:lpstr>
      <vt:lpstr>1. TYPE A 防碰撞协议</vt:lpstr>
      <vt:lpstr>1. TYPE A 防碰撞协议</vt:lpstr>
      <vt:lpstr>1. TYPE A 防碰撞协议</vt:lpstr>
      <vt:lpstr>1. TYPE A 防碰撞协议</vt:lpstr>
      <vt:lpstr>1. TYPE A 防碰撞协议</vt:lpstr>
      <vt:lpstr>1. TYPE A 防碰撞协议</vt:lpstr>
      <vt:lpstr>1. TYPE A 防碰撞协议</vt:lpstr>
      <vt:lpstr>1. TYPE A 防碰撞协议</vt:lpstr>
      <vt:lpstr>1. TYPE A 防碰撞协议</vt:lpstr>
      <vt:lpstr>1. TYPE A 防碰撞协议协议</vt:lpstr>
      <vt:lpstr>1. TYPE A 防碰撞协议</vt:lpstr>
      <vt:lpstr>1. TYPE A 防碰撞协议</vt:lpstr>
      <vt:lpstr>1. TYPE A 防碰撞协议</vt:lpstr>
      <vt:lpstr>2. TYPE B 防碰撞协议</vt:lpstr>
      <vt:lpstr>2. TYPE B 防碰撞协议</vt:lpstr>
      <vt:lpstr>2. TYPE B 防碰撞协议</vt:lpstr>
      <vt:lpstr>2. TYPE B 防碰撞协议</vt:lpstr>
      <vt:lpstr>2. TYPE B 防碰撞协议</vt:lpstr>
      <vt:lpstr>2. TYPE B 防碰撞协议</vt:lpstr>
      <vt:lpstr>2. TYPE B 防碰撞协议</vt:lpstr>
      <vt:lpstr>2. TYPE B 防碰撞协议</vt:lpstr>
      <vt:lpstr>2. TYPE B 防碰撞协议</vt:lpstr>
      <vt:lpstr>2. TYPE B 防碰撞协议</vt:lpstr>
      <vt:lpstr>2. TYPE B 防碰撞协议</vt:lpstr>
      <vt:lpstr>2. TYPE B 防碰撞协议</vt:lpstr>
      <vt:lpstr>2. TYPE B 防碰撞协议</vt:lpstr>
      <vt:lpstr>2. TYPE B 防碰撞协议中的防碰撞协议</vt:lpstr>
      <vt:lpstr>2. TYPE B 防碰撞协议</vt:lpstr>
      <vt:lpstr>上次我们学习了</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3. ISO 15693防碰撞协议</vt:lpstr>
      <vt:lpstr>4.4 碰撞检测</vt:lpstr>
      <vt:lpstr>4.4 碰撞检测 </vt:lpstr>
      <vt:lpstr>Thanks</vt:lpstr>
    </vt:vector>
  </TitlesOfParts>
  <Company>정윤주</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정윤주</dc:creator>
  <cp:lastModifiedBy>zsf</cp:lastModifiedBy>
  <cp:revision>379</cp:revision>
  <dcterms:created xsi:type="dcterms:W3CDTF">2001-07-18T23:57:34Z</dcterms:created>
  <dcterms:modified xsi:type="dcterms:W3CDTF">2015-10-18T23:51:55Z</dcterms:modified>
</cp:coreProperties>
</file>