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266" r:id="rId3"/>
    <p:sldId id="727" r:id="rId5"/>
    <p:sldId id="710" r:id="rId6"/>
    <p:sldId id="711" r:id="rId7"/>
    <p:sldId id="712" r:id="rId8"/>
    <p:sldId id="708" r:id="rId9"/>
    <p:sldId id="709" r:id="rId10"/>
    <p:sldId id="713" r:id="rId11"/>
    <p:sldId id="714" r:id="rId12"/>
    <p:sldId id="715" r:id="rId13"/>
    <p:sldId id="716" r:id="rId14"/>
    <p:sldId id="717" r:id="rId15"/>
    <p:sldId id="718" r:id="rId16"/>
    <p:sldId id="719" r:id="rId17"/>
    <p:sldId id="720" r:id="rId18"/>
    <p:sldId id="721" r:id="rId19"/>
    <p:sldId id="722" r:id="rId20"/>
    <p:sldId id="723" r:id="rId21"/>
    <p:sldId id="724" r:id="rId22"/>
    <p:sldId id="725" r:id="rId23"/>
    <p:sldId id="726" r:id="rId24"/>
  </p:sldIdLst>
  <p:sldSz cx="9144000" cy="6858000" type="screen4x3"/>
  <p:notesSz cx="6858000" cy="9144000"/>
  <p:custDataLst>
    <p:tags r:id="rId2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99"/>
    <a:srgbClr val="FF0066"/>
    <a:srgbClr val="009900"/>
    <a:srgbClr val="A50021"/>
    <a:srgbClr val="F05010"/>
    <a:srgbClr val="CC9900"/>
    <a:srgbClr val="99CC00"/>
    <a:srgbClr val="00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1" autoAdjust="0"/>
    <p:restoredTop sz="63793" autoAdjust="0"/>
  </p:normalViewPr>
  <p:slideViewPr>
    <p:cSldViewPr snapToGrid="0" showGuides="1">
      <p:cViewPr varScale="1">
        <p:scale>
          <a:sx n="68" d="100"/>
          <a:sy n="68" d="100"/>
        </p:scale>
        <p:origin x="1323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gs" Target="tags/tag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DC2F073-AA24-4A51-8771-814C1364D01A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99DEB8CD-30AC-4572-B0ED-DFE58E55D4E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0CA6F80-E4DA-4DFA-B19F-4FE9136C44D7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A18A76E5-1091-452F-B097-94775E02CF1B}" type="slidenum">
              <a:rPr lang="en-US" altLang="zh-CN" sz="1200" b="0">
                <a:latin typeface="Arial" panose="020B0604020202020204" pitchFamily="34" charset="0"/>
              </a:rPr>
            </a:fld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34950E7D-EDD7-41EF-B673-A407133DCC57}" type="slidenum">
              <a:rPr lang="en-US" altLang="zh-CN" sz="1200" b="0">
                <a:latin typeface="Arial" panose="020B0604020202020204" pitchFamily="34" charset="0"/>
              </a:rPr>
            </a:fld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CA6F80-E4DA-4DFA-B19F-4FE9136C44D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45837E-1018-42F0-BBAC-30C995B77B1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5A6F6-38D3-446F-A8F7-6A4E8447C97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5B9A9E-BC02-49E5-84EE-048F2BA96E4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4E5022-08DA-43D8-8783-0659432778E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79E916-E4E3-4596-8AC7-C3E757FE3A1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2FEC97C-EDD6-45A2-9A28-9231CC2994F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CCA57F-3867-42AA-8A48-F3E303BD242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BCC1BE-3964-4FB5-8ABD-2EA04F975662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F9ACF1-A2D0-4400-84D9-EB5A5FCB5178}" type="slidenum">
              <a:rPr lang="en-US" altLang="zh-CN"/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F96179-B381-43C2-A64B-D508621BF353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2A3278-ED43-4AE8-AB8C-DE87452F130C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C70B99-5B0D-4806-BA48-D98587079220}" type="slidenum">
              <a:rPr lang="en-US" altLang="zh-CN"/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7.png"/><Relationship Id="rId18" Type="http://schemas.openxmlformats.org/officeDocument/2006/relationships/image" Target="../media/image6.jpeg"/><Relationship Id="rId17" Type="http://schemas.openxmlformats.org/officeDocument/2006/relationships/image" Target="../media/image5.png"/><Relationship Id="rId16" Type="http://schemas.openxmlformats.org/officeDocument/2006/relationships/image" Target="../media/image4.png"/><Relationship Id="rId15" Type="http://schemas.openxmlformats.org/officeDocument/2006/relationships/image" Target="../media/image3.jpeg"/><Relationship Id="rId14" Type="http://schemas.openxmlformats.org/officeDocument/2006/relationships/image" Target="../media/image2.jpe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5473700" y="320675"/>
            <a:ext cx="27574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07138"/>
            <a:ext cx="26273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lvl1pPr algn="ctr" eaLnBrk="1" hangingPunct="1">
              <a:buFontTx/>
              <a:buNone/>
              <a:defRPr kumimoji="0" b="0" i="1" dirty="0">
                <a:solidFill>
                  <a:srgbClr val="C00000"/>
                </a:solidFill>
                <a:latin typeface="+mn-lt"/>
                <a:ea typeface="隶书" panose="02010509060101010101" pitchFamily="49" charset="-122"/>
              </a:defRPr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  <a:endParaRPr lang="zh-CN" alt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6750" y="6381750"/>
            <a:ext cx="638175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0" sz="1600" b="1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2DEEAF9-1792-4A40-B4AE-FD41ECFF0162}" type="slidenum">
              <a:rPr lang="en-US" altLang="zh-CN"/>
            </a:fld>
            <a:endParaRPr lang="en-US" altLang="zh-CN"/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402263" y="320675"/>
            <a:ext cx="275748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363216" y="921544"/>
            <a:ext cx="8673280" cy="61104"/>
          </a:xfrm>
          <a:prstGeom prst="rect">
            <a:avLst/>
          </a:prstGeom>
          <a:gradFill flip="none"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6429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1034" name="Picture 27"/>
          <p:cNvPicPr>
            <a:picLocks noChangeAspect="1" noChangeArrowheads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6213"/>
            <a:ext cx="8429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8"/>
          <p:cNvPicPr>
            <a:picLocks noChangeAspect="1" noChangeArrowheads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80975"/>
            <a:ext cx="9525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9"/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79388"/>
            <a:ext cx="8382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31"/>
          <p:cNvPicPr>
            <a:picLocks noChangeAspect="1" noChangeArrowheads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563" y="184150"/>
            <a:ext cx="762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32"/>
          <p:cNvPicPr>
            <a:picLocks noChangeAspect="1" noChangeArrowheads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150"/>
            <a:ext cx="8810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447517" y="145733"/>
            <a:ext cx="2478564" cy="6826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random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인터넷0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1931987" y="2715294"/>
            <a:ext cx="5280025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kumimoji="1" lang="en-US" altLang="zh-CN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循环程序设计</a:t>
            </a:r>
            <a:endParaRPr kumimoji="1" lang="zh-CN" altLang="en-US" sz="4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094831" y="4142706"/>
            <a:ext cx="293751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ea typeface="黑体" panose="02010609060101010101" pitchFamily="49" charset="-122"/>
              </a:rPr>
              <a:t>主讲：</a:t>
            </a:r>
            <a:r>
              <a:rPr lang="zh-CN" altLang="en-US" sz="3600" dirty="0">
                <a:solidFill>
                  <a:srgbClr val="CC3300"/>
                </a:solidFill>
                <a:ea typeface="黑体" panose="02010609060101010101" pitchFamily="49" charset="-122"/>
              </a:rPr>
              <a:t>许万茹</a:t>
            </a:r>
            <a:endParaRPr lang="zh-CN" altLang="en-US" sz="3600" dirty="0">
              <a:solidFill>
                <a:srgbClr val="CC3300"/>
              </a:solidFill>
              <a:ea typeface="黑体" panose="02010609060101010101" pitchFamily="49" charset="-122"/>
            </a:endParaRPr>
          </a:p>
        </p:txBody>
      </p:sp>
      <p:pic>
        <p:nvPicPr>
          <p:cNvPr id="8" name="Picture 12" descr="交大校徽 拷贝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1" y="5072227"/>
            <a:ext cx="1330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 bwMode="auto">
          <a:xfrm>
            <a:off x="6080759" y="903250"/>
            <a:ext cx="3205549" cy="5644890"/>
          </a:xfrm>
          <a:prstGeom prst="rect">
            <a:avLst/>
          </a:prstGeom>
          <a:blipFill dpi="0" rotWithShape="1">
            <a:blip r:embed="rId3">
              <a:alphaModFix amt="55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页脚占位符 1"/>
          <p:cNvSpPr txBox="1"/>
          <p:nvPr/>
        </p:nvSpPr>
        <p:spPr bwMode="auto">
          <a:xfrm>
            <a:off x="0" y="-19039"/>
            <a:ext cx="9143999" cy="583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 kumimoji="0" sz="2400" b="0" i="1" kern="1200">
                <a:solidFill>
                  <a:srgbClr val="C00000"/>
                </a:solidFill>
                <a:latin typeface="+mn-lt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defRPr/>
            </a:pPr>
            <a:r>
              <a:rPr kumimoji="1" lang="zh-CN" altLang="en-US" sz="3200" i="0" dirty="0">
                <a:solidFill>
                  <a:srgbClr val="FFFF00"/>
                </a:solidFill>
              </a:rPr>
              <a:t>北京交通大学         微机</a:t>
            </a:r>
            <a:r>
              <a:rPr kumimoji="1" lang="zh-CN" altLang="en-US" sz="3200" i="0" dirty="0">
                <a:solidFill>
                  <a:srgbClr val="FFFF00"/>
                </a:solidFill>
              </a:rPr>
              <a:t>系统与接口技术</a:t>
            </a:r>
            <a:endParaRPr kumimoji="1" lang="zh-CN" altLang="en-US" sz="3200" i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9"/>
          <p:cNvSpPr txBox="1">
            <a:spLocks noChangeArrowheads="1"/>
          </p:cNvSpPr>
          <p:nvPr/>
        </p:nvSpPr>
        <p:spPr bwMode="auto">
          <a:xfrm>
            <a:off x="3042071" y="1384300"/>
            <a:ext cx="30598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3600" dirty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本章教学内容</a:t>
            </a:r>
            <a:endParaRPr kumimoji="1" lang="zh-CN" altLang="en-US" sz="3600" dirty="0">
              <a:solidFill>
                <a:srgbClr val="A500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31080" y="4879742"/>
            <a:ext cx="767316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E75B6"/>
              </a:buClr>
              <a:buSzPct val="50000"/>
              <a:buFont typeface="Arial" panose="020B0604020202020204" pitchFamily="34" charset="0"/>
              <a:buNone/>
            </a:pPr>
            <a:r>
              <a:rPr kumimoji="1" lang="zh-CN" altLang="en-US" sz="2600" u="sng" dirty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重点：</a:t>
            </a:r>
            <a:endParaRPr kumimoji="1" lang="en-US" altLang="zh-CN" sz="2600" u="sng" dirty="0">
              <a:solidFill>
                <a:srgbClr val="A500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E75B6"/>
              </a:buClr>
              <a:buSzPct val="50000"/>
              <a:buFont typeface="Arial" panose="020B0604020202020204" pitchFamily="34" charset="0"/>
              <a:buNone/>
            </a:pPr>
            <a:r>
              <a:rPr kumimoji="1" lang="zh-CN" altLang="en-US" sz="2600" u="sng" dirty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循环程序的结构（初始化、循环体和循环控制）</a:t>
            </a:r>
            <a:endParaRPr kumimoji="1" lang="en-US" altLang="zh-CN" sz="2600" u="sng" dirty="0">
              <a:solidFill>
                <a:srgbClr val="A500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E75B6"/>
              </a:buClr>
              <a:buSzPct val="50000"/>
              <a:buFont typeface="Arial" panose="020B0604020202020204" pitchFamily="34" charset="0"/>
              <a:buNone/>
            </a:pPr>
            <a:r>
              <a:rPr kumimoji="1" lang="zh-CN" altLang="en-US" sz="2600" u="sng" dirty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如何用分支指令和循环指令设计循环程序</a:t>
            </a:r>
            <a:endParaRPr kumimoji="1" lang="zh-CN" altLang="en-US" sz="2600" u="sng" dirty="0">
              <a:solidFill>
                <a:srgbClr val="A500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28853" y="2507457"/>
            <a:ext cx="6077618" cy="1843085"/>
            <a:chOff x="2078830" y="1925130"/>
            <a:chExt cx="6077618" cy="1843085"/>
          </a:xfrm>
        </p:grpSpPr>
        <p:grpSp>
          <p:nvGrpSpPr>
            <p:cNvPr id="8" name="Group 238"/>
            <p:cNvGrpSpPr/>
            <p:nvPr/>
          </p:nvGrpSpPr>
          <p:grpSpPr bwMode="auto">
            <a:xfrm>
              <a:off x="2078831" y="3212590"/>
              <a:ext cx="6077617" cy="555625"/>
              <a:chOff x="1248" y="2640"/>
              <a:chExt cx="3189" cy="350"/>
            </a:xfrm>
          </p:grpSpPr>
          <p:sp>
            <p:nvSpPr>
              <p:cNvPr id="19" name="Line 239"/>
              <p:cNvSpPr>
                <a:spLocks noChangeShapeType="1"/>
              </p:cNvSpPr>
              <p:nvPr/>
            </p:nvSpPr>
            <p:spPr bwMode="gray">
              <a:xfrm>
                <a:off x="1440" y="299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" name="Rectangle 240"/>
              <p:cNvSpPr>
                <a:spLocks noChangeArrowheads="1"/>
              </p:cNvSpPr>
              <p:nvPr/>
            </p:nvSpPr>
            <p:spPr bwMode="gray">
              <a:xfrm rot="3419336">
                <a:off x="1261" y="262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006699"/>
                  </a:gs>
                  <a:gs pos="100000">
                    <a:srgbClr val="002F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6699"/>
                </a:extrusionClr>
                <a:contourClr>
                  <a:srgbClr val="006699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" name="Text Box 241"/>
              <p:cNvSpPr txBox="1">
                <a:spLocks noChangeArrowheads="1"/>
              </p:cNvSpPr>
              <p:nvPr/>
            </p:nvSpPr>
            <p:spPr bwMode="gray">
              <a:xfrm>
                <a:off x="1776" y="2650"/>
                <a:ext cx="2661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>
                    <a:ea typeface="华文新魏" panose="02010800040101010101" pitchFamily="2" charset="-122"/>
                  </a:rPr>
                  <a:t>多重循环程序设计</a:t>
                </a:r>
                <a:endParaRPr lang="zh-CN" altLang="en-US" sz="2800" dirty="0">
                  <a:ea typeface="华文新魏" panose="02010800040101010101" pitchFamily="2" charset="-122"/>
                </a:endParaRPr>
              </a:p>
            </p:txBody>
          </p:sp>
          <p:sp>
            <p:nvSpPr>
              <p:cNvPr id="22" name="Text Box 242"/>
              <p:cNvSpPr txBox="1">
                <a:spLocks noChangeArrowheads="1"/>
              </p:cNvSpPr>
              <p:nvPr/>
            </p:nvSpPr>
            <p:spPr bwMode="gray">
              <a:xfrm>
                <a:off x="1296" y="2654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2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" name="Group 248"/>
            <p:cNvGrpSpPr/>
            <p:nvPr/>
          </p:nvGrpSpPr>
          <p:grpSpPr bwMode="auto">
            <a:xfrm>
              <a:off x="2078830" y="1925130"/>
              <a:ext cx="5984233" cy="954088"/>
              <a:chOff x="1248" y="3009"/>
              <a:chExt cx="3140" cy="601"/>
            </a:xfrm>
          </p:grpSpPr>
          <p:sp>
            <p:nvSpPr>
              <p:cNvPr id="11" name="Line 249"/>
              <p:cNvSpPr>
                <a:spLocks noChangeShapeType="1"/>
              </p:cNvSpPr>
              <p:nvPr/>
            </p:nvSpPr>
            <p:spPr bwMode="gray">
              <a:xfrm>
                <a:off x="1440" y="3580"/>
                <a:ext cx="2948" cy="0"/>
              </a:xfrm>
              <a:prstGeom prst="line">
                <a:avLst/>
              </a:prstGeom>
              <a:noFill/>
              <a:ln w="25400">
                <a:solidFill>
                  <a:srgbClr val="969696"/>
                </a:solidFill>
                <a:prstDash val="sysDot"/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" name="Rectangle 250"/>
              <p:cNvSpPr>
                <a:spLocks noChangeArrowheads="1"/>
              </p:cNvSpPr>
              <p:nvPr/>
            </p:nvSpPr>
            <p:spPr bwMode="gray">
              <a:xfrm rot="3419336">
                <a:off x="1261" y="3217"/>
                <a:ext cx="302" cy="328"/>
              </a:xfrm>
              <a:prstGeom prst="rect">
                <a:avLst/>
              </a:prstGeom>
              <a:gradFill rotWithShape="1">
                <a:gsLst>
                  <a:gs pos="0">
                    <a:srgbClr val="FF0066"/>
                  </a:gs>
                  <a:gs pos="100000">
                    <a:srgbClr val="470047"/>
                  </a:gs>
                </a:gsLst>
                <a:lin ang="5400000" scaled="1"/>
              </a:gradFill>
              <a:ln w="9525">
                <a:miter lim="800000"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0066"/>
                </a:extrusionClr>
                <a:contourClr>
                  <a:srgbClr val="FF0066"/>
                </a:contour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" name="Text Box 251"/>
              <p:cNvSpPr txBox="1">
                <a:spLocks noChangeArrowheads="1"/>
              </p:cNvSpPr>
              <p:nvPr/>
            </p:nvSpPr>
            <p:spPr bwMode="gray">
              <a:xfrm>
                <a:off x="1776" y="3009"/>
                <a:ext cx="2612" cy="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利用分支指令和</a:t>
                </a:r>
                <a:r>
                  <a:rPr lang="en-US" altLang="zh-CN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LOOP</a:t>
                </a:r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指令完成循环程序的设计</a:t>
                </a:r>
                <a:endPara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4" name="Text Box 252"/>
              <p:cNvSpPr txBox="1">
                <a:spLocks noChangeArrowheads="1"/>
              </p:cNvSpPr>
              <p:nvPr/>
            </p:nvSpPr>
            <p:spPr bwMode="gray">
              <a:xfrm>
                <a:off x="1296" y="3244"/>
                <a:ext cx="22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FFFF"/>
                    </a:solidFill>
                  </a:rPr>
                  <a:t>1</a:t>
                </a:r>
                <a:endParaRPr lang="en-US" altLang="zh-CN" sz="2400" b="1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655888" y="1293432"/>
            <a:ext cx="3832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indent="0" algn="ctr">
              <a:spcBef>
                <a:spcPct val="20000"/>
              </a:spcBef>
            </a:pPr>
            <a:r>
              <a:rPr kumimoji="1"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循环程序的结构</a:t>
            </a:r>
            <a:endParaRPr kumimoji="1" lang="zh-CN" altLang="en-US" sz="3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909616" y="5954028"/>
            <a:ext cx="596685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DO-WHILE </a:t>
            </a:r>
            <a:r>
              <a:rPr kumimoji="1" lang="zh-CN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结构     </a:t>
            </a: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kumimoji="1" lang="en-US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DO-UNTIL </a:t>
            </a:r>
            <a:r>
              <a:rPr kumimoji="1" lang="zh-CN" altLang="zh-CN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结构</a:t>
            </a:r>
            <a:endParaRPr kumimoji="1" lang="zh-CN" altLang="en-US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14499" y="2232219"/>
            <a:ext cx="5715001" cy="3614737"/>
            <a:chOff x="1714499" y="2232219"/>
            <a:chExt cx="5715001" cy="3614737"/>
          </a:xfrm>
        </p:grpSpPr>
        <p:sp>
          <p:nvSpPr>
            <p:cNvPr id="20485" name="AutoShape 4"/>
            <p:cNvSpPr>
              <a:spLocks noChangeArrowheads="1"/>
            </p:cNvSpPr>
            <p:nvPr/>
          </p:nvSpPr>
          <p:spPr bwMode="auto">
            <a:xfrm>
              <a:off x="5360987" y="4562376"/>
              <a:ext cx="2068513" cy="684000"/>
            </a:xfrm>
            <a:prstGeom prst="diamond">
              <a:avLst/>
            </a:prstGeom>
            <a:noFill/>
            <a:ln w="28575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5732462" y="4692844"/>
              <a:ext cx="1422400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控制条件</a:t>
              </a:r>
              <a:endParaRPr kumimoji="1"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87" name="Line 6"/>
            <p:cNvSpPr>
              <a:spLocks noChangeShapeType="1"/>
            </p:cNvSpPr>
            <p:nvPr/>
          </p:nvSpPr>
          <p:spPr bwMode="auto">
            <a:xfrm>
              <a:off x="6394449" y="2308419"/>
              <a:ext cx="0" cy="36195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88" name="Line 7"/>
            <p:cNvSpPr>
              <a:spLocks noChangeShapeType="1"/>
            </p:cNvSpPr>
            <p:nvPr/>
          </p:nvSpPr>
          <p:spPr bwMode="auto">
            <a:xfrm>
              <a:off x="6394449" y="3103756"/>
              <a:ext cx="0" cy="649287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89" name="Line 8"/>
            <p:cNvSpPr>
              <a:spLocks noChangeShapeType="1"/>
            </p:cNvSpPr>
            <p:nvPr/>
          </p:nvSpPr>
          <p:spPr bwMode="auto">
            <a:xfrm>
              <a:off x="6394449" y="4186431"/>
              <a:ext cx="0" cy="36195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0" name="Line 9"/>
            <p:cNvSpPr>
              <a:spLocks noChangeShapeType="1"/>
            </p:cNvSpPr>
            <p:nvPr/>
          </p:nvSpPr>
          <p:spPr bwMode="auto">
            <a:xfrm>
              <a:off x="6394449" y="5270694"/>
              <a:ext cx="0" cy="576262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 flipH="1">
              <a:off x="4991099" y="4910331"/>
              <a:ext cx="369888" cy="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>
              <a:off x="4991099" y="3392681"/>
              <a:ext cx="0" cy="151765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>
              <a:off x="4991099" y="3392681"/>
              <a:ext cx="1403350" cy="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4" name="Rectangle 13"/>
            <p:cNvSpPr>
              <a:spLocks noChangeArrowheads="1"/>
            </p:cNvSpPr>
            <p:nvPr/>
          </p:nvSpPr>
          <p:spPr bwMode="auto">
            <a:xfrm>
              <a:off x="5729287" y="2656081"/>
              <a:ext cx="1330325" cy="432000"/>
            </a:xfrm>
            <a:prstGeom prst="rect">
              <a:avLst/>
            </a:prstGeom>
            <a:noFill/>
            <a:ln w="28575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5" name="Rectangle 14"/>
            <p:cNvSpPr>
              <a:spLocks noChangeArrowheads="1"/>
            </p:cNvSpPr>
            <p:nvPr/>
          </p:nvSpPr>
          <p:spPr bwMode="auto">
            <a:xfrm>
              <a:off x="5875337" y="2642661"/>
              <a:ext cx="1112838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初始化</a:t>
              </a:r>
              <a:endPara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6" name="Rectangle 15"/>
            <p:cNvSpPr>
              <a:spLocks noChangeArrowheads="1"/>
            </p:cNvSpPr>
            <p:nvPr/>
          </p:nvSpPr>
          <p:spPr bwMode="auto">
            <a:xfrm>
              <a:off x="5729287" y="3740344"/>
              <a:ext cx="1330325" cy="432000"/>
            </a:xfrm>
            <a:prstGeom prst="rect">
              <a:avLst/>
            </a:prstGeom>
            <a:noFill/>
            <a:ln w="28575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7" name="Rectangle 16"/>
            <p:cNvSpPr>
              <a:spLocks noChangeArrowheads="1"/>
            </p:cNvSpPr>
            <p:nvPr/>
          </p:nvSpPr>
          <p:spPr bwMode="auto">
            <a:xfrm>
              <a:off x="5838030" y="3725363"/>
              <a:ext cx="1112838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循环体</a:t>
              </a:r>
              <a:endPara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8" name="Text Box 17"/>
            <p:cNvSpPr txBox="1">
              <a:spLocks noChangeArrowheads="1"/>
            </p:cNvSpPr>
            <p:nvPr/>
          </p:nvSpPr>
          <p:spPr bwMode="auto">
            <a:xfrm>
              <a:off x="6057899" y="5304031"/>
              <a:ext cx="5334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Y</a:t>
              </a:r>
              <a:endParaRPr kumimoji="1" lang="en-US" altLang="zh-CN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99" name="Text Box 18"/>
            <p:cNvSpPr txBox="1">
              <a:spLocks noChangeArrowheads="1"/>
            </p:cNvSpPr>
            <p:nvPr/>
          </p:nvSpPr>
          <p:spPr bwMode="auto">
            <a:xfrm>
              <a:off x="4991099" y="4542031"/>
              <a:ext cx="5334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</a:t>
              </a:r>
              <a:endParaRPr kumimoji="1" lang="en-US" altLang="zh-CN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00" name="AutoShape 19"/>
            <p:cNvSpPr>
              <a:spLocks noChangeArrowheads="1"/>
            </p:cNvSpPr>
            <p:nvPr/>
          </p:nvSpPr>
          <p:spPr bwMode="auto">
            <a:xfrm>
              <a:off x="1943099" y="3675541"/>
              <a:ext cx="2068513" cy="720000"/>
            </a:xfrm>
            <a:prstGeom prst="diamond">
              <a:avLst/>
            </a:prstGeom>
            <a:noFill/>
            <a:ln w="28575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sym typeface="+mn-lt"/>
              </a:endParaRPr>
            </a:p>
          </p:txBody>
        </p:sp>
        <p:sp>
          <p:nvSpPr>
            <p:cNvPr id="20501" name="Rectangle 20"/>
            <p:cNvSpPr>
              <a:spLocks noChangeArrowheads="1"/>
            </p:cNvSpPr>
            <p:nvPr/>
          </p:nvSpPr>
          <p:spPr bwMode="auto">
            <a:xfrm>
              <a:off x="2314574" y="3824481"/>
              <a:ext cx="1422400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控制条件</a:t>
              </a:r>
              <a:endParaRPr kumimoji="1"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02" name="Line 21"/>
            <p:cNvSpPr>
              <a:spLocks noChangeShapeType="1"/>
            </p:cNvSpPr>
            <p:nvPr/>
          </p:nvSpPr>
          <p:spPr bwMode="auto">
            <a:xfrm>
              <a:off x="2965449" y="2232219"/>
              <a:ext cx="0" cy="36195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>
              <a:off x="2965449" y="3027556"/>
              <a:ext cx="0" cy="649287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04" name="Line 23"/>
            <p:cNvSpPr>
              <a:spLocks noChangeShapeType="1"/>
            </p:cNvSpPr>
            <p:nvPr/>
          </p:nvSpPr>
          <p:spPr bwMode="auto">
            <a:xfrm>
              <a:off x="2976562" y="4395981"/>
              <a:ext cx="0" cy="385762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05" name="Line 24"/>
            <p:cNvSpPr>
              <a:spLocks noChangeShapeType="1"/>
            </p:cNvSpPr>
            <p:nvPr/>
          </p:nvSpPr>
          <p:spPr bwMode="auto">
            <a:xfrm>
              <a:off x="1714499" y="3329181"/>
              <a:ext cx="0" cy="2344737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06" name="Rectangle 25"/>
            <p:cNvSpPr>
              <a:spLocks noChangeArrowheads="1"/>
            </p:cNvSpPr>
            <p:nvPr/>
          </p:nvSpPr>
          <p:spPr bwMode="auto">
            <a:xfrm>
              <a:off x="2300287" y="2579881"/>
              <a:ext cx="1330325" cy="432000"/>
            </a:xfrm>
            <a:prstGeom prst="rect">
              <a:avLst/>
            </a:prstGeom>
            <a:noFill/>
            <a:ln w="28575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07" name="Rectangle 26"/>
            <p:cNvSpPr>
              <a:spLocks noChangeArrowheads="1"/>
            </p:cNvSpPr>
            <p:nvPr/>
          </p:nvSpPr>
          <p:spPr bwMode="auto">
            <a:xfrm>
              <a:off x="2446337" y="2566461"/>
              <a:ext cx="1112838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初始化</a:t>
              </a:r>
              <a:endPara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08" name="Rectangle 27"/>
            <p:cNvSpPr>
              <a:spLocks noChangeArrowheads="1"/>
            </p:cNvSpPr>
            <p:nvPr/>
          </p:nvSpPr>
          <p:spPr bwMode="auto">
            <a:xfrm>
              <a:off x="2324099" y="4762694"/>
              <a:ext cx="1330325" cy="432000"/>
            </a:xfrm>
            <a:prstGeom prst="rect">
              <a:avLst/>
            </a:prstGeom>
            <a:noFill/>
            <a:ln w="28575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09" name="Rectangle 28"/>
            <p:cNvSpPr>
              <a:spLocks noChangeArrowheads="1"/>
            </p:cNvSpPr>
            <p:nvPr/>
          </p:nvSpPr>
          <p:spPr bwMode="auto">
            <a:xfrm>
              <a:off x="2424182" y="4760443"/>
              <a:ext cx="1112838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循环体</a:t>
              </a:r>
              <a:endPara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10" name="Text Box 29"/>
            <p:cNvSpPr txBox="1">
              <a:spLocks noChangeArrowheads="1"/>
            </p:cNvSpPr>
            <p:nvPr/>
          </p:nvSpPr>
          <p:spPr bwMode="auto">
            <a:xfrm>
              <a:off x="2546349" y="4384869"/>
              <a:ext cx="5334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Y</a:t>
              </a:r>
              <a:endPara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11" name="Text Box 30"/>
            <p:cNvSpPr txBox="1">
              <a:spLocks noChangeArrowheads="1"/>
            </p:cNvSpPr>
            <p:nvPr/>
          </p:nvSpPr>
          <p:spPr bwMode="auto">
            <a:xfrm>
              <a:off x="4000499" y="3680019"/>
              <a:ext cx="3810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20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</a:t>
              </a:r>
              <a:endParaRPr kumimoji="1" lang="en-US" altLang="zh-CN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12" name="Line 31"/>
            <p:cNvSpPr>
              <a:spLocks noChangeShapeType="1"/>
            </p:cNvSpPr>
            <p:nvPr/>
          </p:nvSpPr>
          <p:spPr bwMode="auto">
            <a:xfrm>
              <a:off x="2995612" y="5210369"/>
              <a:ext cx="0" cy="45720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13" name="Line 32"/>
            <p:cNvSpPr>
              <a:spLocks noChangeShapeType="1"/>
            </p:cNvSpPr>
            <p:nvPr/>
          </p:nvSpPr>
          <p:spPr bwMode="auto">
            <a:xfrm flipH="1" flipV="1">
              <a:off x="1714499" y="5670744"/>
              <a:ext cx="1281113" cy="15875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14" name="Line 33"/>
            <p:cNvSpPr>
              <a:spLocks noChangeShapeType="1"/>
            </p:cNvSpPr>
            <p:nvPr/>
          </p:nvSpPr>
          <p:spPr bwMode="auto">
            <a:xfrm>
              <a:off x="4017962" y="4037206"/>
              <a:ext cx="228600" cy="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15" name="Line 34"/>
            <p:cNvSpPr>
              <a:spLocks noChangeShapeType="1"/>
            </p:cNvSpPr>
            <p:nvPr/>
          </p:nvSpPr>
          <p:spPr bwMode="auto">
            <a:xfrm>
              <a:off x="4248149" y="4040381"/>
              <a:ext cx="0" cy="160020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16" name="Line 35"/>
            <p:cNvSpPr>
              <a:spLocks noChangeShapeType="1"/>
            </p:cNvSpPr>
            <p:nvPr/>
          </p:nvSpPr>
          <p:spPr bwMode="auto">
            <a:xfrm>
              <a:off x="1714499" y="3311719"/>
              <a:ext cx="1219200" cy="0"/>
            </a:xfrm>
            <a:prstGeom prst="line">
              <a:avLst/>
            </a:prstGeom>
            <a:noFill/>
            <a:ln w="28575" cap="sq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024327" y="1340143"/>
            <a:ext cx="7561262" cy="380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90000"/>
              </a:lnSpc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初 始 化：设置循环的初始状态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90000"/>
              </a:lnSpc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循 环 体：循环的工作部分及修改部分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90000"/>
              </a:lnSpc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控制条件：计数控制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ts val="1200"/>
              </a:spcBef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                 特征值控制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ts val="1200"/>
              </a:spcBef>
            </a:pP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                 地址边界控制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350838" y="994043"/>
            <a:ext cx="8442324" cy="123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用分支指令控制循环</a:t>
            </a:r>
            <a:endParaRPr lang="zh-CN" altLang="en-US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100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：在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STR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开始的缓冲区中存放有一个字符串，计算该字符串的长度并存入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LEN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单元。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4319588" y="1937899"/>
            <a:ext cx="4506911" cy="4745915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STR  DB ’computer$’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LEN  DB ?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DATA  ENDS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CODE  SEGMENT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ASSUME CS:CODE,DS:DATA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START:MOV AX,DATA	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MOV DS,AX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LEA SI,STR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；串首地址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XOR BL,BL		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；计数器清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LOP:MOV AL,[SI]		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；取一个字节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CMP AL,24H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；和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’$’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进行比较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JZ STOP		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；相等则结束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INC BL		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；否则计数器加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INC SI		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；地址指针加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JMP LOP		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；转回到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LOP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STOP:MOV LEN,BL	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；存储字符个数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MOV AH,4CH 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INT 21H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CODE  ENDS	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END START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8626" y="2597320"/>
            <a:ext cx="3667513" cy="3731419"/>
            <a:chOff x="428625" y="2367756"/>
            <a:chExt cx="3667513" cy="3731419"/>
          </a:xfrm>
        </p:grpSpPr>
        <p:grpSp>
          <p:nvGrpSpPr>
            <p:cNvPr id="70688" name="Group 32"/>
            <p:cNvGrpSpPr/>
            <p:nvPr/>
          </p:nvGrpSpPr>
          <p:grpSpPr bwMode="auto">
            <a:xfrm>
              <a:off x="554898" y="2466975"/>
              <a:ext cx="3457575" cy="3632200"/>
              <a:chOff x="158" y="1207"/>
              <a:chExt cx="2178" cy="2288"/>
            </a:xfrm>
            <a:noFill/>
          </p:grpSpPr>
          <p:sp>
            <p:nvSpPr>
              <p:cNvPr id="22533" name="Text Box 5"/>
              <p:cNvSpPr txBox="1">
                <a:spLocks noChangeArrowheads="1"/>
              </p:cNvSpPr>
              <p:nvPr/>
            </p:nvSpPr>
            <p:spPr bwMode="auto">
              <a:xfrm>
                <a:off x="158" y="1207"/>
                <a:ext cx="2178" cy="2288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4" name="Text Box 6"/>
              <p:cNvSpPr txBox="1">
                <a:spLocks noChangeArrowheads="1"/>
              </p:cNvSpPr>
              <p:nvPr/>
            </p:nvSpPr>
            <p:spPr bwMode="auto">
              <a:xfrm>
                <a:off x="557" y="2161"/>
                <a:ext cx="227" cy="18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5" name="Text Box 7"/>
              <p:cNvSpPr txBox="1">
                <a:spLocks noChangeArrowheads="1"/>
              </p:cNvSpPr>
              <p:nvPr/>
            </p:nvSpPr>
            <p:spPr bwMode="auto">
              <a:xfrm>
                <a:off x="1769" y="2165"/>
                <a:ext cx="136" cy="1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6" name="AutoShape 8"/>
              <p:cNvSpPr>
                <a:spLocks noChangeArrowheads="1"/>
              </p:cNvSpPr>
              <p:nvPr/>
            </p:nvSpPr>
            <p:spPr bwMode="auto">
              <a:xfrm>
                <a:off x="713" y="2165"/>
                <a:ext cx="1077" cy="313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=‘$’?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7" name="Line 9"/>
              <p:cNvSpPr>
                <a:spLocks noChangeShapeType="1"/>
              </p:cNvSpPr>
              <p:nvPr/>
            </p:nvSpPr>
            <p:spPr bwMode="auto">
              <a:xfrm>
                <a:off x="1254" y="1486"/>
                <a:ext cx="0" cy="78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8" name="Line 11"/>
              <p:cNvSpPr>
                <a:spLocks noChangeShapeType="1"/>
              </p:cNvSpPr>
              <p:nvPr/>
            </p:nvSpPr>
            <p:spPr bwMode="auto">
              <a:xfrm>
                <a:off x="1254" y="1740"/>
                <a:ext cx="0" cy="152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9" name="Rectangle 14"/>
              <p:cNvSpPr>
                <a:spLocks noChangeArrowheads="1"/>
              </p:cNvSpPr>
              <p:nvPr/>
            </p:nvSpPr>
            <p:spPr bwMode="auto">
              <a:xfrm>
                <a:off x="1519" y="2650"/>
                <a:ext cx="726" cy="182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存串长度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0" name="Line 15"/>
              <p:cNvSpPr>
                <a:spLocks noChangeShapeType="1"/>
              </p:cNvSpPr>
              <p:nvPr/>
            </p:nvSpPr>
            <p:spPr bwMode="auto">
              <a:xfrm flipH="1">
                <a:off x="1880" y="2322"/>
                <a:ext cx="0" cy="328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1" name="Rectangle 17"/>
              <p:cNvSpPr>
                <a:spLocks noChangeArrowheads="1"/>
              </p:cNvSpPr>
              <p:nvPr/>
            </p:nvSpPr>
            <p:spPr bwMode="auto">
              <a:xfrm>
                <a:off x="719" y="1887"/>
                <a:ext cx="1077" cy="157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取串元素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2" name="Rectangle 19"/>
              <p:cNvSpPr>
                <a:spLocks noChangeArrowheads="1"/>
              </p:cNvSpPr>
              <p:nvPr/>
            </p:nvSpPr>
            <p:spPr bwMode="auto">
              <a:xfrm>
                <a:off x="431" y="1570"/>
                <a:ext cx="1779" cy="17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置指针、串长度初值为</a:t>
                </a:r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3" name="Line 20"/>
              <p:cNvSpPr>
                <a:spLocks noChangeShapeType="1"/>
              </p:cNvSpPr>
              <p:nvPr/>
            </p:nvSpPr>
            <p:spPr bwMode="auto">
              <a:xfrm flipH="1">
                <a:off x="1254" y="2049"/>
                <a:ext cx="0" cy="112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4" name="Line 21"/>
              <p:cNvSpPr>
                <a:spLocks noChangeShapeType="1"/>
              </p:cNvSpPr>
              <p:nvPr/>
            </p:nvSpPr>
            <p:spPr bwMode="auto">
              <a:xfrm flipH="1">
                <a:off x="534" y="2321"/>
                <a:ext cx="179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5" name="AutoShape 22"/>
              <p:cNvSpPr>
                <a:spLocks noChangeArrowheads="1"/>
              </p:cNvSpPr>
              <p:nvPr/>
            </p:nvSpPr>
            <p:spPr bwMode="auto">
              <a:xfrm>
                <a:off x="1008" y="1298"/>
                <a:ext cx="499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6" name="AutoShape 23"/>
              <p:cNvSpPr>
                <a:spLocks noChangeArrowheads="1"/>
              </p:cNvSpPr>
              <p:nvPr/>
            </p:nvSpPr>
            <p:spPr bwMode="auto">
              <a:xfrm>
                <a:off x="1610" y="2976"/>
                <a:ext cx="544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7" name="Line 24"/>
              <p:cNvSpPr>
                <a:spLocks noChangeShapeType="1"/>
              </p:cNvSpPr>
              <p:nvPr/>
            </p:nvSpPr>
            <p:spPr bwMode="auto">
              <a:xfrm>
                <a:off x="536" y="2319"/>
                <a:ext cx="0" cy="204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8" name="Rectangle 25"/>
              <p:cNvSpPr>
                <a:spLocks noChangeArrowheads="1"/>
              </p:cNvSpPr>
              <p:nvPr/>
            </p:nvSpPr>
            <p:spPr bwMode="auto">
              <a:xfrm>
                <a:off x="249" y="2523"/>
                <a:ext cx="998" cy="362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串长度加</a:t>
                </a:r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修改地址指针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0" name="Line 27"/>
              <p:cNvSpPr>
                <a:spLocks noChangeShapeType="1"/>
              </p:cNvSpPr>
              <p:nvPr/>
            </p:nvSpPr>
            <p:spPr bwMode="auto">
              <a:xfrm flipH="1">
                <a:off x="1880" y="2832"/>
                <a:ext cx="0" cy="144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1" name="Line 28"/>
              <p:cNvSpPr>
                <a:spLocks noChangeShapeType="1"/>
              </p:cNvSpPr>
              <p:nvPr/>
            </p:nvSpPr>
            <p:spPr bwMode="auto">
              <a:xfrm>
                <a:off x="703" y="2886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2" name="Line 29"/>
              <p:cNvSpPr>
                <a:spLocks noChangeShapeType="1"/>
              </p:cNvSpPr>
              <p:nvPr/>
            </p:nvSpPr>
            <p:spPr bwMode="auto">
              <a:xfrm flipH="1">
                <a:off x="204" y="3022"/>
                <a:ext cx="499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3" name="Line 30"/>
              <p:cNvSpPr>
                <a:spLocks noChangeShapeType="1"/>
              </p:cNvSpPr>
              <p:nvPr/>
            </p:nvSpPr>
            <p:spPr bwMode="auto">
              <a:xfrm flipV="1">
                <a:off x="204" y="1797"/>
                <a:ext cx="0" cy="12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4" name="Line 31"/>
              <p:cNvSpPr>
                <a:spLocks noChangeShapeType="1"/>
              </p:cNvSpPr>
              <p:nvPr/>
            </p:nvSpPr>
            <p:spPr bwMode="auto">
              <a:xfrm>
                <a:off x="204" y="1797"/>
                <a:ext cx="104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8" name="Line 21"/>
            <p:cNvSpPr>
              <a:spLocks noChangeShapeType="1"/>
            </p:cNvSpPr>
            <p:nvPr/>
          </p:nvSpPr>
          <p:spPr bwMode="auto">
            <a:xfrm flipH="1">
              <a:off x="3148080" y="4233863"/>
              <a:ext cx="1440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矩形: 圆角 28"/>
            <p:cNvSpPr/>
            <p:nvPr/>
          </p:nvSpPr>
          <p:spPr bwMode="auto">
            <a:xfrm>
              <a:off x="428625" y="2367756"/>
              <a:ext cx="3667513" cy="3476625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autoUpdateAnimBg="0"/>
      <p:bldP spid="2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461824" y="5635283"/>
            <a:ext cx="7056437" cy="79883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kumimoji="1"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LOOP</a:t>
            </a:r>
            <a:r>
              <a:rPr kumimoji="1"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指令执行时</a:t>
            </a:r>
            <a:r>
              <a:rPr kumimoji="1"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CX</a:t>
            </a:r>
            <a:r>
              <a:rPr kumimoji="1"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是否为</a:t>
            </a:r>
            <a:r>
              <a:rPr kumimoji="1"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kumimoji="1"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不影响</a:t>
            </a:r>
            <a:r>
              <a:rPr kumimoji="1"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ZF</a:t>
            </a:r>
            <a:r>
              <a:rPr kumimoji="1"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kumimoji="1"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CF</a:t>
            </a:r>
            <a:r>
              <a:rPr kumimoji="1"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的变化，所以</a:t>
            </a:r>
            <a:r>
              <a:rPr kumimoji="1"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LOOP</a:t>
            </a:r>
            <a:r>
              <a:rPr kumimoji="1"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指令和</a:t>
            </a:r>
            <a:r>
              <a:rPr kumimoji="1" lang="en-US" altLang="zh-CN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LOOPNZ</a:t>
            </a:r>
            <a:r>
              <a:rPr kumimoji="1" lang="zh-CN" altLang="en-US" sz="200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指令才有区别！</a:t>
            </a:r>
            <a:endParaRPr kumimoji="1" lang="zh-CN" altLang="en-US" sz="200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78370" y="5606173"/>
            <a:ext cx="492443" cy="830997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kumimoji="1" lang="zh-CN" altLang="en-US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rPr>
              <a:t>注</a:t>
            </a:r>
            <a:endParaRPr kumimoji="1" lang="en-US" altLang="zh-CN" dirty="0">
              <a:solidFill>
                <a:srgbClr val="005696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zh-CN" altLang="en-US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rPr>
              <a:t>意</a:t>
            </a:r>
            <a:endParaRPr lang="zh-CN" altLang="en-US" dirty="0">
              <a:solidFill>
                <a:srgbClr val="00569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857343" y="3121255"/>
            <a:ext cx="2449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F05010"/>
                </a:solidFill>
                <a:latin typeface="+mn-lt"/>
                <a:ea typeface="+mn-ea"/>
                <a:cs typeface="+mn-ea"/>
                <a:sym typeface="+mn-lt"/>
              </a:rPr>
              <a:t>无条件循环指令</a:t>
            </a:r>
            <a:endParaRPr lang="zh-CN" altLang="en-US" sz="2000" b="1" dirty="0">
              <a:solidFill>
                <a:srgbClr val="F0501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461824" y="4723800"/>
            <a:ext cx="2449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F05010"/>
                </a:solidFill>
                <a:latin typeface="+mn-lt"/>
                <a:ea typeface="+mn-ea"/>
                <a:cs typeface="+mn-ea"/>
                <a:sym typeface="+mn-lt"/>
              </a:rPr>
              <a:t>条件循环指令</a:t>
            </a:r>
            <a:endParaRPr lang="zh-CN" altLang="en-US" sz="2000" b="1" dirty="0">
              <a:solidFill>
                <a:srgbClr val="F0501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AutoShape 9"/>
          <p:cNvSpPr/>
          <p:nvPr/>
        </p:nvSpPr>
        <p:spPr bwMode="auto">
          <a:xfrm rot="10800000">
            <a:off x="532355" y="3695570"/>
            <a:ext cx="246015" cy="792163"/>
          </a:xfrm>
          <a:prstGeom prst="rightBrace">
            <a:avLst>
              <a:gd name="adj1" fmla="val 46204"/>
              <a:gd name="adj2" fmla="val 50000"/>
            </a:avLst>
          </a:prstGeom>
          <a:noFill/>
          <a:ln w="25400" cap="sq">
            <a:solidFill>
              <a:srgbClr val="FF6600"/>
            </a:solidFill>
            <a:round/>
            <a:headEnd type="none" w="sm" len="sm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17454" y="1222717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用专用的循环指令控制循环</a:t>
            </a:r>
            <a:endParaRPr lang="zh-CN" altLang="en-US" sz="32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78370" y="3130140"/>
            <a:ext cx="318301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defRPr/>
            </a:pPr>
            <a:r>
              <a:rPr kumimoji="1"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LOOP</a:t>
            </a:r>
            <a:endParaRPr kumimoji="1" lang="en-US" altLang="zh-CN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ts val="1200"/>
              </a:spcBef>
              <a:defRPr/>
            </a:pPr>
            <a:r>
              <a:rPr kumimoji="1"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LOOPZ / LOOPE</a:t>
            </a:r>
            <a:endParaRPr kumimoji="1" lang="en-US" altLang="zh-CN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spcBef>
                <a:spcPts val="1200"/>
              </a:spcBef>
              <a:defRPr/>
            </a:pPr>
            <a:r>
              <a:rPr kumimoji="1"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LOOPNZ / LOOPNE</a:t>
            </a:r>
            <a:endParaRPr kumimoji="1" lang="en-US" altLang="zh-CN" dirty="0">
              <a:solidFill>
                <a:srgbClr val="00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44393" y="3018462"/>
            <a:ext cx="5668962" cy="1905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15000"/>
              </a:lnSpc>
              <a:buClr>
                <a:srgbClr val="002060"/>
              </a:buClr>
              <a:buFont typeface="Wingdings" panose="05000000000000000000" pitchFamily="2" charset="2"/>
              <a:buChar char="u"/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执行步骤： </a:t>
            </a:r>
            <a:endParaRPr kumimoji="1" lang="zh-CN" altLang="en-US" sz="22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5000"/>
              </a:lnSpc>
              <a:defRPr/>
            </a:pPr>
            <a:r>
              <a:rPr kumimoji="1"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(1) (CX) ← (CX) - 1</a:t>
            </a:r>
            <a:endParaRPr kumimoji="1" lang="en-US" altLang="zh-CN" sz="20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5000"/>
              </a:lnSpc>
              <a:defRPr/>
            </a:pP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      (2) </a:t>
            </a:r>
            <a:r>
              <a:rPr kumimoji="1"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检查是否满足测试条件，如满足则</a:t>
            </a:r>
            <a:endParaRPr kumimoji="1" lang="zh-CN" altLang="en-US" sz="20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5000"/>
              </a:lnSpc>
              <a:defRPr/>
            </a:pPr>
            <a:r>
              <a:rPr kumimoji="1"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(IP) ← (IP) + 8</a:t>
            </a:r>
            <a:r>
              <a:rPr kumimoji="1"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位位移量，实行循环；</a:t>
            </a:r>
            <a:endParaRPr kumimoji="1" lang="zh-CN" altLang="en-US" sz="20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5000"/>
              </a:lnSpc>
              <a:defRPr/>
            </a:pPr>
            <a:r>
              <a:rPr kumimoji="1"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            不满足则 </a:t>
            </a: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IP </a:t>
            </a:r>
            <a:r>
              <a:rPr kumimoji="1" lang="zh-CN" altLang="en-US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不变，退出循环。</a:t>
            </a:r>
            <a:endParaRPr kumimoji="1" lang="zh-CN" altLang="en-US" sz="20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任意多边形: 形状 13"/>
          <p:cNvSpPr/>
          <p:nvPr/>
        </p:nvSpPr>
        <p:spPr bwMode="auto">
          <a:xfrm>
            <a:off x="146204" y="4159552"/>
            <a:ext cx="1339696" cy="808400"/>
          </a:xfrm>
          <a:custGeom>
            <a:avLst/>
            <a:gdLst>
              <a:gd name="connsiteX0" fmla="*/ 291946 w 1339696"/>
              <a:gd name="connsiteY0" fmla="*/ 0 h 914400"/>
              <a:gd name="connsiteX1" fmla="*/ 63346 w 1339696"/>
              <a:gd name="connsiteY1" fmla="*/ 600075 h 914400"/>
              <a:gd name="connsiteX2" fmla="*/ 1301596 w 1339696"/>
              <a:gd name="connsiteY2" fmla="*/ 904875 h 914400"/>
              <a:gd name="connsiteX3" fmla="*/ 1339696 w 1339696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9696" h="914400">
                <a:moveTo>
                  <a:pt x="291946" y="0"/>
                </a:moveTo>
                <a:cubicBezTo>
                  <a:pt x="93508" y="224631"/>
                  <a:pt x="-104929" y="449262"/>
                  <a:pt x="63346" y="600075"/>
                </a:cubicBezTo>
                <a:cubicBezTo>
                  <a:pt x="231621" y="750888"/>
                  <a:pt x="1301596" y="904875"/>
                  <a:pt x="1301596" y="904875"/>
                </a:cubicBezTo>
                <a:lnTo>
                  <a:pt x="1339696" y="914400"/>
                </a:lnTo>
              </a:path>
            </a:pathLst>
          </a:custGeom>
          <a:noFill/>
          <a:ln w="25400" cap="sq">
            <a:solidFill>
              <a:srgbClr val="FF6600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1718" y="2275327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涉及到的循环指令：</a:t>
            </a:r>
            <a:endParaRPr lang="zh-CN" altLang="en-US" sz="2800" dirty="0">
              <a:solidFill>
                <a:srgbClr val="FF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033394" y="1355173"/>
            <a:ext cx="7315200" cy="334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kumimoji="1"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循环指令：</a:t>
            </a:r>
            <a:r>
              <a:rPr kumimoji="1"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LOOP   OPR</a:t>
            </a:r>
            <a:endParaRPr kumimoji="1" lang="en-US" altLang="zh-CN" sz="2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kumimoji="1"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测试条件：</a:t>
            </a:r>
            <a:r>
              <a:rPr kumimoji="1"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(CX) </a:t>
            </a:r>
            <a:r>
              <a:rPr kumimoji="1"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≠</a:t>
            </a:r>
            <a:r>
              <a:rPr kumimoji="1"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0</a:t>
            </a:r>
            <a:endParaRPr kumimoji="1" lang="en-US" altLang="zh-CN" sz="2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kumimoji="1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为零或相等时循环指令：</a:t>
            </a:r>
            <a:r>
              <a:rPr kumimoji="1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LOOPZ(LOOPE)   OPR</a:t>
            </a:r>
            <a:endParaRPr kumimoji="1" lang="en-US" altLang="zh-CN" sz="22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kumimoji="1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测试条件：</a:t>
            </a:r>
            <a:r>
              <a:rPr kumimoji="1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ZF=1 </a:t>
            </a:r>
            <a:r>
              <a:rPr kumimoji="1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且 </a:t>
            </a:r>
            <a:r>
              <a:rPr kumimoji="1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(CX) </a:t>
            </a:r>
            <a:r>
              <a:rPr kumimoji="1" lang="zh-CN" altLang="en-US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≠</a:t>
            </a:r>
            <a:r>
              <a:rPr kumimoji="1" lang="en-US" altLang="zh-CN" sz="2200" dirty="0">
                <a:solidFill>
                  <a:srgbClr val="006600"/>
                </a:solidFill>
                <a:latin typeface="+mn-lt"/>
                <a:ea typeface="+mn-ea"/>
                <a:cs typeface="+mn-ea"/>
                <a:sym typeface="+mn-lt"/>
              </a:rPr>
              <a:t> 0</a:t>
            </a:r>
            <a:endParaRPr kumimoji="1" lang="en-US" altLang="zh-CN" sz="2200" dirty="0">
              <a:solidFill>
                <a:srgbClr val="0066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endParaRPr kumimoji="1" lang="en-US" altLang="zh-CN" sz="2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kumimoji="1" lang="zh-CN" altLang="en-US" sz="2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不为零或不相等时循环指令：</a:t>
            </a:r>
            <a:r>
              <a:rPr kumimoji="1" lang="en-US" altLang="zh-CN" sz="2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LOOPNZ(LOOPNE)   OPR</a:t>
            </a:r>
            <a:endParaRPr kumimoji="1" lang="en-US" altLang="zh-CN" sz="22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kumimoji="1" lang="zh-CN" altLang="en-US" sz="2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测试条件：</a:t>
            </a:r>
            <a:r>
              <a:rPr kumimoji="1" lang="en-US" altLang="zh-CN" sz="2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ZF=0 </a:t>
            </a:r>
            <a:r>
              <a:rPr kumimoji="1" lang="zh-CN" altLang="en-US" sz="2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且 </a:t>
            </a:r>
            <a:r>
              <a:rPr kumimoji="1" lang="en-US" altLang="zh-CN" sz="2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(CX) </a:t>
            </a:r>
            <a:r>
              <a:rPr kumimoji="1" lang="zh-CN" altLang="en-US" sz="2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≠</a:t>
            </a:r>
            <a:r>
              <a:rPr kumimoji="1" lang="en-US" altLang="zh-CN" sz="2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0</a:t>
            </a:r>
            <a:endParaRPr kumimoji="1" lang="en-US" altLang="zh-CN" sz="2200" i="1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Group 3"/>
          <p:cNvGrpSpPr/>
          <p:nvPr/>
        </p:nvGrpSpPr>
        <p:grpSpPr bwMode="auto">
          <a:xfrm>
            <a:off x="1795394" y="5071637"/>
            <a:ext cx="2133600" cy="649166"/>
            <a:chOff x="1200" y="2970"/>
            <a:chExt cx="1344" cy="443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1287" y="3076"/>
              <a:ext cx="1175" cy="273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prstDash val="dash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en-US" altLang="zh-CN" sz="20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LOOP  AGAIN</a:t>
              </a:r>
              <a:endParaRPr kumimoji="1" lang="en-US" altLang="zh-CN" sz="2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Oval 6"/>
            <p:cNvSpPr>
              <a:spLocks noChangeArrowheads="1"/>
            </p:cNvSpPr>
            <p:nvPr/>
          </p:nvSpPr>
          <p:spPr bwMode="auto">
            <a:xfrm>
              <a:off x="1200" y="2970"/>
              <a:ext cx="1344" cy="443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Group 7"/>
          <p:cNvGrpSpPr/>
          <p:nvPr/>
        </p:nvGrpSpPr>
        <p:grpSpPr bwMode="auto">
          <a:xfrm>
            <a:off x="5457758" y="5008870"/>
            <a:ext cx="2209800" cy="774700"/>
            <a:chOff x="4067" y="3692"/>
            <a:chExt cx="1392" cy="488"/>
          </a:xfrm>
        </p:grpSpPr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4067" y="3731"/>
              <a:ext cx="1392" cy="409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4149" y="3692"/>
              <a:ext cx="1227" cy="488"/>
            </a:xfrm>
            <a:prstGeom prst="rect">
              <a:avLst/>
            </a:prstGeom>
            <a:noFill/>
            <a:ln w="12700" cap="sq">
              <a:solidFill>
                <a:schemeClr val="bg2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    </a:t>
              </a:r>
              <a:r>
                <a:rPr kumimoji="1" lang="en-US" altLang="zh-CN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DEC  CX</a:t>
              </a:r>
              <a:endPara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r>
                <a:rPr kumimoji="1" lang="en-US" altLang="zh-CN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   JNZ  AGAIN</a:t>
              </a:r>
              <a:endPara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3294062" y="6018454"/>
            <a:ext cx="33425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AGAIN</a:t>
            </a:r>
            <a:r>
              <a:rPr lang="zh-CN" altLang="en-US" b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是一个地址标号</a:t>
            </a:r>
            <a:endParaRPr lang="zh-CN" altLang="en-US" b="1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左右箭头 1"/>
          <p:cNvSpPr/>
          <p:nvPr/>
        </p:nvSpPr>
        <p:spPr bwMode="auto">
          <a:xfrm>
            <a:off x="4276436" y="5226968"/>
            <a:ext cx="895928" cy="400050"/>
          </a:xfrm>
          <a:prstGeom prst="leftRightArrow">
            <a:avLst/>
          </a:prstGeom>
          <a:solidFill>
            <a:srgbClr val="33993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4146869" y="2186672"/>
            <a:ext cx="4762182" cy="4566186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DATA   SEGMENT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BUF  DB 12H,38H,46H,0BH,09H,41H,32H,56,02H,26H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RES  DB ?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DATA   ENDS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CODE   SEGMENT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 ASSUME CS:CODE,DS:DATA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START: MOV AX,DATA	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       MOV DS,AX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       MOV AL,0	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；存放累加之和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zh-CN" altLang="en-US" sz="14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4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CX,0AH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；累加次数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LEA BX,BUF  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；数据表的首地址	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LP: ADD AL,[BX]  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；累加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INC BX          	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；地址增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1     	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       LOOP LP        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；若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CX-1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不为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，则继续循环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MOV RES,AL 	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CX-1=0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，则存累加和 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MOV AH,4CH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       INT 21H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CODE   ENDS	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 END START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511968" y="1059656"/>
            <a:ext cx="8257381" cy="929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18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：求以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BUF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为首地址的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个内存单元的无符号数据和。已知其和小于等于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255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，将结果存入第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11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个内存单元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492943" y="4839653"/>
            <a:ext cx="1464512" cy="647700"/>
          </a:xfrm>
          <a:prstGeom prst="rect">
            <a:avLst/>
          </a:prstGeom>
          <a:noFill/>
          <a:ln w="28575" algn="ctr">
            <a:solidFill>
              <a:srgbClr val="0099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FontTx/>
              <a:buChar char="•"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1969" y="2714783"/>
            <a:ext cx="3495199" cy="4447383"/>
            <a:chOff x="454819" y="2524283"/>
            <a:chExt cx="3495199" cy="4447383"/>
          </a:xfrm>
        </p:grpSpPr>
        <p:grpSp>
          <p:nvGrpSpPr>
            <p:cNvPr id="55301" name="Group 5"/>
            <p:cNvGrpSpPr/>
            <p:nvPr/>
          </p:nvGrpSpPr>
          <p:grpSpPr bwMode="auto">
            <a:xfrm>
              <a:off x="565468" y="2631440"/>
              <a:ext cx="3384550" cy="4340226"/>
              <a:chOff x="340" y="1253"/>
              <a:chExt cx="2132" cy="2734"/>
            </a:xfrm>
            <a:noFill/>
          </p:grpSpPr>
          <p:sp>
            <p:nvSpPr>
              <p:cNvPr id="23558" name="Text Box 6"/>
              <p:cNvSpPr txBox="1">
                <a:spLocks noChangeArrowheads="1"/>
              </p:cNvSpPr>
              <p:nvPr/>
            </p:nvSpPr>
            <p:spPr bwMode="auto">
              <a:xfrm>
                <a:off x="340" y="1253"/>
                <a:ext cx="2132" cy="2734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59" name="Text Box 7"/>
              <p:cNvSpPr txBox="1">
                <a:spLocks noChangeArrowheads="1"/>
              </p:cNvSpPr>
              <p:nvPr/>
            </p:nvSpPr>
            <p:spPr bwMode="auto">
              <a:xfrm>
                <a:off x="430" y="2342"/>
                <a:ext cx="227" cy="18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0" name="Text Box 8"/>
              <p:cNvSpPr txBox="1">
                <a:spLocks noChangeArrowheads="1"/>
              </p:cNvSpPr>
              <p:nvPr/>
            </p:nvSpPr>
            <p:spPr bwMode="auto">
              <a:xfrm>
                <a:off x="1520" y="2679"/>
                <a:ext cx="135" cy="1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1" name="AutoShape 9"/>
              <p:cNvSpPr>
                <a:spLocks noChangeArrowheads="1"/>
              </p:cNvSpPr>
              <p:nvPr/>
            </p:nvSpPr>
            <p:spPr bwMode="auto">
              <a:xfrm>
                <a:off x="612" y="2388"/>
                <a:ext cx="1633" cy="313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CX=0?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2" name="Line 10"/>
              <p:cNvSpPr>
                <a:spLocks noChangeShapeType="1"/>
              </p:cNvSpPr>
              <p:nvPr/>
            </p:nvSpPr>
            <p:spPr bwMode="auto">
              <a:xfrm>
                <a:off x="1425" y="1486"/>
                <a:ext cx="0" cy="93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3" name="Rectangle 11"/>
              <p:cNvSpPr>
                <a:spLocks noChangeArrowheads="1"/>
              </p:cNvSpPr>
              <p:nvPr/>
            </p:nvSpPr>
            <p:spPr bwMode="auto">
              <a:xfrm>
                <a:off x="905" y="1579"/>
                <a:ext cx="1017" cy="177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AL</a:t>
                </a:r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清</a:t>
                </a:r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4" name="Line 12"/>
              <p:cNvSpPr>
                <a:spLocks noChangeShapeType="1"/>
              </p:cNvSpPr>
              <p:nvPr/>
            </p:nvSpPr>
            <p:spPr bwMode="auto">
              <a:xfrm>
                <a:off x="1425" y="1756"/>
                <a:ext cx="0" cy="115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5" name="Line 13"/>
              <p:cNvSpPr>
                <a:spLocks noChangeShapeType="1"/>
              </p:cNvSpPr>
              <p:nvPr/>
            </p:nvSpPr>
            <p:spPr bwMode="auto">
              <a:xfrm>
                <a:off x="385" y="1814"/>
                <a:ext cx="1017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6" name="Line 14"/>
              <p:cNvSpPr>
                <a:spLocks noChangeShapeType="1"/>
              </p:cNvSpPr>
              <p:nvPr/>
            </p:nvSpPr>
            <p:spPr bwMode="auto">
              <a:xfrm>
                <a:off x="1428" y="2291"/>
                <a:ext cx="0" cy="97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7" name="Rectangle 15"/>
              <p:cNvSpPr>
                <a:spLocks noChangeArrowheads="1"/>
              </p:cNvSpPr>
              <p:nvPr/>
            </p:nvSpPr>
            <p:spPr bwMode="auto">
              <a:xfrm>
                <a:off x="893" y="2841"/>
                <a:ext cx="1017" cy="182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送结果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8" name="Line 16"/>
              <p:cNvSpPr>
                <a:spLocks noChangeShapeType="1"/>
              </p:cNvSpPr>
              <p:nvPr/>
            </p:nvSpPr>
            <p:spPr bwMode="auto">
              <a:xfrm flipH="1">
                <a:off x="1426" y="2705"/>
                <a:ext cx="2" cy="13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69" name="Line 17"/>
              <p:cNvSpPr>
                <a:spLocks noChangeShapeType="1"/>
              </p:cNvSpPr>
              <p:nvPr/>
            </p:nvSpPr>
            <p:spPr bwMode="auto">
              <a:xfrm flipV="1">
                <a:off x="384" y="1814"/>
                <a:ext cx="1" cy="731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70" name="Rectangle 18"/>
              <p:cNvSpPr>
                <a:spLocks noChangeArrowheads="1"/>
              </p:cNvSpPr>
              <p:nvPr/>
            </p:nvSpPr>
            <p:spPr bwMode="auto">
              <a:xfrm>
                <a:off x="905" y="1871"/>
                <a:ext cx="1014" cy="178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取数累加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71" name="Line 19"/>
              <p:cNvSpPr>
                <a:spLocks noChangeShapeType="1"/>
              </p:cNvSpPr>
              <p:nvPr/>
            </p:nvSpPr>
            <p:spPr bwMode="auto">
              <a:xfrm>
                <a:off x="1425" y="3023"/>
                <a:ext cx="0" cy="9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72" name="Rectangle 20"/>
              <p:cNvSpPr>
                <a:spLocks noChangeArrowheads="1"/>
              </p:cNvSpPr>
              <p:nvPr/>
            </p:nvSpPr>
            <p:spPr bwMode="auto">
              <a:xfrm>
                <a:off x="516" y="2121"/>
                <a:ext cx="1779" cy="17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修改地址指针、计数值减</a:t>
                </a:r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73" name="Line 21"/>
              <p:cNvSpPr>
                <a:spLocks noChangeShapeType="1"/>
              </p:cNvSpPr>
              <p:nvPr/>
            </p:nvSpPr>
            <p:spPr bwMode="auto">
              <a:xfrm>
                <a:off x="1425" y="2049"/>
                <a:ext cx="0" cy="72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74" name="Line 22"/>
              <p:cNvSpPr>
                <a:spLocks noChangeShapeType="1"/>
              </p:cNvSpPr>
              <p:nvPr/>
            </p:nvSpPr>
            <p:spPr bwMode="auto">
              <a:xfrm flipH="1" flipV="1">
                <a:off x="382" y="2545"/>
                <a:ext cx="227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75" name="AutoShape 23"/>
              <p:cNvSpPr>
                <a:spLocks noChangeArrowheads="1"/>
              </p:cNvSpPr>
              <p:nvPr/>
            </p:nvSpPr>
            <p:spPr bwMode="auto">
              <a:xfrm>
                <a:off x="1183" y="1298"/>
                <a:ext cx="498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76" name="AutoShape 24"/>
              <p:cNvSpPr>
                <a:spLocks noChangeArrowheads="1"/>
              </p:cNvSpPr>
              <p:nvPr/>
            </p:nvSpPr>
            <p:spPr bwMode="auto">
              <a:xfrm>
                <a:off x="1160" y="3113"/>
                <a:ext cx="544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5" name="矩形: 圆角 24"/>
            <p:cNvSpPr/>
            <p:nvPr/>
          </p:nvSpPr>
          <p:spPr bwMode="auto">
            <a:xfrm>
              <a:off x="454819" y="2524283"/>
              <a:ext cx="3438049" cy="3571717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55299" grpId="0" autoUpdateAnimBg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453702" y="1123950"/>
            <a:ext cx="8223767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：在字节数组中找出第一个非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的数据，并将其下标存入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RES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单元，假设其下标值小于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10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-227433" y="2552490"/>
            <a:ext cx="4597723" cy="3549359"/>
            <a:chOff x="453702" y="2636837"/>
            <a:chExt cx="4597723" cy="3549359"/>
          </a:xfrm>
        </p:grpSpPr>
        <p:grpSp>
          <p:nvGrpSpPr>
            <p:cNvPr id="56324" name="Group 4"/>
            <p:cNvGrpSpPr/>
            <p:nvPr/>
          </p:nvGrpSpPr>
          <p:grpSpPr bwMode="auto">
            <a:xfrm>
              <a:off x="453702" y="2636837"/>
              <a:ext cx="4457700" cy="3395663"/>
              <a:chOff x="295" y="1026"/>
              <a:chExt cx="2808" cy="2139"/>
            </a:xfrm>
            <a:noFill/>
          </p:grpSpPr>
          <p:sp>
            <p:nvSpPr>
              <p:cNvPr id="24581" name="Text Box 5"/>
              <p:cNvSpPr txBox="1">
                <a:spLocks noChangeArrowheads="1"/>
              </p:cNvSpPr>
              <p:nvPr/>
            </p:nvSpPr>
            <p:spPr bwMode="auto">
              <a:xfrm>
                <a:off x="295" y="1026"/>
                <a:ext cx="2808" cy="1842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Bef>
                    <a:spcPct val="50000"/>
                  </a:spcBef>
                </a:pP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Bef>
                    <a:spcPct val="50000"/>
                  </a:spcBef>
                </a:pP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Bef>
                    <a:spcPct val="50000"/>
                  </a:spcBef>
                </a:pP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Bef>
                    <a:spcPct val="50000"/>
                  </a:spcBef>
                </a:pP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Bef>
                    <a:spcPct val="50000"/>
                  </a:spcBef>
                </a:pP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Bef>
                    <a:spcPct val="50000"/>
                  </a:spcBef>
                </a:pP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Bef>
                    <a:spcPct val="50000"/>
                  </a:spcBef>
                </a:pP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89" name="Text Box 13"/>
              <p:cNvSpPr txBox="1">
                <a:spLocks noChangeArrowheads="1"/>
              </p:cNvSpPr>
              <p:nvPr/>
            </p:nvSpPr>
            <p:spPr bwMode="auto">
              <a:xfrm>
                <a:off x="1910" y="1537"/>
                <a:ext cx="193" cy="16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91" name="AutoShape 15"/>
              <p:cNvSpPr>
                <a:spLocks noChangeArrowheads="1"/>
              </p:cNvSpPr>
              <p:nvPr/>
            </p:nvSpPr>
            <p:spPr bwMode="auto">
              <a:xfrm>
                <a:off x="760" y="1534"/>
                <a:ext cx="1149" cy="320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CX=0?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92" name="Text Box 16"/>
              <p:cNvSpPr txBox="1">
                <a:spLocks noChangeArrowheads="1"/>
              </p:cNvSpPr>
              <p:nvPr/>
            </p:nvSpPr>
            <p:spPr bwMode="auto">
              <a:xfrm>
                <a:off x="598" y="1533"/>
                <a:ext cx="191" cy="15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94" name="Text Box 18"/>
              <p:cNvSpPr txBox="1">
                <a:spLocks noChangeArrowheads="1"/>
              </p:cNvSpPr>
              <p:nvPr/>
            </p:nvSpPr>
            <p:spPr bwMode="auto">
              <a:xfrm>
                <a:off x="2588" y="2492"/>
                <a:ext cx="191" cy="16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95" name="Rectangle 19"/>
              <p:cNvSpPr>
                <a:spLocks noChangeArrowheads="1"/>
              </p:cNvSpPr>
              <p:nvPr/>
            </p:nvSpPr>
            <p:spPr bwMode="auto">
              <a:xfrm>
                <a:off x="854" y="1965"/>
                <a:ext cx="957" cy="31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修改地址指针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计数值减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96" name="Text Box 20"/>
              <p:cNvSpPr txBox="1">
                <a:spLocks noChangeArrowheads="1"/>
              </p:cNvSpPr>
              <p:nvPr/>
            </p:nvSpPr>
            <p:spPr bwMode="auto">
              <a:xfrm>
                <a:off x="1810" y="2190"/>
                <a:ext cx="190" cy="1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97" name="Rectangle 21"/>
              <p:cNvSpPr>
                <a:spLocks noChangeArrowheads="1"/>
              </p:cNvSpPr>
              <p:nvPr/>
            </p:nvSpPr>
            <p:spPr bwMode="auto">
              <a:xfrm>
                <a:off x="2129" y="2649"/>
                <a:ext cx="766" cy="16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送结果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99" name="AutoShape 23"/>
              <p:cNvSpPr>
                <a:spLocks noChangeArrowheads="1"/>
              </p:cNvSpPr>
              <p:nvPr/>
            </p:nvSpPr>
            <p:spPr bwMode="auto">
              <a:xfrm>
                <a:off x="1936" y="2194"/>
                <a:ext cx="1150" cy="320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=0 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600" name="Rectangle 24"/>
              <p:cNvSpPr>
                <a:spLocks noChangeArrowheads="1"/>
              </p:cNvSpPr>
              <p:nvPr/>
            </p:nvSpPr>
            <p:spPr bwMode="auto">
              <a:xfrm>
                <a:off x="2099" y="1445"/>
                <a:ext cx="824" cy="16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初始化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601" name="Rectangle 25"/>
              <p:cNvSpPr>
                <a:spLocks noChangeArrowheads="1"/>
              </p:cNvSpPr>
              <p:nvPr/>
            </p:nvSpPr>
            <p:spPr bwMode="auto">
              <a:xfrm>
                <a:off x="2099" y="1829"/>
                <a:ext cx="824" cy="16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取数比较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606" name="AutoShape 30"/>
              <p:cNvSpPr>
                <a:spLocks noChangeArrowheads="1"/>
              </p:cNvSpPr>
              <p:nvPr/>
            </p:nvSpPr>
            <p:spPr bwMode="auto">
              <a:xfrm>
                <a:off x="2239" y="1123"/>
                <a:ext cx="544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607" name="AutoShape 31"/>
              <p:cNvSpPr>
                <a:spLocks noChangeArrowheads="1"/>
              </p:cNvSpPr>
              <p:nvPr/>
            </p:nvSpPr>
            <p:spPr bwMode="auto">
              <a:xfrm>
                <a:off x="2239" y="2977"/>
                <a:ext cx="544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2" name="矩形: 圆角 31"/>
            <p:cNvSpPr/>
            <p:nvPr/>
          </p:nvSpPr>
          <p:spPr bwMode="auto">
            <a:xfrm>
              <a:off x="785497" y="2636837"/>
              <a:ext cx="4265928" cy="3549359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" name="连接符: 肘形 2"/>
            <p:cNvCxnSpPr>
              <a:stCxn id="24599" idx="1"/>
              <a:endCxn id="24595" idx="2"/>
            </p:cNvCxnSpPr>
            <p:nvPr/>
          </p:nvCxnSpPr>
          <p:spPr bwMode="auto">
            <a:xfrm rot="10800000">
              <a:off x="2100734" y="4627563"/>
              <a:ext cx="958056" cy="117474"/>
            </a:xfrm>
            <a:prstGeom prst="bentConnector2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" name="直接箭头连接符 5"/>
            <p:cNvCxnSpPr>
              <a:stCxn id="24606" idx="2"/>
              <a:endCxn id="24600" idx="0"/>
            </p:cNvCxnSpPr>
            <p:nvPr/>
          </p:nvCxnSpPr>
          <p:spPr bwMode="auto">
            <a:xfrm>
              <a:off x="3971602" y="3089275"/>
              <a:ext cx="0" cy="212725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" name="直接箭头连接符 8"/>
            <p:cNvCxnSpPr>
              <a:stCxn id="24600" idx="2"/>
              <a:endCxn id="24601" idx="0"/>
            </p:cNvCxnSpPr>
            <p:nvPr/>
          </p:nvCxnSpPr>
          <p:spPr bwMode="auto">
            <a:xfrm>
              <a:off x="3971602" y="3556000"/>
              <a:ext cx="0" cy="355600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1" name="直接箭头连接符 10"/>
            <p:cNvCxnSpPr>
              <a:stCxn id="24601" idx="2"/>
              <a:endCxn id="24599" idx="0"/>
            </p:cNvCxnSpPr>
            <p:nvPr/>
          </p:nvCxnSpPr>
          <p:spPr bwMode="auto">
            <a:xfrm>
              <a:off x="3971602" y="4171950"/>
              <a:ext cx="1" cy="319087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3" name="直接箭头连接符 12"/>
            <p:cNvCxnSpPr>
              <a:stCxn id="24599" idx="2"/>
              <a:endCxn id="24597" idx="0"/>
            </p:cNvCxnSpPr>
            <p:nvPr/>
          </p:nvCxnSpPr>
          <p:spPr bwMode="auto">
            <a:xfrm>
              <a:off x="3971603" y="4999037"/>
              <a:ext cx="1587" cy="214313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5" name="直接箭头连接符 14"/>
            <p:cNvCxnSpPr>
              <a:stCxn id="24597" idx="2"/>
              <a:endCxn id="24607" idx="0"/>
            </p:cNvCxnSpPr>
            <p:nvPr/>
          </p:nvCxnSpPr>
          <p:spPr bwMode="auto">
            <a:xfrm flipH="1">
              <a:off x="3971602" y="5467350"/>
              <a:ext cx="1588" cy="266700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0" name="直接箭头连接符 19"/>
            <p:cNvCxnSpPr>
              <a:stCxn id="24591" idx="3"/>
            </p:cNvCxnSpPr>
            <p:nvPr/>
          </p:nvCxnSpPr>
          <p:spPr bwMode="auto">
            <a:xfrm>
              <a:off x="3015928" y="3697287"/>
              <a:ext cx="958849" cy="0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2" name="直接箭头连接符 21"/>
            <p:cNvCxnSpPr>
              <a:stCxn id="24595" idx="0"/>
              <a:endCxn id="24591" idx="2"/>
            </p:cNvCxnSpPr>
            <p:nvPr/>
          </p:nvCxnSpPr>
          <p:spPr bwMode="auto">
            <a:xfrm flipV="1">
              <a:off x="2100734" y="3951287"/>
              <a:ext cx="3175" cy="176213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4" name="连接符: 肘形 23"/>
            <p:cNvCxnSpPr>
              <a:stCxn id="24591" idx="1"/>
            </p:cNvCxnSpPr>
            <p:nvPr/>
          </p:nvCxnSpPr>
          <p:spPr bwMode="auto">
            <a:xfrm rot="10800000" flipH="1" flipV="1">
              <a:off x="1191890" y="3697286"/>
              <a:ext cx="2779712" cy="1899443"/>
            </a:xfrm>
            <a:prstGeom prst="bentConnector3">
              <a:avLst>
                <a:gd name="adj1" fmla="val -8224"/>
              </a:avLst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4504353" y="1954212"/>
            <a:ext cx="4576568" cy="4745915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DATA   SEGMENT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ARR  DB 0,0,38H,46H	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DB 89H,67H,0H,92H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CNT  EQU $–ARR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RES  DW ?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DATA   ENDS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CODE   SEGMENT	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ASSUME CS:CODE,DS:DATA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START: MOV AX,DATA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 MOV DS,AX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CX,CNT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；循环次数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,CNT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数组长度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DI,-1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；数组下标从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开始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AGAIN: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INC DI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                          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 CMP ARR[DI],0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；和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比较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LOOPZ AGAIN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；为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且没比较完，则循环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JZ EXIT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；比较完仍为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，转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EXIT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 MOV RES,DI   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；找到了，送下标号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EXIT: MOV AH,4CH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 INT 21H 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CODE   ENDS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END START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utoUpdateAnimBg="0"/>
      <p:bldP spid="2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34174" y="1147764"/>
            <a:ext cx="5062554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：在字符串中从前向后查找空格字符（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ASCII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码为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20H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），找到显示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Y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，否则就显示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 Box 3"/>
          <p:cNvSpPr txBox="1">
            <a:spLocks noChangeArrowheads="1"/>
          </p:cNvSpPr>
          <p:nvPr/>
        </p:nvSpPr>
        <p:spPr bwMode="auto">
          <a:xfrm>
            <a:off x="5449412" y="1079899"/>
            <a:ext cx="3535487" cy="5693866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DATA  SEGMENT                                                  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STR  DB ‘ASDFK LIO OP’ </a:t>
            </a:r>
            <a:r>
              <a:rPr lang="en-US" altLang="zh-CN" sz="1400" b="0" kern="0" dirty="0">
                <a:solidFill>
                  <a:prstClr val="black"/>
                </a:solidFill>
                <a:cs typeface="+mn-ea"/>
                <a:sym typeface="+mn-lt"/>
              </a:rPr>
              <a:t>, ’ $ ’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LEN  EQU $–STR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DATA  ENDS	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CODE  SEGMENT	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ASSUME CS:CODE,DS:DATA   START:MOV AX,DATA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MOV DS,AX		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MOV CX,LEN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；循环次数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MOV SI,-1     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；字符串下标从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开始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MOV AL,20H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NEXT:INC SI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sz="14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CMP AL,STR[SI]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；和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20H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比较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  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14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LOOPNE NEXT 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；不相等，继续循环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14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JNZ NFIND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   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CX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为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跳转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MOV DL,’Y’ 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MOV AH,2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INT 21H 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JMP EXIT	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NFIND:MOV DL,’N’ 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MOV AH,2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INT 21H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EXIT:MOV AH,4CH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INT 21H 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CODE ENDS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      END START</a:t>
            </a:r>
            <a:endParaRPr lang="en-US" altLang="zh-CN" sz="1400" b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3854" y="2696028"/>
            <a:ext cx="4715951" cy="3877274"/>
            <a:chOff x="523854" y="2696028"/>
            <a:chExt cx="4715951" cy="3877274"/>
          </a:xfrm>
        </p:grpSpPr>
        <p:grpSp>
          <p:nvGrpSpPr>
            <p:cNvPr id="25604" name="组合 1"/>
            <p:cNvGrpSpPr/>
            <p:nvPr/>
          </p:nvGrpSpPr>
          <p:grpSpPr bwMode="auto">
            <a:xfrm>
              <a:off x="587694" y="2787650"/>
              <a:ext cx="4465638" cy="3785652"/>
              <a:chOff x="553130" y="2851150"/>
              <a:chExt cx="4465637" cy="3785652"/>
            </a:xfrm>
            <a:noFill/>
          </p:grpSpPr>
          <p:sp>
            <p:nvSpPr>
              <p:cNvPr id="25605" name="Text Box 5"/>
              <p:cNvSpPr txBox="1">
                <a:spLocks noChangeArrowheads="1"/>
              </p:cNvSpPr>
              <p:nvPr/>
            </p:nvSpPr>
            <p:spPr bwMode="auto">
              <a:xfrm>
                <a:off x="553130" y="2851150"/>
                <a:ext cx="4465637" cy="3785652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06" name="Text Box 6"/>
              <p:cNvSpPr txBox="1">
                <a:spLocks noChangeArrowheads="1"/>
              </p:cNvSpPr>
              <p:nvPr/>
            </p:nvSpPr>
            <p:spPr bwMode="auto">
              <a:xfrm>
                <a:off x="1683236" y="3720703"/>
                <a:ext cx="311150" cy="2397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07" name="Text Box 7"/>
              <p:cNvSpPr txBox="1">
                <a:spLocks noChangeArrowheads="1"/>
              </p:cNvSpPr>
              <p:nvPr/>
            </p:nvSpPr>
            <p:spPr bwMode="auto">
              <a:xfrm>
                <a:off x="819235" y="3969399"/>
                <a:ext cx="312737" cy="236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08" name="Text Box 8"/>
              <p:cNvSpPr txBox="1">
                <a:spLocks noChangeArrowheads="1"/>
              </p:cNvSpPr>
              <p:nvPr/>
            </p:nvSpPr>
            <p:spPr bwMode="auto">
              <a:xfrm>
                <a:off x="3099775" y="4197485"/>
                <a:ext cx="312737" cy="2381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09" name="Text Box 9"/>
              <p:cNvSpPr txBox="1">
                <a:spLocks noChangeArrowheads="1"/>
              </p:cNvSpPr>
              <p:nvPr/>
            </p:nvSpPr>
            <p:spPr bwMode="auto">
              <a:xfrm>
                <a:off x="4261529" y="4694896"/>
                <a:ext cx="311150" cy="2381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11" name="Rectangle 11"/>
              <p:cNvSpPr>
                <a:spLocks noChangeArrowheads="1"/>
              </p:cNvSpPr>
              <p:nvPr/>
            </p:nvSpPr>
            <p:spPr bwMode="auto">
              <a:xfrm>
                <a:off x="3697967" y="3827176"/>
                <a:ext cx="984250" cy="241587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取数</a:t>
                </a: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13" name="AutoShape 13"/>
              <p:cNvSpPr>
                <a:spLocks noChangeArrowheads="1"/>
              </p:cNvSpPr>
              <p:nvPr/>
            </p:nvSpPr>
            <p:spPr bwMode="auto">
              <a:xfrm>
                <a:off x="3397929" y="4206875"/>
                <a:ext cx="1584325" cy="477838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=20H?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16" name="AutoShape 16"/>
              <p:cNvSpPr>
                <a:spLocks noChangeArrowheads="1"/>
              </p:cNvSpPr>
              <p:nvPr/>
            </p:nvSpPr>
            <p:spPr bwMode="auto">
              <a:xfrm>
                <a:off x="975604" y="3971131"/>
                <a:ext cx="1871662" cy="477838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CX=0?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18" name="Rectangle 18"/>
              <p:cNvSpPr>
                <a:spLocks noChangeArrowheads="1"/>
              </p:cNvSpPr>
              <p:nvPr/>
            </p:nvSpPr>
            <p:spPr bwMode="auto">
              <a:xfrm>
                <a:off x="3505878" y="4943206"/>
                <a:ext cx="1368425" cy="23812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显示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’Y’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21" name="Rectangle 21"/>
              <p:cNvSpPr>
                <a:spLocks noChangeArrowheads="1"/>
              </p:cNvSpPr>
              <p:nvPr/>
            </p:nvSpPr>
            <p:spPr bwMode="auto">
              <a:xfrm>
                <a:off x="1280403" y="4620704"/>
                <a:ext cx="1262063" cy="477838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修改地址指针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计数值减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/>
            </p:nvSpPr>
            <p:spPr bwMode="auto">
              <a:xfrm>
                <a:off x="1131178" y="5332412"/>
                <a:ext cx="1560512" cy="236538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显示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’N’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/>
            </p:nvSpPr>
            <p:spPr bwMode="auto">
              <a:xfrm>
                <a:off x="3697967" y="3405045"/>
                <a:ext cx="984250" cy="23971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初始化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34" name="AutoShape 34"/>
              <p:cNvSpPr>
                <a:spLocks noChangeArrowheads="1"/>
              </p:cNvSpPr>
              <p:nvPr/>
            </p:nvSpPr>
            <p:spPr bwMode="auto">
              <a:xfrm>
                <a:off x="3794011" y="2930382"/>
                <a:ext cx="792162" cy="298450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35" name="AutoShape 35"/>
              <p:cNvSpPr>
                <a:spLocks noChangeArrowheads="1"/>
              </p:cNvSpPr>
              <p:nvPr/>
            </p:nvSpPr>
            <p:spPr bwMode="auto">
              <a:xfrm>
                <a:off x="3794011" y="5568950"/>
                <a:ext cx="792162" cy="298450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523854" y="2696028"/>
              <a:ext cx="4715951" cy="3352164"/>
              <a:chOff x="523854" y="2696028"/>
              <a:chExt cx="4715951" cy="3352164"/>
            </a:xfrm>
          </p:grpSpPr>
          <p:sp>
            <p:nvSpPr>
              <p:cNvPr id="38" name="矩形: 圆角 37"/>
              <p:cNvSpPr/>
              <p:nvPr/>
            </p:nvSpPr>
            <p:spPr bwMode="auto">
              <a:xfrm>
                <a:off x="523854" y="2696028"/>
                <a:ext cx="4715951" cy="3352164"/>
              </a:xfrm>
              <a:prstGeom prst="roundRect">
                <a:avLst>
                  <a:gd name="adj" fmla="val 7327"/>
                </a:avLst>
              </a:prstGeom>
              <a:noFill/>
              <a:ln w="28575" cap="flat" cmpd="sng" algn="ctr">
                <a:solidFill>
                  <a:srgbClr val="003399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195580" marR="0" indent="-19558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</a:pPr>
                <a:endParaRPr kumimoji="0" lang="zh-CN" altLang="en-US" sz="2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3" name="直接箭头连接符 2"/>
              <p:cNvCxnSpPr>
                <a:stCxn id="25634" idx="2"/>
                <a:endCxn id="25624" idx="0"/>
              </p:cNvCxnSpPr>
              <p:nvPr/>
            </p:nvCxnSpPr>
            <p:spPr bwMode="auto">
              <a:xfrm>
                <a:off x="4224657" y="3165332"/>
                <a:ext cx="0" cy="176213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" name="直接箭头连接符 4"/>
              <p:cNvCxnSpPr>
                <a:stCxn id="25624" idx="2"/>
                <a:endCxn id="25611" idx="0"/>
              </p:cNvCxnSpPr>
              <p:nvPr/>
            </p:nvCxnSpPr>
            <p:spPr bwMode="auto">
              <a:xfrm>
                <a:off x="4224657" y="3581258"/>
                <a:ext cx="0" cy="182418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" name="直接箭头连接符 6"/>
              <p:cNvCxnSpPr>
                <a:stCxn id="25611" idx="2"/>
                <a:endCxn id="25613" idx="0"/>
              </p:cNvCxnSpPr>
              <p:nvPr/>
            </p:nvCxnSpPr>
            <p:spPr bwMode="auto">
              <a:xfrm>
                <a:off x="4224657" y="4005263"/>
                <a:ext cx="0" cy="138112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" name="直接箭头连接符 8"/>
              <p:cNvCxnSpPr>
                <a:stCxn id="25613" idx="2"/>
                <a:endCxn id="25618" idx="0"/>
              </p:cNvCxnSpPr>
              <p:nvPr/>
            </p:nvCxnSpPr>
            <p:spPr bwMode="auto">
              <a:xfrm flipH="1">
                <a:off x="4224656" y="4621213"/>
                <a:ext cx="1" cy="258493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直接箭头连接符 11"/>
              <p:cNvCxnSpPr>
                <a:stCxn id="25618" idx="2"/>
                <a:endCxn id="25635" idx="0"/>
              </p:cNvCxnSpPr>
              <p:nvPr/>
            </p:nvCxnSpPr>
            <p:spPr bwMode="auto">
              <a:xfrm>
                <a:off x="4224656" y="5117831"/>
                <a:ext cx="1" cy="387619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直接箭头连接符 13"/>
              <p:cNvCxnSpPr>
                <a:stCxn id="25623" idx="3"/>
              </p:cNvCxnSpPr>
              <p:nvPr/>
            </p:nvCxnSpPr>
            <p:spPr bwMode="auto">
              <a:xfrm flipV="1">
                <a:off x="2726254" y="5384800"/>
                <a:ext cx="1498402" cy="2381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直接箭头连接符 15"/>
              <p:cNvCxnSpPr>
                <a:stCxn id="25621" idx="0"/>
                <a:endCxn id="25616" idx="2"/>
              </p:cNvCxnSpPr>
              <p:nvPr/>
            </p:nvCxnSpPr>
            <p:spPr bwMode="auto">
              <a:xfrm flipV="1">
                <a:off x="1945999" y="4385469"/>
                <a:ext cx="0" cy="171735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连接符: 肘形 17"/>
              <p:cNvCxnSpPr>
                <a:stCxn id="25616" idx="0"/>
              </p:cNvCxnSpPr>
              <p:nvPr/>
            </p:nvCxnSpPr>
            <p:spPr bwMode="auto">
              <a:xfrm rot="5400000" flipH="1" flipV="1">
                <a:off x="2954756" y="2637732"/>
                <a:ext cx="261143" cy="2278657"/>
              </a:xfrm>
              <a:prstGeom prst="bentConnector2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连接符: 肘形 19"/>
              <p:cNvCxnSpPr>
                <a:stCxn id="25613" idx="1"/>
                <a:endCxn id="25621" idx="3"/>
              </p:cNvCxnSpPr>
              <p:nvPr/>
            </p:nvCxnSpPr>
            <p:spPr bwMode="auto">
              <a:xfrm rot="10800000" flipV="1">
                <a:off x="2577030" y="4382293"/>
                <a:ext cx="855464" cy="413829"/>
              </a:xfrm>
              <a:prstGeom prst="bentConnector3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连接符: 肘形 21"/>
              <p:cNvCxnSpPr>
                <a:stCxn id="25616" idx="1"/>
                <a:endCxn id="25623" idx="1"/>
              </p:cNvCxnSpPr>
              <p:nvPr/>
            </p:nvCxnSpPr>
            <p:spPr bwMode="auto">
              <a:xfrm rot="10800000" flipH="1" flipV="1">
                <a:off x="1010168" y="4146549"/>
                <a:ext cx="155574" cy="1240631"/>
              </a:xfrm>
              <a:prstGeom prst="bentConnector3">
                <a:avLst>
                  <a:gd name="adj1" fmla="val -146940"/>
                </a:avLst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utoUpdateAnimBg="0"/>
      <p:bldP spid="39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392015" y="1684179"/>
            <a:ext cx="81267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15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：已知数据块的长度，统计数据块中正数和负数的个数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46748" y="2457030"/>
            <a:ext cx="3684610" cy="3785652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BUF  DB –32,25,36,-18,-64,0,-3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COUNT EQU $-BUF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PLUS  DB ?  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；存放正数个数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MINUS DB ? 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；存放负数个数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DATA  ENDS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CODE  SEGMENT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ASSUME CS:CODE, DS:DATA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START:MOV AX,DATA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MOV DS,AX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MOV BL,0 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；负数个数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MOV DL,0 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；正数个数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MOV SI,OFFSET BUF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CX,0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；循环初值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LOP1:MOV AL,[SI]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；取值            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455367" y="2457030"/>
            <a:ext cx="4145708" cy="3785652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CMP AL,0   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；和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比较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JGE NEXT0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；大于等于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转移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INC BL        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；小于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BL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加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1             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JMP NEXT1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NEXT0:INC DL	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；大于等于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DL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加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1 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NEXT1:INC SI        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；指针加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INC CX           </a:t>
            </a:r>
            <a:r>
              <a:rPr lang="zh-CN" altLang="en-US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；计数加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1600" b="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      CMP CX,COUNT </a:t>
            </a:r>
            <a:r>
              <a:rPr lang="zh-CN" altLang="en-US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；比较次数</a:t>
            </a:r>
            <a:endParaRPr lang="zh-CN" altLang="en-US" sz="1600" b="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JL LOP1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；没结束，则继续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MOV MINUS,BL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；存负数个数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MOV PLUS,DL  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；存正数个数</a:t>
            </a:r>
            <a:endParaRPr lang="zh-CN" altLang="en-US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MOV AH,4CH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INT 21H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CODE  ENDS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END START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43376" y="1062516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15000"/>
              </a:spcBef>
            </a:pPr>
            <a:r>
              <a:rPr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用计数器控制循环</a:t>
            </a:r>
            <a:endParaRPr lang="zh-CN" altLang="en-US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565150" y="1195937"/>
            <a:ext cx="763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：将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BUF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单元开始的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个字节存储单元全部清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4046110" y="1949999"/>
            <a:ext cx="4806945" cy="4579715"/>
          </a:xfrm>
          <a:prstGeom prst="rect">
            <a:avLst/>
          </a:prstGeom>
          <a:noFill/>
          <a:ln w="25400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DATA  SEGMENT                                         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BUF DB 100 DUP (?)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DATA  ENDS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CODE  SEGMENT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ASSUME CS:CODE,DS:DATA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START:MOV AX,DATA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    MOV DS,AX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    MOV BX,OFFSET BUF   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；地址指针</a:t>
            </a:r>
            <a:endParaRPr lang="zh-CN" altLang="en-US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CX,64H 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          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；计数初值</a:t>
            </a:r>
            <a:endParaRPr lang="zh-CN" altLang="en-US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LP:MOV BYTE PTR [BX],0    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；清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0	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    INC BX        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；地址加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    LOOP LP     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CX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减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不为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0 </a:t>
            </a:r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，则继续</a:t>
            </a:r>
            <a:endParaRPr lang="zh-CN" altLang="en-US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18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MOV AH,4CH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      INT 21H	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CODE  ENDS	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     END START</a:t>
            </a:r>
            <a:endParaRPr lang="en-US" altLang="zh-CN" sz="1800" b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41164" y="2316600"/>
            <a:ext cx="3325842" cy="3846512"/>
            <a:chOff x="235891" y="2302751"/>
            <a:chExt cx="3325842" cy="3846512"/>
          </a:xfrm>
        </p:grpSpPr>
        <p:grpSp>
          <p:nvGrpSpPr>
            <p:cNvPr id="59397" name="Group 5"/>
            <p:cNvGrpSpPr/>
            <p:nvPr/>
          </p:nvGrpSpPr>
          <p:grpSpPr bwMode="auto">
            <a:xfrm>
              <a:off x="420849" y="2455151"/>
              <a:ext cx="3095625" cy="3694112"/>
              <a:chOff x="431" y="1162"/>
              <a:chExt cx="1950" cy="2327"/>
            </a:xfrm>
            <a:noFill/>
          </p:grpSpPr>
          <p:sp>
            <p:nvSpPr>
              <p:cNvPr id="27653" name="Text Box 6"/>
              <p:cNvSpPr txBox="1">
                <a:spLocks noChangeArrowheads="1"/>
              </p:cNvSpPr>
              <p:nvPr/>
            </p:nvSpPr>
            <p:spPr bwMode="auto">
              <a:xfrm>
                <a:off x="431" y="1162"/>
                <a:ext cx="1950" cy="23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54" name="Text Box 7"/>
              <p:cNvSpPr txBox="1">
                <a:spLocks noChangeArrowheads="1"/>
              </p:cNvSpPr>
              <p:nvPr/>
            </p:nvSpPr>
            <p:spPr bwMode="auto">
              <a:xfrm>
                <a:off x="582" y="2619"/>
                <a:ext cx="158" cy="21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55" name="Text Box 8"/>
              <p:cNvSpPr txBox="1">
                <a:spLocks noChangeArrowheads="1"/>
              </p:cNvSpPr>
              <p:nvPr/>
            </p:nvSpPr>
            <p:spPr bwMode="auto">
              <a:xfrm>
                <a:off x="1482" y="3033"/>
                <a:ext cx="157" cy="2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57" name="Rectangle 10"/>
              <p:cNvSpPr>
                <a:spLocks noChangeArrowheads="1"/>
              </p:cNvSpPr>
              <p:nvPr/>
            </p:nvSpPr>
            <p:spPr bwMode="auto">
              <a:xfrm>
                <a:off x="936" y="1934"/>
                <a:ext cx="940" cy="17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内存单元清</a:t>
                </a:r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61" name="AutoShape 14"/>
              <p:cNvSpPr>
                <a:spLocks noChangeArrowheads="1"/>
              </p:cNvSpPr>
              <p:nvPr/>
            </p:nvSpPr>
            <p:spPr bwMode="auto">
              <a:xfrm>
                <a:off x="778" y="2616"/>
                <a:ext cx="1254" cy="433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CX=0?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62" name="Rectangle 15"/>
              <p:cNvSpPr>
                <a:spLocks noChangeArrowheads="1"/>
              </p:cNvSpPr>
              <p:nvPr/>
            </p:nvSpPr>
            <p:spPr bwMode="auto">
              <a:xfrm>
                <a:off x="622" y="2291"/>
                <a:ext cx="1568" cy="191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修改指针，计数值减</a:t>
                </a:r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64" name="Rectangle 17"/>
              <p:cNvSpPr>
                <a:spLocks noChangeArrowheads="1"/>
              </p:cNvSpPr>
              <p:nvPr/>
            </p:nvSpPr>
            <p:spPr bwMode="auto">
              <a:xfrm>
                <a:off x="1014" y="1548"/>
                <a:ext cx="783" cy="17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初始化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68" name="AutoShape 21"/>
              <p:cNvSpPr>
                <a:spLocks noChangeArrowheads="1"/>
              </p:cNvSpPr>
              <p:nvPr/>
            </p:nvSpPr>
            <p:spPr bwMode="auto">
              <a:xfrm>
                <a:off x="1134" y="1202"/>
                <a:ext cx="544" cy="183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69" name="AutoShape 22"/>
              <p:cNvSpPr>
                <a:spLocks noChangeArrowheads="1"/>
              </p:cNvSpPr>
              <p:nvPr/>
            </p:nvSpPr>
            <p:spPr bwMode="auto">
              <a:xfrm>
                <a:off x="1134" y="3204"/>
                <a:ext cx="544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2" name="矩形: 圆角 21"/>
            <p:cNvSpPr/>
            <p:nvPr/>
          </p:nvSpPr>
          <p:spPr bwMode="auto">
            <a:xfrm>
              <a:off x="235891" y="2302751"/>
              <a:ext cx="3325842" cy="3846512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" name="直接箭头连接符 2"/>
            <p:cNvCxnSpPr>
              <a:stCxn id="27668" idx="2"/>
              <a:endCxn id="27664" idx="0"/>
            </p:cNvCxnSpPr>
            <p:nvPr/>
          </p:nvCxnSpPr>
          <p:spPr bwMode="auto">
            <a:xfrm flipH="1">
              <a:off x="1967869" y="2809163"/>
              <a:ext cx="793" cy="258763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" name="直接箭头连接符 4"/>
            <p:cNvCxnSpPr>
              <a:stCxn id="27664" idx="2"/>
              <a:endCxn id="27657" idx="0"/>
            </p:cNvCxnSpPr>
            <p:nvPr/>
          </p:nvCxnSpPr>
          <p:spPr bwMode="auto">
            <a:xfrm>
              <a:off x="1967869" y="3345738"/>
              <a:ext cx="793" cy="334963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" name="直接箭头连接符 6"/>
            <p:cNvCxnSpPr>
              <a:stCxn id="27657" idx="2"/>
              <a:endCxn id="27662" idx="0"/>
            </p:cNvCxnSpPr>
            <p:nvPr/>
          </p:nvCxnSpPr>
          <p:spPr bwMode="auto">
            <a:xfrm>
              <a:off x="1968662" y="3958513"/>
              <a:ext cx="0" cy="288925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" name="直接箭头连接符 8"/>
            <p:cNvCxnSpPr>
              <a:stCxn id="27662" idx="2"/>
              <a:endCxn id="27661" idx="0"/>
            </p:cNvCxnSpPr>
            <p:nvPr/>
          </p:nvCxnSpPr>
          <p:spPr bwMode="auto">
            <a:xfrm flipH="1">
              <a:off x="1967075" y="4550650"/>
              <a:ext cx="1587" cy="212726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1" name="直接箭头连接符 10"/>
            <p:cNvCxnSpPr>
              <a:stCxn id="27661" idx="2"/>
              <a:endCxn id="27669" idx="0"/>
            </p:cNvCxnSpPr>
            <p:nvPr/>
          </p:nvCxnSpPr>
          <p:spPr bwMode="auto">
            <a:xfrm>
              <a:off x="1967075" y="5450763"/>
              <a:ext cx="1587" cy="246063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3" name="连接符: 肘形 12"/>
            <p:cNvCxnSpPr>
              <a:stCxn id="27661" idx="1"/>
            </p:cNvCxnSpPr>
            <p:nvPr/>
          </p:nvCxnSpPr>
          <p:spPr bwMode="auto">
            <a:xfrm rot="10800000" flipH="1">
              <a:off x="971712" y="3496550"/>
              <a:ext cx="995362" cy="1610520"/>
            </a:xfrm>
            <a:prstGeom prst="bentConnector4">
              <a:avLst>
                <a:gd name="adj1" fmla="val -39554"/>
                <a:gd name="adj2" fmla="val 100098"/>
              </a:avLst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3935620" y="146988"/>
            <a:ext cx="5028034" cy="17358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solidFill>
              <a:srgbClr val="C00000"/>
            </a:solidFill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15000"/>
              </a:spcBef>
              <a:defRPr>
                <a:latin typeface="楷体_GB2312" pitchFamily="49" charset="-122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含义：利用循环次数作为控制条件</a:t>
            </a:r>
            <a:endParaRPr lang="zh-CN" altLang="en-US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应用场合：循环次数已知</a:t>
            </a:r>
            <a:endParaRPr lang="zh-CN" altLang="en-US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分类：正计数法和倒计数法</a:t>
            </a:r>
            <a:endParaRPr lang="zh-CN" altLang="en-US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设计方法：初值放入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CX </a:t>
            </a:r>
            <a:endParaRPr lang="en-US" altLang="zh-CN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4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88203" y="1690936"/>
            <a:ext cx="4831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45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：记录某个字节存储数据单元中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的个数，并把结果存入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RES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Box 49"/>
          <p:cNvSpPr txBox="1">
            <a:spLocks noChangeArrowheads="1"/>
          </p:cNvSpPr>
          <p:nvPr/>
        </p:nvSpPr>
        <p:spPr bwMode="auto">
          <a:xfrm>
            <a:off x="5228652" y="1700877"/>
            <a:ext cx="3489172" cy="5016758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  <a:effectLst/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NUM  DB 75H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RES   DB ?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DATA  ENDS         	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CODE  SEGMENT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ASSUME CS:CODE,DS:DATA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START:MOV AX,DATA        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MOV DS,AX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MOV BL,NUM    	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XOR DL,DL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DL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清零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AGAIN: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TEST BL,0FFH</a:t>
            </a:r>
            <a:endParaRPr lang="en-US" altLang="zh-CN" sz="1600" b="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      JZ NEXT  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CN" altLang="en-US" sz="1600" b="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判断数据是否</a:t>
            </a:r>
            <a:r>
              <a:rPr lang="en-US" altLang="zh-CN" sz="1600" b="0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SHR BL,1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；逻辑右移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位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1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ADC DL,0</a:t>
            </a:r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1600" b="0" dirty="0">
                <a:latin typeface="+mn-lt"/>
                <a:ea typeface="+mn-ea"/>
                <a:cs typeface="+mn-ea"/>
                <a:sym typeface="+mn-lt"/>
              </a:rPr>
              <a:t>；带进位加法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 JMP AGAIN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NEXT:MOV RES,DL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MOV AH,4CH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     INT 21H		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CODE  ENDS	       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1600" b="0" dirty="0">
                <a:latin typeface="+mn-lt"/>
                <a:ea typeface="+mn-ea"/>
                <a:cs typeface="+mn-ea"/>
                <a:sym typeface="+mn-lt"/>
              </a:rPr>
              <a:t>      END START</a:t>
            </a:r>
            <a:endParaRPr lang="en-US" altLang="zh-CN" sz="16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84303" y="1043742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45000"/>
              </a:spcBef>
            </a:pPr>
            <a:r>
              <a:rPr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按问题的条件控制循环</a:t>
            </a:r>
            <a:endParaRPr lang="zh-CN" altLang="en-US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40417" y="2795296"/>
            <a:ext cx="3887771" cy="4447827"/>
            <a:chOff x="887002" y="2909182"/>
            <a:chExt cx="3887771" cy="4447827"/>
          </a:xfrm>
        </p:grpSpPr>
        <p:grpSp>
          <p:nvGrpSpPr>
            <p:cNvPr id="72726" name="Group 22"/>
            <p:cNvGrpSpPr/>
            <p:nvPr/>
          </p:nvGrpSpPr>
          <p:grpSpPr bwMode="auto">
            <a:xfrm>
              <a:off x="938587" y="3016785"/>
              <a:ext cx="3671888" cy="4340224"/>
              <a:chOff x="431" y="1071"/>
              <a:chExt cx="2313" cy="2734"/>
            </a:xfrm>
            <a:noFill/>
          </p:grpSpPr>
          <p:sp>
            <p:nvSpPr>
              <p:cNvPr id="28677" name="Text Box 23"/>
              <p:cNvSpPr txBox="1">
                <a:spLocks noChangeArrowheads="1"/>
              </p:cNvSpPr>
              <p:nvPr/>
            </p:nvSpPr>
            <p:spPr bwMode="auto">
              <a:xfrm>
                <a:off x="431" y="1071"/>
                <a:ext cx="2313" cy="2734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78" name="Text Box 24"/>
              <p:cNvSpPr txBox="1">
                <a:spLocks noChangeArrowheads="1"/>
              </p:cNvSpPr>
              <p:nvPr/>
            </p:nvSpPr>
            <p:spPr bwMode="auto">
              <a:xfrm>
                <a:off x="734" y="1685"/>
                <a:ext cx="112" cy="2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79" name="Text Box 25"/>
              <p:cNvSpPr txBox="1">
                <a:spLocks noChangeArrowheads="1"/>
              </p:cNvSpPr>
              <p:nvPr/>
            </p:nvSpPr>
            <p:spPr bwMode="auto">
              <a:xfrm>
                <a:off x="1512" y="1687"/>
                <a:ext cx="111" cy="2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0" name="Text Box 26"/>
              <p:cNvSpPr txBox="1">
                <a:spLocks noChangeArrowheads="1"/>
              </p:cNvSpPr>
              <p:nvPr/>
            </p:nvSpPr>
            <p:spPr bwMode="auto">
              <a:xfrm>
                <a:off x="1541" y="2747"/>
                <a:ext cx="112" cy="20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1" name="Text Box 27"/>
              <p:cNvSpPr txBox="1">
                <a:spLocks noChangeArrowheads="1"/>
              </p:cNvSpPr>
              <p:nvPr/>
            </p:nvSpPr>
            <p:spPr bwMode="auto">
              <a:xfrm>
                <a:off x="2138" y="2400"/>
                <a:ext cx="111" cy="2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5" name="AutoShape 31"/>
              <p:cNvSpPr>
                <a:spLocks noChangeArrowheads="1"/>
              </p:cNvSpPr>
              <p:nvPr/>
            </p:nvSpPr>
            <p:spPr bwMode="auto">
              <a:xfrm>
                <a:off x="824" y="1718"/>
                <a:ext cx="666" cy="276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=0?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6" name="Rectangle 32"/>
              <p:cNvSpPr>
                <a:spLocks noChangeArrowheads="1"/>
              </p:cNvSpPr>
              <p:nvPr/>
            </p:nvSpPr>
            <p:spPr bwMode="auto">
              <a:xfrm>
                <a:off x="879" y="1422"/>
                <a:ext cx="556" cy="17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取 数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89" name="AutoShape 35"/>
              <p:cNvSpPr>
                <a:spLocks noChangeArrowheads="1"/>
              </p:cNvSpPr>
              <p:nvPr/>
            </p:nvSpPr>
            <p:spPr bwMode="auto">
              <a:xfrm>
                <a:off x="1245" y="2441"/>
                <a:ext cx="897" cy="283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CF=0?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0" name="Rectangle 36"/>
              <p:cNvSpPr>
                <a:spLocks noChangeArrowheads="1"/>
              </p:cNvSpPr>
              <p:nvPr/>
            </p:nvSpPr>
            <p:spPr bwMode="auto">
              <a:xfrm>
                <a:off x="1412" y="2119"/>
                <a:ext cx="556" cy="171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 dirty="0">
                    <a:latin typeface="+mn-lt"/>
                    <a:ea typeface="+mn-ea"/>
                    <a:cs typeface="+mn-ea"/>
                    <a:sym typeface="+mn-lt"/>
                  </a:rPr>
                  <a:t>移 位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4" name="Rectangle 40"/>
              <p:cNvSpPr>
                <a:spLocks noChangeArrowheads="1"/>
              </p:cNvSpPr>
              <p:nvPr/>
            </p:nvSpPr>
            <p:spPr bwMode="auto">
              <a:xfrm>
                <a:off x="2032" y="2765"/>
                <a:ext cx="556" cy="206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800">
                    <a:latin typeface="+mn-lt"/>
                    <a:ea typeface="+mn-ea"/>
                    <a:cs typeface="+mn-ea"/>
                    <a:sym typeface="+mn-lt"/>
                  </a:rPr>
                  <a:t>计数加</a:t>
                </a:r>
                <a:r>
                  <a:rPr lang="en-US" altLang="zh-CN" sz="180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en-US" altLang="zh-CN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01" name="AutoShape 47"/>
              <p:cNvSpPr>
                <a:spLocks noChangeArrowheads="1"/>
              </p:cNvSpPr>
              <p:nvPr/>
            </p:nvSpPr>
            <p:spPr bwMode="auto">
              <a:xfrm>
                <a:off x="930" y="1117"/>
                <a:ext cx="453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02" name="AutoShape 48"/>
              <p:cNvSpPr>
                <a:spLocks noChangeArrowheads="1"/>
              </p:cNvSpPr>
              <p:nvPr/>
            </p:nvSpPr>
            <p:spPr bwMode="auto">
              <a:xfrm>
                <a:off x="521" y="2115"/>
                <a:ext cx="408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87002" y="2909182"/>
              <a:ext cx="3887771" cy="3529903"/>
              <a:chOff x="887002" y="2909182"/>
              <a:chExt cx="3887771" cy="3529903"/>
            </a:xfrm>
          </p:grpSpPr>
          <p:sp>
            <p:nvSpPr>
              <p:cNvPr id="32" name="矩形: 圆角 31"/>
              <p:cNvSpPr/>
              <p:nvPr/>
            </p:nvSpPr>
            <p:spPr bwMode="auto">
              <a:xfrm>
                <a:off x="887002" y="2909182"/>
                <a:ext cx="3887771" cy="3529903"/>
              </a:xfrm>
              <a:prstGeom prst="roundRect">
                <a:avLst>
                  <a:gd name="adj" fmla="val 7327"/>
                </a:avLst>
              </a:prstGeom>
              <a:noFill/>
              <a:ln w="28575" cap="flat" cmpd="sng" algn="ctr">
                <a:solidFill>
                  <a:srgbClr val="003399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195580" marR="0" indent="-19558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</a:pPr>
                <a:endParaRPr kumimoji="0" lang="zh-CN" altLang="en-US" sz="2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4" name="直接箭头连接符 3"/>
              <p:cNvCxnSpPr>
                <a:stCxn id="28701" idx="2"/>
                <a:endCxn id="28686" idx="0"/>
              </p:cNvCxnSpPr>
              <p:nvPr/>
            </p:nvCxnSpPr>
            <p:spPr bwMode="auto">
              <a:xfrm>
                <a:off x="2090319" y="3388260"/>
                <a:ext cx="793" cy="185737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" name="直接箭头连接符 5"/>
              <p:cNvCxnSpPr>
                <a:stCxn id="28686" idx="2"/>
                <a:endCxn id="28685" idx="0"/>
              </p:cNvCxnSpPr>
              <p:nvPr/>
            </p:nvCxnSpPr>
            <p:spPr bwMode="auto">
              <a:xfrm>
                <a:off x="2091112" y="3850222"/>
                <a:ext cx="1" cy="193675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" name="直接箭头连接符 7"/>
              <p:cNvCxnSpPr>
                <a:stCxn id="28690" idx="2"/>
                <a:endCxn id="28689" idx="0"/>
              </p:cNvCxnSpPr>
              <p:nvPr/>
            </p:nvCxnSpPr>
            <p:spPr bwMode="auto">
              <a:xfrm>
                <a:off x="2937250" y="4951947"/>
                <a:ext cx="5556" cy="239712"/>
              </a:xfrm>
              <a:prstGeom prst="straightConnector1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" name="连接符: 肘形 9"/>
              <p:cNvCxnSpPr>
                <a:stCxn id="28685" idx="1"/>
                <a:endCxn id="28702" idx="0"/>
              </p:cNvCxnSpPr>
              <p:nvPr/>
            </p:nvCxnSpPr>
            <p:spPr bwMode="auto">
              <a:xfrm rot="10800000" flipV="1">
                <a:off x="1405313" y="4262971"/>
                <a:ext cx="157163" cy="411163"/>
              </a:xfrm>
              <a:prstGeom prst="bentConnector2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连接符: 肘形 11"/>
              <p:cNvCxnSpPr>
                <a:stCxn id="28685" idx="3"/>
                <a:endCxn id="28690" idx="0"/>
              </p:cNvCxnSpPr>
              <p:nvPr/>
            </p:nvCxnSpPr>
            <p:spPr bwMode="auto">
              <a:xfrm>
                <a:off x="2619750" y="4262972"/>
                <a:ext cx="317500" cy="417513"/>
              </a:xfrm>
              <a:prstGeom prst="bentConnector2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连接符: 肘形 13"/>
              <p:cNvCxnSpPr>
                <a:stCxn id="28689" idx="2"/>
              </p:cNvCxnSpPr>
              <p:nvPr/>
            </p:nvCxnSpPr>
            <p:spPr bwMode="auto">
              <a:xfrm rot="5400000" flipH="1">
                <a:off x="2327520" y="5025636"/>
                <a:ext cx="1225015" cy="5556"/>
              </a:xfrm>
              <a:prstGeom prst="bentConnector5">
                <a:avLst>
                  <a:gd name="adj1" fmla="val -46653"/>
                  <a:gd name="adj2" fmla="val -28329896"/>
                  <a:gd name="adj3" fmla="val 99957"/>
                </a:avLst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连接符: 肘形 18"/>
              <p:cNvCxnSpPr>
                <a:stCxn id="28689" idx="3"/>
                <a:endCxn id="28694" idx="0"/>
              </p:cNvCxnSpPr>
              <p:nvPr/>
            </p:nvCxnSpPr>
            <p:spPr bwMode="auto">
              <a:xfrm>
                <a:off x="3654800" y="5416290"/>
                <a:ext cx="266700" cy="289719"/>
              </a:xfrm>
              <a:prstGeom prst="bentConnector2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直接连接符 20"/>
              <p:cNvCxnSpPr>
                <a:stCxn id="28694" idx="2"/>
              </p:cNvCxnSpPr>
              <p:nvPr/>
            </p:nvCxnSpPr>
            <p:spPr bwMode="auto">
              <a:xfrm>
                <a:off x="3921500" y="6033034"/>
                <a:ext cx="0" cy="163512"/>
              </a:xfrm>
              <a:prstGeom prst="line">
                <a:avLst/>
              </a:prstGeom>
              <a:solidFill>
                <a:srgbClr val="339933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3683375" y="33371"/>
            <a:ext cx="5370058" cy="886397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solidFill>
              <a:srgbClr val="C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15000"/>
              </a:spcBef>
              <a:defRPr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含义：用转移指令来判断循环条件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应用场合：循环次数是不知道或不确定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31" grpId="0" bldLvl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951337" y="1256230"/>
            <a:ext cx="34623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按逻辑变量控制循环</a:t>
            </a:r>
            <a:endParaRPr lang="zh-CN" altLang="en-US" sz="280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543900" y="1940296"/>
            <a:ext cx="4124969" cy="4120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：在以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BUF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为起始地址的内存中放有若干个字节型无符号数，假定某逻辑变量的长度为一个字节（其值为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10010101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），它的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D0~D7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位对应着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BUF~ BUF+7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单元内容的运算。即某位为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，则将相应单元内容的最高位求反，其它位不变；而某位为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，则将相应单元内容之高低四位互换。</a:t>
            </a:r>
            <a:endParaRPr lang="zh-CN" altLang="en-US" sz="22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894325" y="1385150"/>
            <a:ext cx="3903965" cy="6132975"/>
            <a:chOff x="4967928" y="1809659"/>
            <a:chExt cx="3903965" cy="6132975"/>
          </a:xfrm>
        </p:grpSpPr>
        <p:grpSp>
          <p:nvGrpSpPr>
            <p:cNvPr id="74756" name="Group 4"/>
            <p:cNvGrpSpPr/>
            <p:nvPr/>
          </p:nvGrpSpPr>
          <p:grpSpPr bwMode="auto">
            <a:xfrm>
              <a:off x="5238748" y="1940296"/>
              <a:ext cx="3527425" cy="6002338"/>
              <a:chOff x="1202" y="1344"/>
              <a:chExt cx="2222" cy="3781"/>
            </a:xfrm>
            <a:noFill/>
          </p:grpSpPr>
          <p:sp>
            <p:nvSpPr>
              <p:cNvPr id="30725" name="Text Box 5"/>
              <p:cNvSpPr txBox="1">
                <a:spLocks noChangeArrowheads="1"/>
              </p:cNvSpPr>
              <p:nvPr/>
            </p:nvSpPr>
            <p:spPr bwMode="auto">
              <a:xfrm>
                <a:off x="1202" y="1344"/>
                <a:ext cx="2222" cy="378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26" name="Text Box 6"/>
              <p:cNvSpPr txBox="1">
                <a:spLocks noChangeArrowheads="1"/>
              </p:cNvSpPr>
              <p:nvPr/>
            </p:nvSpPr>
            <p:spPr bwMode="auto">
              <a:xfrm>
                <a:off x="2579" y="3905"/>
                <a:ext cx="126" cy="15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28" name="Rectangle 8"/>
              <p:cNvSpPr>
                <a:spLocks noChangeArrowheads="1"/>
              </p:cNvSpPr>
              <p:nvPr/>
            </p:nvSpPr>
            <p:spPr bwMode="auto">
              <a:xfrm>
                <a:off x="2125" y="1952"/>
                <a:ext cx="752" cy="152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读数据</a:t>
                </a: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2" name="Rectangle 12"/>
              <p:cNvSpPr>
                <a:spLocks noChangeArrowheads="1"/>
              </p:cNvSpPr>
              <p:nvPr/>
            </p:nvSpPr>
            <p:spPr bwMode="auto">
              <a:xfrm>
                <a:off x="2095" y="3349"/>
                <a:ext cx="811" cy="15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修改地址指针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3" name="Rectangle 13"/>
              <p:cNvSpPr>
                <a:spLocks noChangeArrowheads="1"/>
              </p:cNvSpPr>
              <p:nvPr/>
            </p:nvSpPr>
            <p:spPr bwMode="auto">
              <a:xfrm>
                <a:off x="2125" y="1682"/>
                <a:ext cx="752" cy="154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初始化</a:t>
                </a: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38" name="Rectangle 18"/>
              <p:cNvSpPr>
                <a:spLocks noChangeArrowheads="1"/>
              </p:cNvSpPr>
              <p:nvPr/>
            </p:nvSpPr>
            <p:spPr bwMode="auto">
              <a:xfrm>
                <a:off x="2125" y="2654"/>
                <a:ext cx="752" cy="31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D</a:t>
                </a:r>
                <a:r>
                  <a:rPr lang="en-US" altLang="zh-CN" sz="1600" baseline="-25000" dirty="0">
                    <a:latin typeface="+mn-lt"/>
                    <a:ea typeface="+mn-ea"/>
                    <a:cs typeface="+mn-ea"/>
                    <a:sym typeface="+mn-lt"/>
                  </a:rPr>
                  <a:t>7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求反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其余位不变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42" name="Rectangle 22"/>
              <p:cNvSpPr>
                <a:spLocks noChangeArrowheads="1"/>
              </p:cNvSpPr>
              <p:nvPr/>
            </p:nvSpPr>
            <p:spPr bwMode="auto">
              <a:xfrm>
                <a:off x="2095" y="3099"/>
                <a:ext cx="811" cy="15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传递处理结果</a:t>
                </a: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45" name="Text Box 25"/>
              <p:cNvSpPr txBox="1">
                <a:spLocks noChangeArrowheads="1"/>
              </p:cNvSpPr>
              <p:nvPr/>
            </p:nvSpPr>
            <p:spPr bwMode="auto">
              <a:xfrm>
                <a:off x="1734" y="3606"/>
                <a:ext cx="126" cy="15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46" name="AutoShape 26"/>
              <p:cNvSpPr>
                <a:spLocks noChangeArrowheads="1"/>
              </p:cNvSpPr>
              <p:nvPr/>
            </p:nvSpPr>
            <p:spPr bwMode="auto">
              <a:xfrm>
                <a:off x="1874" y="3624"/>
                <a:ext cx="1254" cy="310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变量读完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48" name="Text Box 28"/>
              <p:cNvSpPr txBox="1">
                <a:spLocks noChangeArrowheads="1"/>
              </p:cNvSpPr>
              <p:nvPr/>
            </p:nvSpPr>
            <p:spPr bwMode="auto">
              <a:xfrm>
                <a:off x="3253" y="2209"/>
                <a:ext cx="126" cy="1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51" name="Text Box 31"/>
              <p:cNvSpPr txBox="1">
                <a:spLocks noChangeArrowheads="1"/>
              </p:cNvSpPr>
              <p:nvPr/>
            </p:nvSpPr>
            <p:spPr bwMode="auto">
              <a:xfrm>
                <a:off x="1623" y="2209"/>
                <a:ext cx="126" cy="1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53" name="AutoShape 33"/>
              <p:cNvSpPr>
                <a:spLocks noChangeArrowheads="1"/>
              </p:cNvSpPr>
              <p:nvPr/>
            </p:nvSpPr>
            <p:spPr bwMode="auto">
              <a:xfrm>
                <a:off x="1749" y="2212"/>
                <a:ext cx="1504" cy="308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变量一位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=0?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54" name="Rectangle 34"/>
              <p:cNvSpPr>
                <a:spLocks noChangeArrowheads="1"/>
              </p:cNvSpPr>
              <p:nvPr/>
            </p:nvSpPr>
            <p:spPr bwMode="auto">
              <a:xfrm>
                <a:off x="1202" y="2549"/>
                <a:ext cx="627" cy="31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数据高低四位互换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56" name="AutoShape 36"/>
              <p:cNvSpPr>
                <a:spLocks noChangeArrowheads="1"/>
              </p:cNvSpPr>
              <p:nvPr/>
            </p:nvSpPr>
            <p:spPr bwMode="auto">
              <a:xfrm>
                <a:off x="2297" y="1371"/>
                <a:ext cx="408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57" name="AutoShape 37"/>
              <p:cNvSpPr>
                <a:spLocks noChangeArrowheads="1"/>
              </p:cNvSpPr>
              <p:nvPr/>
            </p:nvSpPr>
            <p:spPr bwMode="auto">
              <a:xfrm>
                <a:off x="2297" y="4041"/>
                <a:ext cx="408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8" name="矩形: 圆角 37"/>
            <p:cNvSpPr/>
            <p:nvPr/>
          </p:nvSpPr>
          <p:spPr bwMode="auto">
            <a:xfrm>
              <a:off x="4967928" y="1809659"/>
              <a:ext cx="3903965" cy="4912648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" name="直接箭头连接符 2"/>
            <p:cNvCxnSpPr>
              <a:stCxn id="30756" idx="2"/>
              <a:endCxn id="30733" idx="0"/>
            </p:cNvCxnSpPr>
            <p:nvPr/>
          </p:nvCxnSpPr>
          <p:spPr bwMode="auto">
            <a:xfrm>
              <a:off x="7300911" y="2281609"/>
              <a:ext cx="0" cy="195262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" name="直接箭头连接符 4"/>
            <p:cNvCxnSpPr>
              <a:stCxn id="30733" idx="2"/>
              <a:endCxn id="30728" idx="0"/>
            </p:cNvCxnSpPr>
            <p:nvPr/>
          </p:nvCxnSpPr>
          <p:spPr bwMode="auto">
            <a:xfrm>
              <a:off x="7300911" y="2721346"/>
              <a:ext cx="0" cy="184150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" name="直接箭头连接符 6"/>
            <p:cNvCxnSpPr>
              <a:stCxn id="30728" idx="2"/>
              <a:endCxn id="30753" idx="0"/>
            </p:cNvCxnSpPr>
            <p:nvPr/>
          </p:nvCxnSpPr>
          <p:spPr bwMode="auto">
            <a:xfrm>
              <a:off x="7300911" y="3146796"/>
              <a:ext cx="0" cy="171450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1" name="直接箭头连接符 10"/>
            <p:cNvCxnSpPr>
              <a:stCxn id="30738" idx="2"/>
              <a:endCxn id="30742" idx="0"/>
            </p:cNvCxnSpPr>
            <p:nvPr/>
          </p:nvCxnSpPr>
          <p:spPr bwMode="auto">
            <a:xfrm flipH="1">
              <a:off x="7300118" y="4512046"/>
              <a:ext cx="793" cy="214313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3" name="直接箭头连接符 12"/>
            <p:cNvCxnSpPr>
              <a:stCxn id="30742" idx="2"/>
              <a:endCxn id="30732" idx="0"/>
            </p:cNvCxnSpPr>
            <p:nvPr/>
          </p:nvCxnSpPr>
          <p:spPr bwMode="auto">
            <a:xfrm>
              <a:off x="7300118" y="4972422"/>
              <a:ext cx="0" cy="150812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5" name="直接箭头连接符 14"/>
            <p:cNvCxnSpPr>
              <a:stCxn id="30732" idx="2"/>
              <a:endCxn id="30746" idx="0"/>
            </p:cNvCxnSpPr>
            <p:nvPr/>
          </p:nvCxnSpPr>
          <p:spPr bwMode="auto">
            <a:xfrm>
              <a:off x="7300118" y="5369297"/>
              <a:ext cx="793" cy="190499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8" name="直接箭头连接符 17"/>
            <p:cNvCxnSpPr>
              <a:stCxn id="30746" idx="2"/>
              <a:endCxn id="30757" idx="0"/>
            </p:cNvCxnSpPr>
            <p:nvPr/>
          </p:nvCxnSpPr>
          <p:spPr bwMode="auto">
            <a:xfrm>
              <a:off x="7300911" y="6051921"/>
              <a:ext cx="0" cy="169863"/>
            </a:xfrm>
            <a:prstGeom prst="straightConnector1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1" name="连接符: 肘形 20"/>
            <p:cNvCxnSpPr>
              <a:stCxn id="30753" idx="1"/>
              <a:endCxn id="30754" idx="0"/>
            </p:cNvCxnSpPr>
            <p:nvPr/>
          </p:nvCxnSpPr>
          <p:spPr bwMode="auto">
            <a:xfrm rot="10800000" flipV="1">
              <a:off x="5736431" y="3562720"/>
              <a:ext cx="370681" cy="290513"/>
            </a:xfrm>
            <a:prstGeom prst="bentConnector2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5" name="连接符: 肘形 24"/>
            <p:cNvCxnSpPr>
              <a:stCxn id="30754" idx="2"/>
            </p:cNvCxnSpPr>
            <p:nvPr/>
          </p:nvCxnSpPr>
          <p:spPr bwMode="auto">
            <a:xfrm rot="16200000" flipH="1">
              <a:off x="6381352" y="3700436"/>
              <a:ext cx="273843" cy="1563687"/>
            </a:xfrm>
            <a:prstGeom prst="bentConnector2">
              <a:avLst/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7" name="连接符: 肘形 26"/>
            <p:cNvCxnSpPr>
              <a:stCxn id="30753" idx="3"/>
              <a:endCxn id="30738" idx="0"/>
            </p:cNvCxnSpPr>
            <p:nvPr/>
          </p:nvCxnSpPr>
          <p:spPr bwMode="auto">
            <a:xfrm flipH="1">
              <a:off x="7300911" y="3562721"/>
              <a:ext cx="1193800" cy="457200"/>
            </a:xfrm>
            <a:prstGeom prst="bentConnector4">
              <a:avLst>
                <a:gd name="adj1" fmla="val -19149"/>
                <a:gd name="adj2" fmla="val 76736"/>
              </a:avLst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9" name="连接符: 肘形 28"/>
            <p:cNvCxnSpPr>
              <a:stCxn id="30746" idx="1"/>
            </p:cNvCxnSpPr>
            <p:nvPr/>
          </p:nvCxnSpPr>
          <p:spPr bwMode="auto">
            <a:xfrm rot="10800000" flipH="1">
              <a:off x="6305547" y="2813421"/>
              <a:ext cx="994569" cy="2992438"/>
            </a:xfrm>
            <a:prstGeom prst="bentConnector4">
              <a:avLst>
                <a:gd name="adj1" fmla="val -119713"/>
                <a:gd name="adj2" fmla="val 99947"/>
              </a:avLst>
            </a:prstGeom>
            <a:solidFill>
              <a:srgbClr val="33993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875069" y="1881112"/>
            <a:ext cx="4002720" cy="4832092"/>
          </a:xfrm>
          <a:prstGeom prst="rect">
            <a:avLst/>
          </a:prstGeom>
          <a:noFill/>
          <a:ln w="25400">
            <a:solidFill>
              <a:srgbClr val="CC3300"/>
            </a:solidFill>
            <a:prstDash val="lg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SHR CH,1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JNC NEXT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CF=0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跳转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MOV CL,4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ROL AL,CL </a:t>
            </a:r>
            <a:r>
              <a:rPr lang="zh-CN" altLang="en-US" sz="2200" b="0" dirty="0">
                <a:latin typeface="+mn-lt"/>
                <a:ea typeface="+mn-ea"/>
                <a:cs typeface="+mn-ea"/>
                <a:sym typeface="+mn-lt"/>
              </a:rPr>
              <a:t>；高低位交换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JMP RES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NEXT:XOR AL,80H</a:t>
            </a:r>
            <a:r>
              <a:rPr lang="zh-CN" altLang="en-US" sz="2200" b="0" dirty="0">
                <a:latin typeface="+mn-lt"/>
                <a:ea typeface="+mn-ea"/>
                <a:cs typeface="+mn-ea"/>
                <a:sym typeface="+mn-lt"/>
              </a:rPr>
              <a:t>；高位取反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RES:MOV [BX],AL 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INC BX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DEC AH</a:t>
            </a:r>
            <a:r>
              <a:rPr lang="zh-CN" altLang="en-US" sz="2200" b="0" dirty="0">
                <a:latin typeface="+mn-lt"/>
                <a:ea typeface="+mn-ea"/>
                <a:cs typeface="+mn-ea"/>
                <a:sym typeface="+mn-lt"/>
              </a:rPr>
              <a:t>；数据个数</a:t>
            </a:r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-1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JNZ LP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；未读完则继续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MOV AH,4CH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INT 21H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CODE ENDS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END START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7855" y="1881112"/>
            <a:ext cx="4483389" cy="4832092"/>
          </a:xfrm>
          <a:prstGeom prst="rect">
            <a:avLst/>
          </a:prstGeom>
          <a:noFill/>
          <a:ln w="25400">
            <a:solidFill>
              <a:srgbClr val="CC3300"/>
            </a:solidFill>
            <a:prstDash val="lg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BUF  DB 75H,12H,87H,98H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     DB 81H,56H,73H,51H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B   EQU 8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C   EQU 10010101B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DATA  ENDS		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CODE  SEGMENT	                          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 ASSUME CS:CODE,DS:DATA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START:MOV AX</a:t>
            </a:r>
            <a:r>
              <a:rPr lang="zh-CN" altLang="en-US" sz="2200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DATA        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 MOV DS,AX            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 MOV AH,B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；指示数据个数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 MOV CH,C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   LEA BX,BUF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   LP:MOV AL,[BX]      </a:t>
            </a:r>
            <a:endParaRPr lang="en-US" altLang="zh-CN" sz="2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66472" y="76421"/>
            <a:ext cx="5996043" cy="16804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solidFill>
              <a:srgbClr val="C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15000"/>
              </a:spcBef>
              <a:defRPr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含义：用转移指令来判断循环条件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l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应用场合：控制转入不同的循环支路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l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方法：把逻辑变量送入寄存器中，以逻辑变量各位的状态作为执行某段程序的标志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080544" y="1207700"/>
            <a:ext cx="32623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50000"/>
              </a:spcBef>
              <a:defRPr sz="2800">
                <a:solidFill>
                  <a:srgbClr val="CC3300"/>
                </a:solidFill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多重循环程序设计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752476" y="2327663"/>
            <a:ext cx="3262312" cy="332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5000"/>
              </a:lnSpc>
              <a:spcBef>
                <a:spcPct val="5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：设在以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EXST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为首址的存储区中依次存放着某考区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245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个理科生的七门成绩，现要统计每个考生的总成绩，并将其存放在该考生单科成绩之后的两个单元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17090" y="1986755"/>
            <a:ext cx="4297643" cy="6149183"/>
            <a:chOff x="4517090" y="1986755"/>
            <a:chExt cx="4297643" cy="6149183"/>
          </a:xfrm>
        </p:grpSpPr>
        <p:grpSp>
          <p:nvGrpSpPr>
            <p:cNvPr id="25604" name="Group 4"/>
            <p:cNvGrpSpPr/>
            <p:nvPr/>
          </p:nvGrpSpPr>
          <p:grpSpPr bwMode="auto">
            <a:xfrm>
              <a:off x="4646613" y="2133600"/>
              <a:ext cx="4103687" cy="6002338"/>
              <a:chOff x="1292" y="1026"/>
              <a:chExt cx="2585" cy="3781"/>
            </a:xfrm>
            <a:noFill/>
          </p:grpSpPr>
          <p:sp>
            <p:nvSpPr>
              <p:cNvPr id="32773" name="Text Box 5"/>
              <p:cNvSpPr txBox="1">
                <a:spLocks noChangeArrowheads="1"/>
              </p:cNvSpPr>
              <p:nvPr/>
            </p:nvSpPr>
            <p:spPr bwMode="auto">
              <a:xfrm>
                <a:off x="1292" y="1026"/>
                <a:ext cx="2585" cy="378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4" name="Line 6"/>
              <p:cNvSpPr>
                <a:spLocks noChangeShapeType="1"/>
              </p:cNvSpPr>
              <p:nvPr/>
            </p:nvSpPr>
            <p:spPr bwMode="auto">
              <a:xfrm flipH="1">
                <a:off x="2499" y="1822"/>
                <a:ext cx="1296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5" name="Line 7"/>
              <p:cNvSpPr>
                <a:spLocks noChangeShapeType="1"/>
              </p:cNvSpPr>
              <p:nvPr/>
            </p:nvSpPr>
            <p:spPr bwMode="auto">
              <a:xfrm flipV="1">
                <a:off x="3795" y="1822"/>
                <a:ext cx="0" cy="451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6" name="Line 8"/>
              <p:cNvSpPr>
                <a:spLocks noChangeShapeType="1"/>
              </p:cNvSpPr>
              <p:nvPr/>
            </p:nvSpPr>
            <p:spPr bwMode="auto">
              <a:xfrm>
                <a:off x="3018" y="2273"/>
                <a:ext cx="777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7" name="Rectangle 9"/>
              <p:cNvSpPr>
                <a:spLocks noChangeArrowheads="1"/>
              </p:cNvSpPr>
              <p:nvPr/>
            </p:nvSpPr>
            <p:spPr bwMode="auto">
              <a:xfrm>
                <a:off x="1393" y="1292"/>
                <a:ext cx="2202" cy="151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首址送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SI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，学生数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(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外循环次数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)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BL</a:t>
                </a:r>
                <a:r>
                  <a:rPr lang="en-US" altLang="zh-CN" sz="9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8" name="Line 10"/>
              <p:cNvSpPr>
                <a:spLocks noChangeShapeType="1"/>
              </p:cNvSpPr>
              <p:nvPr/>
            </p:nvSpPr>
            <p:spPr bwMode="auto">
              <a:xfrm>
                <a:off x="2499" y="1220"/>
                <a:ext cx="0" cy="75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9" name="Line 11"/>
              <p:cNvSpPr>
                <a:spLocks noChangeShapeType="1"/>
              </p:cNvSpPr>
              <p:nvPr/>
            </p:nvSpPr>
            <p:spPr bwMode="auto">
              <a:xfrm>
                <a:off x="2499" y="1446"/>
                <a:ext cx="0" cy="151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0" name="Rectangle 12"/>
              <p:cNvSpPr>
                <a:spLocks noChangeArrowheads="1"/>
              </p:cNvSpPr>
              <p:nvPr/>
            </p:nvSpPr>
            <p:spPr bwMode="auto">
              <a:xfrm>
                <a:off x="1393" y="1893"/>
                <a:ext cx="2202" cy="151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取数累加，修改地址，内循环计数减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1" name="Rectangle 13"/>
              <p:cNvSpPr>
                <a:spLocks noChangeArrowheads="1"/>
              </p:cNvSpPr>
              <p:nvPr/>
            </p:nvSpPr>
            <p:spPr bwMode="auto">
              <a:xfrm>
                <a:off x="1393" y="1602"/>
                <a:ext cx="2202" cy="15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SI+1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SI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，课程数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(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内循环次数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)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CX</a:t>
                </a:r>
                <a:r>
                  <a:rPr lang="en-US" altLang="zh-CN" sz="9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2" name="Line 14"/>
              <p:cNvSpPr>
                <a:spLocks noChangeShapeType="1"/>
              </p:cNvSpPr>
              <p:nvPr/>
            </p:nvSpPr>
            <p:spPr bwMode="auto">
              <a:xfrm>
                <a:off x="2499" y="1747"/>
                <a:ext cx="0" cy="15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3" name="Line 15"/>
              <p:cNvSpPr>
                <a:spLocks noChangeShapeType="1"/>
              </p:cNvSpPr>
              <p:nvPr/>
            </p:nvSpPr>
            <p:spPr bwMode="auto">
              <a:xfrm>
                <a:off x="2499" y="2048"/>
                <a:ext cx="0" cy="75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4" name="Line 16"/>
              <p:cNvSpPr>
                <a:spLocks noChangeShapeType="1"/>
              </p:cNvSpPr>
              <p:nvPr/>
            </p:nvSpPr>
            <p:spPr bwMode="auto">
              <a:xfrm>
                <a:off x="2499" y="2725"/>
                <a:ext cx="0" cy="75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5" name="Rectangle 17"/>
              <p:cNvSpPr>
                <a:spLocks noChangeArrowheads="1"/>
              </p:cNvSpPr>
              <p:nvPr/>
            </p:nvSpPr>
            <p:spPr bwMode="auto">
              <a:xfrm>
                <a:off x="1522" y="2796"/>
                <a:ext cx="1943" cy="15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修改地址指针，指向下一个学生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6" name="Line 18"/>
              <p:cNvSpPr>
                <a:spLocks noChangeShapeType="1"/>
              </p:cNvSpPr>
              <p:nvPr/>
            </p:nvSpPr>
            <p:spPr bwMode="auto">
              <a:xfrm>
                <a:off x="2499" y="2950"/>
                <a:ext cx="0" cy="75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7" name="Line 19"/>
              <p:cNvSpPr>
                <a:spLocks noChangeShapeType="1"/>
              </p:cNvSpPr>
              <p:nvPr/>
            </p:nvSpPr>
            <p:spPr bwMode="auto">
              <a:xfrm flipV="1">
                <a:off x="1333" y="1522"/>
                <a:ext cx="0" cy="1654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8" name="Line 20"/>
              <p:cNvSpPr>
                <a:spLocks noChangeShapeType="1"/>
              </p:cNvSpPr>
              <p:nvPr/>
            </p:nvSpPr>
            <p:spPr bwMode="auto">
              <a:xfrm>
                <a:off x="1333" y="1522"/>
                <a:ext cx="1166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9" name="Text Box 21"/>
              <p:cNvSpPr txBox="1">
                <a:spLocks noChangeArrowheads="1"/>
              </p:cNvSpPr>
              <p:nvPr/>
            </p:nvSpPr>
            <p:spPr bwMode="auto">
              <a:xfrm>
                <a:off x="3017" y="2123"/>
                <a:ext cx="130" cy="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0" name="Text Box 22"/>
              <p:cNvSpPr txBox="1">
                <a:spLocks noChangeArrowheads="1"/>
              </p:cNvSpPr>
              <p:nvPr/>
            </p:nvSpPr>
            <p:spPr bwMode="auto">
              <a:xfrm>
                <a:off x="2629" y="2424"/>
                <a:ext cx="129" cy="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1" name="Rectangle 23"/>
              <p:cNvSpPr>
                <a:spLocks noChangeArrowheads="1"/>
              </p:cNvSpPr>
              <p:nvPr/>
            </p:nvSpPr>
            <p:spPr bwMode="auto">
              <a:xfrm>
                <a:off x="2240" y="2574"/>
                <a:ext cx="518" cy="151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存总分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2" name="Line 24"/>
              <p:cNvSpPr>
                <a:spLocks noChangeShapeType="1"/>
              </p:cNvSpPr>
              <p:nvPr/>
            </p:nvSpPr>
            <p:spPr bwMode="auto">
              <a:xfrm>
                <a:off x="2499" y="2424"/>
                <a:ext cx="0" cy="15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3" name="Text Box 25"/>
              <p:cNvSpPr txBox="1">
                <a:spLocks noChangeArrowheads="1"/>
              </p:cNvSpPr>
              <p:nvPr/>
            </p:nvSpPr>
            <p:spPr bwMode="auto">
              <a:xfrm>
                <a:off x="1722" y="3025"/>
                <a:ext cx="129" cy="1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4" name="Line 26"/>
              <p:cNvSpPr>
                <a:spLocks noChangeShapeType="1"/>
              </p:cNvSpPr>
              <p:nvPr/>
            </p:nvSpPr>
            <p:spPr bwMode="auto">
              <a:xfrm flipH="1">
                <a:off x="1333" y="3176"/>
                <a:ext cx="648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5" name="Text Box 27"/>
              <p:cNvSpPr txBox="1">
                <a:spLocks noChangeArrowheads="1"/>
              </p:cNvSpPr>
              <p:nvPr/>
            </p:nvSpPr>
            <p:spPr bwMode="auto">
              <a:xfrm>
                <a:off x="2629" y="3326"/>
                <a:ext cx="129" cy="1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6" name="Line 28"/>
              <p:cNvSpPr>
                <a:spLocks noChangeShapeType="1"/>
              </p:cNvSpPr>
              <p:nvPr/>
            </p:nvSpPr>
            <p:spPr bwMode="auto">
              <a:xfrm>
                <a:off x="2499" y="3326"/>
                <a:ext cx="0" cy="151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7" name="AutoShape 29"/>
              <p:cNvSpPr>
                <a:spLocks noChangeArrowheads="1"/>
              </p:cNvSpPr>
              <p:nvPr/>
            </p:nvSpPr>
            <p:spPr bwMode="auto">
              <a:xfrm>
                <a:off x="1981" y="3025"/>
                <a:ext cx="1036" cy="301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BL-1=0?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8" name="AutoShape 30"/>
              <p:cNvSpPr>
                <a:spLocks noChangeArrowheads="1"/>
              </p:cNvSpPr>
              <p:nvPr/>
            </p:nvSpPr>
            <p:spPr bwMode="auto">
              <a:xfrm>
                <a:off x="1981" y="2123"/>
                <a:ext cx="1036" cy="301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CX=0?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99" name="AutoShape 31"/>
              <p:cNvSpPr>
                <a:spLocks noChangeArrowheads="1"/>
              </p:cNvSpPr>
              <p:nvPr/>
            </p:nvSpPr>
            <p:spPr bwMode="auto">
              <a:xfrm>
                <a:off x="2290" y="1026"/>
                <a:ext cx="408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00" name="AutoShape 32"/>
              <p:cNvSpPr>
                <a:spLocks noChangeArrowheads="1"/>
              </p:cNvSpPr>
              <p:nvPr/>
            </p:nvSpPr>
            <p:spPr bwMode="auto">
              <a:xfrm>
                <a:off x="2290" y="3475"/>
                <a:ext cx="408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: 圆角 32"/>
            <p:cNvSpPr/>
            <p:nvPr/>
          </p:nvSpPr>
          <p:spPr bwMode="auto">
            <a:xfrm>
              <a:off x="4517090" y="1986755"/>
              <a:ext cx="4297643" cy="4494213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27483" y="1432832"/>
            <a:ext cx="7889033" cy="4708981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DATA    SEGMENT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EXST  DB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,75,82,84,92,78,49,85,00,00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 DB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,83,92,63,76,82,58,69,00,00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 …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DATA    ENDS                                                              CODE    SEGMENT                                                     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 ASSUME CS:CODE,DS:DATA                        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	MOV AX,DATA                                                     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 MOV DS,AX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START:LEA SI,EXST		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；数据表首地址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            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MOV BL,245  		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245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个学生，外循环次数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LOP2: MOV CX,7           	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；七门课成绩，内循环次数 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 XOR AX,AX		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；清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，存总成绩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INC SI     		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CN" altLang="en-US" sz="2000" b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跳过准考证号</a:t>
            </a:r>
            <a:endParaRPr lang="zh-CN" altLang="en-US" sz="2000" b="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LOP1: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ADD AL,[SI]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	             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；单科成绩累加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27869" y="2808976"/>
            <a:ext cx="7869788" cy="3785652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ADC AH,0	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	          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；加进位位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INC SI 		          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；修改地址指针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LOOP LOP1                        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；没累加完单科成绩，则继续   </a:t>
            </a:r>
            <a:b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     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WORD PTR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[SI],AX   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；累加完，存总成绩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INC SI 		          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CN" altLang="en-US" sz="2000" b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跳过存总成绩的</a:t>
            </a:r>
            <a:r>
              <a:rPr lang="en-US" altLang="zh-CN" sz="2000" b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个单元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               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INC SI                                     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DEC BL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		          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；外循环次数减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JNZ LOP2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		          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；不为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，则求下个学生总成绩              </a:t>
            </a:r>
            <a:b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     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MOV AH,4CH      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INT 21H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CODE  ENDS                                    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      END START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48323" y="1192192"/>
            <a:ext cx="6428879" cy="125572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solidFill>
              <a:srgbClr val="C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15000"/>
              </a:spcBef>
              <a:defRPr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含义：指循环体内还有循环，也就是循环嵌套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注意：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(1)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不允许循环结构交叉；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(2)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转移指令只能从循环结构内转出或可在同层循环内转移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333700" y="1467029"/>
            <a:ext cx="4163717" cy="38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lang="en-US" altLang="zh-CN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dirty="0">
                <a:solidFill>
                  <a:srgbClr val="003399"/>
                </a:solidFill>
                <a:latin typeface="+mn-lt"/>
                <a:ea typeface="+mn-ea"/>
                <a:cs typeface="+mn-ea"/>
                <a:sym typeface="+mn-lt"/>
              </a:rPr>
              <a:t>（自学）：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将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个不同的无符号数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a1,a2,...,an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由小到大进行排序。若每个数占一个字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则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个数可定义如下：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  DW a1,a2,a3,...,an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</a:pP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它们的内存分配分别为：                 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A[0],A[2],A[4],...,A[2n]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81693" y="1326670"/>
            <a:ext cx="4163717" cy="6724651"/>
            <a:chOff x="4681693" y="1326670"/>
            <a:chExt cx="4163717" cy="6724651"/>
          </a:xfrm>
        </p:grpSpPr>
        <p:sp>
          <p:nvSpPr>
            <p:cNvPr id="4" name="矩形: 圆角 3"/>
            <p:cNvSpPr/>
            <p:nvPr/>
          </p:nvSpPr>
          <p:spPr bwMode="auto">
            <a:xfrm>
              <a:off x="4681693" y="1326670"/>
              <a:ext cx="4163717" cy="5251412"/>
            </a:xfrm>
            <a:prstGeom prst="roundRect">
              <a:avLst>
                <a:gd name="adj" fmla="val 7327"/>
              </a:avLst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" name="Group 3"/>
            <p:cNvGrpSpPr/>
            <p:nvPr/>
          </p:nvGrpSpPr>
          <p:grpSpPr bwMode="auto">
            <a:xfrm>
              <a:off x="4747597" y="1494945"/>
              <a:ext cx="4032250" cy="6556376"/>
              <a:chOff x="1655" y="1071"/>
              <a:chExt cx="2540" cy="4130"/>
            </a:xfrm>
            <a:noFill/>
          </p:grpSpPr>
          <p:sp>
            <p:nvSpPr>
              <p:cNvPr id="6" name="Text Box 4"/>
              <p:cNvSpPr txBox="1">
                <a:spLocks noChangeArrowheads="1"/>
              </p:cNvSpPr>
              <p:nvPr/>
            </p:nvSpPr>
            <p:spPr bwMode="auto">
              <a:xfrm>
                <a:off x="1655" y="1071"/>
                <a:ext cx="2540" cy="41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069" y="2079"/>
                <a:ext cx="0" cy="73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1919" y="2157"/>
                <a:ext cx="294" cy="148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交换</a:t>
                </a: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3293" y="3859"/>
                <a:ext cx="170" cy="1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2069" y="1932"/>
                <a:ext cx="169" cy="1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2926" y="3043"/>
                <a:ext cx="169" cy="1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2191" y="2747"/>
                <a:ext cx="169" cy="1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2069" y="3562"/>
                <a:ext cx="169" cy="1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3170" y="1265"/>
                <a:ext cx="0" cy="72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2313" y="1338"/>
                <a:ext cx="1762" cy="149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外循环次数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N-1</a:t>
                </a:r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CX</a:t>
                </a:r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BX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>
                <a:off x="3170" y="1487"/>
                <a:ext cx="0" cy="144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2681" y="1634"/>
                <a:ext cx="1026" cy="149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CX</a:t>
                </a:r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DX</a:t>
                </a:r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，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SI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AutoShape 16"/>
              <p:cNvSpPr>
                <a:spLocks noChangeArrowheads="1"/>
              </p:cNvSpPr>
              <p:nvPr/>
            </p:nvSpPr>
            <p:spPr bwMode="auto">
              <a:xfrm>
                <a:off x="2191" y="1932"/>
                <a:ext cx="1959" cy="289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a[bx]&lt;a[bx+si+2]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>
                <a:off x="3170" y="1783"/>
                <a:ext cx="0" cy="14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Line 18"/>
              <p:cNvSpPr>
                <a:spLocks noChangeShapeType="1"/>
              </p:cNvSpPr>
              <p:nvPr/>
            </p:nvSpPr>
            <p:spPr bwMode="auto">
              <a:xfrm>
                <a:off x="3170" y="2228"/>
                <a:ext cx="0" cy="222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2296" y="2450"/>
                <a:ext cx="1762" cy="149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修改指针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SI+2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SI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，内计数减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AutoShape 20"/>
              <p:cNvSpPr>
                <a:spLocks noChangeArrowheads="1"/>
              </p:cNvSpPr>
              <p:nvPr/>
            </p:nvSpPr>
            <p:spPr bwMode="auto">
              <a:xfrm>
                <a:off x="2436" y="2747"/>
                <a:ext cx="1469" cy="296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内计数为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0?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Line 21"/>
              <p:cNvSpPr>
                <a:spLocks noChangeShapeType="1"/>
              </p:cNvSpPr>
              <p:nvPr/>
            </p:nvSpPr>
            <p:spPr bwMode="auto">
              <a:xfrm>
                <a:off x="3170" y="2599"/>
                <a:ext cx="0" cy="148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Line 22"/>
              <p:cNvSpPr>
                <a:spLocks noChangeShapeType="1"/>
              </p:cNvSpPr>
              <p:nvPr/>
            </p:nvSpPr>
            <p:spPr bwMode="auto">
              <a:xfrm flipH="1">
                <a:off x="2069" y="2079"/>
                <a:ext cx="122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Line 23"/>
              <p:cNvSpPr>
                <a:spLocks noChangeShapeType="1"/>
              </p:cNvSpPr>
              <p:nvPr/>
            </p:nvSpPr>
            <p:spPr bwMode="auto">
              <a:xfrm>
                <a:off x="2069" y="2376"/>
                <a:ext cx="1101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auto">
              <a:xfrm>
                <a:off x="3170" y="3043"/>
                <a:ext cx="0" cy="146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2412" y="3193"/>
                <a:ext cx="1516" cy="296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修改指针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BX+2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送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BX</a:t>
                </a:r>
                <a:r>
                  <a:rPr lang="zh-CN" altLang="en-US" sz="1600" dirty="0">
                    <a:latin typeface="+mn-lt"/>
                    <a:ea typeface="+mn-ea"/>
                    <a:cs typeface="+mn-ea"/>
                    <a:sym typeface="+mn-lt"/>
                  </a:rPr>
                  <a:t>，取回外循环次数，外计数减</a:t>
                </a:r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AutoShape 26"/>
              <p:cNvSpPr>
                <a:spLocks noChangeArrowheads="1"/>
              </p:cNvSpPr>
              <p:nvPr/>
            </p:nvSpPr>
            <p:spPr bwMode="auto">
              <a:xfrm>
                <a:off x="2436" y="3562"/>
                <a:ext cx="1469" cy="290"/>
              </a:xfrm>
              <a:prstGeom prst="diamond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>
                    <a:latin typeface="+mn-lt"/>
                    <a:ea typeface="+mn-ea"/>
                    <a:cs typeface="+mn-ea"/>
                    <a:sym typeface="+mn-lt"/>
                  </a:rPr>
                  <a:t>外计数为</a:t>
                </a:r>
                <a:r>
                  <a:rPr lang="en-US" altLang="zh-CN" sz="1600">
                    <a:latin typeface="+mn-lt"/>
                    <a:ea typeface="+mn-ea"/>
                    <a:cs typeface="+mn-ea"/>
                    <a:sym typeface="+mn-lt"/>
                  </a:rPr>
                  <a:t>0?</a:t>
                </a:r>
                <a:endParaRPr lang="en-US" altLang="zh-CN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auto">
              <a:xfrm>
                <a:off x="3170" y="3488"/>
                <a:ext cx="0" cy="74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auto">
              <a:xfrm>
                <a:off x="3170" y="3859"/>
                <a:ext cx="0" cy="115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auto">
              <a:xfrm flipH="1">
                <a:off x="1701" y="3710"/>
                <a:ext cx="735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auto">
              <a:xfrm flipV="1">
                <a:off x="1701" y="1561"/>
                <a:ext cx="0" cy="2149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auto">
              <a:xfrm flipH="1">
                <a:off x="1823" y="2895"/>
                <a:ext cx="613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auto">
              <a:xfrm flipV="1">
                <a:off x="1823" y="1857"/>
                <a:ext cx="0" cy="1038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auto">
              <a:xfrm>
                <a:off x="1823" y="1857"/>
                <a:ext cx="1347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auto">
              <a:xfrm>
                <a:off x="1701" y="1561"/>
                <a:ext cx="1469" cy="0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tailEnd type="triangle" w="sm" len="sm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auto">
              <a:xfrm>
                <a:off x="2069" y="2302"/>
                <a:ext cx="0" cy="74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Text Box 36"/>
              <p:cNvSpPr txBox="1">
                <a:spLocks noChangeArrowheads="1"/>
              </p:cNvSpPr>
              <p:nvPr/>
            </p:nvSpPr>
            <p:spPr bwMode="auto">
              <a:xfrm>
                <a:off x="3230" y="2259"/>
                <a:ext cx="96" cy="13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en-US" altLang="zh-CN" sz="1600" dirty="0">
                    <a:latin typeface="+mn-lt"/>
                    <a:ea typeface="+mn-ea"/>
                    <a:cs typeface="+mn-ea"/>
                    <a:sym typeface="+mn-lt"/>
                  </a:rPr>
                  <a:t>Y</a:t>
                </a:r>
                <a:endParaRPr lang="en-US" altLang="zh-CN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AutoShape 37"/>
              <p:cNvSpPr>
                <a:spLocks noChangeArrowheads="1"/>
              </p:cNvSpPr>
              <p:nvPr/>
            </p:nvSpPr>
            <p:spPr bwMode="auto">
              <a:xfrm>
                <a:off x="2971" y="1071"/>
                <a:ext cx="408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开始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AutoShape 38"/>
              <p:cNvSpPr>
                <a:spLocks noChangeArrowheads="1"/>
              </p:cNvSpPr>
              <p:nvPr/>
            </p:nvSpPr>
            <p:spPr bwMode="auto">
              <a:xfrm>
                <a:off x="2971" y="3974"/>
                <a:ext cx="408" cy="188"/>
              </a:xfrm>
              <a:prstGeom prst="flowChartTerminator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latin typeface="+mn-lt"/>
                    <a:ea typeface="+mn-ea"/>
                    <a:cs typeface="+mn-ea"/>
                    <a:sym typeface="+mn-lt"/>
                  </a:rPr>
                  <a:t>结束</a:t>
                </a: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76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533400" y="1125835"/>
            <a:ext cx="21605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取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N=10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911090" y="1798955"/>
            <a:ext cx="4016375" cy="4092575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CMP AX,A[BX+SI] 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en-US" altLang="zh-CN" sz="2000" b="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JBE  L1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XCHG AX,A[BX+SI]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MOV A[BX],AX          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L1:</a:t>
            </a:r>
            <a:r>
              <a:rPr lang="en-US" altLang="zh-CN" sz="2000" b="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ADD SI,2</a:t>
            </a:r>
            <a:endParaRPr lang="en-US" altLang="zh-CN" sz="2000" b="0" dirty="0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LOOP LOOP2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；控制内循环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en-US" altLang="zh-CN" sz="2000" b="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ADD BX,2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en-US" altLang="zh-CN" sz="2000" b="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MOV CX,DX  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en-US" altLang="zh-CN" sz="2000" b="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LOOP LOOP1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；外循环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CX-1     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MOV AH,4CH  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INT 21H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CODE ENDS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END START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19100" y="1798638"/>
            <a:ext cx="4227545" cy="4401205"/>
          </a:xfrm>
          <a:prstGeom prst="rect">
            <a:avLst/>
          </a:prstGeom>
          <a:noFill/>
          <a:ln w="28575">
            <a:solidFill>
              <a:srgbClr val="CC3300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DATA  SEGMENT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A  DW 1223,83,456,355,89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DW 948,5,123,789,567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CNT EQU ($-A)/2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DATA  ENDS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CODE  SEGMENT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ASSUME CS:CODE,DS:DATA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START: MOV AX,DATA                 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 MOV DS,AX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CX,CNT-1</a:t>
            </a:r>
            <a:b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</a:t>
            </a:r>
            <a:r>
              <a:rPr lang="en-US" altLang="zh-CN" sz="20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MOV BX,0  </a:t>
            </a:r>
            <a:endParaRPr lang="en-US" altLang="zh-CN" sz="2000" b="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LOOP1:</a:t>
            </a:r>
            <a:r>
              <a:rPr lang="en-US" altLang="zh-CN" sz="2000" b="0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MOV DX,CX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；暂存</a:t>
            </a: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</a:t>
            </a:r>
            <a:b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             MOV SI,2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LOOP2:MOV AX,A[BX]</a:t>
            </a:r>
            <a:endParaRPr lang="en-US" altLang="zh-CN" sz="2000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462773" y="1678271"/>
            <a:ext cx="5567298" cy="398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STR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到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STR+99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单元中存放着一个字符串，试编写程序测试该字符串中是否有数字，若有将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CL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置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，否则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CL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置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（要求在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debug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中调试出该程序）。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Bef>
                <a:spcPts val="3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、在字节数组中找出第一个负数，并将该负数存入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RES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单元中；假设该数组中包含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个带符号数，且至少有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个负数（要求在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debug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中调试出该程序）。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2623" l="1311" r="90000">
                        <a14:foregroundMark x1="25410" y1="74918" x2="25410" y2="74918"/>
                        <a14:foregroundMark x1="19672" y1="70984" x2="19672" y2="70984"/>
                        <a14:foregroundMark x1="18852" y1="72295" x2="18852" y2="72295"/>
                        <a14:foregroundMark x1="18361" y1="72787" x2="18361" y2="72787"/>
                        <a14:foregroundMark x1="17541" y1="73115" x2="17541" y2="73115"/>
                        <a14:foregroundMark x1="16885" y1="74262" x2="16885" y2="74262"/>
                        <a14:foregroundMark x1="15902" y1="74918" x2="15902" y2="74918"/>
                        <a14:foregroundMark x1="15246" y1="75082" x2="15246" y2="75082"/>
                        <a14:foregroundMark x1="19344" y1="70492" x2="19344" y2="70492"/>
                        <a14:foregroundMark x1="17049" y1="72787" x2="17049" y2="72787"/>
                        <a14:foregroundMark x1="16066" y1="73770" x2="16066" y2="73770"/>
                        <a14:foregroundMark x1="14262" y1="75574" x2="14262" y2="755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7992" y="1057275"/>
            <a:ext cx="1761796" cy="176179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697992" y="2578165"/>
            <a:ext cx="1983235" cy="10050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5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作  业</a:t>
            </a:r>
            <a:endParaRPr lang="zh-CN" altLang="en-US" sz="54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p="http://schemas.openxmlformats.org/presentationml/2006/main">
  <p:tag name="KSO_WPP_MARK_KEY" val="d9c4f205-e256-4633-883b-07da7151d97d"/>
  <p:tag name="COMMONDATA" val="eyJoZGlkIjoiOGExMzQ4M2NjNDc2NmY1ZjIwMjgwMWEyNTk3MzU5ZDA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ql4ew5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8034</Words>
  <Application>WPS 演示</Application>
  <PresentationFormat>全屏显示(4:3)</PresentationFormat>
  <Paragraphs>666</Paragraphs>
  <Slides>21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Arial</vt:lpstr>
      <vt:lpstr>宋体</vt:lpstr>
      <vt:lpstr>Wingdings</vt:lpstr>
      <vt:lpstr>Times New Roman</vt:lpstr>
      <vt:lpstr>隶书</vt:lpstr>
      <vt:lpstr>微软雅黑</vt:lpstr>
      <vt:lpstr>黑体</vt:lpstr>
      <vt:lpstr>Calibri</vt:lpstr>
      <vt:lpstr>华文新魏</vt:lpstr>
      <vt:lpstr>Arial Unicode MS</vt:lpstr>
      <vt:lpstr>Symbol</vt:lpstr>
      <vt:lpstr>Wingdings 2</vt:lpstr>
      <vt:lpstr>楷体_GB2312</vt:lpstr>
      <vt:lpstr>新宋体</vt:lpstr>
      <vt:lpstr>楷体_GB2312</vt:lpstr>
      <vt:lpstr>华文楷体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bjtu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zq</dc:creator>
  <cp:lastModifiedBy>许万茹</cp:lastModifiedBy>
  <cp:revision>1689</cp:revision>
  <dcterms:created xsi:type="dcterms:W3CDTF">2007-07-12T10:32:00Z</dcterms:created>
  <dcterms:modified xsi:type="dcterms:W3CDTF">2023-03-18T09:24:10Z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A172E365E3194CDD8C26E321115717C0</vt:lpwstr>
  </property>
</Properties>
</file>