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36"/>
  </p:notesMasterIdLst>
  <p:handoutMasterIdLst>
    <p:handoutMasterId r:id="rId37"/>
  </p:handoutMasterIdLst>
  <p:sldIdLst>
    <p:sldId id="266" r:id="rId2"/>
    <p:sldId id="727" r:id="rId3"/>
    <p:sldId id="296" r:id="rId4"/>
    <p:sldId id="567" r:id="rId5"/>
    <p:sldId id="527" r:id="rId6"/>
    <p:sldId id="566" r:id="rId7"/>
    <p:sldId id="553" r:id="rId8"/>
    <p:sldId id="554" r:id="rId9"/>
    <p:sldId id="555" r:id="rId10"/>
    <p:sldId id="556" r:id="rId11"/>
    <p:sldId id="557" r:id="rId12"/>
    <p:sldId id="558" r:id="rId13"/>
    <p:sldId id="559" r:id="rId14"/>
    <p:sldId id="560" r:id="rId15"/>
    <p:sldId id="561" r:id="rId16"/>
    <p:sldId id="562" r:id="rId17"/>
    <p:sldId id="573" r:id="rId18"/>
    <p:sldId id="568" r:id="rId19"/>
    <p:sldId id="569" r:id="rId20"/>
    <p:sldId id="563" r:id="rId21"/>
    <p:sldId id="572" r:id="rId22"/>
    <p:sldId id="564" r:id="rId23"/>
    <p:sldId id="542" r:id="rId24"/>
    <p:sldId id="543" r:id="rId25"/>
    <p:sldId id="544" r:id="rId26"/>
    <p:sldId id="545" r:id="rId27"/>
    <p:sldId id="570" r:id="rId28"/>
    <p:sldId id="571" r:id="rId29"/>
    <p:sldId id="547" r:id="rId30"/>
    <p:sldId id="548" r:id="rId31"/>
    <p:sldId id="728" r:id="rId32"/>
    <p:sldId id="549" r:id="rId33"/>
    <p:sldId id="550" r:id="rId34"/>
    <p:sldId id="551" r:id="rId35"/>
  </p:sldIdLst>
  <p:sldSz cx="9144000" cy="6858000" type="screen4x3"/>
  <p:notesSz cx="6858000" cy="9144000"/>
  <p:custDataLst>
    <p:tags r:id="rId38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A50021"/>
    <a:srgbClr val="CC6600"/>
    <a:srgbClr val="009900"/>
    <a:srgbClr val="FFFFFF"/>
    <a:srgbClr val="CC9900"/>
    <a:srgbClr val="99CC00"/>
    <a:srgbClr val="003300"/>
    <a:srgbClr val="996600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861" autoAdjust="0"/>
    <p:restoredTop sz="59258" autoAdjust="0"/>
  </p:normalViewPr>
  <p:slideViewPr>
    <p:cSldViewPr snapToGrid="0" showGuides="1">
      <p:cViewPr varScale="1">
        <p:scale>
          <a:sx n="104" d="100"/>
          <a:sy n="104" d="100"/>
        </p:scale>
        <p:origin x="609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80"/>
    </p:cViewPr>
  </p:sorterViewPr>
  <p:notesViewPr>
    <p:cSldViewPr snapToGrid="0">
      <p:cViewPr varScale="1">
        <p:scale>
          <a:sx n="65" d="100"/>
          <a:sy n="65" d="100"/>
        </p:scale>
        <p:origin x="3082" y="38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7C8EE444-BBE3-433D-9248-8739A907C1F6}" type="datetimeFigureOut">
              <a:rPr lang="zh-CN" altLang="en-US"/>
              <a:t>2023/6/27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 smtClean="0"/>
            </a:lvl1pPr>
          </a:lstStyle>
          <a:p>
            <a:pPr>
              <a:defRPr/>
            </a:pPr>
            <a:fld id="{EA3CA204-18A5-42BE-96DD-2B79C22CD79F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l" eaLnBrk="1" hangingPunct="1">
              <a:buFontTx/>
              <a:buNone/>
              <a:defRPr sz="1200" b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buFontTx/>
              <a:buNone/>
              <a:defRPr sz="1200" b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l" eaLnBrk="1" hangingPunct="1">
              <a:buFontTx/>
              <a:buNone/>
              <a:defRPr sz="1200" b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b="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CFC01418-64A1-47C8-AC3D-7C104030DD11}" type="slidenum">
              <a:rPr lang="en-US" altLang="zh-CN"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C01418-64A1-47C8-AC3D-7C104030DD11}" type="slidenum">
              <a:rPr lang="en-US" altLang="zh-CN" smtClean="0"/>
              <a:t>1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>
              <a:sym typeface="+mn-ea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D2D022BC-52DE-419F-8D06-300E6E8A8EFF}" type="slidenum">
              <a:rPr kumimoji="1" lang="en-US" altLang="zh-CN">
                <a:latin typeface="Times New Roman" panose="02020603050405020304" pitchFamily="18" charset="0"/>
              </a:rPr>
              <a:t>5</a:t>
            </a:fld>
            <a:endParaRPr kumimoji="1" lang="en-US" altLang="zh-CN">
              <a:latin typeface="Times New Roman" panose="02020603050405020304" pitchFamily="18" charset="0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zh-CN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C01418-64A1-47C8-AC3D-7C104030DD11}" type="slidenum">
              <a:rPr lang="en-US" altLang="zh-CN" smtClean="0"/>
              <a:t>7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C01418-64A1-47C8-AC3D-7C104030DD11}" type="slidenum">
              <a:rPr lang="en-US" altLang="zh-CN" smtClean="0"/>
              <a:t>8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C01418-64A1-47C8-AC3D-7C104030DD11}" type="slidenum">
              <a:rPr lang="en-US" altLang="zh-CN" smtClean="0"/>
              <a:t>9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C01418-64A1-47C8-AC3D-7C104030DD11}" type="slidenum">
              <a:rPr lang="en-US" altLang="zh-CN" smtClean="0"/>
              <a:t>11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C01418-64A1-47C8-AC3D-7C104030DD11}" type="slidenum">
              <a:rPr lang="en-US" altLang="zh-CN" smtClean="0"/>
              <a:t>12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C01418-64A1-47C8-AC3D-7C104030DD11}" type="slidenum">
              <a:rPr lang="en-US" altLang="zh-CN" smtClean="0"/>
              <a:t>13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C01418-64A1-47C8-AC3D-7C104030DD11}" type="slidenum">
              <a:rPr lang="en-US" altLang="zh-CN" smtClean="0"/>
              <a:t>14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1747" name="备注占位符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31748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09497E40-2313-4ADB-80DD-45F6C978ED9A}" type="slidenum">
              <a:rPr lang="en-US" altLang="zh-CN" sz="1200" b="0">
                <a:latin typeface="Arial" panose="020B0604020202020204" pitchFamily="34" charset="0"/>
              </a:rPr>
              <a:t>15</a:t>
            </a:fld>
            <a:endParaRPr lang="en-US" altLang="zh-CN" sz="1200" b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3795" name="备注占位符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33796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4B81C35A-213D-4995-8EDB-493E13D60264}" type="slidenum">
              <a:rPr lang="en-US" altLang="zh-CN" sz="1200" b="0">
                <a:latin typeface="Arial" panose="020B0604020202020204" pitchFamily="34" charset="0"/>
              </a:rPr>
              <a:t>16</a:t>
            </a:fld>
            <a:endParaRPr lang="en-US" altLang="zh-CN" sz="1200" b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C01418-64A1-47C8-AC3D-7C104030DD11}" type="slidenum">
              <a:rPr lang="en-US" altLang="zh-CN" smtClean="0"/>
              <a:t>17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C01418-64A1-47C8-AC3D-7C104030DD11}" type="slidenum">
              <a:rPr lang="en-US" altLang="zh-CN" smtClean="0"/>
              <a:t>21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C01418-64A1-47C8-AC3D-7C104030DD11}" type="slidenum">
              <a:rPr lang="en-US" altLang="zh-CN" smtClean="0"/>
              <a:t>22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C01418-64A1-47C8-AC3D-7C104030DD11}" type="slidenum">
              <a:rPr lang="en-US" altLang="zh-CN" smtClean="0"/>
              <a:t>28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C01418-64A1-47C8-AC3D-7C104030DD11}" type="slidenum">
              <a:rPr lang="en-US" altLang="zh-CN" smtClean="0"/>
              <a:t>29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C01418-64A1-47C8-AC3D-7C104030DD11}" type="slidenum">
              <a:rPr lang="en-US" altLang="zh-CN" smtClean="0"/>
              <a:t>30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C01418-64A1-47C8-AC3D-7C104030DD11}" type="slidenum">
              <a:rPr lang="en-US" altLang="zh-CN" smtClean="0"/>
              <a:t>31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C01418-64A1-47C8-AC3D-7C104030DD11}" type="slidenum">
              <a:rPr lang="en-US" altLang="zh-CN" smtClean="0"/>
              <a:t>32</a:t>
            </a:fld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汇编与接口技术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9C922D3-5A38-41C9-B998-30D9B6C05F28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汇编与接口技术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142578E-03F5-49E8-9900-64D757ED935D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汇编与接口技术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2CC49B6-115D-490B-9A91-2B422E775496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汇编与接口技术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459DE5F-E51C-4C57-BC83-4C6A2FF9780A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汇编与接口技术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18BBA18-63B7-4D37-804A-BDE82C5EE3FF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汇编与接口技术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0A9CF6-400F-4D8A-87E6-2922CABBE501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293688" y="6219825"/>
            <a:ext cx="2492375" cy="4603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汇编与接口技术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1EF8B05-D6E5-4B8F-AD4D-3654C913ED7F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AED3CAD-1923-419F-AB75-D9DA406230A9}" type="slidenum">
              <a:rPr lang="en-US" altLang="zh-CN"/>
              <a:t>‹#›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93688" y="6219825"/>
            <a:ext cx="2492375" cy="4603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汇编与接口技术</a:t>
            </a:r>
          </a:p>
        </p:txBody>
      </p:sp>
    </p:spTree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9B1B6A5-66E6-4C46-8AB4-3FB9A7775C34}" type="slidenum">
              <a:rPr lang="en-US" altLang="zh-CN"/>
              <a:t>‹#›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93688" y="6219825"/>
            <a:ext cx="2492375" cy="4603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汇编与接口技术</a:t>
            </a:r>
          </a:p>
        </p:txBody>
      </p:sp>
    </p:spTree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3C0614-D66C-4F6B-B21D-778C6415A827}" type="slidenum">
              <a:rPr lang="en-US" altLang="zh-CN"/>
              <a:t>‹#›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93688" y="6219825"/>
            <a:ext cx="2492375" cy="4603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汇编与接口技术</a:t>
            </a:r>
          </a:p>
        </p:txBody>
      </p:sp>
    </p:spTree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C5895D0-2D2B-49E6-813E-F118F10EE482}" type="slidenum">
              <a:rPr lang="en-US" altLang="zh-CN"/>
              <a:t>‹#›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93688" y="6219825"/>
            <a:ext cx="2492375" cy="4603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汇编与接口技术</a:t>
            </a:r>
          </a:p>
        </p:txBody>
      </p:sp>
    </p:spTree>
  </p:cSld>
  <p:clrMapOvr>
    <a:masterClrMapping/>
  </p:clrMapOvr>
  <p:transition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zh-CN" altLang="en-US" noProof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6917DAF-06D8-4DF9-B6EC-646639E61778}" type="slidenum">
              <a:rPr lang="en-US" altLang="zh-CN"/>
              <a:t>‹#›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93688" y="6219825"/>
            <a:ext cx="2492375" cy="4603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汇编与接口技术</a:t>
            </a:r>
          </a:p>
        </p:txBody>
      </p:sp>
    </p:spTree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jpe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6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14"/>
          <p:cNvSpPr txBox="1">
            <a:spLocks noChangeArrowheads="1"/>
          </p:cNvSpPr>
          <p:nvPr userDrawn="1"/>
        </p:nvSpPr>
        <p:spPr bwMode="auto">
          <a:xfrm>
            <a:off x="5473700" y="320675"/>
            <a:ext cx="2757488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marL="195580" indent="-19558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defRPr/>
            </a:pPr>
            <a:endParaRPr lang="zh-CN" altLang="zh-CN" i="1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1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0" y="6307138"/>
            <a:ext cx="2627313" cy="4603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1" compatLnSpc="1">
            <a:spAutoFit/>
          </a:bodyPr>
          <a:lstStyle>
            <a:lvl1pPr algn="ctr" eaLnBrk="1" hangingPunct="1">
              <a:buFontTx/>
              <a:buNone/>
              <a:defRPr kumimoji="0" b="0" i="1" dirty="0">
                <a:solidFill>
                  <a:srgbClr val="C00000"/>
                </a:solidFill>
                <a:latin typeface="+mn-lt"/>
                <a:ea typeface="隶书" panose="02010509060101010101" pitchFamily="49" charset="-122"/>
              </a:defRPr>
            </a:lvl1pPr>
          </a:lstStyle>
          <a:p>
            <a:pPr>
              <a:defRPr/>
            </a:pPr>
            <a:r>
              <a:rPr lang="zh-CN" altLang="en-US"/>
              <a:t>汇编与接口技术</a:t>
            </a:r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86750" y="6381750"/>
            <a:ext cx="638175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kumimoji="0" sz="1600" b="1" smtClean="0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1316AF81-6E2F-4033-BA0E-CECDD88F7A74}" type="slidenum">
              <a:rPr lang="en-US" altLang="zh-CN"/>
              <a:t>‹#›</a:t>
            </a:fld>
            <a:endParaRPr lang="en-US" altLang="zh-CN"/>
          </a:p>
        </p:txBody>
      </p:sp>
      <p:sp>
        <p:nvSpPr>
          <p:cNvPr id="13" name="Text Box 14"/>
          <p:cNvSpPr txBox="1">
            <a:spLocks noChangeArrowheads="1"/>
          </p:cNvSpPr>
          <p:nvPr userDrawn="1"/>
        </p:nvSpPr>
        <p:spPr bwMode="auto">
          <a:xfrm>
            <a:off x="5402263" y="320675"/>
            <a:ext cx="2757487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marL="195580" indent="-19558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defRPr/>
            </a:pPr>
            <a:endParaRPr lang="zh-CN" altLang="zh-CN" i="1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14" name="Rectangle 2"/>
          <p:cNvSpPr>
            <a:spLocks noChangeArrowheads="1"/>
          </p:cNvSpPr>
          <p:nvPr userDrawn="1"/>
        </p:nvSpPr>
        <p:spPr bwMode="auto">
          <a:xfrm>
            <a:off x="363216" y="921544"/>
            <a:ext cx="8673280" cy="61104"/>
          </a:xfrm>
          <a:prstGeom prst="rect">
            <a:avLst/>
          </a:prstGeom>
          <a:gradFill flip="none" rotWithShape="1">
            <a:gsLst>
              <a:gs pos="0">
                <a:srgbClr val="133984">
                  <a:gamma/>
                  <a:tint val="0"/>
                  <a:invGamma/>
                </a:srgbClr>
              </a:gs>
              <a:gs pos="100000">
                <a:srgbClr val="16429A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/>
          </a:p>
        </p:txBody>
      </p:sp>
      <p:pic>
        <p:nvPicPr>
          <p:cNvPr id="1034" name="Picture 27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76213"/>
            <a:ext cx="842963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28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9963" y="180975"/>
            <a:ext cx="95250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29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179388"/>
            <a:ext cx="838200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31"/>
          <p:cNvPicPr>
            <a:picLocks noChangeAspect="1" noChangeArrowheads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0563" y="184150"/>
            <a:ext cx="76200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32"/>
          <p:cNvPicPr>
            <a:picLocks noChangeAspect="1" noChangeArrowheads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184150"/>
            <a:ext cx="881062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9" name="Picture 15"/>
          <p:cNvPicPr>
            <a:picLocks noChangeAspect="1" noChangeArrowheads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9350" y="3979863"/>
            <a:ext cx="2914650" cy="287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图片 1"/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447517" y="145733"/>
            <a:ext cx="2478564" cy="68268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>
    <p:random/>
  </p:transition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인터넷01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3525" cy="687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8" name="Text Box 2"/>
          <p:cNvSpPr txBox="1">
            <a:spLocks noChangeArrowheads="1"/>
          </p:cNvSpPr>
          <p:nvPr/>
        </p:nvSpPr>
        <p:spPr bwMode="auto">
          <a:xfrm>
            <a:off x="2390773" y="2524389"/>
            <a:ext cx="4362450" cy="70643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kumimoji="1" lang="zh-CN" altLang="en-US" sz="4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kumimoji="1" lang="en-US" altLang="zh-CN" sz="4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3-1</a:t>
            </a:r>
            <a:r>
              <a:rPr kumimoji="1" lang="zh-CN" altLang="en-US" sz="4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章 寻址方式</a:t>
            </a:r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3094670" y="4143447"/>
            <a:ext cx="2937510" cy="645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dirty="0">
                <a:ea typeface="黑体" panose="02010609060101010101" pitchFamily="49" charset="-122"/>
              </a:rPr>
              <a:t>主讲：</a:t>
            </a:r>
            <a:r>
              <a:rPr lang="zh-CN" altLang="en-US" sz="3600" dirty="0">
                <a:solidFill>
                  <a:srgbClr val="CC3300"/>
                </a:solidFill>
                <a:ea typeface="黑体" panose="02010609060101010101" pitchFamily="49" charset="-122"/>
              </a:rPr>
              <a:t>许万茹</a:t>
            </a:r>
          </a:p>
        </p:txBody>
      </p:sp>
      <p:pic>
        <p:nvPicPr>
          <p:cNvPr id="9" name="Picture 12" descr="交大校徽 拷贝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211" y="5072227"/>
            <a:ext cx="1330325" cy="133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/>
        </p:nvSpPr>
        <p:spPr bwMode="auto">
          <a:xfrm>
            <a:off x="6080759" y="903250"/>
            <a:ext cx="3205549" cy="5644890"/>
          </a:xfrm>
          <a:prstGeom prst="rect">
            <a:avLst/>
          </a:prstGeom>
          <a:blipFill dpi="0" rotWithShape="1">
            <a:blip r:embed="rId5">
              <a:alphaModFix amt="55000"/>
            </a:blip>
            <a:srcRect/>
            <a:stretch>
              <a:fillRect/>
            </a:stretch>
          </a:blip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195580" marR="0" indent="-19558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endParaRPr kumimoji="0" lang="zh-CN" alt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" name="页脚占位符 1"/>
          <p:cNvSpPr txBox="1"/>
          <p:nvPr/>
        </p:nvSpPr>
        <p:spPr bwMode="auto">
          <a:xfrm>
            <a:off x="0" y="-19039"/>
            <a:ext cx="9143999" cy="58356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1" compatLnSpc="1">
            <a:spAutoFit/>
          </a:bodyPr>
          <a:lstStyle>
            <a:defPPr>
              <a:defRPr lang="zh-CN"/>
            </a:defPPr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 kumimoji="0" sz="2400" b="0" i="1" kern="1200">
                <a:solidFill>
                  <a:srgbClr val="C00000"/>
                </a:solidFill>
                <a:latin typeface="+mn-lt"/>
                <a:ea typeface="隶书" panose="02010509060101010101" pitchFamily="49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defRPr/>
            </a:pPr>
            <a:r>
              <a:rPr kumimoji="1" lang="zh-CN" altLang="en-US" sz="3200" i="0" dirty="0">
                <a:solidFill>
                  <a:srgbClr val="FFFF00"/>
                </a:solidFill>
              </a:rPr>
              <a:t>北京交通大学          微机系统与接口技术</a:t>
            </a:r>
          </a:p>
        </p:txBody>
      </p:sp>
    </p:spTree>
  </p:cSld>
  <p:clrMapOvr>
    <a:masterClrMapping/>
  </p:clrMapOvr>
  <p:transition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9"/>
          <p:cNvSpPr txBox="1">
            <a:spLocks noChangeArrowheads="1"/>
          </p:cNvSpPr>
          <p:nvPr/>
        </p:nvSpPr>
        <p:spPr bwMode="auto">
          <a:xfrm>
            <a:off x="3042071" y="1384300"/>
            <a:ext cx="305985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kumimoji="1" lang="zh-CN" altLang="en-US" sz="3600" dirty="0">
                <a:solidFill>
                  <a:srgbClr val="A50021"/>
                </a:solidFill>
                <a:latin typeface="+mn-lt"/>
                <a:ea typeface="+mn-ea"/>
                <a:cs typeface="+mn-ea"/>
                <a:sym typeface="+mn-lt"/>
              </a:rPr>
              <a:t>本章教学内容</a:t>
            </a:r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519113" y="2474572"/>
            <a:ext cx="8313388" cy="2199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002060"/>
              </a:buClr>
              <a:buSzPct val="60000"/>
              <a:buFont typeface="Wingdings" panose="05000000000000000000" pitchFamily="2" charset="2"/>
              <a:buChar char="l"/>
            </a:pPr>
            <a:r>
              <a:rPr kumimoji="1" lang="zh-CN" altLang="en-US" sz="26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立即数寻址和寄存器寻址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002060"/>
              </a:buClr>
              <a:buSzPct val="60000"/>
              <a:buFont typeface="Wingdings" panose="05000000000000000000" pitchFamily="2" charset="2"/>
              <a:buChar char="l"/>
            </a:pPr>
            <a:r>
              <a:rPr kumimoji="1" lang="zh-CN" altLang="en-US" sz="26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存储器寻址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002060"/>
              </a:buClr>
              <a:buSzPct val="60000"/>
              <a:buFont typeface="Wingdings" panose="05000000000000000000" pitchFamily="2" charset="2"/>
              <a:buChar char="l"/>
            </a:pPr>
            <a:r>
              <a:rPr kumimoji="1" lang="zh-CN" altLang="en-US" sz="26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指令寻址</a:t>
            </a: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444326" y="4827369"/>
            <a:ext cx="8462962" cy="1291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2E75B6"/>
              </a:buClr>
              <a:buSzPct val="50000"/>
              <a:buNone/>
            </a:pPr>
            <a:r>
              <a:rPr kumimoji="1" lang="zh-CN" altLang="en-US" sz="2600" u="sng" dirty="0">
                <a:solidFill>
                  <a:srgbClr val="A50021"/>
                </a:solidFill>
                <a:latin typeface="+mn-lt"/>
                <a:ea typeface="+mn-ea"/>
                <a:cs typeface="+mn-ea"/>
                <a:sym typeface="+mn-lt"/>
              </a:rPr>
              <a:t>重点：操作数的各种寻址方式，指令寻址方式、段寄存器和偏移地址寄存器的关联</a:t>
            </a:r>
          </a:p>
        </p:txBody>
      </p:sp>
    </p:spTree>
  </p:cSld>
  <p:clrMapOvr>
    <a:masterClrMapping/>
  </p:clrMapOvr>
  <p:transition>
    <p:rand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4"/>
          <p:cNvSpPr txBox="1">
            <a:spLocks noChangeArrowheads="1"/>
          </p:cNvSpPr>
          <p:nvPr/>
        </p:nvSpPr>
        <p:spPr bwMode="auto">
          <a:xfrm>
            <a:off x="2987675" y="1654403"/>
            <a:ext cx="3168650" cy="641350"/>
          </a:xfrm>
          <a:prstGeom prst="rect">
            <a:avLst/>
          </a:prstGeom>
          <a:solidFill>
            <a:srgbClr val="FFCC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99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kumimoji="1" lang="zh-CN" altLang="en-US" sz="360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主要内容</a:t>
            </a:r>
          </a:p>
        </p:txBody>
      </p:sp>
      <p:sp>
        <p:nvSpPr>
          <p:cNvPr id="17411" name="AutoShape 6"/>
          <p:cNvSpPr>
            <a:spLocks noChangeArrowheads="1"/>
          </p:cNvSpPr>
          <p:nvPr/>
        </p:nvSpPr>
        <p:spPr bwMode="auto">
          <a:xfrm>
            <a:off x="2200275" y="2948394"/>
            <a:ext cx="4743450" cy="1939112"/>
          </a:xfrm>
          <a:prstGeom prst="roundRect">
            <a:avLst>
              <a:gd name="adj" fmla="val 16667"/>
            </a:avLst>
          </a:prstGeom>
          <a:noFill/>
          <a:ln w="38100" algn="ctr">
            <a:solidFill>
              <a:srgbClr val="FF99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195580" indent="-19558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70000"/>
              </a:lnSpc>
            </a:pPr>
            <a:r>
              <a:rPr kumimoji="1" lang="en-US" altLang="zh-CN" sz="3400" dirty="0">
                <a:latin typeface="+mn-lt"/>
                <a:ea typeface="+mn-ea"/>
                <a:cs typeface="+mn-ea"/>
                <a:sym typeface="+mn-lt"/>
              </a:rPr>
              <a:t>3.1.1 </a:t>
            </a:r>
            <a:r>
              <a:rPr kumimoji="1" lang="zh-CN" altLang="en-US" sz="3400" u="sng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操作数寻址</a:t>
            </a:r>
            <a:endParaRPr kumimoji="1" lang="en-US" altLang="zh-CN" sz="3400" u="sng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70000"/>
              </a:lnSpc>
            </a:pPr>
            <a:r>
              <a:rPr kumimoji="1" lang="en-US" altLang="zh-CN" sz="3400" dirty="0">
                <a:latin typeface="+mn-lt"/>
                <a:ea typeface="+mn-ea"/>
                <a:cs typeface="+mn-ea"/>
                <a:sym typeface="+mn-lt"/>
              </a:rPr>
              <a:t>     3.1.2 </a:t>
            </a:r>
            <a:r>
              <a:rPr kumimoji="1" lang="zh-CN" altLang="en-US" sz="3400" dirty="0">
                <a:latin typeface="+mn-lt"/>
                <a:ea typeface="+mn-ea"/>
                <a:cs typeface="+mn-ea"/>
                <a:sym typeface="+mn-lt"/>
              </a:rPr>
              <a:t>指令寻址</a:t>
            </a:r>
          </a:p>
        </p:txBody>
      </p:sp>
    </p:spTree>
  </p:cSld>
  <p:clrMapOvr>
    <a:masterClrMapping/>
  </p:clrMapOvr>
  <p:transition>
    <p:rand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 txBox="1">
            <a:spLocks noChangeArrowheads="1"/>
          </p:cNvSpPr>
          <p:nvPr/>
        </p:nvSpPr>
        <p:spPr bwMode="auto">
          <a:xfrm>
            <a:off x="2426057" y="1168887"/>
            <a:ext cx="4498975" cy="669608"/>
          </a:xfrm>
          <a:prstGeom prst="roundRect">
            <a:avLst>
              <a:gd name="adj" fmla="val 22556"/>
            </a:avLst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ffectLst/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kumimoji="1" lang="en-US" altLang="zh-CN" sz="3200" dirty="0">
                <a:solidFill>
                  <a:srgbClr val="333399"/>
                </a:solidFill>
                <a:latin typeface="+mn-lt"/>
                <a:ea typeface="+mn-ea"/>
                <a:cs typeface="+mn-ea"/>
                <a:sym typeface="+mn-lt"/>
              </a:rPr>
              <a:t>8086</a:t>
            </a:r>
            <a:r>
              <a:rPr kumimoji="1" lang="zh-CN" altLang="en-US" sz="3200" dirty="0">
                <a:solidFill>
                  <a:srgbClr val="333399"/>
                </a:solidFill>
                <a:latin typeface="+mn-lt"/>
                <a:ea typeface="+mn-ea"/>
                <a:cs typeface="+mn-ea"/>
                <a:sym typeface="+mn-lt"/>
              </a:rPr>
              <a:t>汇编指令格式</a:t>
            </a:r>
          </a:p>
        </p:txBody>
      </p:sp>
      <p:grpSp>
        <p:nvGrpSpPr>
          <p:cNvPr id="5" name="Group 116"/>
          <p:cNvGrpSpPr/>
          <p:nvPr/>
        </p:nvGrpSpPr>
        <p:grpSpPr bwMode="auto">
          <a:xfrm>
            <a:off x="2991207" y="2134087"/>
            <a:ext cx="3106737" cy="557212"/>
            <a:chOff x="3329" y="740"/>
            <a:chExt cx="1957" cy="351"/>
          </a:xfrm>
        </p:grpSpPr>
        <p:sp>
          <p:nvSpPr>
            <p:cNvPr id="20502" name="Rectangle 109"/>
            <p:cNvSpPr>
              <a:spLocks noChangeArrowheads="1"/>
            </p:cNvSpPr>
            <p:nvPr/>
          </p:nvSpPr>
          <p:spPr bwMode="auto">
            <a:xfrm>
              <a:off x="3329" y="740"/>
              <a:ext cx="1650" cy="3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marL="195580" indent="-19558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300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MOV    AX , </a:t>
              </a:r>
            </a:p>
          </p:txBody>
        </p:sp>
        <p:sp>
          <p:nvSpPr>
            <p:cNvPr id="20503" name="Rectangle 110"/>
            <p:cNvSpPr>
              <a:spLocks noChangeArrowheads="1"/>
            </p:cNvSpPr>
            <p:nvPr/>
          </p:nvSpPr>
          <p:spPr bwMode="auto">
            <a:xfrm>
              <a:off x="4833" y="742"/>
              <a:ext cx="453" cy="3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marL="195580" indent="-19558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300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BX</a:t>
              </a:r>
            </a:p>
          </p:txBody>
        </p:sp>
      </p:grpSp>
      <p:sp>
        <p:nvSpPr>
          <p:cNvPr id="8" name="AutoShape 4"/>
          <p:cNvSpPr>
            <a:spLocks noChangeArrowheads="1"/>
          </p:cNvSpPr>
          <p:nvPr/>
        </p:nvSpPr>
        <p:spPr bwMode="auto">
          <a:xfrm>
            <a:off x="1386244" y="2043957"/>
            <a:ext cx="1249363" cy="646986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195580" indent="-19558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例：</a:t>
            </a:r>
            <a:endParaRPr kumimoji="1" lang="zh-CN" altLang="en-US" sz="320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" name="Rectangle 80"/>
          <p:cNvSpPr>
            <a:spLocks noChangeArrowheads="1"/>
          </p:cNvSpPr>
          <p:nvPr/>
        </p:nvSpPr>
        <p:spPr bwMode="auto">
          <a:xfrm>
            <a:off x="3019782" y="2132033"/>
            <a:ext cx="1000125" cy="523220"/>
          </a:xfrm>
          <a:prstGeom prst="rect">
            <a:avLst/>
          </a:prstGeom>
          <a:noFill/>
          <a:ln w="38100" algn="ctr">
            <a:solidFill>
              <a:srgbClr val="FF000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195580" indent="-19558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/>
            <a:endParaRPr lang="zh-CN" altLang="zh-CN" sz="280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0486" name="AutoShape 82"/>
          <p:cNvSpPr>
            <a:spLocks noChangeArrowheads="1"/>
          </p:cNvSpPr>
          <p:nvPr/>
        </p:nvSpPr>
        <p:spPr bwMode="auto">
          <a:xfrm>
            <a:off x="2335569" y="5286862"/>
            <a:ext cx="1195388" cy="579437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195580" indent="-19558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endParaRPr kumimoji="1" lang="zh-CN" altLang="zh-CN" sz="320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0487" name="Line 83"/>
          <p:cNvSpPr>
            <a:spLocks noChangeShapeType="1"/>
          </p:cNvSpPr>
          <p:nvPr/>
        </p:nvSpPr>
        <p:spPr bwMode="auto">
          <a:xfrm>
            <a:off x="3962757" y="2723049"/>
            <a:ext cx="28575" cy="696913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round/>
                <a:tailEnd type="triangl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" name="Rectangle 90"/>
          <p:cNvSpPr>
            <a:spLocks noChangeArrowheads="1"/>
          </p:cNvSpPr>
          <p:nvPr/>
        </p:nvSpPr>
        <p:spPr bwMode="auto">
          <a:xfrm>
            <a:off x="2372082" y="4419672"/>
            <a:ext cx="2366962" cy="97872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指示计算机执</a:t>
            </a:r>
          </a:p>
          <a:p>
            <a:pPr algn="ctr">
              <a:lnSpc>
                <a:spcPct val="120000"/>
              </a:lnSpc>
            </a:pPr>
            <a:r>
              <a:rPr lang="zh-CN" altLang="en-US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行什么操作</a:t>
            </a:r>
            <a:endParaRPr lang="zh-CN" altLang="en-US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" name="Line 96"/>
          <p:cNvSpPr>
            <a:spLocks noChangeShapeType="1"/>
          </p:cNvSpPr>
          <p:nvPr/>
        </p:nvSpPr>
        <p:spPr bwMode="auto">
          <a:xfrm rot="19920342" flipH="1">
            <a:off x="3397607" y="2829412"/>
            <a:ext cx="304800" cy="5683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" name="Text Box 98"/>
          <p:cNvSpPr txBox="1">
            <a:spLocks noChangeArrowheads="1"/>
          </p:cNvSpPr>
          <p:nvPr/>
        </p:nvSpPr>
        <p:spPr bwMode="auto">
          <a:xfrm>
            <a:off x="5762982" y="3365987"/>
            <a:ext cx="1349375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195580" indent="-19558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CN" altLang="en-US" sz="3000">
                <a:solidFill>
                  <a:srgbClr val="333399"/>
                </a:solidFill>
                <a:latin typeface="+mn-lt"/>
                <a:ea typeface="+mn-ea"/>
                <a:cs typeface="+mn-ea"/>
                <a:sym typeface="+mn-lt"/>
              </a:rPr>
              <a:t>操作数</a:t>
            </a:r>
          </a:p>
        </p:txBody>
      </p:sp>
      <p:sp>
        <p:nvSpPr>
          <p:cNvPr id="15" name="AutoShape 99"/>
          <p:cNvSpPr>
            <a:spLocks noChangeArrowheads="1"/>
          </p:cNvSpPr>
          <p:nvPr/>
        </p:nvSpPr>
        <p:spPr bwMode="auto">
          <a:xfrm>
            <a:off x="3286532" y="3873819"/>
            <a:ext cx="580181" cy="631329"/>
          </a:xfrm>
          <a:prstGeom prst="downArrow">
            <a:avLst>
              <a:gd name="adj1" fmla="val 50000"/>
              <a:gd name="adj2" fmla="val 59454"/>
            </a:avLst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buFontTx/>
              <a:buChar char="•"/>
            </a:pPr>
            <a:endParaRPr lang="zh-CN" altLang="en-US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7" name="Rectangle 101"/>
          <p:cNvSpPr>
            <a:spLocks noChangeArrowheads="1"/>
          </p:cNvSpPr>
          <p:nvPr/>
        </p:nvSpPr>
        <p:spPr bwMode="auto">
          <a:xfrm>
            <a:off x="4845407" y="4413322"/>
            <a:ext cx="3189287" cy="97872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指明参加操作的数</a:t>
            </a:r>
          </a:p>
          <a:p>
            <a:pPr algn="ctr">
              <a:lnSpc>
                <a:spcPct val="120000"/>
              </a:lnSpc>
            </a:pPr>
            <a:r>
              <a:rPr lang="zh-CN" altLang="en-US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或者它所在的地址</a:t>
            </a:r>
          </a:p>
        </p:txBody>
      </p:sp>
      <p:sp>
        <p:nvSpPr>
          <p:cNvPr id="16" name="AutoShape 100"/>
          <p:cNvSpPr>
            <a:spLocks noChangeArrowheads="1"/>
          </p:cNvSpPr>
          <p:nvPr/>
        </p:nvSpPr>
        <p:spPr bwMode="auto">
          <a:xfrm>
            <a:off x="6147578" y="3873819"/>
            <a:ext cx="580181" cy="631329"/>
          </a:xfrm>
          <a:prstGeom prst="downArrow">
            <a:avLst>
              <a:gd name="adj1" fmla="val 50000"/>
              <a:gd name="adj2" fmla="val 59454"/>
            </a:avLst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buFontTx/>
              <a:buChar char="•"/>
            </a:pPr>
            <a:endParaRPr lang="zh-CN" altLang="en-US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8" name="Text Box 102"/>
          <p:cNvSpPr txBox="1">
            <a:spLocks noChangeArrowheads="1"/>
          </p:cNvSpPr>
          <p:nvPr/>
        </p:nvSpPr>
        <p:spPr bwMode="auto">
          <a:xfrm>
            <a:off x="1427519" y="3365987"/>
            <a:ext cx="1146175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195580" indent="-19558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30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指 令</a:t>
            </a:r>
          </a:p>
        </p:txBody>
      </p:sp>
      <p:sp>
        <p:nvSpPr>
          <p:cNvPr id="19" name="Text Box 103"/>
          <p:cNvSpPr txBox="1">
            <a:spLocks noChangeArrowheads="1"/>
          </p:cNvSpPr>
          <p:nvPr/>
        </p:nvSpPr>
        <p:spPr bwMode="auto">
          <a:xfrm>
            <a:off x="2892782" y="3358049"/>
            <a:ext cx="1349375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195580" indent="-19558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CN" altLang="en-US" sz="300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操作码</a:t>
            </a:r>
          </a:p>
        </p:txBody>
      </p:sp>
      <p:sp>
        <p:nvSpPr>
          <p:cNvPr id="20" name="Text Box 104"/>
          <p:cNvSpPr txBox="1">
            <a:spLocks noChangeArrowheads="1"/>
          </p:cNvSpPr>
          <p:nvPr/>
        </p:nvSpPr>
        <p:spPr bwMode="auto">
          <a:xfrm>
            <a:off x="2426057" y="3346937"/>
            <a:ext cx="536575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30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＝</a:t>
            </a:r>
          </a:p>
        </p:txBody>
      </p:sp>
      <p:sp>
        <p:nvSpPr>
          <p:cNvPr id="21" name="Text Box 105"/>
          <p:cNvSpPr txBox="1">
            <a:spLocks noChangeArrowheads="1"/>
          </p:cNvSpPr>
          <p:nvPr/>
        </p:nvSpPr>
        <p:spPr bwMode="auto">
          <a:xfrm>
            <a:off x="4616807" y="3338999"/>
            <a:ext cx="6826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36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＋</a:t>
            </a:r>
          </a:p>
        </p:txBody>
      </p:sp>
      <p:sp>
        <p:nvSpPr>
          <p:cNvPr id="24" name="Oval 117"/>
          <p:cNvSpPr>
            <a:spLocks noChangeArrowheads="1"/>
          </p:cNvSpPr>
          <p:nvPr/>
        </p:nvSpPr>
        <p:spPr bwMode="auto">
          <a:xfrm>
            <a:off x="4300894" y="2064400"/>
            <a:ext cx="1872027" cy="649188"/>
          </a:xfrm>
          <a:prstGeom prst="ellipse">
            <a:avLst/>
          </a:prstGeom>
          <a:noFill/>
          <a:ln w="38100" algn="ctr">
            <a:solidFill>
              <a:schemeClr val="accent2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buFontTx/>
              <a:buChar char="•"/>
            </a:pPr>
            <a:endParaRPr lang="zh-CN" altLang="en-US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" name="Line 118"/>
          <p:cNvSpPr>
            <a:spLocks noChangeShapeType="1"/>
          </p:cNvSpPr>
          <p:nvPr/>
        </p:nvSpPr>
        <p:spPr bwMode="auto">
          <a:xfrm>
            <a:off x="5748694" y="2730987"/>
            <a:ext cx="360363" cy="6238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6" name="Rectangle 106"/>
          <p:cNvSpPr>
            <a:spLocks noChangeArrowheads="1"/>
          </p:cNvSpPr>
          <p:nvPr/>
        </p:nvSpPr>
        <p:spPr bwMode="auto">
          <a:xfrm>
            <a:off x="2032357" y="6047274"/>
            <a:ext cx="5817864" cy="522288"/>
          </a:xfrm>
          <a:prstGeom prst="rect">
            <a:avLst/>
          </a:prstGeom>
          <a:gradFill flip="none" rotWithShape="1">
            <a:gsLst>
              <a:gs pos="0">
                <a:srgbClr val="FF9900">
                  <a:tint val="66000"/>
                  <a:satMod val="160000"/>
                </a:srgbClr>
              </a:gs>
              <a:gs pos="50000">
                <a:srgbClr val="FF9900">
                  <a:tint val="44500"/>
                  <a:satMod val="160000"/>
                </a:srgbClr>
              </a:gs>
              <a:gs pos="100000">
                <a:srgbClr val="FF990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  <a:effectLst/>
        </p:spPr>
        <p:txBody>
          <a:bodyPr wrap="square"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将寄存器</a:t>
            </a:r>
            <a:r>
              <a:rPr lang="en-US" altLang="zh-CN" sz="28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BX</a:t>
            </a:r>
            <a:r>
              <a:rPr lang="zh-CN" altLang="en-US" sz="28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的数据传送到寄存器</a:t>
            </a:r>
            <a:r>
              <a:rPr lang="en-US" altLang="zh-CN" sz="28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AX</a:t>
            </a:r>
          </a:p>
        </p:txBody>
      </p:sp>
      <p:sp>
        <p:nvSpPr>
          <p:cNvPr id="2" name="右大括号 1"/>
          <p:cNvSpPr/>
          <p:nvPr/>
        </p:nvSpPr>
        <p:spPr bwMode="auto">
          <a:xfrm rot="5400000">
            <a:off x="4697524" y="4382192"/>
            <a:ext cx="568325" cy="2727814"/>
          </a:xfrm>
          <a:prstGeom prst="rightBrace">
            <a:avLst>
              <a:gd name="adj1" fmla="val 47825"/>
              <a:gd name="adj2" fmla="val 50000"/>
            </a:avLst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195580" marR="0" indent="-19558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endParaRPr kumimoji="0" lang="zh-CN" alt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2" grpId="0" animBg="1"/>
      <p:bldP spid="14" grpId="0"/>
      <p:bldP spid="15" grpId="0" animBg="1"/>
      <p:bldP spid="17" grpId="0" animBg="1"/>
      <p:bldP spid="16" grpId="0" animBg="1"/>
      <p:bldP spid="18" grpId="0"/>
      <p:bldP spid="19" grpId="0"/>
      <p:bldP spid="20" grpId="0"/>
      <p:bldP spid="21" grpId="0"/>
      <p:bldP spid="21" grpId="1"/>
      <p:bldP spid="24" grpId="0" animBg="1"/>
      <p:bldP spid="26" grpId="0" animBg="1"/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1108073" y="2427221"/>
            <a:ext cx="7002463" cy="1852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8605" indent="-268605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625475" indent="-357505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3500"/>
              </a:lnSpc>
              <a:spcBef>
                <a:spcPct val="50000"/>
              </a:spcBef>
              <a:buClr>
                <a:srgbClr val="CC3300"/>
              </a:buClr>
              <a:buSzPct val="90000"/>
              <a:buFont typeface="Arial" panose="020B0604020202020204" pitchFamily="34" charset="0"/>
              <a:buChar char="•"/>
            </a:pPr>
            <a:r>
              <a:rPr kumimoji="1" lang="zh-CN" altLang="en-US" sz="2800" dirty="0">
                <a:solidFill>
                  <a:srgbClr val="FF0066"/>
                </a:solidFill>
                <a:latin typeface="+mn-lt"/>
                <a:ea typeface="+mn-ea"/>
                <a:cs typeface="+mn-ea"/>
                <a:sym typeface="+mn-lt"/>
              </a:rPr>
              <a:t>为取得</a:t>
            </a:r>
            <a:r>
              <a:rPr kumimoji="1" lang="zh-CN" altLang="en-US" sz="2800" u="sng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操作数</a:t>
            </a:r>
            <a:r>
              <a:rPr kumimoji="1" lang="zh-CN" altLang="en-US" sz="2800" dirty="0">
                <a:solidFill>
                  <a:srgbClr val="FF0066"/>
                </a:solidFill>
                <a:latin typeface="+mn-lt"/>
                <a:ea typeface="+mn-ea"/>
                <a:cs typeface="+mn-ea"/>
                <a:sym typeface="+mn-lt"/>
              </a:rPr>
              <a:t>或</a:t>
            </a:r>
            <a:r>
              <a:rPr kumimoji="1" lang="zh-CN" altLang="en-US" sz="2800" u="sng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指令地址</a:t>
            </a:r>
            <a:r>
              <a:rPr kumimoji="1" lang="zh-CN" altLang="en-US" sz="2800" dirty="0">
                <a:solidFill>
                  <a:srgbClr val="FF0066"/>
                </a:solidFill>
                <a:latin typeface="+mn-lt"/>
                <a:ea typeface="+mn-ea"/>
                <a:cs typeface="+mn-ea"/>
                <a:sym typeface="+mn-lt"/>
              </a:rPr>
              <a:t>所使用的方法</a:t>
            </a:r>
          </a:p>
          <a:p>
            <a:pPr lvl="1" eaLnBrk="1" hangingPunct="1">
              <a:lnSpc>
                <a:spcPts val="3500"/>
              </a:lnSpc>
              <a:spcBef>
                <a:spcPct val="50000"/>
              </a:spcBef>
              <a:buClr>
                <a:schemeClr val="tx2"/>
              </a:buClr>
              <a:buSzPct val="90000"/>
              <a:buFontTx/>
              <a:buChar char="−"/>
            </a:pPr>
            <a:r>
              <a:rPr kumimoji="1" lang="zh-CN" altLang="en-US" sz="2800" dirty="0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rPr>
              <a:t>操作数寻址：</a:t>
            </a:r>
            <a:r>
              <a:rPr kumimoji="1" lang="zh-CN" altLang="en-US" sz="28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与数据有关的寻址方式</a:t>
            </a:r>
          </a:p>
          <a:p>
            <a:pPr lvl="1" eaLnBrk="1" hangingPunct="1">
              <a:spcBef>
                <a:spcPct val="50000"/>
              </a:spcBef>
              <a:buClr>
                <a:schemeClr val="tx1"/>
              </a:buClr>
              <a:buFontTx/>
              <a:buChar char="−"/>
            </a:pPr>
            <a:r>
              <a:rPr kumimoji="1" lang="zh-CN" altLang="en-US" sz="2800" dirty="0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rPr>
              <a:t>指令寻址：</a:t>
            </a:r>
            <a:r>
              <a:rPr kumimoji="1" lang="zh-CN" altLang="en-US" sz="28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与转移地址有关的寻址方式  </a:t>
            </a: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875605" y="4791059"/>
            <a:ext cx="16129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dirty="0">
                <a:solidFill>
                  <a:srgbClr val="CC6600"/>
                </a:solidFill>
                <a:latin typeface="+mn-lt"/>
                <a:ea typeface="+mn-ea"/>
                <a:cs typeface="+mn-ea"/>
                <a:sym typeface="+mn-lt"/>
              </a:rPr>
              <a:t>顺序寻址</a:t>
            </a: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2567272" y="4791059"/>
            <a:ext cx="16129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dirty="0">
                <a:solidFill>
                  <a:srgbClr val="CC6600"/>
                </a:solidFill>
                <a:latin typeface="+mn-lt"/>
                <a:ea typeface="+mn-ea"/>
                <a:cs typeface="+mn-ea"/>
                <a:sym typeface="+mn-lt"/>
              </a:rPr>
              <a:t>跳转寻址</a:t>
            </a:r>
          </a:p>
        </p:txBody>
      </p:sp>
      <p:sp>
        <p:nvSpPr>
          <p:cNvPr id="18439" name="AutoShape 4"/>
          <p:cNvSpPr>
            <a:spLocks noChangeArrowheads="1"/>
          </p:cNvSpPr>
          <p:nvPr/>
        </p:nvSpPr>
        <p:spPr bwMode="auto">
          <a:xfrm>
            <a:off x="2170112" y="1247759"/>
            <a:ext cx="4803775" cy="91940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fontAlgn="t">
              <a:lnSpc>
                <a:spcPct val="120000"/>
              </a:lnSpc>
              <a:spcBef>
                <a:spcPct val="20000"/>
              </a:spcBef>
            </a:pPr>
            <a:r>
              <a:rPr lang="zh-CN" altLang="en-US" sz="40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寻 址 方 式</a:t>
            </a:r>
            <a:endParaRPr lang="zh-CN" altLang="en-US" sz="40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左大括号 1"/>
          <p:cNvSpPr/>
          <p:nvPr/>
        </p:nvSpPr>
        <p:spPr bwMode="auto">
          <a:xfrm rot="5400000">
            <a:off x="2326638" y="3715416"/>
            <a:ext cx="323735" cy="1575881"/>
          </a:xfrm>
          <a:prstGeom prst="leftBrace">
            <a:avLst>
              <a:gd name="adj1" fmla="val 35119"/>
              <a:gd name="adj2" fmla="val 50000"/>
            </a:avLst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195580" marR="0" indent="-19558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endParaRPr kumimoji="0" lang="zh-CN" alt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 build="p"/>
      <p:bldP spid="4101" grpId="0"/>
      <p:bldP spid="4102" grpId="0"/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4"/>
          <p:cNvSpPr>
            <a:spLocks noChangeArrowheads="1"/>
          </p:cNvSpPr>
          <p:nvPr/>
        </p:nvSpPr>
        <p:spPr bwMode="auto">
          <a:xfrm>
            <a:off x="2601912" y="1465262"/>
            <a:ext cx="3938587" cy="646113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ffectLst/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kumimoji="1" lang="en-US" altLang="zh-CN" sz="320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3.1.1 </a:t>
            </a:r>
            <a:r>
              <a:rPr kumimoji="1" lang="zh-CN" altLang="en-US" sz="320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数据寻址方式</a:t>
            </a:r>
          </a:p>
        </p:txBody>
      </p:sp>
      <p:sp>
        <p:nvSpPr>
          <p:cNvPr id="329733" name="Rectangle 5"/>
          <p:cNvSpPr>
            <a:spLocks noChangeArrowheads="1"/>
          </p:cNvSpPr>
          <p:nvPr/>
        </p:nvSpPr>
        <p:spPr bwMode="auto">
          <a:xfrm>
            <a:off x="869950" y="2373313"/>
            <a:ext cx="7402512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95580" indent="-19558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kumimoji="1" lang="en-US" altLang="zh-CN" sz="3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(1) </a:t>
            </a:r>
            <a:r>
              <a:rPr kumimoji="1" lang="zh-CN" altLang="en-US" sz="3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操作数包含在</a:t>
            </a:r>
            <a:r>
              <a:rPr kumimoji="1" lang="zh-CN" altLang="en-US" sz="3200" u="sng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指令</a:t>
            </a:r>
            <a:r>
              <a:rPr kumimoji="1" lang="zh-CN" altLang="en-US" sz="3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中</a:t>
            </a:r>
            <a:r>
              <a:rPr kumimoji="1" lang="en-US" altLang="zh-CN" sz="3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——</a:t>
            </a:r>
            <a:r>
              <a:rPr kumimoji="1" lang="zh-CN" altLang="en-US" sz="3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  <a:hlinkClick r:id="" action="ppaction://noaction"/>
              </a:rPr>
              <a:t>立即数寻址</a:t>
            </a:r>
            <a:endParaRPr kumimoji="1" lang="zh-CN" altLang="en-US" sz="32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kumimoji="1" lang="en-US" altLang="zh-CN" sz="3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(2) </a:t>
            </a:r>
            <a:r>
              <a:rPr kumimoji="1" lang="zh-CN" altLang="en-US" sz="3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操作数在</a:t>
            </a:r>
            <a:r>
              <a:rPr kumimoji="1" lang="en-US" altLang="zh-CN" sz="3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CPU</a:t>
            </a:r>
            <a:r>
              <a:rPr kumimoji="1" lang="zh-CN" altLang="en-US" sz="3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的</a:t>
            </a:r>
            <a:r>
              <a:rPr kumimoji="1" lang="zh-CN" altLang="en-US" sz="3200" u="sng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内部寄存器</a:t>
            </a:r>
            <a:r>
              <a:rPr kumimoji="1" lang="zh-CN" altLang="en-US" sz="3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中</a:t>
            </a:r>
          </a:p>
          <a:p>
            <a:pPr>
              <a:lnSpc>
                <a:spcPct val="150000"/>
              </a:lnSpc>
            </a:pPr>
            <a:r>
              <a:rPr kumimoji="1" lang="zh-CN" altLang="en-US" sz="3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                                     </a:t>
            </a:r>
            <a:r>
              <a:rPr kumimoji="1" lang="en-US" altLang="zh-CN" sz="3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——</a:t>
            </a:r>
            <a:r>
              <a:rPr kumimoji="1" lang="zh-CN" altLang="en-US" sz="3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  <a:hlinkClick r:id="" action="ppaction://noaction"/>
              </a:rPr>
              <a:t>寄存器寻址</a:t>
            </a:r>
            <a:endParaRPr kumimoji="1" lang="zh-CN" altLang="en-US" sz="32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kumimoji="1" lang="en-US" altLang="zh-CN" sz="3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(3) </a:t>
            </a:r>
            <a:r>
              <a:rPr kumimoji="1" lang="zh-CN" altLang="en-US" sz="3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操作数在</a:t>
            </a:r>
            <a:r>
              <a:rPr kumimoji="1" lang="zh-CN" altLang="en-US" sz="3200" u="sng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存储器</a:t>
            </a:r>
            <a:r>
              <a:rPr kumimoji="1" lang="zh-CN" altLang="en-US" sz="3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中    </a:t>
            </a:r>
            <a:r>
              <a:rPr kumimoji="1" lang="en-US" altLang="zh-CN" sz="3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——</a:t>
            </a:r>
            <a:r>
              <a:rPr kumimoji="1" lang="zh-CN" altLang="en-US" sz="3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  <a:hlinkClick r:id="" action="ppaction://noaction"/>
              </a:rPr>
              <a:t>存储器寻址</a:t>
            </a:r>
            <a:endParaRPr kumimoji="1" lang="zh-CN" altLang="en-US" sz="32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297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297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297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297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973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746456" y="4805363"/>
            <a:ext cx="7627608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62255" indent="-262255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536575" indent="-274955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  <a:spcBef>
                <a:spcPct val="20000"/>
              </a:spcBef>
              <a:buFontTx/>
              <a:buChar char="•"/>
            </a:pPr>
            <a:r>
              <a:rPr lang="zh-CN" altLang="en-US" sz="21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操作数从</a:t>
            </a:r>
            <a:r>
              <a:rPr lang="zh-CN" altLang="en-US" sz="21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指令代码中立即得到，即立即数</a:t>
            </a:r>
            <a:r>
              <a:rPr lang="zh-CN" altLang="en-US" sz="21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lang="en-US" altLang="zh-CN" sz="21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Immediate</a:t>
            </a:r>
            <a:r>
              <a:rPr lang="zh-CN" altLang="en-US" sz="21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），用</a:t>
            </a:r>
            <a:r>
              <a:rPr lang="zh-CN" altLang="en-US" sz="21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常量形式</a:t>
            </a:r>
            <a:r>
              <a:rPr lang="zh-CN" altLang="en-US" sz="21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直接表达</a:t>
            </a:r>
            <a:endParaRPr lang="en-US" altLang="zh-CN" sz="2100" dirty="0">
              <a:solidFill>
                <a:srgbClr val="002060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spcBef>
                <a:spcPct val="20000"/>
              </a:spcBef>
              <a:buFontTx/>
              <a:buChar char="•"/>
            </a:pPr>
            <a:r>
              <a:rPr lang="zh-CN" altLang="en-US" sz="21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因此操作数存储在 </a:t>
            </a:r>
            <a:r>
              <a:rPr lang="zh-CN" altLang="en-US" sz="28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代码段（</a:t>
            </a:r>
            <a:r>
              <a:rPr lang="en-US" altLang="zh-CN" sz="28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CS</a:t>
            </a:r>
            <a:r>
              <a:rPr lang="zh-CN" altLang="en-US" sz="28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）</a:t>
            </a:r>
            <a:r>
              <a:rPr lang="zh-CN" altLang="en-US" sz="21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中</a:t>
            </a:r>
          </a:p>
        </p:txBody>
      </p:sp>
      <p:sp>
        <p:nvSpPr>
          <p:cNvPr id="22531" name="矩形 2"/>
          <p:cNvSpPr>
            <a:spLocks noChangeArrowheads="1"/>
          </p:cNvSpPr>
          <p:nvPr/>
        </p:nvSpPr>
        <p:spPr bwMode="auto">
          <a:xfrm>
            <a:off x="-43287" y="1326596"/>
            <a:ext cx="8063426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 eaLnBrk="1" hangingPunct="1"/>
            <a:r>
              <a:rPr kumimoji="1" lang="en-US" altLang="zh-CN" sz="32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1. </a:t>
            </a:r>
            <a:r>
              <a:rPr kumimoji="1" lang="zh-CN" altLang="en-US" sz="32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立即数寻址 </a:t>
            </a:r>
            <a:r>
              <a:rPr kumimoji="1" lang="en-US" altLang="zh-CN" sz="32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—— </a:t>
            </a:r>
            <a:r>
              <a:rPr kumimoji="1" lang="zh-CN" altLang="en-US" sz="32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操作数在</a:t>
            </a:r>
            <a:r>
              <a:rPr kumimoji="1" lang="zh-CN" altLang="en-US" sz="32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指令</a:t>
            </a:r>
            <a:r>
              <a:rPr kumimoji="1" lang="zh-CN" altLang="en-US" sz="32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中</a:t>
            </a:r>
          </a:p>
        </p:txBody>
      </p:sp>
      <p:grpSp>
        <p:nvGrpSpPr>
          <p:cNvPr id="22532" name="Group 73"/>
          <p:cNvGrpSpPr/>
          <p:nvPr/>
        </p:nvGrpSpPr>
        <p:grpSpPr bwMode="auto">
          <a:xfrm>
            <a:off x="1958975" y="3000489"/>
            <a:ext cx="1524000" cy="304800"/>
            <a:chOff x="842" y="3112"/>
            <a:chExt cx="960" cy="192"/>
          </a:xfrm>
        </p:grpSpPr>
        <p:sp>
          <p:nvSpPr>
            <p:cNvPr id="22556" name="Rectangle 33"/>
            <p:cNvSpPr>
              <a:spLocks noChangeArrowheads="1"/>
            </p:cNvSpPr>
            <p:nvPr/>
          </p:nvSpPr>
          <p:spPr bwMode="auto">
            <a:xfrm>
              <a:off x="842" y="3112"/>
              <a:ext cx="480" cy="192"/>
            </a:xfrm>
            <a:prstGeom prst="rect">
              <a:avLst/>
            </a:prstGeom>
            <a:solidFill>
              <a:schemeClr val="accent1"/>
            </a:solidFill>
            <a:ln w="317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kumimoji="1" lang="en-US" altLang="zh-CN">
                  <a:latin typeface="+mn-lt"/>
                  <a:ea typeface="+mn-ea"/>
                  <a:cs typeface="+mn-ea"/>
                  <a:sym typeface="+mn-lt"/>
                </a:rPr>
                <a:t>AH</a:t>
              </a:r>
            </a:p>
          </p:txBody>
        </p:sp>
        <p:sp>
          <p:nvSpPr>
            <p:cNvPr id="22557" name="Rectangle 34"/>
            <p:cNvSpPr>
              <a:spLocks noChangeArrowheads="1"/>
            </p:cNvSpPr>
            <p:nvPr/>
          </p:nvSpPr>
          <p:spPr bwMode="auto">
            <a:xfrm>
              <a:off x="1322" y="3112"/>
              <a:ext cx="480" cy="192"/>
            </a:xfrm>
            <a:prstGeom prst="rect">
              <a:avLst/>
            </a:prstGeom>
            <a:solidFill>
              <a:schemeClr val="accent1"/>
            </a:solidFill>
            <a:ln w="317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kumimoji="1" lang="en-US" altLang="zh-CN">
                  <a:latin typeface="+mn-lt"/>
                  <a:ea typeface="+mn-ea"/>
                  <a:cs typeface="+mn-ea"/>
                  <a:sym typeface="+mn-lt"/>
                </a:rPr>
                <a:t>AL</a:t>
              </a:r>
            </a:p>
          </p:txBody>
        </p:sp>
      </p:grpSp>
      <p:sp>
        <p:nvSpPr>
          <p:cNvPr id="22533" name="Text Box 35"/>
          <p:cNvSpPr txBox="1">
            <a:spLocks noChangeArrowheads="1"/>
          </p:cNvSpPr>
          <p:nvPr/>
        </p:nvSpPr>
        <p:spPr bwMode="auto">
          <a:xfrm>
            <a:off x="1235075" y="2921114"/>
            <a:ext cx="630238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en-US" altLang="zh-CN">
                <a:solidFill>
                  <a:srgbClr val="3333FF"/>
                </a:solidFill>
                <a:latin typeface="+mn-lt"/>
                <a:ea typeface="+mn-ea"/>
                <a:cs typeface="+mn-ea"/>
                <a:sym typeface="+mn-lt"/>
              </a:rPr>
              <a:t>AX</a:t>
            </a:r>
          </a:p>
        </p:txBody>
      </p:sp>
      <p:sp>
        <p:nvSpPr>
          <p:cNvPr id="13" name="Line 44"/>
          <p:cNvSpPr>
            <a:spLocks noChangeShapeType="1"/>
          </p:cNvSpPr>
          <p:nvPr/>
        </p:nvSpPr>
        <p:spPr bwMode="auto">
          <a:xfrm flipV="1">
            <a:off x="3057525" y="3300527"/>
            <a:ext cx="0" cy="431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" name="Line 46"/>
          <p:cNvSpPr>
            <a:spLocks noChangeShapeType="1"/>
          </p:cNvSpPr>
          <p:nvPr/>
        </p:nvSpPr>
        <p:spPr bwMode="auto">
          <a:xfrm flipH="1">
            <a:off x="3054350" y="3732327"/>
            <a:ext cx="13589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536" name="Rectangle 37"/>
          <p:cNvSpPr>
            <a:spLocks noChangeArrowheads="1"/>
          </p:cNvSpPr>
          <p:nvPr/>
        </p:nvSpPr>
        <p:spPr bwMode="auto">
          <a:xfrm>
            <a:off x="4449762" y="3952989"/>
            <a:ext cx="1187450" cy="471488"/>
          </a:xfrm>
          <a:prstGeom prst="rect">
            <a:avLst/>
          </a:prstGeom>
          <a:solidFill>
            <a:srgbClr val="FF9999"/>
          </a:solidFill>
          <a:ln w="19050" algn="ctr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195580" indent="-19558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>
                <a:latin typeface="+mn-lt"/>
                <a:ea typeface="+mn-ea"/>
                <a:cs typeface="+mn-ea"/>
                <a:sym typeface="+mn-lt"/>
              </a:rPr>
              <a:t>11H</a:t>
            </a:r>
            <a:endParaRPr lang="en-US" altLang="zh-CN" baseline="-250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538" name="Text Box 40"/>
          <p:cNvSpPr txBox="1">
            <a:spLocks noChangeArrowheads="1"/>
          </p:cNvSpPr>
          <p:nvPr/>
        </p:nvSpPr>
        <p:spPr bwMode="auto">
          <a:xfrm>
            <a:off x="4445000" y="2597264"/>
            <a:ext cx="1227138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kumimoji="1" lang="zh-CN" altLang="en-US" sz="2200">
                <a:latin typeface="+mn-lt"/>
                <a:ea typeface="+mn-ea"/>
                <a:cs typeface="+mn-ea"/>
                <a:sym typeface="+mn-lt"/>
              </a:rPr>
              <a:t>代码段</a:t>
            </a:r>
          </a:p>
        </p:txBody>
      </p:sp>
      <p:sp>
        <p:nvSpPr>
          <p:cNvPr id="22539" name="Rectangle 41"/>
          <p:cNvSpPr>
            <a:spLocks noChangeArrowheads="1"/>
          </p:cNvSpPr>
          <p:nvPr/>
        </p:nvSpPr>
        <p:spPr bwMode="auto">
          <a:xfrm>
            <a:off x="4451350" y="3037002"/>
            <a:ext cx="1184275" cy="460375"/>
          </a:xfrm>
          <a:prstGeom prst="rect">
            <a:avLst/>
          </a:prstGeom>
          <a:solidFill>
            <a:srgbClr val="FFFF99"/>
          </a:solidFill>
          <a:ln w="19050" algn="ctr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195580" indent="-19558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>
                <a:latin typeface="+mn-lt"/>
                <a:ea typeface="+mn-ea"/>
                <a:cs typeface="+mn-ea"/>
                <a:sym typeface="+mn-lt"/>
              </a:rPr>
              <a:t>B8H</a:t>
            </a:r>
          </a:p>
        </p:txBody>
      </p:sp>
      <p:sp>
        <p:nvSpPr>
          <p:cNvPr id="22540" name="Rectangle 42"/>
          <p:cNvSpPr>
            <a:spLocks noChangeArrowheads="1"/>
          </p:cNvSpPr>
          <p:nvPr/>
        </p:nvSpPr>
        <p:spPr bwMode="auto">
          <a:xfrm>
            <a:off x="4449763" y="3492614"/>
            <a:ext cx="1185862" cy="460375"/>
          </a:xfrm>
          <a:prstGeom prst="rect">
            <a:avLst/>
          </a:prstGeom>
          <a:solidFill>
            <a:srgbClr val="FF9999"/>
          </a:solidFill>
          <a:ln w="19050" algn="ctr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195580" indent="-19558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>
                <a:latin typeface="+mn-lt"/>
                <a:ea typeface="+mn-ea"/>
                <a:cs typeface="+mn-ea"/>
                <a:sym typeface="+mn-lt"/>
              </a:rPr>
              <a:t>00H</a:t>
            </a:r>
            <a:endParaRPr lang="en-US" altLang="zh-CN" baseline="-250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541" name="Text Box 52"/>
          <p:cNvSpPr txBox="1">
            <a:spLocks noChangeArrowheads="1"/>
          </p:cNvSpPr>
          <p:nvPr/>
        </p:nvSpPr>
        <p:spPr bwMode="auto">
          <a:xfrm>
            <a:off x="3675854" y="4435591"/>
            <a:ext cx="971550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195580" indent="-19558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1600" dirty="0">
                <a:latin typeface="+mn-lt"/>
                <a:ea typeface="+mn-ea"/>
                <a:cs typeface="+mn-ea"/>
                <a:sym typeface="+mn-lt"/>
              </a:rPr>
              <a:t>高地址</a:t>
            </a:r>
          </a:p>
        </p:txBody>
      </p:sp>
      <p:sp>
        <p:nvSpPr>
          <p:cNvPr id="22542" name="Text Box 53"/>
          <p:cNvSpPr txBox="1">
            <a:spLocks noChangeArrowheads="1"/>
          </p:cNvSpPr>
          <p:nvPr/>
        </p:nvSpPr>
        <p:spPr bwMode="auto">
          <a:xfrm>
            <a:off x="3654422" y="2744109"/>
            <a:ext cx="971550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195580" indent="-19558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1600" dirty="0">
                <a:latin typeface="+mn-lt"/>
                <a:ea typeface="+mn-ea"/>
                <a:cs typeface="+mn-ea"/>
                <a:sym typeface="+mn-lt"/>
              </a:rPr>
              <a:t>低地址</a:t>
            </a:r>
          </a:p>
        </p:txBody>
      </p:sp>
      <p:sp>
        <p:nvSpPr>
          <p:cNvPr id="22" name="Text Box 36"/>
          <p:cNvSpPr txBox="1">
            <a:spLocks noChangeArrowheads="1"/>
          </p:cNvSpPr>
          <p:nvPr/>
        </p:nvSpPr>
        <p:spPr bwMode="auto">
          <a:xfrm>
            <a:off x="5654675" y="3011602"/>
            <a:ext cx="1409700" cy="430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en-US" altLang="zh-CN" sz="22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    </a:t>
            </a:r>
            <a:r>
              <a:rPr kumimoji="1" lang="zh-CN" altLang="en-US" sz="22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操作码</a:t>
            </a:r>
          </a:p>
        </p:txBody>
      </p:sp>
      <p:sp>
        <p:nvSpPr>
          <p:cNvPr id="23" name="Line 54"/>
          <p:cNvSpPr>
            <a:spLocks noChangeShapeType="1"/>
          </p:cNvSpPr>
          <p:nvPr/>
        </p:nvSpPr>
        <p:spPr bwMode="auto">
          <a:xfrm>
            <a:off x="5703888" y="3256077"/>
            <a:ext cx="31908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" name="Text Box 57"/>
          <p:cNvSpPr txBox="1">
            <a:spLocks noChangeArrowheads="1"/>
          </p:cNvSpPr>
          <p:nvPr/>
        </p:nvSpPr>
        <p:spPr bwMode="auto">
          <a:xfrm>
            <a:off x="5837238" y="3449752"/>
            <a:ext cx="2081212" cy="430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en-US" altLang="zh-CN" sz="2200" dirty="0">
                <a:solidFill>
                  <a:srgbClr val="3333FF"/>
                </a:solidFill>
                <a:latin typeface="+mn-lt"/>
                <a:ea typeface="+mn-ea"/>
                <a:cs typeface="+mn-ea"/>
                <a:sym typeface="+mn-lt"/>
              </a:rPr>
              <a:t>    </a:t>
            </a:r>
            <a:r>
              <a:rPr kumimoji="1" lang="zh-CN" altLang="en-US" sz="2000" dirty="0">
                <a:solidFill>
                  <a:srgbClr val="3333FF"/>
                </a:solidFill>
                <a:latin typeface="+mn-lt"/>
                <a:ea typeface="+mn-ea"/>
                <a:cs typeface="+mn-ea"/>
                <a:sym typeface="+mn-lt"/>
              </a:rPr>
              <a:t>立即数低字节</a:t>
            </a:r>
          </a:p>
        </p:txBody>
      </p:sp>
      <p:sp>
        <p:nvSpPr>
          <p:cNvPr id="25" name="Line 58"/>
          <p:cNvSpPr>
            <a:spLocks noChangeShapeType="1"/>
          </p:cNvSpPr>
          <p:nvPr/>
        </p:nvSpPr>
        <p:spPr bwMode="auto">
          <a:xfrm>
            <a:off x="5863431" y="3664858"/>
            <a:ext cx="31908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6" name="Text Box 61"/>
          <p:cNvSpPr txBox="1">
            <a:spLocks noChangeArrowheads="1"/>
          </p:cNvSpPr>
          <p:nvPr/>
        </p:nvSpPr>
        <p:spPr bwMode="auto">
          <a:xfrm>
            <a:off x="5863431" y="4062527"/>
            <a:ext cx="242570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en-US" altLang="zh-CN" sz="2200" dirty="0">
                <a:solidFill>
                  <a:srgbClr val="3333FF"/>
                </a:solidFill>
                <a:latin typeface="+mn-lt"/>
                <a:ea typeface="+mn-ea"/>
                <a:cs typeface="+mn-ea"/>
                <a:sym typeface="+mn-lt"/>
              </a:rPr>
              <a:t>    </a:t>
            </a:r>
            <a:r>
              <a:rPr kumimoji="1" lang="zh-CN" altLang="en-US" sz="2000" dirty="0">
                <a:solidFill>
                  <a:srgbClr val="3333FF"/>
                </a:solidFill>
                <a:latin typeface="+mn-lt"/>
                <a:ea typeface="+mn-ea"/>
                <a:cs typeface="+mn-ea"/>
                <a:sym typeface="+mn-lt"/>
              </a:rPr>
              <a:t>立即数高字节</a:t>
            </a:r>
          </a:p>
        </p:txBody>
      </p:sp>
      <p:sp>
        <p:nvSpPr>
          <p:cNvPr id="27" name="Line 62"/>
          <p:cNvSpPr>
            <a:spLocks noChangeShapeType="1"/>
          </p:cNvSpPr>
          <p:nvPr/>
        </p:nvSpPr>
        <p:spPr bwMode="auto">
          <a:xfrm>
            <a:off x="5899150" y="4281602"/>
            <a:ext cx="31908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8" name="Line 68"/>
          <p:cNvSpPr>
            <a:spLocks noChangeShapeType="1"/>
          </p:cNvSpPr>
          <p:nvPr/>
        </p:nvSpPr>
        <p:spPr bwMode="auto">
          <a:xfrm flipH="1">
            <a:off x="2349500" y="4214927"/>
            <a:ext cx="207486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9" name="Line 69"/>
          <p:cNvSpPr>
            <a:spLocks noChangeShapeType="1"/>
          </p:cNvSpPr>
          <p:nvPr/>
        </p:nvSpPr>
        <p:spPr bwMode="auto">
          <a:xfrm flipV="1">
            <a:off x="2349500" y="3300527"/>
            <a:ext cx="0" cy="914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0" name="Rectangle 71"/>
          <p:cNvSpPr>
            <a:spLocks noChangeArrowheads="1"/>
          </p:cNvSpPr>
          <p:nvPr/>
        </p:nvSpPr>
        <p:spPr bwMode="auto">
          <a:xfrm>
            <a:off x="2720975" y="3000489"/>
            <a:ext cx="762000" cy="304800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kumimoji="1" lang="en-US" altLang="zh-CN">
                <a:latin typeface="+mn-lt"/>
                <a:ea typeface="+mn-ea"/>
                <a:cs typeface="+mn-ea"/>
                <a:sym typeface="+mn-lt"/>
              </a:rPr>
              <a:t>00H</a:t>
            </a:r>
          </a:p>
        </p:txBody>
      </p:sp>
      <p:sp>
        <p:nvSpPr>
          <p:cNvPr id="31" name="Rectangle 72"/>
          <p:cNvSpPr>
            <a:spLocks noChangeArrowheads="1"/>
          </p:cNvSpPr>
          <p:nvPr/>
        </p:nvSpPr>
        <p:spPr bwMode="auto">
          <a:xfrm>
            <a:off x="1958975" y="3000489"/>
            <a:ext cx="762000" cy="304800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kumimoji="1" lang="en-US" altLang="zh-CN">
                <a:latin typeface="+mn-lt"/>
                <a:ea typeface="+mn-ea"/>
                <a:cs typeface="+mn-ea"/>
                <a:sym typeface="+mn-lt"/>
              </a:rPr>
              <a:t>11H</a:t>
            </a:r>
          </a:p>
        </p:txBody>
      </p:sp>
      <p:sp>
        <p:nvSpPr>
          <p:cNvPr id="22553" name="Line 39"/>
          <p:cNvSpPr>
            <a:spLocks noChangeShapeType="1"/>
          </p:cNvSpPr>
          <p:nvPr/>
        </p:nvSpPr>
        <p:spPr bwMode="auto">
          <a:xfrm>
            <a:off x="5630657" y="2794114"/>
            <a:ext cx="0" cy="19637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" name="右大括号 32"/>
          <p:cNvSpPr/>
          <p:nvPr/>
        </p:nvSpPr>
        <p:spPr bwMode="auto">
          <a:xfrm>
            <a:off x="5703888" y="3688869"/>
            <a:ext cx="169862" cy="510778"/>
          </a:xfrm>
          <a:prstGeom prst="rightBrace">
            <a:avLst>
              <a:gd name="adj1" fmla="val 53141"/>
              <a:gd name="adj2" fmla="val 49076"/>
            </a:avLst>
          </a:prstGeom>
          <a:noFill/>
          <a:ln w="2857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marL="195580" indent="-19558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4" name="Text Box 57"/>
          <p:cNvSpPr txBox="1">
            <a:spLocks noChangeArrowheads="1"/>
          </p:cNvSpPr>
          <p:nvPr/>
        </p:nvSpPr>
        <p:spPr bwMode="auto">
          <a:xfrm>
            <a:off x="5788819" y="3713298"/>
            <a:ext cx="12176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en-US" altLang="zh-CN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zh-CN" altLang="en-US" sz="20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立即数</a:t>
            </a:r>
          </a:p>
        </p:txBody>
      </p:sp>
      <p:sp>
        <p:nvSpPr>
          <p:cNvPr id="22537" name="Line 39"/>
          <p:cNvSpPr>
            <a:spLocks noChangeShapeType="1"/>
          </p:cNvSpPr>
          <p:nvPr/>
        </p:nvSpPr>
        <p:spPr bwMode="auto">
          <a:xfrm>
            <a:off x="4443414" y="2794114"/>
            <a:ext cx="0" cy="19637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84897" y="2054109"/>
            <a:ext cx="331430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MOV</a:t>
            </a:r>
            <a:r>
              <a:rPr lang="en-US" altLang="zh-CN" sz="3200" dirty="0">
                <a:latin typeface="+mn-lt"/>
                <a:ea typeface="+mn-ea"/>
                <a:cs typeface="+mn-ea"/>
                <a:sym typeface="+mn-lt"/>
              </a:rPr>
              <a:t>  AX, 1100H</a:t>
            </a:r>
            <a:endParaRPr lang="zh-CN" altLang="en-US" sz="3200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"/>
                            </p:stCondLst>
                            <p:childTnLst>
                              <p:par>
                                <p:cTn id="6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22" grpId="0"/>
      <p:bldP spid="24" grpId="0"/>
      <p:bldP spid="26" grpId="0"/>
      <p:bldP spid="30" grpId="0" animBg="1"/>
      <p:bldP spid="31" grpId="0" animBg="1"/>
      <p:bldP spid="33" grpId="0" animBg="1"/>
      <p:bldP spid="3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矩形 32"/>
          <p:cNvSpPr>
            <a:spLocks noChangeArrowheads="1"/>
          </p:cNvSpPr>
          <p:nvPr/>
        </p:nvSpPr>
        <p:spPr bwMode="auto">
          <a:xfrm>
            <a:off x="637617" y="1526710"/>
            <a:ext cx="8052915" cy="1643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例： </a:t>
            </a:r>
            <a:r>
              <a:rPr lang="en-US" altLang="zh-CN" sz="28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MOV</a:t>
            </a:r>
            <a:r>
              <a:rPr lang="en-US" altLang="zh-CN" sz="2800" dirty="0">
                <a:latin typeface="+mn-lt"/>
                <a:ea typeface="+mn-ea"/>
                <a:cs typeface="+mn-ea"/>
                <a:sym typeface="+mn-lt"/>
              </a:rPr>
              <a:t>  AX, 1234H</a:t>
            </a:r>
            <a:r>
              <a:rPr lang="en-US" altLang="zh-CN" sz="28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 ; 1234H</a:t>
            </a:r>
            <a:r>
              <a:rPr lang="zh-CN" altLang="en-US" sz="28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是十六进制数</a:t>
            </a:r>
            <a:endParaRPr lang="en-US" altLang="zh-CN" sz="280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30000"/>
              </a:spcBef>
            </a:pPr>
            <a:r>
              <a:rPr lang="en-US" altLang="zh-CN" sz="28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        MOV  </a:t>
            </a:r>
            <a:r>
              <a:rPr lang="en-US" altLang="zh-CN" sz="28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AL, 5          </a:t>
            </a:r>
            <a:r>
              <a:rPr lang="en-US" altLang="zh-CN" sz="28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; 5</a:t>
            </a:r>
            <a:r>
              <a:rPr lang="zh-CN" altLang="en-US" sz="28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是十进制数</a:t>
            </a:r>
          </a:p>
          <a:p>
            <a:pPr eaLnBrk="1" hangingPunct="1">
              <a:spcBef>
                <a:spcPct val="30000"/>
              </a:spcBef>
            </a:pPr>
            <a:r>
              <a:rPr lang="zh-CN" altLang="en-US" sz="28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       </a:t>
            </a:r>
            <a:r>
              <a:rPr lang="en-US" altLang="zh-CN" sz="28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MOV</a:t>
            </a:r>
            <a:r>
              <a:rPr lang="en-US" altLang="zh-CN" sz="28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 AL, ‘A’        </a:t>
            </a:r>
            <a:r>
              <a:rPr lang="en-US" altLang="zh-CN" sz="28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; ‘A’</a:t>
            </a:r>
            <a:r>
              <a:rPr lang="zh-CN" altLang="en-US" sz="28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是字符常数，等于</a:t>
            </a:r>
            <a:r>
              <a:rPr lang="en-US" altLang="zh-CN" sz="28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41H</a:t>
            </a:r>
            <a:endParaRPr lang="zh-CN" altLang="en-US" sz="28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1222375" y="3687763"/>
            <a:ext cx="6883400" cy="2597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30000"/>
              </a:spcBef>
              <a:spcAft>
                <a:spcPts val="1200"/>
              </a:spcAft>
            </a:pPr>
            <a:r>
              <a:rPr lang="zh-CN" altLang="en-US" sz="28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注 意！</a:t>
            </a:r>
          </a:p>
          <a:p>
            <a:pPr marL="342900" indent="-342900" eaLnBrk="1" hangingPunct="1"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zh-CN" altLang="zh-CN" dirty="0">
                <a:latin typeface="+mn-lt"/>
                <a:ea typeface="+mn-ea"/>
                <a:cs typeface="+mn-ea"/>
                <a:sym typeface="+mn-lt"/>
              </a:rPr>
              <a:t>只能用于</a:t>
            </a:r>
            <a:r>
              <a:rPr lang="zh-CN" altLang="en-US" dirty="0">
                <a:solidFill>
                  <a:srgbClr val="FF0066"/>
                </a:solidFill>
                <a:latin typeface="+mn-lt"/>
                <a:ea typeface="+mn-ea"/>
                <a:cs typeface="+mn-ea"/>
                <a:sym typeface="+mn-lt"/>
              </a:rPr>
              <a:t>源操作数</a:t>
            </a:r>
            <a:r>
              <a:rPr lang="zh-CN" altLang="en-US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  </a:t>
            </a:r>
          </a:p>
          <a:p>
            <a:pPr eaLnBrk="1" hangingPunct="1">
              <a:spcBef>
                <a:spcPct val="30000"/>
              </a:spcBef>
            </a:pPr>
            <a:r>
              <a:rPr lang="en-US" altLang="zh-CN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                  MOV  40H, AL    </a:t>
            </a:r>
            <a:r>
              <a:rPr lang="en-US" altLang="zh-CN" dirty="0">
                <a:solidFill>
                  <a:srgbClr val="FF0000"/>
                </a:solidFill>
                <a:cs typeface="+mn-ea"/>
                <a:sym typeface="+mn-lt"/>
              </a:rPr>
              <a:t>×</a:t>
            </a:r>
            <a:endParaRPr lang="zh-CN" altLang="zh-CN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30000"/>
              </a:spcBef>
            </a:pPr>
            <a:r>
              <a:rPr lang="en-US" altLang="zh-CN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* </a:t>
            </a:r>
            <a:r>
              <a:rPr lang="zh-CN" altLang="en-US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源操作数和目的操作数的</a:t>
            </a:r>
            <a:r>
              <a:rPr lang="zh-CN" altLang="zh-CN" dirty="0">
                <a:solidFill>
                  <a:srgbClr val="FF0066"/>
                </a:solidFill>
                <a:latin typeface="+mn-lt"/>
                <a:ea typeface="+mn-ea"/>
                <a:cs typeface="+mn-ea"/>
                <a:sym typeface="+mn-lt"/>
              </a:rPr>
              <a:t>字长</a:t>
            </a:r>
            <a:r>
              <a:rPr lang="zh-CN" altLang="en-US" dirty="0">
                <a:solidFill>
                  <a:srgbClr val="FF0066"/>
                </a:solidFill>
                <a:latin typeface="+mn-lt"/>
                <a:ea typeface="+mn-ea"/>
                <a:cs typeface="+mn-ea"/>
                <a:sym typeface="+mn-lt"/>
              </a:rPr>
              <a:t>必须</a:t>
            </a:r>
            <a:r>
              <a:rPr lang="zh-CN" altLang="zh-CN" dirty="0">
                <a:solidFill>
                  <a:srgbClr val="FF0066"/>
                </a:solidFill>
                <a:latin typeface="+mn-lt"/>
                <a:ea typeface="+mn-ea"/>
                <a:cs typeface="+mn-ea"/>
                <a:sym typeface="+mn-lt"/>
              </a:rPr>
              <a:t>一致</a:t>
            </a:r>
            <a:r>
              <a:rPr lang="zh-CN" altLang="zh-CN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endParaRPr lang="zh-CN" altLang="en-US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30000"/>
              </a:spcBef>
            </a:pPr>
            <a:r>
              <a:rPr lang="zh-CN" altLang="en-US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	        </a:t>
            </a:r>
            <a:r>
              <a:rPr lang="en-US" altLang="zh-CN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MOV  AH, 3064H    </a:t>
            </a:r>
            <a:r>
              <a:rPr lang="en-US" altLang="zh-CN" dirty="0">
                <a:solidFill>
                  <a:srgbClr val="FF0000"/>
                </a:solidFill>
                <a:cs typeface="+mn-ea"/>
                <a:sym typeface="+mn-lt"/>
              </a:rPr>
              <a:t>×</a:t>
            </a:r>
            <a:endParaRPr lang="en-US" altLang="zh-CN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 txBox="1">
            <a:spLocks noChangeArrowheads="1"/>
          </p:cNvSpPr>
          <p:nvPr/>
        </p:nvSpPr>
        <p:spPr bwMode="auto">
          <a:xfrm>
            <a:off x="488457" y="1176556"/>
            <a:ext cx="7560168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defPPr>
              <a:defRPr lang="zh-CN"/>
            </a:defPPr>
            <a:lvl1pPr algn="ctr" eaLnBrk="1" hangingPunct="1">
              <a:defRPr kumimoji="1" sz="3200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defRPr>
            </a:lvl1pPr>
          </a:lstStyle>
          <a:p>
            <a:r>
              <a:rPr lang="en-US" altLang="zh-CN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2. </a:t>
            </a:r>
            <a:r>
              <a:rPr lang="zh-CN" altLang="en-US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寄存器寻址 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—— 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操作数在寄存器中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1120775" y="2811463"/>
            <a:ext cx="7289800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62255" indent="-262255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260350" indent="64008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20000"/>
              </a:spcBef>
              <a:buFontTx/>
              <a:buChar char="•"/>
            </a:pPr>
            <a:r>
              <a:rPr lang="zh-CN" altLang="en-US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操作数在</a:t>
            </a:r>
            <a:r>
              <a:rPr lang="zh-CN" altLang="en-US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寄存器</a:t>
            </a:r>
            <a:r>
              <a:rPr lang="zh-CN" altLang="en-US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中，不需要访问存储器，速度快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8069" name="矩形 5"/>
          <p:cNvSpPr>
            <a:spLocks noChangeArrowheads="1"/>
          </p:cNvSpPr>
          <p:nvPr/>
        </p:nvSpPr>
        <p:spPr bwMode="auto">
          <a:xfrm>
            <a:off x="2549525" y="2101850"/>
            <a:ext cx="25955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MOV  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AX</a:t>
            </a:r>
            <a:r>
              <a:rPr lang="en-US" altLang="zh-CN" sz="28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,  </a:t>
            </a:r>
            <a:r>
              <a:rPr lang="en-US" altLang="zh-CN" sz="2800">
                <a:latin typeface="+mn-lt"/>
                <a:ea typeface="+mn-ea"/>
                <a:cs typeface="+mn-ea"/>
                <a:sym typeface="+mn-lt"/>
              </a:rPr>
              <a:t>BX</a:t>
            </a:r>
            <a:endParaRPr lang="zh-CN" altLang="en-US" sz="28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1323975" y="3703638"/>
            <a:ext cx="6027738" cy="259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30000"/>
              </a:spcBef>
              <a:spcAft>
                <a:spcPts val="1200"/>
              </a:spcAft>
            </a:pPr>
            <a:r>
              <a:rPr lang="zh-CN" altLang="en-US" sz="28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注 意！</a:t>
            </a:r>
          </a:p>
          <a:p>
            <a:pPr eaLnBrk="1" hangingPunct="1">
              <a:spcBef>
                <a:spcPct val="30000"/>
              </a:spcBef>
            </a:pPr>
            <a:r>
              <a:rPr lang="en-US" altLang="zh-CN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*</a:t>
            </a:r>
            <a:r>
              <a:rPr lang="zh-CN" altLang="en-US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源操作数和目的操作数的</a:t>
            </a:r>
            <a:r>
              <a:rPr lang="zh-CN" altLang="zh-CN" dirty="0">
                <a:solidFill>
                  <a:srgbClr val="FF0066"/>
                </a:solidFill>
                <a:latin typeface="+mn-lt"/>
                <a:ea typeface="+mn-ea"/>
                <a:cs typeface="+mn-ea"/>
                <a:sym typeface="+mn-lt"/>
              </a:rPr>
              <a:t>字长</a:t>
            </a:r>
            <a:r>
              <a:rPr lang="zh-CN" altLang="en-US" dirty="0">
                <a:solidFill>
                  <a:srgbClr val="FF0066"/>
                </a:solidFill>
                <a:latin typeface="+mn-lt"/>
                <a:ea typeface="+mn-ea"/>
                <a:cs typeface="+mn-ea"/>
                <a:sym typeface="+mn-lt"/>
              </a:rPr>
              <a:t>必须</a:t>
            </a:r>
            <a:r>
              <a:rPr lang="zh-CN" altLang="zh-CN" dirty="0">
                <a:solidFill>
                  <a:srgbClr val="FF0066"/>
                </a:solidFill>
                <a:latin typeface="+mn-lt"/>
                <a:ea typeface="+mn-ea"/>
                <a:cs typeface="+mn-ea"/>
                <a:sym typeface="+mn-lt"/>
              </a:rPr>
              <a:t>一致</a:t>
            </a:r>
            <a:r>
              <a:rPr lang="zh-CN" altLang="zh-CN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endParaRPr lang="zh-CN" altLang="en-US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30000"/>
              </a:spcBef>
            </a:pPr>
            <a:r>
              <a:rPr lang="zh-CN" altLang="en-US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	          </a:t>
            </a:r>
            <a:r>
              <a:rPr lang="en-US" altLang="zh-CN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MOV  AH, BX   </a:t>
            </a:r>
            <a:r>
              <a:rPr lang="en-US" altLang="zh-CN" dirty="0">
                <a:solidFill>
                  <a:srgbClr val="FF0000"/>
                </a:solidFill>
                <a:cs typeface="+mn-ea"/>
                <a:sym typeface="+mn-lt"/>
              </a:rPr>
              <a:t>×</a:t>
            </a:r>
            <a:endParaRPr lang="en-US" altLang="zh-CN" dirty="0">
              <a:solidFill>
                <a:srgbClr val="CC3300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30000"/>
              </a:spcBef>
            </a:pPr>
            <a:r>
              <a:rPr lang="en-US" altLang="zh-CN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*CS</a:t>
            </a:r>
            <a:r>
              <a:rPr lang="zh-CN" altLang="en-US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不能用</a:t>
            </a:r>
            <a:r>
              <a:rPr lang="en-US" altLang="zh-CN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MOV</a:t>
            </a:r>
            <a:r>
              <a:rPr lang="zh-CN" altLang="en-US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指令改变 </a:t>
            </a:r>
            <a:endParaRPr lang="en-US" altLang="zh-CN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30000"/>
              </a:spcBef>
            </a:pPr>
            <a:r>
              <a:rPr lang="en-US" altLang="zh-CN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               </a:t>
            </a:r>
            <a:r>
              <a:rPr lang="zh-CN" altLang="en-US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    </a:t>
            </a:r>
            <a:r>
              <a:rPr lang="en-US" altLang="zh-CN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MOV  CS, AX   </a:t>
            </a:r>
            <a:r>
              <a:rPr lang="en-US" altLang="zh-CN" dirty="0">
                <a:solidFill>
                  <a:srgbClr val="FF0000"/>
                </a:solidFill>
                <a:cs typeface="+mn-ea"/>
                <a:sym typeface="+mn-lt"/>
              </a:rPr>
              <a:t>×</a:t>
            </a:r>
            <a:endParaRPr lang="zh-CN" altLang="zh-CN" dirty="0">
              <a:solidFill>
                <a:srgbClr val="CC33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88069" grpId="0"/>
      <p:bldP spid="7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 txBox="1">
            <a:spLocks noChangeArrowheads="1"/>
          </p:cNvSpPr>
          <p:nvPr/>
        </p:nvSpPr>
        <p:spPr bwMode="auto">
          <a:xfrm>
            <a:off x="750986" y="1201099"/>
            <a:ext cx="2728632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  <a:lvl1pPr algn="ctr" eaLnBrk="1" hangingPunct="1">
              <a:defRPr kumimoji="1" sz="3200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defRPr>
            </a:lvl1pPr>
          </a:lstStyle>
          <a:p>
            <a:r>
              <a:rPr lang="en-US" altLang="zh-CN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3. </a:t>
            </a:r>
            <a:r>
              <a:rPr lang="zh-CN" altLang="en-US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存储器寻址</a:t>
            </a:r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920750" y="1931988"/>
            <a:ext cx="7499350" cy="4364037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defPPr>
              <a:defRPr lang="zh-CN"/>
            </a:defPPr>
            <a:lvl1pPr marL="262255" indent="-262255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 sz="2600" b="1">
                <a:solidFill>
                  <a:srgbClr val="002060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260350" lvl="1" indent="640080">
              <a:lnSpc>
                <a:spcPct val="120000"/>
              </a:lnSpc>
              <a:buFont typeface="Times New Roman" panose="02020603050405020304" pitchFamily="18" charset="0"/>
              <a:buNone/>
              <a:defRPr sz="2600" b="1">
                <a:solidFill>
                  <a:srgbClr val="C00000"/>
                </a:solidFill>
                <a:ea typeface="楷体_GB2312" pitchFamily="49" charset="-122"/>
              </a:defRPr>
            </a:lvl2pPr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</a:lvl9pPr>
          </a:lstStyle>
          <a:p>
            <a:pPr>
              <a:lnSpc>
                <a:spcPct val="150000"/>
              </a:lnSpc>
              <a:buFontTx/>
              <a:buChar char="•"/>
              <a:defRPr/>
            </a:pP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操作数在</a:t>
            </a:r>
            <a:r>
              <a:rPr lang="zh-CN" altLang="en-US" sz="22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存储器</a:t>
            </a: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中，用</a:t>
            </a:r>
            <a:r>
              <a:rPr lang="zh-CN" altLang="en-US" sz="22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存储单元的地址</a:t>
            </a: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表示</a:t>
            </a:r>
          </a:p>
          <a:p>
            <a:pPr>
              <a:lnSpc>
                <a:spcPct val="150000"/>
              </a:lnSpc>
              <a:buFontTx/>
              <a:buChar char="•"/>
              <a:defRPr/>
            </a:pP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编程时使用包含</a:t>
            </a:r>
            <a:r>
              <a:rPr lang="zh-CN" altLang="en-US" sz="22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段寄存器和偏移地址</a:t>
            </a: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的</a:t>
            </a:r>
            <a:r>
              <a:rPr lang="zh-CN" altLang="en-US" sz="2200" dirty="0">
                <a:solidFill>
                  <a:srgbClr val="009900"/>
                </a:solidFill>
                <a:latin typeface="+mn-lt"/>
                <a:ea typeface="+mn-ea"/>
                <a:cs typeface="+mn-ea"/>
                <a:sym typeface="+mn-lt"/>
              </a:rPr>
              <a:t>逻辑地址</a:t>
            </a:r>
          </a:p>
          <a:p>
            <a:pPr marL="536575" lvl="1" indent="-274955">
              <a:lnSpc>
                <a:spcPct val="150000"/>
              </a:lnSpc>
              <a:buFont typeface="Times New Roman" panose="02020603050405020304" pitchFamily="18" charset="0"/>
              <a:buChar char="−"/>
              <a:defRPr/>
            </a:pPr>
            <a:r>
              <a:rPr lang="zh-CN" altLang="en-US" sz="22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段寄存器</a:t>
            </a: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指示段基地址</a:t>
            </a:r>
          </a:p>
          <a:p>
            <a:pPr marL="536575" lvl="1" indent="-274955">
              <a:lnSpc>
                <a:spcPct val="150000"/>
              </a:lnSpc>
              <a:buFont typeface="Times New Roman" panose="02020603050405020304" pitchFamily="18" charset="0"/>
              <a:buChar char="−"/>
              <a:defRPr/>
            </a:pPr>
            <a:r>
              <a:rPr lang="zh-CN" altLang="en-US" sz="22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偏移地址由各种寻址方式计算，常被称为</a:t>
            </a: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有效地址</a:t>
            </a: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EA</a:t>
            </a: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Effective Address</a:t>
            </a: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）</a:t>
            </a:r>
            <a:endParaRPr lang="en-US" altLang="zh-CN" sz="2200" dirty="0">
              <a:latin typeface="+mn-lt"/>
              <a:ea typeface="+mn-ea"/>
              <a:cs typeface="+mn-ea"/>
              <a:sym typeface="+mn-lt"/>
            </a:endParaRPr>
          </a:p>
          <a:p>
            <a:pPr marL="262255" lvl="1" indent="-262255" algn="just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Font typeface="Times New Roman" panose="02020603050405020304" pitchFamily="18" charset="0"/>
              <a:buChar char="•"/>
              <a:defRPr/>
            </a:pPr>
            <a:r>
              <a:rPr lang="zh-CN" altLang="en-US" sz="22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一般情况下存储器地址由</a:t>
            </a: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有效地址</a:t>
            </a:r>
            <a:r>
              <a:rPr lang="zh-CN" altLang="en-US" sz="22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表示，段寄存器不用显式说明，</a:t>
            </a: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数据在默认的段中</a:t>
            </a:r>
            <a:r>
              <a:rPr lang="zh-CN" altLang="en-US" sz="22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。如果不使用默认段寄存器，则要用</a:t>
            </a: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段超越指令前缀</a:t>
            </a:r>
            <a:r>
              <a:rPr lang="zh-CN" altLang="en-US" sz="22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加以说明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 txBox="1">
            <a:spLocks noChangeArrowheads="1"/>
          </p:cNvSpPr>
          <p:nvPr/>
        </p:nvSpPr>
        <p:spPr bwMode="auto">
          <a:xfrm>
            <a:off x="755221" y="1262305"/>
            <a:ext cx="4933950" cy="48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(1) </a:t>
            </a:r>
            <a:r>
              <a:rPr lang="zh-CN" altLang="en-US" sz="320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段寄存器的默认和超越</a:t>
            </a:r>
          </a:p>
        </p:txBody>
      </p:sp>
      <p:pic>
        <p:nvPicPr>
          <p:cNvPr id="26627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378" b="39673"/>
          <a:stretch>
            <a:fillRect/>
          </a:stretch>
        </p:blipFill>
        <p:spPr bwMode="auto">
          <a:xfrm>
            <a:off x="1185862" y="2262188"/>
            <a:ext cx="6772275" cy="361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 txBox="1">
            <a:spLocks noChangeArrowheads="1"/>
          </p:cNvSpPr>
          <p:nvPr/>
        </p:nvSpPr>
        <p:spPr bwMode="auto">
          <a:xfrm>
            <a:off x="685799" y="1289000"/>
            <a:ext cx="3886200" cy="48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(2) </a:t>
            </a:r>
            <a:r>
              <a:rPr lang="zh-CN" altLang="en-US" sz="320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偏移地址的组成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169987" y="2033587"/>
            <a:ext cx="6804025" cy="279082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defPPr>
              <a:defRPr lang="zh-CN"/>
            </a:defPPr>
            <a:lvl1pPr marL="262255" indent="-262255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 b="1">
                <a:solidFill>
                  <a:srgbClr val="002060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536575" lvl="1" indent="-274955">
              <a:lnSpc>
                <a:spcPct val="120000"/>
              </a:lnSpc>
              <a:buFont typeface="Times New Roman" panose="02020603050405020304" pitchFamily="18" charset="0"/>
              <a:buChar char="−"/>
              <a:defRPr b="1">
                <a:solidFill>
                  <a:srgbClr val="002060"/>
                </a:solidFill>
                <a:ea typeface="楷体_GB2312" pitchFamily="49" charset="-122"/>
              </a:defRPr>
            </a:lvl2pPr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</a:lvl9pPr>
          </a:lstStyle>
          <a:p>
            <a:pPr>
              <a:lnSpc>
                <a:spcPct val="150000"/>
              </a:lnSpc>
              <a:buFontTx/>
              <a:buChar char="•"/>
              <a:defRPr/>
            </a:pP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16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位有效地址</a:t>
            </a:r>
            <a:endParaRPr lang="en-US" altLang="zh-CN" dirty="0">
              <a:latin typeface="+mn-lt"/>
              <a:ea typeface="+mn-ea"/>
              <a:cs typeface="+mn-ea"/>
              <a:sym typeface="+mn-lt"/>
            </a:endParaRPr>
          </a:p>
          <a:p>
            <a:pPr marL="0" indent="0" algn="ctr">
              <a:lnSpc>
                <a:spcPct val="150000"/>
              </a:lnSpc>
              <a:defRPr/>
            </a:pPr>
            <a:r>
              <a:rPr lang="en-US" altLang="zh-CN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EA</a:t>
            </a:r>
            <a:r>
              <a:rPr lang="zh-CN" altLang="en-US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＝基址寄存器＋变址寄存器＋位移量</a:t>
            </a:r>
          </a:p>
          <a:p>
            <a:pPr marL="1080135" lvl="1">
              <a:lnSpc>
                <a:spcPct val="150000"/>
              </a:lnSpc>
              <a:defRPr/>
            </a:pP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基址寄存器：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BX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或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BP</a:t>
            </a:r>
          </a:p>
          <a:p>
            <a:pPr marL="1080135" lvl="1">
              <a:lnSpc>
                <a:spcPct val="150000"/>
              </a:lnSpc>
              <a:defRPr/>
            </a:pP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变址寄存器：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SI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或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DI</a:t>
            </a:r>
          </a:p>
          <a:p>
            <a:pPr marL="1080135" lvl="1">
              <a:lnSpc>
                <a:spcPct val="150000"/>
              </a:lnSpc>
              <a:defRPr/>
            </a:pP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位移量：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8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或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16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位有符号值</a:t>
            </a:r>
          </a:p>
        </p:txBody>
      </p:sp>
      <p:sp>
        <p:nvSpPr>
          <p:cNvPr id="27652" name="矩形 2"/>
          <p:cNvSpPr>
            <a:spLocks noChangeArrowheads="1"/>
          </p:cNvSpPr>
          <p:nvPr/>
        </p:nvSpPr>
        <p:spPr bwMode="auto">
          <a:xfrm>
            <a:off x="1173163" y="5006975"/>
            <a:ext cx="7023100" cy="1363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62255" indent="-262255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  <a:spcBef>
                <a:spcPct val="20000"/>
              </a:spcBef>
              <a:buFontTx/>
              <a:buChar char="•"/>
            </a:pPr>
            <a:r>
              <a:rPr lang="zh-CN" altLang="en-US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一般情况下，由基址寄存器决定哪个段寄存器作为段指针（如果不使用段超越前缀）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822325" y="2166621"/>
            <a:ext cx="7499350" cy="3537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97155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lvl="1" eaLnBrk="1" hangingPunct="1">
              <a:lnSpc>
                <a:spcPct val="140000"/>
              </a:lnSpc>
              <a:buClr>
                <a:schemeClr val="tx1"/>
              </a:buClr>
              <a:buFont typeface="Wingdings" panose="05000000000000000000" pitchFamily="2" charset="2"/>
              <a:buAutoNum type="circleNumDbPlain"/>
            </a:pPr>
            <a:r>
              <a:rPr kumimoji="1" lang="zh-CN" altLang="en-US" sz="32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zh-CN" altLang="en-US" sz="320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直接寻址</a:t>
            </a:r>
          </a:p>
          <a:p>
            <a:pPr lvl="1" eaLnBrk="1" hangingPunct="1">
              <a:lnSpc>
                <a:spcPct val="140000"/>
              </a:lnSpc>
              <a:buClr>
                <a:schemeClr val="tx1"/>
              </a:buClr>
              <a:buFont typeface="Wingdings" panose="05000000000000000000" pitchFamily="2" charset="2"/>
              <a:buAutoNum type="circleNumDbPlain"/>
            </a:pPr>
            <a:r>
              <a:rPr kumimoji="1" lang="zh-CN" altLang="en-US" sz="32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zh-CN" altLang="en-US" sz="320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寄存器间接寻址</a:t>
            </a:r>
          </a:p>
          <a:p>
            <a:pPr lvl="1" eaLnBrk="1" hangingPunct="1">
              <a:lnSpc>
                <a:spcPct val="140000"/>
              </a:lnSpc>
              <a:buClr>
                <a:schemeClr val="tx1"/>
              </a:buClr>
              <a:buFont typeface="Wingdings" panose="05000000000000000000" pitchFamily="2" charset="2"/>
              <a:buAutoNum type="circleNumDbPlain"/>
            </a:pPr>
            <a:r>
              <a:rPr kumimoji="1" lang="zh-CN" altLang="en-US" sz="32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zh-CN" altLang="en-US" sz="320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寄存器相对寻址</a:t>
            </a:r>
          </a:p>
          <a:p>
            <a:pPr lvl="1" eaLnBrk="1" hangingPunct="1">
              <a:lnSpc>
                <a:spcPct val="140000"/>
              </a:lnSpc>
              <a:buClr>
                <a:schemeClr val="tx1"/>
              </a:buClr>
              <a:buFont typeface="Wingdings" panose="05000000000000000000" pitchFamily="2" charset="2"/>
              <a:buAutoNum type="circleNumDbPlain"/>
            </a:pPr>
            <a:r>
              <a:rPr kumimoji="1" lang="zh-CN" altLang="en-US" sz="32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zh-CN" altLang="en-US" sz="320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基址变址寻址</a:t>
            </a:r>
          </a:p>
          <a:p>
            <a:pPr lvl="1" eaLnBrk="1" hangingPunct="1">
              <a:lnSpc>
                <a:spcPct val="140000"/>
              </a:lnSpc>
              <a:buClr>
                <a:schemeClr val="tx1"/>
              </a:buClr>
              <a:buFont typeface="Wingdings" panose="05000000000000000000" pitchFamily="2" charset="2"/>
              <a:buAutoNum type="circleNumDbPlain"/>
            </a:pPr>
            <a:r>
              <a:rPr kumimoji="1" lang="zh-CN" altLang="en-US" sz="32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zh-CN" altLang="en-US" sz="320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相对基址变址寻址</a:t>
            </a:r>
          </a:p>
        </p:txBody>
      </p:sp>
      <p:sp>
        <p:nvSpPr>
          <p:cNvPr id="5" name="矩形 4"/>
          <p:cNvSpPr/>
          <p:nvPr/>
        </p:nvSpPr>
        <p:spPr>
          <a:xfrm>
            <a:off x="1001713" y="1420813"/>
            <a:ext cx="5400675" cy="6540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altLang="zh-CN" sz="320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(3) </a:t>
            </a:r>
            <a:r>
              <a:rPr lang="zh-CN" altLang="en-US" sz="320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存储器寻址的</a:t>
            </a:r>
            <a:r>
              <a:rPr lang="en-US" altLang="zh-CN" sz="320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  <a:r>
              <a:rPr lang="zh-CN" altLang="en-US" sz="320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种方式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754" name="Text Box 2"/>
          <p:cNvSpPr txBox="1">
            <a:spLocks noChangeArrowheads="1"/>
          </p:cNvSpPr>
          <p:nvPr/>
        </p:nvSpPr>
        <p:spPr bwMode="auto">
          <a:xfrm>
            <a:off x="1046162" y="2046287"/>
            <a:ext cx="7051675" cy="276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62255" indent="-262255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  <a:spcAft>
                <a:spcPts val="600"/>
              </a:spcAft>
              <a:buFontTx/>
              <a:buChar char="•"/>
            </a:pPr>
            <a:r>
              <a:rPr lang="zh-CN" altLang="en-US" sz="28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指令中直接包含了</a:t>
            </a:r>
            <a:r>
              <a:rPr lang="zh-CN" altLang="en-US" sz="28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操作数的有效地址</a:t>
            </a:r>
            <a:r>
              <a:rPr lang="en-US" altLang="zh-CN" sz="28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EA</a:t>
            </a:r>
            <a:r>
              <a:rPr lang="zh-CN" altLang="en-US" sz="28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zh-CN" altLang="en-US" sz="28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在指令操作码之后</a:t>
            </a:r>
            <a:endParaRPr lang="en-US" altLang="zh-CN" sz="2800" dirty="0">
              <a:solidFill>
                <a:srgbClr val="C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  <a:buFontTx/>
              <a:buChar char="•"/>
            </a:pPr>
            <a:r>
              <a:rPr lang="zh-CN" altLang="en-US" sz="28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默认段地址在</a:t>
            </a:r>
            <a:r>
              <a:rPr lang="en-US" altLang="zh-CN" sz="28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DS</a:t>
            </a:r>
            <a:r>
              <a:rPr lang="zh-CN" altLang="en-US" sz="28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寄存器中，即操作数的实际地址（物理地址）是</a:t>
            </a:r>
            <a:r>
              <a:rPr lang="en-US" altLang="zh-CN" sz="28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DS:EA</a:t>
            </a:r>
          </a:p>
          <a:p>
            <a:pPr>
              <a:lnSpc>
                <a:spcPct val="150000"/>
              </a:lnSpc>
              <a:buFontTx/>
              <a:buChar char="•"/>
            </a:pPr>
            <a:r>
              <a:rPr lang="zh-CN" altLang="en-US" sz="28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常用于存取变量</a:t>
            </a:r>
            <a:endParaRPr lang="en-US" altLang="zh-CN" sz="2800" dirty="0">
              <a:solidFill>
                <a:srgbClr val="00206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0755" name="Rectangle 3"/>
          <p:cNvSpPr>
            <a:spLocks noChangeArrowheads="1"/>
          </p:cNvSpPr>
          <p:nvPr/>
        </p:nvSpPr>
        <p:spPr bwMode="auto">
          <a:xfrm>
            <a:off x="667981" y="1283317"/>
            <a:ext cx="2547938" cy="57943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altLang="zh-CN" sz="320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❶  </a:t>
            </a:r>
            <a:r>
              <a:rPr lang="zh-CN" altLang="en-US" sz="320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直接寻址</a:t>
            </a:r>
          </a:p>
        </p:txBody>
      </p:sp>
      <p:grpSp>
        <p:nvGrpSpPr>
          <p:cNvPr id="4" name="Group 38"/>
          <p:cNvGrpSpPr/>
          <p:nvPr/>
        </p:nvGrpSpPr>
        <p:grpSpPr bwMode="auto">
          <a:xfrm>
            <a:off x="4343742" y="4995245"/>
            <a:ext cx="4203688" cy="1584325"/>
            <a:chOff x="3050" y="2592"/>
            <a:chExt cx="2477" cy="816"/>
          </a:xfrm>
        </p:grpSpPr>
        <p:sp>
          <p:nvSpPr>
            <p:cNvPr id="5" name="Oval 39"/>
            <p:cNvSpPr>
              <a:spLocks noChangeArrowheads="1"/>
            </p:cNvSpPr>
            <p:nvPr/>
          </p:nvSpPr>
          <p:spPr bwMode="auto">
            <a:xfrm>
              <a:off x="3744" y="3024"/>
              <a:ext cx="288" cy="288"/>
            </a:xfrm>
            <a:prstGeom prst="ellipse">
              <a:avLst/>
            </a:prstGeom>
            <a:solidFill>
              <a:srgbClr val="00CCFF"/>
            </a:solidFill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kumimoji="1" lang="en-US" altLang="zh-CN" sz="4000" b="1" dirty="0">
                  <a:latin typeface="+mn-lt"/>
                  <a:ea typeface="+mn-ea"/>
                  <a:cs typeface="+mn-ea"/>
                  <a:sym typeface="+mn-lt"/>
                </a:rPr>
                <a:t>+</a:t>
              </a:r>
              <a:endParaRPr kumimoji="1" lang="en-US" altLang="zh-CN" sz="2400" b="1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" name="Rectangle 40"/>
            <p:cNvSpPr>
              <a:spLocks noChangeArrowheads="1"/>
            </p:cNvSpPr>
            <p:nvPr/>
          </p:nvSpPr>
          <p:spPr bwMode="auto">
            <a:xfrm>
              <a:off x="3050" y="3065"/>
              <a:ext cx="413" cy="20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</a:ln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kumimoji="1" lang="zh-CN" altLang="en-US" sz="2000" b="1" dirty="0">
                  <a:latin typeface="+mn-lt"/>
                  <a:ea typeface="+mn-ea"/>
                  <a:cs typeface="+mn-ea"/>
                  <a:sym typeface="+mn-lt"/>
                </a:rPr>
                <a:t>常数</a:t>
              </a:r>
            </a:p>
          </p:txBody>
        </p:sp>
        <p:sp>
          <p:nvSpPr>
            <p:cNvPr id="7" name="Rectangle 41"/>
            <p:cNvSpPr>
              <a:spLocks noChangeArrowheads="1"/>
            </p:cNvSpPr>
            <p:nvPr/>
          </p:nvSpPr>
          <p:spPr bwMode="auto">
            <a:xfrm>
              <a:off x="3696" y="2592"/>
              <a:ext cx="384" cy="28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kumimoji="1" lang="en-US" altLang="zh-CN" sz="2000" b="1" dirty="0">
                  <a:latin typeface="+mn-lt"/>
                  <a:ea typeface="+mn-ea"/>
                  <a:cs typeface="+mn-ea"/>
                  <a:sym typeface="+mn-lt"/>
                </a:rPr>
                <a:t>DS</a:t>
              </a:r>
            </a:p>
          </p:txBody>
        </p:sp>
        <p:sp>
          <p:nvSpPr>
            <p:cNvPr id="8" name="Line 42"/>
            <p:cNvSpPr>
              <a:spLocks noChangeShapeType="1"/>
            </p:cNvSpPr>
            <p:nvPr/>
          </p:nvSpPr>
          <p:spPr bwMode="auto">
            <a:xfrm>
              <a:off x="3408" y="3168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" name="Line 43"/>
            <p:cNvSpPr>
              <a:spLocks noChangeShapeType="1"/>
            </p:cNvSpPr>
            <p:nvPr/>
          </p:nvSpPr>
          <p:spPr bwMode="auto">
            <a:xfrm>
              <a:off x="3888" y="2880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" name="Line 44"/>
            <p:cNvSpPr>
              <a:spLocks noChangeShapeType="1"/>
            </p:cNvSpPr>
            <p:nvPr/>
          </p:nvSpPr>
          <p:spPr bwMode="auto">
            <a:xfrm>
              <a:off x="4032" y="3168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" name="AutoShape 45"/>
            <p:cNvSpPr>
              <a:spLocks noChangeArrowheads="1"/>
            </p:cNvSpPr>
            <p:nvPr/>
          </p:nvSpPr>
          <p:spPr bwMode="auto">
            <a:xfrm>
              <a:off x="4320" y="2736"/>
              <a:ext cx="288" cy="672"/>
            </a:xfrm>
            <a:prstGeom prst="wave">
              <a:avLst>
                <a:gd name="adj1" fmla="val 6944"/>
                <a:gd name="adj2" fmla="val 0"/>
              </a:avLst>
            </a:prstGeom>
            <a:solidFill>
              <a:srgbClr val="00CCFF"/>
            </a:solidFill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kumimoji="1" lang="zh-CN" altLang="en-US" sz="2000" b="1">
                  <a:latin typeface="+mn-lt"/>
                  <a:ea typeface="+mn-ea"/>
                  <a:cs typeface="+mn-ea"/>
                  <a:sym typeface="+mn-lt"/>
                </a:rPr>
                <a:t>存</a:t>
              </a:r>
            </a:p>
            <a:p>
              <a:pPr>
                <a:lnSpc>
                  <a:spcPct val="80000"/>
                </a:lnSpc>
              </a:pPr>
              <a:r>
                <a:rPr kumimoji="1" lang="zh-CN" altLang="en-US" sz="2000" b="1">
                  <a:latin typeface="+mn-lt"/>
                  <a:ea typeface="+mn-ea"/>
                  <a:cs typeface="+mn-ea"/>
                  <a:sym typeface="+mn-lt"/>
                </a:rPr>
                <a:t>储</a:t>
              </a:r>
            </a:p>
            <a:p>
              <a:pPr>
                <a:lnSpc>
                  <a:spcPct val="80000"/>
                </a:lnSpc>
              </a:pPr>
              <a:r>
                <a:rPr kumimoji="1" lang="zh-CN" altLang="en-US" sz="2000" b="1">
                  <a:latin typeface="+mn-lt"/>
                  <a:ea typeface="+mn-ea"/>
                  <a:cs typeface="+mn-ea"/>
                  <a:sym typeface="+mn-lt"/>
                </a:rPr>
                <a:t>器</a:t>
              </a:r>
              <a:endParaRPr kumimoji="1" lang="zh-CN" altLang="en-US" sz="2400" b="1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" name="Line 46"/>
            <p:cNvSpPr>
              <a:spLocks noChangeShapeType="1"/>
            </p:cNvSpPr>
            <p:nvPr/>
          </p:nvSpPr>
          <p:spPr bwMode="auto">
            <a:xfrm>
              <a:off x="4608" y="3168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" name="Rectangle 47"/>
            <p:cNvSpPr>
              <a:spLocks noChangeArrowheads="1"/>
            </p:cNvSpPr>
            <p:nvPr/>
          </p:nvSpPr>
          <p:spPr bwMode="auto">
            <a:xfrm>
              <a:off x="4962" y="3064"/>
              <a:ext cx="565" cy="206"/>
            </a:xfrm>
            <a:prstGeom prst="rect">
              <a:avLst/>
            </a:prstGeom>
            <a:solidFill>
              <a:srgbClr val="FF9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kumimoji="1" lang="zh-CN" altLang="en-US" sz="2000" b="1">
                  <a:latin typeface="+mn-lt"/>
                  <a:ea typeface="+mn-ea"/>
                  <a:cs typeface="+mn-ea"/>
                  <a:sym typeface="+mn-lt"/>
                </a:rPr>
                <a:t>操作数</a:t>
              </a:r>
            </a:p>
          </p:txBody>
        </p:sp>
      </p:grpSp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3607158" y="1292440"/>
            <a:ext cx="4641850" cy="522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28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例：</a:t>
            </a:r>
            <a:r>
              <a:rPr kumimoji="1" lang="en-US" altLang="zh-CN" sz="2800" dirty="0">
                <a:latin typeface="+mn-lt"/>
                <a:ea typeface="+mn-ea"/>
                <a:cs typeface="+mn-ea"/>
                <a:sym typeface="+mn-lt"/>
              </a:rPr>
              <a:t>MOV </a:t>
            </a:r>
            <a:r>
              <a:rPr kumimoji="1" lang="en-US" altLang="zh-CN" sz="280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CX</a:t>
            </a:r>
            <a:r>
              <a:rPr kumimoji="1" lang="zh-CN" altLang="en-US" sz="280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kumimoji="1" lang="en-US" altLang="zh-CN" sz="280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[2000H]</a:t>
            </a:r>
            <a:endParaRPr kumimoji="1" lang="en-US" altLang="zh-CN" sz="2800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0754" grpId="0" build="p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AutoShape 17"/>
          <p:cNvSpPr/>
          <p:nvPr/>
        </p:nvSpPr>
        <p:spPr bwMode="auto">
          <a:xfrm>
            <a:off x="6613525" y="3394075"/>
            <a:ext cx="141288" cy="719138"/>
          </a:xfrm>
          <a:prstGeom prst="rightBrace">
            <a:avLst>
              <a:gd name="adj1" fmla="val 56012"/>
              <a:gd name="adj2" fmla="val 50000"/>
            </a:avLst>
          </a:prstGeom>
          <a:noFill/>
          <a:ln w="2857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buFontTx/>
              <a:buChar char="•"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AutoShape 96"/>
          <p:cNvSpPr/>
          <p:nvPr/>
        </p:nvSpPr>
        <p:spPr bwMode="auto">
          <a:xfrm>
            <a:off x="4805363" y="2781399"/>
            <a:ext cx="122237" cy="483989"/>
          </a:xfrm>
          <a:prstGeom prst="leftBrace">
            <a:avLst>
              <a:gd name="adj1" fmla="val 34877"/>
              <a:gd name="adj2" fmla="val 50000"/>
            </a:avLst>
          </a:prstGeom>
          <a:noFill/>
          <a:ln w="2857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buFontTx/>
              <a:buChar char="•"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Text Box 33"/>
          <p:cNvSpPr txBox="1">
            <a:spLocks noChangeArrowheads="1"/>
          </p:cNvSpPr>
          <p:nvPr/>
        </p:nvSpPr>
        <p:spPr bwMode="auto">
          <a:xfrm>
            <a:off x="3835400" y="5616575"/>
            <a:ext cx="1273175" cy="4603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en-US" altLang="zh-CN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12000H</a:t>
            </a:r>
          </a:p>
        </p:txBody>
      </p:sp>
      <p:sp>
        <p:nvSpPr>
          <p:cNvPr id="30725" name="Text Box 100"/>
          <p:cNvSpPr txBox="1">
            <a:spLocks noChangeArrowheads="1"/>
          </p:cNvSpPr>
          <p:nvPr/>
        </p:nvSpPr>
        <p:spPr bwMode="auto">
          <a:xfrm>
            <a:off x="6516688" y="1784350"/>
            <a:ext cx="1385887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200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高地址</a:t>
            </a:r>
          </a:p>
        </p:txBody>
      </p:sp>
      <p:sp>
        <p:nvSpPr>
          <p:cNvPr id="30726" name="Text Box 101"/>
          <p:cNvSpPr txBox="1">
            <a:spLocks noChangeArrowheads="1"/>
          </p:cNvSpPr>
          <p:nvPr/>
        </p:nvSpPr>
        <p:spPr bwMode="auto">
          <a:xfrm>
            <a:off x="6611938" y="6291263"/>
            <a:ext cx="140970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200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低地址</a:t>
            </a:r>
          </a:p>
        </p:txBody>
      </p:sp>
      <p:sp>
        <p:nvSpPr>
          <p:cNvPr id="30729" name="Text Box 27"/>
          <p:cNvSpPr txBox="1">
            <a:spLocks noChangeArrowheads="1"/>
          </p:cNvSpPr>
          <p:nvPr/>
        </p:nvSpPr>
        <p:spPr bwMode="auto">
          <a:xfrm>
            <a:off x="928688" y="1835150"/>
            <a:ext cx="74295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99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en-US" altLang="zh-CN">
                <a:latin typeface="+mn-lt"/>
                <a:ea typeface="+mn-ea"/>
                <a:cs typeface="+mn-ea"/>
                <a:sym typeface="+mn-lt"/>
              </a:rPr>
              <a:t>DS</a:t>
            </a:r>
          </a:p>
        </p:txBody>
      </p:sp>
      <p:sp>
        <p:nvSpPr>
          <p:cNvPr id="30730" name="Rectangle 28"/>
          <p:cNvSpPr>
            <a:spLocks noChangeArrowheads="1"/>
          </p:cNvSpPr>
          <p:nvPr/>
        </p:nvSpPr>
        <p:spPr bwMode="auto">
          <a:xfrm>
            <a:off x="1520825" y="1857375"/>
            <a:ext cx="1497013" cy="434975"/>
          </a:xfrm>
          <a:prstGeom prst="rect">
            <a:avLst/>
          </a:prstGeom>
          <a:solidFill>
            <a:srgbClr val="FF9999"/>
          </a:solidFill>
          <a:ln w="28575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kumimoji="1" lang="en-US" altLang="zh-CN">
                <a:latin typeface="+mn-lt"/>
                <a:ea typeface="+mn-ea"/>
                <a:cs typeface="+mn-ea"/>
                <a:sym typeface="+mn-lt"/>
              </a:rPr>
              <a:t>1000H</a:t>
            </a:r>
          </a:p>
        </p:txBody>
      </p:sp>
      <p:sp>
        <p:nvSpPr>
          <p:cNvPr id="29" name="Line 72"/>
          <p:cNvSpPr>
            <a:spLocks noChangeShapeType="1"/>
          </p:cNvSpPr>
          <p:nvPr/>
        </p:nvSpPr>
        <p:spPr bwMode="auto">
          <a:xfrm>
            <a:off x="2165350" y="2384425"/>
            <a:ext cx="0" cy="584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0732" name="Rectangle 75"/>
          <p:cNvSpPr>
            <a:spLocks noChangeArrowheads="1"/>
          </p:cNvSpPr>
          <p:nvPr/>
        </p:nvSpPr>
        <p:spPr bwMode="auto">
          <a:xfrm>
            <a:off x="1627188" y="4929187"/>
            <a:ext cx="762000" cy="377825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kumimoji="1" lang="en-US" altLang="zh-CN" sz="2000">
                <a:latin typeface="+mn-lt"/>
                <a:ea typeface="+mn-ea"/>
                <a:cs typeface="+mn-ea"/>
                <a:sym typeface="+mn-lt"/>
              </a:rPr>
              <a:t>CH</a:t>
            </a:r>
          </a:p>
        </p:txBody>
      </p:sp>
      <p:sp>
        <p:nvSpPr>
          <p:cNvPr id="30733" name="Rectangle 76"/>
          <p:cNvSpPr>
            <a:spLocks noChangeArrowheads="1"/>
          </p:cNvSpPr>
          <p:nvPr/>
        </p:nvSpPr>
        <p:spPr bwMode="auto">
          <a:xfrm>
            <a:off x="2389188" y="4929189"/>
            <a:ext cx="762000" cy="377824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kumimoji="1" lang="en-US" altLang="zh-CN" sz="2000">
                <a:latin typeface="+mn-lt"/>
                <a:ea typeface="+mn-ea"/>
                <a:cs typeface="+mn-ea"/>
                <a:sym typeface="+mn-lt"/>
              </a:rPr>
              <a:t>CL</a:t>
            </a:r>
          </a:p>
        </p:txBody>
      </p:sp>
      <p:sp>
        <p:nvSpPr>
          <p:cNvPr id="30734" name="Text Box 77"/>
          <p:cNvSpPr txBox="1">
            <a:spLocks noChangeArrowheads="1"/>
          </p:cNvSpPr>
          <p:nvPr/>
        </p:nvSpPr>
        <p:spPr bwMode="auto">
          <a:xfrm>
            <a:off x="2117725" y="4510088"/>
            <a:ext cx="557213" cy="401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en-US" altLang="zh-CN" sz="2000">
                <a:latin typeface="+mn-lt"/>
                <a:ea typeface="+mn-ea"/>
                <a:cs typeface="+mn-ea"/>
                <a:sym typeface="+mn-lt"/>
              </a:rPr>
              <a:t>CX</a:t>
            </a:r>
          </a:p>
        </p:txBody>
      </p:sp>
      <p:sp>
        <p:nvSpPr>
          <p:cNvPr id="33" name="Line 32"/>
          <p:cNvSpPr>
            <a:spLocks noChangeShapeType="1"/>
          </p:cNvSpPr>
          <p:nvPr/>
        </p:nvSpPr>
        <p:spPr bwMode="auto">
          <a:xfrm>
            <a:off x="1049338" y="3906838"/>
            <a:ext cx="20637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0736" name="Text Box 153"/>
          <p:cNvSpPr txBox="1">
            <a:spLocks noChangeArrowheads="1"/>
          </p:cNvSpPr>
          <p:nvPr/>
        </p:nvSpPr>
        <p:spPr bwMode="auto">
          <a:xfrm>
            <a:off x="6805613" y="3571875"/>
            <a:ext cx="13858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200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操作码</a:t>
            </a:r>
          </a:p>
        </p:txBody>
      </p:sp>
      <p:sp>
        <p:nvSpPr>
          <p:cNvPr id="38" name="Rectangle 161"/>
          <p:cNvSpPr>
            <a:spLocks noChangeArrowheads="1"/>
          </p:cNvSpPr>
          <p:nvPr/>
        </p:nvSpPr>
        <p:spPr bwMode="auto">
          <a:xfrm>
            <a:off x="966788" y="3391843"/>
            <a:ext cx="36420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marL="195580" indent="-19558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kumimoji="1" lang="en-US" altLang="zh-CN">
                <a:latin typeface="+mn-lt"/>
                <a:ea typeface="+mn-ea"/>
                <a:cs typeface="+mn-ea"/>
                <a:sym typeface="+mn-lt"/>
              </a:rPr>
              <a:t>+</a:t>
            </a:r>
          </a:p>
        </p:txBody>
      </p:sp>
      <p:sp>
        <p:nvSpPr>
          <p:cNvPr id="39" name="Rectangle 162"/>
          <p:cNvSpPr>
            <a:spLocks noChangeArrowheads="1"/>
          </p:cNvSpPr>
          <p:nvPr/>
        </p:nvSpPr>
        <p:spPr bwMode="auto">
          <a:xfrm>
            <a:off x="1446645" y="3864124"/>
            <a:ext cx="132209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marL="195580" indent="-19558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12000H</a:t>
            </a:r>
          </a:p>
        </p:txBody>
      </p:sp>
      <p:sp>
        <p:nvSpPr>
          <p:cNvPr id="40" name="Rectangle 167"/>
          <p:cNvSpPr>
            <a:spLocks noChangeArrowheads="1"/>
          </p:cNvSpPr>
          <p:nvPr/>
        </p:nvSpPr>
        <p:spPr bwMode="auto">
          <a:xfrm>
            <a:off x="1627188" y="4929186"/>
            <a:ext cx="762000" cy="377825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kumimoji="1" lang="en-US" altLang="zh-CN" sz="2000">
                <a:latin typeface="+mn-lt"/>
                <a:ea typeface="+mn-ea"/>
                <a:cs typeface="+mn-ea"/>
                <a:sym typeface="+mn-lt"/>
              </a:rPr>
              <a:t>56H</a:t>
            </a:r>
          </a:p>
        </p:txBody>
      </p:sp>
      <p:sp>
        <p:nvSpPr>
          <p:cNvPr id="41" name="Rectangle 168"/>
          <p:cNvSpPr>
            <a:spLocks noChangeArrowheads="1"/>
          </p:cNvSpPr>
          <p:nvPr/>
        </p:nvSpPr>
        <p:spPr bwMode="auto">
          <a:xfrm>
            <a:off x="2389188" y="4929186"/>
            <a:ext cx="762000" cy="377825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kumimoji="1" lang="en-US" altLang="zh-CN" sz="2000">
                <a:latin typeface="+mn-lt"/>
                <a:ea typeface="+mn-ea"/>
                <a:cs typeface="+mn-ea"/>
                <a:sym typeface="+mn-lt"/>
              </a:rPr>
              <a:t>78H</a:t>
            </a:r>
          </a:p>
        </p:txBody>
      </p:sp>
      <p:sp>
        <p:nvSpPr>
          <p:cNvPr id="42" name="Text Box 156"/>
          <p:cNvSpPr txBox="1">
            <a:spLocks noChangeArrowheads="1"/>
          </p:cNvSpPr>
          <p:nvPr/>
        </p:nvSpPr>
        <p:spPr bwMode="auto">
          <a:xfrm>
            <a:off x="3713163" y="2754313"/>
            <a:ext cx="1152525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195580" indent="-19558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>
                <a:latin typeface="+mn-lt"/>
                <a:ea typeface="+mn-ea"/>
                <a:cs typeface="+mn-ea"/>
                <a:sym typeface="+mn-lt"/>
              </a:rPr>
              <a:t>2000H</a:t>
            </a:r>
          </a:p>
        </p:txBody>
      </p:sp>
      <p:sp>
        <p:nvSpPr>
          <p:cNvPr id="43" name="Arc 171"/>
          <p:cNvSpPr/>
          <p:nvPr/>
        </p:nvSpPr>
        <p:spPr bwMode="auto">
          <a:xfrm rot="558069" flipV="1">
            <a:off x="2667000" y="3181499"/>
            <a:ext cx="1447800" cy="461665"/>
          </a:xfrm>
          <a:custGeom>
            <a:avLst/>
            <a:gdLst>
              <a:gd name="T0" fmla="*/ 2147483646 w 21600"/>
              <a:gd name="T1" fmla="*/ 0 h 23463"/>
              <a:gd name="T2" fmla="*/ 2147483646 w 21600"/>
              <a:gd name="T3" fmla="*/ 2147483646 h 23463"/>
              <a:gd name="T4" fmla="*/ 0 w 21600"/>
              <a:gd name="T5" fmla="*/ 2147483646 h 23463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3463" fill="none" extrusionOk="0">
                <a:moveTo>
                  <a:pt x="7193" y="-1"/>
                </a:moveTo>
                <a:cubicBezTo>
                  <a:pt x="15826" y="3049"/>
                  <a:pt x="21600" y="11210"/>
                  <a:pt x="21600" y="20367"/>
                </a:cubicBezTo>
                <a:cubicBezTo>
                  <a:pt x="21600" y="21403"/>
                  <a:pt x="21525" y="22437"/>
                  <a:pt x="21376" y="23462"/>
                </a:cubicBezTo>
              </a:path>
              <a:path w="21600" h="23463" stroke="0" extrusionOk="0">
                <a:moveTo>
                  <a:pt x="7193" y="-1"/>
                </a:moveTo>
                <a:cubicBezTo>
                  <a:pt x="15826" y="3049"/>
                  <a:pt x="21600" y="11210"/>
                  <a:pt x="21600" y="20367"/>
                </a:cubicBezTo>
                <a:cubicBezTo>
                  <a:pt x="21600" y="21403"/>
                  <a:pt x="21525" y="22437"/>
                  <a:pt x="21376" y="23462"/>
                </a:cubicBezTo>
                <a:lnTo>
                  <a:pt x="0" y="20367"/>
                </a:lnTo>
                <a:lnTo>
                  <a:pt x="7193" y="-1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4" name="Text Box 160"/>
          <p:cNvSpPr txBox="1">
            <a:spLocks noChangeArrowheads="1"/>
          </p:cNvSpPr>
          <p:nvPr/>
        </p:nvSpPr>
        <p:spPr bwMode="auto">
          <a:xfrm>
            <a:off x="1561017" y="3055938"/>
            <a:ext cx="1155700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marL="195580" indent="-19558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1000</a:t>
            </a:r>
          </a:p>
        </p:txBody>
      </p:sp>
      <p:sp>
        <p:nvSpPr>
          <p:cNvPr id="45" name="Line 176"/>
          <p:cNvSpPr>
            <a:spLocks noChangeShapeType="1"/>
          </p:cNvSpPr>
          <p:nvPr/>
        </p:nvSpPr>
        <p:spPr bwMode="auto">
          <a:xfrm>
            <a:off x="2820988" y="4171950"/>
            <a:ext cx="1574800" cy="149701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30745" name="组合 53"/>
          <p:cNvGrpSpPr/>
          <p:nvPr/>
        </p:nvGrpSpPr>
        <p:grpSpPr bwMode="auto">
          <a:xfrm>
            <a:off x="5023804" y="2464562"/>
            <a:ext cx="1515438" cy="1781522"/>
            <a:chOff x="7098129" y="501417"/>
            <a:chExt cx="1169404" cy="1973217"/>
          </a:xfrm>
        </p:grpSpPr>
        <p:sp>
          <p:nvSpPr>
            <p:cNvPr id="30763" name="Rectangle 81"/>
            <p:cNvSpPr>
              <a:spLocks noChangeArrowheads="1"/>
            </p:cNvSpPr>
            <p:nvPr/>
          </p:nvSpPr>
          <p:spPr bwMode="auto">
            <a:xfrm>
              <a:off x="7098369" y="501417"/>
              <a:ext cx="1167935" cy="511468"/>
            </a:xfrm>
            <a:prstGeom prst="rect">
              <a:avLst/>
            </a:prstGeom>
            <a:solidFill>
              <a:srgbClr val="FFFF99"/>
            </a:solidFill>
            <a:ln w="317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kumimoji="1" lang="en-US" altLang="zh-CN">
                  <a:latin typeface="+mn-lt"/>
                  <a:ea typeface="+mn-ea"/>
                  <a:cs typeface="+mn-ea"/>
                  <a:sym typeface="+mn-lt"/>
                </a:rPr>
                <a:t>20H</a:t>
              </a:r>
            </a:p>
          </p:txBody>
        </p:sp>
        <p:sp>
          <p:nvSpPr>
            <p:cNvPr id="30764" name="Rectangle 81"/>
            <p:cNvSpPr>
              <a:spLocks noChangeArrowheads="1"/>
            </p:cNvSpPr>
            <p:nvPr/>
          </p:nvSpPr>
          <p:spPr bwMode="auto">
            <a:xfrm>
              <a:off x="7098129" y="988295"/>
              <a:ext cx="1167935" cy="511341"/>
            </a:xfrm>
            <a:prstGeom prst="rect">
              <a:avLst/>
            </a:prstGeom>
            <a:solidFill>
              <a:srgbClr val="FFFF99"/>
            </a:solidFill>
            <a:ln w="317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kumimoji="1" lang="en-US" altLang="zh-CN" dirty="0">
                  <a:latin typeface="+mn-lt"/>
                  <a:ea typeface="+mn-ea"/>
                  <a:cs typeface="+mn-ea"/>
                  <a:sym typeface="+mn-lt"/>
                </a:rPr>
                <a:t>00H</a:t>
              </a:r>
            </a:p>
          </p:txBody>
        </p:sp>
        <p:sp>
          <p:nvSpPr>
            <p:cNvPr id="30765" name="Rectangle 81"/>
            <p:cNvSpPr>
              <a:spLocks noChangeArrowheads="1"/>
            </p:cNvSpPr>
            <p:nvPr/>
          </p:nvSpPr>
          <p:spPr bwMode="auto">
            <a:xfrm>
              <a:off x="7098849" y="1454283"/>
              <a:ext cx="1167935" cy="511341"/>
            </a:xfrm>
            <a:prstGeom prst="rect">
              <a:avLst/>
            </a:prstGeom>
            <a:solidFill>
              <a:srgbClr val="FFFF99"/>
            </a:solidFill>
            <a:ln w="317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kumimoji="1" lang="en-US" altLang="zh-CN">
                  <a:latin typeface="+mn-lt"/>
                  <a:ea typeface="+mn-ea"/>
                  <a:cs typeface="+mn-ea"/>
                  <a:sym typeface="+mn-lt"/>
                </a:rPr>
                <a:t>0DH</a:t>
              </a:r>
            </a:p>
          </p:txBody>
        </p:sp>
        <p:sp>
          <p:nvSpPr>
            <p:cNvPr id="30766" name="Rectangle 81"/>
            <p:cNvSpPr>
              <a:spLocks noChangeArrowheads="1"/>
            </p:cNvSpPr>
            <p:nvPr/>
          </p:nvSpPr>
          <p:spPr bwMode="auto">
            <a:xfrm>
              <a:off x="7099598" y="1963293"/>
              <a:ext cx="1167935" cy="511341"/>
            </a:xfrm>
            <a:prstGeom prst="rect">
              <a:avLst/>
            </a:prstGeom>
            <a:solidFill>
              <a:srgbClr val="FFFF99"/>
            </a:solidFill>
            <a:ln w="317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kumimoji="1" lang="en-US" altLang="zh-CN">
                  <a:latin typeface="+mn-lt"/>
                  <a:ea typeface="+mn-ea"/>
                  <a:cs typeface="+mn-ea"/>
                  <a:sym typeface="+mn-lt"/>
                </a:rPr>
                <a:t>8BH</a:t>
              </a:r>
            </a:p>
          </p:txBody>
        </p:sp>
      </p:grpSp>
      <p:grpSp>
        <p:nvGrpSpPr>
          <p:cNvPr id="30746" name="组合 61"/>
          <p:cNvGrpSpPr/>
          <p:nvPr/>
        </p:nvGrpSpPr>
        <p:grpSpPr bwMode="auto">
          <a:xfrm>
            <a:off x="5022850" y="5256213"/>
            <a:ext cx="1514475" cy="830262"/>
            <a:chOff x="7553690" y="1565582"/>
            <a:chExt cx="1513527" cy="828963"/>
          </a:xfrm>
        </p:grpSpPr>
        <p:sp>
          <p:nvSpPr>
            <p:cNvPr id="30761" name="Rectangle 81"/>
            <p:cNvSpPr>
              <a:spLocks noChangeArrowheads="1"/>
            </p:cNvSpPr>
            <p:nvPr/>
          </p:nvSpPr>
          <p:spPr bwMode="auto">
            <a:xfrm>
              <a:off x="7553988" y="1565582"/>
              <a:ext cx="1513229" cy="416615"/>
            </a:xfrm>
            <a:prstGeom prst="rect">
              <a:avLst/>
            </a:prstGeom>
            <a:solidFill>
              <a:srgbClr val="FF9900"/>
            </a:solidFill>
            <a:ln w="317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kumimoji="1" lang="en-US" altLang="zh-CN">
                  <a:latin typeface="+mn-lt"/>
                  <a:ea typeface="+mn-ea"/>
                  <a:cs typeface="+mn-ea"/>
                  <a:sym typeface="+mn-lt"/>
                </a:rPr>
                <a:t>56H</a:t>
              </a:r>
            </a:p>
          </p:txBody>
        </p:sp>
        <p:sp>
          <p:nvSpPr>
            <p:cNvPr id="30762" name="Rectangle 81"/>
            <p:cNvSpPr>
              <a:spLocks noChangeArrowheads="1"/>
            </p:cNvSpPr>
            <p:nvPr/>
          </p:nvSpPr>
          <p:spPr bwMode="auto">
            <a:xfrm>
              <a:off x="7553690" y="1977930"/>
              <a:ext cx="1513229" cy="416615"/>
            </a:xfrm>
            <a:prstGeom prst="rect">
              <a:avLst/>
            </a:prstGeom>
            <a:solidFill>
              <a:srgbClr val="FF9900"/>
            </a:solidFill>
            <a:ln w="317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kumimoji="1" lang="en-US" altLang="zh-CN">
                  <a:latin typeface="+mn-lt"/>
                  <a:ea typeface="+mn-ea"/>
                  <a:cs typeface="+mn-ea"/>
                  <a:sym typeface="+mn-lt"/>
                </a:rPr>
                <a:t>78H</a:t>
              </a:r>
            </a:p>
          </p:txBody>
        </p:sp>
      </p:grpSp>
      <p:grpSp>
        <p:nvGrpSpPr>
          <p:cNvPr id="34" name="Group 175"/>
          <p:cNvGrpSpPr/>
          <p:nvPr/>
        </p:nvGrpSpPr>
        <p:grpSpPr bwMode="auto">
          <a:xfrm rot="515465">
            <a:off x="1995502" y="5170388"/>
            <a:ext cx="3209760" cy="640617"/>
            <a:chOff x="1626" y="3371"/>
            <a:chExt cx="1670" cy="466"/>
          </a:xfrm>
        </p:grpSpPr>
        <p:sp>
          <p:nvSpPr>
            <p:cNvPr id="30759" name="Arc 106"/>
            <p:cNvSpPr/>
            <p:nvPr/>
          </p:nvSpPr>
          <p:spPr bwMode="auto">
            <a:xfrm rot="370976" flipV="1">
              <a:off x="1626" y="3371"/>
              <a:ext cx="1631" cy="466"/>
            </a:xfrm>
            <a:custGeom>
              <a:avLst/>
              <a:gdLst>
                <a:gd name="T0" fmla="*/ 0 w 34012"/>
                <a:gd name="T1" fmla="*/ 0 h 22610"/>
                <a:gd name="T2" fmla="*/ 0 w 34012"/>
                <a:gd name="T3" fmla="*/ 0 h 22610"/>
                <a:gd name="T4" fmla="*/ 0 w 34012"/>
                <a:gd name="T5" fmla="*/ 0 h 2261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4012" h="22610" fill="none" extrusionOk="0">
                  <a:moveTo>
                    <a:pt x="0" y="3922"/>
                  </a:moveTo>
                  <a:cubicBezTo>
                    <a:pt x="3635" y="1369"/>
                    <a:pt x="7969" y="-1"/>
                    <a:pt x="12412" y="0"/>
                  </a:cubicBezTo>
                  <a:cubicBezTo>
                    <a:pt x="24341" y="0"/>
                    <a:pt x="34012" y="9670"/>
                    <a:pt x="34012" y="21600"/>
                  </a:cubicBezTo>
                  <a:cubicBezTo>
                    <a:pt x="34012" y="21936"/>
                    <a:pt x="34004" y="22273"/>
                    <a:pt x="33988" y="22610"/>
                  </a:cubicBezTo>
                </a:path>
                <a:path w="34012" h="22610" stroke="0" extrusionOk="0">
                  <a:moveTo>
                    <a:pt x="0" y="3922"/>
                  </a:moveTo>
                  <a:cubicBezTo>
                    <a:pt x="3635" y="1369"/>
                    <a:pt x="7969" y="-1"/>
                    <a:pt x="12412" y="0"/>
                  </a:cubicBezTo>
                  <a:cubicBezTo>
                    <a:pt x="24341" y="0"/>
                    <a:pt x="34012" y="9670"/>
                    <a:pt x="34012" y="21600"/>
                  </a:cubicBezTo>
                  <a:cubicBezTo>
                    <a:pt x="34012" y="21936"/>
                    <a:pt x="34004" y="22273"/>
                    <a:pt x="33988" y="22610"/>
                  </a:cubicBezTo>
                  <a:lnTo>
                    <a:pt x="12412" y="21600"/>
                  </a:lnTo>
                  <a:lnTo>
                    <a:pt x="0" y="3922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760" name="Oval 141"/>
            <p:cNvSpPr>
              <a:spLocks noChangeArrowheads="1"/>
            </p:cNvSpPr>
            <p:nvPr/>
          </p:nvSpPr>
          <p:spPr bwMode="auto">
            <a:xfrm>
              <a:off x="3253" y="3412"/>
              <a:ext cx="43" cy="77"/>
            </a:xfrm>
            <a:prstGeom prst="ellipse">
              <a:avLst/>
            </a:prstGeom>
            <a:solidFill>
              <a:schemeClr val="tx1"/>
            </a:solidFill>
            <a:ln w="28575" algn="ctr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buFontTx/>
                <a:buChar char="•"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64" name="组合 63"/>
          <p:cNvGrpSpPr/>
          <p:nvPr/>
        </p:nvGrpSpPr>
        <p:grpSpPr bwMode="auto">
          <a:xfrm>
            <a:off x="3011256" y="5144835"/>
            <a:ext cx="2184605" cy="852946"/>
            <a:chOff x="3011934" y="5145218"/>
            <a:chExt cx="2183250" cy="852618"/>
          </a:xfrm>
        </p:grpSpPr>
        <p:sp>
          <p:nvSpPr>
            <p:cNvPr id="30757" name="Arc 107"/>
            <p:cNvSpPr/>
            <p:nvPr/>
          </p:nvSpPr>
          <p:spPr bwMode="auto">
            <a:xfrm rot="2424142" flipV="1">
              <a:off x="3011934" y="5145218"/>
              <a:ext cx="2149495" cy="772944"/>
            </a:xfrm>
            <a:custGeom>
              <a:avLst/>
              <a:gdLst>
                <a:gd name="T0" fmla="*/ 0 w 26777"/>
                <a:gd name="T1" fmla="*/ 2147483646 h 24438"/>
                <a:gd name="T2" fmla="*/ 2147483646 w 26777"/>
                <a:gd name="T3" fmla="*/ 2147483646 h 24438"/>
                <a:gd name="T4" fmla="*/ 2147483646 w 26777"/>
                <a:gd name="T5" fmla="*/ 2147483646 h 2443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6777" h="24438" fill="none" extrusionOk="0">
                  <a:moveTo>
                    <a:pt x="-1" y="629"/>
                  </a:moveTo>
                  <a:cubicBezTo>
                    <a:pt x="1693" y="211"/>
                    <a:pt x="3432" y="-1"/>
                    <a:pt x="5177" y="0"/>
                  </a:cubicBezTo>
                  <a:cubicBezTo>
                    <a:pt x="17106" y="0"/>
                    <a:pt x="26777" y="9670"/>
                    <a:pt x="26777" y="21600"/>
                  </a:cubicBezTo>
                  <a:cubicBezTo>
                    <a:pt x="26777" y="22549"/>
                    <a:pt x="26714" y="23497"/>
                    <a:pt x="26589" y="24437"/>
                  </a:cubicBezTo>
                </a:path>
                <a:path w="26777" h="24438" stroke="0" extrusionOk="0">
                  <a:moveTo>
                    <a:pt x="-1" y="629"/>
                  </a:moveTo>
                  <a:cubicBezTo>
                    <a:pt x="1693" y="211"/>
                    <a:pt x="3432" y="-1"/>
                    <a:pt x="5177" y="0"/>
                  </a:cubicBezTo>
                  <a:cubicBezTo>
                    <a:pt x="17106" y="0"/>
                    <a:pt x="26777" y="9670"/>
                    <a:pt x="26777" y="21600"/>
                  </a:cubicBezTo>
                  <a:cubicBezTo>
                    <a:pt x="26777" y="22549"/>
                    <a:pt x="26714" y="23497"/>
                    <a:pt x="26589" y="24437"/>
                  </a:cubicBezTo>
                  <a:lnTo>
                    <a:pt x="5177" y="21600"/>
                  </a:lnTo>
                  <a:lnTo>
                    <a:pt x="-1" y="629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758" name="Oval 109"/>
            <p:cNvSpPr>
              <a:spLocks noChangeArrowheads="1"/>
            </p:cNvSpPr>
            <p:nvPr/>
          </p:nvSpPr>
          <p:spPr bwMode="auto">
            <a:xfrm rot="1866073">
              <a:off x="5110139" y="5894551"/>
              <a:ext cx="85045" cy="103285"/>
            </a:xfrm>
            <a:prstGeom prst="ellipse">
              <a:avLst/>
            </a:prstGeom>
            <a:solidFill>
              <a:schemeClr val="tx1"/>
            </a:solidFill>
            <a:ln w="28575" algn="ctr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buFontTx/>
                <a:buChar char="•"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30750" name="矩形 73"/>
          <p:cNvSpPr>
            <a:spLocks noChangeArrowheads="1"/>
          </p:cNvSpPr>
          <p:nvPr/>
        </p:nvSpPr>
        <p:spPr bwMode="auto">
          <a:xfrm>
            <a:off x="6699250" y="2641670"/>
            <a:ext cx="250825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200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操作数的有效地址</a:t>
            </a:r>
            <a:r>
              <a:rPr kumimoji="1" lang="en-US" altLang="zh-CN" sz="200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EA</a:t>
            </a:r>
            <a:endParaRPr kumimoji="1" lang="zh-CN" altLang="en-US" sz="2000">
              <a:solidFill>
                <a:srgbClr val="00206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0751" name="AutoShape 32"/>
          <p:cNvSpPr/>
          <p:nvPr/>
        </p:nvSpPr>
        <p:spPr bwMode="auto">
          <a:xfrm>
            <a:off x="6643030" y="4782832"/>
            <a:ext cx="147997" cy="1314945"/>
          </a:xfrm>
          <a:prstGeom prst="rightBrace">
            <a:avLst>
              <a:gd name="adj1" fmla="val 74532"/>
              <a:gd name="adj2" fmla="val 50000"/>
            </a:avLst>
          </a:prstGeom>
          <a:noFill/>
          <a:ln w="2857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buFontTx/>
              <a:buChar char="•"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0752" name="Text Box 38"/>
          <p:cNvSpPr txBox="1">
            <a:spLocks noChangeArrowheads="1"/>
          </p:cNvSpPr>
          <p:nvPr/>
        </p:nvSpPr>
        <p:spPr bwMode="auto">
          <a:xfrm>
            <a:off x="6791325" y="5195888"/>
            <a:ext cx="1284288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200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数据段</a:t>
            </a:r>
          </a:p>
        </p:txBody>
      </p:sp>
      <p:sp>
        <p:nvSpPr>
          <p:cNvPr id="30753" name="Text Box 5"/>
          <p:cNvSpPr txBox="1">
            <a:spLocks noChangeArrowheads="1"/>
          </p:cNvSpPr>
          <p:nvPr/>
        </p:nvSpPr>
        <p:spPr bwMode="auto">
          <a:xfrm>
            <a:off x="792163" y="1049649"/>
            <a:ext cx="4641850" cy="522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28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例：</a:t>
            </a:r>
            <a:r>
              <a:rPr kumimoji="1" lang="en-US" altLang="zh-CN" sz="2800" dirty="0">
                <a:latin typeface="+mn-lt"/>
                <a:ea typeface="+mn-ea"/>
                <a:cs typeface="+mn-ea"/>
                <a:sym typeface="+mn-lt"/>
              </a:rPr>
              <a:t>MOV </a:t>
            </a:r>
            <a:r>
              <a:rPr kumimoji="1" lang="en-US" altLang="zh-CN" sz="280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CX</a:t>
            </a:r>
            <a:r>
              <a:rPr kumimoji="1" lang="zh-CN" altLang="en-US" sz="280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kumimoji="1" lang="en-US" altLang="zh-CN" sz="280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[2000H]</a:t>
            </a:r>
            <a:endParaRPr kumimoji="1" lang="en-US" altLang="zh-CN" sz="28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7" name="Text Box 160"/>
          <p:cNvSpPr txBox="1">
            <a:spLocks noChangeArrowheads="1"/>
          </p:cNvSpPr>
          <p:nvPr/>
        </p:nvSpPr>
        <p:spPr bwMode="auto">
          <a:xfrm>
            <a:off x="2070100" y="3068638"/>
            <a:ext cx="290513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195580" indent="-19558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en-US" altLang="zh-CN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</a:p>
        </p:txBody>
      </p:sp>
      <p:sp>
        <p:nvSpPr>
          <p:cNvPr id="59" name="Text Box 160"/>
          <p:cNvSpPr txBox="1">
            <a:spLocks noChangeArrowheads="1"/>
          </p:cNvSpPr>
          <p:nvPr/>
        </p:nvSpPr>
        <p:spPr bwMode="auto">
          <a:xfrm>
            <a:off x="2254250" y="3059113"/>
            <a:ext cx="417513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195580" indent="-19558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en-US" altLang="zh-CN">
                <a:latin typeface="+mn-lt"/>
                <a:ea typeface="+mn-ea"/>
                <a:cs typeface="+mn-ea"/>
                <a:sym typeface="+mn-lt"/>
              </a:rPr>
              <a:t>H</a:t>
            </a:r>
          </a:p>
        </p:txBody>
      </p:sp>
      <p:sp>
        <p:nvSpPr>
          <p:cNvPr id="2" name="矩形 1"/>
          <p:cNvSpPr/>
          <p:nvPr/>
        </p:nvSpPr>
        <p:spPr bwMode="auto">
          <a:xfrm>
            <a:off x="5022850" y="2161726"/>
            <a:ext cx="1514177" cy="4398963"/>
          </a:xfrm>
          <a:prstGeom prst="rect">
            <a:avLst/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/>
          <a:lstStyle/>
          <a:p>
            <a:pPr marL="195580" marR="0" indent="-19558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endParaRPr kumimoji="0" lang="zh-CN" alt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6" name="AutoShape 17"/>
          <p:cNvSpPr/>
          <p:nvPr/>
        </p:nvSpPr>
        <p:spPr bwMode="auto">
          <a:xfrm>
            <a:off x="6609076" y="2578194"/>
            <a:ext cx="141288" cy="719138"/>
          </a:xfrm>
          <a:prstGeom prst="rightBrace">
            <a:avLst>
              <a:gd name="adj1" fmla="val 56012"/>
              <a:gd name="adj2" fmla="val 50000"/>
            </a:avLst>
          </a:prstGeom>
          <a:noFill/>
          <a:ln w="2857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buFontTx/>
              <a:buChar char="•"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35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3.33333E-6 L -0.01892 0.00277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5" y="139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288 -0.03195 C -0.04566 -0.03079 -0.05521 -0.02801 -0.05729 -0.02153 C -0.05955 -0.01528 -0.05573 -0.00255 -0.05729 0.00601 C -0.05938 0.01412 -0.06216 0.0206 -0.06771 0.02916 C -0.07344 0.03796 -0.08264 0.04884 -0.09219 0.0574 C -0.10226 0.06597 -0.11719 0.07638 -0.12761 0.08148 C -0.13785 0.08634 -0.14045 0.08472 -0.15347 0.08796 C -0.16702 0.09143 -0.19358 0.09814 -0.20643 0.10046 C -0.2191 0.10277 -0.225 0.10046 -0.22917 0.10046 " pathEditMode="relative" rAng="0" ptsTypes="AAAAAAAAA">
                                      <p:cBhvr>
                                        <p:cTn id="35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323" y="66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26" presetClass="emph" presetSubtype="0" repeatCount="3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25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7" presetClass="emph" presetSubtype="0" repeatCount="indefinit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0" dur="250" autoRev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61" dur="250" autoRev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2" dur="250" autoRev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250" autoRev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500"/>
                            </p:stCondLst>
                            <p:childTnLst>
                              <p:par>
                                <p:cTn id="7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38" grpId="0"/>
      <p:bldP spid="39" grpId="0"/>
      <p:bldP spid="39" grpId="1"/>
      <p:bldP spid="40" grpId="0" animBg="1"/>
      <p:bldP spid="41" grpId="0" animBg="1"/>
      <p:bldP spid="42" grpId="0"/>
      <p:bldP spid="42" grpId="1"/>
      <p:bldP spid="44" grpId="0"/>
      <p:bldP spid="44" grpId="1"/>
      <p:bldP spid="57" grpId="0"/>
      <p:bldP spid="5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Text Box 2"/>
          <p:cNvSpPr txBox="1">
            <a:spLocks noChangeArrowheads="1"/>
          </p:cNvSpPr>
          <p:nvPr/>
        </p:nvSpPr>
        <p:spPr bwMode="auto">
          <a:xfrm>
            <a:off x="740730" y="2204649"/>
            <a:ext cx="7662539" cy="344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62255" indent="-262255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  <a:spcAft>
                <a:spcPts val="1200"/>
              </a:spcAft>
              <a:buFontTx/>
              <a:buChar char="•"/>
            </a:pPr>
            <a:r>
              <a:rPr lang="zh-CN" altLang="en-US" sz="28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操作数的有效地址</a:t>
            </a:r>
            <a:r>
              <a:rPr lang="en-US" altLang="zh-CN" sz="28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EA</a:t>
            </a:r>
            <a:r>
              <a:rPr lang="zh-CN" altLang="en-US" sz="28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存放在</a:t>
            </a:r>
            <a:r>
              <a:rPr lang="zh-CN" altLang="en-US" sz="28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基址寄存器</a:t>
            </a:r>
            <a:r>
              <a:rPr lang="zh-CN" altLang="en-US" sz="28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或</a:t>
            </a:r>
            <a:r>
              <a:rPr lang="zh-CN" altLang="en-US" sz="28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变址寄存器。不能放在</a:t>
            </a:r>
            <a:r>
              <a:rPr lang="en-US" altLang="zh-CN" sz="28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AX\CX\DX</a:t>
            </a:r>
            <a:r>
              <a:rPr lang="zh-CN" altLang="en-US" sz="28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中</a:t>
            </a:r>
            <a:endParaRPr lang="zh-CN" altLang="en-US" sz="2800" dirty="0">
              <a:solidFill>
                <a:srgbClr val="00206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20000"/>
              </a:lnSpc>
              <a:spcAft>
                <a:spcPts val="1200"/>
              </a:spcAft>
              <a:buFontTx/>
              <a:buChar char="•"/>
            </a:pPr>
            <a:r>
              <a:rPr lang="zh-CN" altLang="en-US" sz="28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可以方便地对数组的元素或字符串的字符进行操作</a:t>
            </a:r>
            <a:endParaRPr lang="en-US" altLang="zh-CN" sz="2800" dirty="0">
              <a:solidFill>
                <a:srgbClr val="002060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20000"/>
              </a:lnSpc>
              <a:spcAft>
                <a:spcPts val="1200"/>
              </a:spcAft>
              <a:buFontTx/>
              <a:buChar char="•"/>
            </a:pPr>
            <a:r>
              <a:rPr lang="zh-CN" altLang="en-US" sz="28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寄存器间接寻址没有说明存储单元类型</a:t>
            </a:r>
          </a:p>
          <a:p>
            <a:pPr>
              <a:lnSpc>
                <a:spcPct val="120000"/>
              </a:lnSpc>
              <a:spcAft>
                <a:spcPts val="1200"/>
              </a:spcAft>
              <a:buFontTx/>
              <a:buChar char="•"/>
            </a:pPr>
            <a:endParaRPr lang="zh-CN" altLang="en-US" sz="2800" dirty="0">
              <a:solidFill>
                <a:srgbClr val="00206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630692" y="1340660"/>
            <a:ext cx="367982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95580" indent="-19558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en-US" altLang="zh-CN" sz="320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❷  </a:t>
            </a:r>
            <a:r>
              <a:rPr kumimoji="1" lang="zh-CN" altLang="en-US" sz="320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寄存器间接寻址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1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1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10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074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5"/>
          <p:cNvGrpSpPr/>
          <p:nvPr/>
        </p:nvGrpSpPr>
        <p:grpSpPr bwMode="auto">
          <a:xfrm>
            <a:off x="991325" y="3429000"/>
            <a:ext cx="4714852" cy="1383302"/>
            <a:chOff x="1195" y="1392"/>
            <a:chExt cx="3013" cy="816"/>
          </a:xfrm>
        </p:grpSpPr>
        <p:sp>
          <p:nvSpPr>
            <p:cNvPr id="5" name="Oval 46"/>
            <p:cNvSpPr>
              <a:spLocks noChangeArrowheads="1"/>
            </p:cNvSpPr>
            <p:nvPr/>
          </p:nvSpPr>
          <p:spPr bwMode="auto">
            <a:xfrm>
              <a:off x="2400" y="1824"/>
              <a:ext cx="288" cy="288"/>
            </a:xfrm>
            <a:prstGeom prst="ellipse">
              <a:avLst/>
            </a:prstGeom>
            <a:solidFill>
              <a:srgbClr val="00CCFF"/>
            </a:solidFill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kumimoji="1" lang="en-US" altLang="zh-CN" sz="4000" b="1" dirty="0">
                  <a:latin typeface="+mn-lt"/>
                  <a:ea typeface="+mn-ea"/>
                  <a:cs typeface="+mn-ea"/>
                  <a:sym typeface="+mn-lt"/>
                </a:rPr>
                <a:t>+</a:t>
              </a:r>
              <a:endParaRPr kumimoji="1" lang="en-US" altLang="zh-CN" sz="2400" b="1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" name="Rectangle 47"/>
            <p:cNvSpPr>
              <a:spLocks noChangeArrowheads="1"/>
            </p:cNvSpPr>
            <p:nvPr/>
          </p:nvSpPr>
          <p:spPr bwMode="auto">
            <a:xfrm>
              <a:off x="1195" y="1835"/>
              <a:ext cx="882" cy="27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</a:ln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kumimoji="1" lang="en-US" altLang="zh-CN" sz="2400" b="1">
                  <a:latin typeface="+mn-lt"/>
                  <a:ea typeface="+mn-ea"/>
                  <a:cs typeface="+mn-ea"/>
                  <a:sym typeface="+mn-lt"/>
                </a:rPr>
                <a:t>DI/SI/BX</a:t>
              </a:r>
            </a:p>
          </p:txBody>
        </p:sp>
        <p:sp>
          <p:nvSpPr>
            <p:cNvPr id="7" name="Line 48"/>
            <p:cNvSpPr>
              <a:spLocks noChangeShapeType="1"/>
            </p:cNvSpPr>
            <p:nvPr/>
          </p:nvSpPr>
          <p:spPr bwMode="auto">
            <a:xfrm>
              <a:off x="2064" y="1968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" name="Line 49"/>
            <p:cNvSpPr>
              <a:spLocks noChangeShapeType="1"/>
            </p:cNvSpPr>
            <p:nvPr/>
          </p:nvSpPr>
          <p:spPr bwMode="auto">
            <a:xfrm>
              <a:off x="2544" y="1680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" name="Line 50"/>
            <p:cNvSpPr>
              <a:spLocks noChangeShapeType="1"/>
            </p:cNvSpPr>
            <p:nvPr/>
          </p:nvSpPr>
          <p:spPr bwMode="auto">
            <a:xfrm>
              <a:off x="2688" y="1968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" name="Rectangle 51"/>
            <p:cNvSpPr>
              <a:spLocks noChangeArrowheads="1"/>
            </p:cNvSpPr>
            <p:nvPr/>
          </p:nvSpPr>
          <p:spPr bwMode="auto">
            <a:xfrm>
              <a:off x="2352" y="1392"/>
              <a:ext cx="384" cy="28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kumimoji="1" lang="en-US" altLang="zh-CN" sz="2400" b="1">
                  <a:latin typeface="+mn-lt"/>
                  <a:ea typeface="+mn-ea"/>
                  <a:cs typeface="+mn-ea"/>
                  <a:sym typeface="+mn-lt"/>
                </a:rPr>
                <a:t>DS</a:t>
              </a:r>
            </a:p>
          </p:txBody>
        </p:sp>
        <p:sp>
          <p:nvSpPr>
            <p:cNvPr id="17" name="AutoShape 58"/>
            <p:cNvSpPr>
              <a:spLocks noChangeArrowheads="1"/>
            </p:cNvSpPr>
            <p:nvPr/>
          </p:nvSpPr>
          <p:spPr bwMode="auto">
            <a:xfrm>
              <a:off x="2976" y="1536"/>
              <a:ext cx="288" cy="672"/>
            </a:xfrm>
            <a:prstGeom prst="wave">
              <a:avLst>
                <a:gd name="adj1" fmla="val 6944"/>
                <a:gd name="adj2" fmla="val 0"/>
              </a:avLst>
            </a:prstGeom>
            <a:solidFill>
              <a:srgbClr val="00CCFF"/>
            </a:solidFill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kumimoji="1" lang="zh-CN" altLang="en-US" sz="2000" b="1">
                  <a:latin typeface="+mn-lt"/>
                  <a:ea typeface="+mn-ea"/>
                  <a:cs typeface="+mn-ea"/>
                  <a:sym typeface="+mn-lt"/>
                </a:rPr>
                <a:t>存</a:t>
              </a:r>
            </a:p>
            <a:p>
              <a:pPr>
                <a:lnSpc>
                  <a:spcPct val="80000"/>
                </a:lnSpc>
              </a:pPr>
              <a:r>
                <a:rPr kumimoji="1" lang="zh-CN" altLang="en-US" sz="2000" b="1">
                  <a:latin typeface="+mn-lt"/>
                  <a:ea typeface="+mn-ea"/>
                  <a:cs typeface="+mn-ea"/>
                  <a:sym typeface="+mn-lt"/>
                </a:rPr>
                <a:t>储</a:t>
              </a:r>
            </a:p>
            <a:p>
              <a:pPr>
                <a:lnSpc>
                  <a:spcPct val="80000"/>
                </a:lnSpc>
              </a:pPr>
              <a:r>
                <a:rPr kumimoji="1" lang="zh-CN" altLang="en-US" sz="2000" b="1">
                  <a:latin typeface="+mn-lt"/>
                  <a:ea typeface="+mn-ea"/>
                  <a:cs typeface="+mn-ea"/>
                  <a:sym typeface="+mn-lt"/>
                </a:rPr>
                <a:t>器</a:t>
              </a:r>
              <a:endParaRPr kumimoji="1" lang="zh-CN" altLang="en-US" sz="2400" b="1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" name="Line 59"/>
            <p:cNvSpPr>
              <a:spLocks noChangeShapeType="1"/>
            </p:cNvSpPr>
            <p:nvPr/>
          </p:nvSpPr>
          <p:spPr bwMode="auto">
            <a:xfrm>
              <a:off x="3264" y="1968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" name="Rectangle 62"/>
            <p:cNvSpPr>
              <a:spLocks noChangeArrowheads="1"/>
            </p:cNvSpPr>
            <p:nvPr/>
          </p:nvSpPr>
          <p:spPr bwMode="auto">
            <a:xfrm>
              <a:off x="3598" y="1850"/>
              <a:ext cx="610" cy="236"/>
            </a:xfrm>
            <a:prstGeom prst="rect">
              <a:avLst/>
            </a:prstGeom>
            <a:solidFill>
              <a:srgbClr val="FF9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kumimoji="1" lang="zh-CN" altLang="en-US" sz="2000" b="1" dirty="0">
                  <a:latin typeface="+mn-lt"/>
                  <a:ea typeface="+mn-ea"/>
                  <a:cs typeface="+mn-ea"/>
                  <a:sym typeface="+mn-lt"/>
                </a:rPr>
                <a:t>操作数</a:t>
              </a:r>
            </a:p>
          </p:txBody>
        </p:sp>
      </p:grpSp>
      <p:sp>
        <p:nvSpPr>
          <p:cNvPr id="23" name="Rectangle 3"/>
          <p:cNvSpPr txBox="1">
            <a:spLocks noChangeArrowheads="1"/>
          </p:cNvSpPr>
          <p:nvPr/>
        </p:nvSpPr>
        <p:spPr>
          <a:xfrm>
            <a:off x="723900" y="2161285"/>
            <a:ext cx="7696200" cy="2590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zh-CN"/>
            </a:defPPr>
            <a:lvl1pPr marL="262255" indent="-262255">
              <a:lnSpc>
                <a:spcPct val="120000"/>
              </a:lnSpc>
              <a:spcAft>
                <a:spcPts val="1200"/>
              </a:spcAft>
              <a:buFontTx/>
              <a:buChar char="•"/>
              <a:defRPr sz="2800">
                <a:solidFill>
                  <a:srgbClr val="002060"/>
                </a:solidFill>
                <a:ea typeface="楷体_GB2312" pitchFamily="49" charset="-122"/>
                <a:cs typeface="Times New Roman" panose="02020603050405020304" pitchFamily="18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操作数的段地址（数据处于哪个段）取决于选择哪一个间址寄存器：</a:t>
            </a:r>
            <a:endParaRPr lang="en-US" altLang="zh-CN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6" name="Text Box 8"/>
          <p:cNvSpPr txBox="1">
            <a:spLocks noChangeArrowheads="1"/>
          </p:cNvSpPr>
          <p:nvPr/>
        </p:nvSpPr>
        <p:spPr bwMode="auto">
          <a:xfrm>
            <a:off x="6073444" y="4056493"/>
            <a:ext cx="2346656" cy="561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75" tIns="46038" rIns="92075" bIns="46038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zh-CN" altLang="en-US" sz="2600" b="1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默认在数据段</a:t>
            </a:r>
          </a:p>
        </p:txBody>
      </p:sp>
      <p:sp>
        <p:nvSpPr>
          <p:cNvPr id="27" name="Text Box 9"/>
          <p:cNvSpPr txBox="1">
            <a:spLocks noChangeArrowheads="1"/>
          </p:cNvSpPr>
          <p:nvPr/>
        </p:nvSpPr>
        <p:spPr bwMode="auto">
          <a:xfrm>
            <a:off x="6073444" y="5871086"/>
            <a:ext cx="2346656" cy="561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75" tIns="46038" rIns="92075" bIns="46038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zh-CN" altLang="en-US" sz="2600" b="1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默认在堆栈段</a:t>
            </a:r>
          </a:p>
        </p:txBody>
      </p:sp>
      <p:grpSp>
        <p:nvGrpSpPr>
          <p:cNvPr id="37" name="组合 36"/>
          <p:cNvGrpSpPr/>
          <p:nvPr/>
        </p:nvGrpSpPr>
        <p:grpSpPr>
          <a:xfrm>
            <a:off x="1812303" y="5220863"/>
            <a:ext cx="3931991" cy="1383302"/>
            <a:chOff x="5427721" y="3788702"/>
            <a:chExt cx="3931991" cy="1383302"/>
          </a:xfrm>
        </p:grpSpPr>
        <p:sp>
          <p:nvSpPr>
            <p:cNvPr id="28" name="Oval 52"/>
            <p:cNvSpPr>
              <a:spLocks noChangeArrowheads="1"/>
            </p:cNvSpPr>
            <p:nvPr/>
          </p:nvSpPr>
          <p:spPr bwMode="auto">
            <a:xfrm>
              <a:off x="6557533" y="4515953"/>
              <a:ext cx="450673" cy="488224"/>
            </a:xfrm>
            <a:prstGeom prst="ellipse">
              <a:avLst/>
            </a:prstGeom>
            <a:solidFill>
              <a:srgbClr val="00CCFF"/>
            </a:solidFill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kumimoji="1" lang="en-US" altLang="zh-CN" sz="4000" b="1" dirty="0">
                  <a:latin typeface="+mn-lt"/>
                  <a:ea typeface="+mn-ea"/>
                  <a:cs typeface="+mn-ea"/>
                  <a:sym typeface="+mn-lt"/>
                </a:rPr>
                <a:t>+</a:t>
              </a:r>
              <a:endParaRPr kumimoji="1" lang="en-US" altLang="zh-CN" sz="2400" b="1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" name="Rectangle 53"/>
            <p:cNvSpPr>
              <a:spLocks noChangeArrowheads="1"/>
            </p:cNvSpPr>
            <p:nvPr/>
          </p:nvSpPr>
          <p:spPr bwMode="auto">
            <a:xfrm>
              <a:off x="5427721" y="4539403"/>
              <a:ext cx="612668" cy="461665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</a:ln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kumimoji="1" lang="en-US" altLang="zh-CN" sz="2400" b="1" dirty="0">
                  <a:latin typeface="+mn-lt"/>
                  <a:ea typeface="+mn-ea"/>
                  <a:cs typeface="+mn-ea"/>
                  <a:sym typeface="+mn-lt"/>
                </a:rPr>
                <a:t>BP</a:t>
              </a:r>
            </a:p>
          </p:txBody>
        </p:sp>
        <p:sp>
          <p:nvSpPr>
            <p:cNvPr id="30" name="Line 54"/>
            <p:cNvSpPr>
              <a:spLocks noChangeShapeType="1"/>
            </p:cNvSpPr>
            <p:nvPr/>
          </p:nvSpPr>
          <p:spPr bwMode="auto">
            <a:xfrm>
              <a:off x="6031748" y="4760065"/>
              <a:ext cx="52578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" name="Line 55"/>
            <p:cNvSpPr>
              <a:spLocks noChangeShapeType="1"/>
            </p:cNvSpPr>
            <p:nvPr/>
          </p:nvSpPr>
          <p:spPr bwMode="auto">
            <a:xfrm>
              <a:off x="6782870" y="4271840"/>
              <a:ext cx="0" cy="2441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" name="Line 56"/>
            <p:cNvSpPr>
              <a:spLocks noChangeShapeType="1"/>
            </p:cNvSpPr>
            <p:nvPr/>
          </p:nvSpPr>
          <p:spPr bwMode="auto">
            <a:xfrm>
              <a:off x="7008206" y="4760065"/>
              <a:ext cx="380255" cy="50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" name="Rectangle 57"/>
            <p:cNvSpPr>
              <a:spLocks noChangeArrowheads="1"/>
            </p:cNvSpPr>
            <p:nvPr/>
          </p:nvSpPr>
          <p:spPr bwMode="auto">
            <a:xfrm>
              <a:off x="6482421" y="3788702"/>
              <a:ext cx="600897" cy="48313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kumimoji="1" lang="en-US" altLang="zh-CN" sz="2400" b="1" dirty="0">
                  <a:latin typeface="+mn-lt"/>
                  <a:ea typeface="+mn-ea"/>
                  <a:cs typeface="+mn-ea"/>
                  <a:sym typeface="+mn-lt"/>
                </a:rPr>
                <a:t>SS</a:t>
              </a:r>
            </a:p>
          </p:txBody>
        </p:sp>
        <p:sp>
          <p:nvSpPr>
            <p:cNvPr id="34" name="AutoShape 60"/>
            <p:cNvSpPr>
              <a:spLocks noChangeArrowheads="1"/>
            </p:cNvSpPr>
            <p:nvPr/>
          </p:nvSpPr>
          <p:spPr bwMode="auto">
            <a:xfrm>
              <a:off x="7388461" y="4032814"/>
              <a:ext cx="450673" cy="1139190"/>
            </a:xfrm>
            <a:prstGeom prst="wave">
              <a:avLst>
                <a:gd name="adj1" fmla="val 6944"/>
                <a:gd name="adj2" fmla="val 0"/>
              </a:avLst>
            </a:prstGeom>
            <a:solidFill>
              <a:srgbClr val="00CCFF"/>
            </a:solidFill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kumimoji="1" lang="zh-CN" altLang="en-US" sz="2000" b="1" dirty="0">
                  <a:latin typeface="+mn-lt"/>
                  <a:ea typeface="+mn-ea"/>
                  <a:cs typeface="+mn-ea"/>
                  <a:sym typeface="+mn-lt"/>
                </a:rPr>
                <a:t>存</a:t>
              </a:r>
            </a:p>
            <a:p>
              <a:pPr>
                <a:lnSpc>
                  <a:spcPct val="80000"/>
                </a:lnSpc>
              </a:pPr>
              <a:r>
                <a:rPr kumimoji="1" lang="zh-CN" altLang="en-US" sz="2000" b="1" dirty="0">
                  <a:latin typeface="+mn-lt"/>
                  <a:ea typeface="+mn-ea"/>
                  <a:cs typeface="+mn-ea"/>
                  <a:sym typeface="+mn-lt"/>
                </a:rPr>
                <a:t>储</a:t>
              </a:r>
            </a:p>
            <a:p>
              <a:pPr>
                <a:lnSpc>
                  <a:spcPct val="80000"/>
                </a:lnSpc>
              </a:pPr>
              <a:r>
                <a:rPr kumimoji="1" lang="zh-CN" altLang="en-US" sz="2000" b="1" dirty="0">
                  <a:latin typeface="+mn-lt"/>
                  <a:ea typeface="+mn-ea"/>
                  <a:cs typeface="+mn-ea"/>
                  <a:sym typeface="+mn-lt"/>
                </a:rPr>
                <a:t>器</a:t>
              </a:r>
              <a:endParaRPr kumimoji="1" lang="zh-CN" altLang="en-US" sz="2400" b="1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" name="Line 61"/>
            <p:cNvSpPr>
              <a:spLocks noChangeShapeType="1"/>
            </p:cNvSpPr>
            <p:nvPr/>
          </p:nvSpPr>
          <p:spPr bwMode="auto">
            <a:xfrm>
              <a:off x="7839134" y="4765150"/>
              <a:ext cx="45067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6" name="Rectangle 63"/>
            <p:cNvSpPr>
              <a:spLocks noChangeArrowheads="1"/>
            </p:cNvSpPr>
            <p:nvPr/>
          </p:nvSpPr>
          <p:spPr bwMode="auto">
            <a:xfrm>
              <a:off x="8405605" y="4565096"/>
              <a:ext cx="954107" cy="400110"/>
            </a:xfrm>
            <a:prstGeom prst="rect">
              <a:avLst/>
            </a:prstGeom>
            <a:solidFill>
              <a:srgbClr val="FF9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kumimoji="1" lang="zh-CN" altLang="en-US" sz="2000" b="1">
                  <a:latin typeface="+mn-lt"/>
                  <a:ea typeface="+mn-ea"/>
                  <a:cs typeface="+mn-ea"/>
                  <a:sym typeface="+mn-lt"/>
                </a:rPr>
                <a:t>操作数</a:t>
              </a:r>
            </a:p>
          </p:txBody>
        </p:sp>
      </p:grpSp>
      <p:sp>
        <p:nvSpPr>
          <p:cNvPr id="38" name="Rectangle 3"/>
          <p:cNvSpPr>
            <a:spLocks noChangeArrowheads="1"/>
          </p:cNvSpPr>
          <p:nvPr/>
        </p:nvSpPr>
        <p:spPr bwMode="auto">
          <a:xfrm>
            <a:off x="630692" y="1340660"/>
            <a:ext cx="367982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95580" indent="-19558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en-US" altLang="zh-CN" sz="320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❷  </a:t>
            </a:r>
            <a:r>
              <a:rPr kumimoji="1" lang="zh-CN" altLang="en-US" sz="320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寄存器间接寻址</a:t>
            </a:r>
          </a:p>
        </p:txBody>
      </p:sp>
      <p:sp>
        <p:nvSpPr>
          <p:cNvPr id="39" name="Text Box 2"/>
          <p:cNvSpPr txBox="1">
            <a:spLocks noChangeArrowheads="1"/>
          </p:cNvSpPr>
          <p:nvPr/>
        </p:nvSpPr>
        <p:spPr bwMode="auto">
          <a:xfrm>
            <a:off x="4449052" y="1368440"/>
            <a:ext cx="479107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28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例： </a:t>
            </a:r>
            <a:r>
              <a:rPr kumimoji="1" lang="en-US" altLang="zh-CN" sz="28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MOV </a:t>
            </a:r>
            <a:r>
              <a:rPr kumimoji="1" lang="en-US" altLang="zh-CN" sz="28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AX</a:t>
            </a:r>
            <a:r>
              <a:rPr kumimoji="1" lang="zh-CN" altLang="en-US" sz="28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kumimoji="1" lang="en-US" altLang="zh-CN" sz="28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[SI]</a:t>
            </a:r>
            <a:endParaRPr kumimoji="1" lang="zh-CN" altLang="en-US" sz="2800" dirty="0">
              <a:solidFill>
                <a:srgbClr val="00206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3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2"/>
          <p:cNvSpPr txBox="1">
            <a:spLocks noChangeArrowheads="1"/>
          </p:cNvSpPr>
          <p:nvPr/>
        </p:nvSpPr>
        <p:spPr bwMode="auto">
          <a:xfrm>
            <a:off x="717355" y="1300163"/>
            <a:ext cx="479107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28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例</a:t>
            </a:r>
            <a:r>
              <a:rPr kumimoji="1" lang="en-US" altLang="zh-CN" sz="28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kumimoji="1" lang="zh-CN" altLang="en-US" sz="28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： </a:t>
            </a:r>
            <a:r>
              <a:rPr kumimoji="1" lang="en-US" altLang="zh-CN" sz="28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MOV </a:t>
            </a:r>
            <a:r>
              <a:rPr kumimoji="1" lang="en-US" altLang="zh-CN" sz="28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AX</a:t>
            </a:r>
            <a:r>
              <a:rPr kumimoji="1" lang="zh-CN" altLang="en-US" sz="28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kumimoji="1" lang="en-US" altLang="zh-CN" sz="28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[SI]</a:t>
            </a:r>
            <a:endParaRPr kumimoji="1" lang="zh-CN" altLang="en-US" sz="2800" dirty="0">
              <a:solidFill>
                <a:srgbClr val="00206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3315" name="Group 3"/>
          <p:cNvGrpSpPr/>
          <p:nvPr/>
        </p:nvGrpSpPr>
        <p:grpSpPr bwMode="auto">
          <a:xfrm>
            <a:off x="833438" y="2881639"/>
            <a:ext cx="7775575" cy="2913062"/>
            <a:chOff x="912" y="2149"/>
            <a:chExt cx="4272" cy="1835"/>
          </a:xfrm>
        </p:grpSpPr>
        <p:sp>
          <p:nvSpPr>
            <p:cNvPr id="34820" name="Line 4"/>
            <p:cNvSpPr>
              <a:spLocks noChangeShapeType="1"/>
            </p:cNvSpPr>
            <p:nvPr/>
          </p:nvSpPr>
          <p:spPr bwMode="auto">
            <a:xfrm>
              <a:off x="3024" y="2256"/>
              <a:ext cx="0" cy="1728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4821" name="Line 5"/>
            <p:cNvSpPr>
              <a:spLocks noChangeShapeType="1"/>
            </p:cNvSpPr>
            <p:nvPr/>
          </p:nvSpPr>
          <p:spPr bwMode="auto">
            <a:xfrm>
              <a:off x="3984" y="2256"/>
              <a:ext cx="0" cy="1728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4822" name="Line 6"/>
            <p:cNvSpPr>
              <a:spLocks noChangeShapeType="1"/>
            </p:cNvSpPr>
            <p:nvPr/>
          </p:nvSpPr>
          <p:spPr bwMode="auto">
            <a:xfrm>
              <a:off x="3024" y="2352"/>
              <a:ext cx="96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4823" name="Line 7"/>
            <p:cNvSpPr>
              <a:spLocks noChangeShapeType="1"/>
            </p:cNvSpPr>
            <p:nvPr/>
          </p:nvSpPr>
          <p:spPr bwMode="auto">
            <a:xfrm>
              <a:off x="3024" y="2592"/>
              <a:ext cx="96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4824" name="Line 8"/>
            <p:cNvSpPr>
              <a:spLocks noChangeShapeType="1"/>
            </p:cNvSpPr>
            <p:nvPr/>
          </p:nvSpPr>
          <p:spPr bwMode="auto">
            <a:xfrm>
              <a:off x="3024" y="2832"/>
              <a:ext cx="96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4825" name="Text Box 9"/>
            <p:cNvSpPr txBox="1">
              <a:spLocks noChangeArrowheads="1"/>
            </p:cNvSpPr>
            <p:nvPr/>
          </p:nvSpPr>
          <p:spPr bwMode="auto">
            <a:xfrm>
              <a:off x="4320" y="2688"/>
              <a:ext cx="5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kumimoji="1" lang="zh-CN" altLang="en-US" sz="2000">
                  <a:latin typeface="+mn-lt"/>
                  <a:ea typeface="+mn-ea"/>
                  <a:cs typeface="+mn-ea"/>
                  <a:sym typeface="+mn-lt"/>
                </a:rPr>
                <a:t>代码段</a:t>
              </a:r>
            </a:p>
          </p:txBody>
        </p:sp>
        <p:sp>
          <p:nvSpPr>
            <p:cNvPr id="34826" name="Line 10"/>
            <p:cNvSpPr>
              <a:spLocks noChangeShapeType="1"/>
            </p:cNvSpPr>
            <p:nvPr/>
          </p:nvSpPr>
          <p:spPr bwMode="auto">
            <a:xfrm>
              <a:off x="3024" y="3072"/>
              <a:ext cx="96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4827" name="Text Box 11"/>
            <p:cNvSpPr txBox="1">
              <a:spLocks noChangeArrowheads="1"/>
            </p:cNvSpPr>
            <p:nvPr/>
          </p:nvSpPr>
          <p:spPr bwMode="auto">
            <a:xfrm>
              <a:off x="3168" y="2352"/>
              <a:ext cx="648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kumimoji="1" lang="zh-CN" altLang="en-US" sz="2000" dirty="0">
                  <a:latin typeface="+mn-lt"/>
                  <a:ea typeface="+mn-ea"/>
                  <a:cs typeface="+mn-ea"/>
                  <a:sym typeface="+mn-lt"/>
                </a:rPr>
                <a:t>操作码</a:t>
              </a:r>
            </a:p>
          </p:txBody>
        </p:sp>
        <p:sp>
          <p:nvSpPr>
            <p:cNvPr id="34828" name="Rectangle 12"/>
            <p:cNvSpPr>
              <a:spLocks noChangeArrowheads="1"/>
            </p:cNvSpPr>
            <p:nvPr/>
          </p:nvSpPr>
          <p:spPr bwMode="auto">
            <a:xfrm>
              <a:off x="1248" y="3696"/>
              <a:ext cx="480" cy="192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+mn-lt"/>
                  <a:ea typeface="+mn-ea"/>
                  <a:cs typeface="+mn-ea"/>
                  <a:sym typeface="+mn-lt"/>
                </a:rPr>
                <a:t>AH</a:t>
              </a:r>
            </a:p>
          </p:txBody>
        </p:sp>
        <p:sp>
          <p:nvSpPr>
            <p:cNvPr id="34829" name="Rectangle 13"/>
            <p:cNvSpPr>
              <a:spLocks noChangeArrowheads="1"/>
            </p:cNvSpPr>
            <p:nvPr/>
          </p:nvSpPr>
          <p:spPr bwMode="auto">
            <a:xfrm>
              <a:off x="1728" y="3696"/>
              <a:ext cx="480" cy="192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+mn-lt"/>
                  <a:ea typeface="+mn-ea"/>
                  <a:cs typeface="+mn-ea"/>
                  <a:sym typeface="+mn-lt"/>
                </a:rPr>
                <a:t>AL</a:t>
              </a:r>
            </a:p>
          </p:txBody>
        </p:sp>
        <p:sp>
          <p:nvSpPr>
            <p:cNvPr id="34830" name="Text Box 14"/>
            <p:cNvSpPr txBox="1">
              <a:spLocks noChangeArrowheads="1"/>
            </p:cNvSpPr>
            <p:nvPr/>
          </p:nvSpPr>
          <p:spPr bwMode="auto">
            <a:xfrm>
              <a:off x="912" y="3637"/>
              <a:ext cx="306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+mn-lt"/>
                  <a:ea typeface="+mn-ea"/>
                  <a:cs typeface="+mn-ea"/>
                  <a:sym typeface="+mn-lt"/>
                </a:rPr>
                <a:t>AX</a:t>
              </a:r>
            </a:p>
          </p:txBody>
        </p:sp>
        <p:sp>
          <p:nvSpPr>
            <p:cNvPr id="34831" name="Line 15"/>
            <p:cNvSpPr>
              <a:spLocks noChangeShapeType="1"/>
            </p:cNvSpPr>
            <p:nvPr/>
          </p:nvSpPr>
          <p:spPr bwMode="auto">
            <a:xfrm>
              <a:off x="3024" y="3408"/>
              <a:ext cx="96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4832" name="Line 16"/>
            <p:cNvSpPr>
              <a:spLocks noChangeShapeType="1"/>
            </p:cNvSpPr>
            <p:nvPr/>
          </p:nvSpPr>
          <p:spPr bwMode="auto">
            <a:xfrm>
              <a:off x="3024" y="3648"/>
              <a:ext cx="96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4833" name="Line 17"/>
            <p:cNvSpPr>
              <a:spLocks noChangeShapeType="1"/>
            </p:cNvSpPr>
            <p:nvPr/>
          </p:nvSpPr>
          <p:spPr bwMode="auto">
            <a:xfrm>
              <a:off x="3024" y="3888"/>
              <a:ext cx="96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4834" name="Text Box 18"/>
            <p:cNvSpPr txBox="1">
              <a:spLocks noChangeArrowheads="1"/>
            </p:cNvSpPr>
            <p:nvPr/>
          </p:nvSpPr>
          <p:spPr bwMode="auto">
            <a:xfrm>
              <a:off x="3308" y="3397"/>
              <a:ext cx="448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kumimoji="1" lang="en-US" altLang="zh-CN" sz="2000" dirty="0">
                  <a:latin typeface="+mn-lt"/>
                  <a:ea typeface="+mn-ea"/>
                  <a:cs typeface="+mn-ea"/>
                  <a:sym typeface="+mn-lt"/>
                </a:rPr>
                <a:t>A0H</a:t>
              </a:r>
              <a:endParaRPr kumimoji="1" lang="en-US" altLang="zh-CN" sz="2000" baseline="-250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4835" name="Text Box 19"/>
            <p:cNvSpPr txBox="1">
              <a:spLocks noChangeArrowheads="1"/>
            </p:cNvSpPr>
            <p:nvPr/>
          </p:nvSpPr>
          <p:spPr bwMode="auto">
            <a:xfrm>
              <a:off x="3312" y="3627"/>
              <a:ext cx="420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+mn-lt"/>
                  <a:ea typeface="+mn-ea"/>
                  <a:cs typeface="+mn-ea"/>
                  <a:sym typeface="+mn-lt"/>
                </a:rPr>
                <a:t>50H</a:t>
              </a:r>
              <a:endParaRPr kumimoji="1" lang="en-US" altLang="zh-CN" sz="2000" baseline="-250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4836" name="Text Box 20"/>
            <p:cNvSpPr txBox="1">
              <a:spLocks noChangeArrowheads="1"/>
            </p:cNvSpPr>
            <p:nvPr/>
          </p:nvSpPr>
          <p:spPr bwMode="auto">
            <a:xfrm>
              <a:off x="927" y="2149"/>
              <a:ext cx="298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+mn-lt"/>
                  <a:ea typeface="+mn-ea"/>
                  <a:cs typeface="+mn-ea"/>
                  <a:sym typeface="+mn-lt"/>
                </a:rPr>
                <a:t>DS</a:t>
              </a:r>
            </a:p>
          </p:txBody>
        </p:sp>
        <p:sp>
          <p:nvSpPr>
            <p:cNvPr id="34837" name="Rectangle 21"/>
            <p:cNvSpPr>
              <a:spLocks noChangeArrowheads="1"/>
            </p:cNvSpPr>
            <p:nvPr/>
          </p:nvSpPr>
          <p:spPr bwMode="auto">
            <a:xfrm>
              <a:off x="1248" y="2208"/>
              <a:ext cx="480" cy="192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rgbClr val="CC3300"/>
                  </a:solidFill>
                  <a:latin typeface="+mn-lt"/>
                  <a:ea typeface="+mn-ea"/>
                  <a:cs typeface="+mn-ea"/>
                  <a:sym typeface="+mn-lt"/>
                </a:rPr>
                <a:t>20</a:t>
              </a:r>
            </a:p>
          </p:txBody>
        </p:sp>
        <p:sp>
          <p:nvSpPr>
            <p:cNvPr id="34838" name="Rectangle 22"/>
            <p:cNvSpPr>
              <a:spLocks noChangeArrowheads="1"/>
            </p:cNvSpPr>
            <p:nvPr/>
          </p:nvSpPr>
          <p:spPr bwMode="auto">
            <a:xfrm>
              <a:off x="1728" y="2208"/>
              <a:ext cx="480" cy="192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rgbClr val="CC3300"/>
                  </a:solidFill>
                  <a:latin typeface="+mn-lt"/>
                  <a:ea typeface="+mn-ea"/>
                  <a:cs typeface="+mn-ea"/>
                  <a:sym typeface="+mn-lt"/>
                </a:rPr>
                <a:t>00</a:t>
              </a:r>
            </a:p>
          </p:txBody>
        </p:sp>
        <p:sp>
          <p:nvSpPr>
            <p:cNvPr id="34839" name="Rectangle 23"/>
            <p:cNvSpPr>
              <a:spLocks noChangeArrowheads="1"/>
            </p:cNvSpPr>
            <p:nvPr/>
          </p:nvSpPr>
          <p:spPr bwMode="auto">
            <a:xfrm>
              <a:off x="2208" y="2208"/>
              <a:ext cx="240" cy="192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+mn-lt"/>
                  <a:ea typeface="+mn-ea"/>
                  <a:cs typeface="+mn-ea"/>
                  <a:sym typeface="+mn-lt"/>
                </a:rPr>
                <a:t>0</a:t>
              </a:r>
            </a:p>
          </p:txBody>
        </p:sp>
        <p:sp>
          <p:nvSpPr>
            <p:cNvPr id="34840" name="Text Box 24"/>
            <p:cNvSpPr txBox="1">
              <a:spLocks noChangeArrowheads="1"/>
            </p:cNvSpPr>
            <p:nvPr/>
          </p:nvSpPr>
          <p:spPr bwMode="auto">
            <a:xfrm>
              <a:off x="1392" y="2677"/>
              <a:ext cx="816" cy="6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kumimoji="1" lang="en-US" altLang="zh-CN" sz="2000" dirty="0">
                  <a:latin typeface="+mn-lt"/>
                  <a:ea typeface="+mn-ea"/>
                  <a:cs typeface="+mn-ea"/>
                  <a:sym typeface="+mn-lt"/>
                </a:rPr>
                <a:t>  20000H</a:t>
              </a:r>
            </a:p>
            <a:p>
              <a:pPr eaLnBrk="1" hangingPunct="1"/>
              <a:r>
                <a:rPr kumimoji="1" lang="en-US" altLang="zh-CN" sz="2000" dirty="0">
                  <a:latin typeface="+mn-lt"/>
                  <a:ea typeface="+mn-ea"/>
                  <a:cs typeface="+mn-ea"/>
                  <a:sym typeface="+mn-lt"/>
                </a:rPr>
                <a:t>+  1000H</a:t>
              </a:r>
            </a:p>
            <a:p>
              <a:pPr eaLnBrk="1" hangingPunct="1"/>
              <a:r>
                <a:rPr kumimoji="1" lang="en-US" altLang="zh-CN" sz="2000" dirty="0">
                  <a:latin typeface="+mn-lt"/>
                  <a:ea typeface="+mn-ea"/>
                  <a:cs typeface="+mn-ea"/>
                  <a:sym typeface="+mn-lt"/>
                </a:rPr>
                <a:t>  21000H</a:t>
              </a:r>
            </a:p>
          </p:txBody>
        </p:sp>
        <p:sp>
          <p:nvSpPr>
            <p:cNvPr id="34841" name="Line 25"/>
            <p:cNvSpPr>
              <a:spLocks noChangeShapeType="1"/>
            </p:cNvSpPr>
            <p:nvPr/>
          </p:nvSpPr>
          <p:spPr bwMode="auto">
            <a:xfrm>
              <a:off x="1344" y="3072"/>
              <a:ext cx="768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4842" name="Text Box 26"/>
            <p:cNvSpPr txBox="1">
              <a:spLocks noChangeArrowheads="1"/>
            </p:cNvSpPr>
            <p:nvPr/>
          </p:nvSpPr>
          <p:spPr bwMode="auto">
            <a:xfrm>
              <a:off x="2460" y="3387"/>
              <a:ext cx="596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+mn-lt"/>
                  <a:ea typeface="+mn-ea"/>
                  <a:cs typeface="+mn-ea"/>
                  <a:sym typeface="+mn-lt"/>
                </a:rPr>
                <a:t>21000H</a:t>
              </a:r>
            </a:p>
          </p:txBody>
        </p:sp>
        <p:sp>
          <p:nvSpPr>
            <p:cNvPr id="34843" name="Line 27"/>
            <p:cNvSpPr>
              <a:spLocks noChangeShapeType="1"/>
            </p:cNvSpPr>
            <p:nvPr/>
          </p:nvSpPr>
          <p:spPr bwMode="auto">
            <a:xfrm flipH="1">
              <a:off x="2880" y="3552"/>
              <a:ext cx="240" cy="144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4844" name="Line 28"/>
            <p:cNvSpPr>
              <a:spLocks noChangeShapeType="1"/>
            </p:cNvSpPr>
            <p:nvPr/>
          </p:nvSpPr>
          <p:spPr bwMode="auto">
            <a:xfrm flipH="1">
              <a:off x="2352" y="3696"/>
              <a:ext cx="528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4845" name="Line 29"/>
            <p:cNvSpPr>
              <a:spLocks noChangeShapeType="1"/>
            </p:cNvSpPr>
            <p:nvPr/>
          </p:nvSpPr>
          <p:spPr bwMode="auto">
            <a:xfrm flipH="1" flipV="1">
              <a:off x="2112" y="3552"/>
              <a:ext cx="240" cy="144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4846" name="Line 30"/>
            <p:cNvSpPr>
              <a:spLocks noChangeShapeType="1"/>
            </p:cNvSpPr>
            <p:nvPr/>
          </p:nvSpPr>
          <p:spPr bwMode="auto">
            <a:xfrm flipH="1">
              <a:off x="1920" y="3552"/>
              <a:ext cx="192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4847" name="Line 31"/>
            <p:cNvSpPr>
              <a:spLocks noChangeShapeType="1"/>
            </p:cNvSpPr>
            <p:nvPr/>
          </p:nvSpPr>
          <p:spPr bwMode="auto">
            <a:xfrm flipH="1">
              <a:off x="1824" y="3552"/>
              <a:ext cx="96" cy="192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4848" name="Line 32"/>
            <p:cNvSpPr>
              <a:spLocks noChangeShapeType="1"/>
            </p:cNvSpPr>
            <p:nvPr/>
          </p:nvSpPr>
          <p:spPr bwMode="auto">
            <a:xfrm>
              <a:off x="1872" y="3264"/>
              <a:ext cx="384" cy="24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4849" name="Line 33"/>
            <p:cNvSpPr>
              <a:spLocks noChangeShapeType="1"/>
            </p:cNvSpPr>
            <p:nvPr/>
          </p:nvSpPr>
          <p:spPr bwMode="auto">
            <a:xfrm flipV="1">
              <a:off x="2256" y="3504"/>
              <a:ext cx="24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4850" name="Text Box 34"/>
            <p:cNvSpPr txBox="1">
              <a:spLocks noChangeArrowheads="1"/>
            </p:cNvSpPr>
            <p:nvPr/>
          </p:nvSpPr>
          <p:spPr bwMode="auto">
            <a:xfrm>
              <a:off x="3360" y="3120"/>
              <a:ext cx="24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+mn-lt"/>
                  <a:ea typeface="+mn-ea"/>
                  <a:cs typeface="+mn-ea"/>
                  <a:sym typeface="+mn-lt"/>
                </a:rPr>
                <a:t>…</a:t>
              </a:r>
              <a:endParaRPr kumimoji="1" lang="en-US" altLang="zh-CN" sz="2000" baseline="-250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4851" name="Text Box 35"/>
            <p:cNvSpPr txBox="1">
              <a:spLocks noChangeArrowheads="1"/>
            </p:cNvSpPr>
            <p:nvPr/>
          </p:nvSpPr>
          <p:spPr bwMode="auto">
            <a:xfrm>
              <a:off x="4320" y="3552"/>
              <a:ext cx="527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kumimoji="1" lang="zh-CN" altLang="en-US" sz="2000">
                  <a:latin typeface="+mn-lt"/>
                  <a:ea typeface="+mn-ea"/>
                  <a:cs typeface="+mn-ea"/>
                  <a:sym typeface="+mn-lt"/>
                </a:rPr>
                <a:t>数据段</a:t>
              </a:r>
            </a:p>
          </p:txBody>
        </p:sp>
        <p:sp>
          <p:nvSpPr>
            <p:cNvPr id="34852" name="Line 36"/>
            <p:cNvSpPr>
              <a:spLocks noChangeShapeType="1"/>
            </p:cNvSpPr>
            <p:nvPr/>
          </p:nvSpPr>
          <p:spPr bwMode="auto">
            <a:xfrm>
              <a:off x="4080" y="3264"/>
              <a:ext cx="1104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4853" name="Line 37"/>
            <p:cNvSpPr>
              <a:spLocks noChangeShapeType="1"/>
            </p:cNvSpPr>
            <p:nvPr/>
          </p:nvSpPr>
          <p:spPr bwMode="auto">
            <a:xfrm flipV="1">
              <a:off x="4608" y="2976"/>
              <a:ext cx="0" cy="288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4854" name="Line 38"/>
            <p:cNvSpPr>
              <a:spLocks noChangeShapeType="1"/>
            </p:cNvSpPr>
            <p:nvPr/>
          </p:nvSpPr>
          <p:spPr bwMode="auto">
            <a:xfrm>
              <a:off x="4608" y="3264"/>
              <a:ext cx="0" cy="288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4855" name="Rectangle 39"/>
            <p:cNvSpPr>
              <a:spLocks noChangeArrowheads="1"/>
            </p:cNvSpPr>
            <p:nvPr/>
          </p:nvSpPr>
          <p:spPr bwMode="auto">
            <a:xfrm>
              <a:off x="1488" y="2400"/>
              <a:ext cx="480" cy="192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+mn-lt"/>
                  <a:ea typeface="+mn-ea"/>
                  <a:cs typeface="+mn-ea"/>
                  <a:sym typeface="+mn-lt"/>
                </a:rPr>
                <a:t>10</a:t>
              </a:r>
            </a:p>
          </p:txBody>
        </p:sp>
        <p:sp>
          <p:nvSpPr>
            <p:cNvPr id="34856" name="Rectangle 40"/>
            <p:cNvSpPr>
              <a:spLocks noChangeArrowheads="1"/>
            </p:cNvSpPr>
            <p:nvPr/>
          </p:nvSpPr>
          <p:spPr bwMode="auto">
            <a:xfrm>
              <a:off x="1968" y="2400"/>
              <a:ext cx="480" cy="192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+mn-lt"/>
                  <a:ea typeface="+mn-ea"/>
                  <a:cs typeface="+mn-ea"/>
                  <a:sym typeface="+mn-lt"/>
                </a:rPr>
                <a:t>00</a:t>
              </a:r>
            </a:p>
          </p:txBody>
        </p:sp>
        <p:sp>
          <p:nvSpPr>
            <p:cNvPr id="34857" name="Text Box 41"/>
            <p:cNvSpPr txBox="1">
              <a:spLocks noChangeArrowheads="1"/>
            </p:cNvSpPr>
            <p:nvPr/>
          </p:nvSpPr>
          <p:spPr bwMode="auto">
            <a:xfrm>
              <a:off x="942" y="2379"/>
              <a:ext cx="234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+mn-lt"/>
                  <a:ea typeface="+mn-ea"/>
                  <a:cs typeface="+mn-ea"/>
                  <a:sym typeface="+mn-lt"/>
                </a:rPr>
                <a:t>SI</a:t>
              </a:r>
            </a:p>
          </p:txBody>
        </p:sp>
        <p:sp>
          <p:nvSpPr>
            <p:cNvPr id="34858" name="Line 42"/>
            <p:cNvSpPr>
              <a:spLocks noChangeShapeType="1"/>
            </p:cNvSpPr>
            <p:nvPr/>
          </p:nvSpPr>
          <p:spPr bwMode="auto">
            <a:xfrm flipV="1">
              <a:off x="4608" y="2352"/>
              <a:ext cx="0" cy="336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4859" name="Line 43"/>
            <p:cNvSpPr>
              <a:spLocks noChangeShapeType="1"/>
            </p:cNvSpPr>
            <p:nvPr/>
          </p:nvSpPr>
          <p:spPr bwMode="auto">
            <a:xfrm flipH="1">
              <a:off x="2736" y="3792"/>
              <a:ext cx="384" cy="192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4860" name="Line 44"/>
            <p:cNvSpPr>
              <a:spLocks noChangeShapeType="1"/>
            </p:cNvSpPr>
            <p:nvPr/>
          </p:nvSpPr>
          <p:spPr bwMode="auto">
            <a:xfrm flipH="1">
              <a:off x="1728" y="3984"/>
              <a:ext cx="1008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4861" name="Line 45"/>
            <p:cNvSpPr>
              <a:spLocks noChangeShapeType="1"/>
            </p:cNvSpPr>
            <p:nvPr/>
          </p:nvSpPr>
          <p:spPr bwMode="auto">
            <a:xfrm flipH="1" flipV="1">
              <a:off x="1632" y="3840"/>
              <a:ext cx="96" cy="144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5101121" y="1745903"/>
            <a:ext cx="27671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段地址在数据段</a:t>
            </a:r>
            <a:r>
              <a:rPr lang="en-US" altLang="zh-CN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DS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7" name="Text Box 100"/>
          <p:cNvSpPr txBox="1">
            <a:spLocks noChangeArrowheads="1"/>
          </p:cNvSpPr>
          <p:nvPr/>
        </p:nvSpPr>
        <p:spPr bwMode="auto">
          <a:xfrm>
            <a:off x="6436769" y="5762950"/>
            <a:ext cx="1385887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20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高地址</a:t>
            </a:r>
          </a:p>
        </p:txBody>
      </p:sp>
      <p:sp>
        <p:nvSpPr>
          <p:cNvPr id="48" name="Text Box 101"/>
          <p:cNvSpPr txBox="1">
            <a:spLocks noChangeArrowheads="1"/>
          </p:cNvSpPr>
          <p:nvPr/>
        </p:nvSpPr>
        <p:spPr bwMode="auto">
          <a:xfrm>
            <a:off x="6424862" y="2718126"/>
            <a:ext cx="140970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20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低地址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7" grpId="0"/>
      <p:bldP spid="4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2"/>
          <p:cNvSpPr txBox="1">
            <a:spLocks noChangeArrowheads="1"/>
          </p:cNvSpPr>
          <p:nvPr/>
        </p:nvSpPr>
        <p:spPr bwMode="auto">
          <a:xfrm>
            <a:off x="646113" y="1363662"/>
            <a:ext cx="60166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28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例</a:t>
            </a:r>
            <a:r>
              <a:rPr kumimoji="1" lang="en-US" altLang="zh-CN" sz="28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kumimoji="1" lang="zh-CN" altLang="en-US" sz="28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：</a:t>
            </a:r>
            <a:r>
              <a:rPr kumimoji="1" lang="en-US" altLang="zh-CN" sz="28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MOV </a:t>
            </a:r>
            <a:r>
              <a:rPr kumimoji="1" lang="en-US" altLang="zh-CN" sz="28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AX</a:t>
            </a:r>
            <a:r>
              <a:rPr kumimoji="1" lang="zh-CN" altLang="en-US" sz="28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kumimoji="1" lang="en-US" altLang="zh-CN" sz="28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[BP]</a:t>
            </a:r>
            <a:endParaRPr kumimoji="1" lang="zh-CN" altLang="en-US" sz="2800" dirty="0">
              <a:solidFill>
                <a:srgbClr val="00206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35843" name="Group 3"/>
          <p:cNvGrpSpPr/>
          <p:nvPr/>
        </p:nvGrpSpPr>
        <p:grpSpPr bwMode="auto">
          <a:xfrm>
            <a:off x="1394052" y="2230210"/>
            <a:ext cx="6589712" cy="3962400"/>
            <a:chOff x="864" y="576"/>
            <a:chExt cx="4151" cy="2496"/>
          </a:xfrm>
        </p:grpSpPr>
        <p:sp>
          <p:nvSpPr>
            <p:cNvPr id="35844" name="Line 4"/>
            <p:cNvSpPr>
              <a:spLocks noChangeShapeType="1"/>
            </p:cNvSpPr>
            <p:nvPr/>
          </p:nvSpPr>
          <p:spPr bwMode="auto">
            <a:xfrm>
              <a:off x="3216" y="576"/>
              <a:ext cx="0" cy="2496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845" name="Line 5"/>
            <p:cNvSpPr>
              <a:spLocks noChangeShapeType="1"/>
            </p:cNvSpPr>
            <p:nvPr/>
          </p:nvSpPr>
          <p:spPr bwMode="auto">
            <a:xfrm>
              <a:off x="4176" y="576"/>
              <a:ext cx="0" cy="2496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846" name="Line 6"/>
            <p:cNvSpPr>
              <a:spLocks noChangeShapeType="1"/>
            </p:cNvSpPr>
            <p:nvPr/>
          </p:nvSpPr>
          <p:spPr bwMode="auto">
            <a:xfrm>
              <a:off x="3216" y="1536"/>
              <a:ext cx="96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847" name="Line 7"/>
            <p:cNvSpPr>
              <a:spLocks noChangeShapeType="1"/>
            </p:cNvSpPr>
            <p:nvPr/>
          </p:nvSpPr>
          <p:spPr bwMode="auto">
            <a:xfrm>
              <a:off x="3216" y="1776"/>
              <a:ext cx="96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848" name="Text Box 8"/>
            <p:cNvSpPr txBox="1">
              <a:spLocks noChangeArrowheads="1"/>
            </p:cNvSpPr>
            <p:nvPr/>
          </p:nvSpPr>
          <p:spPr bwMode="auto">
            <a:xfrm>
              <a:off x="4368" y="854"/>
              <a:ext cx="596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kumimoji="1" lang="zh-CN" altLang="en-US" sz="2000">
                  <a:latin typeface="+mn-lt"/>
                  <a:ea typeface="+mn-ea"/>
                  <a:cs typeface="+mn-ea"/>
                  <a:sym typeface="+mn-lt"/>
                </a:rPr>
                <a:t>代码段</a:t>
              </a:r>
            </a:p>
          </p:txBody>
        </p:sp>
        <p:sp>
          <p:nvSpPr>
            <p:cNvPr id="35849" name="Line 9"/>
            <p:cNvSpPr>
              <a:spLocks noChangeShapeType="1"/>
            </p:cNvSpPr>
            <p:nvPr/>
          </p:nvSpPr>
          <p:spPr bwMode="auto">
            <a:xfrm>
              <a:off x="3216" y="2016"/>
              <a:ext cx="96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850" name="Text Box 10"/>
            <p:cNvSpPr txBox="1">
              <a:spLocks noChangeArrowheads="1"/>
            </p:cNvSpPr>
            <p:nvPr/>
          </p:nvSpPr>
          <p:spPr bwMode="auto">
            <a:xfrm>
              <a:off x="3360" y="662"/>
              <a:ext cx="67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kumimoji="1" lang="zh-CN" altLang="en-US" sz="2000" dirty="0">
                  <a:latin typeface="+mn-lt"/>
                  <a:ea typeface="+mn-ea"/>
                  <a:cs typeface="+mn-ea"/>
                  <a:sym typeface="+mn-lt"/>
                </a:rPr>
                <a:t>操作码</a:t>
              </a:r>
            </a:p>
          </p:txBody>
        </p:sp>
        <p:sp>
          <p:nvSpPr>
            <p:cNvPr id="35851" name="Rectangle 11"/>
            <p:cNvSpPr>
              <a:spLocks noChangeArrowheads="1"/>
            </p:cNvSpPr>
            <p:nvPr/>
          </p:nvSpPr>
          <p:spPr bwMode="auto">
            <a:xfrm>
              <a:off x="1440" y="2688"/>
              <a:ext cx="480" cy="192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+mn-lt"/>
                  <a:ea typeface="+mn-ea"/>
                  <a:cs typeface="+mn-ea"/>
                  <a:sym typeface="+mn-lt"/>
                </a:rPr>
                <a:t>AH</a:t>
              </a:r>
            </a:p>
          </p:txBody>
        </p:sp>
        <p:sp>
          <p:nvSpPr>
            <p:cNvPr id="35852" name="Rectangle 12"/>
            <p:cNvSpPr>
              <a:spLocks noChangeArrowheads="1"/>
            </p:cNvSpPr>
            <p:nvPr/>
          </p:nvSpPr>
          <p:spPr bwMode="auto">
            <a:xfrm>
              <a:off x="1920" y="2688"/>
              <a:ext cx="480" cy="192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+mn-lt"/>
                  <a:ea typeface="+mn-ea"/>
                  <a:cs typeface="+mn-ea"/>
                  <a:sym typeface="+mn-lt"/>
                </a:rPr>
                <a:t>AL</a:t>
              </a:r>
            </a:p>
          </p:txBody>
        </p:sp>
        <p:sp>
          <p:nvSpPr>
            <p:cNvPr id="35853" name="Text Box 13"/>
            <p:cNvSpPr txBox="1">
              <a:spLocks noChangeArrowheads="1"/>
            </p:cNvSpPr>
            <p:nvPr/>
          </p:nvSpPr>
          <p:spPr bwMode="auto">
            <a:xfrm>
              <a:off x="864" y="2629"/>
              <a:ext cx="351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+mn-lt"/>
                  <a:ea typeface="+mn-ea"/>
                  <a:cs typeface="+mn-ea"/>
                  <a:sym typeface="+mn-lt"/>
                </a:rPr>
                <a:t>AX</a:t>
              </a:r>
            </a:p>
          </p:txBody>
        </p:sp>
        <p:sp>
          <p:nvSpPr>
            <p:cNvPr id="35854" name="Line 14"/>
            <p:cNvSpPr>
              <a:spLocks noChangeShapeType="1"/>
            </p:cNvSpPr>
            <p:nvPr/>
          </p:nvSpPr>
          <p:spPr bwMode="auto">
            <a:xfrm>
              <a:off x="3216" y="2400"/>
              <a:ext cx="96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855" name="Line 15"/>
            <p:cNvSpPr>
              <a:spLocks noChangeShapeType="1"/>
            </p:cNvSpPr>
            <p:nvPr/>
          </p:nvSpPr>
          <p:spPr bwMode="auto">
            <a:xfrm>
              <a:off x="3216" y="2640"/>
              <a:ext cx="96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856" name="Line 16"/>
            <p:cNvSpPr>
              <a:spLocks noChangeShapeType="1"/>
            </p:cNvSpPr>
            <p:nvPr/>
          </p:nvSpPr>
          <p:spPr bwMode="auto">
            <a:xfrm>
              <a:off x="3216" y="2880"/>
              <a:ext cx="96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857" name="Text Box 17"/>
            <p:cNvSpPr txBox="1">
              <a:spLocks noChangeArrowheads="1"/>
            </p:cNvSpPr>
            <p:nvPr/>
          </p:nvSpPr>
          <p:spPr bwMode="auto">
            <a:xfrm>
              <a:off x="3479" y="2389"/>
              <a:ext cx="525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kumimoji="1" lang="en-US" altLang="zh-CN" sz="2000" dirty="0">
                  <a:latin typeface="+mn-lt"/>
                  <a:ea typeface="+mn-ea"/>
                  <a:cs typeface="+mn-ea"/>
                  <a:sym typeface="+mn-lt"/>
                </a:rPr>
                <a:t>B0H</a:t>
              </a:r>
              <a:endParaRPr kumimoji="1" lang="en-US" altLang="zh-CN" sz="2000" baseline="-250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858" name="Text Box 18"/>
            <p:cNvSpPr txBox="1">
              <a:spLocks noChangeArrowheads="1"/>
            </p:cNvSpPr>
            <p:nvPr/>
          </p:nvSpPr>
          <p:spPr bwMode="auto">
            <a:xfrm>
              <a:off x="3484" y="2619"/>
              <a:ext cx="49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kumimoji="1" lang="en-US" altLang="zh-CN" sz="2000" dirty="0">
                  <a:latin typeface="+mn-lt"/>
                  <a:ea typeface="+mn-ea"/>
                  <a:cs typeface="+mn-ea"/>
                  <a:sym typeface="+mn-lt"/>
                </a:rPr>
                <a:t>62H</a:t>
              </a:r>
              <a:endParaRPr kumimoji="1" lang="en-US" altLang="zh-CN" sz="2000" baseline="-250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859" name="Text Box 19"/>
            <p:cNvSpPr txBox="1">
              <a:spLocks noChangeArrowheads="1"/>
            </p:cNvSpPr>
            <p:nvPr/>
          </p:nvSpPr>
          <p:spPr bwMode="auto">
            <a:xfrm>
              <a:off x="946" y="1141"/>
              <a:ext cx="332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kumimoji="1" lang="en-US" altLang="zh-CN" sz="2000" dirty="0">
                  <a:latin typeface="+mn-lt"/>
                  <a:ea typeface="+mn-ea"/>
                  <a:cs typeface="+mn-ea"/>
                  <a:sym typeface="+mn-lt"/>
                </a:rPr>
                <a:t>SS</a:t>
              </a:r>
            </a:p>
          </p:txBody>
        </p:sp>
        <p:sp>
          <p:nvSpPr>
            <p:cNvPr id="35860" name="Rectangle 20"/>
            <p:cNvSpPr>
              <a:spLocks noChangeArrowheads="1"/>
            </p:cNvSpPr>
            <p:nvPr/>
          </p:nvSpPr>
          <p:spPr bwMode="auto">
            <a:xfrm>
              <a:off x="1440" y="1200"/>
              <a:ext cx="480" cy="192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rgbClr val="CC3300"/>
                  </a:solidFill>
                  <a:latin typeface="+mn-lt"/>
                  <a:ea typeface="+mn-ea"/>
                  <a:cs typeface="+mn-ea"/>
                  <a:sym typeface="+mn-lt"/>
                </a:rPr>
                <a:t>30</a:t>
              </a:r>
            </a:p>
          </p:txBody>
        </p:sp>
        <p:sp>
          <p:nvSpPr>
            <p:cNvPr id="35861" name="Rectangle 21"/>
            <p:cNvSpPr>
              <a:spLocks noChangeArrowheads="1"/>
            </p:cNvSpPr>
            <p:nvPr/>
          </p:nvSpPr>
          <p:spPr bwMode="auto">
            <a:xfrm>
              <a:off x="1920" y="1200"/>
              <a:ext cx="480" cy="192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rgbClr val="CC3300"/>
                  </a:solidFill>
                  <a:latin typeface="+mn-lt"/>
                  <a:ea typeface="+mn-ea"/>
                  <a:cs typeface="+mn-ea"/>
                  <a:sym typeface="+mn-lt"/>
                </a:rPr>
                <a:t>00</a:t>
              </a:r>
            </a:p>
          </p:txBody>
        </p:sp>
        <p:sp>
          <p:nvSpPr>
            <p:cNvPr id="35862" name="Rectangle 22"/>
            <p:cNvSpPr>
              <a:spLocks noChangeArrowheads="1"/>
            </p:cNvSpPr>
            <p:nvPr/>
          </p:nvSpPr>
          <p:spPr bwMode="auto">
            <a:xfrm>
              <a:off x="2400" y="1200"/>
              <a:ext cx="240" cy="192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kumimoji="1" lang="en-US" altLang="zh-CN" sz="2000" dirty="0">
                  <a:latin typeface="+mn-lt"/>
                  <a:ea typeface="+mn-ea"/>
                  <a:cs typeface="+mn-ea"/>
                  <a:sym typeface="+mn-lt"/>
                </a:rPr>
                <a:t>0</a:t>
              </a:r>
            </a:p>
          </p:txBody>
        </p:sp>
        <p:sp>
          <p:nvSpPr>
            <p:cNvPr id="35863" name="Text Box 23"/>
            <p:cNvSpPr txBox="1">
              <a:spLocks noChangeArrowheads="1"/>
            </p:cNvSpPr>
            <p:nvPr/>
          </p:nvSpPr>
          <p:spPr bwMode="auto">
            <a:xfrm>
              <a:off x="1584" y="1669"/>
              <a:ext cx="776" cy="6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+mn-lt"/>
                  <a:ea typeface="+mn-ea"/>
                  <a:cs typeface="+mn-ea"/>
                  <a:sym typeface="+mn-lt"/>
                </a:rPr>
                <a:t>  30000H</a:t>
              </a:r>
            </a:p>
            <a:p>
              <a:pPr eaLnBrk="1" hangingPunct="1"/>
              <a:r>
                <a:rPr kumimoji="1" lang="en-US" altLang="zh-CN" sz="2000">
                  <a:latin typeface="+mn-lt"/>
                  <a:ea typeface="+mn-ea"/>
                  <a:cs typeface="+mn-ea"/>
                  <a:sym typeface="+mn-lt"/>
                </a:rPr>
                <a:t>+  2000H</a:t>
              </a:r>
            </a:p>
            <a:p>
              <a:pPr eaLnBrk="1" hangingPunct="1"/>
              <a:r>
                <a:rPr kumimoji="1" lang="en-US" altLang="zh-CN" sz="2000">
                  <a:latin typeface="+mn-lt"/>
                  <a:ea typeface="+mn-ea"/>
                  <a:cs typeface="+mn-ea"/>
                  <a:sym typeface="+mn-lt"/>
                </a:rPr>
                <a:t>  32000H</a:t>
              </a:r>
            </a:p>
          </p:txBody>
        </p:sp>
        <p:sp>
          <p:nvSpPr>
            <p:cNvPr id="35864" name="Line 24"/>
            <p:cNvSpPr>
              <a:spLocks noChangeShapeType="1"/>
            </p:cNvSpPr>
            <p:nvPr/>
          </p:nvSpPr>
          <p:spPr bwMode="auto">
            <a:xfrm>
              <a:off x="1536" y="2064"/>
              <a:ext cx="768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865" name="Text Box 25"/>
            <p:cNvSpPr txBox="1">
              <a:spLocks noChangeArrowheads="1"/>
            </p:cNvSpPr>
            <p:nvPr/>
          </p:nvSpPr>
          <p:spPr bwMode="auto">
            <a:xfrm>
              <a:off x="2581" y="2380"/>
              <a:ext cx="68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kumimoji="1" lang="en-US" altLang="zh-CN" sz="2000" dirty="0">
                  <a:latin typeface="+mn-lt"/>
                  <a:ea typeface="+mn-ea"/>
                  <a:cs typeface="+mn-ea"/>
                  <a:sym typeface="+mn-lt"/>
                </a:rPr>
                <a:t>32000H</a:t>
              </a:r>
            </a:p>
          </p:txBody>
        </p:sp>
        <p:sp>
          <p:nvSpPr>
            <p:cNvPr id="35866" name="Line 26"/>
            <p:cNvSpPr>
              <a:spLocks noChangeShapeType="1"/>
            </p:cNvSpPr>
            <p:nvPr/>
          </p:nvSpPr>
          <p:spPr bwMode="auto">
            <a:xfrm flipH="1">
              <a:off x="3072" y="2544"/>
              <a:ext cx="240" cy="144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867" name="Line 27"/>
            <p:cNvSpPr>
              <a:spLocks noChangeShapeType="1"/>
            </p:cNvSpPr>
            <p:nvPr/>
          </p:nvSpPr>
          <p:spPr bwMode="auto">
            <a:xfrm flipH="1">
              <a:off x="2544" y="2688"/>
              <a:ext cx="528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868" name="Line 28"/>
            <p:cNvSpPr>
              <a:spLocks noChangeShapeType="1"/>
            </p:cNvSpPr>
            <p:nvPr/>
          </p:nvSpPr>
          <p:spPr bwMode="auto">
            <a:xfrm flipH="1" flipV="1">
              <a:off x="2304" y="2544"/>
              <a:ext cx="240" cy="144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869" name="Line 29"/>
            <p:cNvSpPr>
              <a:spLocks noChangeShapeType="1"/>
            </p:cNvSpPr>
            <p:nvPr/>
          </p:nvSpPr>
          <p:spPr bwMode="auto">
            <a:xfrm flipH="1">
              <a:off x="2112" y="2544"/>
              <a:ext cx="192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870" name="Line 30"/>
            <p:cNvSpPr>
              <a:spLocks noChangeShapeType="1"/>
            </p:cNvSpPr>
            <p:nvPr/>
          </p:nvSpPr>
          <p:spPr bwMode="auto">
            <a:xfrm flipH="1">
              <a:off x="2016" y="2544"/>
              <a:ext cx="96" cy="192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871" name="Line 31"/>
            <p:cNvSpPr>
              <a:spLocks noChangeShapeType="1"/>
            </p:cNvSpPr>
            <p:nvPr/>
          </p:nvSpPr>
          <p:spPr bwMode="auto">
            <a:xfrm>
              <a:off x="2001" y="2256"/>
              <a:ext cx="384" cy="24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872" name="Line 32"/>
            <p:cNvSpPr>
              <a:spLocks noChangeShapeType="1"/>
            </p:cNvSpPr>
            <p:nvPr/>
          </p:nvSpPr>
          <p:spPr bwMode="auto">
            <a:xfrm flipV="1">
              <a:off x="2385" y="2496"/>
              <a:ext cx="24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873" name="Text Box 33"/>
            <p:cNvSpPr txBox="1">
              <a:spLocks noChangeArrowheads="1"/>
            </p:cNvSpPr>
            <p:nvPr/>
          </p:nvSpPr>
          <p:spPr bwMode="auto">
            <a:xfrm>
              <a:off x="3552" y="1968"/>
              <a:ext cx="27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+mn-lt"/>
                  <a:ea typeface="+mn-ea"/>
                  <a:cs typeface="+mn-ea"/>
                  <a:sym typeface="+mn-lt"/>
                </a:rPr>
                <a:t>…</a:t>
              </a:r>
              <a:endParaRPr kumimoji="1" lang="en-US" altLang="zh-CN" sz="2000" baseline="-250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874" name="Text Box 34"/>
            <p:cNvSpPr txBox="1">
              <a:spLocks noChangeArrowheads="1"/>
            </p:cNvSpPr>
            <p:nvPr/>
          </p:nvSpPr>
          <p:spPr bwMode="auto">
            <a:xfrm>
              <a:off x="4396" y="1584"/>
              <a:ext cx="599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kumimoji="1" lang="zh-CN" altLang="en-US" sz="2000">
                  <a:latin typeface="+mn-lt"/>
                  <a:ea typeface="+mn-ea"/>
                  <a:cs typeface="+mn-ea"/>
                  <a:sym typeface="+mn-lt"/>
                </a:rPr>
                <a:t>数据段</a:t>
              </a:r>
            </a:p>
          </p:txBody>
        </p:sp>
        <p:sp>
          <p:nvSpPr>
            <p:cNvPr id="35875" name="Rectangle 35"/>
            <p:cNvSpPr>
              <a:spLocks noChangeArrowheads="1"/>
            </p:cNvSpPr>
            <p:nvPr/>
          </p:nvSpPr>
          <p:spPr bwMode="auto">
            <a:xfrm>
              <a:off x="1680" y="1392"/>
              <a:ext cx="480" cy="192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+mn-lt"/>
                  <a:ea typeface="+mn-ea"/>
                  <a:cs typeface="+mn-ea"/>
                  <a:sym typeface="+mn-lt"/>
                </a:rPr>
                <a:t>20</a:t>
              </a:r>
            </a:p>
          </p:txBody>
        </p:sp>
        <p:sp>
          <p:nvSpPr>
            <p:cNvPr id="35876" name="Rectangle 36"/>
            <p:cNvSpPr>
              <a:spLocks noChangeArrowheads="1"/>
            </p:cNvSpPr>
            <p:nvPr/>
          </p:nvSpPr>
          <p:spPr bwMode="auto">
            <a:xfrm>
              <a:off x="2160" y="1392"/>
              <a:ext cx="480" cy="192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+mn-lt"/>
                  <a:ea typeface="+mn-ea"/>
                  <a:cs typeface="+mn-ea"/>
                  <a:sym typeface="+mn-lt"/>
                </a:rPr>
                <a:t>00</a:t>
              </a:r>
            </a:p>
          </p:txBody>
        </p:sp>
        <p:sp>
          <p:nvSpPr>
            <p:cNvPr id="35877" name="Text Box 37"/>
            <p:cNvSpPr txBox="1">
              <a:spLocks noChangeArrowheads="1"/>
            </p:cNvSpPr>
            <p:nvPr/>
          </p:nvSpPr>
          <p:spPr bwMode="auto">
            <a:xfrm>
              <a:off x="942" y="1371"/>
              <a:ext cx="342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+mn-lt"/>
                  <a:ea typeface="+mn-ea"/>
                  <a:cs typeface="+mn-ea"/>
                  <a:sym typeface="+mn-lt"/>
                </a:rPr>
                <a:t>BP</a:t>
              </a:r>
            </a:p>
          </p:txBody>
        </p:sp>
        <p:sp>
          <p:nvSpPr>
            <p:cNvPr id="35878" name="AutoShape 38"/>
            <p:cNvSpPr/>
            <p:nvPr/>
          </p:nvSpPr>
          <p:spPr bwMode="auto">
            <a:xfrm>
              <a:off x="4224" y="2160"/>
              <a:ext cx="192" cy="768"/>
            </a:xfrm>
            <a:prstGeom prst="rightBrace">
              <a:avLst>
                <a:gd name="adj1" fmla="val 33333"/>
                <a:gd name="adj2" fmla="val 50000"/>
              </a:avLst>
            </a:prstGeom>
            <a:noFill/>
            <a:ln w="31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kumimoji="1"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879" name="AutoShape 39"/>
            <p:cNvSpPr/>
            <p:nvPr/>
          </p:nvSpPr>
          <p:spPr bwMode="auto">
            <a:xfrm>
              <a:off x="4224" y="1392"/>
              <a:ext cx="144" cy="672"/>
            </a:xfrm>
            <a:prstGeom prst="rightBrace">
              <a:avLst>
                <a:gd name="adj1" fmla="val 38889"/>
                <a:gd name="adj2" fmla="val 50000"/>
              </a:avLst>
            </a:prstGeom>
            <a:noFill/>
            <a:ln w="31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kumimoji="1"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880" name="AutoShape 40"/>
            <p:cNvSpPr/>
            <p:nvPr/>
          </p:nvSpPr>
          <p:spPr bwMode="auto">
            <a:xfrm>
              <a:off x="4237" y="648"/>
              <a:ext cx="96" cy="720"/>
            </a:xfrm>
            <a:prstGeom prst="rightBrace">
              <a:avLst>
                <a:gd name="adj1" fmla="val 62500"/>
                <a:gd name="adj2" fmla="val 50000"/>
              </a:avLst>
            </a:prstGeom>
            <a:noFill/>
            <a:ln w="31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kumimoji="1"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881" name="Text Box 41"/>
            <p:cNvSpPr txBox="1">
              <a:spLocks noChangeArrowheads="1"/>
            </p:cNvSpPr>
            <p:nvPr/>
          </p:nvSpPr>
          <p:spPr bwMode="auto">
            <a:xfrm>
              <a:off x="4416" y="2400"/>
              <a:ext cx="599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kumimoji="1" lang="zh-CN" altLang="en-US" sz="2000">
                  <a:latin typeface="+mn-lt"/>
                  <a:ea typeface="+mn-ea"/>
                  <a:cs typeface="+mn-ea"/>
                  <a:sym typeface="+mn-lt"/>
                </a:rPr>
                <a:t>堆栈段</a:t>
              </a:r>
            </a:p>
          </p:txBody>
        </p:sp>
        <p:sp>
          <p:nvSpPr>
            <p:cNvPr id="35882" name="Line 42"/>
            <p:cNvSpPr>
              <a:spLocks noChangeShapeType="1"/>
            </p:cNvSpPr>
            <p:nvPr/>
          </p:nvSpPr>
          <p:spPr bwMode="auto">
            <a:xfrm>
              <a:off x="3216" y="672"/>
              <a:ext cx="96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883" name="Line 43"/>
            <p:cNvSpPr>
              <a:spLocks noChangeShapeType="1"/>
            </p:cNvSpPr>
            <p:nvPr/>
          </p:nvSpPr>
          <p:spPr bwMode="auto">
            <a:xfrm>
              <a:off x="3216" y="912"/>
              <a:ext cx="96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884" name="Line 44"/>
            <p:cNvSpPr>
              <a:spLocks noChangeShapeType="1"/>
            </p:cNvSpPr>
            <p:nvPr/>
          </p:nvSpPr>
          <p:spPr bwMode="auto">
            <a:xfrm>
              <a:off x="3216" y="1200"/>
              <a:ext cx="96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885" name="Text Box 45"/>
            <p:cNvSpPr txBox="1">
              <a:spLocks noChangeArrowheads="1"/>
            </p:cNvSpPr>
            <p:nvPr/>
          </p:nvSpPr>
          <p:spPr bwMode="auto">
            <a:xfrm>
              <a:off x="3552" y="1190"/>
              <a:ext cx="27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+mn-lt"/>
                  <a:ea typeface="+mn-ea"/>
                  <a:cs typeface="+mn-ea"/>
                  <a:sym typeface="+mn-lt"/>
                </a:rPr>
                <a:t>…</a:t>
              </a:r>
              <a:endParaRPr kumimoji="1" lang="en-US" altLang="zh-CN" sz="2000" baseline="-250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886" name="Line 46"/>
            <p:cNvSpPr>
              <a:spLocks noChangeShapeType="1"/>
            </p:cNvSpPr>
            <p:nvPr/>
          </p:nvSpPr>
          <p:spPr bwMode="auto">
            <a:xfrm flipH="1">
              <a:off x="2976" y="2784"/>
              <a:ext cx="288" cy="192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887" name="Line 47"/>
            <p:cNvSpPr>
              <a:spLocks noChangeShapeType="1"/>
            </p:cNvSpPr>
            <p:nvPr/>
          </p:nvSpPr>
          <p:spPr bwMode="auto">
            <a:xfrm flipH="1">
              <a:off x="1920" y="2976"/>
              <a:ext cx="1056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888" name="Line 48"/>
            <p:cNvSpPr>
              <a:spLocks noChangeShapeType="1"/>
            </p:cNvSpPr>
            <p:nvPr/>
          </p:nvSpPr>
          <p:spPr bwMode="auto">
            <a:xfrm flipH="1" flipV="1">
              <a:off x="1824" y="2832"/>
              <a:ext cx="96" cy="144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49" name="矩形 48"/>
          <p:cNvSpPr/>
          <p:nvPr/>
        </p:nvSpPr>
        <p:spPr>
          <a:xfrm>
            <a:off x="5783390" y="1246375"/>
            <a:ext cx="27494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段地址在堆栈段</a:t>
            </a:r>
            <a:r>
              <a:rPr lang="en-US" altLang="zh-CN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SS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0" name="Text Box 100"/>
          <p:cNvSpPr txBox="1">
            <a:spLocks noChangeArrowheads="1"/>
          </p:cNvSpPr>
          <p:nvPr/>
        </p:nvSpPr>
        <p:spPr bwMode="auto">
          <a:xfrm>
            <a:off x="6635751" y="6025922"/>
            <a:ext cx="1385887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20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高地址</a:t>
            </a:r>
          </a:p>
        </p:txBody>
      </p:sp>
      <p:sp>
        <p:nvSpPr>
          <p:cNvPr id="51" name="Text Box 101"/>
          <p:cNvSpPr txBox="1">
            <a:spLocks noChangeArrowheads="1"/>
          </p:cNvSpPr>
          <p:nvPr/>
        </p:nvSpPr>
        <p:spPr bwMode="auto">
          <a:xfrm>
            <a:off x="6651852" y="1913165"/>
            <a:ext cx="140970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20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低地址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5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0" grpId="0"/>
      <p:bldP spid="5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Text Box 2"/>
          <p:cNvSpPr txBox="1">
            <a:spLocks noChangeArrowheads="1"/>
          </p:cNvSpPr>
          <p:nvPr/>
        </p:nvSpPr>
        <p:spPr bwMode="auto">
          <a:xfrm>
            <a:off x="1366838" y="2422390"/>
            <a:ext cx="7069137" cy="78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62255" indent="-262255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Aft>
                <a:spcPts val="600"/>
              </a:spcAft>
              <a:buFontTx/>
              <a:buChar char="•"/>
            </a:pPr>
            <a:r>
              <a:rPr lang="zh-CN" altLang="en-US" sz="28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适用于</a:t>
            </a:r>
            <a:r>
              <a:rPr lang="zh-CN" altLang="en-US" sz="28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数组、字符串、表格的</a:t>
            </a:r>
            <a:r>
              <a:rPr lang="zh-CN" altLang="en-US" sz="28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操作</a:t>
            </a:r>
          </a:p>
        </p:txBody>
      </p:sp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707669" y="1204913"/>
            <a:ext cx="367982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95580" indent="-19558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en-US" altLang="zh-CN" sz="320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❸  </a:t>
            </a:r>
            <a:r>
              <a:rPr kumimoji="1" lang="zh-CN" altLang="en-US" sz="320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寄存器相对寻址</a:t>
            </a: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1366838" y="1784350"/>
            <a:ext cx="6246812" cy="662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Aft>
                <a:spcPts val="600"/>
              </a:spcAft>
              <a:buFontTx/>
              <a:buChar char="•"/>
            </a:pPr>
            <a:r>
              <a:rPr lang="zh-CN" altLang="en-US" sz="280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 有效地址是</a:t>
            </a:r>
            <a:r>
              <a:rPr lang="zh-CN" altLang="en-US" sz="280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寄存器内容与位移量之和</a:t>
            </a:r>
          </a:p>
        </p:txBody>
      </p:sp>
      <p:grpSp>
        <p:nvGrpSpPr>
          <p:cNvPr id="6" name="Group 54"/>
          <p:cNvGrpSpPr/>
          <p:nvPr/>
        </p:nvGrpSpPr>
        <p:grpSpPr bwMode="auto">
          <a:xfrm>
            <a:off x="2861936" y="3558380"/>
            <a:ext cx="6026385" cy="2971800"/>
            <a:chOff x="1160" y="1728"/>
            <a:chExt cx="3181" cy="1872"/>
          </a:xfrm>
        </p:grpSpPr>
        <p:sp>
          <p:nvSpPr>
            <p:cNvPr id="7" name="Oval 55"/>
            <p:cNvSpPr>
              <a:spLocks noChangeArrowheads="1"/>
            </p:cNvSpPr>
            <p:nvPr/>
          </p:nvSpPr>
          <p:spPr bwMode="auto">
            <a:xfrm>
              <a:off x="2592" y="2160"/>
              <a:ext cx="288" cy="288"/>
            </a:xfrm>
            <a:prstGeom prst="ellipse">
              <a:avLst/>
            </a:prstGeom>
            <a:solidFill>
              <a:srgbClr val="00CCFF"/>
            </a:solidFill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kumimoji="1" lang="en-US" altLang="zh-CN" sz="4000" b="1">
                  <a:latin typeface="+mn-lt"/>
                  <a:ea typeface="+mn-ea"/>
                  <a:cs typeface="+mn-ea"/>
                  <a:sym typeface="+mn-lt"/>
                </a:rPr>
                <a:t>+</a:t>
              </a:r>
              <a:endParaRPr kumimoji="1" lang="en-US" altLang="zh-CN" sz="2400" b="1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" name="Rectangle 56"/>
            <p:cNvSpPr>
              <a:spLocks noChangeArrowheads="1"/>
            </p:cNvSpPr>
            <p:nvPr/>
          </p:nvSpPr>
          <p:spPr bwMode="auto">
            <a:xfrm>
              <a:off x="1160" y="2165"/>
              <a:ext cx="1091" cy="29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</a:ln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kumimoji="1" lang="en-US" altLang="zh-CN" sz="2400" b="1" dirty="0">
                  <a:latin typeface="+mn-lt"/>
                  <a:ea typeface="+mn-ea"/>
                  <a:cs typeface="+mn-ea"/>
                  <a:sym typeface="+mn-lt"/>
                </a:rPr>
                <a:t>DI/SI/BX+</a:t>
              </a:r>
              <a:r>
                <a:rPr kumimoji="1" lang="zh-CN" altLang="zh-CN" sz="2000" b="1" dirty="0">
                  <a:latin typeface="+mn-lt"/>
                  <a:ea typeface="+mn-ea"/>
                  <a:cs typeface="+mn-ea"/>
                  <a:sym typeface="+mn-lt"/>
                </a:rPr>
                <a:t>常数</a:t>
              </a:r>
              <a:endParaRPr kumimoji="1" lang="zh-CN" altLang="en-US" sz="2000" b="1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" name="Line 57"/>
            <p:cNvSpPr>
              <a:spLocks noChangeShapeType="1"/>
            </p:cNvSpPr>
            <p:nvPr/>
          </p:nvSpPr>
          <p:spPr bwMode="auto">
            <a:xfrm>
              <a:off x="2256" y="2304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algn="ctr"/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" name="Line 58"/>
            <p:cNvSpPr>
              <a:spLocks noChangeShapeType="1"/>
            </p:cNvSpPr>
            <p:nvPr/>
          </p:nvSpPr>
          <p:spPr bwMode="auto">
            <a:xfrm>
              <a:off x="2736" y="2016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algn="ctr"/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" name="Line 59"/>
            <p:cNvSpPr>
              <a:spLocks noChangeShapeType="1"/>
            </p:cNvSpPr>
            <p:nvPr/>
          </p:nvSpPr>
          <p:spPr bwMode="auto">
            <a:xfrm>
              <a:off x="2880" y="2304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algn="ctr"/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" name="Rectangle 60"/>
            <p:cNvSpPr>
              <a:spLocks noChangeArrowheads="1"/>
            </p:cNvSpPr>
            <p:nvPr/>
          </p:nvSpPr>
          <p:spPr bwMode="auto">
            <a:xfrm>
              <a:off x="2544" y="1728"/>
              <a:ext cx="384" cy="28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kumimoji="1" lang="en-US" altLang="zh-CN" sz="2400" b="1" dirty="0">
                  <a:latin typeface="+mn-lt"/>
                  <a:ea typeface="+mn-ea"/>
                  <a:cs typeface="+mn-ea"/>
                  <a:sym typeface="+mn-lt"/>
                </a:rPr>
                <a:t>DS</a:t>
              </a:r>
            </a:p>
          </p:txBody>
        </p:sp>
        <p:sp>
          <p:nvSpPr>
            <p:cNvPr id="13" name="Oval 61"/>
            <p:cNvSpPr>
              <a:spLocks noChangeArrowheads="1"/>
            </p:cNvSpPr>
            <p:nvPr/>
          </p:nvSpPr>
          <p:spPr bwMode="auto">
            <a:xfrm>
              <a:off x="2589" y="3213"/>
              <a:ext cx="288" cy="288"/>
            </a:xfrm>
            <a:prstGeom prst="ellipse">
              <a:avLst/>
            </a:prstGeom>
            <a:solidFill>
              <a:srgbClr val="00CCFF"/>
            </a:solidFill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kumimoji="1" lang="en-US" altLang="zh-CN" sz="4000" b="1">
                  <a:latin typeface="+mn-lt"/>
                  <a:ea typeface="+mn-ea"/>
                  <a:cs typeface="+mn-ea"/>
                  <a:sym typeface="+mn-lt"/>
                </a:rPr>
                <a:t>+</a:t>
              </a:r>
              <a:endParaRPr kumimoji="1" lang="en-US" altLang="zh-CN" sz="2400" b="1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" name="Rectangle 62"/>
            <p:cNvSpPr>
              <a:spLocks noChangeArrowheads="1"/>
            </p:cNvSpPr>
            <p:nvPr/>
          </p:nvSpPr>
          <p:spPr bwMode="auto">
            <a:xfrm>
              <a:off x="1418" y="3216"/>
              <a:ext cx="823" cy="29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</a:ln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kumimoji="1" lang="en-US" altLang="zh-CN" sz="2400" b="1">
                  <a:latin typeface="+mn-lt"/>
                  <a:ea typeface="+mn-ea"/>
                  <a:cs typeface="+mn-ea"/>
                  <a:sym typeface="+mn-lt"/>
                </a:rPr>
                <a:t>BP+</a:t>
              </a:r>
              <a:r>
                <a:rPr kumimoji="1" lang="zh-CN" altLang="zh-CN" sz="2000" b="1">
                  <a:latin typeface="+mn-lt"/>
                  <a:ea typeface="+mn-ea"/>
                  <a:cs typeface="+mn-ea"/>
                  <a:sym typeface="+mn-lt"/>
                </a:rPr>
                <a:t>常数</a:t>
              </a:r>
              <a:endParaRPr kumimoji="1" lang="zh-CN" altLang="en-US" sz="2000" b="1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" name="Line 63"/>
            <p:cNvSpPr>
              <a:spLocks noChangeShapeType="1"/>
            </p:cNvSpPr>
            <p:nvPr/>
          </p:nvSpPr>
          <p:spPr bwMode="auto">
            <a:xfrm>
              <a:off x="2253" y="3357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algn="ctr"/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" name="Line 64"/>
            <p:cNvSpPr>
              <a:spLocks noChangeShapeType="1"/>
            </p:cNvSpPr>
            <p:nvPr/>
          </p:nvSpPr>
          <p:spPr bwMode="auto">
            <a:xfrm>
              <a:off x="2733" y="3069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algn="ctr"/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Line 65"/>
            <p:cNvSpPr>
              <a:spLocks noChangeShapeType="1"/>
            </p:cNvSpPr>
            <p:nvPr/>
          </p:nvSpPr>
          <p:spPr bwMode="auto">
            <a:xfrm>
              <a:off x="2877" y="3357"/>
              <a:ext cx="243" cy="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algn="ctr"/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" name="Rectangle 66"/>
            <p:cNvSpPr>
              <a:spLocks noChangeArrowheads="1"/>
            </p:cNvSpPr>
            <p:nvPr/>
          </p:nvSpPr>
          <p:spPr bwMode="auto">
            <a:xfrm>
              <a:off x="2541" y="2784"/>
              <a:ext cx="384" cy="285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kumimoji="1" lang="en-US" altLang="zh-CN" sz="2400" b="1">
                  <a:latin typeface="+mn-lt"/>
                  <a:ea typeface="+mn-ea"/>
                  <a:cs typeface="+mn-ea"/>
                  <a:sym typeface="+mn-lt"/>
                </a:rPr>
                <a:t>SS</a:t>
              </a:r>
            </a:p>
          </p:txBody>
        </p:sp>
        <p:sp>
          <p:nvSpPr>
            <p:cNvPr id="19" name="AutoShape 67"/>
            <p:cNvSpPr>
              <a:spLocks noChangeArrowheads="1"/>
            </p:cNvSpPr>
            <p:nvPr/>
          </p:nvSpPr>
          <p:spPr bwMode="auto">
            <a:xfrm>
              <a:off x="3167" y="1920"/>
              <a:ext cx="288" cy="768"/>
            </a:xfrm>
            <a:prstGeom prst="wave">
              <a:avLst>
                <a:gd name="adj1" fmla="val 6944"/>
                <a:gd name="adj2" fmla="val 0"/>
              </a:avLst>
            </a:prstGeom>
            <a:solidFill>
              <a:srgbClr val="00CCFF"/>
            </a:solidFill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kumimoji="1" lang="zh-CN" altLang="en-US" sz="2000" b="1" dirty="0">
                  <a:latin typeface="+mn-lt"/>
                  <a:ea typeface="+mn-ea"/>
                  <a:cs typeface="+mn-ea"/>
                  <a:sym typeface="+mn-lt"/>
                </a:rPr>
                <a:t>存</a:t>
              </a:r>
            </a:p>
            <a:p>
              <a:pPr algn="ctr">
                <a:lnSpc>
                  <a:spcPct val="80000"/>
                </a:lnSpc>
              </a:pPr>
              <a:r>
                <a:rPr kumimoji="1" lang="zh-CN" altLang="en-US" sz="2000" b="1" dirty="0">
                  <a:latin typeface="+mn-lt"/>
                  <a:ea typeface="+mn-ea"/>
                  <a:cs typeface="+mn-ea"/>
                  <a:sym typeface="+mn-lt"/>
                </a:rPr>
                <a:t>储</a:t>
              </a:r>
            </a:p>
            <a:p>
              <a:pPr algn="ctr">
                <a:lnSpc>
                  <a:spcPct val="80000"/>
                </a:lnSpc>
              </a:pPr>
              <a:r>
                <a:rPr kumimoji="1" lang="zh-CN" altLang="en-US" sz="2000" b="1" dirty="0">
                  <a:latin typeface="+mn-lt"/>
                  <a:ea typeface="+mn-ea"/>
                  <a:cs typeface="+mn-ea"/>
                  <a:sym typeface="+mn-lt"/>
                </a:rPr>
                <a:t>器</a:t>
              </a:r>
              <a:endParaRPr kumimoji="1" lang="zh-CN" altLang="en-US" sz="2400" b="1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Line 68"/>
            <p:cNvSpPr>
              <a:spLocks noChangeShapeType="1"/>
            </p:cNvSpPr>
            <p:nvPr/>
          </p:nvSpPr>
          <p:spPr bwMode="auto">
            <a:xfrm>
              <a:off x="3456" y="2304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algn="ctr"/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" name="Rectangle 69"/>
            <p:cNvSpPr>
              <a:spLocks noChangeArrowheads="1"/>
            </p:cNvSpPr>
            <p:nvPr/>
          </p:nvSpPr>
          <p:spPr bwMode="auto">
            <a:xfrm>
              <a:off x="3835" y="2178"/>
              <a:ext cx="506" cy="252"/>
            </a:xfrm>
            <a:prstGeom prst="rect">
              <a:avLst/>
            </a:prstGeom>
            <a:solidFill>
              <a:srgbClr val="FF9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kumimoji="1" lang="zh-CN" altLang="en-US" sz="2000" b="1">
                  <a:latin typeface="+mn-lt"/>
                  <a:ea typeface="+mn-ea"/>
                  <a:cs typeface="+mn-ea"/>
                  <a:sym typeface="+mn-lt"/>
                </a:rPr>
                <a:t>操作数</a:t>
              </a:r>
            </a:p>
          </p:txBody>
        </p:sp>
        <p:sp>
          <p:nvSpPr>
            <p:cNvPr id="22" name="AutoShape 70"/>
            <p:cNvSpPr>
              <a:spLocks noChangeArrowheads="1"/>
            </p:cNvSpPr>
            <p:nvPr/>
          </p:nvSpPr>
          <p:spPr bwMode="auto">
            <a:xfrm>
              <a:off x="3120" y="2928"/>
              <a:ext cx="288" cy="672"/>
            </a:xfrm>
            <a:prstGeom prst="wave">
              <a:avLst>
                <a:gd name="adj1" fmla="val 6944"/>
                <a:gd name="adj2" fmla="val 0"/>
              </a:avLst>
            </a:prstGeom>
            <a:solidFill>
              <a:srgbClr val="00CCFF"/>
            </a:solidFill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kumimoji="1" lang="zh-CN" altLang="en-US" sz="2000" b="1">
                  <a:latin typeface="+mn-lt"/>
                  <a:ea typeface="+mn-ea"/>
                  <a:cs typeface="+mn-ea"/>
                  <a:sym typeface="+mn-lt"/>
                </a:rPr>
                <a:t>存</a:t>
              </a:r>
            </a:p>
            <a:p>
              <a:pPr algn="ctr">
                <a:lnSpc>
                  <a:spcPct val="80000"/>
                </a:lnSpc>
              </a:pPr>
              <a:r>
                <a:rPr kumimoji="1" lang="zh-CN" altLang="en-US" sz="2000" b="1">
                  <a:latin typeface="+mn-lt"/>
                  <a:ea typeface="+mn-ea"/>
                  <a:cs typeface="+mn-ea"/>
                  <a:sym typeface="+mn-lt"/>
                </a:rPr>
                <a:t>储</a:t>
              </a:r>
            </a:p>
            <a:p>
              <a:pPr algn="ctr">
                <a:lnSpc>
                  <a:spcPct val="80000"/>
                </a:lnSpc>
              </a:pPr>
              <a:r>
                <a:rPr kumimoji="1" lang="zh-CN" altLang="en-US" sz="2000" b="1">
                  <a:latin typeface="+mn-lt"/>
                  <a:ea typeface="+mn-ea"/>
                  <a:cs typeface="+mn-ea"/>
                  <a:sym typeface="+mn-lt"/>
                </a:rPr>
                <a:t>器</a:t>
              </a:r>
              <a:endParaRPr kumimoji="1" lang="zh-CN" altLang="en-US" sz="2400" b="1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" name="Line 71"/>
            <p:cNvSpPr>
              <a:spLocks noChangeShapeType="1"/>
            </p:cNvSpPr>
            <p:nvPr/>
          </p:nvSpPr>
          <p:spPr bwMode="auto">
            <a:xfrm>
              <a:off x="3408" y="3360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algn="ctr"/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" name="Rectangle 72"/>
            <p:cNvSpPr>
              <a:spLocks noChangeArrowheads="1"/>
            </p:cNvSpPr>
            <p:nvPr/>
          </p:nvSpPr>
          <p:spPr bwMode="auto">
            <a:xfrm>
              <a:off x="3788" y="3234"/>
              <a:ext cx="506" cy="252"/>
            </a:xfrm>
            <a:prstGeom prst="rect">
              <a:avLst/>
            </a:prstGeom>
            <a:solidFill>
              <a:srgbClr val="FF9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kumimoji="1" lang="zh-CN" altLang="en-US" sz="2000" b="1">
                  <a:latin typeface="+mn-lt"/>
                  <a:ea typeface="+mn-ea"/>
                  <a:cs typeface="+mn-ea"/>
                  <a:sym typeface="+mn-lt"/>
                </a:rPr>
                <a:t>操作数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-8357" y="3649799"/>
            <a:ext cx="5187386" cy="3024270"/>
            <a:chOff x="-8357" y="3649799"/>
            <a:chExt cx="5187386" cy="3024270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8357" y="4498180"/>
              <a:ext cx="4484538" cy="1857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矩形: 圆角 3"/>
            <p:cNvSpPr/>
            <p:nvPr/>
          </p:nvSpPr>
          <p:spPr bwMode="auto">
            <a:xfrm>
              <a:off x="138720" y="3649799"/>
              <a:ext cx="5040309" cy="3024270"/>
            </a:xfrm>
            <a:prstGeom prst="roundRect">
              <a:avLst/>
            </a:prstGeom>
            <a:noFill/>
            <a:ln w="38100">
              <a:solidFill>
                <a:srgbClr val="C00000"/>
              </a:solidFill>
              <a:prstDash val="sysDot"/>
              <a:headEnd type="none" w="med" len="med"/>
              <a:tailEnd type="none" w="med" len="med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/>
            <a:lstStyle/>
            <a:p>
              <a:pPr marL="195580" marR="0" indent="-19558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</a:pPr>
              <a:endParaRPr kumimoji="0" lang="zh-CN" altLang="en-US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cs typeface="+mn-ea"/>
                <a:sym typeface="+mn-lt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556407" y="3825750"/>
              <a:ext cx="162095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dirty="0">
                  <a:solidFill>
                    <a:srgbClr val="C00000"/>
                  </a:solidFill>
                  <a:latin typeface="+mn-lt"/>
                  <a:ea typeface="+mn-ea"/>
                  <a:cs typeface="+mn-ea"/>
                  <a:sym typeface="+mn-lt"/>
                </a:rPr>
                <a:t>有效地址</a:t>
              </a:r>
              <a:endParaRPr lang="zh-CN" altLang="en-US" sz="28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27" name="Text Box 2"/>
          <p:cNvSpPr txBox="1">
            <a:spLocks noChangeArrowheads="1"/>
          </p:cNvSpPr>
          <p:nvPr/>
        </p:nvSpPr>
        <p:spPr bwMode="auto">
          <a:xfrm>
            <a:off x="4458177" y="1227469"/>
            <a:ext cx="4555595" cy="522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28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例： </a:t>
            </a:r>
            <a:r>
              <a:rPr kumimoji="1" lang="en-US" altLang="zh-CN" sz="28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MOV </a:t>
            </a:r>
            <a:r>
              <a:rPr kumimoji="1" lang="en-US" altLang="zh-CN" sz="2800" dirty="0">
                <a:latin typeface="+mn-lt"/>
                <a:ea typeface="+mn-ea"/>
                <a:cs typeface="+mn-ea"/>
                <a:sym typeface="+mn-lt"/>
              </a:rPr>
              <a:t>BX</a:t>
            </a:r>
            <a:r>
              <a:rPr kumimoji="1" lang="zh-CN" altLang="en-US" sz="28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kumimoji="1" lang="en-US" altLang="zh-CN" sz="2800" dirty="0">
                <a:latin typeface="+mn-lt"/>
                <a:ea typeface="+mn-ea"/>
                <a:cs typeface="+mn-ea"/>
                <a:sym typeface="+mn-lt"/>
              </a:rPr>
              <a:t>NUM+[DI] </a:t>
            </a:r>
            <a:endParaRPr kumimoji="1" lang="zh-CN" altLang="en-US" sz="2800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34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146" grpId="0" build="p"/>
      <p:bldP spid="3" grpId="0"/>
      <p:bldP spid="2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2"/>
          <p:cNvSpPr txBox="1">
            <a:spLocks noChangeArrowheads="1"/>
          </p:cNvSpPr>
          <p:nvPr/>
        </p:nvSpPr>
        <p:spPr bwMode="auto">
          <a:xfrm>
            <a:off x="623434" y="1132909"/>
            <a:ext cx="6851650" cy="522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28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例： </a:t>
            </a:r>
            <a:r>
              <a:rPr kumimoji="1" lang="en-US" altLang="zh-CN" sz="28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MOV </a:t>
            </a:r>
            <a:r>
              <a:rPr kumimoji="1" lang="en-US" altLang="zh-CN" sz="2800" dirty="0">
                <a:latin typeface="+mn-lt"/>
                <a:ea typeface="+mn-ea"/>
                <a:cs typeface="+mn-ea"/>
                <a:sym typeface="+mn-lt"/>
              </a:rPr>
              <a:t>BX</a:t>
            </a:r>
            <a:r>
              <a:rPr kumimoji="1" lang="zh-CN" altLang="en-US" sz="28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kumimoji="1" lang="en-US" altLang="zh-CN" sz="2800" dirty="0">
                <a:latin typeface="+mn-lt"/>
                <a:ea typeface="+mn-ea"/>
                <a:cs typeface="+mn-ea"/>
                <a:sym typeface="+mn-lt"/>
              </a:rPr>
              <a:t>NUM+[DI] </a:t>
            </a:r>
            <a:endParaRPr kumimoji="1" lang="zh-CN" altLang="en-US" sz="2800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6387" name="Group 3"/>
          <p:cNvGrpSpPr/>
          <p:nvPr/>
        </p:nvGrpSpPr>
        <p:grpSpPr bwMode="auto">
          <a:xfrm>
            <a:off x="1266825" y="1751013"/>
            <a:ext cx="7315200" cy="3962400"/>
            <a:chOff x="864" y="816"/>
            <a:chExt cx="4608" cy="2496"/>
          </a:xfrm>
        </p:grpSpPr>
        <p:sp>
          <p:nvSpPr>
            <p:cNvPr id="37895" name="Line 4"/>
            <p:cNvSpPr>
              <a:spLocks noChangeShapeType="1"/>
            </p:cNvSpPr>
            <p:nvPr/>
          </p:nvSpPr>
          <p:spPr bwMode="auto">
            <a:xfrm>
              <a:off x="3216" y="816"/>
              <a:ext cx="0" cy="2496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896" name="Line 5"/>
            <p:cNvSpPr>
              <a:spLocks noChangeShapeType="1"/>
            </p:cNvSpPr>
            <p:nvPr/>
          </p:nvSpPr>
          <p:spPr bwMode="auto">
            <a:xfrm>
              <a:off x="4176" y="816"/>
              <a:ext cx="0" cy="2496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897" name="Line 6"/>
            <p:cNvSpPr>
              <a:spLocks noChangeShapeType="1"/>
            </p:cNvSpPr>
            <p:nvPr/>
          </p:nvSpPr>
          <p:spPr bwMode="auto">
            <a:xfrm>
              <a:off x="3216" y="1632"/>
              <a:ext cx="96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898" name="Line 7"/>
            <p:cNvSpPr>
              <a:spLocks noChangeShapeType="1"/>
            </p:cNvSpPr>
            <p:nvPr/>
          </p:nvSpPr>
          <p:spPr bwMode="auto">
            <a:xfrm>
              <a:off x="3216" y="1872"/>
              <a:ext cx="96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899" name="Text Box 8"/>
            <p:cNvSpPr txBox="1">
              <a:spLocks noChangeArrowheads="1"/>
            </p:cNvSpPr>
            <p:nvPr/>
          </p:nvSpPr>
          <p:spPr bwMode="auto">
            <a:xfrm>
              <a:off x="5164" y="1286"/>
              <a:ext cx="308" cy="6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kumimoji="1" lang="zh-CN" altLang="en-US" sz="2000">
                  <a:latin typeface="+mn-lt"/>
                  <a:ea typeface="+mn-ea"/>
                  <a:cs typeface="+mn-ea"/>
                  <a:sym typeface="+mn-lt"/>
                </a:rPr>
                <a:t>代</a:t>
              </a:r>
            </a:p>
            <a:p>
              <a:pPr eaLnBrk="1" hangingPunct="1"/>
              <a:r>
                <a:rPr kumimoji="1" lang="zh-CN" altLang="en-US" sz="2000">
                  <a:latin typeface="+mn-lt"/>
                  <a:ea typeface="+mn-ea"/>
                  <a:cs typeface="+mn-ea"/>
                  <a:sym typeface="+mn-lt"/>
                </a:rPr>
                <a:t>码</a:t>
              </a:r>
            </a:p>
            <a:p>
              <a:pPr eaLnBrk="1" hangingPunct="1"/>
              <a:r>
                <a:rPr kumimoji="1" lang="zh-CN" altLang="en-US" sz="2000">
                  <a:latin typeface="+mn-lt"/>
                  <a:ea typeface="+mn-ea"/>
                  <a:cs typeface="+mn-ea"/>
                  <a:sym typeface="+mn-lt"/>
                </a:rPr>
                <a:t>段</a:t>
              </a:r>
            </a:p>
          </p:txBody>
        </p:sp>
        <p:sp>
          <p:nvSpPr>
            <p:cNvPr id="37900" name="Line 9"/>
            <p:cNvSpPr>
              <a:spLocks noChangeShapeType="1"/>
            </p:cNvSpPr>
            <p:nvPr/>
          </p:nvSpPr>
          <p:spPr bwMode="auto">
            <a:xfrm>
              <a:off x="3216" y="2112"/>
              <a:ext cx="96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901" name="Text Box 10"/>
            <p:cNvSpPr txBox="1">
              <a:spLocks noChangeArrowheads="1"/>
            </p:cNvSpPr>
            <p:nvPr/>
          </p:nvSpPr>
          <p:spPr bwMode="auto">
            <a:xfrm>
              <a:off x="4416" y="998"/>
              <a:ext cx="599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kumimoji="1" lang="zh-CN" altLang="en-US" sz="2000">
                  <a:latin typeface="+mn-lt"/>
                  <a:ea typeface="+mn-ea"/>
                  <a:cs typeface="+mn-ea"/>
                  <a:sym typeface="+mn-lt"/>
                </a:rPr>
                <a:t>操作码</a:t>
              </a:r>
            </a:p>
          </p:txBody>
        </p:sp>
        <p:sp>
          <p:nvSpPr>
            <p:cNvPr id="37902" name="Rectangle 11"/>
            <p:cNvSpPr>
              <a:spLocks noChangeArrowheads="1"/>
            </p:cNvSpPr>
            <p:nvPr/>
          </p:nvSpPr>
          <p:spPr bwMode="auto">
            <a:xfrm>
              <a:off x="1440" y="2928"/>
              <a:ext cx="480" cy="192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+mn-lt"/>
                  <a:ea typeface="+mn-ea"/>
                  <a:cs typeface="+mn-ea"/>
                  <a:sym typeface="+mn-lt"/>
                </a:rPr>
                <a:t>BH</a:t>
              </a:r>
            </a:p>
          </p:txBody>
        </p:sp>
        <p:sp>
          <p:nvSpPr>
            <p:cNvPr id="37903" name="Rectangle 12"/>
            <p:cNvSpPr>
              <a:spLocks noChangeArrowheads="1"/>
            </p:cNvSpPr>
            <p:nvPr/>
          </p:nvSpPr>
          <p:spPr bwMode="auto">
            <a:xfrm>
              <a:off x="1920" y="2928"/>
              <a:ext cx="480" cy="192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+mn-lt"/>
                  <a:ea typeface="+mn-ea"/>
                  <a:cs typeface="+mn-ea"/>
                  <a:sym typeface="+mn-lt"/>
                </a:rPr>
                <a:t>BL</a:t>
              </a:r>
            </a:p>
          </p:txBody>
        </p:sp>
        <p:sp>
          <p:nvSpPr>
            <p:cNvPr id="37904" name="Text Box 13"/>
            <p:cNvSpPr txBox="1">
              <a:spLocks noChangeArrowheads="1"/>
            </p:cNvSpPr>
            <p:nvPr/>
          </p:nvSpPr>
          <p:spPr bwMode="auto">
            <a:xfrm>
              <a:off x="864" y="2869"/>
              <a:ext cx="339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+mn-lt"/>
                  <a:ea typeface="+mn-ea"/>
                  <a:cs typeface="+mn-ea"/>
                  <a:sym typeface="+mn-lt"/>
                </a:rPr>
                <a:t>BX</a:t>
              </a:r>
            </a:p>
          </p:txBody>
        </p:sp>
        <p:sp>
          <p:nvSpPr>
            <p:cNvPr id="37905" name="Line 14"/>
            <p:cNvSpPr>
              <a:spLocks noChangeShapeType="1"/>
            </p:cNvSpPr>
            <p:nvPr/>
          </p:nvSpPr>
          <p:spPr bwMode="auto">
            <a:xfrm>
              <a:off x="3216" y="2640"/>
              <a:ext cx="96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906" name="Line 15"/>
            <p:cNvSpPr>
              <a:spLocks noChangeShapeType="1"/>
            </p:cNvSpPr>
            <p:nvPr/>
          </p:nvSpPr>
          <p:spPr bwMode="auto">
            <a:xfrm>
              <a:off x="3216" y="2880"/>
              <a:ext cx="96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907" name="Line 16"/>
            <p:cNvSpPr>
              <a:spLocks noChangeShapeType="1"/>
            </p:cNvSpPr>
            <p:nvPr/>
          </p:nvSpPr>
          <p:spPr bwMode="auto">
            <a:xfrm>
              <a:off x="3216" y="3120"/>
              <a:ext cx="96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908" name="Text Box 17"/>
            <p:cNvSpPr txBox="1">
              <a:spLocks noChangeArrowheads="1"/>
            </p:cNvSpPr>
            <p:nvPr/>
          </p:nvSpPr>
          <p:spPr bwMode="auto">
            <a:xfrm>
              <a:off x="3493" y="2629"/>
              <a:ext cx="511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kumimoji="1" lang="en-US" altLang="zh-CN" sz="2000" dirty="0">
                  <a:latin typeface="+mn-lt"/>
                  <a:ea typeface="+mn-ea"/>
                  <a:cs typeface="+mn-ea"/>
                  <a:sym typeface="+mn-lt"/>
                </a:rPr>
                <a:t>B0H</a:t>
              </a:r>
              <a:endParaRPr kumimoji="1" lang="en-US" altLang="zh-CN" sz="2000" baseline="-250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909" name="Text Box 18"/>
            <p:cNvSpPr txBox="1">
              <a:spLocks noChangeArrowheads="1"/>
            </p:cNvSpPr>
            <p:nvPr/>
          </p:nvSpPr>
          <p:spPr bwMode="auto">
            <a:xfrm>
              <a:off x="3493" y="2859"/>
              <a:ext cx="484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kumimoji="1" lang="en-US" altLang="zh-CN" sz="2000" dirty="0">
                  <a:latin typeface="+mn-lt"/>
                  <a:ea typeface="+mn-ea"/>
                  <a:cs typeface="+mn-ea"/>
                  <a:sym typeface="+mn-lt"/>
                </a:rPr>
                <a:t>62H</a:t>
              </a:r>
              <a:endParaRPr kumimoji="1" lang="en-US" altLang="zh-CN" sz="2000" baseline="-250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910" name="Text Box 19"/>
            <p:cNvSpPr txBox="1">
              <a:spLocks noChangeArrowheads="1"/>
            </p:cNvSpPr>
            <p:nvPr/>
          </p:nvSpPr>
          <p:spPr bwMode="auto">
            <a:xfrm>
              <a:off x="912" y="901"/>
              <a:ext cx="342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+mn-lt"/>
                  <a:ea typeface="+mn-ea"/>
                  <a:cs typeface="+mn-ea"/>
                  <a:sym typeface="+mn-lt"/>
                </a:rPr>
                <a:t>DS</a:t>
              </a:r>
            </a:p>
          </p:txBody>
        </p:sp>
        <p:sp>
          <p:nvSpPr>
            <p:cNvPr id="37911" name="Rectangle 20"/>
            <p:cNvSpPr>
              <a:spLocks noChangeArrowheads="1"/>
            </p:cNvSpPr>
            <p:nvPr/>
          </p:nvSpPr>
          <p:spPr bwMode="auto">
            <a:xfrm>
              <a:off x="1440" y="960"/>
              <a:ext cx="480" cy="192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rgbClr val="CC3300"/>
                  </a:solidFill>
                  <a:latin typeface="+mn-lt"/>
                  <a:ea typeface="+mn-ea"/>
                  <a:cs typeface="+mn-ea"/>
                  <a:sym typeface="+mn-lt"/>
                </a:rPr>
                <a:t>30</a:t>
              </a:r>
            </a:p>
          </p:txBody>
        </p:sp>
        <p:sp>
          <p:nvSpPr>
            <p:cNvPr id="37912" name="Rectangle 21"/>
            <p:cNvSpPr>
              <a:spLocks noChangeArrowheads="1"/>
            </p:cNvSpPr>
            <p:nvPr/>
          </p:nvSpPr>
          <p:spPr bwMode="auto">
            <a:xfrm>
              <a:off x="1920" y="960"/>
              <a:ext cx="480" cy="192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rgbClr val="CC3300"/>
                  </a:solidFill>
                  <a:latin typeface="+mn-lt"/>
                  <a:ea typeface="+mn-ea"/>
                  <a:cs typeface="+mn-ea"/>
                  <a:sym typeface="+mn-lt"/>
                </a:rPr>
                <a:t>00</a:t>
              </a:r>
            </a:p>
          </p:txBody>
        </p:sp>
        <p:sp>
          <p:nvSpPr>
            <p:cNvPr id="37913" name="Rectangle 22"/>
            <p:cNvSpPr>
              <a:spLocks noChangeArrowheads="1"/>
            </p:cNvSpPr>
            <p:nvPr/>
          </p:nvSpPr>
          <p:spPr bwMode="auto">
            <a:xfrm>
              <a:off x="2400" y="960"/>
              <a:ext cx="240" cy="192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+mn-lt"/>
                  <a:ea typeface="+mn-ea"/>
                  <a:cs typeface="+mn-ea"/>
                  <a:sym typeface="+mn-lt"/>
                </a:rPr>
                <a:t>0</a:t>
              </a:r>
            </a:p>
          </p:txBody>
        </p:sp>
        <p:sp>
          <p:nvSpPr>
            <p:cNvPr id="37914" name="Text Box 23"/>
            <p:cNvSpPr txBox="1">
              <a:spLocks noChangeArrowheads="1"/>
            </p:cNvSpPr>
            <p:nvPr/>
          </p:nvSpPr>
          <p:spPr bwMode="auto">
            <a:xfrm>
              <a:off x="1504" y="1716"/>
              <a:ext cx="976" cy="8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kumimoji="1" lang="en-US" altLang="zh-CN" sz="2000" dirty="0">
                  <a:latin typeface="+mn-lt"/>
                  <a:ea typeface="+mn-ea"/>
                  <a:cs typeface="+mn-ea"/>
                  <a:sym typeface="+mn-lt"/>
                </a:rPr>
                <a:t>  30000H</a:t>
              </a:r>
            </a:p>
            <a:p>
              <a:pPr eaLnBrk="1" hangingPunct="1"/>
              <a:r>
                <a:rPr kumimoji="1" lang="en-US" altLang="zh-CN" sz="2000" dirty="0">
                  <a:latin typeface="+mn-lt"/>
                  <a:ea typeface="+mn-ea"/>
                  <a:cs typeface="+mn-ea"/>
                  <a:sym typeface="+mn-lt"/>
                </a:rPr>
                <a:t>+  2000H</a:t>
              </a:r>
            </a:p>
            <a:p>
              <a:pPr eaLnBrk="1" hangingPunct="1"/>
              <a:r>
                <a:rPr kumimoji="1" lang="en-US" altLang="zh-CN" sz="2000" dirty="0">
                  <a:latin typeface="+mn-lt"/>
                  <a:ea typeface="+mn-ea"/>
                  <a:cs typeface="+mn-ea"/>
                  <a:sym typeface="+mn-lt"/>
                </a:rPr>
                <a:t>+  3000H</a:t>
              </a:r>
            </a:p>
            <a:p>
              <a:pPr eaLnBrk="1" hangingPunct="1"/>
              <a:r>
                <a:rPr kumimoji="1" lang="en-US" altLang="zh-CN" sz="2000" dirty="0">
                  <a:latin typeface="+mn-lt"/>
                  <a:ea typeface="+mn-ea"/>
                  <a:cs typeface="+mn-ea"/>
                  <a:sym typeface="+mn-lt"/>
                </a:rPr>
                <a:t>  35000H</a:t>
              </a:r>
            </a:p>
          </p:txBody>
        </p:sp>
        <p:sp>
          <p:nvSpPr>
            <p:cNvPr id="37915" name="Line 24"/>
            <p:cNvSpPr>
              <a:spLocks noChangeShapeType="1"/>
            </p:cNvSpPr>
            <p:nvPr/>
          </p:nvSpPr>
          <p:spPr bwMode="auto">
            <a:xfrm>
              <a:off x="1536" y="2304"/>
              <a:ext cx="768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916" name="Text Box 25"/>
            <p:cNvSpPr txBox="1">
              <a:spLocks noChangeArrowheads="1"/>
            </p:cNvSpPr>
            <p:nvPr/>
          </p:nvSpPr>
          <p:spPr bwMode="auto">
            <a:xfrm>
              <a:off x="2551" y="2619"/>
              <a:ext cx="68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+mn-lt"/>
                  <a:ea typeface="+mn-ea"/>
                  <a:cs typeface="+mn-ea"/>
                  <a:sym typeface="+mn-lt"/>
                </a:rPr>
                <a:t>35000H</a:t>
              </a:r>
            </a:p>
          </p:txBody>
        </p:sp>
        <p:sp>
          <p:nvSpPr>
            <p:cNvPr id="37917" name="Line 26"/>
            <p:cNvSpPr>
              <a:spLocks noChangeShapeType="1"/>
            </p:cNvSpPr>
            <p:nvPr/>
          </p:nvSpPr>
          <p:spPr bwMode="auto">
            <a:xfrm flipH="1">
              <a:off x="3072" y="2784"/>
              <a:ext cx="240" cy="144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918" name="Line 27"/>
            <p:cNvSpPr>
              <a:spLocks noChangeShapeType="1"/>
            </p:cNvSpPr>
            <p:nvPr/>
          </p:nvSpPr>
          <p:spPr bwMode="auto">
            <a:xfrm flipH="1">
              <a:off x="2544" y="2928"/>
              <a:ext cx="528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919" name="Line 28"/>
            <p:cNvSpPr>
              <a:spLocks noChangeShapeType="1"/>
            </p:cNvSpPr>
            <p:nvPr/>
          </p:nvSpPr>
          <p:spPr bwMode="auto">
            <a:xfrm flipH="1" flipV="1">
              <a:off x="2352" y="2784"/>
              <a:ext cx="192" cy="144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920" name="Line 29"/>
            <p:cNvSpPr>
              <a:spLocks noChangeShapeType="1"/>
            </p:cNvSpPr>
            <p:nvPr/>
          </p:nvSpPr>
          <p:spPr bwMode="auto">
            <a:xfrm flipH="1">
              <a:off x="2016" y="2784"/>
              <a:ext cx="96" cy="192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921" name="Line 30"/>
            <p:cNvSpPr>
              <a:spLocks noChangeShapeType="1"/>
            </p:cNvSpPr>
            <p:nvPr/>
          </p:nvSpPr>
          <p:spPr bwMode="auto">
            <a:xfrm>
              <a:off x="1963" y="2496"/>
              <a:ext cx="384" cy="24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922" name="Line 31"/>
            <p:cNvSpPr>
              <a:spLocks noChangeShapeType="1"/>
            </p:cNvSpPr>
            <p:nvPr/>
          </p:nvSpPr>
          <p:spPr bwMode="auto">
            <a:xfrm flipV="1">
              <a:off x="2347" y="2736"/>
              <a:ext cx="24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923" name="Text Box 32"/>
            <p:cNvSpPr txBox="1">
              <a:spLocks noChangeArrowheads="1"/>
            </p:cNvSpPr>
            <p:nvPr/>
          </p:nvSpPr>
          <p:spPr bwMode="auto">
            <a:xfrm>
              <a:off x="3552" y="2208"/>
              <a:ext cx="27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+mn-lt"/>
                  <a:ea typeface="+mn-ea"/>
                  <a:cs typeface="+mn-ea"/>
                  <a:sym typeface="+mn-lt"/>
                </a:rPr>
                <a:t>…</a:t>
              </a:r>
              <a:endParaRPr kumimoji="1" lang="en-US" altLang="zh-CN" sz="2000" baseline="-250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924" name="Text Box 33"/>
            <p:cNvSpPr txBox="1">
              <a:spLocks noChangeArrowheads="1"/>
            </p:cNvSpPr>
            <p:nvPr/>
          </p:nvSpPr>
          <p:spPr bwMode="auto">
            <a:xfrm>
              <a:off x="4396" y="2678"/>
              <a:ext cx="599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kumimoji="1" lang="zh-CN" altLang="en-US" sz="2000">
                  <a:latin typeface="+mn-lt"/>
                  <a:ea typeface="+mn-ea"/>
                  <a:cs typeface="+mn-ea"/>
                  <a:sym typeface="+mn-lt"/>
                </a:rPr>
                <a:t>数据段</a:t>
              </a:r>
            </a:p>
          </p:txBody>
        </p:sp>
        <p:sp>
          <p:nvSpPr>
            <p:cNvPr id="37925" name="Rectangle 34"/>
            <p:cNvSpPr>
              <a:spLocks noChangeArrowheads="1"/>
            </p:cNvSpPr>
            <p:nvPr/>
          </p:nvSpPr>
          <p:spPr bwMode="auto">
            <a:xfrm>
              <a:off x="1680" y="1152"/>
              <a:ext cx="480" cy="192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+mn-lt"/>
                  <a:ea typeface="+mn-ea"/>
                  <a:cs typeface="+mn-ea"/>
                  <a:sym typeface="+mn-lt"/>
                </a:rPr>
                <a:t>20</a:t>
              </a:r>
            </a:p>
          </p:txBody>
        </p:sp>
        <p:sp>
          <p:nvSpPr>
            <p:cNvPr id="37926" name="Rectangle 35"/>
            <p:cNvSpPr>
              <a:spLocks noChangeArrowheads="1"/>
            </p:cNvSpPr>
            <p:nvPr/>
          </p:nvSpPr>
          <p:spPr bwMode="auto">
            <a:xfrm>
              <a:off x="2160" y="1152"/>
              <a:ext cx="480" cy="192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+mn-lt"/>
                  <a:ea typeface="+mn-ea"/>
                  <a:cs typeface="+mn-ea"/>
                  <a:sym typeface="+mn-lt"/>
                </a:rPr>
                <a:t>00</a:t>
              </a:r>
            </a:p>
          </p:txBody>
        </p:sp>
        <p:sp>
          <p:nvSpPr>
            <p:cNvPr id="37927" name="Text Box 36"/>
            <p:cNvSpPr txBox="1">
              <a:spLocks noChangeArrowheads="1"/>
            </p:cNvSpPr>
            <p:nvPr/>
          </p:nvSpPr>
          <p:spPr bwMode="auto">
            <a:xfrm>
              <a:off x="942" y="1131"/>
              <a:ext cx="278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+mn-lt"/>
                  <a:ea typeface="+mn-ea"/>
                  <a:cs typeface="+mn-ea"/>
                  <a:sym typeface="+mn-lt"/>
                </a:rPr>
                <a:t>DI</a:t>
              </a:r>
            </a:p>
          </p:txBody>
        </p:sp>
        <p:sp>
          <p:nvSpPr>
            <p:cNvPr id="37928" name="AutoShape 37"/>
            <p:cNvSpPr/>
            <p:nvPr/>
          </p:nvSpPr>
          <p:spPr bwMode="auto">
            <a:xfrm>
              <a:off x="4224" y="2400"/>
              <a:ext cx="192" cy="768"/>
            </a:xfrm>
            <a:prstGeom prst="rightBrace">
              <a:avLst>
                <a:gd name="adj1" fmla="val 33333"/>
                <a:gd name="adj2" fmla="val 50000"/>
              </a:avLst>
            </a:prstGeom>
            <a:noFill/>
            <a:ln w="31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kumimoji="1"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929" name="AutoShape 38"/>
            <p:cNvSpPr/>
            <p:nvPr/>
          </p:nvSpPr>
          <p:spPr bwMode="auto">
            <a:xfrm>
              <a:off x="4992" y="816"/>
              <a:ext cx="192" cy="1584"/>
            </a:xfrm>
            <a:prstGeom prst="rightBrace">
              <a:avLst>
                <a:gd name="adj1" fmla="val 68750"/>
                <a:gd name="adj2" fmla="val 50000"/>
              </a:avLst>
            </a:prstGeom>
            <a:noFill/>
            <a:ln w="31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kumimoji="1"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930" name="Line 39"/>
            <p:cNvSpPr>
              <a:spLocks noChangeShapeType="1"/>
            </p:cNvSpPr>
            <p:nvPr/>
          </p:nvSpPr>
          <p:spPr bwMode="auto">
            <a:xfrm>
              <a:off x="3216" y="912"/>
              <a:ext cx="96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931" name="Line 40"/>
            <p:cNvSpPr>
              <a:spLocks noChangeShapeType="1"/>
            </p:cNvSpPr>
            <p:nvPr/>
          </p:nvSpPr>
          <p:spPr bwMode="auto">
            <a:xfrm>
              <a:off x="3216" y="1152"/>
              <a:ext cx="96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932" name="Line 41"/>
            <p:cNvSpPr>
              <a:spLocks noChangeShapeType="1"/>
            </p:cNvSpPr>
            <p:nvPr/>
          </p:nvSpPr>
          <p:spPr bwMode="auto">
            <a:xfrm>
              <a:off x="3216" y="1392"/>
              <a:ext cx="96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933" name="AutoShape 42"/>
            <p:cNvSpPr/>
            <p:nvPr/>
          </p:nvSpPr>
          <p:spPr bwMode="auto">
            <a:xfrm>
              <a:off x="4320" y="912"/>
              <a:ext cx="96" cy="480"/>
            </a:xfrm>
            <a:prstGeom prst="rightBrace">
              <a:avLst>
                <a:gd name="adj1" fmla="val 41667"/>
                <a:gd name="adj2" fmla="val 50000"/>
              </a:avLst>
            </a:prstGeom>
            <a:noFill/>
            <a:ln w="31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kumimoji="1"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934" name="AutoShape 43"/>
            <p:cNvSpPr/>
            <p:nvPr/>
          </p:nvSpPr>
          <p:spPr bwMode="auto">
            <a:xfrm>
              <a:off x="4320" y="1392"/>
              <a:ext cx="96" cy="480"/>
            </a:xfrm>
            <a:prstGeom prst="rightBrace">
              <a:avLst>
                <a:gd name="adj1" fmla="val 41667"/>
                <a:gd name="adj2" fmla="val 50000"/>
              </a:avLst>
            </a:prstGeom>
            <a:noFill/>
            <a:ln w="31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kumimoji="1"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935" name="Text Box 44"/>
            <p:cNvSpPr txBox="1">
              <a:spLocks noChangeArrowheads="1"/>
            </p:cNvSpPr>
            <p:nvPr/>
          </p:nvSpPr>
          <p:spPr bwMode="auto">
            <a:xfrm>
              <a:off x="4444" y="1488"/>
              <a:ext cx="485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+mn-lt"/>
                  <a:ea typeface="+mn-ea"/>
                  <a:cs typeface="+mn-ea"/>
                  <a:sym typeface="+mn-lt"/>
                </a:rPr>
                <a:t>NUM</a:t>
              </a:r>
            </a:p>
          </p:txBody>
        </p:sp>
        <p:sp>
          <p:nvSpPr>
            <p:cNvPr id="37936" name="Text Box 45"/>
            <p:cNvSpPr txBox="1">
              <a:spLocks noChangeArrowheads="1"/>
            </p:cNvSpPr>
            <p:nvPr/>
          </p:nvSpPr>
          <p:spPr bwMode="auto">
            <a:xfrm>
              <a:off x="3279" y="1381"/>
              <a:ext cx="115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kumimoji="1" lang="en-US" altLang="zh-CN" sz="2000" dirty="0">
                  <a:latin typeface="+mn-lt"/>
                  <a:ea typeface="+mn-ea"/>
                  <a:cs typeface="+mn-ea"/>
                  <a:sym typeface="+mn-lt"/>
                </a:rPr>
                <a:t>00 </a:t>
              </a:r>
              <a:r>
                <a:rPr kumimoji="1" lang="zh-CN" altLang="en-US" sz="2000" dirty="0">
                  <a:latin typeface="+mn-lt"/>
                  <a:ea typeface="+mn-ea"/>
                  <a:cs typeface="+mn-ea"/>
                  <a:sym typeface="+mn-lt"/>
                </a:rPr>
                <a:t>偏移量    </a:t>
              </a:r>
              <a:r>
                <a:rPr kumimoji="1" lang="en-US" altLang="zh-CN" sz="2000" dirty="0">
                  <a:latin typeface="+mn-lt"/>
                  <a:ea typeface="+mn-ea"/>
                  <a:cs typeface="+mn-ea"/>
                  <a:sym typeface="+mn-lt"/>
                </a:rPr>
                <a:t>L</a:t>
              </a:r>
              <a:endParaRPr kumimoji="1" lang="en-US" altLang="zh-CN" sz="2000" baseline="-250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937" name="Text Box 46"/>
            <p:cNvSpPr txBox="1">
              <a:spLocks noChangeArrowheads="1"/>
            </p:cNvSpPr>
            <p:nvPr/>
          </p:nvSpPr>
          <p:spPr bwMode="auto">
            <a:xfrm>
              <a:off x="3279" y="1611"/>
              <a:ext cx="1137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kumimoji="1" lang="en-US" altLang="zh-CN" sz="2000" dirty="0">
                  <a:latin typeface="+mn-lt"/>
                  <a:ea typeface="+mn-ea"/>
                  <a:cs typeface="+mn-ea"/>
                  <a:sym typeface="+mn-lt"/>
                </a:rPr>
                <a:t>30 </a:t>
              </a:r>
              <a:r>
                <a:rPr kumimoji="1" lang="zh-CN" altLang="en-US" sz="2000" dirty="0">
                  <a:latin typeface="+mn-lt"/>
                  <a:ea typeface="+mn-ea"/>
                  <a:cs typeface="+mn-ea"/>
                  <a:sym typeface="+mn-lt"/>
                </a:rPr>
                <a:t>偏移量    </a:t>
              </a:r>
              <a:r>
                <a:rPr kumimoji="1" lang="en-US" altLang="zh-CN" sz="2000" dirty="0">
                  <a:latin typeface="+mn-lt"/>
                  <a:ea typeface="+mn-ea"/>
                  <a:cs typeface="+mn-ea"/>
                  <a:sym typeface="+mn-lt"/>
                </a:rPr>
                <a:t>H</a:t>
              </a:r>
              <a:endParaRPr kumimoji="1" lang="en-US" altLang="zh-CN" sz="2000" baseline="-250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938" name="Text Box 47"/>
            <p:cNvSpPr txBox="1">
              <a:spLocks noChangeArrowheads="1"/>
            </p:cNvSpPr>
            <p:nvPr/>
          </p:nvSpPr>
          <p:spPr bwMode="auto">
            <a:xfrm>
              <a:off x="942" y="1419"/>
              <a:ext cx="1450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+mn-lt"/>
                  <a:ea typeface="+mn-ea"/>
                  <a:cs typeface="+mn-ea"/>
                  <a:sym typeface="+mn-lt"/>
                </a:rPr>
                <a:t>NUM           3000H</a:t>
              </a:r>
            </a:p>
          </p:txBody>
        </p:sp>
        <p:sp>
          <p:nvSpPr>
            <p:cNvPr id="37939" name="Line 48"/>
            <p:cNvSpPr>
              <a:spLocks noChangeShapeType="1"/>
            </p:cNvSpPr>
            <p:nvPr/>
          </p:nvSpPr>
          <p:spPr bwMode="auto">
            <a:xfrm flipH="1">
              <a:off x="2880" y="3024"/>
              <a:ext cx="432" cy="192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940" name="Line 49"/>
            <p:cNvSpPr>
              <a:spLocks noChangeShapeType="1"/>
            </p:cNvSpPr>
            <p:nvPr/>
          </p:nvSpPr>
          <p:spPr bwMode="auto">
            <a:xfrm flipH="1">
              <a:off x="1920" y="3216"/>
              <a:ext cx="96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941" name="Line 50"/>
            <p:cNvSpPr>
              <a:spLocks noChangeShapeType="1"/>
            </p:cNvSpPr>
            <p:nvPr/>
          </p:nvSpPr>
          <p:spPr bwMode="auto">
            <a:xfrm flipH="1" flipV="1">
              <a:off x="1872" y="3072"/>
              <a:ext cx="48" cy="144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942" name="Line 51"/>
            <p:cNvSpPr>
              <a:spLocks noChangeShapeType="1"/>
            </p:cNvSpPr>
            <p:nvPr/>
          </p:nvSpPr>
          <p:spPr bwMode="auto">
            <a:xfrm flipH="1">
              <a:off x="2112" y="2784"/>
              <a:ext cx="24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6388" name="Text Box 52"/>
          <p:cNvSpPr txBox="1">
            <a:spLocks noChangeArrowheads="1"/>
          </p:cNvSpPr>
          <p:nvPr/>
        </p:nvSpPr>
        <p:spPr bwMode="auto">
          <a:xfrm>
            <a:off x="1114425" y="5949950"/>
            <a:ext cx="7315200" cy="52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2800">
                <a:latin typeface="+mn-lt"/>
                <a:ea typeface="+mn-ea"/>
                <a:cs typeface="+mn-ea"/>
                <a:sym typeface="+mn-lt"/>
              </a:rPr>
              <a:t>上指令可以写成 </a:t>
            </a:r>
            <a:r>
              <a:rPr kumimoji="1" lang="en-US" altLang="zh-CN" sz="280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MOV BX, NUM[DI]</a:t>
            </a:r>
          </a:p>
        </p:txBody>
      </p:sp>
      <p:sp>
        <p:nvSpPr>
          <p:cNvPr id="16389" name="Text Box 53"/>
          <p:cNvSpPr txBox="1">
            <a:spLocks noChangeArrowheads="1"/>
          </p:cNvSpPr>
          <p:nvPr/>
        </p:nvSpPr>
        <p:spPr bwMode="auto">
          <a:xfrm>
            <a:off x="250825" y="3492500"/>
            <a:ext cx="17176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kumimoji="1" lang="zh-CN" altLang="en-US" sz="2000">
                <a:solidFill>
                  <a:srgbClr val="3333CC"/>
                </a:solidFill>
                <a:latin typeface="+mn-lt"/>
                <a:ea typeface="+mn-ea"/>
                <a:cs typeface="+mn-ea"/>
                <a:sym typeface="+mn-lt"/>
              </a:rPr>
              <a:t>已赋值的变量</a:t>
            </a:r>
          </a:p>
        </p:txBody>
      </p:sp>
      <p:sp>
        <p:nvSpPr>
          <p:cNvPr id="16390" name="Line 54"/>
          <p:cNvSpPr>
            <a:spLocks noChangeShapeType="1"/>
          </p:cNvSpPr>
          <p:nvPr/>
        </p:nvSpPr>
        <p:spPr bwMode="auto">
          <a:xfrm rot="10800000" flipV="1">
            <a:off x="1474788" y="3035300"/>
            <a:ext cx="152400" cy="457200"/>
          </a:xfrm>
          <a:prstGeom prst="line">
            <a:avLst/>
          </a:prstGeom>
          <a:noFill/>
          <a:ln w="3175">
            <a:solidFill>
              <a:srgbClr val="993300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5" name="Text Box 100"/>
          <p:cNvSpPr txBox="1">
            <a:spLocks noChangeArrowheads="1"/>
          </p:cNvSpPr>
          <p:nvPr/>
        </p:nvSpPr>
        <p:spPr bwMode="auto">
          <a:xfrm>
            <a:off x="6237519" y="5597525"/>
            <a:ext cx="1385887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20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高地址</a:t>
            </a:r>
          </a:p>
        </p:txBody>
      </p:sp>
      <p:sp>
        <p:nvSpPr>
          <p:cNvPr id="56" name="Text Box 101"/>
          <p:cNvSpPr txBox="1">
            <a:spLocks noChangeArrowheads="1"/>
          </p:cNvSpPr>
          <p:nvPr/>
        </p:nvSpPr>
        <p:spPr bwMode="auto">
          <a:xfrm>
            <a:off x="6214269" y="1470820"/>
            <a:ext cx="140970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20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低地址</a:t>
            </a:r>
          </a:p>
        </p:txBody>
      </p:sp>
      <p:sp>
        <p:nvSpPr>
          <p:cNvPr id="57" name="矩形 56"/>
          <p:cNvSpPr/>
          <p:nvPr/>
        </p:nvSpPr>
        <p:spPr>
          <a:xfrm>
            <a:off x="6014360" y="982316"/>
            <a:ext cx="27671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段地址在数据段</a:t>
            </a:r>
            <a:r>
              <a:rPr lang="en-US" altLang="zh-CN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DS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8" grpId="0"/>
      <p:bldP spid="16389" grpId="0"/>
      <p:bldP spid="55" grpId="0"/>
      <p:bldP spid="56" grpId="0"/>
      <p:bldP spid="5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3"/>
          <p:cNvSpPr>
            <a:spLocks noChangeArrowheads="1"/>
          </p:cNvSpPr>
          <p:nvPr/>
        </p:nvSpPr>
        <p:spPr bwMode="auto">
          <a:xfrm>
            <a:off x="821612" y="1146175"/>
            <a:ext cx="367982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95580" indent="-19558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en-US" altLang="zh-CN" sz="320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❹  </a:t>
            </a:r>
            <a:r>
              <a:rPr kumimoji="1" lang="zh-CN" altLang="en-US" sz="320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基址变址寻址</a:t>
            </a: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1327150" y="1806575"/>
            <a:ext cx="6978650" cy="580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Aft>
                <a:spcPts val="600"/>
              </a:spcAft>
              <a:buFontTx/>
              <a:buChar char="•"/>
            </a:pPr>
            <a:r>
              <a:rPr lang="zh-CN" altLang="en-US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 有效地址是</a:t>
            </a:r>
            <a:r>
              <a:rPr lang="zh-CN" altLang="en-US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基址寄存器和变址寄存器之和</a:t>
            </a: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1236663" y="3830638"/>
            <a:ext cx="7069137" cy="78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62255" indent="-262255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Aft>
                <a:spcPts val="600"/>
              </a:spcAft>
              <a:buFontTx/>
              <a:buChar char="•"/>
            </a:pPr>
            <a:r>
              <a:rPr lang="zh-CN" altLang="en-US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适用于二维</a:t>
            </a:r>
            <a:r>
              <a:rPr lang="zh-CN" altLang="en-US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数组、字符串、表格的</a:t>
            </a:r>
            <a:r>
              <a:rPr lang="zh-CN" altLang="en-US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操作</a:t>
            </a:r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1236663" y="4699000"/>
            <a:ext cx="7069138" cy="7874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defPPr>
              <a:defRPr lang="zh-CN"/>
            </a:defPPr>
            <a:lvl1pPr marL="262255" indent="-262255">
              <a:lnSpc>
                <a:spcPct val="150000"/>
              </a:lnSpc>
              <a:spcAft>
                <a:spcPts val="600"/>
              </a:spcAft>
              <a:buFontTx/>
              <a:buChar char="•"/>
              <a:defRPr>
                <a:solidFill>
                  <a:srgbClr val="002060"/>
                </a:solidFill>
                <a:ea typeface="楷体_GB2312" pitchFamily="49" charset="-122"/>
                <a:cs typeface="Times New Roman" panose="02020603050405020304" pitchFamily="18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>
              <a:defRPr/>
            </a:pPr>
            <a:r>
              <a:rPr lang="zh-CN" altLang="zh-CN" dirty="0">
                <a:solidFill>
                  <a:srgbClr val="009900"/>
                </a:solidFill>
                <a:latin typeface="+mn-lt"/>
                <a:ea typeface="+mn-ea"/>
                <a:cs typeface="+mn-ea"/>
                <a:sym typeface="+mn-lt"/>
              </a:rPr>
              <a:t>必须</a:t>
            </a:r>
            <a:r>
              <a:rPr lang="zh-CN" altLang="zh-CN" dirty="0">
                <a:latin typeface="+mn-lt"/>
                <a:ea typeface="+mn-ea"/>
                <a:cs typeface="+mn-ea"/>
                <a:sym typeface="+mn-lt"/>
              </a:rPr>
              <a:t>是</a:t>
            </a:r>
            <a:r>
              <a:rPr lang="zh-CN" altLang="zh-CN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一个基址寄存器和一个变址寄存器的组合</a:t>
            </a:r>
          </a:p>
          <a:p>
            <a:pPr marL="0" indent="0">
              <a:spcAft>
                <a:spcPts val="0"/>
              </a:spcAft>
              <a:buNone/>
              <a:defRPr/>
            </a:pPr>
            <a:r>
              <a:rPr lang="zh-CN" altLang="en-US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                     </a:t>
            </a:r>
            <a:r>
              <a:rPr lang="en-US" altLang="zh-CN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MOV    AX,  [BX][BP]   </a:t>
            </a:r>
            <a:r>
              <a:rPr lang="en-US" altLang="zh-CN" dirty="0">
                <a:solidFill>
                  <a:srgbClr val="FF0000"/>
                </a:solidFill>
                <a:cs typeface="+mn-ea"/>
                <a:sym typeface="+mn-lt"/>
              </a:rPr>
              <a:t>×</a:t>
            </a:r>
            <a:endParaRPr lang="en-US" altLang="zh-CN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0" indent="0">
              <a:spcAft>
                <a:spcPts val="0"/>
              </a:spcAft>
              <a:buNone/>
              <a:defRPr/>
            </a:pPr>
            <a:r>
              <a:rPr lang="en-US" altLang="zh-CN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                     MOV    AX,  [SI][DI]</a:t>
            </a:r>
            <a:r>
              <a:rPr lang="zh-CN" altLang="zh-CN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  </a:t>
            </a:r>
            <a:r>
              <a:rPr lang="en-US" altLang="zh-CN" dirty="0">
                <a:solidFill>
                  <a:srgbClr val="FF0000"/>
                </a:solidFill>
                <a:cs typeface="+mn-ea"/>
                <a:sym typeface="+mn-lt"/>
              </a:rPr>
              <a:t>×</a:t>
            </a:r>
            <a:endParaRPr lang="zh-CN" altLang="en-US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474842" y="2559517"/>
            <a:ext cx="6692992" cy="1262062"/>
            <a:chOff x="1474842" y="2559517"/>
            <a:chExt cx="6692992" cy="1262062"/>
          </a:xfrm>
        </p:grpSpPr>
        <p:pic>
          <p:nvPicPr>
            <p:cNvPr id="38915" name="图片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74842" y="2559517"/>
              <a:ext cx="3925888" cy="12620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矩形 6"/>
            <p:cNvSpPr/>
            <p:nvPr/>
          </p:nvSpPr>
          <p:spPr>
            <a:xfrm>
              <a:off x="5400730" y="2629284"/>
              <a:ext cx="276710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rgbClr val="C00000"/>
                  </a:solidFill>
                  <a:latin typeface="+mn-lt"/>
                  <a:ea typeface="+mn-ea"/>
                  <a:cs typeface="+mn-ea"/>
                  <a:sym typeface="+mn-lt"/>
                </a:rPr>
                <a:t>段地址在数据段</a:t>
              </a:r>
              <a:r>
                <a:rPr lang="en-US" altLang="zh-CN" dirty="0">
                  <a:solidFill>
                    <a:srgbClr val="C00000"/>
                  </a:solidFill>
                  <a:latin typeface="+mn-lt"/>
                  <a:ea typeface="+mn-ea"/>
                  <a:cs typeface="+mn-ea"/>
                  <a:sym typeface="+mn-lt"/>
                </a:rPr>
                <a:t>DS</a:t>
              </a:r>
              <a:endParaRPr lang="zh-CN" altLang="en-US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5400729" y="3225431"/>
              <a:ext cx="274947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rgbClr val="C00000"/>
                  </a:solidFill>
                  <a:latin typeface="+mn-lt"/>
                  <a:ea typeface="+mn-ea"/>
                  <a:cs typeface="+mn-ea"/>
                  <a:sym typeface="+mn-lt"/>
                </a:rPr>
                <a:t>段地址在堆栈段</a:t>
              </a:r>
              <a:r>
                <a:rPr lang="en-US" altLang="zh-CN" dirty="0">
                  <a:solidFill>
                    <a:srgbClr val="C00000"/>
                  </a:solidFill>
                  <a:latin typeface="+mn-lt"/>
                  <a:ea typeface="+mn-ea"/>
                  <a:cs typeface="+mn-ea"/>
                  <a:sym typeface="+mn-lt"/>
                </a:rPr>
                <a:t>SS</a:t>
              </a:r>
              <a:endParaRPr lang="zh-CN" altLang="en-US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build="p"/>
      <p:bldP spid="11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2"/>
          <p:cNvSpPr txBox="1">
            <a:spLocks noChangeArrowheads="1"/>
          </p:cNvSpPr>
          <p:nvPr/>
        </p:nvSpPr>
        <p:spPr bwMode="auto">
          <a:xfrm>
            <a:off x="574675" y="1150387"/>
            <a:ext cx="42640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28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例</a:t>
            </a:r>
            <a:r>
              <a:rPr kumimoji="1" lang="en-US" altLang="zh-CN" sz="28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kumimoji="1" lang="zh-CN" altLang="en-US" sz="28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：</a:t>
            </a:r>
            <a:r>
              <a:rPr kumimoji="1" lang="en-US" altLang="zh-CN" sz="28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MOV </a:t>
            </a:r>
            <a:r>
              <a:rPr kumimoji="1" lang="en-US" altLang="zh-CN" sz="28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AX</a:t>
            </a:r>
            <a:r>
              <a:rPr kumimoji="1" lang="zh-CN" altLang="en-US" sz="28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kumimoji="1" lang="en-US" altLang="zh-CN" sz="28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[BX][SI]</a:t>
            </a:r>
            <a:endParaRPr kumimoji="1" lang="zh-CN" altLang="en-US" sz="2800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1041400" y="6036161"/>
            <a:ext cx="7772400" cy="5330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kumimoji="1" lang="zh-CN" altLang="en-US" sz="2800" dirty="0">
                <a:latin typeface="+mn-lt"/>
                <a:ea typeface="+mn-ea"/>
                <a:cs typeface="+mn-ea"/>
                <a:sym typeface="+mn-lt"/>
              </a:rPr>
              <a:t>上指令可以写成 </a:t>
            </a:r>
            <a:r>
              <a:rPr kumimoji="1" lang="en-US" altLang="zh-CN" sz="28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MOV AX, [BX+SI]            </a:t>
            </a:r>
          </a:p>
        </p:txBody>
      </p:sp>
      <p:sp>
        <p:nvSpPr>
          <p:cNvPr id="39940" name="Line 4"/>
          <p:cNvSpPr>
            <a:spLocks noChangeShapeType="1"/>
          </p:cNvSpPr>
          <p:nvPr/>
        </p:nvSpPr>
        <p:spPr bwMode="auto">
          <a:xfrm>
            <a:off x="4876800" y="1905486"/>
            <a:ext cx="0" cy="396240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941" name="Line 5"/>
          <p:cNvSpPr>
            <a:spLocks noChangeShapeType="1"/>
          </p:cNvSpPr>
          <p:nvPr/>
        </p:nvSpPr>
        <p:spPr bwMode="auto">
          <a:xfrm>
            <a:off x="6400800" y="1905486"/>
            <a:ext cx="0" cy="396240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942" name="Line 6"/>
          <p:cNvSpPr>
            <a:spLocks noChangeShapeType="1"/>
          </p:cNvSpPr>
          <p:nvPr/>
        </p:nvSpPr>
        <p:spPr bwMode="auto">
          <a:xfrm>
            <a:off x="4876800" y="3200886"/>
            <a:ext cx="1524000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943" name="Line 7"/>
          <p:cNvSpPr>
            <a:spLocks noChangeShapeType="1"/>
          </p:cNvSpPr>
          <p:nvPr/>
        </p:nvSpPr>
        <p:spPr bwMode="auto">
          <a:xfrm>
            <a:off x="4876800" y="3581886"/>
            <a:ext cx="1524000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944" name="Text Box 8"/>
          <p:cNvSpPr txBox="1">
            <a:spLocks noChangeArrowheads="1"/>
          </p:cNvSpPr>
          <p:nvPr/>
        </p:nvSpPr>
        <p:spPr bwMode="auto">
          <a:xfrm>
            <a:off x="7969250" y="2651611"/>
            <a:ext cx="4889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2000">
                <a:latin typeface="+mn-lt"/>
                <a:ea typeface="+mn-ea"/>
                <a:cs typeface="+mn-ea"/>
                <a:sym typeface="+mn-lt"/>
              </a:rPr>
              <a:t>代</a:t>
            </a:r>
          </a:p>
          <a:p>
            <a:pPr eaLnBrk="1" hangingPunct="1"/>
            <a:r>
              <a:rPr kumimoji="1" lang="zh-CN" altLang="en-US" sz="2000">
                <a:latin typeface="+mn-lt"/>
                <a:ea typeface="+mn-ea"/>
                <a:cs typeface="+mn-ea"/>
                <a:sym typeface="+mn-lt"/>
              </a:rPr>
              <a:t>码</a:t>
            </a:r>
          </a:p>
          <a:p>
            <a:pPr eaLnBrk="1" hangingPunct="1"/>
            <a:r>
              <a:rPr kumimoji="1" lang="zh-CN" altLang="en-US" sz="2000">
                <a:latin typeface="+mn-lt"/>
                <a:ea typeface="+mn-ea"/>
                <a:cs typeface="+mn-ea"/>
                <a:sym typeface="+mn-lt"/>
              </a:rPr>
              <a:t>段</a:t>
            </a:r>
          </a:p>
        </p:txBody>
      </p:sp>
      <p:sp>
        <p:nvSpPr>
          <p:cNvPr id="39945" name="Line 9"/>
          <p:cNvSpPr>
            <a:spLocks noChangeShapeType="1"/>
          </p:cNvSpPr>
          <p:nvPr/>
        </p:nvSpPr>
        <p:spPr bwMode="auto">
          <a:xfrm>
            <a:off x="4876800" y="3962886"/>
            <a:ext cx="1524000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946" name="Text Box 10"/>
          <p:cNvSpPr txBox="1">
            <a:spLocks noChangeArrowheads="1"/>
          </p:cNvSpPr>
          <p:nvPr/>
        </p:nvSpPr>
        <p:spPr bwMode="auto">
          <a:xfrm>
            <a:off x="6781800" y="2194411"/>
            <a:ext cx="9509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2000">
                <a:latin typeface="+mn-lt"/>
                <a:ea typeface="+mn-ea"/>
                <a:cs typeface="+mn-ea"/>
                <a:sym typeface="+mn-lt"/>
              </a:rPr>
              <a:t>操作码</a:t>
            </a:r>
          </a:p>
        </p:txBody>
      </p:sp>
      <p:sp>
        <p:nvSpPr>
          <p:cNvPr id="39947" name="Rectangle 11"/>
          <p:cNvSpPr>
            <a:spLocks noChangeArrowheads="1"/>
          </p:cNvSpPr>
          <p:nvPr/>
        </p:nvSpPr>
        <p:spPr bwMode="auto">
          <a:xfrm>
            <a:off x="2057400" y="5258286"/>
            <a:ext cx="762000" cy="30480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kumimoji="1" lang="en-US" altLang="zh-CN" sz="2000">
                <a:latin typeface="+mn-lt"/>
                <a:ea typeface="+mn-ea"/>
                <a:cs typeface="+mn-ea"/>
                <a:sym typeface="+mn-lt"/>
              </a:rPr>
              <a:t>AH</a:t>
            </a:r>
          </a:p>
        </p:txBody>
      </p:sp>
      <p:sp>
        <p:nvSpPr>
          <p:cNvPr id="39948" name="Rectangle 12"/>
          <p:cNvSpPr>
            <a:spLocks noChangeArrowheads="1"/>
          </p:cNvSpPr>
          <p:nvPr/>
        </p:nvSpPr>
        <p:spPr bwMode="auto">
          <a:xfrm>
            <a:off x="2819400" y="5258286"/>
            <a:ext cx="762000" cy="30480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kumimoji="1" lang="en-US" altLang="zh-CN" sz="2000">
                <a:latin typeface="+mn-lt"/>
                <a:ea typeface="+mn-ea"/>
                <a:cs typeface="+mn-ea"/>
                <a:sym typeface="+mn-lt"/>
              </a:rPr>
              <a:t>AL</a:t>
            </a:r>
          </a:p>
        </p:txBody>
      </p:sp>
      <p:sp>
        <p:nvSpPr>
          <p:cNvPr id="39949" name="Text Box 13"/>
          <p:cNvSpPr txBox="1">
            <a:spLocks noChangeArrowheads="1"/>
          </p:cNvSpPr>
          <p:nvPr/>
        </p:nvSpPr>
        <p:spPr bwMode="auto">
          <a:xfrm>
            <a:off x="1143000" y="5164623"/>
            <a:ext cx="55656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en-US" altLang="zh-CN" sz="2000">
                <a:latin typeface="+mn-lt"/>
                <a:ea typeface="+mn-ea"/>
                <a:cs typeface="+mn-ea"/>
                <a:sym typeface="+mn-lt"/>
              </a:rPr>
              <a:t>AX</a:t>
            </a:r>
          </a:p>
        </p:txBody>
      </p:sp>
      <p:sp>
        <p:nvSpPr>
          <p:cNvPr id="39950" name="Line 14"/>
          <p:cNvSpPr>
            <a:spLocks noChangeShapeType="1"/>
          </p:cNvSpPr>
          <p:nvPr/>
        </p:nvSpPr>
        <p:spPr bwMode="auto">
          <a:xfrm>
            <a:off x="4876800" y="4801086"/>
            <a:ext cx="1524000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951" name="Line 15"/>
          <p:cNvSpPr>
            <a:spLocks noChangeShapeType="1"/>
          </p:cNvSpPr>
          <p:nvPr/>
        </p:nvSpPr>
        <p:spPr bwMode="auto">
          <a:xfrm>
            <a:off x="4876800" y="5182086"/>
            <a:ext cx="1524000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952" name="Line 16"/>
          <p:cNvSpPr>
            <a:spLocks noChangeShapeType="1"/>
          </p:cNvSpPr>
          <p:nvPr/>
        </p:nvSpPr>
        <p:spPr bwMode="auto">
          <a:xfrm>
            <a:off x="4876800" y="5563086"/>
            <a:ext cx="1524000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953" name="Text Box 17"/>
          <p:cNvSpPr txBox="1">
            <a:spLocks noChangeArrowheads="1"/>
          </p:cNvSpPr>
          <p:nvPr/>
        </p:nvSpPr>
        <p:spPr bwMode="auto">
          <a:xfrm>
            <a:off x="1219200" y="1888023"/>
            <a:ext cx="54213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en-US" altLang="zh-CN" sz="2000">
                <a:solidFill>
                  <a:srgbClr val="FF6600"/>
                </a:solidFill>
                <a:latin typeface="+mn-lt"/>
                <a:ea typeface="+mn-ea"/>
                <a:cs typeface="+mn-ea"/>
                <a:sym typeface="+mn-lt"/>
              </a:rPr>
              <a:t>DS</a:t>
            </a:r>
          </a:p>
        </p:txBody>
      </p:sp>
      <p:sp>
        <p:nvSpPr>
          <p:cNvPr id="39954" name="Rectangle 18"/>
          <p:cNvSpPr>
            <a:spLocks noChangeArrowheads="1"/>
          </p:cNvSpPr>
          <p:nvPr/>
        </p:nvSpPr>
        <p:spPr bwMode="auto">
          <a:xfrm>
            <a:off x="2057400" y="1981686"/>
            <a:ext cx="762000" cy="30480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kumimoji="1" lang="en-US" altLang="zh-CN" sz="2000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rPr>
              <a:t>30</a:t>
            </a:r>
          </a:p>
        </p:txBody>
      </p:sp>
      <p:sp>
        <p:nvSpPr>
          <p:cNvPr id="39955" name="Rectangle 19"/>
          <p:cNvSpPr>
            <a:spLocks noChangeArrowheads="1"/>
          </p:cNvSpPr>
          <p:nvPr/>
        </p:nvSpPr>
        <p:spPr bwMode="auto">
          <a:xfrm>
            <a:off x="2819400" y="1981686"/>
            <a:ext cx="762000" cy="30480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kumimoji="1" lang="en-US" altLang="zh-CN" sz="2000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rPr>
              <a:t>00</a:t>
            </a:r>
          </a:p>
        </p:txBody>
      </p:sp>
      <p:sp>
        <p:nvSpPr>
          <p:cNvPr id="39956" name="Rectangle 20"/>
          <p:cNvSpPr>
            <a:spLocks noChangeArrowheads="1"/>
          </p:cNvSpPr>
          <p:nvPr/>
        </p:nvSpPr>
        <p:spPr bwMode="auto">
          <a:xfrm>
            <a:off x="3581400" y="1981686"/>
            <a:ext cx="381000" cy="30480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kumimoji="1" lang="en-US" altLang="zh-CN" sz="2000">
                <a:latin typeface="+mn-lt"/>
                <a:ea typeface="+mn-ea"/>
                <a:cs typeface="+mn-ea"/>
                <a:sym typeface="+mn-lt"/>
              </a:rPr>
              <a:t>0</a:t>
            </a:r>
          </a:p>
        </p:txBody>
      </p:sp>
      <p:sp>
        <p:nvSpPr>
          <p:cNvPr id="39957" name="Text Box 21"/>
          <p:cNvSpPr txBox="1">
            <a:spLocks noChangeArrowheads="1"/>
          </p:cNvSpPr>
          <p:nvPr/>
        </p:nvSpPr>
        <p:spPr bwMode="auto">
          <a:xfrm>
            <a:off x="2281237" y="3321536"/>
            <a:ext cx="1231427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  30000H</a:t>
            </a:r>
          </a:p>
          <a:p>
            <a:pPr eaLnBrk="1" hangingPunct="1"/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+  1000H</a:t>
            </a:r>
          </a:p>
          <a:p>
            <a:pPr eaLnBrk="1" hangingPunct="1"/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+  2000H</a:t>
            </a:r>
          </a:p>
          <a:p>
            <a:pPr eaLnBrk="1" hangingPunct="1"/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  33000H</a:t>
            </a:r>
          </a:p>
        </p:txBody>
      </p:sp>
      <p:sp>
        <p:nvSpPr>
          <p:cNvPr id="39958" name="Line 22"/>
          <p:cNvSpPr>
            <a:spLocks noChangeShapeType="1"/>
          </p:cNvSpPr>
          <p:nvPr/>
        </p:nvSpPr>
        <p:spPr bwMode="auto">
          <a:xfrm>
            <a:off x="2362200" y="4270203"/>
            <a:ext cx="1219200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959" name="Text Box 23"/>
          <p:cNvSpPr txBox="1">
            <a:spLocks noChangeArrowheads="1"/>
          </p:cNvSpPr>
          <p:nvPr/>
        </p:nvSpPr>
        <p:spPr bwMode="auto">
          <a:xfrm>
            <a:off x="3860871" y="4767748"/>
            <a:ext cx="108395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33000H</a:t>
            </a:r>
          </a:p>
        </p:txBody>
      </p:sp>
      <p:sp>
        <p:nvSpPr>
          <p:cNvPr id="39960" name="Line 24"/>
          <p:cNvSpPr>
            <a:spLocks noChangeShapeType="1"/>
          </p:cNvSpPr>
          <p:nvPr/>
        </p:nvSpPr>
        <p:spPr bwMode="auto">
          <a:xfrm flipH="1">
            <a:off x="4648200" y="5029686"/>
            <a:ext cx="381000" cy="22860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961" name="Line 25"/>
          <p:cNvSpPr>
            <a:spLocks noChangeShapeType="1"/>
          </p:cNvSpPr>
          <p:nvPr/>
        </p:nvSpPr>
        <p:spPr bwMode="auto">
          <a:xfrm flipH="1">
            <a:off x="3810000" y="5258286"/>
            <a:ext cx="838200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962" name="Line 26"/>
          <p:cNvSpPr>
            <a:spLocks noChangeShapeType="1"/>
          </p:cNvSpPr>
          <p:nvPr/>
        </p:nvSpPr>
        <p:spPr bwMode="auto">
          <a:xfrm flipH="1" flipV="1">
            <a:off x="3505200" y="5029686"/>
            <a:ext cx="304800" cy="22860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963" name="Line 27"/>
          <p:cNvSpPr>
            <a:spLocks noChangeShapeType="1"/>
          </p:cNvSpPr>
          <p:nvPr/>
        </p:nvSpPr>
        <p:spPr bwMode="auto">
          <a:xfrm flipH="1">
            <a:off x="2971800" y="5029686"/>
            <a:ext cx="152400" cy="30480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964" name="Line 28"/>
          <p:cNvSpPr>
            <a:spLocks noChangeShapeType="1"/>
          </p:cNvSpPr>
          <p:nvPr/>
        </p:nvSpPr>
        <p:spPr bwMode="auto">
          <a:xfrm>
            <a:off x="3079821" y="4648686"/>
            <a:ext cx="457200" cy="30480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965" name="Line 29"/>
          <p:cNvSpPr>
            <a:spLocks noChangeShapeType="1"/>
          </p:cNvSpPr>
          <p:nvPr/>
        </p:nvSpPr>
        <p:spPr bwMode="auto">
          <a:xfrm flipV="1">
            <a:off x="3537021" y="4953486"/>
            <a:ext cx="381000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966" name="Text Box 30"/>
          <p:cNvSpPr txBox="1">
            <a:spLocks noChangeArrowheads="1"/>
          </p:cNvSpPr>
          <p:nvPr/>
        </p:nvSpPr>
        <p:spPr bwMode="auto">
          <a:xfrm>
            <a:off x="5410200" y="4115286"/>
            <a:ext cx="438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en-US" altLang="zh-CN" sz="2000">
                <a:latin typeface="+mn-lt"/>
                <a:ea typeface="+mn-ea"/>
                <a:cs typeface="+mn-ea"/>
                <a:sym typeface="+mn-lt"/>
              </a:rPr>
              <a:t>…</a:t>
            </a:r>
            <a:endParaRPr kumimoji="1" lang="en-US" altLang="zh-CN" sz="2000" baseline="-250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967" name="Text Box 31"/>
          <p:cNvSpPr txBox="1">
            <a:spLocks noChangeArrowheads="1"/>
          </p:cNvSpPr>
          <p:nvPr/>
        </p:nvSpPr>
        <p:spPr bwMode="auto">
          <a:xfrm>
            <a:off x="6750050" y="4861411"/>
            <a:ext cx="9509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2000">
                <a:latin typeface="+mn-lt"/>
                <a:ea typeface="+mn-ea"/>
                <a:cs typeface="+mn-ea"/>
                <a:sym typeface="+mn-lt"/>
              </a:rPr>
              <a:t>数据段</a:t>
            </a:r>
          </a:p>
        </p:txBody>
      </p:sp>
      <p:sp>
        <p:nvSpPr>
          <p:cNvPr id="39968" name="Rectangle 32"/>
          <p:cNvSpPr>
            <a:spLocks noChangeArrowheads="1"/>
          </p:cNvSpPr>
          <p:nvPr/>
        </p:nvSpPr>
        <p:spPr bwMode="auto">
          <a:xfrm>
            <a:off x="2438400" y="2286486"/>
            <a:ext cx="762000" cy="30480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kumimoji="1" lang="en-US" altLang="zh-CN" sz="2000">
                <a:latin typeface="+mn-lt"/>
                <a:ea typeface="+mn-ea"/>
                <a:cs typeface="+mn-ea"/>
                <a:sym typeface="+mn-lt"/>
              </a:rPr>
              <a:t>10</a:t>
            </a:r>
          </a:p>
        </p:txBody>
      </p:sp>
      <p:sp>
        <p:nvSpPr>
          <p:cNvPr id="39969" name="Rectangle 33"/>
          <p:cNvSpPr>
            <a:spLocks noChangeArrowheads="1"/>
          </p:cNvSpPr>
          <p:nvPr/>
        </p:nvSpPr>
        <p:spPr bwMode="auto">
          <a:xfrm>
            <a:off x="3200400" y="2286486"/>
            <a:ext cx="762000" cy="30480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kumimoji="1" lang="en-US" altLang="zh-CN" sz="2000">
                <a:latin typeface="+mn-lt"/>
                <a:ea typeface="+mn-ea"/>
                <a:cs typeface="+mn-ea"/>
                <a:sym typeface="+mn-lt"/>
              </a:rPr>
              <a:t>00</a:t>
            </a:r>
          </a:p>
        </p:txBody>
      </p:sp>
      <p:sp>
        <p:nvSpPr>
          <p:cNvPr id="39970" name="Text Box 34"/>
          <p:cNvSpPr txBox="1">
            <a:spLocks noChangeArrowheads="1"/>
          </p:cNvSpPr>
          <p:nvPr/>
        </p:nvSpPr>
        <p:spPr bwMode="auto">
          <a:xfrm>
            <a:off x="1266825" y="2253148"/>
            <a:ext cx="4413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en-US" altLang="zh-CN" sz="2000">
                <a:latin typeface="+mn-lt"/>
                <a:ea typeface="+mn-ea"/>
                <a:cs typeface="+mn-ea"/>
                <a:sym typeface="+mn-lt"/>
              </a:rPr>
              <a:t>SI</a:t>
            </a:r>
          </a:p>
        </p:txBody>
      </p:sp>
      <p:sp>
        <p:nvSpPr>
          <p:cNvPr id="39971" name="AutoShape 35"/>
          <p:cNvSpPr/>
          <p:nvPr/>
        </p:nvSpPr>
        <p:spPr bwMode="auto">
          <a:xfrm>
            <a:off x="6477000" y="4420086"/>
            <a:ext cx="304800" cy="1219200"/>
          </a:xfrm>
          <a:prstGeom prst="rightBrace">
            <a:avLst>
              <a:gd name="adj1" fmla="val 33333"/>
              <a:gd name="adj2" fmla="val 50000"/>
            </a:avLst>
          </a:prstGeom>
          <a:noFill/>
          <a:ln w="317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kumimoji="1"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972" name="AutoShape 36"/>
          <p:cNvSpPr/>
          <p:nvPr/>
        </p:nvSpPr>
        <p:spPr bwMode="auto">
          <a:xfrm>
            <a:off x="7696200" y="1905486"/>
            <a:ext cx="304800" cy="2514600"/>
          </a:xfrm>
          <a:prstGeom prst="rightBrace">
            <a:avLst>
              <a:gd name="adj1" fmla="val 68750"/>
              <a:gd name="adj2" fmla="val 50000"/>
            </a:avLst>
          </a:prstGeom>
          <a:noFill/>
          <a:ln w="317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kumimoji="1"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973" name="Line 37"/>
          <p:cNvSpPr>
            <a:spLocks noChangeShapeType="1"/>
          </p:cNvSpPr>
          <p:nvPr/>
        </p:nvSpPr>
        <p:spPr bwMode="auto">
          <a:xfrm>
            <a:off x="4876800" y="2057886"/>
            <a:ext cx="1524000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974" name="Line 38"/>
          <p:cNvSpPr>
            <a:spLocks noChangeShapeType="1"/>
          </p:cNvSpPr>
          <p:nvPr/>
        </p:nvSpPr>
        <p:spPr bwMode="auto">
          <a:xfrm>
            <a:off x="4876800" y="2438886"/>
            <a:ext cx="1524000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975" name="Line 39"/>
          <p:cNvSpPr>
            <a:spLocks noChangeShapeType="1"/>
          </p:cNvSpPr>
          <p:nvPr/>
        </p:nvSpPr>
        <p:spPr bwMode="auto">
          <a:xfrm>
            <a:off x="4876800" y="2819886"/>
            <a:ext cx="1524000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976" name="AutoShape 40"/>
          <p:cNvSpPr/>
          <p:nvPr/>
        </p:nvSpPr>
        <p:spPr bwMode="auto">
          <a:xfrm>
            <a:off x="6629400" y="2057886"/>
            <a:ext cx="152400" cy="762000"/>
          </a:xfrm>
          <a:prstGeom prst="rightBrace">
            <a:avLst>
              <a:gd name="adj1" fmla="val 41667"/>
              <a:gd name="adj2" fmla="val 50000"/>
            </a:avLst>
          </a:prstGeom>
          <a:noFill/>
          <a:ln w="317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kumimoji="1"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977" name="Line 41"/>
          <p:cNvSpPr>
            <a:spLocks noChangeShapeType="1"/>
          </p:cNvSpPr>
          <p:nvPr/>
        </p:nvSpPr>
        <p:spPr bwMode="auto">
          <a:xfrm flipH="1">
            <a:off x="4343400" y="5410686"/>
            <a:ext cx="685800" cy="30480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978" name="Line 42"/>
          <p:cNvSpPr>
            <a:spLocks noChangeShapeType="1"/>
          </p:cNvSpPr>
          <p:nvPr/>
        </p:nvSpPr>
        <p:spPr bwMode="auto">
          <a:xfrm flipH="1">
            <a:off x="2819400" y="5715486"/>
            <a:ext cx="1524000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979" name="Line 43"/>
          <p:cNvSpPr>
            <a:spLocks noChangeShapeType="1"/>
          </p:cNvSpPr>
          <p:nvPr/>
        </p:nvSpPr>
        <p:spPr bwMode="auto">
          <a:xfrm flipH="1" flipV="1">
            <a:off x="2743200" y="5486886"/>
            <a:ext cx="76200" cy="22860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980" name="Line 44"/>
          <p:cNvSpPr>
            <a:spLocks noChangeShapeType="1"/>
          </p:cNvSpPr>
          <p:nvPr/>
        </p:nvSpPr>
        <p:spPr bwMode="auto">
          <a:xfrm flipH="1">
            <a:off x="3124200" y="5029686"/>
            <a:ext cx="381000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981" name="Rectangle 45"/>
          <p:cNvSpPr>
            <a:spLocks noChangeArrowheads="1"/>
          </p:cNvSpPr>
          <p:nvPr/>
        </p:nvSpPr>
        <p:spPr bwMode="auto">
          <a:xfrm>
            <a:off x="2438400" y="2591286"/>
            <a:ext cx="762000" cy="30480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kumimoji="1" lang="en-US" altLang="zh-CN" sz="2000">
                <a:latin typeface="+mn-lt"/>
                <a:ea typeface="+mn-ea"/>
                <a:cs typeface="+mn-ea"/>
                <a:sym typeface="+mn-lt"/>
              </a:rPr>
              <a:t>20</a:t>
            </a:r>
          </a:p>
        </p:txBody>
      </p:sp>
      <p:sp>
        <p:nvSpPr>
          <p:cNvPr id="39982" name="Rectangle 46"/>
          <p:cNvSpPr>
            <a:spLocks noChangeArrowheads="1"/>
          </p:cNvSpPr>
          <p:nvPr/>
        </p:nvSpPr>
        <p:spPr bwMode="auto">
          <a:xfrm>
            <a:off x="3200400" y="2591286"/>
            <a:ext cx="762000" cy="30480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kumimoji="1" lang="en-US" altLang="zh-CN" sz="2000">
                <a:latin typeface="+mn-lt"/>
                <a:ea typeface="+mn-ea"/>
                <a:cs typeface="+mn-ea"/>
                <a:sym typeface="+mn-lt"/>
              </a:rPr>
              <a:t>00</a:t>
            </a:r>
          </a:p>
        </p:txBody>
      </p:sp>
      <p:sp>
        <p:nvSpPr>
          <p:cNvPr id="39983" name="Text Box 47"/>
          <p:cNvSpPr txBox="1">
            <a:spLocks noChangeArrowheads="1"/>
          </p:cNvSpPr>
          <p:nvPr/>
        </p:nvSpPr>
        <p:spPr bwMode="auto">
          <a:xfrm>
            <a:off x="1266825" y="2557948"/>
            <a:ext cx="53893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en-US" altLang="zh-CN" sz="2000">
                <a:latin typeface="+mn-lt"/>
                <a:ea typeface="+mn-ea"/>
                <a:cs typeface="+mn-ea"/>
                <a:sym typeface="+mn-lt"/>
              </a:rPr>
              <a:t>BX</a:t>
            </a:r>
          </a:p>
        </p:txBody>
      </p:sp>
      <p:sp>
        <p:nvSpPr>
          <p:cNvPr id="48" name="Text Box 100"/>
          <p:cNvSpPr txBox="1">
            <a:spLocks noChangeArrowheads="1"/>
          </p:cNvSpPr>
          <p:nvPr/>
        </p:nvSpPr>
        <p:spPr bwMode="auto">
          <a:xfrm>
            <a:off x="6638379" y="5672624"/>
            <a:ext cx="1385887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20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高地址</a:t>
            </a:r>
          </a:p>
        </p:txBody>
      </p:sp>
      <p:sp>
        <p:nvSpPr>
          <p:cNvPr id="49" name="Text Box 101"/>
          <p:cNvSpPr txBox="1">
            <a:spLocks noChangeArrowheads="1"/>
          </p:cNvSpPr>
          <p:nvPr/>
        </p:nvSpPr>
        <p:spPr bwMode="auto">
          <a:xfrm>
            <a:off x="6665830" y="1425267"/>
            <a:ext cx="140970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20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低地址</a:t>
            </a:r>
          </a:p>
        </p:txBody>
      </p:sp>
      <p:sp>
        <p:nvSpPr>
          <p:cNvPr id="50" name="矩形 49"/>
          <p:cNvSpPr/>
          <p:nvPr/>
        </p:nvSpPr>
        <p:spPr>
          <a:xfrm>
            <a:off x="6014360" y="982316"/>
            <a:ext cx="27671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段地址在数据段</a:t>
            </a:r>
            <a:r>
              <a:rPr lang="en-US" altLang="zh-CN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DS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2"/>
          <p:cNvSpPr txBox="1">
            <a:spLocks noChangeArrowheads="1"/>
          </p:cNvSpPr>
          <p:nvPr/>
        </p:nvSpPr>
        <p:spPr bwMode="auto">
          <a:xfrm>
            <a:off x="569297" y="1254870"/>
            <a:ext cx="418465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28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例</a:t>
            </a:r>
            <a:r>
              <a:rPr kumimoji="1" lang="en-US" altLang="zh-CN" sz="28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kumimoji="1" lang="zh-CN" altLang="en-US" sz="28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：</a:t>
            </a:r>
            <a:r>
              <a:rPr kumimoji="1" lang="en-US" altLang="zh-CN" sz="28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MOV </a:t>
            </a:r>
            <a:r>
              <a:rPr kumimoji="1" lang="en-US" altLang="zh-CN" sz="28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AX</a:t>
            </a:r>
            <a:r>
              <a:rPr kumimoji="1" lang="zh-CN" altLang="en-US" sz="28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kumimoji="1" lang="en-US" altLang="zh-CN" sz="28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[BP][SI]</a:t>
            </a:r>
            <a:endParaRPr kumimoji="1" lang="zh-CN" altLang="en-US" sz="2800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963" name="Text Box 3"/>
          <p:cNvSpPr txBox="1">
            <a:spLocks noChangeArrowheads="1"/>
          </p:cNvSpPr>
          <p:nvPr/>
        </p:nvSpPr>
        <p:spPr bwMode="auto">
          <a:xfrm>
            <a:off x="1073798" y="6099920"/>
            <a:ext cx="7772400" cy="5330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kumimoji="1" lang="zh-CN" altLang="en-US" sz="2800" dirty="0">
                <a:latin typeface="+mn-lt"/>
                <a:ea typeface="+mn-ea"/>
                <a:cs typeface="+mn-ea"/>
                <a:sym typeface="+mn-lt"/>
              </a:rPr>
              <a:t>上指令可以写成 </a:t>
            </a:r>
            <a:r>
              <a:rPr kumimoji="1" lang="en-US" altLang="zh-CN" sz="28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MOV AX, [BP+SI]            </a:t>
            </a:r>
          </a:p>
        </p:txBody>
      </p:sp>
      <p:sp>
        <p:nvSpPr>
          <p:cNvPr id="40964" name="Line 4"/>
          <p:cNvSpPr>
            <a:spLocks noChangeShapeType="1"/>
          </p:cNvSpPr>
          <p:nvPr/>
        </p:nvSpPr>
        <p:spPr bwMode="auto">
          <a:xfrm>
            <a:off x="4998098" y="2045445"/>
            <a:ext cx="0" cy="396240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965" name="Line 5"/>
          <p:cNvSpPr>
            <a:spLocks noChangeShapeType="1"/>
          </p:cNvSpPr>
          <p:nvPr/>
        </p:nvSpPr>
        <p:spPr bwMode="auto">
          <a:xfrm>
            <a:off x="6522098" y="2045445"/>
            <a:ext cx="0" cy="396240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966" name="Line 6"/>
          <p:cNvSpPr>
            <a:spLocks noChangeShapeType="1"/>
          </p:cNvSpPr>
          <p:nvPr/>
        </p:nvSpPr>
        <p:spPr bwMode="auto">
          <a:xfrm>
            <a:off x="4998098" y="3340845"/>
            <a:ext cx="1524000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967" name="Line 7"/>
          <p:cNvSpPr>
            <a:spLocks noChangeShapeType="1"/>
          </p:cNvSpPr>
          <p:nvPr/>
        </p:nvSpPr>
        <p:spPr bwMode="auto">
          <a:xfrm>
            <a:off x="4998098" y="3721845"/>
            <a:ext cx="1524000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968" name="Text Box 8"/>
          <p:cNvSpPr txBox="1">
            <a:spLocks noChangeArrowheads="1"/>
          </p:cNvSpPr>
          <p:nvPr/>
        </p:nvSpPr>
        <p:spPr bwMode="auto">
          <a:xfrm>
            <a:off x="8090548" y="2791570"/>
            <a:ext cx="4889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2000">
                <a:latin typeface="+mn-lt"/>
                <a:ea typeface="+mn-ea"/>
                <a:cs typeface="+mn-ea"/>
                <a:sym typeface="+mn-lt"/>
              </a:rPr>
              <a:t>代</a:t>
            </a:r>
          </a:p>
          <a:p>
            <a:pPr eaLnBrk="1" hangingPunct="1"/>
            <a:r>
              <a:rPr kumimoji="1" lang="zh-CN" altLang="en-US" sz="2000">
                <a:latin typeface="+mn-lt"/>
                <a:ea typeface="+mn-ea"/>
                <a:cs typeface="+mn-ea"/>
                <a:sym typeface="+mn-lt"/>
              </a:rPr>
              <a:t>码</a:t>
            </a:r>
          </a:p>
          <a:p>
            <a:pPr eaLnBrk="1" hangingPunct="1"/>
            <a:r>
              <a:rPr kumimoji="1" lang="zh-CN" altLang="en-US" sz="2000">
                <a:latin typeface="+mn-lt"/>
                <a:ea typeface="+mn-ea"/>
                <a:cs typeface="+mn-ea"/>
                <a:sym typeface="+mn-lt"/>
              </a:rPr>
              <a:t>段</a:t>
            </a:r>
          </a:p>
        </p:txBody>
      </p:sp>
      <p:sp>
        <p:nvSpPr>
          <p:cNvPr id="40969" name="Line 9"/>
          <p:cNvSpPr>
            <a:spLocks noChangeShapeType="1"/>
          </p:cNvSpPr>
          <p:nvPr/>
        </p:nvSpPr>
        <p:spPr bwMode="auto">
          <a:xfrm>
            <a:off x="4998098" y="4102845"/>
            <a:ext cx="1524000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970" name="Text Box 10"/>
          <p:cNvSpPr txBox="1">
            <a:spLocks noChangeArrowheads="1"/>
          </p:cNvSpPr>
          <p:nvPr/>
        </p:nvSpPr>
        <p:spPr bwMode="auto">
          <a:xfrm>
            <a:off x="6903098" y="2334370"/>
            <a:ext cx="9509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2000">
                <a:latin typeface="+mn-lt"/>
                <a:ea typeface="+mn-ea"/>
                <a:cs typeface="+mn-ea"/>
                <a:sym typeface="+mn-lt"/>
              </a:rPr>
              <a:t>操作码</a:t>
            </a:r>
          </a:p>
        </p:txBody>
      </p:sp>
      <p:sp>
        <p:nvSpPr>
          <p:cNvPr id="40971" name="Rectangle 11"/>
          <p:cNvSpPr>
            <a:spLocks noChangeArrowheads="1"/>
          </p:cNvSpPr>
          <p:nvPr/>
        </p:nvSpPr>
        <p:spPr bwMode="auto">
          <a:xfrm>
            <a:off x="2178698" y="5398245"/>
            <a:ext cx="762000" cy="30480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kumimoji="1" lang="en-US" altLang="zh-CN" sz="2000">
                <a:latin typeface="+mn-lt"/>
                <a:ea typeface="+mn-ea"/>
                <a:cs typeface="+mn-ea"/>
                <a:sym typeface="+mn-lt"/>
              </a:rPr>
              <a:t>AH</a:t>
            </a:r>
          </a:p>
        </p:txBody>
      </p:sp>
      <p:sp>
        <p:nvSpPr>
          <p:cNvPr id="40972" name="Rectangle 12"/>
          <p:cNvSpPr>
            <a:spLocks noChangeArrowheads="1"/>
          </p:cNvSpPr>
          <p:nvPr/>
        </p:nvSpPr>
        <p:spPr bwMode="auto">
          <a:xfrm>
            <a:off x="2940698" y="5398245"/>
            <a:ext cx="762000" cy="30480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kumimoji="1" lang="en-US" altLang="zh-CN" sz="2000">
                <a:latin typeface="+mn-lt"/>
                <a:ea typeface="+mn-ea"/>
                <a:cs typeface="+mn-ea"/>
                <a:sym typeface="+mn-lt"/>
              </a:rPr>
              <a:t>AL</a:t>
            </a:r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1264298" y="5304582"/>
            <a:ext cx="55656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en-US" altLang="zh-CN" sz="2000">
                <a:latin typeface="+mn-lt"/>
                <a:ea typeface="+mn-ea"/>
                <a:cs typeface="+mn-ea"/>
                <a:sym typeface="+mn-lt"/>
              </a:rPr>
              <a:t>AX</a:t>
            </a:r>
          </a:p>
        </p:txBody>
      </p:sp>
      <p:sp>
        <p:nvSpPr>
          <p:cNvPr id="40974" name="Line 14"/>
          <p:cNvSpPr>
            <a:spLocks noChangeShapeType="1"/>
          </p:cNvSpPr>
          <p:nvPr/>
        </p:nvSpPr>
        <p:spPr bwMode="auto">
          <a:xfrm>
            <a:off x="4998098" y="4941045"/>
            <a:ext cx="1524000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975" name="Line 15"/>
          <p:cNvSpPr>
            <a:spLocks noChangeShapeType="1"/>
          </p:cNvSpPr>
          <p:nvPr/>
        </p:nvSpPr>
        <p:spPr bwMode="auto">
          <a:xfrm>
            <a:off x="4998098" y="5322045"/>
            <a:ext cx="1524000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>
            <a:off x="4998098" y="5703045"/>
            <a:ext cx="1524000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977" name="Text Box 17"/>
          <p:cNvSpPr txBox="1">
            <a:spLocks noChangeArrowheads="1"/>
          </p:cNvSpPr>
          <p:nvPr/>
        </p:nvSpPr>
        <p:spPr bwMode="auto">
          <a:xfrm>
            <a:off x="1340498" y="2027982"/>
            <a:ext cx="52770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en-US" altLang="zh-CN" sz="2000">
                <a:solidFill>
                  <a:srgbClr val="FF6600"/>
                </a:solidFill>
                <a:latin typeface="+mn-lt"/>
                <a:ea typeface="+mn-ea"/>
                <a:cs typeface="+mn-ea"/>
                <a:sym typeface="+mn-lt"/>
              </a:rPr>
              <a:t>SS</a:t>
            </a:r>
          </a:p>
        </p:txBody>
      </p:sp>
      <p:sp>
        <p:nvSpPr>
          <p:cNvPr id="40978" name="Rectangle 18"/>
          <p:cNvSpPr>
            <a:spLocks noChangeArrowheads="1"/>
          </p:cNvSpPr>
          <p:nvPr/>
        </p:nvSpPr>
        <p:spPr bwMode="auto">
          <a:xfrm>
            <a:off x="2178698" y="2121645"/>
            <a:ext cx="762000" cy="30480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kumimoji="1" lang="en-US" altLang="zh-CN" sz="2000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rPr>
              <a:t>40</a:t>
            </a:r>
          </a:p>
        </p:txBody>
      </p:sp>
      <p:sp>
        <p:nvSpPr>
          <p:cNvPr id="40979" name="Rectangle 19"/>
          <p:cNvSpPr>
            <a:spLocks noChangeArrowheads="1"/>
          </p:cNvSpPr>
          <p:nvPr/>
        </p:nvSpPr>
        <p:spPr bwMode="auto">
          <a:xfrm>
            <a:off x="2940698" y="2121645"/>
            <a:ext cx="762000" cy="30480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kumimoji="1" lang="en-US" altLang="zh-CN" sz="2000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rPr>
              <a:t>00</a:t>
            </a:r>
          </a:p>
        </p:txBody>
      </p:sp>
      <p:sp>
        <p:nvSpPr>
          <p:cNvPr id="40980" name="Rectangle 20"/>
          <p:cNvSpPr>
            <a:spLocks noChangeArrowheads="1"/>
          </p:cNvSpPr>
          <p:nvPr/>
        </p:nvSpPr>
        <p:spPr bwMode="auto">
          <a:xfrm>
            <a:off x="3702698" y="2121645"/>
            <a:ext cx="381000" cy="30480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kumimoji="1" lang="en-US" altLang="zh-CN" sz="2000">
                <a:latin typeface="+mn-lt"/>
                <a:ea typeface="+mn-ea"/>
                <a:cs typeface="+mn-ea"/>
                <a:sym typeface="+mn-lt"/>
              </a:rPr>
              <a:t>0</a:t>
            </a:r>
          </a:p>
        </p:txBody>
      </p:sp>
      <p:sp>
        <p:nvSpPr>
          <p:cNvPr id="40981" name="Text Box 21"/>
          <p:cNvSpPr txBox="1">
            <a:spLocks noChangeArrowheads="1"/>
          </p:cNvSpPr>
          <p:nvPr/>
        </p:nvSpPr>
        <p:spPr bwMode="auto">
          <a:xfrm>
            <a:off x="2280298" y="3493244"/>
            <a:ext cx="1422399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  40000H</a:t>
            </a:r>
          </a:p>
          <a:p>
            <a:pPr eaLnBrk="1" hangingPunct="1"/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+  1000H</a:t>
            </a:r>
          </a:p>
          <a:p>
            <a:pPr eaLnBrk="1" hangingPunct="1"/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+  2000H</a:t>
            </a:r>
          </a:p>
          <a:p>
            <a:pPr eaLnBrk="1" hangingPunct="1"/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  43000H</a:t>
            </a:r>
          </a:p>
        </p:txBody>
      </p:sp>
      <p:sp>
        <p:nvSpPr>
          <p:cNvPr id="40982" name="Line 22"/>
          <p:cNvSpPr>
            <a:spLocks noChangeShapeType="1"/>
          </p:cNvSpPr>
          <p:nvPr/>
        </p:nvSpPr>
        <p:spPr bwMode="auto">
          <a:xfrm>
            <a:off x="2331098" y="4441694"/>
            <a:ext cx="1219200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983" name="Text Box 23"/>
          <p:cNvSpPr txBox="1">
            <a:spLocks noChangeArrowheads="1"/>
          </p:cNvSpPr>
          <p:nvPr/>
        </p:nvSpPr>
        <p:spPr bwMode="auto">
          <a:xfrm>
            <a:off x="3972122" y="4907707"/>
            <a:ext cx="108395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43000H</a:t>
            </a:r>
          </a:p>
        </p:txBody>
      </p:sp>
      <p:sp>
        <p:nvSpPr>
          <p:cNvPr id="40984" name="Line 24"/>
          <p:cNvSpPr>
            <a:spLocks noChangeShapeType="1"/>
          </p:cNvSpPr>
          <p:nvPr/>
        </p:nvSpPr>
        <p:spPr bwMode="auto">
          <a:xfrm flipH="1">
            <a:off x="4769498" y="5169645"/>
            <a:ext cx="381000" cy="22860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985" name="Line 25"/>
          <p:cNvSpPr>
            <a:spLocks noChangeShapeType="1"/>
          </p:cNvSpPr>
          <p:nvPr/>
        </p:nvSpPr>
        <p:spPr bwMode="auto">
          <a:xfrm flipH="1">
            <a:off x="3931298" y="5398245"/>
            <a:ext cx="838200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986" name="Line 26"/>
          <p:cNvSpPr>
            <a:spLocks noChangeShapeType="1"/>
          </p:cNvSpPr>
          <p:nvPr/>
        </p:nvSpPr>
        <p:spPr bwMode="auto">
          <a:xfrm flipH="1" flipV="1">
            <a:off x="3626498" y="5169645"/>
            <a:ext cx="304800" cy="22860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987" name="Line 27"/>
          <p:cNvSpPr>
            <a:spLocks noChangeShapeType="1"/>
          </p:cNvSpPr>
          <p:nvPr/>
        </p:nvSpPr>
        <p:spPr bwMode="auto">
          <a:xfrm flipH="1">
            <a:off x="3093098" y="5169645"/>
            <a:ext cx="152400" cy="30480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988" name="Line 28"/>
          <p:cNvSpPr>
            <a:spLocks noChangeShapeType="1"/>
          </p:cNvSpPr>
          <p:nvPr/>
        </p:nvSpPr>
        <p:spPr bwMode="auto">
          <a:xfrm>
            <a:off x="3191072" y="4788645"/>
            <a:ext cx="457200" cy="30480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989" name="Line 29"/>
          <p:cNvSpPr>
            <a:spLocks noChangeShapeType="1"/>
          </p:cNvSpPr>
          <p:nvPr/>
        </p:nvSpPr>
        <p:spPr bwMode="auto">
          <a:xfrm flipV="1">
            <a:off x="3648272" y="5093445"/>
            <a:ext cx="381000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990" name="Text Box 30"/>
          <p:cNvSpPr txBox="1">
            <a:spLocks noChangeArrowheads="1"/>
          </p:cNvSpPr>
          <p:nvPr/>
        </p:nvSpPr>
        <p:spPr bwMode="auto">
          <a:xfrm>
            <a:off x="5531498" y="4255245"/>
            <a:ext cx="438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en-US" altLang="zh-CN" sz="2000">
                <a:latin typeface="+mn-lt"/>
                <a:ea typeface="+mn-ea"/>
                <a:cs typeface="+mn-ea"/>
                <a:sym typeface="+mn-lt"/>
              </a:rPr>
              <a:t>…</a:t>
            </a:r>
            <a:endParaRPr kumimoji="1" lang="en-US" altLang="zh-CN" sz="2000" baseline="-250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991" name="Text Box 31"/>
          <p:cNvSpPr txBox="1">
            <a:spLocks noChangeArrowheads="1"/>
          </p:cNvSpPr>
          <p:nvPr/>
        </p:nvSpPr>
        <p:spPr bwMode="auto">
          <a:xfrm>
            <a:off x="6871348" y="5001370"/>
            <a:ext cx="9509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2000">
                <a:latin typeface="+mn-lt"/>
                <a:ea typeface="+mn-ea"/>
                <a:cs typeface="+mn-ea"/>
                <a:sym typeface="+mn-lt"/>
              </a:rPr>
              <a:t>堆栈段</a:t>
            </a:r>
          </a:p>
        </p:txBody>
      </p:sp>
      <p:sp>
        <p:nvSpPr>
          <p:cNvPr id="40992" name="Rectangle 32"/>
          <p:cNvSpPr>
            <a:spLocks noChangeArrowheads="1"/>
          </p:cNvSpPr>
          <p:nvPr/>
        </p:nvSpPr>
        <p:spPr bwMode="auto">
          <a:xfrm>
            <a:off x="2559698" y="2426445"/>
            <a:ext cx="762000" cy="30480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kumimoji="1" lang="en-US" altLang="zh-CN" sz="2000">
                <a:latin typeface="+mn-lt"/>
                <a:ea typeface="+mn-ea"/>
                <a:cs typeface="+mn-ea"/>
                <a:sym typeface="+mn-lt"/>
              </a:rPr>
              <a:t>10</a:t>
            </a:r>
          </a:p>
        </p:txBody>
      </p:sp>
      <p:sp>
        <p:nvSpPr>
          <p:cNvPr id="40993" name="Rectangle 33"/>
          <p:cNvSpPr>
            <a:spLocks noChangeArrowheads="1"/>
          </p:cNvSpPr>
          <p:nvPr/>
        </p:nvSpPr>
        <p:spPr bwMode="auto">
          <a:xfrm>
            <a:off x="3321698" y="2426445"/>
            <a:ext cx="762000" cy="30480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kumimoji="1" lang="en-US" altLang="zh-CN" sz="2000">
                <a:latin typeface="+mn-lt"/>
                <a:ea typeface="+mn-ea"/>
                <a:cs typeface="+mn-ea"/>
                <a:sym typeface="+mn-lt"/>
              </a:rPr>
              <a:t>00</a:t>
            </a:r>
          </a:p>
        </p:txBody>
      </p:sp>
      <p:sp>
        <p:nvSpPr>
          <p:cNvPr id="40994" name="Text Box 34"/>
          <p:cNvSpPr txBox="1">
            <a:spLocks noChangeArrowheads="1"/>
          </p:cNvSpPr>
          <p:nvPr/>
        </p:nvSpPr>
        <p:spPr bwMode="auto">
          <a:xfrm>
            <a:off x="1388123" y="2393107"/>
            <a:ext cx="4413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en-US" altLang="zh-CN" sz="2000">
                <a:latin typeface="+mn-lt"/>
                <a:ea typeface="+mn-ea"/>
                <a:cs typeface="+mn-ea"/>
                <a:sym typeface="+mn-lt"/>
              </a:rPr>
              <a:t>SI</a:t>
            </a:r>
          </a:p>
        </p:txBody>
      </p:sp>
      <p:sp>
        <p:nvSpPr>
          <p:cNvPr id="40995" name="AutoShape 35"/>
          <p:cNvSpPr/>
          <p:nvPr/>
        </p:nvSpPr>
        <p:spPr bwMode="auto">
          <a:xfrm>
            <a:off x="6598298" y="4560045"/>
            <a:ext cx="304800" cy="1219200"/>
          </a:xfrm>
          <a:prstGeom prst="rightBrace">
            <a:avLst>
              <a:gd name="adj1" fmla="val 33333"/>
              <a:gd name="adj2" fmla="val 50000"/>
            </a:avLst>
          </a:prstGeom>
          <a:noFill/>
          <a:ln w="317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kumimoji="1"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996" name="AutoShape 36"/>
          <p:cNvSpPr/>
          <p:nvPr/>
        </p:nvSpPr>
        <p:spPr bwMode="auto">
          <a:xfrm>
            <a:off x="7817498" y="2045445"/>
            <a:ext cx="304800" cy="2514600"/>
          </a:xfrm>
          <a:prstGeom prst="rightBrace">
            <a:avLst>
              <a:gd name="adj1" fmla="val 68750"/>
              <a:gd name="adj2" fmla="val 50000"/>
            </a:avLst>
          </a:prstGeom>
          <a:noFill/>
          <a:ln w="317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kumimoji="1"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997" name="Line 37"/>
          <p:cNvSpPr>
            <a:spLocks noChangeShapeType="1"/>
          </p:cNvSpPr>
          <p:nvPr/>
        </p:nvSpPr>
        <p:spPr bwMode="auto">
          <a:xfrm>
            <a:off x="4998098" y="2197845"/>
            <a:ext cx="1524000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998" name="Line 38"/>
          <p:cNvSpPr>
            <a:spLocks noChangeShapeType="1"/>
          </p:cNvSpPr>
          <p:nvPr/>
        </p:nvSpPr>
        <p:spPr bwMode="auto">
          <a:xfrm>
            <a:off x="4998098" y="2578845"/>
            <a:ext cx="1524000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999" name="Line 39"/>
          <p:cNvSpPr>
            <a:spLocks noChangeShapeType="1"/>
          </p:cNvSpPr>
          <p:nvPr/>
        </p:nvSpPr>
        <p:spPr bwMode="auto">
          <a:xfrm>
            <a:off x="4998098" y="2959845"/>
            <a:ext cx="1524000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1000" name="AutoShape 40"/>
          <p:cNvSpPr/>
          <p:nvPr/>
        </p:nvSpPr>
        <p:spPr bwMode="auto">
          <a:xfrm>
            <a:off x="6750698" y="2197845"/>
            <a:ext cx="152400" cy="762000"/>
          </a:xfrm>
          <a:prstGeom prst="rightBrace">
            <a:avLst>
              <a:gd name="adj1" fmla="val 41667"/>
              <a:gd name="adj2" fmla="val 50000"/>
            </a:avLst>
          </a:prstGeom>
          <a:noFill/>
          <a:ln w="317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kumimoji="1"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1001" name="Line 41"/>
          <p:cNvSpPr>
            <a:spLocks noChangeShapeType="1"/>
          </p:cNvSpPr>
          <p:nvPr/>
        </p:nvSpPr>
        <p:spPr bwMode="auto">
          <a:xfrm flipH="1">
            <a:off x="4464698" y="5550645"/>
            <a:ext cx="685800" cy="30480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1002" name="Line 42"/>
          <p:cNvSpPr>
            <a:spLocks noChangeShapeType="1"/>
          </p:cNvSpPr>
          <p:nvPr/>
        </p:nvSpPr>
        <p:spPr bwMode="auto">
          <a:xfrm flipH="1">
            <a:off x="2940698" y="5855445"/>
            <a:ext cx="1524000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1003" name="Line 43"/>
          <p:cNvSpPr>
            <a:spLocks noChangeShapeType="1"/>
          </p:cNvSpPr>
          <p:nvPr/>
        </p:nvSpPr>
        <p:spPr bwMode="auto">
          <a:xfrm flipH="1" flipV="1">
            <a:off x="2864498" y="5626845"/>
            <a:ext cx="76200" cy="22860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1004" name="Line 44"/>
          <p:cNvSpPr>
            <a:spLocks noChangeShapeType="1"/>
          </p:cNvSpPr>
          <p:nvPr/>
        </p:nvSpPr>
        <p:spPr bwMode="auto">
          <a:xfrm flipH="1">
            <a:off x="3245498" y="5169645"/>
            <a:ext cx="381000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1005" name="Rectangle 45"/>
          <p:cNvSpPr>
            <a:spLocks noChangeArrowheads="1"/>
          </p:cNvSpPr>
          <p:nvPr/>
        </p:nvSpPr>
        <p:spPr bwMode="auto">
          <a:xfrm>
            <a:off x="2559698" y="2731245"/>
            <a:ext cx="762000" cy="30480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kumimoji="1" lang="en-US" altLang="zh-CN" sz="2000">
                <a:latin typeface="+mn-lt"/>
                <a:ea typeface="+mn-ea"/>
                <a:cs typeface="+mn-ea"/>
                <a:sym typeface="+mn-lt"/>
              </a:rPr>
              <a:t>20</a:t>
            </a:r>
          </a:p>
        </p:txBody>
      </p:sp>
      <p:sp>
        <p:nvSpPr>
          <p:cNvPr id="41006" name="Rectangle 46"/>
          <p:cNvSpPr>
            <a:spLocks noChangeArrowheads="1"/>
          </p:cNvSpPr>
          <p:nvPr/>
        </p:nvSpPr>
        <p:spPr bwMode="auto">
          <a:xfrm>
            <a:off x="3321698" y="2731245"/>
            <a:ext cx="762000" cy="30480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kumimoji="1" lang="en-US" altLang="zh-CN" sz="2000">
                <a:latin typeface="+mn-lt"/>
                <a:ea typeface="+mn-ea"/>
                <a:cs typeface="+mn-ea"/>
                <a:sym typeface="+mn-lt"/>
              </a:rPr>
              <a:t>00</a:t>
            </a:r>
          </a:p>
        </p:txBody>
      </p:sp>
      <p:sp>
        <p:nvSpPr>
          <p:cNvPr id="41007" name="Text Box 47"/>
          <p:cNvSpPr txBox="1">
            <a:spLocks noChangeArrowheads="1"/>
          </p:cNvSpPr>
          <p:nvPr/>
        </p:nvSpPr>
        <p:spPr bwMode="auto">
          <a:xfrm>
            <a:off x="1388123" y="2697907"/>
            <a:ext cx="54213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en-US" altLang="zh-CN" sz="2000">
                <a:latin typeface="+mn-lt"/>
                <a:ea typeface="+mn-ea"/>
                <a:cs typeface="+mn-ea"/>
                <a:sym typeface="+mn-lt"/>
              </a:rPr>
              <a:t>BP</a:t>
            </a:r>
          </a:p>
        </p:txBody>
      </p:sp>
      <p:sp>
        <p:nvSpPr>
          <p:cNvPr id="48" name="Text Box 100"/>
          <p:cNvSpPr txBox="1">
            <a:spLocks noChangeArrowheads="1"/>
          </p:cNvSpPr>
          <p:nvPr/>
        </p:nvSpPr>
        <p:spPr bwMode="auto">
          <a:xfrm>
            <a:off x="6623042" y="5820520"/>
            <a:ext cx="1385887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20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高地址</a:t>
            </a:r>
          </a:p>
        </p:txBody>
      </p:sp>
      <p:sp>
        <p:nvSpPr>
          <p:cNvPr id="49" name="Text Box 101"/>
          <p:cNvSpPr txBox="1">
            <a:spLocks noChangeArrowheads="1"/>
          </p:cNvSpPr>
          <p:nvPr/>
        </p:nvSpPr>
        <p:spPr bwMode="auto">
          <a:xfrm>
            <a:off x="6585599" y="1720259"/>
            <a:ext cx="140970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20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低地址</a:t>
            </a:r>
          </a:p>
        </p:txBody>
      </p:sp>
      <p:sp>
        <p:nvSpPr>
          <p:cNvPr id="50" name="矩形 49"/>
          <p:cNvSpPr/>
          <p:nvPr/>
        </p:nvSpPr>
        <p:spPr>
          <a:xfrm>
            <a:off x="6037481" y="1132285"/>
            <a:ext cx="27494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段地址在堆栈段</a:t>
            </a:r>
            <a:r>
              <a:rPr lang="en-US" altLang="zh-CN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SS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3"/>
          <p:cNvSpPr txBox="1">
            <a:spLocks noChangeArrowheads="1"/>
          </p:cNvSpPr>
          <p:nvPr/>
        </p:nvSpPr>
        <p:spPr bwMode="auto">
          <a:xfrm>
            <a:off x="1106848" y="2766703"/>
            <a:ext cx="4870450" cy="662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Aft>
                <a:spcPts val="600"/>
              </a:spcAft>
              <a:buFontTx/>
              <a:buChar char="•"/>
            </a:pPr>
            <a:r>
              <a:rPr lang="zh-CN" altLang="en-US" sz="28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 有效地址 </a:t>
            </a:r>
            <a:r>
              <a:rPr lang="en-US" altLang="zh-CN" sz="28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=</a:t>
            </a:r>
          </a:p>
        </p:txBody>
      </p:sp>
      <p:sp>
        <p:nvSpPr>
          <p:cNvPr id="41987" name="矩形 1"/>
          <p:cNvSpPr>
            <a:spLocks noChangeArrowheads="1"/>
          </p:cNvSpPr>
          <p:nvPr/>
        </p:nvSpPr>
        <p:spPr bwMode="auto">
          <a:xfrm>
            <a:off x="696944" y="1432120"/>
            <a:ext cx="513238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95580" indent="-19558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en-US" altLang="zh-CN" sz="320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❺ </a:t>
            </a:r>
            <a:r>
              <a:rPr kumimoji="1" lang="zh-CN" altLang="en-US" sz="320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相对基址变址寻址方式</a:t>
            </a:r>
          </a:p>
        </p:txBody>
      </p:sp>
      <p:pic>
        <p:nvPicPr>
          <p:cNvPr id="41988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8948" y="3569208"/>
            <a:ext cx="428625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>
          <a:xfrm>
            <a:off x="5558385" y="3582661"/>
            <a:ext cx="27671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段地址在数据段</a:t>
            </a:r>
            <a:r>
              <a:rPr lang="en-US" altLang="zh-CN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DS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558384" y="4178808"/>
            <a:ext cx="27494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段地址在堆栈段</a:t>
            </a:r>
            <a:r>
              <a:rPr lang="en-US" altLang="zh-CN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SS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2"/>
          <p:cNvSpPr txBox="1">
            <a:spLocks noChangeArrowheads="1"/>
          </p:cNvSpPr>
          <p:nvPr/>
        </p:nvSpPr>
        <p:spPr bwMode="auto">
          <a:xfrm>
            <a:off x="619125" y="960110"/>
            <a:ext cx="539115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28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例：</a:t>
            </a:r>
            <a:r>
              <a:rPr kumimoji="1" lang="en-US" altLang="zh-CN" sz="28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MOV </a:t>
            </a:r>
            <a:r>
              <a:rPr kumimoji="1" lang="en-US" altLang="zh-CN" sz="28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AX</a:t>
            </a:r>
            <a:r>
              <a:rPr kumimoji="1" lang="zh-CN" altLang="en-US" sz="28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kumimoji="1" lang="en-US" altLang="zh-CN" sz="28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MASK[BX][SI]</a:t>
            </a:r>
            <a:endParaRPr kumimoji="1" lang="zh-CN" altLang="en-US" sz="2800" dirty="0">
              <a:solidFill>
                <a:srgbClr val="00206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952500" y="5805487"/>
            <a:ext cx="7772400" cy="1039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kumimoji="1" lang="zh-CN" altLang="en-US" sz="2800" dirty="0">
                <a:latin typeface="+mn-lt"/>
                <a:ea typeface="+mn-ea"/>
                <a:cs typeface="+mn-ea"/>
                <a:sym typeface="+mn-lt"/>
              </a:rPr>
              <a:t>上指令可以写成 </a:t>
            </a:r>
            <a:r>
              <a:rPr kumimoji="1" lang="en-US" altLang="zh-CN" sz="28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MOV AX, [BX+SI+MASK]</a:t>
            </a:r>
          </a:p>
          <a:p>
            <a:pPr eaLnBrk="1" hangingPunct="1">
              <a:lnSpc>
                <a:spcPct val="110000"/>
              </a:lnSpc>
            </a:pPr>
            <a:r>
              <a:rPr kumimoji="1" lang="en-US" altLang="zh-CN" sz="28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                      </a:t>
            </a:r>
            <a:r>
              <a:rPr kumimoji="1" lang="zh-CN" altLang="en-US" sz="28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或 </a:t>
            </a:r>
            <a:r>
              <a:rPr kumimoji="1" lang="en-US" altLang="zh-CN" sz="28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MOV AX, MASK[BX+SI]</a:t>
            </a:r>
          </a:p>
        </p:txBody>
      </p:sp>
      <p:grpSp>
        <p:nvGrpSpPr>
          <p:cNvPr id="43012" name="Group 4"/>
          <p:cNvGrpSpPr/>
          <p:nvPr/>
        </p:nvGrpSpPr>
        <p:grpSpPr bwMode="auto">
          <a:xfrm>
            <a:off x="1143000" y="1581150"/>
            <a:ext cx="7315200" cy="3979863"/>
            <a:chOff x="864" y="805"/>
            <a:chExt cx="4608" cy="2507"/>
          </a:xfrm>
        </p:grpSpPr>
        <p:sp>
          <p:nvSpPr>
            <p:cNvPr id="43013" name="Line 5"/>
            <p:cNvSpPr>
              <a:spLocks noChangeShapeType="1"/>
            </p:cNvSpPr>
            <p:nvPr/>
          </p:nvSpPr>
          <p:spPr bwMode="auto">
            <a:xfrm>
              <a:off x="3216" y="816"/>
              <a:ext cx="0" cy="2496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3014" name="Line 6"/>
            <p:cNvSpPr>
              <a:spLocks noChangeShapeType="1"/>
            </p:cNvSpPr>
            <p:nvPr/>
          </p:nvSpPr>
          <p:spPr bwMode="auto">
            <a:xfrm>
              <a:off x="4176" y="816"/>
              <a:ext cx="0" cy="2496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3015" name="Line 7"/>
            <p:cNvSpPr>
              <a:spLocks noChangeShapeType="1"/>
            </p:cNvSpPr>
            <p:nvPr/>
          </p:nvSpPr>
          <p:spPr bwMode="auto">
            <a:xfrm>
              <a:off x="3216" y="1632"/>
              <a:ext cx="96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3016" name="Line 8"/>
            <p:cNvSpPr>
              <a:spLocks noChangeShapeType="1"/>
            </p:cNvSpPr>
            <p:nvPr/>
          </p:nvSpPr>
          <p:spPr bwMode="auto">
            <a:xfrm>
              <a:off x="3216" y="1872"/>
              <a:ext cx="96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3017" name="Text Box 9"/>
            <p:cNvSpPr txBox="1">
              <a:spLocks noChangeArrowheads="1"/>
            </p:cNvSpPr>
            <p:nvPr/>
          </p:nvSpPr>
          <p:spPr bwMode="auto">
            <a:xfrm>
              <a:off x="5164" y="1286"/>
              <a:ext cx="308" cy="6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kumimoji="1" lang="zh-CN" altLang="en-US" sz="2000">
                  <a:latin typeface="+mn-lt"/>
                  <a:ea typeface="+mn-ea"/>
                  <a:cs typeface="+mn-ea"/>
                  <a:sym typeface="+mn-lt"/>
                </a:rPr>
                <a:t>代</a:t>
              </a:r>
            </a:p>
            <a:p>
              <a:pPr eaLnBrk="1" hangingPunct="1"/>
              <a:r>
                <a:rPr kumimoji="1" lang="zh-CN" altLang="en-US" sz="2000">
                  <a:latin typeface="+mn-lt"/>
                  <a:ea typeface="+mn-ea"/>
                  <a:cs typeface="+mn-ea"/>
                  <a:sym typeface="+mn-lt"/>
                </a:rPr>
                <a:t>码</a:t>
              </a:r>
            </a:p>
            <a:p>
              <a:pPr eaLnBrk="1" hangingPunct="1"/>
              <a:r>
                <a:rPr kumimoji="1" lang="zh-CN" altLang="en-US" sz="2000">
                  <a:latin typeface="+mn-lt"/>
                  <a:ea typeface="+mn-ea"/>
                  <a:cs typeface="+mn-ea"/>
                  <a:sym typeface="+mn-lt"/>
                </a:rPr>
                <a:t>段</a:t>
              </a:r>
            </a:p>
          </p:txBody>
        </p:sp>
        <p:sp>
          <p:nvSpPr>
            <p:cNvPr id="43018" name="Line 10"/>
            <p:cNvSpPr>
              <a:spLocks noChangeShapeType="1"/>
            </p:cNvSpPr>
            <p:nvPr/>
          </p:nvSpPr>
          <p:spPr bwMode="auto">
            <a:xfrm>
              <a:off x="3216" y="2112"/>
              <a:ext cx="96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3019" name="Text Box 11"/>
            <p:cNvSpPr txBox="1">
              <a:spLocks noChangeArrowheads="1"/>
            </p:cNvSpPr>
            <p:nvPr/>
          </p:nvSpPr>
          <p:spPr bwMode="auto">
            <a:xfrm>
              <a:off x="4416" y="998"/>
              <a:ext cx="599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kumimoji="1" lang="zh-CN" altLang="en-US" sz="2000">
                  <a:latin typeface="+mn-lt"/>
                  <a:ea typeface="+mn-ea"/>
                  <a:cs typeface="+mn-ea"/>
                  <a:sym typeface="+mn-lt"/>
                </a:rPr>
                <a:t>操作码</a:t>
              </a:r>
            </a:p>
          </p:txBody>
        </p:sp>
        <p:sp>
          <p:nvSpPr>
            <p:cNvPr id="43020" name="Rectangle 12"/>
            <p:cNvSpPr>
              <a:spLocks noChangeArrowheads="1"/>
            </p:cNvSpPr>
            <p:nvPr/>
          </p:nvSpPr>
          <p:spPr bwMode="auto">
            <a:xfrm>
              <a:off x="1440" y="2928"/>
              <a:ext cx="480" cy="192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+mn-lt"/>
                  <a:ea typeface="+mn-ea"/>
                  <a:cs typeface="+mn-ea"/>
                  <a:sym typeface="+mn-lt"/>
                </a:rPr>
                <a:t>AH</a:t>
              </a:r>
            </a:p>
          </p:txBody>
        </p:sp>
        <p:sp>
          <p:nvSpPr>
            <p:cNvPr id="43021" name="Rectangle 13"/>
            <p:cNvSpPr>
              <a:spLocks noChangeArrowheads="1"/>
            </p:cNvSpPr>
            <p:nvPr/>
          </p:nvSpPr>
          <p:spPr bwMode="auto">
            <a:xfrm>
              <a:off x="1920" y="2928"/>
              <a:ext cx="480" cy="192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+mn-lt"/>
                  <a:ea typeface="+mn-ea"/>
                  <a:cs typeface="+mn-ea"/>
                  <a:sym typeface="+mn-lt"/>
                </a:rPr>
                <a:t>AL</a:t>
              </a:r>
            </a:p>
          </p:txBody>
        </p:sp>
        <p:sp>
          <p:nvSpPr>
            <p:cNvPr id="43022" name="Text Box 14"/>
            <p:cNvSpPr txBox="1">
              <a:spLocks noChangeArrowheads="1"/>
            </p:cNvSpPr>
            <p:nvPr/>
          </p:nvSpPr>
          <p:spPr bwMode="auto">
            <a:xfrm>
              <a:off x="864" y="2869"/>
              <a:ext cx="351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+mn-lt"/>
                  <a:ea typeface="+mn-ea"/>
                  <a:cs typeface="+mn-ea"/>
                  <a:sym typeface="+mn-lt"/>
                </a:rPr>
                <a:t>AX</a:t>
              </a:r>
            </a:p>
          </p:txBody>
        </p:sp>
        <p:sp>
          <p:nvSpPr>
            <p:cNvPr id="43023" name="Line 15"/>
            <p:cNvSpPr>
              <a:spLocks noChangeShapeType="1"/>
            </p:cNvSpPr>
            <p:nvPr/>
          </p:nvSpPr>
          <p:spPr bwMode="auto">
            <a:xfrm>
              <a:off x="3216" y="2640"/>
              <a:ext cx="96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3024" name="Line 16"/>
            <p:cNvSpPr>
              <a:spLocks noChangeShapeType="1"/>
            </p:cNvSpPr>
            <p:nvPr/>
          </p:nvSpPr>
          <p:spPr bwMode="auto">
            <a:xfrm>
              <a:off x="3216" y="2880"/>
              <a:ext cx="96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3025" name="Line 17"/>
            <p:cNvSpPr>
              <a:spLocks noChangeShapeType="1"/>
            </p:cNvSpPr>
            <p:nvPr/>
          </p:nvSpPr>
          <p:spPr bwMode="auto">
            <a:xfrm>
              <a:off x="3216" y="3120"/>
              <a:ext cx="96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3026" name="Text Box 18"/>
            <p:cNvSpPr txBox="1">
              <a:spLocks noChangeArrowheads="1"/>
            </p:cNvSpPr>
            <p:nvPr/>
          </p:nvSpPr>
          <p:spPr bwMode="auto">
            <a:xfrm>
              <a:off x="912" y="805"/>
              <a:ext cx="342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+mn-lt"/>
                  <a:ea typeface="+mn-ea"/>
                  <a:cs typeface="+mn-ea"/>
                  <a:sym typeface="+mn-lt"/>
                </a:rPr>
                <a:t>DS</a:t>
              </a:r>
            </a:p>
          </p:txBody>
        </p:sp>
        <p:sp>
          <p:nvSpPr>
            <p:cNvPr id="43027" name="Rectangle 19"/>
            <p:cNvSpPr>
              <a:spLocks noChangeArrowheads="1"/>
            </p:cNvSpPr>
            <p:nvPr/>
          </p:nvSpPr>
          <p:spPr bwMode="auto">
            <a:xfrm>
              <a:off x="1440" y="864"/>
              <a:ext cx="480" cy="192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rgbClr val="CC3300"/>
                  </a:solidFill>
                  <a:latin typeface="+mn-lt"/>
                  <a:ea typeface="+mn-ea"/>
                  <a:cs typeface="+mn-ea"/>
                  <a:sym typeface="+mn-lt"/>
                </a:rPr>
                <a:t>30</a:t>
              </a:r>
            </a:p>
          </p:txBody>
        </p:sp>
        <p:sp>
          <p:nvSpPr>
            <p:cNvPr id="43028" name="Rectangle 20"/>
            <p:cNvSpPr>
              <a:spLocks noChangeArrowheads="1"/>
            </p:cNvSpPr>
            <p:nvPr/>
          </p:nvSpPr>
          <p:spPr bwMode="auto">
            <a:xfrm>
              <a:off x="1920" y="864"/>
              <a:ext cx="480" cy="192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rgbClr val="CC3300"/>
                  </a:solidFill>
                  <a:latin typeface="+mn-lt"/>
                  <a:ea typeface="+mn-ea"/>
                  <a:cs typeface="+mn-ea"/>
                  <a:sym typeface="+mn-lt"/>
                </a:rPr>
                <a:t>00</a:t>
              </a:r>
            </a:p>
          </p:txBody>
        </p:sp>
        <p:sp>
          <p:nvSpPr>
            <p:cNvPr id="43029" name="Rectangle 21"/>
            <p:cNvSpPr>
              <a:spLocks noChangeArrowheads="1"/>
            </p:cNvSpPr>
            <p:nvPr/>
          </p:nvSpPr>
          <p:spPr bwMode="auto">
            <a:xfrm>
              <a:off x="2400" y="864"/>
              <a:ext cx="240" cy="192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+mn-lt"/>
                  <a:ea typeface="+mn-ea"/>
                  <a:cs typeface="+mn-ea"/>
                  <a:sym typeface="+mn-lt"/>
                </a:rPr>
                <a:t>0</a:t>
              </a:r>
            </a:p>
          </p:txBody>
        </p:sp>
        <p:sp>
          <p:nvSpPr>
            <p:cNvPr id="43030" name="Text Box 22"/>
            <p:cNvSpPr txBox="1">
              <a:spLocks noChangeArrowheads="1"/>
            </p:cNvSpPr>
            <p:nvPr/>
          </p:nvSpPr>
          <p:spPr bwMode="auto">
            <a:xfrm>
              <a:off x="1320" y="1681"/>
              <a:ext cx="776" cy="10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kumimoji="1" lang="en-US" altLang="zh-CN" sz="2000" dirty="0">
                  <a:latin typeface="+mn-lt"/>
                  <a:ea typeface="+mn-ea"/>
                  <a:cs typeface="+mn-ea"/>
                  <a:sym typeface="+mn-lt"/>
                </a:rPr>
                <a:t>  30000H</a:t>
              </a:r>
            </a:p>
            <a:p>
              <a:pPr eaLnBrk="1" hangingPunct="1"/>
              <a:r>
                <a:rPr kumimoji="1" lang="en-US" altLang="zh-CN" sz="2000" dirty="0">
                  <a:latin typeface="+mn-lt"/>
                  <a:ea typeface="+mn-ea"/>
                  <a:cs typeface="+mn-ea"/>
                  <a:sym typeface="+mn-lt"/>
                </a:rPr>
                <a:t>+  1000H</a:t>
              </a:r>
            </a:p>
            <a:p>
              <a:pPr eaLnBrk="1" hangingPunct="1"/>
              <a:r>
                <a:rPr kumimoji="1" lang="en-US" altLang="zh-CN" sz="2000" dirty="0">
                  <a:latin typeface="+mn-lt"/>
                  <a:ea typeface="+mn-ea"/>
                  <a:cs typeface="+mn-ea"/>
                  <a:sym typeface="+mn-lt"/>
                </a:rPr>
                <a:t>+  2000H</a:t>
              </a:r>
            </a:p>
            <a:p>
              <a:pPr eaLnBrk="1" hangingPunct="1"/>
              <a:r>
                <a:rPr kumimoji="1" lang="en-US" altLang="zh-CN" sz="2000" dirty="0">
                  <a:latin typeface="+mn-lt"/>
                  <a:ea typeface="+mn-ea"/>
                  <a:cs typeface="+mn-ea"/>
                  <a:sym typeface="+mn-lt"/>
                </a:rPr>
                <a:t> + 0250H</a:t>
              </a:r>
            </a:p>
            <a:p>
              <a:pPr eaLnBrk="1" hangingPunct="1"/>
              <a:r>
                <a:rPr kumimoji="1" lang="en-US" altLang="zh-CN" sz="2000" dirty="0">
                  <a:latin typeface="+mn-lt"/>
                  <a:ea typeface="+mn-ea"/>
                  <a:cs typeface="+mn-ea"/>
                  <a:sym typeface="+mn-lt"/>
                </a:rPr>
                <a:t>  33250H</a:t>
              </a:r>
            </a:p>
          </p:txBody>
        </p:sp>
        <p:sp>
          <p:nvSpPr>
            <p:cNvPr id="43031" name="Line 23"/>
            <p:cNvSpPr>
              <a:spLocks noChangeShapeType="1"/>
            </p:cNvSpPr>
            <p:nvPr/>
          </p:nvSpPr>
          <p:spPr bwMode="auto">
            <a:xfrm>
              <a:off x="1369" y="2465"/>
              <a:ext cx="768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3032" name="Text Box 24"/>
            <p:cNvSpPr txBox="1">
              <a:spLocks noChangeArrowheads="1"/>
            </p:cNvSpPr>
            <p:nvPr/>
          </p:nvSpPr>
          <p:spPr bwMode="auto">
            <a:xfrm>
              <a:off x="2549" y="2619"/>
              <a:ext cx="68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+mn-lt"/>
                  <a:ea typeface="+mn-ea"/>
                  <a:cs typeface="+mn-ea"/>
                  <a:sym typeface="+mn-lt"/>
                </a:rPr>
                <a:t>33250H</a:t>
              </a:r>
            </a:p>
          </p:txBody>
        </p:sp>
        <p:sp>
          <p:nvSpPr>
            <p:cNvPr id="43033" name="Line 25"/>
            <p:cNvSpPr>
              <a:spLocks noChangeShapeType="1"/>
            </p:cNvSpPr>
            <p:nvPr/>
          </p:nvSpPr>
          <p:spPr bwMode="auto">
            <a:xfrm flipH="1">
              <a:off x="3072" y="2784"/>
              <a:ext cx="240" cy="144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3034" name="Line 26"/>
            <p:cNvSpPr>
              <a:spLocks noChangeShapeType="1"/>
            </p:cNvSpPr>
            <p:nvPr/>
          </p:nvSpPr>
          <p:spPr bwMode="auto">
            <a:xfrm flipH="1">
              <a:off x="2544" y="2928"/>
              <a:ext cx="528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3035" name="Line 27"/>
            <p:cNvSpPr>
              <a:spLocks noChangeShapeType="1"/>
            </p:cNvSpPr>
            <p:nvPr/>
          </p:nvSpPr>
          <p:spPr bwMode="auto">
            <a:xfrm flipH="1" flipV="1">
              <a:off x="2352" y="2784"/>
              <a:ext cx="192" cy="144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3036" name="Line 28"/>
            <p:cNvSpPr>
              <a:spLocks noChangeShapeType="1"/>
            </p:cNvSpPr>
            <p:nvPr/>
          </p:nvSpPr>
          <p:spPr bwMode="auto">
            <a:xfrm flipH="1">
              <a:off x="2016" y="2784"/>
              <a:ext cx="96" cy="192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3037" name="Line 29"/>
            <p:cNvSpPr>
              <a:spLocks noChangeShapeType="1"/>
            </p:cNvSpPr>
            <p:nvPr/>
          </p:nvSpPr>
          <p:spPr bwMode="auto">
            <a:xfrm>
              <a:off x="2057" y="2544"/>
              <a:ext cx="288" cy="192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3038" name="Line 30"/>
            <p:cNvSpPr>
              <a:spLocks noChangeShapeType="1"/>
            </p:cNvSpPr>
            <p:nvPr/>
          </p:nvSpPr>
          <p:spPr bwMode="auto">
            <a:xfrm flipV="1">
              <a:off x="2345" y="2736"/>
              <a:ext cx="24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3039" name="Text Box 31"/>
            <p:cNvSpPr txBox="1">
              <a:spLocks noChangeArrowheads="1"/>
            </p:cNvSpPr>
            <p:nvPr/>
          </p:nvSpPr>
          <p:spPr bwMode="auto">
            <a:xfrm>
              <a:off x="3552" y="2208"/>
              <a:ext cx="27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+mn-lt"/>
                  <a:ea typeface="+mn-ea"/>
                  <a:cs typeface="+mn-ea"/>
                  <a:sym typeface="+mn-lt"/>
                </a:rPr>
                <a:t>…</a:t>
              </a:r>
              <a:endParaRPr kumimoji="1" lang="en-US" altLang="zh-CN" sz="2000" baseline="-250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3040" name="Text Box 32"/>
            <p:cNvSpPr txBox="1">
              <a:spLocks noChangeArrowheads="1"/>
            </p:cNvSpPr>
            <p:nvPr/>
          </p:nvSpPr>
          <p:spPr bwMode="auto">
            <a:xfrm>
              <a:off x="4396" y="2678"/>
              <a:ext cx="599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kumimoji="1" lang="zh-CN" altLang="en-US" sz="2000">
                  <a:latin typeface="+mn-lt"/>
                  <a:ea typeface="+mn-ea"/>
                  <a:cs typeface="+mn-ea"/>
                  <a:sym typeface="+mn-lt"/>
                </a:rPr>
                <a:t>数据段</a:t>
              </a:r>
            </a:p>
          </p:txBody>
        </p:sp>
        <p:sp>
          <p:nvSpPr>
            <p:cNvPr id="43041" name="Rectangle 33"/>
            <p:cNvSpPr>
              <a:spLocks noChangeArrowheads="1"/>
            </p:cNvSpPr>
            <p:nvPr/>
          </p:nvSpPr>
          <p:spPr bwMode="auto">
            <a:xfrm>
              <a:off x="1680" y="1056"/>
              <a:ext cx="480" cy="192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+mn-lt"/>
                  <a:ea typeface="+mn-ea"/>
                  <a:cs typeface="+mn-ea"/>
                  <a:sym typeface="+mn-lt"/>
                </a:rPr>
                <a:t>10</a:t>
              </a:r>
            </a:p>
          </p:txBody>
        </p:sp>
        <p:sp>
          <p:nvSpPr>
            <p:cNvPr id="43042" name="Rectangle 34"/>
            <p:cNvSpPr>
              <a:spLocks noChangeArrowheads="1"/>
            </p:cNvSpPr>
            <p:nvPr/>
          </p:nvSpPr>
          <p:spPr bwMode="auto">
            <a:xfrm>
              <a:off x="2160" y="1056"/>
              <a:ext cx="480" cy="192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+mn-lt"/>
                  <a:ea typeface="+mn-ea"/>
                  <a:cs typeface="+mn-ea"/>
                  <a:sym typeface="+mn-lt"/>
                </a:rPr>
                <a:t>00</a:t>
              </a:r>
            </a:p>
          </p:txBody>
        </p:sp>
        <p:sp>
          <p:nvSpPr>
            <p:cNvPr id="43043" name="Text Box 35"/>
            <p:cNvSpPr txBox="1">
              <a:spLocks noChangeArrowheads="1"/>
            </p:cNvSpPr>
            <p:nvPr/>
          </p:nvSpPr>
          <p:spPr bwMode="auto">
            <a:xfrm>
              <a:off x="942" y="1035"/>
              <a:ext cx="27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+mn-lt"/>
                  <a:ea typeface="+mn-ea"/>
                  <a:cs typeface="+mn-ea"/>
                  <a:sym typeface="+mn-lt"/>
                </a:rPr>
                <a:t>SI</a:t>
              </a:r>
            </a:p>
          </p:txBody>
        </p:sp>
        <p:sp>
          <p:nvSpPr>
            <p:cNvPr id="43044" name="AutoShape 36"/>
            <p:cNvSpPr/>
            <p:nvPr/>
          </p:nvSpPr>
          <p:spPr bwMode="auto">
            <a:xfrm>
              <a:off x="4224" y="2400"/>
              <a:ext cx="192" cy="768"/>
            </a:xfrm>
            <a:prstGeom prst="rightBrace">
              <a:avLst>
                <a:gd name="adj1" fmla="val 33333"/>
                <a:gd name="adj2" fmla="val 50000"/>
              </a:avLst>
            </a:prstGeom>
            <a:noFill/>
            <a:ln w="31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kumimoji="1"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3045" name="AutoShape 37"/>
            <p:cNvSpPr/>
            <p:nvPr/>
          </p:nvSpPr>
          <p:spPr bwMode="auto">
            <a:xfrm>
              <a:off x="4992" y="816"/>
              <a:ext cx="192" cy="1584"/>
            </a:xfrm>
            <a:prstGeom prst="rightBrace">
              <a:avLst>
                <a:gd name="adj1" fmla="val 68750"/>
                <a:gd name="adj2" fmla="val 50000"/>
              </a:avLst>
            </a:prstGeom>
            <a:noFill/>
            <a:ln w="31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kumimoji="1"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3046" name="Line 38"/>
            <p:cNvSpPr>
              <a:spLocks noChangeShapeType="1"/>
            </p:cNvSpPr>
            <p:nvPr/>
          </p:nvSpPr>
          <p:spPr bwMode="auto">
            <a:xfrm>
              <a:off x="3216" y="912"/>
              <a:ext cx="96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3047" name="Line 39"/>
            <p:cNvSpPr>
              <a:spLocks noChangeShapeType="1"/>
            </p:cNvSpPr>
            <p:nvPr/>
          </p:nvSpPr>
          <p:spPr bwMode="auto">
            <a:xfrm>
              <a:off x="3216" y="1152"/>
              <a:ext cx="96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3048" name="Line 40"/>
            <p:cNvSpPr>
              <a:spLocks noChangeShapeType="1"/>
            </p:cNvSpPr>
            <p:nvPr/>
          </p:nvSpPr>
          <p:spPr bwMode="auto">
            <a:xfrm>
              <a:off x="3216" y="1392"/>
              <a:ext cx="96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3049" name="AutoShape 41"/>
            <p:cNvSpPr/>
            <p:nvPr/>
          </p:nvSpPr>
          <p:spPr bwMode="auto">
            <a:xfrm>
              <a:off x="4320" y="912"/>
              <a:ext cx="96" cy="480"/>
            </a:xfrm>
            <a:prstGeom prst="rightBrace">
              <a:avLst>
                <a:gd name="adj1" fmla="val 41667"/>
                <a:gd name="adj2" fmla="val 50000"/>
              </a:avLst>
            </a:prstGeom>
            <a:noFill/>
            <a:ln w="31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kumimoji="1"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3050" name="AutoShape 42"/>
            <p:cNvSpPr/>
            <p:nvPr/>
          </p:nvSpPr>
          <p:spPr bwMode="auto">
            <a:xfrm>
              <a:off x="4320" y="1392"/>
              <a:ext cx="96" cy="480"/>
            </a:xfrm>
            <a:prstGeom prst="rightBrace">
              <a:avLst>
                <a:gd name="adj1" fmla="val 41667"/>
                <a:gd name="adj2" fmla="val 50000"/>
              </a:avLst>
            </a:prstGeom>
            <a:noFill/>
            <a:ln w="31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kumimoji="1"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3051" name="Text Box 43"/>
            <p:cNvSpPr txBox="1">
              <a:spLocks noChangeArrowheads="1"/>
            </p:cNvSpPr>
            <p:nvPr/>
          </p:nvSpPr>
          <p:spPr bwMode="auto">
            <a:xfrm>
              <a:off x="4444" y="1488"/>
              <a:ext cx="61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+mn-lt"/>
                  <a:ea typeface="+mn-ea"/>
                  <a:cs typeface="+mn-ea"/>
                  <a:sym typeface="+mn-lt"/>
                </a:rPr>
                <a:t>MASK</a:t>
              </a:r>
            </a:p>
          </p:txBody>
        </p:sp>
        <p:sp>
          <p:nvSpPr>
            <p:cNvPr id="43052" name="Text Box 44"/>
            <p:cNvSpPr txBox="1">
              <a:spLocks noChangeArrowheads="1"/>
            </p:cNvSpPr>
            <p:nvPr/>
          </p:nvSpPr>
          <p:spPr bwMode="auto">
            <a:xfrm>
              <a:off x="3224" y="1381"/>
              <a:ext cx="1172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kumimoji="1" lang="en-US" altLang="zh-CN" sz="2000" dirty="0">
                  <a:latin typeface="+mn-lt"/>
                  <a:ea typeface="+mn-ea"/>
                  <a:cs typeface="+mn-ea"/>
                  <a:sym typeface="+mn-lt"/>
                </a:rPr>
                <a:t>50H </a:t>
              </a:r>
              <a:r>
                <a:rPr kumimoji="1" lang="zh-CN" altLang="en-US" sz="2000" dirty="0">
                  <a:latin typeface="+mn-lt"/>
                  <a:ea typeface="+mn-ea"/>
                  <a:cs typeface="+mn-ea"/>
                  <a:sym typeface="+mn-lt"/>
                </a:rPr>
                <a:t>偏移量  </a:t>
              </a:r>
              <a:r>
                <a:rPr kumimoji="1" lang="en-US" altLang="zh-CN" sz="2000" dirty="0">
                  <a:latin typeface="+mn-lt"/>
                  <a:ea typeface="+mn-ea"/>
                  <a:cs typeface="+mn-ea"/>
                  <a:sym typeface="+mn-lt"/>
                </a:rPr>
                <a:t>L</a:t>
              </a:r>
              <a:endParaRPr kumimoji="1" lang="en-US" altLang="zh-CN" sz="2000" baseline="-250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3053" name="Text Box 45"/>
            <p:cNvSpPr txBox="1">
              <a:spLocks noChangeArrowheads="1"/>
            </p:cNvSpPr>
            <p:nvPr/>
          </p:nvSpPr>
          <p:spPr bwMode="auto">
            <a:xfrm>
              <a:off x="3216" y="1611"/>
              <a:ext cx="1196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kumimoji="1" lang="en-US" altLang="zh-CN" sz="2000" dirty="0">
                  <a:latin typeface="+mn-lt"/>
                  <a:ea typeface="+mn-ea"/>
                  <a:cs typeface="+mn-ea"/>
                  <a:sym typeface="+mn-lt"/>
                </a:rPr>
                <a:t>02H </a:t>
              </a:r>
              <a:r>
                <a:rPr kumimoji="1" lang="zh-CN" altLang="en-US" sz="2000" dirty="0">
                  <a:latin typeface="+mn-lt"/>
                  <a:ea typeface="+mn-ea"/>
                  <a:cs typeface="+mn-ea"/>
                  <a:sym typeface="+mn-lt"/>
                </a:rPr>
                <a:t>偏移量  </a:t>
              </a:r>
              <a:r>
                <a:rPr kumimoji="1" lang="en-US" altLang="zh-CN" sz="2000" dirty="0">
                  <a:latin typeface="+mn-lt"/>
                  <a:ea typeface="+mn-ea"/>
                  <a:cs typeface="+mn-ea"/>
                  <a:sym typeface="+mn-lt"/>
                </a:rPr>
                <a:t>H</a:t>
              </a:r>
              <a:endParaRPr kumimoji="1" lang="en-US" altLang="zh-CN" sz="2000" baseline="-250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3054" name="Text Box 46"/>
            <p:cNvSpPr txBox="1">
              <a:spLocks noChangeArrowheads="1"/>
            </p:cNvSpPr>
            <p:nvPr/>
          </p:nvSpPr>
          <p:spPr bwMode="auto">
            <a:xfrm>
              <a:off x="942" y="1429"/>
              <a:ext cx="1514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+mn-lt"/>
                  <a:ea typeface="+mn-ea"/>
                  <a:cs typeface="+mn-ea"/>
                  <a:sym typeface="+mn-lt"/>
                </a:rPr>
                <a:t>MASK          0250H</a:t>
              </a:r>
            </a:p>
          </p:txBody>
        </p:sp>
        <p:sp>
          <p:nvSpPr>
            <p:cNvPr id="43055" name="Line 47"/>
            <p:cNvSpPr>
              <a:spLocks noChangeShapeType="1"/>
            </p:cNvSpPr>
            <p:nvPr/>
          </p:nvSpPr>
          <p:spPr bwMode="auto">
            <a:xfrm flipH="1">
              <a:off x="2880" y="3024"/>
              <a:ext cx="432" cy="192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3056" name="Line 48"/>
            <p:cNvSpPr>
              <a:spLocks noChangeShapeType="1"/>
            </p:cNvSpPr>
            <p:nvPr/>
          </p:nvSpPr>
          <p:spPr bwMode="auto">
            <a:xfrm flipH="1">
              <a:off x="1920" y="3216"/>
              <a:ext cx="96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3057" name="Line 49"/>
            <p:cNvSpPr>
              <a:spLocks noChangeShapeType="1"/>
            </p:cNvSpPr>
            <p:nvPr/>
          </p:nvSpPr>
          <p:spPr bwMode="auto">
            <a:xfrm flipH="1" flipV="1">
              <a:off x="1872" y="3072"/>
              <a:ext cx="48" cy="144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3058" name="Line 50"/>
            <p:cNvSpPr>
              <a:spLocks noChangeShapeType="1"/>
            </p:cNvSpPr>
            <p:nvPr/>
          </p:nvSpPr>
          <p:spPr bwMode="auto">
            <a:xfrm flipH="1">
              <a:off x="2112" y="2784"/>
              <a:ext cx="24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3059" name="Rectangle 51"/>
            <p:cNvSpPr>
              <a:spLocks noChangeArrowheads="1"/>
            </p:cNvSpPr>
            <p:nvPr/>
          </p:nvSpPr>
          <p:spPr bwMode="auto">
            <a:xfrm>
              <a:off x="1680" y="1248"/>
              <a:ext cx="480" cy="192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+mn-lt"/>
                  <a:ea typeface="+mn-ea"/>
                  <a:cs typeface="+mn-ea"/>
                  <a:sym typeface="+mn-lt"/>
                </a:rPr>
                <a:t>20</a:t>
              </a:r>
            </a:p>
          </p:txBody>
        </p:sp>
        <p:sp>
          <p:nvSpPr>
            <p:cNvPr id="43060" name="Rectangle 52"/>
            <p:cNvSpPr>
              <a:spLocks noChangeArrowheads="1"/>
            </p:cNvSpPr>
            <p:nvPr/>
          </p:nvSpPr>
          <p:spPr bwMode="auto">
            <a:xfrm>
              <a:off x="2160" y="1248"/>
              <a:ext cx="480" cy="192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+mn-lt"/>
                  <a:ea typeface="+mn-ea"/>
                  <a:cs typeface="+mn-ea"/>
                  <a:sym typeface="+mn-lt"/>
                </a:rPr>
                <a:t>00</a:t>
              </a:r>
            </a:p>
          </p:txBody>
        </p:sp>
        <p:sp>
          <p:nvSpPr>
            <p:cNvPr id="43061" name="Text Box 53"/>
            <p:cNvSpPr txBox="1">
              <a:spLocks noChangeArrowheads="1"/>
            </p:cNvSpPr>
            <p:nvPr/>
          </p:nvSpPr>
          <p:spPr bwMode="auto">
            <a:xfrm>
              <a:off x="942" y="1227"/>
              <a:ext cx="339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+mn-lt"/>
                  <a:ea typeface="+mn-ea"/>
                  <a:cs typeface="+mn-ea"/>
                  <a:sym typeface="+mn-lt"/>
                </a:rPr>
                <a:t>BX</a:t>
              </a:r>
            </a:p>
          </p:txBody>
        </p:sp>
      </p:grpSp>
      <p:sp>
        <p:nvSpPr>
          <p:cNvPr id="54" name="Text Box 100"/>
          <p:cNvSpPr txBox="1">
            <a:spLocks noChangeArrowheads="1"/>
          </p:cNvSpPr>
          <p:nvPr/>
        </p:nvSpPr>
        <p:spPr bwMode="auto">
          <a:xfrm>
            <a:off x="6346826" y="5348288"/>
            <a:ext cx="1385887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20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高地址</a:t>
            </a:r>
          </a:p>
        </p:txBody>
      </p:sp>
      <p:sp>
        <p:nvSpPr>
          <p:cNvPr id="55" name="Text Box 101"/>
          <p:cNvSpPr txBox="1">
            <a:spLocks noChangeArrowheads="1"/>
          </p:cNvSpPr>
          <p:nvPr/>
        </p:nvSpPr>
        <p:spPr bwMode="auto">
          <a:xfrm>
            <a:off x="6323013" y="1298302"/>
            <a:ext cx="140970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20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低地址</a:t>
            </a:r>
          </a:p>
        </p:txBody>
      </p:sp>
      <p:sp>
        <p:nvSpPr>
          <p:cNvPr id="56" name="矩形 55"/>
          <p:cNvSpPr/>
          <p:nvPr/>
        </p:nvSpPr>
        <p:spPr>
          <a:xfrm>
            <a:off x="6378192" y="809036"/>
            <a:ext cx="27671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段地址在数据段</a:t>
            </a:r>
            <a:r>
              <a:rPr lang="en-US" altLang="zh-CN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DS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3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/>
      <p:bldP spid="54" grpId="0"/>
      <p:bldP spid="55" grpId="0"/>
      <p:bldP spid="5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3"/>
          <p:cNvSpPr>
            <a:spLocks noChangeArrowheads="1"/>
          </p:cNvSpPr>
          <p:nvPr/>
        </p:nvSpPr>
        <p:spPr bwMode="auto">
          <a:xfrm>
            <a:off x="1336675" y="2476227"/>
            <a:ext cx="7807325" cy="373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914400" indent="-4572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371600" indent="-4572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828800" indent="-4572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86000" indent="-4572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kumimoji="1" lang="zh-CN" altLang="en-US" sz="26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立即数寻址                </a:t>
            </a:r>
            <a:r>
              <a:rPr kumimoji="1" lang="en-US" altLang="zh-CN" sz="26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MOV  AX , </a:t>
            </a:r>
            <a:r>
              <a:rPr kumimoji="1" lang="en-US" altLang="zh-CN" sz="26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3069H</a:t>
            </a:r>
          </a:p>
          <a:p>
            <a:pPr>
              <a:lnSpc>
                <a:spcPct val="130000"/>
              </a:lnSpc>
            </a:pPr>
            <a:r>
              <a:rPr kumimoji="1" lang="zh-CN" altLang="en-US" sz="26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寄存器寻址                </a:t>
            </a:r>
            <a:r>
              <a:rPr kumimoji="1" lang="en-US" altLang="zh-CN" sz="26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MOV  AL , </a:t>
            </a:r>
            <a:r>
              <a:rPr kumimoji="1" lang="en-US" altLang="zh-CN" sz="26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BH</a:t>
            </a:r>
          </a:p>
          <a:p>
            <a:pPr>
              <a:lnSpc>
                <a:spcPct val="130000"/>
              </a:lnSpc>
            </a:pPr>
            <a:r>
              <a:rPr kumimoji="1" lang="zh-CN" altLang="en-US" sz="26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直接寻址                    </a:t>
            </a:r>
            <a:r>
              <a:rPr kumimoji="1" lang="en-US" altLang="zh-CN" sz="26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MOV  AX , </a:t>
            </a:r>
            <a:r>
              <a:rPr kumimoji="1" lang="en-US" altLang="zh-CN" sz="26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[2000H]</a:t>
            </a:r>
          </a:p>
          <a:p>
            <a:pPr>
              <a:lnSpc>
                <a:spcPct val="130000"/>
              </a:lnSpc>
            </a:pPr>
            <a:r>
              <a:rPr kumimoji="1" lang="zh-CN" altLang="en-US" sz="26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寄存器间接寻址         </a:t>
            </a:r>
            <a:r>
              <a:rPr kumimoji="1" lang="en-US" altLang="zh-CN" sz="26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MOV  AX , </a:t>
            </a:r>
            <a:r>
              <a:rPr kumimoji="1" lang="en-US" altLang="zh-CN" sz="26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[BX] </a:t>
            </a:r>
          </a:p>
          <a:p>
            <a:pPr>
              <a:lnSpc>
                <a:spcPct val="130000"/>
              </a:lnSpc>
            </a:pPr>
            <a:r>
              <a:rPr kumimoji="1" lang="zh-CN" altLang="en-US" sz="26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寄存器相对寻址         </a:t>
            </a:r>
            <a:r>
              <a:rPr kumimoji="1" lang="en-US" altLang="zh-CN" sz="26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MOV  AX , </a:t>
            </a:r>
            <a:r>
              <a:rPr kumimoji="1" lang="en-US" altLang="zh-CN" sz="26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NUM [ SI ] </a:t>
            </a:r>
          </a:p>
          <a:p>
            <a:pPr>
              <a:lnSpc>
                <a:spcPct val="130000"/>
              </a:lnSpc>
            </a:pPr>
            <a:r>
              <a:rPr kumimoji="1" lang="zh-CN" altLang="en-US" sz="26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基址变址寻址             </a:t>
            </a:r>
            <a:r>
              <a:rPr kumimoji="1" lang="en-US" altLang="zh-CN" sz="26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MOV  AX , </a:t>
            </a:r>
            <a:r>
              <a:rPr kumimoji="1" lang="en-US" altLang="zh-CN" sz="26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[BP][DI]</a:t>
            </a:r>
          </a:p>
          <a:p>
            <a:pPr>
              <a:lnSpc>
                <a:spcPct val="130000"/>
              </a:lnSpc>
            </a:pPr>
            <a:r>
              <a:rPr kumimoji="1" lang="zh-CN" altLang="en-US" sz="26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相对基址变址寻址      </a:t>
            </a:r>
            <a:r>
              <a:rPr kumimoji="1" lang="en-US" altLang="zh-CN" sz="26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MOV  AX , </a:t>
            </a:r>
            <a:r>
              <a:rPr kumimoji="1" lang="en-US" altLang="zh-CN" sz="26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MASK [BX][SI]</a:t>
            </a:r>
          </a:p>
        </p:txBody>
      </p:sp>
      <p:sp>
        <p:nvSpPr>
          <p:cNvPr id="44035" name="Text Box 12"/>
          <p:cNvSpPr txBox="1">
            <a:spLocks noChangeArrowheads="1"/>
          </p:cNvSpPr>
          <p:nvPr/>
        </p:nvSpPr>
        <p:spPr bwMode="auto">
          <a:xfrm>
            <a:off x="2116917" y="1435976"/>
            <a:ext cx="491016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3600" dirty="0">
                <a:ln w="0"/>
                <a:solidFill>
                  <a:srgbClr val="C00000"/>
                </a:solidFill>
                <a:effectLst>
                  <a:reflection blurRad="6350" stA="53000" endA="300" endPos="35500" dir="5400000" sy="-90000" algn="bl" rotWithShape="0"/>
                </a:effectLst>
                <a:latin typeface="+mn-lt"/>
                <a:ea typeface="+mn-ea"/>
                <a:cs typeface="+mn-ea"/>
                <a:sym typeface="+mn-lt"/>
              </a:rPr>
              <a:t>操作数的寻址方式总结 </a:t>
            </a:r>
          </a:p>
        </p:txBody>
      </p:sp>
      <p:sp>
        <p:nvSpPr>
          <p:cNvPr id="44036" name="AutoShape 4"/>
          <p:cNvSpPr/>
          <p:nvPr/>
        </p:nvSpPr>
        <p:spPr bwMode="auto">
          <a:xfrm>
            <a:off x="923925" y="2798489"/>
            <a:ext cx="412750" cy="3139856"/>
          </a:xfrm>
          <a:prstGeom prst="leftBrace">
            <a:avLst>
              <a:gd name="adj1" fmla="val 52873"/>
              <a:gd name="adj2" fmla="val 50000"/>
            </a:avLst>
          </a:prstGeom>
          <a:noFill/>
          <a:ln w="38100">
            <a:solidFill>
              <a:srgbClr val="00206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kumimoji="1" lang="zh-CN" altLang="en-US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 Box 4"/>
          <p:cNvSpPr txBox="1">
            <a:spLocks noChangeArrowheads="1"/>
          </p:cNvSpPr>
          <p:nvPr/>
        </p:nvSpPr>
        <p:spPr bwMode="auto">
          <a:xfrm>
            <a:off x="2987675" y="1663733"/>
            <a:ext cx="3168650" cy="641350"/>
          </a:xfrm>
          <a:prstGeom prst="rect">
            <a:avLst/>
          </a:prstGeom>
          <a:solidFill>
            <a:srgbClr val="FFCC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99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kumimoji="1" lang="zh-CN" altLang="en-US" sz="360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主要内容</a:t>
            </a:r>
          </a:p>
        </p:txBody>
      </p:sp>
      <p:sp>
        <p:nvSpPr>
          <p:cNvPr id="45059" name="AutoShape 6"/>
          <p:cNvSpPr>
            <a:spLocks noChangeArrowheads="1"/>
          </p:cNvSpPr>
          <p:nvPr/>
        </p:nvSpPr>
        <p:spPr bwMode="auto">
          <a:xfrm>
            <a:off x="2200275" y="2958904"/>
            <a:ext cx="4743450" cy="1939112"/>
          </a:xfrm>
          <a:prstGeom prst="roundRect">
            <a:avLst>
              <a:gd name="adj" fmla="val 16667"/>
            </a:avLst>
          </a:prstGeom>
          <a:noFill/>
          <a:ln w="38100" algn="ctr">
            <a:solidFill>
              <a:srgbClr val="FF99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195580" indent="-19558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70000"/>
              </a:lnSpc>
            </a:pPr>
            <a:r>
              <a:rPr kumimoji="1" lang="en-US" altLang="zh-CN" sz="3400" dirty="0">
                <a:latin typeface="+mn-lt"/>
                <a:ea typeface="+mn-ea"/>
                <a:cs typeface="+mn-ea"/>
                <a:sym typeface="+mn-lt"/>
              </a:rPr>
              <a:t>3.1.1 </a:t>
            </a:r>
            <a:r>
              <a:rPr kumimoji="1" lang="zh-CN" altLang="en-US" sz="3400" dirty="0">
                <a:latin typeface="+mn-lt"/>
                <a:ea typeface="+mn-ea"/>
                <a:cs typeface="+mn-ea"/>
                <a:sym typeface="+mn-lt"/>
              </a:rPr>
              <a:t>操作数寻址</a:t>
            </a:r>
            <a:endParaRPr kumimoji="1" lang="en-US" altLang="zh-CN" sz="340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70000"/>
              </a:lnSpc>
            </a:pPr>
            <a:r>
              <a:rPr kumimoji="1" lang="en-US" altLang="zh-CN" sz="3400" dirty="0">
                <a:latin typeface="+mn-lt"/>
                <a:ea typeface="+mn-ea"/>
                <a:cs typeface="+mn-ea"/>
                <a:sym typeface="+mn-lt"/>
              </a:rPr>
              <a:t>     3.1.2 </a:t>
            </a:r>
            <a:r>
              <a:rPr kumimoji="1" lang="zh-CN" altLang="en-US" sz="3400" u="sng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指令寻址</a:t>
            </a:r>
          </a:p>
        </p:txBody>
      </p:sp>
    </p:spTree>
  </p:cSld>
  <p:clrMapOvr>
    <a:masterClrMapping/>
  </p:clrMapOvr>
  <p:transition>
    <p:random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533346" y="1240317"/>
            <a:ext cx="39592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kumimoji="1" lang="en-US" altLang="zh-CN" sz="28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1. </a:t>
            </a:r>
            <a:r>
              <a:rPr kumimoji="1" lang="zh-CN" altLang="en-US" sz="28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段内直接寻址</a:t>
            </a:r>
            <a:endParaRPr kumimoji="1" lang="zh-CN" altLang="en-US" sz="2800" dirty="0">
              <a:solidFill>
                <a:srgbClr val="8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6083" name="Text Box 3"/>
          <p:cNvSpPr txBox="1">
            <a:spLocks noChangeArrowheads="1"/>
          </p:cNvSpPr>
          <p:nvPr/>
        </p:nvSpPr>
        <p:spPr bwMode="auto">
          <a:xfrm>
            <a:off x="877688" y="1980406"/>
            <a:ext cx="7564437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kumimoji="1" lang="zh-CN" altLang="en-US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转向的有效地址 </a:t>
            </a:r>
            <a:r>
              <a:rPr kumimoji="1" lang="en-US" altLang="zh-CN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= </a:t>
            </a:r>
            <a:r>
              <a:rPr kumimoji="1" lang="zh-CN" altLang="en-US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当前</a:t>
            </a:r>
            <a:r>
              <a:rPr kumimoji="1" lang="en-US" altLang="zh-CN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(IP) + </a:t>
            </a:r>
            <a:r>
              <a:rPr kumimoji="1" lang="zh-CN" altLang="en-US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位移量</a:t>
            </a:r>
            <a:r>
              <a:rPr kumimoji="1" lang="en-US" altLang="zh-CN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(8bit/16bit) </a:t>
            </a:r>
          </a:p>
        </p:txBody>
      </p:sp>
      <p:sp>
        <p:nvSpPr>
          <p:cNvPr id="46084" name="Text Box 19"/>
          <p:cNvSpPr txBox="1">
            <a:spLocks noChangeArrowheads="1"/>
          </p:cNvSpPr>
          <p:nvPr/>
        </p:nvSpPr>
        <p:spPr bwMode="auto">
          <a:xfrm>
            <a:off x="3797300" y="2800350"/>
            <a:ext cx="44751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>
                <a:latin typeface="+mn-lt"/>
                <a:ea typeface="+mn-ea"/>
                <a:cs typeface="+mn-ea"/>
                <a:sym typeface="+mn-lt"/>
              </a:rPr>
              <a:t>转向的有效地址与当前</a:t>
            </a:r>
            <a:r>
              <a:rPr kumimoji="1" lang="en-US" altLang="zh-CN">
                <a:latin typeface="+mn-lt"/>
                <a:ea typeface="+mn-ea"/>
                <a:cs typeface="+mn-ea"/>
                <a:sym typeface="+mn-lt"/>
              </a:rPr>
              <a:t>IP</a:t>
            </a:r>
            <a:r>
              <a:rPr kumimoji="1" lang="zh-CN" altLang="en-US">
                <a:latin typeface="+mn-lt"/>
                <a:ea typeface="+mn-ea"/>
                <a:cs typeface="+mn-ea"/>
                <a:sym typeface="+mn-lt"/>
              </a:rPr>
              <a:t>值之差</a:t>
            </a:r>
          </a:p>
        </p:txBody>
      </p:sp>
      <p:sp>
        <p:nvSpPr>
          <p:cNvPr id="46085" name="Line 20"/>
          <p:cNvSpPr>
            <a:spLocks noChangeShapeType="1"/>
          </p:cNvSpPr>
          <p:nvPr/>
        </p:nvSpPr>
        <p:spPr bwMode="auto">
          <a:xfrm flipV="1">
            <a:off x="5818981" y="2404666"/>
            <a:ext cx="215900" cy="433388"/>
          </a:xfrm>
          <a:prstGeom prst="line">
            <a:avLst/>
          </a:prstGeom>
          <a:noFill/>
          <a:ln w="9525">
            <a:solidFill>
              <a:srgbClr val="FF0066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4949" name="Text Box 21"/>
          <p:cNvSpPr txBox="1">
            <a:spLocks noChangeArrowheads="1"/>
          </p:cNvSpPr>
          <p:nvPr/>
        </p:nvSpPr>
        <p:spPr bwMode="auto">
          <a:xfrm>
            <a:off x="750888" y="3935413"/>
            <a:ext cx="8197309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kumimoji="1" lang="zh-CN" altLang="en-US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例： </a:t>
            </a:r>
            <a:r>
              <a:rPr kumimoji="1" lang="en-US" altLang="zh-CN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JMP  </a:t>
            </a:r>
            <a:r>
              <a:rPr kumimoji="1" lang="en-US" altLang="zh-CN" i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NEAR PTR</a:t>
            </a:r>
            <a:r>
              <a:rPr kumimoji="1" lang="en-US" altLang="zh-CN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 NEXT    </a:t>
            </a:r>
            <a:r>
              <a:rPr kumimoji="1" lang="zh-CN" altLang="en-US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近转移    </a:t>
            </a:r>
            <a:r>
              <a:rPr kumimoji="1" lang="en-US" altLang="zh-CN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-32768 ~ +32767</a:t>
            </a:r>
          </a:p>
          <a:p>
            <a:pPr eaLnBrk="1" hangingPunct="1">
              <a:lnSpc>
                <a:spcPct val="40000"/>
              </a:lnSpc>
              <a:spcBef>
                <a:spcPct val="50000"/>
              </a:spcBef>
            </a:pPr>
            <a:r>
              <a:rPr kumimoji="1" lang="en-US" altLang="zh-CN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             </a:t>
            </a:r>
            <a:r>
              <a:rPr kumimoji="1" lang="zh-CN" altLang="en-US" dirty="0">
                <a:solidFill>
                  <a:srgbClr val="FF0066"/>
                </a:solidFill>
                <a:latin typeface="+mn-lt"/>
                <a:ea typeface="+mn-ea"/>
                <a:cs typeface="+mn-ea"/>
                <a:sym typeface="+mn-lt"/>
              </a:rPr>
              <a:t>汇编时，位移量为</a:t>
            </a:r>
            <a:r>
              <a:rPr kumimoji="1" lang="en-US" altLang="zh-CN" dirty="0">
                <a:solidFill>
                  <a:srgbClr val="FF0066"/>
                </a:solidFill>
                <a:latin typeface="+mn-lt"/>
                <a:ea typeface="+mn-ea"/>
                <a:cs typeface="+mn-ea"/>
                <a:sym typeface="+mn-lt"/>
              </a:rPr>
              <a:t>16</a:t>
            </a:r>
            <a:r>
              <a:rPr kumimoji="1" lang="zh-CN" altLang="en-US" dirty="0">
                <a:solidFill>
                  <a:srgbClr val="FF0066"/>
                </a:solidFill>
                <a:latin typeface="+mn-lt"/>
                <a:ea typeface="+mn-ea"/>
                <a:cs typeface="+mn-ea"/>
                <a:sym typeface="+mn-lt"/>
              </a:rPr>
              <a:t>位</a:t>
            </a:r>
          </a:p>
          <a:p>
            <a:pPr eaLnBrk="1" hangingPunct="1"/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         </a:t>
            </a:r>
            <a:endParaRPr kumimoji="1" lang="en-US" altLang="zh-CN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kumimoji="1" lang="en-US" altLang="zh-CN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        JMP  </a:t>
            </a:r>
            <a:r>
              <a:rPr kumimoji="1" lang="en-US" altLang="zh-CN" i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SHORT</a:t>
            </a:r>
            <a:r>
              <a:rPr kumimoji="1" lang="en-US" altLang="zh-CN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 NEXT</a:t>
            </a:r>
            <a:r>
              <a:rPr kumimoji="1" lang="en-US" altLang="zh-CN" baseline="30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             </a:t>
            </a:r>
            <a:r>
              <a:rPr kumimoji="1" lang="zh-CN" altLang="en-US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短转移    </a:t>
            </a:r>
            <a:r>
              <a:rPr kumimoji="1" lang="en-US" altLang="zh-CN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-128 ~ +127</a:t>
            </a:r>
          </a:p>
          <a:p>
            <a:pPr eaLnBrk="1" hangingPunct="1">
              <a:lnSpc>
                <a:spcPct val="40000"/>
              </a:lnSpc>
              <a:spcBef>
                <a:spcPct val="50000"/>
              </a:spcBef>
            </a:pPr>
            <a:r>
              <a:rPr kumimoji="1" lang="en-US" altLang="zh-CN" dirty="0">
                <a:solidFill>
                  <a:srgbClr val="FF0066"/>
                </a:solidFill>
                <a:latin typeface="+mn-lt"/>
                <a:ea typeface="+mn-ea"/>
                <a:cs typeface="+mn-ea"/>
                <a:sym typeface="+mn-lt"/>
              </a:rPr>
              <a:t>              </a:t>
            </a:r>
            <a:r>
              <a:rPr kumimoji="1" lang="zh-CN" altLang="en-US" dirty="0">
                <a:solidFill>
                  <a:srgbClr val="FF0066"/>
                </a:solidFill>
                <a:latin typeface="+mn-lt"/>
                <a:ea typeface="+mn-ea"/>
                <a:cs typeface="+mn-ea"/>
                <a:sym typeface="+mn-lt"/>
              </a:rPr>
              <a:t>汇编时，位移量为</a:t>
            </a:r>
            <a:r>
              <a:rPr kumimoji="1" lang="en-US" altLang="zh-CN" dirty="0">
                <a:solidFill>
                  <a:srgbClr val="FF0066"/>
                </a:solidFill>
                <a:latin typeface="+mn-lt"/>
                <a:ea typeface="+mn-ea"/>
                <a:cs typeface="+mn-ea"/>
                <a:sym typeface="+mn-lt"/>
              </a:rPr>
              <a:t>8</a:t>
            </a:r>
            <a:r>
              <a:rPr kumimoji="1" lang="zh-CN" altLang="en-US" dirty="0">
                <a:solidFill>
                  <a:srgbClr val="FF0066"/>
                </a:solidFill>
                <a:latin typeface="+mn-lt"/>
                <a:ea typeface="+mn-ea"/>
                <a:cs typeface="+mn-ea"/>
                <a:sym typeface="+mn-lt"/>
              </a:rPr>
              <a:t>位</a:t>
            </a:r>
          </a:p>
          <a:p>
            <a:pPr eaLnBrk="1" hangingPunct="1"/>
            <a:endParaRPr kumimoji="1" lang="en-US" altLang="zh-CN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6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6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6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49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49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3" grpId="0"/>
      <p:bldP spid="46084" grpId="0"/>
      <p:bldP spid="46085" grpId="0" animBg="1"/>
      <p:bldP spid="124949" grpId="0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771455" y="2062544"/>
            <a:ext cx="7890067" cy="93871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marL="342900" indent="-342900" algn="just" eaLnBrk="1" hangingPunct="1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kumimoji="1" lang="zh-CN" altLang="en-US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转向的有效地址是</a:t>
            </a:r>
            <a:r>
              <a:rPr kumimoji="1" lang="zh-CN" altLang="en-US" sz="22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一个寄存器或存储单元的内容</a:t>
            </a:r>
          </a:p>
          <a:p>
            <a:pPr marL="342900" indent="-342900" algn="just" eaLnBrk="1" hangingPunct="1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kumimoji="1" lang="zh-CN" altLang="en-US" sz="2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可用除立即数以外的任何一种数据寻址方式得到</a:t>
            </a:r>
          </a:p>
        </p:txBody>
      </p:sp>
      <p:sp>
        <p:nvSpPr>
          <p:cNvPr id="47107" name="矩形 1"/>
          <p:cNvSpPr>
            <a:spLocks noChangeArrowheads="1"/>
          </p:cNvSpPr>
          <p:nvPr/>
        </p:nvSpPr>
        <p:spPr bwMode="auto">
          <a:xfrm>
            <a:off x="694887" y="1287736"/>
            <a:ext cx="7361238" cy="52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kumimoji="1" lang="en-US" altLang="zh-CN" sz="28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2. </a:t>
            </a:r>
            <a:r>
              <a:rPr kumimoji="1" lang="zh-CN" altLang="en-US" sz="28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段内间接寻址</a:t>
            </a:r>
            <a:endParaRPr kumimoji="1" lang="en-US" altLang="zh-CN" sz="2800" dirty="0">
              <a:solidFill>
                <a:srgbClr val="0000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626966" y="3253783"/>
            <a:ext cx="8034556" cy="312701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spcBef>
                <a:spcPct val="50000"/>
              </a:spcBef>
              <a:defRPr/>
            </a:pPr>
            <a:r>
              <a:rPr kumimoji="1" lang="zh-CN" altLang="en-US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例：</a:t>
            </a:r>
            <a:r>
              <a:rPr kumimoji="1" lang="en-US" altLang="zh-CN" sz="20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TABLE = 20A1H   (BX) = 1256H  (SI) = 528FH  (DS) = 2000H  (232F7H) = 3280H  (264E5H)= 2450H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kumimoji="1" lang="en-US" altLang="zh-CN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      </a:t>
            </a:r>
            <a:r>
              <a:rPr kumimoji="1" lang="en-US" altLang="zh-CN" sz="20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JMP  BX                              </a:t>
            </a:r>
            <a:r>
              <a:rPr kumimoji="1" lang="en-US" altLang="zh-CN" sz="20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; (IP)=1256H</a:t>
            </a:r>
          </a:p>
          <a:p>
            <a:pPr eaLnBrk="1" hangingPunct="1">
              <a:spcBef>
                <a:spcPts val="1800"/>
              </a:spcBef>
              <a:defRPr/>
            </a:pPr>
            <a:r>
              <a:rPr kumimoji="1" lang="en-US" altLang="zh-CN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      </a:t>
            </a:r>
            <a:r>
              <a:rPr kumimoji="1" lang="en-US" altLang="zh-CN" sz="20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JMP  TABLE[BX]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kumimoji="1" lang="en-US" altLang="zh-CN" sz="20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       JMP  WORD PTR  TABLE[BX]    </a:t>
            </a:r>
            <a:r>
              <a:rPr kumimoji="1" lang="en-US" altLang="zh-CN" sz="20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; (IP)=(232F7H) =3280H</a:t>
            </a:r>
          </a:p>
          <a:p>
            <a:pPr eaLnBrk="1" hangingPunct="1">
              <a:spcBef>
                <a:spcPts val="1800"/>
              </a:spcBef>
              <a:defRPr/>
            </a:pPr>
            <a:r>
              <a:rPr kumimoji="1" lang="en-US" altLang="zh-CN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      </a:t>
            </a:r>
            <a:r>
              <a:rPr kumimoji="1" lang="en-US" altLang="zh-CN" sz="20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JMP  [BX][SI]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kumimoji="1" lang="en-US" altLang="zh-CN" sz="2000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       JMP  WORD PTR  [BX][SI]   </a:t>
            </a:r>
            <a:r>
              <a:rPr kumimoji="1" lang="en-US" altLang="zh-CN" sz="20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;</a:t>
            </a:r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0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(IP)=(264E5H)= 2450H</a:t>
            </a:r>
          </a:p>
        </p:txBody>
      </p:sp>
      <p:sp>
        <p:nvSpPr>
          <p:cNvPr id="2" name="矩形 1"/>
          <p:cNvSpPr/>
          <p:nvPr/>
        </p:nvSpPr>
        <p:spPr>
          <a:xfrm>
            <a:off x="3608439" y="1286804"/>
            <a:ext cx="351731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8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CS</a:t>
            </a:r>
            <a:r>
              <a:rPr kumimoji="1" lang="zh-CN" altLang="en-US" sz="28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不变，但</a:t>
            </a:r>
            <a:r>
              <a:rPr kumimoji="1" lang="en-US" altLang="zh-CN" sz="28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IP</a:t>
            </a:r>
            <a:r>
              <a:rPr kumimoji="1" lang="zh-CN" altLang="en-US" sz="28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变化。</a:t>
            </a:r>
            <a:endParaRPr lang="zh-CN" altLang="en-US" sz="2800" dirty="0">
              <a:solidFill>
                <a:srgbClr val="C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/>
      <p:bldP spid="4" grpId="0" uiExpand="1" build="p"/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522449" y="1188314"/>
            <a:ext cx="5050012" cy="118981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spcBef>
                <a:spcPct val="50000"/>
              </a:spcBef>
              <a:defRPr/>
            </a:pPr>
            <a:r>
              <a:rPr kumimoji="1" lang="zh-CN" altLang="en-US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例：</a:t>
            </a:r>
            <a:r>
              <a:rPr kumimoji="1" lang="en-US" altLang="zh-CN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JMP WORD PTR TABLE[BX]</a:t>
            </a:r>
          </a:p>
          <a:p>
            <a:pPr eaLnBrk="1" hangingPunct="1">
              <a:lnSpc>
                <a:spcPct val="130000"/>
              </a:lnSpc>
              <a:spcBef>
                <a:spcPct val="50000"/>
              </a:spcBef>
              <a:defRPr/>
            </a:pPr>
            <a:r>
              <a:rPr kumimoji="1" lang="zh-CN" altLang="en-US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  或 </a:t>
            </a:r>
            <a:r>
              <a:rPr kumimoji="1" lang="en-US" altLang="zh-CN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JMP TABLE[BX]</a:t>
            </a:r>
            <a:endParaRPr kumimoji="1" lang="en-US" altLang="zh-CN" sz="2000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1026" name="Picture 2" descr="http://kcjyimg.cdeledu.com/images/503836/0202/tu_05.gif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20"/>
          <a:stretch>
            <a:fillRect/>
          </a:stretch>
        </p:blipFill>
        <p:spPr bwMode="auto">
          <a:xfrm>
            <a:off x="5572461" y="994186"/>
            <a:ext cx="3476625" cy="5686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/>
          <p:cNvSpPr/>
          <p:nvPr/>
        </p:nvSpPr>
        <p:spPr>
          <a:xfrm>
            <a:off x="391700" y="2481061"/>
            <a:ext cx="5180761" cy="39422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800"/>
              </a:lnSpc>
            </a:pPr>
            <a:r>
              <a:rPr lang="zh-CN" altLang="en-US" dirty="0">
                <a:latin typeface="+mn-ea"/>
                <a:ea typeface="+mn-ea"/>
              </a:rPr>
              <a:t>如</a:t>
            </a:r>
            <a:r>
              <a:rPr lang="en-US" altLang="zh-CN" dirty="0">
                <a:latin typeface="+mn-ea"/>
                <a:ea typeface="+mn-ea"/>
              </a:rPr>
              <a:t>DS</a:t>
            </a:r>
            <a:r>
              <a:rPr lang="zh-CN" altLang="en-US" dirty="0">
                <a:latin typeface="+mn-ea"/>
                <a:ea typeface="+mn-ea"/>
              </a:rPr>
              <a:t>＝</a:t>
            </a:r>
            <a:r>
              <a:rPr lang="en-US" altLang="zh-CN" dirty="0">
                <a:latin typeface="+mn-ea"/>
                <a:ea typeface="+mn-ea"/>
              </a:rPr>
              <a:t>3000H</a:t>
            </a:r>
            <a:r>
              <a:rPr lang="zh-CN" altLang="en-US" dirty="0">
                <a:latin typeface="+mn-ea"/>
                <a:ea typeface="+mn-ea"/>
              </a:rPr>
              <a:t>，</a:t>
            </a:r>
            <a:r>
              <a:rPr lang="en-US" altLang="zh-CN" dirty="0">
                <a:latin typeface="+mn-ea"/>
                <a:ea typeface="+mn-ea"/>
              </a:rPr>
              <a:t>BX</a:t>
            </a:r>
            <a:r>
              <a:rPr lang="zh-CN" altLang="en-US" dirty="0">
                <a:latin typeface="+mn-ea"/>
                <a:ea typeface="+mn-ea"/>
              </a:rPr>
              <a:t>＝</a:t>
            </a:r>
            <a:r>
              <a:rPr lang="en-US" altLang="zh-CN" dirty="0">
                <a:latin typeface="+mn-ea"/>
                <a:ea typeface="+mn-ea"/>
              </a:rPr>
              <a:t>2150H</a:t>
            </a:r>
            <a:r>
              <a:rPr lang="zh-CN" altLang="en-US" dirty="0">
                <a:latin typeface="+mn-ea"/>
                <a:ea typeface="+mn-ea"/>
              </a:rPr>
              <a:t>，</a:t>
            </a:r>
            <a:r>
              <a:rPr lang="en-US" altLang="zh-CN" dirty="0">
                <a:latin typeface="+mn-ea"/>
                <a:ea typeface="+mn-ea"/>
              </a:rPr>
              <a:t>TABLE</a:t>
            </a:r>
            <a:r>
              <a:rPr lang="zh-CN" altLang="en-US" dirty="0">
                <a:latin typeface="+mn-ea"/>
                <a:ea typeface="+mn-ea"/>
              </a:rPr>
              <a:t>＝</a:t>
            </a:r>
            <a:r>
              <a:rPr lang="en-US" altLang="zh-CN" dirty="0">
                <a:latin typeface="+mn-ea"/>
                <a:ea typeface="+mn-ea"/>
              </a:rPr>
              <a:t>2060H</a:t>
            </a:r>
            <a:r>
              <a:rPr lang="zh-CN" altLang="en-US" dirty="0">
                <a:latin typeface="+mn-ea"/>
                <a:ea typeface="+mn-ea"/>
              </a:rPr>
              <a:t>，则操作数存储单元的物理地址＝</a:t>
            </a:r>
            <a:r>
              <a:rPr lang="en-US" altLang="zh-CN" dirty="0">
                <a:latin typeface="+mn-ea"/>
                <a:ea typeface="+mn-ea"/>
              </a:rPr>
              <a:t>16×DS</a:t>
            </a:r>
            <a:r>
              <a:rPr lang="zh-CN" altLang="en-US" dirty="0">
                <a:latin typeface="+mn-ea"/>
                <a:ea typeface="+mn-ea"/>
              </a:rPr>
              <a:t>＋</a:t>
            </a:r>
            <a:r>
              <a:rPr lang="en-US" altLang="zh-CN" dirty="0">
                <a:latin typeface="+mn-ea"/>
                <a:ea typeface="+mn-ea"/>
              </a:rPr>
              <a:t>TABLE</a:t>
            </a:r>
            <a:r>
              <a:rPr lang="zh-CN" altLang="en-US" dirty="0">
                <a:latin typeface="+mn-ea"/>
                <a:ea typeface="+mn-ea"/>
              </a:rPr>
              <a:t>＋</a:t>
            </a:r>
            <a:r>
              <a:rPr lang="en-US" altLang="zh-CN" dirty="0">
                <a:latin typeface="+mn-ea"/>
                <a:ea typeface="+mn-ea"/>
              </a:rPr>
              <a:t>BX</a:t>
            </a:r>
            <a:r>
              <a:rPr lang="zh-CN" altLang="en-US" dirty="0">
                <a:latin typeface="+mn-ea"/>
                <a:ea typeface="+mn-ea"/>
              </a:rPr>
              <a:t>＝</a:t>
            </a:r>
            <a:r>
              <a:rPr lang="en-US" altLang="zh-CN" dirty="0">
                <a:latin typeface="+mn-ea"/>
                <a:ea typeface="+mn-ea"/>
              </a:rPr>
              <a:t>30000</a:t>
            </a:r>
            <a:r>
              <a:rPr lang="zh-CN" altLang="en-US" dirty="0">
                <a:latin typeface="+mn-ea"/>
                <a:ea typeface="+mn-ea"/>
              </a:rPr>
              <a:t>＋</a:t>
            </a:r>
            <a:r>
              <a:rPr lang="en-US" altLang="zh-CN" dirty="0">
                <a:latin typeface="+mn-ea"/>
                <a:ea typeface="+mn-ea"/>
              </a:rPr>
              <a:t>2060</a:t>
            </a:r>
            <a:r>
              <a:rPr lang="zh-CN" altLang="en-US" dirty="0">
                <a:latin typeface="+mn-ea"/>
                <a:ea typeface="+mn-ea"/>
              </a:rPr>
              <a:t>＋</a:t>
            </a:r>
            <a:r>
              <a:rPr lang="en-US" altLang="zh-CN" dirty="0">
                <a:latin typeface="+mn-ea"/>
                <a:ea typeface="+mn-ea"/>
              </a:rPr>
              <a:t>2150</a:t>
            </a:r>
            <a:r>
              <a:rPr lang="zh-CN" altLang="en-US" dirty="0">
                <a:latin typeface="+mn-ea"/>
                <a:ea typeface="+mn-ea"/>
              </a:rPr>
              <a:t>＝</a:t>
            </a:r>
            <a:r>
              <a:rPr lang="en-US" altLang="zh-CN" dirty="0">
                <a:latin typeface="+mn-ea"/>
                <a:ea typeface="+mn-ea"/>
              </a:rPr>
              <a:t>341B0H</a:t>
            </a:r>
          </a:p>
          <a:p>
            <a:pPr>
              <a:lnSpc>
                <a:spcPts val="3800"/>
              </a:lnSpc>
            </a:pPr>
            <a:r>
              <a:rPr lang="zh-CN" altLang="en-US" dirty="0">
                <a:solidFill>
                  <a:srgbClr val="0000FF"/>
                </a:solidFill>
                <a:latin typeface="+mn-ea"/>
                <a:ea typeface="+mn-ea"/>
              </a:rPr>
              <a:t>执行前，</a:t>
            </a:r>
            <a:r>
              <a:rPr lang="en-US" altLang="zh-CN" dirty="0">
                <a:solidFill>
                  <a:srgbClr val="0000FF"/>
                </a:solidFill>
                <a:latin typeface="+mn-ea"/>
                <a:ea typeface="+mn-ea"/>
              </a:rPr>
              <a:t>IP</a:t>
            </a:r>
            <a:r>
              <a:rPr lang="zh-CN" altLang="en-US" dirty="0">
                <a:solidFill>
                  <a:srgbClr val="0000FF"/>
                </a:solidFill>
                <a:latin typeface="+mn-ea"/>
                <a:ea typeface="+mn-ea"/>
              </a:rPr>
              <a:t>＝</a:t>
            </a:r>
            <a:r>
              <a:rPr lang="en-US" altLang="zh-CN" dirty="0">
                <a:solidFill>
                  <a:srgbClr val="0000FF"/>
                </a:solidFill>
                <a:latin typeface="+mn-ea"/>
                <a:ea typeface="+mn-ea"/>
              </a:rPr>
              <a:t>2100H</a:t>
            </a:r>
            <a:r>
              <a:rPr lang="zh-CN" altLang="en-US" dirty="0">
                <a:solidFill>
                  <a:srgbClr val="0000FF"/>
                </a:solidFill>
                <a:latin typeface="+mn-ea"/>
                <a:ea typeface="+mn-ea"/>
              </a:rPr>
              <a:t>，（</a:t>
            </a:r>
            <a:r>
              <a:rPr lang="en-US" altLang="zh-CN" dirty="0">
                <a:solidFill>
                  <a:srgbClr val="0000FF"/>
                </a:solidFill>
                <a:latin typeface="+mn-ea"/>
                <a:ea typeface="+mn-ea"/>
              </a:rPr>
              <a:t>341B0H</a:t>
            </a:r>
            <a:r>
              <a:rPr lang="zh-CN" altLang="en-US" dirty="0">
                <a:solidFill>
                  <a:srgbClr val="0000FF"/>
                </a:solidFill>
                <a:latin typeface="+mn-ea"/>
                <a:ea typeface="+mn-ea"/>
              </a:rPr>
              <a:t>）＝</a:t>
            </a:r>
            <a:r>
              <a:rPr lang="en-US" altLang="zh-CN" dirty="0">
                <a:solidFill>
                  <a:srgbClr val="0000FF"/>
                </a:solidFill>
                <a:latin typeface="+mn-ea"/>
                <a:ea typeface="+mn-ea"/>
              </a:rPr>
              <a:t>7AH</a:t>
            </a:r>
            <a:r>
              <a:rPr lang="zh-CN" altLang="en-US" dirty="0">
                <a:solidFill>
                  <a:srgbClr val="0000FF"/>
                </a:solidFill>
                <a:latin typeface="+mn-ea"/>
                <a:ea typeface="+mn-ea"/>
              </a:rPr>
              <a:t>，（</a:t>
            </a:r>
            <a:r>
              <a:rPr lang="en-US" altLang="zh-CN" dirty="0">
                <a:solidFill>
                  <a:srgbClr val="0000FF"/>
                </a:solidFill>
                <a:latin typeface="+mn-ea"/>
                <a:ea typeface="+mn-ea"/>
              </a:rPr>
              <a:t>341B1H</a:t>
            </a:r>
            <a:r>
              <a:rPr lang="zh-CN" altLang="en-US" dirty="0">
                <a:solidFill>
                  <a:srgbClr val="0000FF"/>
                </a:solidFill>
                <a:latin typeface="+mn-ea"/>
                <a:ea typeface="+mn-ea"/>
              </a:rPr>
              <a:t>）＝</a:t>
            </a:r>
            <a:r>
              <a:rPr lang="en-US" altLang="zh-CN" dirty="0">
                <a:solidFill>
                  <a:srgbClr val="0000FF"/>
                </a:solidFill>
                <a:latin typeface="+mn-ea"/>
                <a:ea typeface="+mn-ea"/>
              </a:rPr>
              <a:t>30H</a:t>
            </a:r>
            <a:r>
              <a:rPr lang="zh-CN" altLang="en-US" dirty="0">
                <a:solidFill>
                  <a:srgbClr val="0000FF"/>
                </a:solidFill>
                <a:latin typeface="+mn-ea"/>
                <a:ea typeface="+mn-ea"/>
              </a:rPr>
              <a:t>。</a:t>
            </a:r>
          </a:p>
          <a:p>
            <a:pPr>
              <a:lnSpc>
                <a:spcPts val="3800"/>
              </a:lnSpc>
            </a:pPr>
            <a:r>
              <a:rPr lang="zh-CN" altLang="en-US" dirty="0">
                <a:solidFill>
                  <a:srgbClr val="C00000"/>
                </a:solidFill>
                <a:latin typeface="+mn-ea"/>
                <a:ea typeface="+mn-ea"/>
              </a:rPr>
              <a:t>执行后，</a:t>
            </a:r>
            <a:r>
              <a:rPr lang="en-US" altLang="zh-CN" dirty="0">
                <a:solidFill>
                  <a:srgbClr val="C00000"/>
                </a:solidFill>
                <a:latin typeface="+mn-ea"/>
                <a:ea typeface="+mn-ea"/>
              </a:rPr>
              <a:t>IP</a:t>
            </a:r>
            <a:r>
              <a:rPr lang="zh-CN" altLang="en-US" dirty="0">
                <a:solidFill>
                  <a:srgbClr val="C00000"/>
                </a:solidFill>
                <a:latin typeface="+mn-ea"/>
                <a:ea typeface="+mn-ea"/>
              </a:rPr>
              <a:t>＝</a:t>
            </a:r>
            <a:r>
              <a:rPr lang="en-US" altLang="zh-CN" dirty="0">
                <a:solidFill>
                  <a:srgbClr val="C00000"/>
                </a:solidFill>
                <a:latin typeface="+mn-ea"/>
                <a:ea typeface="+mn-ea"/>
              </a:rPr>
              <a:t>307AH</a:t>
            </a:r>
            <a:r>
              <a:rPr lang="zh-CN" altLang="en-US" dirty="0">
                <a:solidFill>
                  <a:srgbClr val="C00000"/>
                </a:solidFill>
                <a:latin typeface="+mn-ea"/>
                <a:ea typeface="+mn-ea"/>
              </a:rPr>
              <a:t>，（</a:t>
            </a:r>
            <a:r>
              <a:rPr lang="en-US" altLang="zh-CN" dirty="0">
                <a:solidFill>
                  <a:srgbClr val="C00000"/>
                </a:solidFill>
                <a:latin typeface="+mn-ea"/>
                <a:ea typeface="+mn-ea"/>
              </a:rPr>
              <a:t>341B0H</a:t>
            </a:r>
            <a:r>
              <a:rPr lang="zh-CN" altLang="en-US" dirty="0">
                <a:solidFill>
                  <a:srgbClr val="C00000"/>
                </a:solidFill>
                <a:latin typeface="+mn-ea"/>
                <a:ea typeface="+mn-ea"/>
              </a:rPr>
              <a:t>）＝</a:t>
            </a:r>
            <a:r>
              <a:rPr lang="en-US" altLang="zh-CN" dirty="0">
                <a:solidFill>
                  <a:srgbClr val="C00000"/>
                </a:solidFill>
                <a:latin typeface="+mn-ea"/>
                <a:ea typeface="+mn-ea"/>
              </a:rPr>
              <a:t>7AH</a:t>
            </a:r>
            <a:r>
              <a:rPr lang="zh-CN" altLang="en-US" dirty="0">
                <a:solidFill>
                  <a:srgbClr val="C00000"/>
                </a:solidFill>
                <a:latin typeface="+mn-ea"/>
                <a:ea typeface="+mn-ea"/>
              </a:rPr>
              <a:t>，（</a:t>
            </a:r>
            <a:r>
              <a:rPr lang="en-US" altLang="zh-CN" dirty="0">
                <a:solidFill>
                  <a:srgbClr val="C00000"/>
                </a:solidFill>
                <a:latin typeface="+mn-ea"/>
                <a:ea typeface="+mn-ea"/>
              </a:rPr>
              <a:t>341B1H</a:t>
            </a:r>
            <a:r>
              <a:rPr lang="zh-CN" altLang="en-US" dirty="0">
                <a:solidFill>
                  <a:srgbClr val="C00000"/>
                </a:solidFill>
                <a:latin typeface="+mn-ea"/>
                <a:ea typeface="+mn-ea"/>
              </a:rPr>
              <a:t>）＝</a:t>
            </a:r>
            <a:r>
              <a:rPr lang="en-US" altLang="zh-CN" dirty="0">
                <a:solidFill>
                  <a:srgbClr val="C00000"/>
                </a:solidFill>
                <a:latin typeface="+mn-ea"/>
                <a:ea typeface="+mn-ea"/>
              </a:rPr>
              <a:t>30H</a:t>
            </a:r>
            <a:r>
              <a:rPr lang="zh-CN" altLang="en-US" dirty="0">
                <a:solidFill>
                  <a:srgbClr val="C00000"/>
                </a:solidFill>
                <a:latin typeface="+mn-ea"/>
                <a:ea typeface="+mn-ea"/>
              </a:rPr>
              <a:t>。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ChangeArrowheads="1"/>
          </p:cNvSpPr>
          <p:nvPr/>
        </p:nvSpPr>
        <p:spPr bwMode="auto">
          <a:xfrm>
            <a:off x="735239" y="1341114"/>
            <a:ext cx="7823200" cy="522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kumimoji="1" lang="en-US" altLang="zh-CN" sz="28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3. </a:t>
            </a:r>
            <a:r>
              <a:rPr kumimoji="1" lang="zh-CN" altLang="en-US" sz="28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段间寻址</a:t>
            </a:r>
            <a:endParaRPr kumimoji="1" lang="en-US" altLang="zh-CN" sz="2800" dirty="0">
              <a:solidFill>
                <a:srgbClr val="C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184550" y="2373094"/>
            <a:ext cx="6432550" cy="4268091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eaLnBrk="1" hangingPunct="1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zh-CN" altLang="en-US" sz="28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转向的有效地址是</a:t>
            </a:r>
            <a:r>
              <a:rPr lang="en-US" altLang="zh-CN" sz="28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XXXX:YYYY</a:t>
            </a:r>
            <a:r>
              <a:rPr lang="zh-CN" altLang="en-US" sz="28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形式</a:t>
            </a:r>
          </a:p>
          <a:p>
            <a:pPr eaLnBrk="1" hangingPunct="1">
              <a:spcBef>
                <a:spcPts val="3600"/>
              </a:spcBef>
              <a:defRPr/>
            </a:pPr>
            <a:r>
              <a:rPr lang="zh-CN" altLang="en-US" sz="3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   </a:t>
            </a:r>
            <a:r>
              <a:rPr lang="zh-CN" altLang="en-US" sz="32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例：</a:t>
            </a:r>
            <a:r>
              <a:rPr lang="en-US" altLang="zh-CN" sz="28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JMP  1234H:5678H              </a:t>
            </a:r>
          </a:p>
          <a:p>
            <a:pPr eaLnBrk="1" hangingPunct="1">
              <a:lnSpc>
                <a:spcPct val="60000"/>
              </a:lnSpc>
              <a:spcBef>
                <a:spcPct val="50000"/>
              </a:spcBef>
              <a:defRPr/>
            </a:pPr>
            <a:r>
              <a:rPr lang="en-US" altLang="zh-CN" sz="28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            </a:t>
            </a:r>
            <a:r>
              <a:rPr lang="zh-CN" altLang="en-US" sz="28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；</a:t>
            </a:r>
            <a:r>
              <a:rPr lang="en-US" altLang="zh-CN" sz="28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(CS)=1234H </a:t>
            </a:r>
            <a:r>
              <a:rPr lang="zh-CN" altLang="en-US" sz="28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8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(IP)=5678H</a:t>
            </a:r>
          </a:p>
          <a:p>
            <a:pPr eaLnBrk="1" hangingPunct="1">
              <a:lnSpc>
                <a:spcPct val="60000"/>
              </a:lnSpc>
              <a:spcBef>
                <a:spcPct val="50000"/>
              </a:spcBef>
              <a:defRPr/>
            </a:pPr>
            <a:r>
              <a:rPr lang="en-US" altLang="zh-CN" sz="28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             </a:t>
            </a:r>
          </a:p>
          <a:p>
            <a:pPr eaLnBrk="1" hangingPunct="1">
              <a:lnSpc>
                <a:spcPct val="60000"/>
              </a:lnSpc>
              <a:spcBef>
                <a:spcPct val="50000"/>
              </a:spcBef>
              <a:defRPr/>
            </a:pPr>
            <a:r>
              <a:rPr lang="en-US" altLang="zh-CN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  <a:latin typeface="+mn-lt"/>
                <a:ea typeface="+mn-ea"/>
                <a:cs typeface="+mn-ea"/>
              </a:rPr>
              <a:t>JMP </a:t>
            </a:r>
            <a:r>
              <a:rPr lang="en-US" altLang="zh-CN" sz="2800" dirty="0" err="1">
                <a:solidFill>
                  <a:srgbClr val="000000"/>
                </a:solidFill>
                <a:latin typeface="+mn-lt"/>
                <a:ea typeface="+mn-ea"/>
                <a:cs typeface="+mn-ea"/>
              </a:rPr>
              <a:t>dword</a:t>
            </a:r>
            <a:r>
              <a:rPr lang="en-US" altLang="zh-CN" sz="2800" dirty="0">
                <a:solidFill>
                  <a:srgbClr val="000000"/>
                </a:solidFill>
                <a:latin typeface="+mn-lt"/>
                <a:ea typeface="+mn-ea"/>
                <a:cs typeface="+mn-ea"/>
              </a:rPr>
              <a:t> </a:t>
            </a:r>
            <a:r>
              <a:rPr lang="en-US" altLang="zh-CN" sz="2800" dirty="0" err="1">
                <a:solidFill>
                  <a:srgbClr val="000000"/>
                </a:solidFill>
                <a:latin typeface="+mn-lt"/>
                <a:ea typeface="+mn-ea"/>
                <a:cs typeface="+mn-ea"/>
              </a:rPr>
              <a:t>ptr</a:t>
            </a:r>
            <a:r>
              <a:rPr lang="en-US" altLang="zh-CN" sz="2800" dirty="0">
                <a:solidFill>
                  <a:srgbClr val="000000"/>
                </a:solidFill>
                <a:latin typeface="+mn-lt"/>
                <a:ea typeface="+mn-ea"/>
                <a:cs typeface="+mn-ea"/>
              </a:rPr>
              <a:t> </a:t>
            </a:r>
            <a:r>
              <a:rPr lang="zh-CN" altLang="en-US" sz="2800" dirty="0">
                <a:solidFill>
                  <a:srgbClr val="000000"/>
                </a:solidFill>
                <a:latin typeface="+mn-lt"/>
                <a:ea typeface="+mn-ea"/>
                <a:cs typeface="+mn-ea"/>
              </a:rPr>
              <a:t>内存地址单元</a:t>
            </a:r>
            <a:endParaRPr lang="en-US" altLang="zh-CN" sz="2800" dirty="0">
              <a:solidFill>
                <a:srgbClr val="000000"/>
              </a:solidFill>
              <a:latin typeface="+mn-lt"/>
              <a:ea typeface="+mn-ea"/>
              <a:cs typeface="+mn-ea"/>
            </a:endParaRPr>
          </a:p>
          <a:p>
            <a:pPr eaLnBrk="1" hangingPunct="1">
              <a:lnSpc>
                <a:spcPct val="60000"/>
              </a:lnSpc>
              <a:spcBef>
                <a:spcPct val="50000"/>
              </a:spcBef>
              <a:defRPr/>
            </a:pPr>
            <a:r>
              <a:rPr lang="zh-CN" altLang="en-US" sz="2800" dirty="0">
                <a:solidFill>
                  <a:srgbClr val="FF0000"/>
                </a:solidFill>
                <a:cs typeface="+mn-ea"/>
                <a:sym typeface="+mn-lt"/>
              </a:rPr>
              <a:t>；</a:t>
            </a:r>
            <a:r>
              <a:rPr lang="en-US" altLang="zh-CN" sz="2800" dirty="0">
                <a:solidFill>
                  <a:srgbClr val="FF0000"/>
                </a:solidFill>
                <a:cs typeface="+mn-ea"/>
                <a:sym typeface="+mn-lt"/>
              </a:rPr>
              <a:t>(CS)=(</a:t>
            </a:r>
            <a:r>
              <a:rPr lang="zh-CN" altLang="en-US" sz="2800" dirty="0">
                <a:solidFill>
                  <a:srgbClr val="FF0000"/>
                </a:solidFill>
                <a:cs typeface="+mn-ea"/>
              </a:rPr>
              <a:t>内存地址单元</a:t>
            </a:r>
            <a:r>
              <a:rPr lang="en-US" altLang="zh-CN" sz="2800" dirty="0">
                <a:solidFill>
                  <a:srgbClr val="FF0000"/>
                </a:solidFill>
                <a:cs typeface="+mn-ea"/>
              </a:rPr>
              <a:t>+2</a:t>
            </a:r>
            <a:r>
              <a:rPr lang="en-US" altLang="zh-CN" sz="2800" dirty="0">
                <a:solidFill>
                  <a:srgbClr val="FF0000"/>
                </a:solidFill>
                <a:cs typeface="+mn-ea"/>
                <a:sym typeface="+mn-lt"/>
              </a:rPr>
              <a:t>) </a:t>
            </a:r>
            <a:r>
              <a:rPr lang="zh-CN" altLang="en-US" sz="2800" dirty="0">
                <a:solidFill>
                  <a:srgbClr val="FF0000"/>
                </a:solidFill>
                <a:cs typeface="+mn-ea"/>
                <a:sym typeface="+mn-lt"/>
              </a:rPr>
              <a:t>，</a:t>
            </a:r>
            <a:endParaRPr lang="en-US" altLang="zh-CN" sz="2800" dirty="0">
              <a:solidFill>
                <a:srgbClr val="FF0000"/>
              </a:solidFill>
              <a:cs typeface="+mn-ea"/>
              <a:sym typeface="+mn-lt"/>
            </a:endParaRPr>
          </a:p>
          <a:p>
            <a:pPr eaLnBrk="1" hangingPunct="1">
              <a:lnSpc>
                <a:spcPct val="60000"/>
              </a:lnSpc>
              <a:spcBef>
                <a:spcPct val="50000"/>
              </a:spcBef>
              <a:defRPr/>
            </a:pPr>
            <a:r>
              <a:rPr lang="en-US" altLang="zh-CN" sz="2800" dirty="0">
                <a:solidFill>
                  <a:srgbClr val="FF0000"/>
                </a:solidFill>
                <a:cs typeface="+mn-ea"/>
                <a:sym typeface="+mn-lt"/>
              </a:rPr>
              <a:t>    (IP)=(</a:t>
            </a:r>
            <a:r>
              <a:rPr lang="zh-CN" altLang="en-US" sz="2800" dirty="0">
                <a:solidFill>
                  <a:srgbClr val="FF0000"/>
                </a:solidFill>
                <a:cs typeface="+mn-ea"/>
              </a:rPr>
              <a:t>内存地址单元</a:t>
            </a:r>
            <a:r>
              <a:rPr lang="en-US" altLang="zh-CN" sz="2800" dirty="0">
                <a:solidFill>
                  <a:srgbClr val="FF0000"/>
                </a:solidFill>
                <a:cs typeface="+mn-ea"/>
                <a:sym typeface="+mn-lt"/>
              </a:rPr>
              <a:t>) </a:t>
            </a:r>
            <a:endParaRPr lang="en-US" altLang="zh-CN" sz="2800" dirty="0">
              <a:solidFill>
                <a:srgbClr val="FF0000"/>
              </a:solidFill>
              <a:latin typeface="+mn-lt"/>
              <a:ea typeface="+mn-ea"/>
              <a:cs typeface="+mn-ea"/>
            </a:endParaRPr>
          </a:p>
          <a:p>
            <a:pPr eaLnBrk="1" hangingPunct="1">
              <a:lnSpc>
                <a:spcPct val="60000"/>
              </a:lnSpc>
              <a:spcBef>
                <a:spcPct val="50000"/>
              </a:spcBef>
              <a:defRPr/>
            </a:pP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88428" y="1341114"/>
            <a:ext cx="58252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2800" dirty="0">
                <a:solidFill>
                  <a:srgbClr val="C00000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CS</a:t>
            </a:r>
            <a:r>
              <a:rPr kumimoji="1" lang="zh-CN" altLang="en-US" sz="2800" dirty="0">
                <a:solidFill>
                  <a:srgbClr val="C00000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与</a:t>
            </a:r>
            <a:r>
              <a:rPr kumimoji="1" lang="en-US" altLang="zh-CN" sz="2800" dirty="0">
                <a:solidFill>
                  <a:srgbClr val="C00000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IP</a:t>
            </a:r>
            <a:r>
              <a:rPr kumimoji="1" lang="zh-CN" altLang="en-US" sz="2800" dirty="0">
                <a:solidFill>
                  <a:srgbClr val="C00000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都变化</a:t>
            </a:r>
            <a:r>
              <a:rPr kumimoji="1" lang="en-US" altLang="zh-CN" sz="2800" dirty="0">
                <a:solidFill>
                  <a:srgbClr val="C00000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(</a:t>
            </a:r>
            <a:r>
              <a:rPr kumimoji="1" lang="zh-CN" altLang="en-US" sz="2800" dirty="0">
                <a:solidFill>
                  <a:srgbClr val="C00000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一般仅供</a:t>
            </a:r>
            <a:r>
              <a:rPr kumimoji="1" lang="en-US" altLang="zh-CN" sz="2800" dirty="0">
                <a:solidFill>
                  <a:srgbClr val="C00000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OS</a:t>
            </a:r>
            <a:r>
              <a:rPr kumimoji="1" lang="zh-CN" altLang="en-US" sz="2800" dirty="0">
                <a:solidFill>
                  <a:srgbClr val="C00000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使用</a:t>
            </a:r>
            <a:r>
              <a:rPr kumimoji="1" lang="en-US" altLang="zh-CN" sz="2800" dirty="0">
                <a:solidFill>
                  <a:srgbClr val="C00000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)</a:t>
            </a:r>
            <a:endParaRPr lang="zh-CN" altLang="en-US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 Box 4"/>
          <p:cNvSpPr txBox="1">
            <a:spLocks noChangeArrowheads="1"/>
          </p:cNvSpPr>
          <p:nvPr/>
        </p:nvSpPr>
        <p:spPr bwMode="auto">
          <a:xfrm>
            <a:off x="425231" y="1203162"/>
            <a:ext cx="8293538" cy="5408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、现有（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DS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）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=2000H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，（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BX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）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=0100H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，（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SI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）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=0002H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，（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20100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）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=12H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，（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20101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）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=34H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，（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20102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）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=56H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，（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20103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）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=78H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，（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21200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）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=2AH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，（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21201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）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=4CH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，（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21202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）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=0B7H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，（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21203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）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=65H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，试说明下面各条指令执行后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AX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寄存器的内容。</a:t>
            </a:r>
          </a:p>
          <a:p>
            <a:pPr algn="just"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）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MOV	AX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1200H</a:t>
            </a:r>
          </a:p>
          <a:p>
            <a:pPr algn="just"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）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MOV	AX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BX</a:t>
            </a:r>
          </a:p>
          <a:p>
            <a:pPr algn="just"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）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MOV	AX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[1200H]</a:t>
            </a:r>
          </a:p>
          <a:p>
            <a:pPr algn="just"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4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）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MOV	AX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[BX] </a:t>
            </a:r>
          </a:p>
          <a:p>
            <a:pPr algn="just"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5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）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MOV	AX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1100H[BX]</a:t>
            </a:r>
          </a:p>
          <a:p>
            <a:pPr algn="just"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6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）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MOV	AX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[BX][SI]</a:t>
            </a:r>
          </a:p>
          <a:p>
            <a:pPr algn="just"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7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）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MOV	AX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1100H[BX][SI]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2623" l="1311" r="90000">
                        <a14:foregroundMark x1="25410" y1="74918" x2="25410" y2="74918"/>
                        <a14:foregroundMark x1="19672" y1="70984" x2="19672" y2="70984"/>
                        <a14:foregroundMark x1="18852" y1="72295" x2="18852" y2="72295"/>
                        <a14:foregroundMark x1="18361" y1="72787" x2="18361" y2="72787"/>
                        <a14:foregroundMark x1="17541" y1="73115" x2="17541" y2="73115"/>
                        <a14:foregroundMark x1="16885" y1="74262" x2="16885" y2="74262"/>
                        <a14:foregroundMark x1="15902" y1="74918" x2="15902" y2="74918"/>
                        <a14:foregroundMark x1="15246" y1="75082" x2="15246" y2="75082"/>
                        <a14:foregroundMark x1="19344" y1="70492" x2="19344" y2="70492"/>
                        <a14:foregroundMark x1="17049" y1="72787" x2="17049" y2="72787"/>
                        <a14:foregroundMark x1="16066" y1="73770" x2="16066" y2="73770"/>
                        <a14:foregroundMark x1="14262" y1="75574" x2="14262" y2="7557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693245" y="3429000"/>
            <a:ext cx="1761796" cy="1761796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5693245" y="5065560"/>
            <a:ext cx="1983235" cy="10050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54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作  业</a:t>
            </a:r>
          </a:p>
        </p:txBody>
      </p:sp>
    </p:spTree>
  </p:cSld>
  <p:clrMapOvr>
    <a:masterClrMapping/>
  </p:clrMapOvr>
  <p:transition>
    <p:random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 Box 4"/>
          <p:cNvSpPr txBox="1">
            <a:spLocks noChangeArrowheads="1"/>
          </p:cNvSpPr>
          <p:nvPr/>
        </p:nvSpPr>
        <p:spPr bwMode="auto">
          <a:xfrm>
            <a:off x="493712" y="1250950"/>
            <a:ext cx="8156575" cy="5485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kumimoji="1" lang="zh-CN" altLang="en-US" sz="2000" dirty="0">
                <a:latin typeface="+mn-lt"/>
                <a:ea typeface="+mn-ea"/>
                <a:cs typeface="+mn-ea"/>
                <a:sym typeface="+mn-lt"/>
              </a:rPr>
              <a:t>、假设（</a:t>
            </a:r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DS</a:t>
            </a:r>
            <a:r>
              <a:rPr kumimoji="1" lang="zh-CN" altLang="en-US" sz="2000" dirty="0">
                <a:latin typeface="+mn-lt"/>
                <a:ea typeface="+mn-ea"/>
                <a:cs typeface="+mn-ea"/>
                <a:sym typeface="+mn-lt"/>
              </a:rPr>
              <a:t>）</a:t>
            </a:r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=2000H</a:t>
            </a:r>
            <a:r>
              <a:rPr kumimoji="1" lang="zh-CN" altLang="en-US" sz="2000" dirty="0">
                <a:latin typeface="+mn-lt"/>
                <a:ea typeface="+mn-ea"/>
                <a:cs typeface="+mn-ea"/>
                <a:sym typeface="+mn-lt"/>
              </a:rPr>
              <a:t>，（</a:t>
            </a:r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ES</a:t>
            </a:r>
            <a:r>
              <a:rPr kumimoji="1" lang="zh-CN" altLang="en-US" sz="2000" dirty="0">
                <a:latin typeface="+mn-lt"/>
                <a:ea typeface="+mn-ea"/>
                <a:cs typeface="+mn-ea"/>
                <a:sym typeface="+mn-lt"/>
              </a:rPr>
              <a:t>）</a:t>
            </a:r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=2100H</a:t>
            </a:r>
            <a:r>
              <a:rPr kumimoji="1" lang="zh-CN" altLang="en-US" sz="2000" dirty="0">
                <a:latin typeface="+mn-lt"/>
                <a:ea typeface="+mn-ea"/>
                <a:cs typeface="+mn-ea"/>
                <a:sym typeface="+mn-lt"/>
              </a:rPr>
              <a:t>，（</a:t>
            </a:r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SS</a:t>
            </a:r>
            <a:r>
              <a:rPr kumimoji="1" lang="zh-CN" altLang="en-US" sz="2000" dirty="0">
                <a:latin typeface="+mn-lt"/>
                <a:ea typeface="+mn-ea"/>
                <a:cs typeface="+mn-ea"/>
                <a:sym typeface="+mn-lt"/>
              </a:rPr>
              <a:t>）</a:t>
            </a:r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=1500H</a:t>
            </a:r>
            <a:r>
              <a:rPr kumimoji="1" lang="zh-CN" altLang="en-US" sz="2000" dirty="0">
                <a:latin typeface="+mn-lt"/>
                <a:ea typeface="+mn-ea"/>
                <a:cs typeface="+mn-ea"/>
                <a:sym typeface="+mn-lt"/>
              </a:rPr>
              <a:t>，（</a:t>
            </a:r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SI</a:t>
            </a:r>
            <a:r>
              <a:rPr kumimoji="1" lang="zh-CN" altLang="en-US" sz="2000" dirty="0">
                <a:latin typeface="+mn-lt"/>
                <a:ea typeface="+mn-ea"/>
                <a:cs typeface="+mn-ea"/>
                <a:sym typeface="+mn-lt"/>
              </a:rPr>
              <a:t>）</a:t>
            </a:r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=00A0H</a:t>
            </a:r>
            <a:r>
              <a:rPr kumimoji="1" lang="zh-CN" altLang="en-US" sz="2000" dirty="0">
                <a:latin typeface="+mn-lt"/>
                <a:ea typeface="+mn-ea"/>
                <a:cs typeface="+mn-ea"/>
                <a:sym typeface="+mn-lt"/>
              </a:rPr>
              <a:t>，（</a:t>
            </a:r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BX</a:t>
            </a:r>
            <a:r>
              <a:rPr kumimoji="1" lang="zh-CN" altLang="en-US" sz="2000" dirty="0">
                <a:latin typeface="+mn-lt"/>
                <a:ea typeface="+mn-ea"/>
                <a:cs typeface="+mn-ea"/>
                <a:sym typeface="+mn-lt"/>
              </a:rPr>
              <a:t>）</a:t>
            </a:r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=0100H</a:t>
            </a:r>
            <a:r>
              <a:rPr kumimoji="1" lang="zh-CN" altLang="en-US" sz="2000" dirty="0">
                <a:latin typeface="+mn-lt"/>
                <a:ea typeface="+mn-ea"/>
                <a:cs typeface="+mn-ea"/>
                <a:sym typeface="+mn-lt"/>
              </a:rPr>
              <a:t>，（</a:t>
            </a:r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BP</a:t>
            </a:r>
            <a:r>
              <a:rPr kumimoji="1" lang="zh-CN" altLang="en-US" sz="2000" dirty="0">
                <a:latin typeface="+mn-lt"/>
                <a:ea typeface="+mn-ea"/>
                <a:cs typeface="+mn-ea"/>
                <a:sym typeface="+mn-lt"/>
              </a:rPr>
              <a:t>）</a:t>
            </a:r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=0010H</a:t>
            </a:r>
            <a:r>
              <a:rPr kumimoji="1" lang="zh-CN" altLang="en-US" sz="2000" dirty="0">
                <a:latin typeface="+mn-lt"/>
                <a:ea typeface="+mn-ea"/>
                <a:cs typeface="+mn-ea"/>
                <a:sym typeface="+mn-lt"/>
              </a:rPr>
              <a:t>，数据段中的变量名</a:t>
            </a:r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VAL</a:t>
            </a:r>
            <a:r>
              <a:rPr kumimoji="1" lang="zh-CN" altLang="en-US" sz="2000" dirty="0">
                <a:latin typeface="+mn-lt"/>
                <a:ea typeface="+mn-ea"/>
                <a:cs typeface="+mn-ea"/>
                <a:sym typeface="+mn-lt"/>
              </a:rPr>
              <a:t>的偏移地址值为</a:t>
            </a:r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0050H</a:t>
            </a:r>
            <a:r>
              <a:rPr kumimoji="1" lang="zh-CN" altLang="en-US" sz="2000" dirty="0">
                <a:latin typeface="+mn-lt"/>
                <a:ea typeface="+mn-ea"/>
                <a:cs typeface="+mn-ea"/>
                <a:sym typeface="+mn-lt"/>
              </a:rPr>
              <a:t>，试指出下列源操作数的寻址方式试什么？其物理地址值是什么？</a:t>
            </a:r>
          </a:p>
          <a:p>
            <a:pPr eaLnBrk="1" hangingPunct="1"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kumimoji="1" lang="zh-CN" altLang="en-US" sz="2000" dirty="0"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kumimoji="1" lang="zh-CN" altLang="en-US" sz="2000" dirty="0">
                <a:latin typeface="+mn-lt"/>
                <a:ea typeface="+mn-ea"/>
                <a:cs typeface="+mn-ea"/>
                <a:sym typeface="+mn-lt"/>
              </a:rPr>
              <a:t>）</a:t>
            </a:r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MOV	AX</a:t>
            </a:r>
            <a:r>
              <a:rPr kumimoji="1" lang="zh-CN" altLang="en-US" sz="20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0BAH</a:t>
            </a:r>
          </a:p>
          <a:p>
            <a:pPr eaLnBrk="1" hangingPunct="1"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kumimoji="1" lang="zh-CN" altLang="en-US" sz="2000" dirty="0"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kumimoji="1" lang="zh-CN" altLang="en-US" sz="2000" dirty="0">
                <a:latin typeface="+mn-lt"/>
                <a:ea typeface="+mn-ea"/>
                <a:cs typeface="+mn-ea"/>
                <a:sym typeface="+mn-lt"/>
              </a:rPr>
              <a:t>）</a:t>
            </a:r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MOV	AX</a:t>
            </a:r>
            <a:r>
              <a:rPr kumimoji="1" lang="zh-CN" altLang="en-US" sz="20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[100H]</a:t>
            </a:r>
          </a:p>
          <a:p>
            <a:pPr eaLnBrk="1" hangingPunct="1"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kumimoji="1" lang="zh-CN" altLang="en-US" sz="2000" dirty="0"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kumimoji="1" lang="zh-CN" altLang="en-US" sz="2000" dirty="0">
                <a:latin typeface="+mn-lt"/>
                <a:ea typeface="+mn-ea"/>
                <a:cs typeface="+mn-ea"/>
                <a:sym typeface="+mn-lt"/>
              </a:rPr>
              <a:t>）</a:t>
            </a:r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MOV	AX</a:t>
            </a:r>
            <a:r>
              <a:rPr kumimoji="1" lang="zh-CN" altLang="en-US" sz="20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[BX] </a:t>
            </a:r>
          </a:p>
          <a:p>
            <a:pPr eaLnBrk="1" hangingPunct="1"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kumimoji="1" lang="zh-CN" altLang="en-US" sz="2000" dirty="0"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4</a:t>
            </a:r>
            <a:r>
              <a:rPr kumimoji="1" lang="zh-CN" altLang="en-US" sz="2000" dirty="0">
                <a:latin typeface="+mn-lt"/>
                <a:ea typeface="+mn-ea"/>
                <a:cs typeface="+mn-ea"/>
                <a:sym typeface="+mn-lt"/>
              </a:rPr>
              <a:t>）</a:t>
            </a:r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MOV	AX</a:t>
            </a:r>
            <a:r>
              <a:rPr kumimoji="1" lang="zh-CN" altLang="en-US" sz="20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[BP] </a:t>
            </a:r>
          </a:p>
          <a:p>
            <a:pPr eaLnBrk="1" hangingPunct="1"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kumimoji="1" lang="zh-CN" altLang="en-US" sz="2000" dirty="0"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5</a:t>
            </a:r>
            <a:r>
              <a:rPr kumimoji="1" lang="zh-CN" altLang="en-US" sz="2000" dirty="0">
                <a:latin typeface="+mn-lt"/>
                <a:ea typeface="+mn-ea"/>
                <a:cs typeface="+mn-ea"/>
                <a:sym typeface="+mn-lt"/>
              </a:rPr>
              <a:t>）</a:t>
            </a:r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MOV	AX</a:t>
            </a:r>
            <a:r>
              <a:rPr kumimoji="1" lang="zh-CN" altLang="en-US" sz="20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[BX+10]</a:t>
            </a:r>
          </a:p>
          <a:p>
            <a:pPr eaLnBrk="1" hangingPunct="1"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kumimoji="1" lang="zh-CN" altLang="en-US" sz="2000" dirty="0"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6</a:t>
            </a:r>
            <a:r>
              <a:rPr kumimoji="1" lang="zh-CN" altLang="en-US" sz="2000" dirty="0">
                <a:latin typeface="+mn-lt"/>
                <a:ea typeface="+mn-ea"/>
                <a:cs typeface="+mn-ea"/>
                <a:sym typeface="+mn-lt"/>
              </a:rPr>
              <a:t>）</a:t>
            </a:r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MOV	AX</a:t>
            </a:r>
            <a:r>
              <a:rPr kumimoji="1" lang="zh-CN" altLang="en-US" sz="20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[BX][SI]</a:t>
            </a:r>
          </a:p>
          <a:p>
            <a:pPr eaLnBrk="1" hangingPunct="1"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kumimoji="1" lang="zh-CN" altLang="en-US" sz="2000" dirty="0"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7</a:t>
            </a:r>
            <a:r>
              <a:rPr kumimoji="1" lang="zh-CN" altLang="en-US" sz="2000" dirty="0">
                <a:latin typeface="+mn-lt"/>
                <a:ea typeface="+mn-ea"/>
                <a:cs typeface="+mn-ea"/>
                <a:sym typeface="+mn-lt"/>
              </a:rPr>
              <a:t>）</a:t>
            </a:r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MOV	AX</a:t>
            </a:r>
            <a:r>
              <a:rPr kumimoji="1" lang="zh-CN" altLang="en-US" sz="20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BX</a:t>
            </a:r>
          </a:p>
          <a:p>
            <a:pPr eaLnBrk="1" hangingPunct="1"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kumimoji="1" lang="zh-CN" altLang="en-US" sz="2000" dirty="0"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8</a:t>
            </a:r>
            <a:r>
              <a:rPr kumimoji="1" lang="zh-CN" altLang="en-US" sz="2000" dirty="0">
                <a:latin typeface="+mn-lt"/>
                <a:ea typeface="+mn-ea"/>
                <a:cs typeface="+mn-ea"/>
                <a:sym typeface="+mn-lt"/>
              </a:rPr>
              <a:t>）</a:t>
            </a:r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MOV	AX</a:t>
            </a:r>
            <a:r>
              <a:rPr kumimoji="1" lang="zh-CN" altLang="en-US" sz="20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VAL</a:t>
            </a:r>
          </a:p>
          <a:p>
            <a:pPr eaLnBrk="1" hangingPunct="1"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kumimoji="1" lang="zh-CN" altLang="en-US" sz="2000" dirty="0"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9</a:t>
            </a:r>
            <a:r>
              <a:rPr kumimoji="1" lang="zh-CN" altLang="en-US" sz="2000" dirty="0">
                <a:latin typeface="+mn-lt"/>
                <a:ea typeface="+mn-ea"/>
                <a:cs typeface="+mn-ea"/>
                <a:sym typeface="+mn-lt"/>
              </a:rPr>
              <a:t>）</a:t>
            </a:r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MOV	AX</a:t>
            </a:r>
            <a:r>
              <a:rPr kumimoji="1" lang="zh-CN" altLang="en-US" sz="20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ES</a:t>
            </a:r>
            <a:r>
              <a:rPr kumimoji="1" lang="zh-CN" altLang="en-US" sz="2000" dirty="0">
                <a:latin typeface="+mn-lt"/>
                <a:ea typeface="+mn-ea"/>
                <a:cs typeface="+mn-ea"/>
                <a:sym typeface="+mn-lt"/>
              </a:rPr>
              <a:t>： </a:t>
            </a:r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[BX]</a:t>
            </a:r>
          </a:p>
          <a:p>
            <a:pPr eaLnBrk="1" hangingPunct="1"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kumimoji="1" lang="zh-CN" altLang="en-US" sz="2000" dirty="0"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10</a:t>
            </a:r>
            <a:r>
              <a:rPr kumimoji="1" lang="zh-CN" altLang="en-US" sz="2000" dirty="0">
                <a:latin typeface="+mn-lt"/>
                <a:ea typeface="+mn-ea"/>
                <a:cs typeface="+mn-ea"/>
                <a:sym typeface="+mn-lt"/>
              </a:rPr>
              <a:t>）</a:t>
            </a:r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MOV	AX</a:t>
            </a:r>
            <a:r>
              <a:rPr kumimoji="1" lang="zh-CN" altLang="en-US" sz="2000" dirty="0">
                <a:latin typeface="+mn-lt"/>
                <a:ea typeface="+mn-ea"/>
                <a:cs typeface="+mn-ea"/>
                <a:sym typeface="+mn-lt"/>
              </a:rPr>
              <a:t>， </a:t>
            </a:r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[SI]</a:t>
            </a:r>
          </a:p>
          <a:p>
            <a:pPr eaLnBrk="1" hangingPunct="1"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kumimoji="1" lang="zh-CN" altLang="en-US" sz="2000" dirty="0"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11</a:t>
            </a:r>
            <a:r>
              <a:rPr kumimoji="1" lang="zh-CN" altLang="en-US" sz="2000" dirty="0">
                <a:latin typeface="+mn-lt"/>
                <a:ea typeface="+mn-ea"/>
                <a:cs typeface="+mn-ea"/>
                <a:sym typeface="+mn-lt"/>
              </a:rPr>
              <a:t>）</a:t>
            </a:r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MOV	AX</a:t>
            </a:r>
            <a:r>
              <a:rPr kumimoji="1" lang="zh-CN" altLang="en-US" sz="20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VAL [BX]</a:t>
            </a:r>
          </a:p>
          <a:p>
            <a:pPr eaLnBrk="1" hangingPunct="1"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kumimoji="1" lang="zh-CN" altLang="en-US" sz="2000" dirty="0"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12</a:t>
            </a:r>
            <a:r>
              <a:rPr kumimoji="1" lang="zh-CN" altLang="en-US" sz="2000" dirty="0">
                <a:latin typeface="+mn-lt"/>
                <a:ea typeface="+mn-ea"/>
                <a:cs typeface="+mn-ea"/>
                <a:sym typeface="+mn-lt"/>
              </a:rPr>
              <a:t>）</a:t>
            </a:r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MOV	AX</a:t>
            </a:r>
            <a:r>
              <a:rPr kumimoji="1" lang="zh-CN" altLang="en-US" sz="200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VAL [BX][SI]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2623" l="1311" r="90000">
                        <a14:foregroundMark x1="25410" y1="74918" x2="25410" y2="74918"/>
                        <a14:foregroundMark x1="19672" y1="70984" x2="19672" y2="70984"/>
                        <a14:foregroundMark x1="18852" y1="72295" x2="18852" y2="72295"/>
                        <a14:foregroundMark x1="18361" y1="72787" x2="18361" y2="72787"/>
                        <a14:foregroundMark x1="17541" y1="73115" x2="17541" y2="73115"/>
                        <a14:foregroundMark x1="16885" y1="74262" x2="16885" y2="74262"/>
                        <a14:foregroundMark x1="15902" y1="74918" x2="15902" y2="74918"/>
                        <a14:foregroundMark x1="15246" y1="75082" x2="15246" y2="75082"/>
                        <a14:foregroundMark x1="19344" y1="70492" x2="19344" y2="70492"/>
                        <a14:foregroundMark x1="17049" y1="72787" x2="17049" y2="72787"/>
                        <a14:foregroundMark x1="16066" y1="73770" x2="16066" y2="73770"/>
                        <a14:foregroundMark x1="14262" y1="75574" x2="14262" y2="7557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693246" y="2965471"/>
            <a:ext cx="1761796" cy="1761796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5693246" y="4602031"/>
            <a:ext cx="1983235" cy="10050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54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作  业</a:t>
            </a:r>
          </a:p>
        </p:txBody>
      </p:sp>
    </p:spTree>
  </p:cSld>
  <p:clrMapOvr>
    <a:masterClrMapping/>
  </p:clrMapOvr>
  <p:transition>
    <p:random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9a034ee3-7850-4965-bd57-6f9d486e20ab"/>
  <p:tag name="COMMONDATA" val="eyJoZGlkIjoiOGExMzQ4M2NjNDc2NmY1ZjIwMjgwMWEyNTk3MzU5ZDAifQ=="/>
</p:tagLst>
</file>

<file path=ppt/theme/theme1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wynx4k40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993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195580" marR="0" indent="-19558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Char char="•"/>
          <a:defRPr kumimoji="0" lang="zh-CN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993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195580" marR="0" indent="-19558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Char char="•"/>
          <a:defRPr kumimoji="0" lang="zh-CN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2765</Words>
  <Application>Microsoft Office PowerPoint</Application>
  <PresentationFormat>On-screen Show (4:3)</PresentationFormat>
  <Paragraphs>444</Paragraphs>
  <Slides>34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9" baseType="lpstr">
      <vt:lpstr>微软雅黑</vt:lpstr>
      <vt:lpstr>Arial</vt:lpstr>
      <vt:lpstr>Times New Roman</vt:lpstr>
      <vt:lpstr>Wingdings</vt:lpstr>
      <vt:lpstr>默认设计模板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bjtu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zq</dc:creator>
  <cp:lastModifiedBy>劲帆 柯</cp:lastModifiedBy>
  <cp:revision>1573</cp:revision>
  <dcterms:created xsi:type="dcterms:W3CDTF">2007-07-12T10:32:00Z</dcterms:created>
  <dcterms:modified xsi:type="dcterms:W3CDTF">2023-06-27T12:10:43Z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2052-11.1.0.13703</vt:lpwstr>
  </property>
  <property fmtid="{D5CDD505-2E9C-101B-9397-08002B2CF9AE}" pid="3" name="ICV">
    <vt:lpwstr>5956C96A18D14EF58AEB87233E816D4D</vt:lpwstr>
  </property>
</Properties>
</file>