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442" r:id="rId3"/>
    <p:sldId id="701" r:id="rId5"/>
    <p:sldId id="736" r:id="rId6"/>
    <p:sldId id="737" r:id="rId7"/>
    <p:sldId id="702" r:id="rId8"/>
    <p:sldId id="703" r:id="rId9"/>
    <p:sldId id="738" r:id="rId10"/>
    <p:sldId id="705" r:id="rId11"/>
    <p:sldId id="722" r:id="rId12"/>
    <p:sldId id="285" r:id="rId13"/>
    <p:sldId id="723" r:id="rId14"/>
    <p:sldId id="706" r:id="rId15"/>
    <p:sldId id="707" r:id="rId16"/>
    <p:sldId id="708" r:id="rId17"/>
    <p:sldId id="709" r:id="rId18"/>
    <p:sldId id="710" r:id="rId19"/>
    <p:sldId id="711" r:id="rId20"/>
    <p:sldId id="712" r:id="rId21"/>
    <p:sldId id="721" r:id="rId22"/>
  </p:sldIdLst>
  <p:sldSz cx="9144000" cy="6858000" type="screen4x3"/>
  <p:notesSz cx="6858000" cy="9144000"/>
  <p:custDataLst>
    <p:tags r:id="rId26"/>
  </p:custDataLst>
  <p:defaultTextStyle>
    <a:defPPr>
      <a:defRPr lang="zh-CN"/>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FFFF00"/>
    <a:srgbClr val="006600"/>
    <a:srgbClr val="3366FF"/>
    <a:srgbClr val="990033"/>
    <a:srgbClr val="009900"/>
    <a:srgbClr val="663300"/>
    <a:srgbClr val="CCFF33"/>
    <a:srgbClr val="996633"/>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62" autoAdjust="0"/>
    <p:restoredTop sz="81024" autoAdjust="0"/>
  </p:normalViewPr>
  <p:slideViewPr>
    <p:cSldViewPr snapToGrid="0">
      <p:cViewPr varScale="1">
        <p:scale>
          <a:sx n="86" d="100"/>
          <a:sy n="86" d="100"/>
        </p:scale>
        <p:origin x="94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8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algn="l"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algn="l" eaLnBrk="1" hangingPunct="1">
              <a:buFontTx/>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b="0" smtClean="0">
                <a:latin typeface="Arial" panose="020B0604020202020204" pitchFamily="34" charset="0"/>
              </a:defRPr>
            </a:lvl1pPr>
          </a:lstStyle>
          <a:p>
            <a:pPr>
              <a:defRPr/>
            </a:pPr>
            <a:fld id="{CA56F96E-743B-4263-BB28-BDDDB8299875}"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A56F96E-743B-4263-BB28-BDDDB8299875}"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A56F96E-743B-4263-BB28-BDDDB8299875}"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1" lang="en-US" altLang="zh-CN" sz="1200" b="0" cap="all" dirty="0">
              <a:latin typeface="+mn-lt"/>
              <a:ea typeface="+mn-ea"/>
              <a:cs typeface="+mn-ea"/>
              <a:sym typeface="+mn-lt"/>
            </a:endParaRPr>
          </a:p>
        </p:txBody>
      </p:sp>
      <p:sp>
        <p:nvSpPr>
          <p:cNvPr id="4" name="灯片编号占位符 3"/>
          <p:cNvSpPr>
            <a:spLocks noGrp="1"/>
          </p:cNvSpPr>
          <p:nvPr>
            <p:ph type="sldNum" sz="quarter" idx="5"/>
          </p:nvPr>
        </p:nvSpPr>
        <p:spPr/>
        <p:txBody>
          <a:bodyPr/>
          <a:lstStyle/>
          <a:p>
            <a:pPr>
              <a:defRPr/>
            </a:pPr>
            <a:fld id="{CA56F96E-743B-4263-BB28-BDDDB8299875}"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A56F96E-743B-4263-BB28-BDDDB8299875}"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A56F96E-743B-4263-BB28-BDDDB8299875}" type="slidenum">
              <a:rPr lang="en-US" altLang="zh-CN"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A56F96E-743B-4263-BB28-BDDDB8299875}" type="slidenum">
              <a:rPr lang="en-US" altLang="zh-CN"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F0C1C87A-0732-4B9E-A9B8-81D2D2280584}" type="slidenum">
              <a:rPr lang="en-US" altLang="zh-CN"/>
            </a:fld>
            <a:endParaRPr lang="en-US" altLang="zh-CN"/>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lvl1pPr algn="just">
              <a:defRPr/>
            </a:lvl1pPr>
            <a:lvl2pPr algn="just">
              <a:defRPr/>
            </a:lvl2pPr>
            <a:lvl3pPr algn="just">
              <a:defRPr/>
            </a:lvl3pPr>
            <a:lvl4pPr algn="just">
              <a:defRPr/>
            </a:lvl4pPr>
            <a:lvl5pPr algn="just">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12D3D1A7-C5EE-4935-8D9C-6A365F46FF2B}" type="slidenum">
              <a:rPr lang="en-US" altLang="zh-CN"/>
            </a:fld>
            <a:endParaRPr lang="en-US" altLang="zh-CN"/>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3DB24928-60E4-4E15-9D5A-14BB1C7D789D}" type="slidenum">
              <a:rPr lang="en-US" altLang="zh-CN"/>
            </a:fld>
            <a:endParaRPr lang="en-US" altLang="zh-CN"/>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B01D93EC-B5BE-4191-9669-4F32B06C6870}" type="slidenum">
              <a:rPr lang="en-US" altLang="zh-CN"/>
            </a:fld>
            <a:endParaRPr lang="en-US" altLang="zh-CN"/>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8" name="Rectangle 6"/>
          <p:cNvSpPr>
            <a:spLocks noGrp="1" noChangeArrowheads="1"/>
          </p:cNvSpPr>
          <p:nvPr>
            <p:ph type="sldNum" sz="quarter" idx="11"/>
          </p:nvPr>
        </p:nvSpPr>
        <p:spPr/>
        <p:txBody>
          <a:bodyPr/>
          <a:lstStyle>
            <a:lvl1pPr>
              <a:defRPr smtClean="0"/>
            </a:lvl1pPr>
          </a:lstStyle>
          <a:p>
            <a:pPr>
              <a:defRPr/>
            </a:pPr>
            <a:fld id="{B29854E8-467A-434A-AB75-EE1A837ACAAC}" type="slidenum">
              <a:rPr lang="en-US" altLang="zh-CN"/>
            </a:fld>
            <a:endParaRPr lang="en-US" altLang="zh-CN"/>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4" name="Rectangle 6"/>
          <p:cNvSpPr>
            <a:spLocks noGrp="1" noChangeArrowheads="1"/>
          </p:cNvSpPr>
          <p:nvPr>
            <p:ph type="sldNum" sz="quarter" idx="11"/>
          </p:nvPr>
        </p:nvSpPr>
        <p:spPr/>
        <p:txBody>
          <a:bodyPr/>
          <a:lstStyle>
            <a:lvl1pPr>
              <a:defRPr smtClean="0"/>
            </a:lvl1pPr>
          </a:lstStyle>
          <a:p>
            <a:pPr>
              <a:defRPr/>
            </a:pPr>
            <a:fld id="{08490121-EE0A-422E-B5F0-DD46D269F4B5}" type="slidenum">
              <a:rPr lang="en-US" altLang="zh-CN"/>
            </a:fld>
            <a:endParaRPr lang="en-US" altLang="zh-CN"/>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465138" y="6438900"/>
            <a:ext cx="3816351" cy="457200"/>
          </a:xfrm>
        </p:spPr>
        <p:txBody>
          <a:bodyPr/>
          <a:lstStyle>
            <a:lvl1pPr>
              <a:defRPr/>
            </a:lvl1pPr>
          </a:lstStyle>
          <a:p>
            <a:pPr>
              <a:defRPr/>
            </a:pPr>
            <a:r>
              <a:rPr lang="zh-CN" altLang="en-US"/>
              <a:t>微机原理与接口技术</a:t>
            </a:r>
            <a:endParaRPr lang="zh-CN" altLang="en-US"/>
          </a:p>
        </p:txBody>
      </p:sp>
      <p:sp>
        <p:nvSpPr>
          <p:cNvPr id="3" name="Rectangle 6"/>
          <p:cNvSpPr>
            <a:spLocks noGrp="1" noChangeArrowheads="1"/>
          </p:cNvSpPr>
          <p:nvPr>
            <p:ph type="sldNum" sz="quarter" idx="11"/>
          </p:nvPr>
        </p:nvSpPr>
        <p:spPr>
          <a:xfrm>
            <a:off x="8605838" y="6542088"/>
            <a:ext cx="638175" cy="476250"/>
          </a:xfrm>
        </p:spPr>
        <p:txBody>
          <a:bodyPr/>
          <a:lstStyle>
            <a:lvl1pPr>
              <a:defRPr smtClean="0"/>
            </a:lvl1pPr>
          </a:lstStyle>
          <a:p>
            <a:pPr>
              <a:defRPr/>
            </a:pPr>
            <a:fld id="{ED12D25B-ACF8-4093-BD9A-C6DD13B8AE66}" type="slidenum">
              <a:rPr lang="en-US" altLang="zh-CN"/>
            </a:fld>
            <a:endParaRPr lang="en-US" altLang="zh-CN"/>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08D8C7A2-6939-4E26-B415-C31535DC6E5A}" type="slidenum">
              <a:rPr lang="en-US" altLang="zh-CN"/>
            </a:fld>
            <a:endParaRPr lang="en-US" altLang="zh-CN"/>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6" name="Rectangle 6"/>
          <p:cNvSpPr>
            <a:spLocks noGrp="1" noChangeArrowheads="1"/>
          </p:cNvSpPr>
          <p:nvPr>
            <p:ph type="sldNum" sz="quarter" idx="11"/>
          </p:nvPr>
        </p:nvSpPr>
        <p:spPr/>
        <p:txBody>
          <a:bodyPr/>
          <a:lstStyle>
            <a:lvl1pPr>
              <a:defRPr smtClean="0"/>
            </a:lvl1pPr>
          </a:lstStyle>
          <a:p>
            <a:pPr>
              <a:defRPr/>
            </a:pPr>
            <a:fld id="{B012997D-FC14-4186-A70C-008408E4FB6A}" type="slidenum">
              <a:rPr lang="en-US" altLang="zh-CN"/>
            </a:fld>
            <a:endParaRPr lang="en-US" altLang="zh-CN"/>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C0929824-E6C6-455F-9358-E16E96146E58}" type="slidenum">
              <a:rPr lang="en-US" altLang="zh-CN"/>
            </a:fld>
            <a:endParaRPr lang="en-US" altLang="zh-CN"/>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F4CCEA17-B5B1-4238-BB61-65AAEF960E41}" type="slidenum">
              <a:rPr lang="en-US" altLang="zh-CN"/>
            </a:fld>
            <a:endParaRPr lang="en-US" altLang="zh-CN"/>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pPr lvl="0"/>
            <a:endParaRPr lang="zh-CN" altLang="en-US" noProof="0"/>
          </a:p>
        </p:txBody>
      </p:sp>
      <p:sp>
        <p:nvSpPr>
          <p:cNvPr id="4" name="Rectangle 5"/>
          <p:cNvSpPr>
            <a:spLocks noGrp="1" noChangeArrowheads="1"/>
          </p:cNvSpPr>
          <p:nvPr>
            <p:ph type="ftr" sz="quarter" idx="10"/>
          </p:nvPr>
        </p:nvSpPr>
        <p:spPr>
          <a:xfrm>
            <a:off x="0" y="6308725"/>
            <a:ext cx="3816350" cy="457200"/>
          </a:xfrm>
        </p:spPr>
        <p:txBody>
          <a:bodyPr/>
          <a:lstStyle>
            <a:lvl1pPr>
              <a:defRPr/>
            </a:lvl1pPr>
          </a:lstStyle>
          <a:p>
            <a:pPr>
              <a:defRPr/>
            </a:pPr>
            <a:r>
              <a:rPr lang="zh-CN" altLang="en-US"/>
              <a:t>微机原理与接口技术</a:t>
            </a:r>
            <a:endParaRPr lang="zh-CN" altLang="en-US"/>
          </a:p>
        </p:txBody>
      </p:sp>
      <p:sp>
        <p:nvSpPr>
          <p:cNvPr id="5" name="Rectangle 6"/>
          <p:cNvSpPr>
            <a:spLocks noGrp="1" noChangeArrowheads="1"/>
          </p:cNvSpPr>
          <p:nvPr>
            <p:ph type="sldNum" sz="quarter" idx="11"/>
          </p:nvPr>
        </p:nvSpPr>
        <p:spPr/>
        <p:txBody>
          <a:bodyPr/>
          <a:lstStyle>
            <a:lvl1pPr>
              <a:defRPr smtClean="0"/>
            </a:lvl1pPr>
          </a:lstStyle>
          <a:p>
            <a:pPr>
              <a:defRPr/>
            </a:pPr>
            <a:fld id="{8CBC27A8-70A8-4EE8-9887-5B0CAA25F93B}" type="slidenum">
              <a:rPr lang="en-US" altLang="zh-CN"/>
            </a:fld>
            <a:endParaRPr lang="en-US" altLang="zh-CN"/>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7.png"/><Relationship Id="rId18" Type="http://schemas.openxmlformats.org/officeDocument/2006/relationships/image" Target="../media/image6.jpeg"/><Relationship Id="rId17" Type="http://schemas.openxmlformats.org/officeDocument/2006/relationships/image" Target="../media/image5.png"/><Relationship Id="rId16" Type="http://schemas.openxmlformats.org/officeDocument/2006/relationships/image" Target="../media/image4.png"/><Relationship Id="rId15" Type="http://schemas.openxmlformats.org/officeDocument/2006/relationships/image" Target="../media/image3.jpeg"/><Relationship Id="rId14" Type="http://schemas.openxmlformats.org/officeDocument/2006/relationships/image" Target="../media/image2.jpeg"/><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14"/>
          <p:cNvSpPr txBox="1">
            <a:spLocks noChangeArrowheads="1"/>
          </p:cNvSpPr>
          <p:nvPr userDrawn="1"/>
        </p:nvSpPr>
        <p:spPr bwMode="auto">
          <a:xfrm>
            <a:off x="5473700" y="320675"/>
            <a:ext cx="2757488"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effectLst>
                <a:outerShdw blurRad="38100" dist="38100" dir="2700000" algn="tl">
                  <a:srgbClr val="C0C0C0"/>
                </a:outerShdw>
              </a:effectLst>
              <a:latin typeface="Times New Roman" panose="02020603050405020304" pitchFamily="18" charset="0"/>
            </a:endParaRPr>
          </a:p>
        </p:txBody>
      </p:sp>
      <p:sp>
        <p:nvSpPr>
          <p:cNvPr id="11" name="Rectangle 5"/>
          <p:cNvSpPr>
            <a:spLocks noGrp="1" noChangeArrowheads="1"/>
          </p:cNvSpPr>
          <p:nvPr>
            <p:ph type="ftr" sz="quarter" idx="3"/>
          </p:nvPr>
        </p:nvSpPr>
        <p:spPr bwMode="auto">
          <a:xfrm>
            <a:off x="0" y="6307138"/>
            <a:ext cx="2627313" cy="460375"/>
          </a:xfrm>
          <a:prstGeom prst="rect">
            <a:avLst/>
          </a:prstGeom>
          <a:noFill/>
          <a:ln>
            <a:noFill/>
          </a:ln>
          <a:effectLst/>
        </p:spPr>
        <p:txBody>
          <a:bodyPr vert="horz" wrap="square" lIns="91440" tIns="45720" rIns="91440" bIns="45720" numCol="1" anchor="ctr" anchorCtr="1" compatLnSpc="1">
            <a:spAutoFit/>
          </a:bodyPr>
          <a:lstStyle>
            <a:lvl1pPr algn="ctr" eaLnBrk="1" hangingPunct="1">
              <a:buFontTx/>
              <a:buNone/>
              <a:defRPr kumimoji="0" b="0" i="1" dirty="0">
                <a:solidFill>
                  <a:srgbClr val="C00000"/>
                </a:solidFill>
                <a:latin typeface="+mn-lt"/>
                <a:ea typeface="隶书" panose="02010509060101010101" pitchFamily="49" charset="-122"/>
              </a:defRPr>
            </a:lvl1pPr>
          </a:lstStyle>
          <a:p>
            <a:pPr>
              <a:defRPr/>
            </a:pPr>
            <a:r>
              <a:rPr lang="zh-CN" altLang="en-US"/>
              <a:t>汇编与接口技术</a:t>
            </a:r>
            <a:endParaRPr lang="zh-CN" altLang="en-US"/>
          </a:p>
        </p:txBody>
      </p:sp>
      <p:sp>
        <p:nvSpPr>
          <p:cNvPr id="12" name="Rectangle 6"/>
          <p:cNvSpPr>
            <a:spLocks noGrp="1" noChangeArrowheads="1"/>
          </p:cNvSpPr>
          <p:nvPr>
            <p:ph type="sldNum" sz="quarter" idx="4"/>
          </p:nvPr>
        </p:nvSpPr>
        <p:spPr bwMode="auto">
          <a:xfrm>
            <a:off x="8286750" y="6381750"/>
            <a:ext cx="638175" cy="476250"/>
          </a:xfrm>
          <a:prstGeom prst="rect">
            <a:avLst/>
          </a:prstGeom>
          <a:noFill/>
          <a:ln>
            <a:noFill/>
          </a:ln>
          <a:effectLst/>
        </p:spPr>
        <p:txBody>
          <a:bodyPr vert="horz" wrap="square" lIns="91440" tIns="45720" rIns="91440" bIns="45720" numCol="1" anchor="t" anchorCtr="0" compatLnSpc="1"/>
          <a:lstStyle>
            <a:lvl1pPr eaLnBrk="1" hangingPunct="1">
              <a:defRPr kumimoji="0" sz="1600" b="1" smtClean="0">
                <a:solidFill>
                  <a:srgbClr val="000000"/>
                </a:solidFill>
                <a:latin typeface="Arial" panose="020B0604020202020204" pitchFamily="34" charset="0"/>
              </a:defRPr>
            </a:lvl1pPr>
          </a:lstStyle>
          <a:p>
            <a:pPr>
              <a:defRPr/>
            </a:pPr>
            <a:fld id="{43622237-9947-4797-9FDB-8729C9B413B3}" type="slidenum">
              <a:rPr lang="en-US" altLang="zh-CN"/>
            </a:fld>
            <a:endParaRPr lang="en-US" altLang="zh-CN"/>
          </a:p>
        </p:txBody>
      </p:sp>
      <p:sp>
        <p:nvSpPr>
          <p:cNvPr id="13" name="Text Box 14"/>
          <p:cNvSpPr txBox="1">
            <a:spLocks noChangeArrowheads="1"/>
          </p:cNvSpPr>
          <p:nvPr userDrawn="1"/>
        </p:nvSpPr>
        <p:spPr bwMode="auto">
          <a:xfrm>
            <a:off x="5402263" y="320675"/>
            <a:ext cx="2757487" cy="457200"/>
          </a:xfrm>
          <a:prstGeom prst="rect">
            <a:avLst/>
          </a:prstGeom>
          <a:noFill/>
          <a:ln>
            <a:noFill/>
          </a:ln>
          <a:effec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solidFill>
                <a:srgbClr val="000000"/>
              </a:solidFill>
              <a:effectLst>
                <a:outerShdw blurRad="38100" dist="38100" dir="2700000" algn="tl">
                  <a:srgbClr val="C0C0C0"/>
                </a:outerShdw>
              </a:effectLst>
              <a:latin typeface="Times New Roman" panose="02020603050405020304" pitchFamily="18" charset="0"/>
            </a:endParaRPr>
          </a:p>
        </p:txBody>
      </p:sp>
      <p:sp>
        <p:nvSpPr>
          <p:cNvPr id="14" name="Rectangle 2"/>
          <p:cNvSpPr>
            <a:spLocks noChangeArrowheads="1"/>
          </p:cNvSpPr>
          <p:nvPr userDrawn="1"/>
        </p:nvSpPr>
        <p:spPr bwMode="auto">
          <a:xfrm>
            <a:off x="363216" y="921544"/>
            <a:ext cx="8673280" cy="61104"/>
          </a:xfrm>
          <a:prstGeom prst="rect">
            <a:avLst/>
          </a:prstGeom>
          <a:gradFill flip="none" rotWithShape="1">
            <a:gsLst>
              <a:gs pos="0">
                <a:srgbClr val="133984">
                  <a:gamma/>
                  <a:tint val="0"/>
                  <a:invGamma/>
                </a:srgbClr>
              </a:gs>
              <a:gs pos="100000">
                <a:srgbClr val="16429A"/>
              </a:gs>
            </a:gsLst>
            <a:path path="circle">
              <a:fillToRect l="100000" b="100000"/>
            </a:path>
            <a:tileRect t="-100000" r="-100000"/>
          </a:gradFill>
          <a:ln>
            <a:noFill/>
          </a:ln>
          <a:effectLst/>
        </p:spPr>
        <p:txBody>
          <a:bodyPr wrap="none" anchor="ctr"/>
          <a:lstStyle/>
          <a:p>
            <a:pPr>
              <a:defRPr/>
            </a:pPr>
            <a:endParaRPr lang="zh-CN" altLang="en-US"/>
          </a:p>
        </p:txBody>
      </p:sp>
      <p:pic>
        <p:nvPicPr>
          <p:cNvPr id="1034" name="Picture 27"/>
          <p:cNvPicPr>
            <a:picLocks noChangeAspect="1" noChangeArrowheads="1"/>
          </p:cNvPicPr>
          <p:nvPr userDrawn="1"/>
        </p:nvPicPr>
        <p:blipFill>
          <a:blip r:embed="rId13" cstate="hqprint">
            <a:extLst>
              <a:ext uri="{28A0092B-C50C-407E-A947-70E740481C1C}">
                <a14:useLocalDpi xmlns:a14="http://schemas.microsoft.com/office/drawing/2010/main" val="0"/>
              </a:ext>
            </a:extLst>
          </a:blip>
          <a:srcRect/>
          <a:stretch>
            <a:fillRect/>
          </a:stretch>
        </p:blipFill>
        <p:spPr bwMode="auto">
          <a:xfrm>
            <a:off x="5562600" y="176213"/>
            <a:ext cx="842963"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28"/>
          <p:cNvPicPr>
            <a:picLocks noChangeAspect="1" noChangeArrowheads="1"/>
          </p:cNvPicPr>
          <p:nvPr userDrawn="1"/>
        </p:nvPicPr>
        <p:blipFill>
          <a:blip r:embed="rId14" cstate="hqprint">
            <a:extLst>
              <a:ext uri="{28A0092B-C50C-407E-A947-70E740481C1C}">
                <a14:useLocalDpi xmlns:a14="http://schemas.microsoft.com/office/drawing/2010/main" val="0"/>
              </a:ext>
            </a:extLst>
          </a:blip>
          <a:srcRect/>
          <a:stretch>
            <a:fillRect/>
          </a:stretch>
        </p:blipFill>
        <p:spPr bwMode="auto">
          <a:xfrm>
            <a:off x="7319963" y="180975"/>
            <a:ext cx="9525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29"/>
          <p:cNvPicPr>
            <a:picLocks noChangeAspect="1" noChangeArrowheads="1"/>
          </p:cNvPicPr>
          <p:nvPr userDrawn="1"/>
        </p:nvPicPr>
        <p:blipFill>
          <a:blip r:embed="rId15" cstate="hqprint">
            <a:extLst>
              <a:ext uri="{28A0092B-C50C-407E-A947-70E740481C1C}">
                <a14:useLocalDpi xmlns:a14="http://schemas.microsoft.com/office/drawing/2010/main" val="0"/>
              </a:ext>
            </a:extLst>
          </a:blip>
          <a:srcRect/>
          <a:stretch>
            <a:fillRect/>
          </a:stretch>
        </p:blipFill>
        <p:spPr bwMode="auto">
          <a:xfrm>
            <a:off x="6443663" y="179388"/>
            <a:ext cx="8382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31"/>
          <p:cNvPicPr>
            <a:picLocks noChangeAspect="1" noChangeArrowheads="1"/>
          </p:cNvPicPr>
          <p:nvPr userDrawn="1"/>
        </p:nvPicPr>
        <p:blipFill>
          <a:blip r:embed="rId16" cstate="hqprint">
            <a:extLst>
              <a:ext uri="{28A0092B-C50C-407E-A947-70E740481C1C}">
                <a14:useLocalDpi xmlns:a14="http://schemas.microsoft.com/office/drawing/2010/main" val="0"/>
              </a:ext>
            </a:extLst>
          </a:blip>
          <a:srcRect/>
          <a:stretch>
            <a:fillRect/>
          </a:stretch>
        </p:blipFill>
        <p:spPr bwMode="auto">
          <a:xfrm>
            <a:off x="8310563" y="184150"/>
            <a:ext cx="7620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32"/>
          <p:cNvPicPr>
            <a:picLocks noChangeAspect="1" noChangeArrowheads="1"/>
          </p:cNvPicPr>
          <p:nvPr userDrawn="1"/>
        </p:nvPicPr>
        <p:blipFill>
          <a:blip r:embed="rId17" cstate="hqprint">
            <a:extLst>
              <a:ext uri="{28A0092B-C50C-407E-A947-70E740481C1C}">
                <a14:useLocalDpi xmlns:a14="http://schemas.microsoft.com/office/drawing/2010/main" val="0"/>
              </a:ext>
            </a:extLst>
          </a:blip>
          <a:srcRect/>
          <a:stretch>
            <a:fillRect/>
          </a:stretch>
        </p:blipFill>
        <p:spPr bwMode="auto">
          <a:xfrm>
            <a:off x="4643438" y="184150"/>
            <a:ext cx="881062"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6229350" y="3979863"/>
            <a:ext cx="291465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19"/>
          <a:stretch>
            <a:fillRect/>
          </a:stretch>
        </p:blipFill>
        <p:spPr>
          <a:xfrm>
            <a:off x="447517" y="145733"/>
            <a:ext cx="2478564" cy="68268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random/>
  </p:transition>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12.wdp"/><Relationship Id="rId1"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인터넷0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53525"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3094831" y="4142706"/>
            <a:ext cx="293751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3600" dirty="0">
                <a:ea typeface="黑体" panose="02010609060101010101" pitchFamily="49" charset="-122"/>
              </a:rPr>
              <a:t>主讲：</a:t>
            </a:r>
            <a:r>
              <a:rPr lang="zh-CN" altLang="en-US" sz="3600" dirty="0">
                <a:solidFill>
                  <a:srgbClr val="CC3300"/>
                </a:solidFill>
                <a:ea typeface="黑体" panose="02010609060101010101" pitchFamily="49" charset="-122"/>
              </a:rPr>
              <a:t>许万茹</a:t>
            </a:r>
            <a:endParaRPr lang="zh-CN" altLang="en-US" sz="3600" dirty="0">
              <a:solidFill>
                <a:srgbClr val="CC3300"/>
              </a:solidFill>
              <a:ea typeface="黑体" panose="02010609060101010101" pitchFamily="49" charset="-122"/>
            </a:endParaRPr>
          </a:p>
        </p:txBody>
      </p:sp>
      <p:pic>
        <p:nvPicPr>
          <p:cNvPr id="6" name="Picture 12" descr="交大校徽 拷贝"/>
          <p:cNvPicPr>
            <a:picLocks noChangeAspect="1" noChangeArrowheads="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91211" y="5072227"/>
            <a:ext cx="1330325"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bwMode="auto">
          <a:xfrm>
            <a:off x="6080759" y="903250"/>
            <a:ext cx="3205549" cy="5644890"/>
          </a:xfrm>
          <a:prstGeom prst="rect">
            <a:avLst/>
          </a:prstGeom>
          <a:blipFill dpi="0" rotWithShape="1">
            <a:blip r:embed="rId3">
              <a:alphaModFix amt="55000"/>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p:txBody>
      </p:sp>
      <p:sp>
        <p:nvSpPr>
          <p:cNvPr id="15362" name="Text Box 2"/>
          <p:cNvSpPr txBox="1">
            <a:spLocks noChangeArrowheads="1"/>
          </p:cNvSpPr>
          <p:nvPr/>
        </p:nvSpPr>
        <p:spPr bwMode="auto">
          <a:xfrm>
            <a:off x="1508918" y="2715294"/>
            <a:ext cx="6126163" cy="708025"/>
          </a:xfrm>
          <a:prstGeom prst="rect">
            <a:avLst/>
          </a:prstGeom>
          <a:noFill/>
          <a:ln>
            <a:noFill/>
          </a:ln>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4000" dirty="0">
                <a:solidFill>
                  <a:schemeClr val="accent2"/>
                </a:solidFill>
                <a:latin typeface="微软雅黑" panose="020B0503020204020204" pitchFamily="34" charset="-122"/>
                <a:ea typeface="微软雅黑" panose="020B0503020204020204" pitchFamily="34" charset="-122"/>
              </a:rPr>
              <a:t>第</a:t>
            </a:r>
            <a:r>
              <a:rPr kumimoji="1" lang="en-US" altLang="zh-CN" sz="4000" dirty="0">
                <a:solidFill>
                  <a:schemeClr val="accent2"/>
                </a:solidFill>
                <a:latin typeface="微软雅黑" panose="020B0503020204020204" pitchFamily="34" charset="-122"/>
                <a:ea typeface="微软雅黑" panose="020B0503020204020204" pitchFamily="34" charset="-122"/>
              </a:rPr>
              <a:t>7</a:t>
            </a:r>
            <a:r>
              <a:rPr kumimoji="1" lang="zh-CN" altLang="en-US" sz="4000" dirty="0">
                <a:solidFill>
                  <a:schemeClr val="accent2"/>
                </a:solidFill>
                <a:latin typeface="微软雅黑" panose="020B0503020204020204" pitchFamily="34" charset="-122"/>
                <a:ea typeface="微软雅黑" panose="020B0503020204020204" pitchFamily="34" charset="-122"/>
              </a:rPr>
              <a:t>章 </a:t>
            </a:r>
            <a:r>
              <a:rPr kumimoji="1" lang="en-US" altLang="zh-CN" sz="4000" dirty="0">
                <a:solidFill>
                  <a:schemeClr val="accent2"/>
                </a:solidFill>
                <a:latin typeface="微软雅黑" panose="020B0503020204020204" pitchFamily="34" charset="-122"/>
                <a:ea typeface="微软雅黑" panose="020B0503020204020204" pitchFamily="34" charset="-122"/>
              </a:rPr>
              <a:t>BIOS </a:t>
            </a:r>
            <a:r>
              <a:rPr kumimoji="1" lang="zh-CN" altLang="en-US" sz="4000" dirty="0">
                <a:solidFill>
                  <a:schemeClr val="accent2"/>
                </a:solidFill>
                <a:latin typeface="微软雅黑" panose="020B0503020204020204" pitchFamily="34" charset="-122"/>
                <a:ea typeface="微软雅黑" panose="020B0503020204020204" pitchFamily="34" charset="-122"/>
              </a:rPr>
              <a:t>和 </a:t>
            </a:r>
            <a:r>
              <a:rPr kumimoji="1" lang="en-US" altLang="zh-CN" sz="4000" dirty="0">
                <a:solidFill>
                  <a:schemeClr val="accent2"/>
                </a:solidFill>
                <a:latin typeface="微软雅黑" panose="020B0503020204020204" pitchFamily="34" charset="-122"/>
                <a:ea typeface="微软雅黑" panose="020B0503020204020204" pitchFamily="34" charset="-122"/>
              </a:rPr>
              <a:t>DOS </a:t>
            </a:r>
            <a:r>
              <a:rPr kumimoji="1" lang="zh-CN" altLang="en-US" sz="4000" dirty="0">
                <a:solidFill>
                  <a:schemeClr val="accent2"/>
                </a:solidFill>
                <a:latin typeface="微软雅黑" panose="020B0503020204020204" pitchFamily="34" charset="-122"/>
                <a:ea typeface="微软雅黑" panose="020B0503020204020204" pitchFamily="34" charset="-122"/>
              </a:rPr>
              <a:t>中断</a:t>
            </a:r>
            <a:endParaRPr kumimoji="1" lang="zh-CN" altLang="en-US" sz="4000" dirty="0">
              <a:solidFill>
                <a:schemeClr val="accent2"/>
              </a:solidFill>
              <a:latin typeface="微软雅黑" panose="020B0503020204020204" pitchFamily="34" charset="-122"/>
              <a:ea typeface="微软雅黑" panose="020B0503020204020204" pitchFamily="34" charset="-122"/>
            </a:endParaRPr>
          </a:p>
        </p:txBody>
      </p:sp>
      <p:sp>
        <p:nvSpPr>
          <p:cNvPr id="8" name="页脚占位符 1"/>
          <p:cNvSpPr txBox="1"/>
          <p:nvPr/>
        </p:nvSpPr>
        <p:spPr bwMode="auto">
          <a:xfrm>
            <a:off x="0" y="-19039"/>
            <a:ext cx="9143999" cy="583565"/>
          </a:xfrm>
          <a:prstGeom prst="rect">
            <a:avLst/>
          </a:prstGeom>
          <a:noFill/>
          <a:ln>
            <a:noFill/>
          </a:ln>
          <a:effectLst/>
        </p:spPr>
        <p:txBody>
          <a:bodyPr vert="horz" wrap="square" lIns="91440" tIns="45720" rIns="91440" bIns="45720" numCol="1" anchor="ctr" anchorCtr="1" compatLnSpc="1">
            <a:spAutoFit/>
          </a:bodyPr>
          <a:lstStyle>
            <a:defPPr>
              <a:defRPr lang="zh-CN"/>
            </a:defPPr>
            <a:lvl1pPr algn="ctr" rtl="0" eaLnBrk="1" fontAlgn="base" hangingPunct="1">
              <a:spcBef>
                <a:spcPct val="0"/>
              </a:spcBef>
              <a:spcAft>
                <a:spcPct val="0"/>
              </a:spcAft>
              <a:buFontTx/>
              <a:buNone/>
              <a:defRPr kumimoji="0" sz="2400" b="0" i="1" kern="1200">
                <a:solidFill>
                  <a:srgbClr val="C00000"/>
                </a:solidFill>
                <a:latin typeface="+mn-lt"/>
                <a:ea typeface="隶书" panose="02010509060101010101" pitchFamily="49"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a:lstStyle>
          <a:p>
            <a:pPr algn="l">
              <a:defRPr/>
            </a:pPr>
            <a:r>
              <a:rPr kumimoji="1" lang="zh-CN" altLang="en-US" sz="3200" i="0" dirty="0">
                <a:solidFill>
                  <a:srgbClr val="FFFF00"/>
                </a:solidFill>
              </a:rPr>
              <a:t>北京交通大学          </a:t>
            </a:r>
            <a:r>
              <a:rPr kumimoji="1" lang="zh-CN" altLang="en-US" sz="3200" i="0" dirty="0">
                <a:solidFill>
                  <a:srgbClr val="FFFF00"/>
                </a:solidFill>
              </a:rPr>
              <a:t>微机系统与接口技术</a:t>
            </a:r>
            <a:endParaRPr kumimoji="1" lang="zh-CN" altLang="en-US" sz="3200" i="0" dirty="0">
              <a:solidFill>
                <a:srgbClr val="FFFF00"/>
              </a:solidFill>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9"/>
          <p:cNvSpPr txBox="1">
            <a:spLocks noChangeArrowheads="1"/>
          </p:cNvSpPr>
          <p:nvPr/>
        </p:nvSpPr>
        <p:spPr bwMode="auto">
          <a:xfrm>
            <a:off x="3042071" y="1195456"/>
            <a:ext cx="30598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kumimoji="1" lang="zh-CN" altLang="en-US" sz="3600" dirty="0">
                <a:solidFill>
                  <a:srgbClr val="C00000"/>
                </a:solidFill>
                <a:latin typeface="微软雅黑" panose="020B0503020204020204" pitchFamily="34" charset="-122"/>
                <a:ea typeface="微软雅黑" panose="020B0503020204020204" pitchFamily="34" charset="-122"/>
              </a:rPr>
              <a:t>本章教学内容</a:t>
            </a:r>
            <a:endParaRPr kumimoji="1" lang="zh-CN" altLang="en-US" sz="3600" dirty="0">
              <a:solidFill>
                <a:srgbClr val="C00000"/>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2571890" y="2480447"/>
            <a:ext cx="4000219" cy="3397250"/>
            <a:chOff x="1808910" y="2265294"/>
            <a:chExt cx="4000219" cy="3397250"/>
          </a:xfrm>
        </p:grpSpPr>
        <p:grpSp>
          <p:nvGrpSpPr>
            <p:cNvPr id="4" name="Group 233"/>
            <p:cNvGrpSpPr/>
            <p:nvPr/>
          </p:nvGrpSpPr>
          <p:grpSpPr bwMode="auto">
            <a:xfrm>
              <a:off x="1808910" y="5106919"/>
              <a:ext cx="3938755" cy="555625"/>
              <a:chOff x="1248" y="2030"/>
              <a:chExt cx="3140" cy="350"/>
            </a:xfrm>
          </p:grpSpPr>
          <p:sp>
            <p:nvSpPr>
              <p:cNvPr id="5" name="Line 234"/>
              <p:cNvSpPr>
                <a:spLocks noChangeShapeType="1"/>
              </p:cNvSpPr>
              <p:nvPr/>
            </p:nvSpPr>
            <p:spPr bwMode="gray">
              <a:xfrm>
                <a:off x="1440" y="23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dirty="0"/>
              </a:p>
            </p:txBody>
          </p:sp>
          <p:sp>
            <p:nvSpPr>
              <p:cNvPr id="6" name="Rectangle 235"/>
              <p:cNvSpPr>
                <a:spLocks noChangeArrowheads="1"/>
              </p:cNvSpPr>
              <p:nvPr/>
            </p:nvSpPr>
            <p:spPr bwMode="gray">
              <a:xfrm rot="3419336">
                <a:off x="1261" y="2017"/>
                <a:ext cx="302" cy="328"/>
              </a:xfrm>
              <a:prstGeom prst="rect">
                <a:avLst/>
              </a:prstGeom>
              <a:gradFill rotWithShape="1">
                <a:gsLst>
                  <a:gs pos="0">
                    <a:srgbClr val="99CC00"/>
                  </a:gs>
                  <a:gs pos="100000">
                    <a:srgbClr val="475E00"/>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contourClr>
                  <a:srgbClr val="99CC00"/>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Text Box 236"/>
              <p:cNvSpPr txBox="1">
                <a:spLocks noChangeArrowheads="1"/>
              </p:cNvSpPr>
              <p:nvPr/>
            </p:nvSpPr>
            <p:spPr bwMode="gray">
              <a:xfrm>
                <a:off x="2036" y="2050"/>
                <a:ext cx="225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华文新魏" panose="02010800040101010101" pitchFamily="2" charset="-122"/>
                    <a:ea typeface="华文新魏" panose="02010800040101010101" pitchFamily="2" charset="-122"/>
                  </a:rPr>
                  <a:t>串行通信口</a:t>
                </a:r>
                <a:r>
                  <a:rPr lang="en-US" altLang="zh-CN" sz="2800" dirty="0">
                    <a:latin typeface="华文新魏" panose="02010800040101010101" pitchFamily="2" charset="-122"/>
                    <a:ea typeface="华文新魏" panose="02010800040101010101" pitchFamily="2" charset="-122"/>
                  </a:rPr>
                  <a:t>I/O</a:t>
                </a:r>
                <a:endParaRPr lang="en-US" altLang="zh-CN" sz="2800" dirty="0">
                  <a:latin typeface="华文新魏" panose="02010800040101010101" pitchFamily="2" charset="-122"/>
                  <a:ea typeface="华文新魏" panose="02010800040101010101" pitchFamily="2" charset="-122"/>
                </a:endParaRPr>
              </a:p>
            </p:txBody>
          </p:sp>
          <p:sp>
            <p:nvSpPr>
              <p:cNvPr id="8" name="Text Box 237"/>
              <p:cNvSpPr txBox="1">
                <a:spLocks noChangeArrowheads="1"/>
              </p:cNvSpPr>
              <p:nvPr/>
            </p:nvSpPr>
            <p:spPr bwMode="gray">
              <a:xfrm>
                <a:off x="1296" y="2044"/>
                <a:ext cx="22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4</a:t>
                </a:r>
                <a:endParaRPr lang="en-US" altLang="zh-CN" sz="2400" b="1">
                  <a:solidFill>
                    <a:srgbClr val="FFFFFF"/>
                  </a:solidFill>
                </a:endParaRPr>
              </a:p>
            </p:txBody>
          </p:sp>
        </p:grpSp>
        <p:grpSp>
          <p:nvGrpSpPr>
            <p:cNvPr id="9" name="Group 238"/>
            <p:cNvGrpSpPr/>
            <p:nvPr/>
          </p:nvGrpSpPr>
          <p:grpSpPr bwMode="auto">
            <a:xfrm>
              <a:off x="1808910" y="3201919"/>
              <a:ext cx="4000219" cy="555625"/>
              <a:chOff x="1248" y="2640"/>
              <a:chExt cx="3189" cy="350"/>
            </a:xfrm>
          </p:grpSpPr>
          <p:sp>
            <p:nvSpPr>
              <p:cNvPr id="10" name="Line 239"/>
              <p:cNvSpPr>
                <a:spLocks noChangeShapeType="1"/>
              </p:cNvSpPr>
              <p:nvPr/>
            </p:nvSpPr>
            <p:spPr bwMode="gray">
              <a:xfrm>
                <a:off x="1440" y="299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 name="Rectangle 240"/>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contourClr>
                  <a:srgbClr val="006699"/>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Text Box 241"/>
              <p:cNvSpPr txBox="1">
                <a:spLocks noChangeArrowheads="1"/>
              </p:cNvSpPr>
              <p:nvPr/>
            </p:nvSpPr>
            <p:spPr bwMode="gray">
              <a:xfrm>
                <a:off x="2036" y="2650"/>
                <a:ext cx="240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华文新魏" panose="02010800040101010101" pitchFamily="2" charset="-122"/>
                    <a:ea typeface="华文新魏" panose="02010800040101010101" pitchFamily="2" charset="-122"/>
                  </a:rPr>
                  <a:t>显示器 </a:t>
                </a:r>
                <a:r>
                  <a:rPr lang="en-US" altLang="zh-CN" sz="2800" dirty="0">
                    <a:latin typeface="华文新魏" panose="02010800040101010101" pitchFamily="2" charset="-122"/>
                    <a:ea typeface="华文新魏" panose="02010800040101010101" pitchFamily="2" charset="-122"/>
                  </a:rPr>
                  <a:t>I/O</a:t>
                </a:r>
                <a:endParaRPr lang="en-US" altLang="zh-CN" sz="2800" dirty="0">
                  <a:latin typeface="华文新魏" panose="02010800040101010101" pitchFamily="2" charset="-122"/>
                  <a:ea typeface="华文新魏" panose="02010800040101010101" pitchFamily="2" charset="-122"/>
                </a:endParaRPr>
              </a:p>
            </p:txBody>
          </p:sp>
          <p:sp>
            <p:nvSpPr>
              <p:cNvPr id="13" name="Text Box 242"/>
              <p:cNvSpPr txBox="1">
                <a:spLocks noChangeArrowheads="1"/>
              </p:cNvSpPr>
              <p:nvPr/>
            </p:nvSpPr>
            <p:spPr bwMode="gray">
              <a:xfrm>
                <a:off x="1296" y="265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2</a:t>
                </a:r>
                <a:endParaRPr lang="en-US" altLang="zh-CN" sz="2400" b="1">
                  <a:solidFill>
                    <a:srgbClr val="FFFFFF"/>
                  </a:solidFill>
                </a:endParaRPr>
              </a:p>
            </p:txBody>
          </p:sp>
        </p:grpSp>
        <p:grpSp>
          <p:nvGrpSpPr>
            <p:cNvPr id="14" name="Group 243"/>
            <p:cNvGrpSpPr/>
            <p:nvPr/>
          </p:nvGrpSpPr>
          <p:grpSpPr bwMode="auto">
            <a:xfrm>
              <a:off x="1808910" y="4170294"/>
              <a:ext cx="3940009" cy="555625"/>
              <a:chOff x="1248" y="3230"/>
              <a:chExt cx="3141" cy="350"/>
            </a:xfrm>
          </p:grpSpPr>
          <p:sp>
            <p:nvSpPr>
              <p:cNvPr id="15" name="Line 244"/>
              <p:cNvSpPr>
                <a:spLocks noChangeShapeType="1"/>
              </p:cNvSpPr>
              <p:nvPr/>
            </p:nvSpPr>
            <p:spPr bwMode="gray">
              <a:xfrm>
                <a:off x="1441" y="3579"/>
                <a:ext cx="2948" cy="1"/>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 name="Rectangle 245"/>
              <p:cNvSpPr>
                <a:spLocks noChangeArrowheads="1"/>
              </p:cNvSpPr>
              <p:nvPr/>
            </p:nvSpPr>
            <p:spPr bwMode="gray">
              <a:xfrm rot="3419336">
                <a:off x="1261" y="3217"/>
                <a:ext cx="302" cy="328"/>
              </a:xfrm>
              <a:prstGeom prst="rect">
                <a:avLst/>
              </a:prstGeom>
              <a:gradFill rotWithShape="1">
                <a:gsLst>
                  <a:gs pos="0">
                    <a:srgbClr val="FF9933"/>
                  </a:gs>
                  <a:gs pos="100000">
                    <a:srgbClr val="764718"/>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FF9933"/>
                </a:extrusionClr>
                <a:contourClr>
                  <a:srgbClr val="FF9933"/>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Text Box 246"/>
              <p:cNvSpPr txBox="1">
                <a:spLocks noChangeArrowheads="1"/>
              </p:cNvSpPr>
              <p:nvPr/>
            </p:nvSpPr>
            <p:spPr bwMode="gray">
              <a:xfrm>
                <a:off x="2036" y="3236"/>
                <a:ext cx="233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华文新魏" panose="02010800040101010101" pitchFamily="2" charset="-122"/>
                    <a:ea typeface="华文新魏" panose="02010800040101010101" pitchFamily="2" charset="-122"/>
                  </a:rPr>
                  <a:t>打印机 </a:t>
                </a:r>
                <a:r>
                  <a:rPr lang="en-US" altLang="zh-CN" sz="2800" dirty="0">
                    <a:latin typeface="华文新魏" panose="02010800040101010101" pitchFamily="2" charset="-122"/>
                    <a:ea typeface="华文新魏" panose="02010800040101010101" pitchFamily="2" charset="-122"/>
                  </a:rPr>
                  <a:t>I/O</a:t>
                </a:r>
                <a:endParaRPr lang="en-US" altLang="zh-CN" sz="2800" dirty="0">
                  <a:latin typeface="华文新魏" panose="02010800040101010101" pitchFamily="2" charset="-122"/>
                  <a:ea typeface="华文新魏" panose="02010800040101010101" pitchFamily="2" charset="-122"/>
                </a:endParaRPr>
              </a:p>
            </p:txBody>
          </p:sp>
          <p:sp>
            <p:nvSpPr>
              <p:cNvPr id="18" name="Text Box 247"/>
              <p:cNvSpPr txBox="1">
                <a:spLocks noChangeArrowheads="1"/>
              </p:cNvSpPr>
              <p:nvPr/>
            </p:nvSpPr>
            <p:spPr bwMode="gray">
              <a:xfrm>
                <a:off x="1296" y="324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3</a:t>
                </a:r>
                <a:endParaRPr lang="en-US" altLang="zh-CN" sz="2400" b="1">
                  <a:solidFill>
                    <a:srgbClr val="FFFFFF"/>
                  </a:solidFill>
                </a:endParaRPr>
              </a:p>
            </p:txBody>
          </p:sp>
        </p:grpSp>
        <p:grpSp>
          <p:nvGrpSpPr>
            <p:cNvPr id="19" name="Group 248"/>
            <p:cNvGrpSpPr/>
            <p:nvPr/>
          </p:nvGrpSpPr>
          <p:grpSpPr bwMode="auto">
            <a:xfrm>
              <a:off x="1808910" y="2265294"/>
              <a:ext cx="3938755" cy="555625"/>
              <a:chOff x="1248" y="3230"/>
              <a:chExt cx="3140" cy="350"/>
            </a:xfrm>
          </p:grpSpPr>
          <p:sp>
            <p:nvSpPr>
              <p:cNvPr id="20" name="Line 249"/>
              <p:cNvSpPr>
                <a:spLocks noChangeShapeType="1"/>
              </p:cNvSpPr>
              <p:nvPr/>
            </p:nvSpPr>
            <p:spPr bwMode="gray">
              <a:xfrm>
                <a:off x="1440" y="3580"/>
                <a:ext cx="2948" cy="0"/>
              </a:xfrm>
              <a:prstGeom prst="line">
                <a:avLst/>
              </a:prstGeom>
              <a:noFill/>
              <a:ln w="25400">
                <a:solidFill>
                  <a:srgbClr val="969696"/>
                </a:solidFill>
                <a:prstDash val="sysDot"/>
                <a:rou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1" name="Rectangle 250"/>
              <p:cNvSpPr>
                <a:spLocks noChangeArrowheads="1"/>
              </p:cNvSpPr>
              <p:nvPr/>
            </p:nvSpPr>
            <p:spPr bwMode="gray">
              <a:xfrm rot="3419336">
                <a:off x="1261" y="3217"/>
                <a:ext cx="302" cy="328"/>
              </a:xfrm>
              <a:prstGeom prst="rect">
                <a:avLst/>
              </a:prstGeom>
              <a:gradFill rotWithShape="1">
                <a:gsLst>
                  <a:gs pos="0">
                    <a:srgbClr val="FF0066"/>
                  </a:gs>
                  <a:gs pos="100000">
                    <a:srgbClr val="470047"/>
                  </a:gs>
                </a:gsLst>
                <a:lin ang="5400000" scaled="1"/>
              </a:gradFill>
              <a:ln w="9525">
                <a:miter lim="800000"/>
              </a:ln>
              <a:scene3d>
                <a:camera prst="legacyPerspectiveFront">
                  <a:rot lat="0" lon="1500000" rev="0"/>
                </a:camera>
                <a:lightRig rig="legacyFlat4" dir="b"/>
              </a:scene3d>
              <a:sp3d extrusionH="430200" prstMaterial="legacyMatte">
                <a:bevelT w="13500" h="13500" prst="angle"/>
                <a:bevelB w="13500" h="13500" prst="angle"/>
                <a:extrusionClr>
                  <a:srgbClr val="FF0066"/>
                </a:extrusionClr>
                <a:contourClr>
                  <a:srgbClr val="FF0066"/>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Text Box 251"/>
              <p:cNvSpPr txBox="1">
                <a:spLocks noChangeArrowheads="1"/>
              </p:cNvSpPr>
              <p:nvPr/>
            </p:nvSpPr>
            <p:spPr bwMode="gray">
              <a:xfrm>
                <a:off x="2036" y="3244"/>
                <a:ext cx="194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华文新魏" panose="02010800040101010101" pitchFamily="2" charset="-122"/>
                    <a:ea typeface="华文新魏" panose="02010800040101010101" pitchFamily="2" charset="-122"/>
                  </a:rPr>
                  <a:t>键盘 </a:t>
                </a:r>
                <a:r>
                  <a:rPr lang="en-US" altLang="zh-CN" sz="2800" dirty="0">
                    <a:latin typeface="华文新魏" panose="02010800040101010101" pitchFamily="2" charset="-122"/>
                    <a:ea typeface="华文新魏" panose="02010800040101010101" pitchFamily="2" charset="-122"/>
                  </a:rPr>
                  <a:t>I/O</a:t>
                </a:r>
                <a:endParaRPr lang="en-US" altLang="zh-CN" sz="2800" dirty="0">
                  <a:latin typeface="华文新魏" panose="02010800040101010101" pitchFamily="2" charset="-122"/>
                  <a:ea typeface="华文新魏" panose="02010800040101010101" pitchFamily="2" charset="-122"/>
                </a:endParaRPr>
              </a:p>
            </p:txBody>
          </p:sp>
          <p:sp>
            <p:nvSpPr>
              <p:cNvPr id="23" name="Text Box 252"/>
              <p:cNvSpPr txBox="1">
                <a:spLocks noChangeArrowheads="1"/>
              </p:cNvSpPr>
              <p:nvPr/>
            </p:nvSpPr>
            <p:spPr bwMode="gray">
              <a:xfrm>
                <a:off x="1296" y="3244"/>
                <a:ext cx="22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a:solidFill>
                      <a:srgbClr val="FFFFFF"/>
                    </a:solidFill>
                  </a:rPr>
                  <a:t>1</a:t>
                </a:r>
                <a:endParaRPr lang="en-US" altLang="zh-CN" sz="2400" b="1">
                  <a:solidFill>
                    <a:srgbClr val="FFFFFF"/>
                  </a:solidFill>
                </a:endParaRPr>
              </a:p>
            </p:txBody>
          </p:sp>
        </p:grpSp>
      </p:grpSp>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426426" y="1724526"/>
            <a:ext cx="8291146" cy="4700015"/>
          </a:xfrm>
          <a:prstGeom prst="rect">
            <a:avLst/>
          </a:prstGeom>
          <a:noFill/>
          <a:ln w="9525">
            <a:noFill/>
            <a:miter lim="800000"/>
          </a:ln>
          <a:effectLst/>
        </p:spPr>
        <p:txBody>
          <a:bodyPr wrap="square" lIns="18000" tIns="10800" rIns="18000" bIns="10800" anchor="ctr">
            <a:spAutoFit/>
          </a:bodyPr>
          <a:lstStyle/>
          <a:p>
            <a:pPr marL="342900" indent="-342900" algn="just">
              <a:spcBef>
                <a:spcPct val="20000"/>
              </a:spcBef>
              <a:buFont typeface="Wingdings" panose="05000000000000000000" pitchFamily="2" charset="2"/>
              <a:buChar char="n"/>
              <a:defRPr/>
            </a:pPr>
            <a:r>
              <a:rPr lang="zh-CN" altLang="en-US" sz="2000" dirty="0">
                <a:latin typeface="+mn-lt"/>
                <a:ea typeface="+mn-ea"/>
                <a:cs typeface="+mn-ea"/>
                <a:sym typeface="+mn-lt"/>
              </a:rPr>
              <a:t>固化在</a:t>
            </a:r>
            <a:r>
              <a:rPr lang="en-US" altLang="zh-CN" sz="2000" dirty="0">
                <a:latin typeface="+mn-lt"/>
                <a:ea typeface="+mn-ea"/>
                <a:cs typeface="+mn-ea"/>
                <a:sym typeface="+mn-lt"/>
              </a:rPr>
              <a:t>ROM</a:t>
            </a:r>
            <a:r>
              <a:rPr lang="zh-CN" altLang="en-US" sz="2000" dirty="0">
                <a:latin typeface="+mn-lt"/>
                <a:ea typeface="+mn-ea"/>
                <a:cs typeface="+mn-ea"/>
                <a:sym typeface="+mn-lt"/>
              </a:rPr>
              <a:t>中的</a:t>
            </a:r>
            <a:r>
              <a:rPr lang="zh-CN" altLang="en-US" sz="2000" dirty="0">
                <a:solidFill>
                  <a:srgbClr val="006600"/>
                </a:solidFill>
                <a:latin typeface="+mn-lt"/>
                <a:ea typeface="+mn-ea"/>
                <a:cs typeface="+mn-ea"/>
                <a:sym typeface="+mn-lt"/>
              </a:rPr>
              <a:t>基本输入输出系统</a:t>
            </a:r>
            <a:r>
              <a:rPr lang="en-US" altLang="zh-CN" sz="2000" dirty="0">
                <a:solidFill>
                  <a:srgbClr val="006600"/>
                </a:solidFill>
                <a:latin typeface="+mn-lt"/>
                <a:ea typeface="+mn-ea"/>
                <a:cs typeface="+mn-ea"/>
                <a:sym typeface="+mn-lt"/>
              </a:rPr>
              <a:t>BIOS</a:t>
            </a:r>
            <a:r>
              <a:rPr lang="zh-CN" altLang="en-US" sz="2000" dirty="0">
                <a:latin typeface="+mn-lt"/>
                <a:ea typeface="+mn-ea"/>
                <a:cs typeface="+mn-ea"/>
                <a:sym typeface="+mn-lt"/>
              </a:rPr>
              <a:t>（</a:t>
            </a:r>
            <a:r>
              <a:rPr lang="en-US" altLang="zh-CN" sz="2000" dirty="0">
                <a:latin typeface="+mn-lt"/>
                <a:ea typeface="+mn-ea"/>
                <a:cs typeface="+mn-ea"/>
                <a:sym typeface="+mn-lt"/>
              </a:rPr>
              <a:t>Basic Input / Output system</a:t>
            </a:r>
            <a:r>
              <a:rPr lang="zh-CN" altLang="en-US" sz="2000" dirty="0">
                <a:latin typeface="+mn-lt"/>
                <a:ea typeface="+mn-ea"/>
                <a:cs typeface="+mn-ea"/>
                <a:sym typeface="+mn-lt"/>
              </a:rPr>
              <a:t>）</a:t>
            </a:r>
            <a:endParaRPr lang="zh-CN" altLang="en-US" sz="2000" dirty="0">
              <a:latin typeface="+mn-lt"/>
              <a:ea typeface="+mn-ea"/>
              <a:cs typeface="+mn-ea"/>
              <a:sym typeface="+mn-lt"/>
            </a:endParaRPr>
          </a:p>
          <a:p>
            <a:pPr marL="342900" indent="-342900" algn="just">
              <a:spcBef>
                <a:spcPct val="20000"/>
              </a:spcBef>
              <a:buFont typeface="Wingdings" panose="05000000000000000000" pitchFamily="2" charset="2"/>
              <a:buChar char="n"/>
              <a:defRPr/>
            </a:pPr>
            <a:r>
              <a:rPr lang="zh-CN" altLang="en-US" sz="2000" dirty="0">
                <a:solidFill>
                  <a:srgbClr val="0066CC"/>
                </a:solidFill>
                <a:latin typeface="+mn-lt"/>
                <a:ea typeface="+mn-ea"/>
                <a:cs typeface="+mn-ea"/>
                <a:sym typeface="+mn-lt"/>
              </a:rPr>
              <a:t>地址空间：</a:t>
            </a:r>
            <a:r>
              <a:rPr lang="en-US" altLang="zh-CN" sz="2000" dirty="0">
                <a:solidFill>
                  <a:srgbClr val="0066CC"/>
                </a:solidFill>
                <a:latin typeface="+mn-lt"/>
                <a:ea typeface="+mn-ea"/>
                <a:cs typeface="+mn-ea"/>
                <a:sym typeface="+mn-lt"/>
              </a:rPr>
              <a:t>FE000H-FFFFFH</a:t>
            </a:r>
            <a:r>
              <a:rPr lang="zh-CN" altLang="en-US" sz="2000" dirty="0">
                <a:solidFill>
                  <a:srgbClr val="0066CC"/>
                </a:solidFill>
                <a:latin typeface="+mn-lt"/>
                <a:ea typeface="+mn-ea"/>
                <a:cs typeface="+mn-ea"/>
                <a:sym typeface="+mn-lt"/>
              </a:rPr>
              <a:t>，</a:t>
            </a:r>
            <a:r>
              <a:rPr lang="en-US" altLang="zh-CN" sz="2000" dirty="0">
                <a:solidFill>
                  <a:srgbClr val="0066CC"/>
                </a:solidFill>
                <a:latin typeface="+mn-lt"/>
                <a:ea typeface="+mn-ea"/>
                <a:cs typeface="+mn-ea"/>
                <a:sym typeface="+mn-lt"/>
              </a:rPr>
              <a:t>8KB</a:t>
            </a:r>
            <a:endParaRPr lang="en-US" altLang="zh-CN" sz="2000" dirty="0">
              <a:solidFill>
                <a:srgbClr val="0066CC"/>
              </a:solidFill>
              <a:latin typeface="+mn-lt"/>
              <a:ea typeface="+mn-ea"/>
              <a:cs typeface="+mn-ea"/>
              <a:sym typeface="+mn-lt"/>
            </a:endParaRPr>
          </a:p>
          <a:p>
            <a:pPr marL="342900" indent="-342900" algn="just">
              <a:spcBef>
                <a:spcPct val="20000"/>
              </a:spcBef>
              <a:buFont typeface="Wingdings" panose="05000000000000000000" pitchFamily="2" charset="2"/>
              <a:buChar char="n"/>
              <a:defRPr/>
            </a:pPr>
            <a:r>
              <a:rPr lang="zh-CN" altLang="en-US" sz="2000" dirty="0">
                <a:latin typeface="+mn-lt"/>
                <a:ea typeface="+mn-ea"/>
                <a:cs typeface="+mn-ea"/>
                <a:sym typeface="+mn-lt"/>
              </a:rPr>
              <a:t>包含</a:t>
            </a:r>
            <a:endParaRPr lang="zh-CN" altLang="en-US" sz="2000" dirty="0">
              <a:latin typeface="+mn-lt"/>
              <a:ea typeface="+mn-ea"/>
              <a:cs typeface="+mn-ea"/>
              <a:sym typeface="+mn-lt"/>
            </a:endParaRPr>
          </a:p>
          <a:p>
            <a:pPr marL="800100" lvl="1" indent="-342900" algn="just">
              <a:spcBef>
                <a:spcPct val="20000"/>
              </a:spcBef>
              <a:buFont typeface="Wingdings" panose="05000000000000000000" pitchFamily="2" charset="2"/>
              <a:buChar char="l"/>
              <a:defRPr/>
            </a:pPr>
            <a:endParaRPr lang="en-US" altLang="zh-CN" sz="2000" dirty="0">
              <a:latin typeface="+mn-lt"/>
              <a:ea typeface="+mn-ea"/>
              <a:cs typeface="+mn-ea"/>
              <a:sym typeface="+mn-lt"/>
            </a:endParaRPr>
          </a:p>
          <a:p>
            <a:pPr marL="342900" indent="-342900" algn="just">
              <a:spcBef>
                <a:spcPct val="20000"/>
              </a:spcBef>
              <a:buFont typeface="Wingdings" panose="05000000000000000000" pitchFamily="2" charset="2"/>
              <a:buChar char="n"/>
              <a:defRPr/>
            </a:pPr>
            <a:endParaRPr lang="en-US" altLang="zh-CN" sz="2000" dirty="0">
              <a:latin typeface="+mn-lt"/>
              <a:ea typeface="+mn-ea"/>
              <a:cs typeface="+mn-ea"/>
              <a:sym typeface="+mn-lt"/>
            </a:endParaRPr>
          </a:p>
          <a:p>
            <a:pPr marL="342900" indent="-342900" algn="just">
              <a:spcBef>
                <a:spcPct val="20000"/>
              </a:spcBef>
              <a:buFont typeface="Wingdings" panose="05000000000000000000" pitchFamily="2" charset="2"/>
              <a:buChar char="n"/>
              <a:defRPr/>
            </a:pPr>
            <a:endParaRPr lang="en-US" altLang="zh-CN" sz="2000" dirty="0">
              <a:latin typeface="+mn-lt"/>
              <a:ea typeface="+mn-ea"/>
              <a:cs typeface="+mn-ea"/>
              <a:sym typeface="+mn-lt"/>
            </a:endParaRPr>
          </a:p>
          <a:p>
            <a:pPr algn="just">
              <a:spcBef>
                <a:spcPct val="20000"/>
              </a:spcBef>
              <a:defRPr/>
            </a:pPr>
            <a:endParaRPr lang="en-US" altLang="zh-CN" sz="2000" dirty="0">
              <a:latin typeface="+mn-lt"/>
              <a:ea typeface="+mn-ea"/>
              <a:cs typeface="+mn-ea"/>
              <a:sym typeface="+mn-lt"/>
            </a:endParaRPr>
          </a:p>
          <a:p>
            <a:pPr marL="342900" indent="-342900" algn="just">
              <a:spcBef>
                <a:spcPct val="20000"/>
              </a:spcBef>
              <a:buFont typeface="Wingdings" panose="05000000000000000000" pitchFamily="2" charset="2"/>
              <a:buChar char="n"/>
              <a:defRPr/>
            </a:pPr>
            <a:r>
              <a:rPr lang="zh-CN" altLang="en-US" sz="2000" dirty="0">
                <a:latin typeface="+mn-lt"/>
                <a:ea typeface="+mn-ea"/>
                <a:cs typeface="+mn-ea"/>
                <a:sym typeface="+mn-lt"/>
              </a:rPr>
              <a:t>一般以中断处理程序的形式存在、被调用</a:t>
            </a:r>
            <a:endParaRPr lang="en-US" altLang="zh-CN" sz="2000" dirty="0">
              <a:latin typeface="+mn-lt"/>
              <a:ea typeface="+mn-ea"/>
              <a:cs typeface="+mn-ea"/>
              <a:sym typeface="+mn-lt"/>
            </a:endParaRPr>
          </a:p>
          <a:p>
            <a:pPr marL="342900" indent="-342900" algn="just">
              <a:spcBef>
                <a:spcPct val="20000"/>
              </a:spcBef>
              <a:buFont typeface="Wingdings" panose="05000000000000000000" pitchFamily="2" charset="2"/>
              <a:buChar char="n"/>
            </a:pPr>
            <a:r>
              <a:rPr lang="zh-CN" altLang="en-US" sz="2000" dirty="0">
                <a:latin typeface="+mn-lt"/>
                <a:ea typeface="+mn-ea"/>
                <a:cs typeface="+mn-ea"/>
                <a:sym typeface="+mn-lt"/>
              </a:rPr>
              <a:t>例如：软件中断调用</a:t>
            </a:r>
            <a:endParaRPr lang="en-US" altLang="zh-CN" sz="2000" dirty="0">
              <a:latin typeface="+mn-lt"/>
              <a:ea typeface="+mn-ea"/>
              <a:cs typeface="+mn-ea"/>
              <a:sym typeface="+mn-lt"/>
            </a:endParaRPr>
          </a:p>
          <a:p>
            <a:pPr marL="800100" lvl="1" indent="-342900" algn="just">
              <a:spcBef>
                <a:spcPct val="20000"/>
              </a:spcBef>
              <a:buFont typeface="Wingdings" panose="05000000000000000000" pitchFamily="2" charset="2"/>
              <a:buChar char="u"/>
            </a:pPr>
            <a:r>
              <a:rPr lang="zh-CN" altLang="en-US" sz="2000" dirty="0">
                <a:latin typeface="+mn-lt"/>
                <a:ea typeface="+mn-ea"/>
                <a:cs typeface="+mn-ea"/>
                <a:sym typeface="+mn-lt"/>
              </a:rPr>
              <a:t>显示输出：</a:t>
            </a:r>
            <a:r>
              <a:rPr lang="en-US" altLang="zh-CN" sz="2000" dirty="0">
                <a:latin typeface="+mn-lt"/>
                <a:ea typeface="+mn-ea"/>
                <a:cs typeface="+mn-ea"/>
                <a:sym typeface="+mn-lt"/>
              </a:rPr>
              <a:t>10H</a:t>
            </a:r>
            <a:r>
              <a:rPr lang="zh-CN" altLang="en-US" sz="2000" dirty="0">
                <a:latin typeface="+mn-lt"/>
                <a:ea typeface="+mn-ea"/>
                <a:cs typeface="+mn-ea"/>
                <a:sym typeface="+mn-lt"/>
              </a:rPr>
              <a:t>号中断处理程序</a:t>
            </a:r>
            <a:endParaRPr lang="en-US" altLang="zh-CN" sz="2000" dirty="0">
              <a:latin typeface="+mn-lt"/>
              <a:ea typeface="+mn-ea"/>
              <a:cs typeface="+mn-ea"/>
              <a:sym typeface="+mn-lt"/>
            </a:endParaRPr>
          </a:p>
          <a:p>
            <a:pPr marL="800100" lvl="1" indent="-342900" algn="just">
              <a:spcBef>
                <a:spcPct val="20000"/>
              </a:spcBef>
              <a:buFont typeface="Wingdings" panose="05000000000000000000" pitchFamily="2" charset="2"/>
              <a:buChar char="u"/>
            </a:pPr>
            <a:r>
              <a:rPr lang="zh-CN" altLang="en-US" sz="2000" dirty="0">
                <a:latin typeface="+mn-lt"/>
                <a:ea typeface="+mn-ea"/>
                <a:cs typeface="+mn-ea"/>
                <a:sym typeface="+mn-lt"/>
              </a:rPr>
              <a:t>打印输出：</a:t>
            </a:r>
            <a:r>
              <a:rPr lang="en-US" altLang="zh-CN" sz="2000" dirty="0">
                <a:latin typeface="+mn-lt"/>
                <a:ea typeface="+mn-ea"/>
                <a:cs typeface="+mn-ea"/>
                <a:sym typeface="+mn-lt"/>
              </a:rPr>
              <a:t>17H</a:t>
            </a:r>
            <a:r>
              <a:rPr lang="zh-CN" altLang="en-US" sz="2000" dirty="0">
                <a:latin typeface="+mn-lt"/>
                <a:ea typeface="+mn-ea"/>
                <a:cs typeface="+mn-ea"/>
                <a:sym typeface="+mn-lt"/>
              </a:rPr>
              <a:t>号中断处理程序</a:t>
            </a:r>
            <a:endParaRPr lang="en-US" altLang="zh-CN" sz="2000" dirty="0">
              <a:latin typeface="+mn-lt"/>
              <a:ea typeface="+mn-ea"/>
              <a:cs typeface="+mn-ea"/>
              <a:sym typeface="+mn-lt"/>
            </a:endParaRPr>
          </a:p>
          <a:p>
            <a:pPr marL="800100" lvl="1" indent="-342900" algn="just">
              <a:spcBef>
                <a:spcPct val="20000"/>
              </a:spcBef>
              <a:buFont typeface="Wingdings" panose="05000000000000000000" pitchFamily="2" charset="2"/>
              <a:buChar char="u"/>
            </a:pPr>
            <a:r>
              <a:rPr lang="zh-CN" altLang="en-US" sz="2000" dirty="0">
                <a:latin typeface="+mn-lt"/>
                <a:ea typeface="+mn-ea"/>
                <a:cs typeface="+mn-ea"/>
                <a:sym typeface="+mn-lt"/>
              </a:rPr>
              <a:t>键盘输入：</a:t>
            </a:r>
            <a:r>
              <a:rPr lang="en-US" altLang="zh-CN" sz="2000" dirty="0">
                <a:latin typeface="+mn-lt"/>
                <a:ea typeface="+mn-ea"/>
                <a:cs typeface="+mn-ea"/>
                <a:sym typeface="+mn-lt"/>
              </a:rPr>
              <a:t>16H</a:t>
            </a:r>
            <a:r>
              <a:rPr lang="zh-CN" altLang="en-US" sz="2000" dirty="0">
                <a:latin typeface="+mn-lt"/>
                <a:ea typeface="+mn-ea"/>
                <a:cs typeface="+mn-ea"/>
                <a:sym typeface="+mn-lt"/>
              </a:rPr>
              <a:t>号中断处理程序</a:t>
            </a:r>
            <a:endParaRPr lang="zh-CN" sz="2000" dirty="0">
              <a:latin typeface="+mn-lt"/>
              <a:ea typeface="+mn-ea"/>
              <a:cs typeface="+mn-ea"/>
              <a:sym typeface="+mn-lt"/>
            </a:endParaRPr>
          </a:p>
        </p:txBody>
      </p:sp>
      <p:sp>
        <p:nvSpPr>
          <p:cNvPr id="7" name="矩形 1"/>
          <p:cNvSpPr>
            <a:spLocks noChangeArrowheads="1"/>
          </p:cNvSpPr>
          <p:nvPr/>
        </p:nvSpPr>
        <p:spPr bwMode="auto">
          <a:xfrm>
            <a:off x="2664265" y="1087315"/>
            <a:ext cx="381546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spcBef>
                <a:spcPct val="50000"/>
              </a:spcBef>
            </a:pPr>
            <a:r>
              <a:rPr lang="zh-CN" altLang="en-US" sz="3000" dirty="0">
                <a:solidFill>
                  <a:srgbClr val="C00000"/>
                </a:solidFill>
                <a:latin typeface="+mn-lt"/>
                <a:ea typeface="+mn-ea"/>
                <a:cs typeface="+mn-ea"/>
                <a:sym typeface="+mn-lt"/>
              </a:rPr>
              <a:t>预备知识：</a:t>
            </a:r>
            <a:r>
              <a:rPr lang="en-US" altLang="zh-CN" sz="3000" dirty="0">
                <a:solidFill>
                  <a:srgbClr val="C00000"/>
                </a:solidFill>
                <a:latin typeface="+mn-lt"/>
                <a:ea typeface="+mn-ea"/>
                <a:cs typeface="+mn-ea"/>
                <a:sym typeface="+mn-lt"/>
              </a:rPr>
              <a:t>BIOS</a:t>
            </a:r>
            <a:r>
              <a:rPr lang="zh-CN" altLang="en-US" sz="3000" dirty="0">
                <a:solidFill>
                  <a:srgbClr val="C00000"/>
                </a:solidFill>
                <a:latin typeface="+mn-lt"/>
                <a:ea typeface="+mn-ea"/>
                <a:cs typeface="+mn-ea"/>
                <a:sym typeface="+mn-lt"/>
              </a:rPr>
              <a:t>简介</a:t>
            </a:r>
            <a:endParaRPr lang="zh-CN" altLang="en-US" sz="3000" dirty="0">
              <a:solidFill>
                <a:srgbClr val="C00000"/>
              </a:solidFill>
              <a:latin typeface="+mn-lt"/>
              <a:ea typeface="+mn-ea"/>
              <a:cs typeface="+mn-ea"/>
              <a:sym typeface="+mn-lt"/>
            </a:endParaRPr>
          </a:p>
        </p:txBody>
      </p:sp>
      <p:sp>
        <p:nvSpPr>
          <p:cNvPr id="4" name="矩形 3"/>
          <p:cNvSpPr/>
          <p:nvPr/>
        </p:nvSpPr>
        <p:spPr>
          <a:xfrm>
            <a:off x="888022" y="2773854"/>
            <a:ext cx="5372101" cy="1766637"/>
          </a:xfrm>
          <a:prstGeom prst="rect">
            <a:avLst/>
          </a:prstGeom>
        </p:spPr>
        <p:txBody>
          <a:bodyPr wrap="square">
            <a:spAutoFit/>
          </a:bodyPr>
          <a:lstStyle/>
          <a:p>
            <a:pPr marL="800100" lvl="1" indent="-342900" algn="just">
              <a:spcBef>
                <a:spcPct val="20000"/>
              </a:spcBef>
              <a:buFont typeface="Wingdings" panose="05000000000000000000" pitchFamily="2" charset="2"/>
              <a:buChar char="l"/>
              <a:defRPr/>
            </a:pPr>
            <a:r>
              <a:rPr lang="zh-CN" altLang="en-US" sz="2000" dirty="0">
                <a:latin typeface="+mn-lt"/>
                <a:ea typeface="+mn-ea"/>
                <a:cs typeface="+mn-ea"/>
                <a:sym typeface="+mn-lt"/>
              </a:rPr>
              <a:t>主要的</a:t>
            </a:r>
            <a:r>
              <a:rPr lang="en-US" altLang="zh-CN" sz="2000" dirty="0">
                <a:latin typeface="+mn-lt"/>
                <a:ea typeface="+mn-ea"/>
                <a:cs typeface="+mn-ea"/>
                <a:sym typeface="+mn-lt"/>
              </a:rPr>
              <a:t>I/O</a:t>
            </a:r>
            <a:r>
              <a:rPr lang="zh-CN" altLang="en-US" sz="2000" dirty="0">
                <a:latin typeface="+mn-lt"/>
                <a:ea typeface="+mn-ea"/>
                <a:cs typeface="+mn-ea"/>
                <a:sym typeface="+mn-lt"/>
              </a:rPr>
              <a:t>设备处理和接口控制程序</a:t>
            </a:r>
            <a:endParaRPr lang="zh-CN" altLang="en-US" sz="2000" dirty="0">
              <a:latin typeface="+mn-lt"/>
              <a:ea typeface="+mn-ea"/>
              <a:cs typeface="+mn-ea"/>
              <a:sym typeface="+mn-lt"/>
            </a:endParaRPr>
          </a:p>
          <a:p>
            <a:pPr marL="1257300" lvl="2" indent="-342900" algn="just">
              <a:spcBef>
                <a:spcPct val="20000"/>
              </a:spcBef>
              <a:buFont typeface="Wingdings" panose="05000000000000000000" pitchFamily="2" charset="2"/>
              <a:buChar char="ü"/>
              <a:defRPr/>
            </a:pPr>
            <a:r>
              <a:rPr lang="en-US" altLang="zh-CN" sz="1800" dirty="0">
                <a:latin typeface="+mn-lt"/>
                <a:ea typeface="+mn-ea"/>
                <a:cs typeface="+mn-ea"/>
                <a:sym typeface="+mn-lt"/>
              </a:rPr>
              <a:t>I/O</a:t>
            </a:r>
            <a:r>
              <a:rPr lang="zh-CN" altLang="en-US" sz="1800" dirty="0">
                <a:latin typeface="+mn-lt"/>
                <a:ea typeface="+mn-ea"/>
                <a:cs typeface="+mn-ea"/>
                <a:sym typeface="+mn-lt"/>
              </a:rPr>
              <a:t>设备硬件中断处理程序</a:t>
            </a:r>
            <a:endParaRPr lang="zh-CN" altLang="en-US" sz="1800" dirty="0">
              <a:latin typeface="+mn-lt"/>
              <a:ea typeface="+mn-ea"/>
              <a:cs typeface="+mn-ea"/>
              <a:sym typeface="+mn-lt"/>
            </a:endParaRPr>
          </a:p>
          <a:p>
            <a:pPr marL="1257300" lvl="2" indent="-342900" algn="just">
              <a:spcBef>
                <a:spcPct val="20000"/>
              </a:spcBef>
              <a:buFont typeface="Wingdings" panose="05000000000000000000" pitchFamily="2" charset="2"/>
              <a:buChar char="ü"/>
              <a:defRPr/>
            </a:pPr>
            <a:r>
              <a:rPr lang="en-US" altLang="zh-CN" sz="1800" dirty="0">
                <a:latin typeface="+mn-lt"/>
                <a:ea typeface="+mn-ea"/>
                <a:cs typeface="+mn-ea"/>
                <a:sym typeface="+mn-lt"/>
              </a:rPr>
              <a:t>I/O</a:t>
            </a:r>
            <a:r>
              <a:rPr lang="zh-CN" altLang="en-US" sz="1800" dirty="0">
                <a:latin typeface="+mn-lt"/>
                <a:ea typeface="+mn-ea"/>
                <a:cs typeface="+mn-ea"/>
                <a:sym typeface="+mn-lt"/>
              </a:rPr>
              <a:t>设备软件中断调用处理程序</a:t>
            </a:r>
            <a:endParaRPr lang="zh-CN" altLang="en-US" sz="1800" dirty="0">
              <a:latin typeface="+mn-lt"/>
              <a:ea typeface="+mn-ea"/>
              <a:cs typeface="+mn-ea"/>
              <a:sym typeface="+mn-lt"/>
            </a:endParaRPr>
          </a:p>
          <a:p>
            <a:pPr marL="800100" lvl="1" indent="-342900" algn="just">
              <a:spcBef>
                <a:spcPct val="20000"/>
              </a:spcBef>
              <a:buFont typeface="Wingdings" panose="05000000000000000000" pitchFamily="2" charset="2"/>
              <a:buChar char="l"/>
              <a:defRPr/>
            </a:pPr>
            <a:r>
              <a:rPr lang="zh-CN" altLang="en-US" sz="2000" dirty="0">
                <a:latin typeface="+mn-lt"/>
                <a:ea typeface="+mn-ea"/>
                <a:cs typeface="+mn-ea"/>
                <a:sym typeface="+mn-lt"/>
              </a:rPr>
              <a:t>许多常用的系统例行程序</a:t>
            </a:r>
            <a:endParaRPr lang="zh-CN" altLang="en-US" sz="2000" dirty="0">
              <a:latin typeface="+mn-lt"/>
              <a:ea typeface="+mn-ea"/>
              <a:cs typeface="+mn-ea"/>
              <a:sym typeface="+mn-lt"/>
            </a:endParaRPr>
          </a:p>
          <a:p>
            <a:pPr marL="1257300" lvl="2" indent="-342900" algn="just">
              <a:spcBef>
                <a:spcPct val="20000"/>
              </a:spcBef>
              <a:buFont typeface="Wingdings" panose="05000000000000000000" pitchFamily="2" charset="2"/>
              <a:buChar char="ü"/>
              <a:defRPr/>
            </a:pPr>
            <a:r>
              <a:rPr lang="zh-CN" altLang="en-US" sz="1800" dirty="0">
                <a:latin typeface="+mn-lt"/>
                <a:ea typeface="+mn-ea"/>
                <a:cs typeface="+mn-ea"/>
                <a:sym typeface="+mn-lt"/>
              </a:rPr>
              <a:t>系统加电自检、引导装入等功能模块</a:t>
            </a:r>
            <a:endParaRPr lang="zh-CN" altLang="en-US" sz="1800" dirty="0">
              <a:latin typeface="+mn-lt"/>
              <a:ea typeface="+mn-ea"/>
              <a:cs typeface="+mn-ea"/>
              <a:sym typeface="+mn-lt"/>
            </a:endParaRPr>
          </a:p>
        </p:txBody>
      </p:sp>
      <p:grpSp>
        <p:nvGrpSpPr>
          <p:cNvPr id="49" name="组合 48"/>
          <p:cNvGrpSpPr/>
          <p:nvPr/>
        </p:nvGrpSpPr>
        <p:grpSpPr>
          <a:xfrm>
            <a:off x="5832099" y="2418494"/>
            <a:ext cx="3016775" cy="4267999"/>
            <a:chOff x="5829088" y="2418494"/>
            <a:chExt cx="3506310" cy="4267999"/>
          </a:xfrm>
        </p:grpSpPr>
        <p:sp>
          <p:nvSpPr>
            <p:cNvPr id="25" name="矩形 24"/>
            <p:cNvSpPr/>
            <p:nvPr/>
          </p:nvSpPr>
          <p:spPr bwMode="auto">
            <a:xfrm>
              <a:off x="6873017" y="2556576"/>
              <a:ext cx="1341081" cy="4044717"/>
            </a:xfrm>
            <a:prstGeom prst="rect">
              <a:avLst/>
            </a:prstGeom>
            <a:gradFill flip="none" rotWithShape="1">
              <a:gsLst>
                <a:gs pos="0">
                  <a:srgbClr val="339933">
                    <a:tint val="66000"/>
                    <a:satMod val="160000"/>
                  </a:srgbClr>
                </a:gs>
                <a:gs pos="50000">
                  <a:srgbClr val="339933">
                    <a:tint val="44500"/>
                    <a:satMod val="160000"/>
                  </a:srgbClr>
                </a:gs>
                <a:gs pos="100000">
                  <a:srgbClr val="339933">
                    <a:tint val="23500"/>
                    <a:satMod val="160000"/>
                  </a:srgbClr>
                </a:gs>
              </a:gsLst>
              <a:lin ang="16200000" scaled="1"/>
              <a:tileRect/>
            </a:gra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1600" b="1" i="0" u="none" strike="noStrike" cap="none" normalizeH="0" baseline="0" dirty="0">
                <a:ln>
                  <a:noFill/>
                </a:ln>
                <a:solidFill>
                  <a:schemeClr val="tx1"/>
                </a:solidFill>
                <a:effectLst/>
                <a:latin typeface="+mn-lt"/>
                <a:ea typeface="+mn-ea"/>
                <a:cs typeface="+mn-ea"/>
                <a:sym typeface="+mn-lt"/>
              </a:endParaRPr>
            </a:p>
          </p:txBody>
        </p:sp>
        <p:grpSp>
          <p:nvGrpSpPr>
            <p:cNvPr id="8" name="Group 15"/>
            <p:cNvGrpSpPr/>
            <p:nvPr/>
          </p:nvGrpSpPr>
          <p:grpSpPr bwMode="auto">
            <a:xfrm>
              <a:off x="6873017" y="2556576"/>
              <a:ext cx="1330613" cy="4037377"/>
              <a:chOff x="1584" y="1344"/>
              <a:chExt cx="720" cy="1632"/>
            </a:xfrm>
          </p:grpSpPr>
          <p:sp>
            <p:nvSpPr>
              <p:cNvPr id="9" name="Line 4"/>
              <p:cNvSpPr>
                <a:spLocks noChangeShapeType="1"/>
              </p:cNvSpPr>
              <p:nvPr/>
            </p:nvSpPr>
            <p:spPr bwMode="auto">
              <a:xfrm>
                <a:off x="1584" y="1344"/>
                <a:ext cx="0" cy="1632"/>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sz="1600">
                  <a:latin typeface="+mn-lt"/>
                  <a:ea typeface="+mn-ea"/>
                  <a:cs typeface="+mn-ea"/>
                  <a:sym typeface="+mn-lt"/>
                </a:endParaRPr>
              </a:p>
            </p:txBody>
          </p:sp>
          <p:sp>
            <p:nvSpPr>
              <p:cNvPr id="10" name="Line 5"/>
              <p:cNvSpPr>
                <a:spLocks noChangeShapeType="1"/>
              </p:cNvSpPr>
              <p:nvPr/>
            </p:nvSpPr>
            <p:spPr bwMode="auto">
              <a:xfrm>
                <a:off x="1584" y="1344"/>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11" name="Line 6"/>
              <p:cNvSpPr>
                <a:spLocks noChangeShapeType="1"/>
              </p:cNvSpPr>
              <p:nvPr/>
            </p:nvSpPr>
            <p:spPr bwMode="auto">
              <a:xfrm>
                <a:off x="1584" y="1672"/>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12" name="Line 7"/>
              <p:cNvSpPr>
                <a:spLocks noChangeShapeType="1"/>
              </p:cNvSpPr>
              <p:nvPr/>
            </p:nvSpPr>
            <p:spPr bwMode="auto">
              <a:xfrm>
                <a:off x="1584" y="2068"/>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13" name="Line 8"/>
              <p:cNvSpPr>
                <a:spLocks noChangeShapeType="1"/>
              </p:cNvSpPr>
              <p:nvPr/>
            </p:nvSpPr>
            <p:spPr bwMode="auto">
              <a:xfrm>
                <a:off x="1584" y="2976"/>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14" name="Line 9"/>
              <p:cNvSpPr>
                <a:spLocks noChangeShapeType="1"/>
              </p:cNvSpPr>
              <p:nvPr/>
            </p:nvSpPr>
            <p:spPr bwMode="auto">
              <a:xfrm>
                <a:off x="1584" y="2709"/>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15" name="Line 10"/>
              <p:cNvSpPr>
                <a:spLocks noChangeShapeType="1"/>
              </p:cNvSpPr>
              <p:nvPr/>
            </p:nvSpPr>
            <p:spPr bwMode="auto">
              <a:xfrm>
                <a:off x="2304" y="1344"/>
                <a:ext cx="0" cy="1632"/>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sz="1600">
                  <a:latin typeface="+mn-lt"/>
                  <a:ea typeface="+mn-ea"/>
                  <a:cs typeface="+mn-ea"/>
                  <a:sym typeface="+mn-lt"/>
                </a:endParaRPr>
              </a:p>
            </p:txBody>
          </p:sp>
        </p:grpSp>
        <p:sp>
          <p:nvSpPr>
            <p:cNvPr id="5" name="矩形 4"/>
            <p:cNvSpPr/>
            <p:nvPr/>
          </p:nvSpPr>
          <p:spPr>
            <a:xfrm>
              <a:off x="6868911" y="2749718"/>
              <a:ext cx="1407031" cy="371577"/>
            </a:xfrm>
            <a:prstGeom prst="rect">
              <a:avLst/>
            </a:prstGeom>
          </p:spPr>
          <p:txBody>
            <a:bodyPr wrap="none">
              <a:spAutoFit/>
            </a:bodyPr>
            <a:lstStyle/>
            <a:p>
              <a:pPr eaLnBrk="1" hangingPunct="1">
                <a:lnSpc>
                  <a:spcPct val="125000"/>
                </a:lnSpc>
              </a:pPr>
              <a:r>
                <a:rPr kumimoji="1" lang="zh-CN" altLang="en-US" sz="1600" dirty="0">
                  <a:solidFill>
                    <a:srgbClr val="000000"/>
                  </a:solidFill>
                  <a:latin typeface="+mn-lt"/>
                  <a:ea typeface="+mn-ea"/>
                  <a:cs typeface="+mn-ea"/>
                  <a:sym typeface="+mn-lt"/>
                </a:rPr>
                <a:t>中断向量表</a:t>
              </a:r>
              <a:endParaRPr kumimoji="1" lang="en-US" altLang="zh-CN" sz="1600" dirty="0">
                <a:solidFill>
                  <a:srgbClr val="000000"/>
                </a:solidFill>
                <a:latin typeface="+mn-lt"/>
                <a:ea typeface="+mn-ea"/>
                <a:cs typeface="+mn-ea"/>
                <a:sym typeface="+mn-lt"/>
              </a:endParaRPr>
            </a:p>
          </p:txBody>
        </p:sp>
        <p:sp>
          <p:nvSpPr>
            <p:cNvPr id="18" name="矩形 17"/>
            <p:cNvSpPr/>
            <p:nvPr/>
          </p:nvSpPr>
          <p:spPr>
            <a:xfrm>
              <a:off x="6948680" y="3483234"/>
              <a:ext cx="1168551" cy="679353"/>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DOS</a:t>
              </a:r>
              <a:endParaRPr kumimoji="1" lang="en-US" altLang="zh-CN" sz="1600" dirty="0">
                <a:solidFill>
                  <a:srgbClr val="000000"/>
                </a:solidFill>
                <a:latin typeface="+mn-lt"/>
                <a:ea typeface="+mn-ea"/>
                <a:cs typeface="+mn-ea"/>
                <a:sym typeface="+mn-lt"/>
              </a:endParaRPr>
            </a:p>
            <a:p>
              <a:pPr algn="ctr" eaLnBrk="1" hangingPunct="1">
                <a:lnSpc>
                  <a:spcPct val="125000"/>
                </a:lnSpc>
              </a:pPr>
              <a:r>
                <a:rPr kumimoji="1" lang="zh-CN" altLang="en-US" sz="1600" dirty="0">
                  <a:solidFill>
                    <a:srgbClr val="000000"/>
                  </a:solidFill>
                  <a:latin typeface="+mn-lt"/>
                  <a:ea typeface="+mn-ea"/>
                  <a:cs typeface="+mn-ea"/>
                  <a:sym typeface="+mn-lt"/>
                </a:rPr>
                <a:t>操作系统</a:t>
              </a:r>
              <a:endParaRPr kumimoji="1" lang="en-US" altLang="zh-CN" sz="1600" dirty="0">
                <a:solidFill>
                  <a:srgbClr val="000000"/>
                </a:solidFill>
                <a:latin typeface="+mn-lt"/>
                <a:ea typeface="+mn-ea"/>
                <a:cs typeface="+mn-ea"/>
                <a:sym typeface="+mn-lt"/>
              </a:endParaRPr>
            </a:p>
          </p:txBody>
        </p:sp>
        <p:sp>
          <p:nvSpPr>
            <p:cNvPr id="19" name="矩形 18"/>
            <p:cNvSpPr/>
            <p:nvPr/>
          </p:nvSpPr>
          <p:spPr>
            <a:xfrm>
              <a:off x="6837066" y="4825293"/>
              <a:ext cx="1407031" cy="679353"/>
            </a:xfrm>
            <a:prstGeom prst="rect">
              <a:avLst/>
            </a:prstGeom>
          </p:spPr>
          <p:txBody>
            <a:bodyPr wrap="none">
              <a:spAutoFit/>
            </a:bodyPr>
            <a:lstStyle/>
            <a:p>
              <a:pPr algn="ctr" eaLnBrk="1" hangingPunct="1">
                <a:lnSpc>
                  <a:spcPct val="125000"/>
                </a:lnSpc>
              </a:pPr>
              <a:r>
                <a:rPr kumimoji="1" lang="zh-CN" altLang="en-US" sz="1600" dirty="0">
                  <a:solidFill>
                    <a:srgbClr val="000000"/>
                  </a:solidFill>
                  <a:latin typeface="+mn-lt"/>
                  <a:ea typeface="+mn-ea"/>
                  <a:cs typeface="+mn-ea"/>
                  <a:sym typeface="+mn-lt"/>
                </a:rPr>
                <a:t>用户程序和</a:t>
              </a:r>
              <a:endParaRPr kumimoji="1" lang="en-US" altLang="zh-CN" sz="1600" dirty="0">
                <a:solidFill>
                  <a:srgbClr val="000000"/>
                </a:solidFill>
                <a:latin typeface="+mn-lt"/>
                <a:ea typeface="+mn-ea"/>
                <a:cs typeface="+mn-ea"/>
                <a:sym typeface="+mn-lt"/>
              </a:endParaRPr>
            </a:p>
            <a:p>
              <a:pPr algn="ctr" eaLnBrk="1" hangingPunct="1">
                <a:lnSpc>
                  <a:spcPct val="125000"/>
                </a:lnSpc>
              </a:pPr>
              <a:r>
                <a:rPr kumimoji="1" lang="zh-CN" altLang="en-US" sz="1600" dirty="0">
                  <a:solidFill>
                    <a:srgbClr val="000000"/>
                  </a:solidFill>
                  <a:latin typeface="+mn-lt"/>
                  <a:ea typeface="+mn-ea"/>
                  <a:cs typeface="+mn-ea"/>
                  <a:sym typeface="+mn-lt"/>
                </a:rPr>
                <a:t>数据空间</a:t>
              </a:r>
              <a:endParaRPr kumimoji="1" lang="en-US" altLang="zh-CN" sz="1600" dirty="0">
                <a:solidFill>
                  <a:srgbClr val="000000"/>
                </a:solidFill>
                <a:latin typeface="+mn-lt"/>
                <a:ea typeface="+mn-ea"/>
                <a:cs typeface="+mn-ea"/>
                <a:sym typeface="+mn-lt"/>
              </a:endParaRPr>
            </a:p>
          </p:txBody>
        </p:sp>
        <p:sp>
          <p:nvSpPr>
            <p:cNvPr id="20" name="矩形 19"/>
            <p:cNvSpPr/>
            <p:nvPr/>
          </p:nvSpPr>
          <p:spPr>
            <a:xfrm>
              <a:off x="7154834" y="6106924"/>
              <a:ext cx="797790"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BIOS</a:t>
              </a:r>
              <a:endParaRPr kumimoji="1" lang="en-US" altLang="zh-CN" sz="1600" dirty="0">
                <a:solidFill>
                  <a:srgbClr val="000000"/>
                </a:solidFill>
                <a:latin typeface="+mn-lt"/>
                <a:ea typeface="+mn-ea"/>
                <a:cs typeface="+mn-ea"/>
                <a:sym typeface="+mn-lt"/>
              </a:endParaRPr>
            </a:p>
          </p:txBody>
        </p:sp>
        <p:sp>
          <p:nvSpPr>
            <p:cNvPr id="21" name="矩形 20"/>
            <p:cNvSpPr/>
            <p:nvPr/>
          </p:nvSpPr>
          <p:spPr>
            <a:xfrm>
              <a:off x="5829088" y="5782050"/>
              <a:ext cx="1086573"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FE000H</a:t>
              </a:r>
              <a:endParaRPr kumimoji="1" lang="en-US" altLang="zh-CN" sz="1600" dirty="0">
                <a:solidFill>
                  <a:srgbClr val="000000"/>
                </a:solidFill>
                <a:latin typeface="+mn-lt"/>
                <a:ea typeface="+mn-ea"/>
                <a:cs typeface="+mn-ea"/>
                <a:sym typeface="+mn-lt"/>
              </a:endParaRPr>
            </a:p>
          </p:txBody>
        </p:sp>
        <p:sp>
          <p:nvSpPr>
            <p:cNvPr id="22" name="矩形 21"/>
            <p:cNvSpPr/>
            <p:nvPr/>
          </p:nvSpPr>
          <p:spPr>
            <a:xfrm>
              <a:off x="5829088" y="6316648"/>
              <a:ext cx="1112657"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FFFFFH</a:t>
              </a:r>
              <a:endParaRPr kumimoji="1" lang="en-US" altLang="zh-CN" sz="1600" dirty="0">
                <a:solidFill>
                  <a:srgbClr val="000000"/>
                </a:solidFill>
                <a:latin typeface="+mn-lt"/>
                <a:ea typeface="+mn-ea"/>
                <a:cs typeface="+mn-ea"/>
                <a:sym typeface="+mn-lt"/>
              </a:endParaRPr>
            </a:p>
          </p:txBody>
        </p:sp>
        <p:sp>
          <p:nvSpPr>
            <p:cNvPr id="23" name="矩形 22"/>
            <p:cNvSpPr/>
            <p:nvPr/>
          </p:nvSpPr>
          <p:spPr>
            <a:xfrm>
              <a:off x="5872288" y="2418494"/>
              <a:ext cx="1047449"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00000H</a:t>
              </a:r>
              <a:endParaRPr kumimoji="1" lang="en-US" altLang="zh-CN" sz="1600" dirty="0">
                <a:solidFill>
                  <a:srgbClr val="000000"/>
                </a:solidFill>
                <a:latin typeface="+mn-lt"/>
                <a:ea typeface="+mn-ea"/>
                <a:cs typeface="+mn-ea"/>
                <a:sym typeface="+mn-lt"/>
              </a:endParaRPr>
            </a:p>
          </p:txBody>
        </p:sp>
        <p:sp>
          <p:nvSpPr>
            <p:cNvPr id="24" name="矩形 23"/>
            <p:cNvSpPr/>
            <p:nvPr/>
          </p:nvSpPr>
          <p:spPr>
            <a:xfrm>
              <a:off x="5859451" y="3140551"/>
              <a:ext cx="1073533"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003FFH</a:t>
              </a:r>
              <a:endParaRPr kumimoji="1" lang="en-US" altLang="zh-CN" sz="1600" dirty="0">
                <a:solidFill>
                  <a:srgbClr val="000000"/>
                </a:solidFill>
                <a:latin typeface="+mn-lt"/>
                <a:ea typeface="+mn-ea"/>
                <a:cs typeface="+mn-ea"/>
                <a:sym typeface="+mn-lt"/>
              </a:endParaRPr>
            </a:p>
          </p:txBody>
        </p:sp>
        <p:sp>
          <p:nvSpPr>
            <p:cNvPr id="45" name="右大括号 44"/>
            <p:cNvSpPr/>
            <p:nvPr/>
          </p:nvSpPr>
          <p:spPr bwMode="auto">
            <a:xfrm>
              <a:off x="8209995" y="2556576"/>
              <a:ext cx="362394" cy="3376850"/>
            </a:xfrm>
            <a:prstGeom prst="rightBrace">
              <a:avLst>
                <a:gd name="adj1" fmla="val 81118"/>
                <a:gd name="adj2" fmla="val 50000"/>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1600" b="1" i="0" u="none" strike="noStrike" cap="none" normalizeH="0" baseline="0">
                <a:ln>
                  <a:noFill/>
                </a:ln>
                <a:solidFill>
                  <a:schemeClr val="tx1"/>
                </a:solidFill>
                <a:effectLst/>
                <a:latin typeface="+mn-lt"/>
                <a:ea typeface="+mn-ea"/>
                <a:cs typeface="+mn-ea"/>
                <a:sym typeface="+mn-lt"/>
              </a:endParaRPr>
            </a:p>
          </p:txBody>
        </p:sp>
        <p:sp>
          <p:nvSpPr>
            <p:cNvPr id="46" name="矩形 45"/>
            <p:cNvSpPr/>
            <p:nvPr/>
          </p:nvSpPr>
          <p:spPr>
            <a:xfrm>
              <a:off x="8567046" y="4041612"/>
              <a:ext cx="756801" cy="369845"/>
            </a:xfrm>
            <a:prstGeom prst="rect">
              <a:avLst/>
            </a:prstGeom>
          </p:spPr>
          <p:txBody>
            <a:bodyPr wrap="none">
              <a:spAutoFit/>
            </a:bodyPr>
            <a:lstStyle/>
            <a:p>
              <a:pPr eaLnBrk="1" hangingPunct="1">
                <a:lnSpc>
                  <a:spcPct val="125000"/>
                </a:lnSpc>
              </a:pPr>
              <a:r>
                <a:rPr kumimoji="1" lang="en-US" altLang="zh-CN" sz="1600" dirty="0">
                  <a:solidFill>
                    <a:srgbClr val="000000"/>
                  </a:solidFill>
                  <a:latin typeface="+mn-lt"/>
                  <a:ea typeface="+mn-ea"/>
                  <a:cs typeface="+mn-ea"/>
                  <a:sym typeface="+mn-lt"/>
                </a:rPr>
                <a:t>RAM</a:t>
              </a:r>
              <a:endParaRPr kumimoji="1" lang="en-US" altLang="zh-CN" sz="1600" dirty="0">
                <a:solidFill>
                  <a:srgbClr val="000000"/>
                </a:solidFill>
                <a:latin typeface="+mn-lt"/>
                <a:ea typeface="+mn-ea"/>
                <a:cs typeface="+mn-ea"/>
                <a:sym typeface="+mn-lt"/>
              </a:endParaRPr>
            </a:p>
          </p:txBody>
        </p:sp>
        <p:sp>
          <p:nvSpPr>
            <p:cNvPr id="47" name="右大括号 46"/>
            <p:cNvSpPr/>
            <p:nvPr/>
          </p:nvSpPr>
          <p:spPr bwMode="auto">
            <a:xfrm>
              <a:off x="8212250" y="5931246"/>
              <a:ext cx="362394" cy="662707"/>
            </a:xfrm>
            <a:prstGeom prst="rightBrace">
              <a:avLst>
                <a:gd name="adj1" fmla="val 81118"/>
                <a:gd name="adj2" fmla="val 50000"/>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1600" b="1" i="0" u="none" strike="noStrike" cap="none" normalizeH="0" baseline="0">
                <a:ln>
                  <a:noFill/>
                </a:ln>
                <a:solidFill>
                  <a:schemeClr val="tx1"/>
                </a:solidFill>
                <a:effectLst/>
                <a:latin typeface="+mn-lt"/>
                <a:ea typeface="+mn-ea"/>
                <a:cs typeface="+mn-ea"/>
                <a:sym typeface="+mn-lt"/>
              </a:endParaRPr>
            </a:p>
          </p:txBody>
        </p:sp>
        <p:sp>
          <p:nvSpPr>
            <p:cNvPr id="48" name="矩形 47"/>
            <p:cNvSpPr/>
            <p:nvPr/>
          </p:nvSpPr>
          <p:spPr>
            <a:xfrm>
              <a:off x="8485441" y="5993466"/>
              <a:ext cx="849957" cy="535531"/>
            </a:xfrm>
            <a:prstGeom prst="rect">
              <a:avLst/>
            </a:prstGeom>
          </p:spPr>
          <p:txBody>
            <a:bodyPr wrap="none">
              <a:spAutoFit/>
            </a:bodyPr>
            <a:lstStyle/>
            <a:p>
              <a:pPr algn="ctr" eaLnBrk="1" hangingPunct="1">
                <a:lnSpc>
                  <a:spcPct val="90000"/>
                </a:lnSpc>
              </a:pPr>
              <a:r>
                <a:rPr kumimoji="1" lang="en-US" altLang="zh-CN" sz="1600" dirty="0">
                  <a:solidFill>
                    <a:srgbClr val="000000"/>
                  </a:solidFill>
                  <a:latin typeface="+mn-lt"/>
                  <a:ea typeface="+mn-ea"/>
                  <a:cs typeface="+mn-ea"/>
                  <a:sym typeface="+mn-lt"/>
                </a:rPr>
                <a:t>ROM</a:t>
              </a:r>
              <a:endParaRPr kumimoji="1" lang="en-US" altLang="zh-CN" sz="1600" dirty="0">
                <a:solidFill>
                  <a:srgbClr val="000000"/>
                </a:solidFill>
                <a:latin typeface="+mn-lt"/>
                <a:ea typeface="+mn-ea"/>
                <a:cs typeface="+mn-ea"/>
                <a:sym typeface="+mn-lt"/>
              </a:endParaRPr>
            </a:p>
            <a:p>
              <a:pPr algn="ctr" eaLnBrk="1" hangingPunct="1">
                <a:lnSpc>
                  <a:spcPct val="90000"/>
                </a:lnSpc>
              </a:pPr>
              <a:r>
                <a:rPr kumimoji="1" lang="en-US" altLang="zh-CN" sz="1600" dirty="0">
                  <a:solidFill>
                    <a:srgbClr val="000000"/>
                  </a:solidFill>
                  <a:latin typeface="+mn-lt"/>
                  <a:ea typeface="+mn-ea"/>
                  <a:cs typeface="+mn-ea"/>
                  <a:sym typeface="+mn-lt"/>
                </a:rPr>
                <a:t>(8KB)</a:t>
              </a:r>
              <a:endParaRPr kumimoji="1" lang="en-US" altLang="zh-CN" sz="1600" dirty="0">
                <a:solidFill>
                  <a:srgbClr val="000000"/>
                </a:solidFill>
                <a:latin typeface="+mn-lt"/>
                <a:ea typeface="+mn-ea"/>
                <a:cs typeface="+mn-ea"/>
                <a:sym typeface="+mn-lt"/>
              </a:endParaRPr>
            </a:p>
          </p:txBody>
        </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426427" y="1807918"/>
            <a:ext cx="8291146" cy="637364"/>
          </a:xfrm>
          <a:prstGeom prst="rect">
            <a:avLst/>
          </a:prstGeom>
          <a:noFill/>
          <a:ln w="9525">
            <a:noFill/>
            <a:miter lim="800000"/>
          </a:ln>
          <a:effectLst/>
        </p:spPr>
        <p:txBody>
          <a:bodyPr wrap="square" lIns="18000" tIns="10800" rIns="18000" bIns="10800" anchor="ctr">
            <a:spAutoFit/>
          </a:bodyPr>
          <a:lstStyle/>
          <a:p>
            <a:pPr marL="342900" indent="-342900" algn="just">
              <a:spcBef>
                <a:spcPct val="20000"/>
              </a:spcBef>
              <a:buFont typeface="Wingdings" panose="05000000000000000000" pitchFamily="2" charset="2"/>
              <a:buChar char="n"/>
              <a:defRPr/>
            </a:pPr>
            <a:r>
              <a:rPr lang="zh-CN" altLang="en-US" sz="2000" dirty="0">
                <a:solidFill>
                  <a:srgbClr val="006600"/>
                </a:solidFill>
                <a:latin typeface="+mn-lt"/>
                <a:ea typeface="+mn-ea"/>
                <a:cs typeface="+mn-ea"/>
                <a:sym typeface="+mn-lt"/>
              </a:rPr>
              <a:t>磁盘操作系统</a:t>
            </a:r>
            <a:r>
              <a:rPr lang="en-US" altLang="zh-CN" sz="2000" dirty="0">
                <a:solidFill>
                  <a:srgbClr val="006600"/>
                </a:solidFill>
                <a:latin typeface="+mn-lt"/>
                <a:ea typeface="+mn-ea"/>
                <a:cs typeface="+mn-ea"/>
                <a:sym typeface="+mn-lt"/>
              </a:rPr>
              <a:t>DOS</a:t>
            </a:r>
            <a:r>
              <a:rPr lang="zh-CN" altLang="en-US" sz="2000" dirty="0">
                <a:latin typeface="+mn-lt"/>
                <a:ea typeface="+mn-ea"/>
                <a:cs typeface="+mn-ea"/>
                <a:sym typeface="+mn-lt"/>
              </a:rPr>
              <a:t>（</a:t>
            </a:r>
            <a:r>
              <a:rPr lang="en-US" altLang="zh-CN" sz="2000" dirty="0">
                <a:latin typeface="+mn-lt"/>
                <a:ea typeface="+mn-ea"/>
                <a:cs typeface="+mn-ea"/>
                <a:sym typeface="+mn-lt"/>
              </a:rPr>
              <a:t>Disk Operating System</a:t>
            </a:r>
            <a:r>
              <a:rPr lang="zh-CN" altLang="en-US" sz="2000" dirty="0">
                <a:latin typeface="+mn-lt"/>
                <a:ea typeface="+mn-ea"/>
                <a:cs typeface="+mn-ea"/>
                <a:sym typeface="+mn-lt"/>
              </a:rPr>
              <a:t>）建立在</a:t>
            </a:r>
            <a:r>
              <a:rPr lang="en-US" altLang="zh-CN" sz="2000" dirty="0">
                <a:latin typeface="+mn-lt"/>
                <a:ea typeface="+mn-ea"/>
                <a:cs typeface="+mn-ea"/>
                <a:sym typeface="+mn-lt"/>
              </a:rPr>
              <a:t>BIOS</a:t>
            </a:r>
            <a:r>
              <a:rPr lang="zh-CN" altLang="en-US" sz="2000" dirty="0">
                <a:latin typeface="+mn-lt"/>
                <a:ea typeface="+mn-ea"/>
                <a:cs typeface="+mn-ea"/>
                <a:sym typeface="+mn-lt"/>
              </a:rPr>
              <a:t>基础上的</a:t>
            </a:r>
            <a:r>
              <a:rPr lang="en-US" altLang="zh-CN" sz="2000" dirty="0">
                <a:latin typeface="+mn-lt"/>
                <a:ea typeface="+mn-ea"/>
                <a:cs typeface="+mn-ea"/>
                <a:sym typeface="+mn-lt"/>
              </a:rPr>
              <a:t>PC</a:t>
            </a:r>
            <a:r>
              <a:rPr lang="zh-CN" altLang="en-US" sz="2000" dirty="0">
                <a:latin typeface="+mn-lt"/>
                <a:ea typeface="+mn-ea"/>
                <a:cs typeface="+mn-ea"/>
                <a:sym typeface="+mn-lt"/>
              </a:rPr>
              <a:t>机操作系统</a:t>
            </a:r>
            <a:endParaRPr lang="zh-CN" altLang="en-US" sz="2000" dirty="0">
              <a:latin typeface="+mn-lt"/>
              <a:ea typeface="+mn-ea"/>
              <a:cs typeface="+mn-ea"/>
              <a:sym typeface="+mn-lt"/>
            </a:endParaRPr>
          </a:p>
        </p:txBody>
      </p:sp>
      <p:sp>
        <p:nvSpPr>
          <p:cNvPr id="7" name="矩形 1"/>
          <p:cNvSpPr>
            <a:spLocks noChangeArrowheads="1"/>
          </p:cNvSpPr>
          <p:nvPr/>
        </p:nvSpPr>
        <p:spPr bwMode="auto">
          <a:xfrm>
            <a:off x="2664265" y="1087315"/>
            <a:ext cx="37273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spcBef>
                <a:spcPct val="50000"/>
              </a:spcBef>
            </a:pPr>
            <a:r>
              <a:rPr lang="zh-CN" altLang="en-US" sz="3000" dirty="0">
                <a:solidFill>
                  <a:srgbClr val="C00000"/>
                </a:solidFill>
                <a:latin typeface="+mn-lt"/>
                <a:ea typeface="+mn-ea"/>
                <a:cs typeface="+mn-ea"/>
                <a:sym typeface="+mn-lt"/>
              </a:rPr>
              <a:t>预备知识：</a:t>
            </a:r>
            <a:r>
              <a:rPr lang="en-US" altLang="zh-CN" sz="3000" dirty="0">
                <a:solidFill>
                  <a:srgbClr val="C00000"/>
                </a:solidFill>
                <a:latin typeface="+mn-lt"/>
                <a:ea typeface="+mn-ea"/>
                <a:cs typeface="+mn-ea"/>
                <a:sym typeface="+mn-lt"/>
              </a:rPr>
              <a:t>DOS</a:t>
            </a:r>
            <a:r>
              <a:rPr lang="zh-CN" altLang="en-US" sz="3000" dirty="0">
                <a:solidFill>
                  <a:srgbClr val="C00000"/>
                </a:solidFill>
                <a:latin typeface="+mn-lt"/>
                <a:ea typeface="+mn-ea"/>
                <a:cs typeface="+mn-ea"/>
                <a:sym typeface="+mn-lt"/>
              </a:rPr>
              <a:t>简介</a:t>
            </a:r>
            <a:endParaRPr lang="zh-CN" altLang="en-US" sz="3000" dirty="0">
              <a:solidFill>
                <a:srgbClr val="C00000"/>
              </a:solidFill>
              <a:latin typeface="+mn-lt"/>
              <a:ea typeface="+mn-ea"/>
              <a:cs typeface="+mn-ea"/>
              <a:sym typeface="+mn-lt"/>
            </a:endParaRPr>
          </a:p>
        </p:txBody>
      </p:sp>
      <p:sp>
        <p:nvSpPr>
          <p:cNvPr id="3" name="矩形 2"/>
          <p:cNvSpPr/>
          <p:nvPr/>
        </p:nvSpPr>
        <p:spPr>
          <a:xfrm>
            <a:off x="351691" y="2611887"/>
            <a:ext cx="5496226" cy="3724096"/>
          </a:xfrm>
          <a:prstGeom prst="rect">
            <a:avLst/>
          </a:prstGeom>
        </p:spPr>
        <p:txBody>
          <a:bodyPr wrap="square">
            <a:spAutoFit/>
          </a:bodyPr>
          <a:lstStyle/>
          <a:p>
            <a:pPr marL="342900" indent="-342900" algn="just">
              <a:spcBef>
                <a:spcPct val="20000"/>
              </a:spcBef>
              <a:buFont typeface="Wingdings" panose="05000000000000000000" pitchFamily="2" charset="2"/>
              <a:buChar char="n"/>
              <a:defRPr/>
            </a:pPr>
            <a:r>
              <a:rPr lang="zh-CN" altLang="en-US" sz="2000" dirty="0">
                <a:latin typeface="+mn-lt"/>
                <a:ea typeface="+mn-ea"/>
                <a:cs typeface="+mn-ea"/>
                <a:sym typeface="+mn-lt"/>
              </a:rPr>
              <a:t>组成：</a:t>
            </a:r>
            <a:endParaRPr lang="en-US" altLang="zh-CN" sz="2000" dirty="0">
              <a:latin typeface="+mn-lt"/>
              <a:ea typeface="+mn-ea"/>
              <a:cs typeface="+mn-ea"/>
              <a:sym typeface="+mn-lt"/>
            </a:endParaRPr>
          </a:p>
          <a:p>
            <a:pPr marL="647700" lvl="1" indent="-342900" algn="just">
              <a:spcBef>
                <a:spcPct val="20000"/>
              </a:spcBef>
              <a:buFont typeface="Wingdings" panose="05000000000000000000" pitchFamily="2" charset="2"/>
              <a:buChar char="l"/>
              <a:defRPr/>
            </a:pPr>
            <a:r>
              <a:rPr lang="en-US" altLang="zh-CN" sz="2000" dirty="0">
                <a:solidFill>
                  <a:srgbClr val="0066CC"/>
                </a:solidFill>
                <a:latin typeface="+mn-lt"/>
                <a:ea typeface="+mn-ea"/>
                <a:cs typeface="+mn-ea"/>
                <a:sym typeface="+mn-lt"/>
              </a:rPr>
              <a:t>IBMBIO.COM</a:t>
            </a:r>
            <a:r>
              <a:rPr lang="zh-CN" altLang="en-US" sz="2000" dirty="0">
                <a:latin typeface="+mn-lt"/>
                <a:ea typeface="+mn-ea"/>
                <a:cs typeface="+mn-ea"/>
                <a:sym typeface="+mn-lt"/>
              </a:rPr>
              <a:t>：</a:t>
            </a:r>
            <a:r>
              <a:rPr lang="en-US" altLang="zh-CN" sz="2000" dirty="0">
                <a:latin typeface="+mn-lt"/>
                <a:ea typeface="+mn-ea"/>
                <a:cs typeface="+mn-ea"/>
                <a:sym typeface="+mn-lt"/>
              </a:rPr>
              <a:t>I/O</a:t>
            </a:r>
            <a:r>
              <a:rPr lang="zh-CN" altLang="en-US" sz="2000" dirty="0">
                <a:latin typeface="+mn-lt"/>
                <a:ea typeface="+mn-ea"/>
                <a:cs typeface="+mn-ea"/>
                <a:sym typeface="+mn-lt"/>
              </a:rPr>
              <a:t>设备处理程序，完成设备到内存或内存到外设数据传送</a:t>
            </a:r>
            <a:endParaRPr lang="en-US" altLang="zh-CN" sz="2000" dirty="0">
              <a:latin typeface="+mn-lt"/>
              <a:ea typeface="+mn-ea"/>
              <a:cs typeface="+mn-ea"/>
              <a:sym typeface="+mn-lt"/>
            </a:endParaRPr>
          </a:p>
          <a:p>
            <a:pPr marL="647700" lvl="1" algn="just">
              <a:spcBef>
                <a:spcPct val="20000"/>
              </a:spcBef>
              <a:defRPr/>
            </a:pPr>
            <a:r>
              <a:rPr lang="zh-CN" altLang="en-US" sz="2000" dirty="0">
                <a:latin typeface="+mn-lt"/>
                <a:ea typeface="+mn-ea"/>
                <a:cs typeface="+mn-ea"/>
                <a:sym typeface="+mn-lt"/>
              </a:rPr>
              <a:t>例如：</a:t>
            </a:r>
            <a:r>
              <a:rPr lang="en-US" altLang="zh-CN" sz="2000" dirty="0">
                <a:latin typeface="+mn-lt"/>
                <a:ea typeface="+mn-ea"/>
                <a:cs typeface="+mn-ea"/>
                <a:sym typeface="+mn-lt"/>
              </a:rPr>
              <a:t>DOS</a:t>
            </a:r>
            <a:r>
              <a:rPr lang="zh-CN" altLang="en-US" sz="2000" dirty="0">
                <a:latin typeface="+mn-lt"/>
                <a:ea typeface="+mn-ea"/>
                <a:cs typeface="+mn-ea"/>
                <a:sym typeface="+mn-lt"/>
              </a:rPr>
              <a:t>调用</a:t>
            </a:r>
            <a:r>
              <a:rPr lang="en-US" altLang="zh-CN" sz="2000" dirty="0">
                <a:latin typeface="+mn-lt"/>
                <a:ea typeface="+mn-ea"/>
                <a:cs typeface="+mn-ea"/>
                <a:sym typeface="+mn-lt"/>
              </a:rPr>
              <a:t>BIOS</a:t>
            </a:r>
            <a:r>
              <a:rPr lang="zh-CN" altLang="en-US" sz="2000" dirty="0">
                <a:latin typeface="+mn-lt"/>
                <a:ea typeface="+mn-ea"/>
                <a:cs typeface="+mn-ea"/>
                <a:sym typeface="+mn-lt"/>
              </a:rPr>
              <a:t>显示输出程序完成显示输出，调用</a:t>
            </a:r>
            <a:r>
              <a:rPr lang="en-US" altLang="zh-CN" sz="2000" dirty="0">
                <a:latin typeface="+mn-lt"/>
                <a:ea typeface="+mn-ea"/>
                <a:cs typeface="+mn-ea"/>
                <a:sym typeface="+mn-lt"/>
              </a:rPr>
              <a:t>BIOS</a:t>
            </a:r>
            <a:r>
              <a:rPr lang="zh-CN" altLang="en-US" sz="2000" dirty="0">
                <a:latin typeface="+mn-lt"/>
                <a:ea typeface="+mn-ea"/>
                <a:cs typeface="+mn-ea"/>
                <a:sym typeface="+mn-lt"/>
              </a:rPr>
              <a:t>打印输出程序完成打印输出，调用</a:t>
            </a:r>
            <a:r>
              <a:rPr lang="en-US" altLang="zh-CN" sz="2000" dirty="0">
                <a:latin typeface="+mn-lt"/>
                <a:ea typeface="+mn-ea"/>
                <a:cs typeface="+mn-ea"/>
                <a:sym typeface="+mn-lt"/>
              </a:rPr>
              <a:t>BIOS</a:t>
            </a:r>
            <a:r>
              <a:rPr lang="zh-CN" altLang="en-US" sz="2000" dirty="0">
                <a:latin typeface="+mn-lt"/>
                <a:ea typeface="+mn-ea"/>
                <a:cs typeface="+mn-ea"/>
                <a:sym typeface="+mn-lt"/>
              </a:rPr>
              <a:t>键盘输入程序完成键盘输入等</a:t>
            </a:r>
            <a:endParaRPr lang="zh-CN" altLang="en-US" sz="2000" dirty="0">
              <a:latin typeface="+mn-lt"/>
              <a:ea typeface="+mn-ea"/>
              <a:cs typeface="+mn-ea"/>
              <a:sym typeface="+mn-lt"/>
            </a:endParaRPr>
          </a:p>
          <a:p>
            <a:pPr marL="647700" lvl="1" indent="-342900" algn="just">
              <a:spcBef>
                <a:spcPct val="20000"/>
              </a:spcBef>
              <a:buFont typeface="Wingdings" panose="05000000000000000000" pitchFamily="2" charset="2"/>
              <a:buChar char="l"/>
              <a:defRPr/>
            </a:pPr>
            <a:r>
              <a:rPr lang="en-US" altLang="zh-CN" sz="2000" dirty="0">
                <a:solidFill>
                  <a:srgbClr val="0066CC"/>
                </a:solidFill>
                <a:latin typeface="+mn-lt"/>
                <a:ea typeface="+mn-ea"/>
                <a:cs typeface="+mn-ea"/>
                <a:sym typeface="+mn-lt"/>
              </a:rPr>
              <a:t>IBMDOS.COM</a:t>
            </a:r>
            <a:r>
              <a:rPr lang="zh-CN" altLang="en-US" sz="2000" dirty="0">
                <a:latin typeface="+mn-lt"/>
                <a:ea typeface="+mn-ea"/>
                <a:cs typeface="+mn-ea"/>
                <a:sym typeface="+mn-lt"/>
              </a:rPr>
              <a:t>：作业管理与监控、文件管理程序、设备处理程序</a:t>
            </a:r>
            <a:endParaRPr lang="en-US" altLang="zh-CN" sz="2000" dirty="0">
              <a:latin typeface="+mn-lt"/>
              <a:ea typeface="+mn-ea"/>
              <a:cs typeface="+mn-ea"/>
              <a:sym typeface="+mn-lt"/>
            </a:endParaRPr>
          </a:p>
          <a:p>
            <a:pPr marL="647700" lvl="1" algn="just">
              <a:spcBef>
                <a:spcPct val="20000"/>
              </a:spcBef>
              <a:defRPr/>
            </a:pPr>
            <a:r>
              <a:rPr lang="zh-CN" altLang="en-US" sz="2000" dirty="0">
                <a:latin typeface="+mn-lt"/>
                <a:ea typeface="+mn-ea"/>
                <a:cs typeface="+mn-ea"/>
                <a:sym typeface="+mn-lt"/>
              </a:rPr>
              <a:t>设备管理与监控：通过</a:t>
            </a:r>
            <a:r>
              <a:rPr lang="en-US" altLang="zh-CN" sz="2000" dirty="0">
                <a:latin typeface="+mn-lt"/>
                <a:ea typeface="+mn-ea"/>
                <a:cs typeface="+mn-ea"/>
                <a:sym typeface="+mn-lt"/>
              </a:rPr>
              <a:t>IBMBIO.COM</a:t>
            </a:r>
            <a:r>
              <a:rPr lang="zh-CN" altLang="en-US" sz="2000" dirty="0">
                <a:latin typeface="+mn-lt"/>
                <a:ea typeface="+mn-ea"/>
                <a:cs typeface="+mn-ea"/>
                <a:sym typeface="+mn-lt"/>
              </a:rPr>
              <a:t>形成一个或多个</a:t>
            </a:r>
            <a:r>
              <a:rPr lang="en-US" altLang="zh-CN" sz="2000" dirty="0">
                <a:latin typeface="+mn-lt"/>
                <a:ea typeface="+mn-ea"/>
                <a:cs typeface="+mn-ea"/>
                <a:sym typeface="+mn-lt"/>
              </a:rPr>
              <a:t>BIOS</a:t>
            </a:r>
            <a:r>
              <a:rPr lang="zh-CN" altLang="en-US" sz="2000" dirty="0">
                <a:latin typeface="+mn-lt"/>
                <a:ea typeface="+mn-ea"/>
                <a:cs typeface="+mn-ea"/>
                <a:sym typeface="+mn-lt"/>
              </a:rPr>
              <a:t>调用</a:t>
            </a:r>
            <a:endParaRPr lang="en-US" altLang="zh-CN" sz="2000" dirty="0">
              <a:latin typeface="+mn-lt"/>
              <a:ea typeface="+mn-ea"/>
              <a:cs typeface="+mn-ea"/>
              <a:sym typeface="+mn-lt"/>
            </a:endParaRPr>
          </a:p>
        </p:txBody>
      </p:sp>
      <p:grpSp>
        <p:nvGrpSpPr>
          <p:cNvPr id="26" name="组合 25"/>
          <p:cNvGrpSpPr/>
          <p:nvPr/>
        </p:nvGrpSpPr>
        <p:grpSpPr>
          <a:xfrm>
            <a:off x="5847917" y="2445282"/>
            <a:ext cx="3007659" cy="4254622"/>
            <a:chOff x="5839683" y="2418494"/>
            <a:chExt cx="3495715" cy="4254622"/>
          </a:xfrm>
        </p:grpSpPr>
        <p:sp>
          <p:nvSpPr>
            <p:cNvPr id="27" name="矩形 26"/>
            <p:cNvSpPr/>
            <p:nvPr/>
          </p:nvSpPr>
          <p:spPr bwMode="auto">
            <a:xfrm>
              <a:off x="6873017" y="2556576"/>
              <a:ext cx="1341081" cy="4044717"/>
            </a:xfrm>
            <a:prstGeom prst="rect">
              <a:avLst/>
            </a:prstGeom>
            <a:gradFill flip="none" rotWithShape="1">
              <a:gsLst>
                <a:gs pos="0">
                  <a:srgbClr val="339933">
                    <a:tint val="66000"/>
                    <a:satMod val="160000"/>
                  </a:srgbClr>
                </a:gs>
                <a:gs pos="50000">
                  <a:srgbClr val="339933">
                    <a:tint val="44500"/>
                    <a:satMod val="160000"/>
                  </a:srgbClr>
                </a:gs>
                <a:gs pos="100000">
                  <a:srgbClr val="339933">
                    <a:tint val="23500"/>
                    <a:satMod val="160000"/>
                  </a:srgbClr>
                </a:gs>
              </a:gsLst>
              <a:lin ang="16200000" scaled="1"/>
              <a:tileRect/>
            </a:gra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1600" b="1" i="0" u="none" strike="noStrike" cap="none" normalizeH="0" baseline="0">
                <a:ln>
                  <a:noFill/>
                </a:ln>
                <a:solidFill>
                  <a:schemeClr val="tx1"/>
                </a:solidFill>
                <a:effectLst/>
                <a:latin typeface="+mn-lt"/>
                <a:ea typeface="+mn-ea"/>
                <a:cs typeface="+mn-ea"/>
                <a:sym typeface="+mn-lt"/>
              </a:endParaRPr>
            </a:p>
          </p:txBody>
        </p:sp>
        <p:grpSp>
          <p:nvGrpSpPr>
            <p:cNvPr id="28" name="Group 15"/>
            <p:cNvGrpSpPr/>
            <p:nvPr/>
          </p:nvGrpSpPr>
          <p:grpSpPr bwMode="auto">
            <a:xfrm>
              <a:off x="6873017" y="2556576"/>
              <a:ext cx="1330613" cy="4037377"/>
              <a:chOff x="1584" y="1344"/>
              <a:chExt cx="720" cy="1632"/>
            </a:xfrm>
          </p:grpSpPr>
          <p:sp>
            <p:nvSpPr>
              <p:cNvPr id="41" name="Line 4"/>
              <p:cNvSpPr>
                <a:spLocks noChangeShapeType="1"/>
              </p:cNvSpPr>
              <p:nvPr/>
            </p:nvSpPr>
            <p:spPr bwMode="auto">
              <a:xfrm>
                <a:off x="1584" y="1344"/>
                <a:ext cx="0" cy="1632"/>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sz="1600">
                  <a:latin typeface="+mn-lt"/>
                  <a:ea typeface="+mn-ea"/>
                  <a:cs typeface="+mn-ea"/>
                  <a:sym typeface="+mn-lt"/>
                </a:endParaRPr>
              </a:p>
            </p:txBody>
          </p:sp>
          <p:sp>
            <p:nvSpPr>
              <p:cNvPr id="42" name="Line 5"/>
              <p:cNvSpPr>
                <a:spLocks noChangeShapeType="1"/>
              </p:cNvSpPr>
              <p:nvPr/>
            </p:nvSpPr>
            <p:spPr bwMode="auto">
              <a:xfrm>
                <a:off x="1584" y="1344"/>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43" name="Line 6"/>
              <p:cNvSpPr>
                <a:spLocks noChangeShapeType="1"/>
              </p:cNvSpPr>
              <p:nvPr/>
            </p:nvSpPr>
            <p:spPr bwMode="auto">
              <a:xfrm>
                <a:off x="1584" y="1672"/>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44" name="Line 7"/>
              <p:cNvSpPr>
                <a:spLocks noChangeShapeType="1"/>
              </p:cNvSpPr>
              <p:nvPr/>
            </p:nvSpPr>
            <p:spPr bwMode="auto">
              <a:xfrm>
                <a:off x="1584" y="2068"/>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45" name="Line 8"/>
              <p:cNvSpPr>
                <a:spLocks noChangeShapeType="1"/>
              </p:cNvSpPr>
              <p:nvPr/>
            </p:nvSpPr>
            <p:spPr bwMode="auto">
              <a:xfrm>
                <a:off x="1584" y="2976"/>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46" name="Line 9"/>
              <p:cNvSpPr>
                <a:spLocks noChangeShapeType="1"/>
              </p:cNvSpPr>
              <p:nvPr/>
            </p:nvSpPr>
            <p:spPr bwMode="auto">
              <a:xfrm>
                <a:off x="1584" y="2709"/>
                <a:ext cx="720" cy="0"/>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sz="1600">
                  <a:latin typeface="+mn-lt"/>
                  <a:ea typeface="+mn-ea"/>
                  <a:cs typeface="+mn-ea"/>
                  <a:sym typeface="+mn-lt"/>
                </a:endParaRPr>
              </a:p>
            </p:txBody>
          </p:sp>
          <p:sp>
            <p:nvSpPr>
              <p:cNvPr id="47" name="Line 10"/>
              <p:cNvSpPr>
                <a:spLocks noChangeShapeType="1"/>
              </p:cNvSpPr>
              <p:nvPr/>
            </p:nvSpPr>
            <p:spPr bwMode="auto">
              <a:xfrm>
                <a:off x="2304" y="1344"/>
                <a:ext cx="0" cy="1632"/>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sz="1600">
                  <a:latin typeface="+mn-lt"/>
                  <a:ea typeface="+mn-ea"/>
                  <a:cs typeface="+mn-ea"/>
                  <a:sym typeface="+mn-lt"/>
                </a:endParaRPr>
              </a:p>
            </p:txBody>
          </p:sp>
        </p:grpSp>
        <p:sp>
          <p:nvSpPr>
            <p:cNvPr id="29" name="矩形 28"/>
            <p:cNvSpPr/>
            <p:nvPr/>
          </p:nvSpPr>
          <p:spPr>
            <a:xfrm>
              <a:off x="6868911" y="2749718"/>
              <a:ext cx="1407031" cy="371577"/>
            </a:xfrm>
            <a:prstGeom prst="rect">
              <a:avLst/>
            </a:prstGeom>
          </p:spPr>
          <p:txBody>
            <a:bodyPr wrap="none">
              <a:spAutoFit/>
            </a:bodyPr>
            <a:lstStyle/>
            <a:p>
              <a:pPr eaLnBrk="1" hangingPunct="1">
                <a:lnSpc>
                  <a:spcPct val="125000"/>
                </a:lnSpc>
              </a:pPr>
              <a:r>
                <a:rPr kumimoji="1" lang="zh-CN" altLang="en-US" sz="1600" dirty="0">
                  <a:solidFill>
                    <a:srgbClr val="000000"/>
                  </a:solidFill>
                  <a:latin typeface="+mn-lt"/>
                  <a:ea typeface="+mn-ea"/>
                  <a:cs typeface="+mn-ea"/>
                  <a:sym typeface="+mn-lt"/>
                </a:rPr>
                <a:t>中断向量表</a:t>
              </a:r>
              <a:endParaRPr kumimoji="1" lang="en-US" altLang="zh-CN" sz="1600" dirty="0">
                <a:solidFill>
                  <a:srgbClr val="000000"/>
                </a:solidFill>
                <a:latin typeface="+mn-lt"/>
                <a:ea typeface="+mn-ea"/>
                <a:cs typeface="+mn-ea"/>
                <a:sym typeface="+mn-lt"/>
              </a:endParaRPr>
            </a:p>
          </p:txBody>
        </p:sp>
        <p:sp>
          <p:nvSpPr>
            <p:cNvPr id="30" name="矩形 29"/>
            <p:cNvSpPr/>
            <p:nvPr/>
          </p:nvSpPr>
          <p:spPr>
            <a:xfrm>
              <a:off x="6948680" y="3483234"/>
              <a:ext cx="1168551" cy="679353"/>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DOS</a:t>
              </a:r>
              <a:endParaRPr kumimoji="1" lang="en-US" altLang="zh-CN" sz="1600" dirty="0">
                <a:solidFill>
                  <a:srgbClr val="000000"/>
                </a:solidFill>
                <a:latin typeface="+mn-lt"/>
                <a:ea typeface="+mn-ea"/>
                <a:cs typeface="+mn-ea"/>
                <a:sym typeface="+mn-lt"/>
              </a:endParaRPr>
            </a:p>
            <a:p>
              <a:pPr algn="ctr" eaLnBrk="1" hangingPunct="1">
                <a:lnSpc>
                  <a:spcPct val="125000"/>
                </a:lnSpc>
              </a:pPr>
              <a:r>
                <a:rPr kumimoji="1" lang="zh-CN" altLang="en-US" sz="1600" dirty="0">
                  <a:solidFill>
                    <a:srgbClr val="000000"/>
                  </a:solidFill>
                  <a:latin typeface="+mn-lt"/>
                  <a:ea typeface="+mn-ea"/>
                  <a:cs typeface="+mn-ea"/>
                  <a:sym typeface="+mn-lt"/>
                </a:rPr>
                <a:t>操作系统</a:t>
              </a:r>
              <a:endParaRPr kumimoji="1" lang="en-US" altLang="zh-CN" sz="1600" dirty="0">
                <a:solidFill>
                  <a:srgbClr val="000000"/>
                </a:solidFill>
                <a:latin typeface="+mn-lt"/>
                <a:ea typeface="+mn-ea"/>
                <a:cs typeface="+mn-ea"/>
                <a:sym typeface="+mn-lt"/>
              </a:endParaRPr>
            </a:p>
          </p:txBody>
        </p:sp>
        <p:sp>
          <p:nvSpPr>
            <p:cNvPr id="31" name="矩形 30"/>
            <p:cNvSpPr/>
            <p:nvPr/>
          </p:nvSpPr>
          <p:spPr>
            <a:xfrm>
              <a:off x="6837066" y="4825293"/>
              <a:ext cx="1407031" cy="679353"/>
            </a:xfrm>
            <a:prstGeom prst="rect">
              <a:avLst/>
            </a:prstGeom>
          </p:spPr>
          <p:txBody>
            <a:bodyPr wrap="none">
              <a:spAutoFit/>
            </a:bodyPr>
            <a:lstStyle/>
            <a:p>
              <a:pPr algn="ctr" eaLnBrk="1" hangingPunct="1">
                <a:lnSpc>
                  <a:spcPct val="125000"/>
                </a:lnSpc>
              </a:pPr>
              <a:r>
                <a:rPr kumimoji="1" lang="zh-CN" altLang="en-US" sz="1600" dirty="0">
                  <a:solidFill>
                    <a:srgbClr val="000000"/>
                  </a:solidFill>
                  <a:latin typeface="+mn-lt"/>
                  <a:ea typeface="+mn-ea"/>
                  <a:cs typeface="+mn-ea"/>
                  <a:sym typeface="+mn-lt"/>
                </a:rPr>
                <a:t>用户程序和</a:t>
              </a:r>
              <a:endParaRPr kumimoji="1" lang="en-US" altLang="zh-CN" sz="1600" dirty="0">
                <a:solidFill>
                  <a:srgbClr val="000000"/>
                </a:solidFill>
                <a:latin typeface="+mn-lt"/>
                <a:ea typeface="+mn-ea"/>
                <a:cs typeface="+mn-ea"/>
                <a:sym typeface="+mn-lt"/>
              </a:endParaRPr>
            </a:p>
            <a:p>
              <a:pPr algn="ctr" eaLnBrk="1" hangingPunct="1">
                <a:lnSpc>
                  <a:spcPct val="125000"/>
                </a:lnSpc>
              </a:pPr>
              <a:r>
                <a:rPr kumimoji="1" lang="zh-CN" altLang="en-US" sz="1600" dirty="0">
                  <a:solidFill>
                    <a:srgbClr val="000000"/>
                  </a:solidFill>
                  <a:latin typeface="+mn-lt"/>
                  <a:ea typeface="+mn-ea"/>
                  <a:cs typeface="+mn-ea"/>
                  <a:sym typeface="+mn-lt"/>
                </a:rPr>
                <a:t>数据空间</a:t>
              </a:r>
              <a:endParaRPr kumimoji="1" lang="en-US" altLang="zh-CN" sz="1600" dirty="0">
                <a:solidFill>
                  <a:srgbClr val="000000"/>
                </a:solidFill>
                <a:latin typeface="+mn-lt"/>
                <a:ea typeface="+mn-ea"/>
                <a:cs typeface="+mn-ea"/>
                <a:sym typeface="+mn-lt"/>
              </a:endParaRPr>
            </a:p>
          </p:txBody>
        </p:sp>
        <p:sp>
          <p:nvSpPr>
            <p:cNvPr id="32" name="矩形 31"/>
            <p:cNvSpPr/>
            <p:nvPr/>
          </p:nvSpPr>
          <p:spPr>
            <a:xfrm>
              <a:off x="7153085" y="6082437"/>
              <a:ext cx="797790"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BIOS</a:t>
              </a:r>
              <a:endParaRPr kumimoji="1" lang="en-US" altLang="zh-CN" sz="1600" dirty="0">
                <a:solidFill>
                  <a:srgbClr val="000000"/>
                </a:solidFill>
                <a:latin typeface="+mn-lt"/>
                <a:ea typeface="+mn-ea"/>
                <a:cs typeface="+mn-ea"/>
                <a:sym typeface="+mn-lt"/>
              </a:endParaRPr>
            </a:p>
          </p:txBody>
        </p:sp>
        <p:sp>
          <p:nvSpPr>
            <p:cNvPr id="33" name="矩形 32"/>
            <p:cNvSpPr/>
            <p:nvPr/>
          </p:nvSpPr>
          <p:spPr>
            <a:xfrm>
              <a:off x="5859451" y="5782500"/>
              <a:ext cx="1086574"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FE000H</a:t>
              </a:r>
              <a:endParaRPr kumimoji="1" lang="en-US" altLang="zh-CN" sz="1600" dirty="0">
                <a:solidFill>
                  <a:srgbClr val="000000"/>
                </a:solidFill>
                <a:latin typeface="+mn-lt"/>
                <a:ea typeface="+mn-ea"/>
                <a:cs typeface="+mn-ea"/>
                <a:sym typeface="+mn-lt"/>
              </a:endParaRPr>
            </a:p>
          </p:txBody>
        </p:sp>
        <p:sp>
          <p:nvSpPr>
            <p:cNvPr id="34" name="矩形 33"/>
            <p:cNvSpPr/>
            <p:nvPr/>
          </p:nvSpPr>
          <p:spPr>
            <a:xfrm>
              <a:off x="5839683" y="6303271"/>
              <a:ext cx="1112657"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FFFFFH</a:t>
              </a:r>
              <a:endParaRPr kumimoji="1" lang="en-US" altLang="zh-CN" sz="1600" dirty="0">
                <a:solidFill>
                  <a:srgbClr val="000000"/>
                </a:solidFill>
                <a:latin typeface="+mn-lt"/>
                <a:ea typeface="+mn-ea"/>
                <a:cs typeface="+mn-ea"/>
                <a:sym typeface="+mn-lt"/>
              </a:endParaRPr>
            </a:p>
          </p:txBody>
        </p:sp>
        <p:sp>
          <p:nvSpPr>
            <p:cNvPr id="35" name="矩形 34"/>
            <p:cNvSpPr/>
            <p:nvPr/>
          </p:nvSpPr>
          <p:spPr>
            <a:xfrm>
              <a:off x="5872288" y="2418494"/>
              <a:ext cx="1047449"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00000H</a:t>
              </a:r>
              <a:endParaRPr kumimoji="1" lang="en-US" altLang="zh-CN" sz="1600" dirty="0">
                <a:solidFill>
                  <a:srgbClr val="000000"/>
                </a:solidFill>
                <a:latin typeface="+mn-lt"/>
                <a:ea typeface="+mn-ea"/>
                <a:cs typeface="+mn-ea"/>
                <a:sym typeface="+mn-lt"/>
              </a:endParaRPr>
            </a:p>
          </p:txBody>
        </p:sp>
        <p:sp>
          <p:nvSpPr>
            <p:cNvPr id="36" name="矩形 35"/>
            <p:cNvSpPr/>
            <p:nvPr/>
          </p:nvSpPr>
          <p:spPr>
            <a:xfrm>
              <a:off x="5859451" y="3140551"/>
              <a:ext cx="1073533" cy="369845"/>
            </a:xfrm>
            <a:prstGeom prst="rect">
              <a:avLst/>
            </a:prstGeom>
          </p:spPr>
          <p:txBody>
            <a:bodyPr wrap="none">
              <a:spAutoFit/>
            </a:bodyPr>
            <a:lstStyle/>
            <a:p>
              <a:pPr algn="ctr" eaLnBrk="1" hangingPunct="1">
                <a:lnSpc>
                  <a:spcPct val="125000"/>
                </a:lnSpc>
              </a:pPr>
              <a:r>
                <a:rPr kumimoji="1" lang="en-US" altLang="zh-CN" sz="1600" dirty="0">
                  <a:solidFill>
                    <a:srgbClr val="000000"/>
                  </a:solidFill>
                  <a:latin typeface="+mn-lt"/>
                  <a:ea typeface="+mn-ea"/>
                  <a:cs typeface="+mn-ea"/>
                  <a:sym typeface="+mn-lt"/>
                </a:rPr>
                <a:t>003FFH</a:t>
              </a:r>
              <a:endParaRPr kumimoji="1" lang="en-US" altLang="zh-CN" sz="1600" dirty="0">
                <a:solidFill>
                  <a:srgbClr val="000000"/>
                </a:solidFill>
                <a:latin typeface="+mn-lt"/>
                <a:ea typeface="+mn-ea"/>
                <a:cs typeface="+mn-ea"/>
                <a:sym typeface="+mn-lt"/>
              </a:endParaRPr>
            </a:p>
          </p:txBody>
        </p:sp>
        <p:sp>
          <p:nvSpPr>
            <p:cNvPr id="37" name="右大括号 36"/>
            <p:cNvSpPr/>
            <p:nvPr/>
          </p:nvSpPr>
          <p:spPr bwMode="auto">
            <a:xfrm>
              <a:off x="8209995" y="2556576"/>
              <a:ext cx="362394" cy="3376850"/>
            </a:xfrm>
            <a:prstGeom prst="rightBrace">
              <a:avLst>
                <a:gd name="adj1" fmla="val 81118"/>
                <a:gd name="adj2" fmla="val 50000"/>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1600" b="1" i="0" u="none" strike="noStrike" cap="none" normalizeH="0" baseline="0">
                <a:ln>
                  <a:noFill/>
                </a:ln>
                <a:solidFill>
                  <a:schemeClr val="tx1"/>
                </a:solidFill>
                <a:effectLst/>
                <a:latin typeface="+mn-lt"/>
                <a:ea typeface="+mn-ea"/>
                <a:cs typeface="+mn-ea"/>
                <a:sym typeface="+mn-lt"/>
              </a:endParaRPr>
            </a:p>
          </p:txBody>
        </p:sp>
        <p:sp>
          <p:nvSpPr>
            <p:cNvPr id="38" name="矩形 37"/>
            <p:cNvSpPr/>
            <p:nvPr/>
          </p:nvSpPr>
          <p:spPr>
            <a:xfrm>
              <a:off x="8567046" y="4041612"/>
              <a:ext cx="756801" cy="369845"/>
            </a:xfrm>
            <a:prstGeom prst="rect">
              <a:avLst/>
            </a:prstGeom>
          </p:spPr>
          <p:txBody>
            <a:bodyPr wrap="none">
              <a:spAutoFit/>
            </a:bodyPr>
            <a:lstStyle/>
            <a:p>
              <a:pPr eaLnBrk="1" hangingPunct="1">
                <a:lnSpc>
                  <a:spcPct val="125000"/>
                </a:lnSpc>
              </a:pPr>
              <a:r>
                <a:rPr kumimoji="1" lang="en-US" altLang="zh-CN" sz="1600" dirty="0">
                  <a:solidFill>
                    <a:srgbClr val="000000"/>
                  </a:solidFill>
                  <a:latin typeface="+mn-lt"/>
                  <a:ea typeface="+mn-ea"/>
                  <a:cs typeface="+mn-ea"/>
                  <a:sym typeface="+mn-lt"/>
                </a:rPr>
                <a:t>RAM</a:t>
              </a:r>
              <a:endParaRPr kumimoji="1" lang="en-US" altLang="zh-CN" sz="1600" dirty="0">
                <a:solidFill>
                  <a:srgbClr val="000000"/>
                </a:solidFill>
                <a:latin typeface="+mn-lt"/>
                <a:ea typeface="+mn-ea"/>
                <a:cs typeface="+mn-ea"/>
                <a:sym typeface="+mn-lt"/>
              </a:endParaRPr>
            </a:p>
          </p:txBody>
        </p:sp>
        <p:sp>
          <p:nvSpPr>
            <p:cNvPr id="39" name="右大括号 38"/>
            <p:cNvSpPr/>
            <p:nvPr/>
          </p:nvSpPr>
          <p:spPr bwMode="auto">
            <a:xfrm>
              <a:off x="8212250" y="5931246"/>
              <a:ext cx="362394" cy="662707"/>
            </a:xfrm>
            <a:prstGeom prst="rightBrace">
              <a:avLst>
                <a:gd name="adj1" fmla="val 81118"/>
                <a:gd name="adj2" fmla="val 50000"/>
              </a:avLst>
            </a:prstGeom>
            <a:solidFill>
              <a:srgbClr val="339933"/>
            </a:solidFill>
            <a:ln w="285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1600" b="1" i="0" u="none" strike="noStrike" cap="none" normalizeH="0" baseline="0">
                <a:ln>
                  <a:noFill/>
                </a:ln>
                <a:solidFill>
                  <a:schemeClr val="tx1"/>
                </a:solidFill>
                <a:effectLst/>
                <a:latin typeface="+mn-lt"/>
                <a:ea typeface="+mn-ea"/>
                <a:cs typeface="+mn-ea"/>
                <a:sym typeface="+mn-lt"/>
              </a:endParaRPr>
            </a:p>
          </p:txBody>
        </p:sp>
        <p:sp>
          <p:nvSpPr>
            <p:cNvPr id="40" name="矩形 39"/>
            <p:cNvSpPr/>
            <p:nvPr/>
          </p:nvSpPr>
          <p:spPr>
            <a:xfrm>
              <a:off x="8485441" y="5993466"/>
              <a:ext cx="849957" cy="535531"/>
            </a:xfrm>
            <a:prstGeom prst="rect">
              <a:avLst/>
            </a:prstGeom>
          </p:spPr>
          <p:txBody>
            <a:bodyPr wrap="none">
              <a:spAutoFit/>
            </a:bodyPr>
            <a:lstStyle/>
            <a:p>
              <a:pPr algn="ctr" eaLnBrk="1" hangingPunct="1">
                <a:lnSpc>
                  <a:spcPct val="90000"/>
                </a:lnSpc>
              </a:pPr>
              <a:r>
                <a:rPr kumimoji="1" lang="en-US" altLang="zh-CN" sz="1600" dirty="0">
                  <a:solidFill>
                    <a:srgbClr val="000000"/>
                  </a:solidFill>
                  <a:latin typeface="+mn-lt"/>
                  <a:ea typeface="+mn-ea"/>
                  <a:cs typeface="+mn-ea"/>
                  <a:sym typeface="+mn-lt"/>
                </a:rPr>
                <a:t>ROM</a:t>
              </a:r>
              <a:endParaRPr kumimoji="1" lang="en-US" altLang="zh-CN" sz="1600" dirty="0">
                <a:solidFill>
                  <a:srgbClr val="000000"/>
                </a:solidFill>
                <a:latin typeface="+mn-lt"/>
                <a:ea typeface="+mn-ea"/>
                <a:cs typeface="+mn-ea"/>
                <a:sym typeface="+mn-lt"/>
              </a:endParaRPr>
            </a:p>
            <a:p>
              <a:pPr algn="ctr" eaLnBrk="1" hangingPunct="1">
                <a:lnSpc>
                  <a:spcPct val="90000"/>
                </a:lnSpc>
              </a:pPr>
              <a:r>
                <a:rPr kumimoji="1" lang="en-US" altLang="zh-CN" sz="1600" dirty="0">
                  <a:solidFill>
                    <a:srgbClr val="000000"/>
                  </a:solidFill>
                  <a:latin typeface="+mn-lt"/>
                  <a:ea typeface="+mn-ea"/>
                  <a:cs typeface="+mn-ea"/>
                  <a:sym typeface="+mn-lt"/>
                </a:rPr>
                <a:t>(8KB)</a:t>
              </a:r>
              <a:endParaRPr kumimoji="1" lang="en-US" altLang="zh-CN" sz="1600" dirty="0">
                <a:solidFill>
                  <a:srgbClr val="000000"/>
                </a:solidFill>
                <a:latin typeface="+mn-lt"/>
                <a:ea typeface="+mn-ea"/>
                <a:cs typeface="+mn-ea"/>
                <a:sym typeface="+mn-lt"/>
              </a:endParaRPr>
            </a:p>
          </p:txBody>
        </p:sp>
      </p:gr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9"/>
          <p:cNvSpPr txBox="1">
            <a:spLocks noChangeArrowheads="1"/>
          </p:cNvSpPr>
          <p:nvPr/>
        </p:nvSpPr>
        <p:spPr bwMode="auto">
          <a:xfrm>
            <a:off x="427038" y="2093790"/>
            <a:ext cx="3527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Char char="•"/>
            </a:pPr>
            <a:r>
              <a:rPr kumimoji="1" lang="zh-CN" altLang="en-US" sz="2800" dirty="0">
                <a:solidFill>
                  <a:srgbClr val="0000CC"/>
                </a:solidFill>
                <a:latin typeface="+mn-lt"/>
                <a:ea typeface="+mn-ea"/>
                <a:cs typeface="+mn-ea"/>
                <a:sym typeface="+mn-lt"/>
              </a:rPr>
              <a:t> 子程序调用</a:t>
            </a:r>
            <a:endParaRPr kumimoji="1" lang="zh-CN" altLang="en-US" sz="2800" dirty="0">
              <a:solidFill>
                <a:srgbClr val="0000CC"/>
              </a:solidFill>
              <a:latin typeface="+mn-lt"/>
              <a:ea typeface="+mn-ea"/>
              <a:cs typeface="+mn-ea"/>
              <a:sym typeface="+mn-lt"/>
            </a:endParaRPr>
          </a:p>
        </p:txBody>
      </p:sp>
      <p:sp>
        <p:nvSpPr>
          <p:cNvPr id="17411" name="Text Box 25"/>
          <p:cNvSpPr txBox="1">
            <a:spLocks noChangeArrowheads="1"/>
          </p:cNvSpPr>
          <p:nvPr/>
        </p:nvSpPr>
        <p:spPr bwMode="auto">
          <a:xfrm>
            <a:off x="810146" y="4915388"/>
            <a:ext cx="32210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Char char="•"/>
            </a:pPr>
            <a:r>
              <a:rPr kumimoji="1" lang="en-US" altLang="zh-CN" sz="2800" dirty="0">
                <a:solidFill>
                  <a:srgbClr val="0000CC"/>
                </a:solidFill>
                <a:latin typeface="+mn-lt"/>
                <a:ea typeface="+mn-ea"/>
                <a:cs typeface="+mn-ea"/>
                <a:sym typeface="+mn-lt"/>
              </a:rPr>
              <a:t> DOS/BIOS</a:t>
            </a:r>
            <a:r>
              <a:rPr kumimoji="1" lang="zh-CN" altLang="en-US" sz="2800" dirty="0">
                <a:solidFill>
                  <a:srgbClr val="0000CC"/>
                </a:solidFill>
                <a:latin typeface="+mn-lt"/>
                <a:ea typeface="+mn-ea"/>
                <a:cs typeface="+mn-ea"/>
                <a:sym typeface="+mn-lt"/>
              </a:rPr>
              <a:t>调用</a:t>
            </a:r>
            <a:endParaRPr kumimoji="1" lang="zh-CN" altLang="en-US" sz="2800" dirty="0">
              <a:solidFill>
                <a:srgbClr val="0000CC"/>
              </a:solidFill>
              <a:latin typeface="+mn-lt"/>
              <a:ea typeface="+mn-ea"/>
              <a:cs typeface="+mn-ea"/>
              <a:sym typeface="+mn-lt"/>
            </a:endParaRPr>
          </a:p>
        </p:txBody>
      </p:sp>
      <p:grpSp>
        <p:nvGrpSpPr>
          <p:cNvPr id="6" name="组合 5"/>
          <p:cNvGrpSpPr/>
          <p:nvPr/>
        </p:nvGrpSpPr>
        <p:grpSpPr bwMode="auto">
          <a:xfrm>
            <a:off x="1244598" y="3491645"/>
            <a:ext cx="2143125" cy="647700"/>
            <a:chOff x="1053701" y="4724400"/>
            <a:chExt cx="2143432" cy="647700"/>
          </a:xfrm>
        </p:grpSpPr>
        <p:sp>
          <p:nvSpPr>
            <p:cNvPr id="30751" name="Text Box 31"/>
            <p:cNvSpPr txBox="1">
              <a:spLocks noChangeArrowheads="1"/>
            </p:cNvSpPr>
            <p:nvPr/>
          </p:nvSpPr>
          <p:spPr bwMode="auto">
            <a:xfrm>
              <a:off x="1053701" y="4818063"/>
              <a:ext cx="2143432" cy="460375"/>
            </a:xfrm>
            <a:prstGeom prst="rect">
              <a:avLst/>
            </a:prstGeom>
            <a:noFill/>
            <a:ln w="9525">
              <a:noFill/>
              <a:miter lim="800000"/>
            </a:ln>
            <a:effectLst/>
          </p:spPr>
          <p:txBody>
            <a:bodyPr>
              <a:spAutoFit/>
            </a:bodyPr>
            <a:lstStyle/>
            <a:p>
              <a:pPr algn="ctr">
                <a:spcBef>
                  <a:spcPct val="50000"/>
                </a:spcBef>
                <a:defRPr/>
              </a:pPr>
              <a:r>
                <a:rPr lang="zh-CN" altLang="en-US" dirty="0">
                  <a:solidFill>
                    <a:srgbClr val="FF9900"/>
                  </a:solidFill>
                  <a:effectLst>
                    <a:outerShdw blurRad="38100" dist="38100" dir="2700000" algn="tl">
                      <a:srgbClr val="000000"/>
                    </a:outerShdw>
                  </a:effectLst>
                  <a:latin typeface="+mn-lt"/>
                  <a:ea typeface="+mn-ea"/>
                  <a:cs typeface="+mn-ea"/>
                  <a:sym typeface="+mn-lt"/>
                </a:rPr>
                <a:t>实现机制不同</a:t>
              </a:r>
              <a:endParaRPr lang="zh-CN" altLang="en-US" dirty="0">
                <a:solidFill>
                  <a:srgbClr val="FF9900"/>
                </a:solidFill>
                <a:effectLst>
                  <a:outerShdw blurRad="38100" dist="38100" dir="2700000" algn="tl">
                    <a:srgbClr val="000000"/>
                  </a:outerShdw>
                </a:effectLst>
                <a:latin typeface="+mn-lt"/>
                <a:ea typeface="+mn-ea"/>
                <a:cs typeface="+mn-ea"/>
                <a:sym typeface="+mn-lt"/>
              </a:endParaRPr>
            </a:p>
          </p:txBody>
        </p:sp>
        <p:sp>
          <p:nvSpPr>
            <p:cNvPr id="17416" name="Oval 32"/>
            <p:cNvSpPr>
              <a:spLocks noChangeArrowheads="1"/>
            </p:cNvSpPr>
            <p:nvPr/>
          </p:nvSpPr>
          <p:spPr bwMode="auto">
            <a:xfrm>
              <a:off x="1081636" y="4724400"/>
              <a:ext cx="2087562" cy="647700"/>
            </a:xfrm>
            <a:prstGeom prst="ellipse">
              <a:avLst/>
            </a:prstGeom>
            <a:noFill/>
            <a:ln w="9525">
              <a:pattFill prst="plaid">
                <a:fgClr>
                  <a:schemeClr val="tx1"/>
                </a:fgClr>
                <a:bgClr>
                  <a:srgbClr val="0000CC"/>
                </a:bgClr>
              </a:pattFill>
              <a:miter lim="800000"/>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buFontTx/>
                <a:buChar char="•"/>
              </a:pPr>
              <a:endParaRPr kumimoji="1" lang="zh-CN" altLang="en-US">
                <a:solidFill>
                  <a:schemeClr val="accent1"/>
                </a:solidFill>
                <a:latin typeface="+mn-lt"/>
                <a:ea typeface="+mn-ea"/>
                <a:cs typeface="+mn-ea"/>
                <a:sym typeface="+mn-lt"/>
              </a:endParaRPr>
            </a:p>
          </p:txBody>
        </p:sp>
      </p:grpSp>
      <p:grpSp>
        <p:nvGrpSpPr>
          <p:cNvPr id="2" name="组合 1"/>
          <p:cNvGrpSpPr/>
          <p:nvPr/>
        </p:nvGrpSpPr>
        <p:grpSpPr>
          <a:xfrm>
            <a:off x="4489450" y="1151915"/>
            <a:ext cx="4032250" cy="2586038"/>
            <a:chOff x="4422775" y="1188182"/>
            <a:chExt cx="4032250" cy="2586038"/>
          </a:xfrm>
        </p:grpSpPr>
        <p:sp>
          <p:nvSpPr>
            <p:cNvPr id="9" name="Text Box 20"/>
            <p:cNvSpPr txBox="1">
              <a:spLocks noChangeArrowheads="1"/>
            </p:cNvSpPr>
            <p:nvPr/>
          </p:nvSpPr>
          <p:spPr bwMode="auto">
            <a:xfrm>
              <a:off x="4495800" y="1188182"/>
              <a:ext cx="1871662" cy="2586038"/>
            </a:xfrm>
            <a:prstGeom prst="rect">
              <a:avLst/>
            </a:prstGeom>
            <a:noFill/>
            <a:ln w="28575">
              <a:solidFill>
                <a:srgbClr val="FF0303"/>
              </a:solidFill>
              <a:prstDash val="dash"/>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400" dirty="0">
                  <a:latin typeface="+mn-lt"/>
                  <a:ea typeface="+mn-ea"/>
                  <a:cs typeface="+mn-ea"/>
                  <a:sym typeface="+mn-lt"/>
                </a:rPr>
                <a:t>主程序</a:t>
              </a:r>
              <a:endParaRPr kumimoji="1" lang="zh-CN" altLang="en-US" sz="2400" dirty="0">
                <a:latin typeface="+mn-lt"/>
                <a:ea typeface="+mn-ea"/>
                <a:cs typeface="+mn-ea"/>
                <a:sym typeface="+mn-lt"/>
              </a:endParaRPr>
            </a:p>
            <a:p>
              <a:pPr eaLnBrk="1" hangingPunct="1">
                <a:spcBef>
                  <a:spcPct val="50000"/>
                </a:spcBef>
              </a:pPr>
              <a:r>
                <a:rPr kumimoji="1" lang="en-US" altLang="zh-CN" sz="2400" dirty="0">
                  <a:latin typeface="+mn-lt"/>
                  <a:ea typeface="+mn-ea"/>
                  <a:cs typeface="+mn-ea"/>
                  <a:sym typeface="+mn-lt"/>
                </a:rPr>
                <a:t>    ……</a:t>
              </a:r>
              <a:endParaRPr kumimoji="1" lang="en-US" altLang="zh-CN" sz="2400" dirty="0">
                <a:latin typeface="+mn-lt"/>
                <a:ea typeface="+mn-ea"/>
                <a:cs typeface="+mn-ea"/>
                <a:sym typeface="+mn-lt"/>
              </a:endParaRPr>
            </a:p>
            <a:p>
              <a:pPr eaLnBrk="1" hangingPunct="1">
                <a:spcBef>
                  <a:spcPct val="50000"/>
                </a:spcBef>
              </a:pPr>
              <a:r>
                <a:rPr kumimoji="1" lang="en-US" altLang="zh-CN" sz="2000" dirty="0">
                  <a:latin typeface="+mn-lt"/>
                  <a:ea typeface="+mn-ea"/>
                  <a:cs typeface="+mn-ea"/>
                  <a:sym typeface="+mn-lt"/>
                </a:rPr>
                <a:t>CALL  SUBP</a:t>
              </a:r>
              <a:endParaRPr kumimoji="1" lang="en-US" altLang="zh-CN" sz="2000" dirty="0">
                <a:latin typeface="+mn-lt"/>
                <a:ea typeface="+mn-ea"/>
                <a:cs typeface="+mn-ea"/>
                <a:sym typeface="+mn-lt"/>
              </a:endParaRPr>
            </a:p>
            <a:p>
              <a:pPr eaLnBrk="1" hangingPunct="1">
                <a:spcBef>
                  <a:spcPct val="50000"/>
                </a:spcBef>
              </a:pPr>
              <a:r>
                <a:rPr kumimoji="1" lang="en-US" altLang="zh-CN" sz="2400" dirty="0">
                  <a:latin typeface="+mn-lt"/>
                  <a:ea typeface="+mn-ea"/>
                  <a:cs typeface="+mn-ea"/>
                  <a:sym typeface="+mn-lt"/>
                </a:rPr>
                <a:t>    ……</a:t>
              </a:r>
              <a:endParaRPr kumimoji="1" lang="en-US" altLang="zh-CN" sz="2400" dirty="0">
                <a:latin typeface="+mn-lt"/>
                <a:ea typeface="+mn-ea"/>
                <a:cs typeface="+mn-ea"/>
                <a:sym typeface="+mn-lt"/>
              </a:endParaRPr>
            </a:p>
            <a:p>
              <a:pPr eaLnBrk="1" hangingPunct="1">
                <a:spcBef>
                  <a:spcPct val="50000"/>
                </a:spcBef>
              </a:pPr>
              <a:endParaRPr kumimoji="1" lang="zh-CN" altLang="en-US" sz="2400" dirty="0">
                <a:latin typeface="+mn-lt"/>
                <a:ea typeface="+mn-ea"/>
                <a:cs typeface="+mn-ea"/>
                <a:sym typeface="+mn-lt"/>
              </a:endParaRPr>
            </a:p>
          </p:txBody>
        </p:sp>
        <p:sp>
          <p:nvSpPr>
            <p:cNvPr id="10" name="Rectangle 21"/>
            <p:cNvSpPr>
              <a:spLocks noChangeArrowheads="1"/>
            </p:cNvSpPr>
            <p:nvPr/>
          </p:nvSpPr>
          <p:spPr bwMode="auto">
            <a:xfrm>
              <a:off x="4422775" y="1188182"/>
              <a:ext cx="187325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kumimoji="1" lang="zh-CN" altLang="en-US" sz="2400">
                <a:latin typeface="+mn-lt"/>
                <a:ea typeface="+mn-ea"/>
                <a:cs typeface="+mn-ea"/>
                <a:sym typeface="+mn-lt"/>
              </a:endParaRPr>
            </a:p>
          </p:txBody>
        </p:sp>
        <p:sp>
          <p:nvSpPr>
            <p:cNvPr id="11" name="Text Box 22"/>
            <p:cNvSpPr txBox="1">
              <a:spLocks noChangeArrowheads="1"/>
            </p:cNvSpPr>
            <p:nvPr/>
          </p:nvSpPr>
          <p:spPr bwMode="auto">
            <a:xfrm>
              <a:off x="7231062" y="1423212"/>
              <a:ext cx="1223963" cy="1785104"/>
            </a:xfrm>
            <a:prstGeom prst="rect">
              <a:avLst/>
            </a:prstGeom>
            <a:noFill/>
            <a:ln w="28575">
              <a:solidFill>
                <a:srgbClr val="FF0303"/>
              </a:solidFill>
              <a:prstDash val="dash"/>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000" dirty="0">
                  <a:latin typeface="+mn-lt"/>
                  <a:ea typeface="+mn-ea"/>
                  <a:cs typeface="+mn-ea"/>
                  <a:sym typeface="+mn-lt"/>
                </a:rPr>
                <a:t>子程序</a:t>
              </a:r>
              <a:endParaRPr kumimoji="1" lang="zh-CN" altLang="en-US" sz="2000" dirty="0">
                <a:latin typeface="+mn-lt"/>
                <a:ea typeface="+mn-ea"/>
                <a:cs typeface="+mn-ea"/>
                <a:sym typeface="+mn-lt"/>
              </a:endParaRPr>
            </a:p>
            <a:p>
              <a:pPr algn="ctr" eaLnBrk="1" hangingPunct="1">
                <a:spcBef>
                  <a:spcPct val="50000"/>
                </a:spcBef>
              </a:pPr>
              <a:r>
                <a:rPr kumimoji="1" lang="en-US" altLang="zh-CN" sz="2000" dirty="0">
                  <a:latin typeface="+mn-lt"/>
                  <a:ea typeface="+mn-ea"/>
                  <a:cs typeface="+mn-ea"/>
                  <a:sym typeface="+mn-lt"/>
                </a:rPr>
                <a:t>……</a:t>
              </a:r>
              <a:endParaRPr kumimoji="1" lang="en-US" altLang="zh-CN" sz="2000" dirty="0">
                <a:latin typeface="+mn-lt"/>
                <a:ea typeface="+mn-ea"/>
                <a:cs typeface="+mn-ea"/>
                <a:sym typeface="+mn-lt"/>
              </a:endParaRPr>
            </a:p>
            <a:p>
              <a:pPr algn="ctr" eaLnBrk="1" hangingPunct="1">
                <a:spcBef>
                  <a:spcPct val="50000"/>
                </a:spcBef>
              </a:pPr>
              <a:r>
                <a:rPr kumimoji="1" lang="en-US" altLang="zh-CN" sz="2000" dirty="0">
                  <a:latin typeface="+mn-lt"/>
                  <a:ea typeface="+mn-ea"/>
                  <a:cs typeface="+mn-ea"/>
                  <a:sym typeface="+mn-lt"/>
                </a:rPr>
                <a:t>……</a:t>
              </a:r>
              <a:endParaRPr kumimoji="1" lang="en-US" altLang="zh-CN" sz="2000" dirty="0">
                <a:latin typeface="+mn-lt"/>
                <a:ea typeface="+mn-ea"/>
                <a:cs typeface="+mn-ea"/>
                <a:sym typeface="+mn-lt"/>
              </a:endParaRPr>
            </a:p>
            <a:p>
              <a:pPr algn="ctr" eaLnBrk="1" hangingPunct="1">
                <a:spcBef>
                  <a:spcPct val="50000"/>
                </a:spcBef>
              </a:pPr>
              <a:r>
                <a:rPr kumimoji="1" lang="en-US" altLang="zh-CN" sz="2000" dirty="0">
                  <a:latin typeface="+mn-lt"/>
                  <a:ea typeface="+mn-ea"/>
                  <a:cs typeface="+mn-ea"/>
                  <a:sym typeface="+mn-lt"/>
                </a:rPr>
                <a:t>RET</a:t>
              </a:r>
              <a:endParaRPr kumimoji="1" lang="en-US" altLang="zh-CN" sz="2000" dirty="0">
                <a:latin typeface="+mn-lt"/>
                <a:ea typeface="+mn-ea"/>
                <a:cs typeface="+mn-ea"/>
                <a:sym typeface="+mn-lt"/>
              </a:endParaRPr>
            </a:p>
          </p:txBody>
        </p:sp>
        <p:sp>
          <p:nvSpPr>
            <p:cNvPr id="12" name="Line 23"/>
            <p:cNvSpPr>
              <a:spLocks noChangeShapeType="1"/>
            </p:cNvSpPr>
            <p:nvPr/>
          </p:nvSpPr>
          <p:spPr bwMode="auto">
            <a:xfrm flipV="1">
              <a:off x="6296025" y="2051782"/>
              <a:ext cx="935037" cy="360363"/>
            </a:xfrm>
            <a:prstGeom prst="line">
              <a:avLst/>
            </a:prstGeom>
            <a:noFill/>
            <a:ln w="28575">
              <a:solidFill>
                <a:schemeClr val="tx1"/>
              </a:solidFill>
              <a:miter lim="800000"/>
              <a:tailEnd type="stealth"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3" name="Line 24"/>
            <p:cNvSpPr>
              <a:spLocks noChangeShapeType="1"/>
            </p:cNvSpPr>
            <p:nvPr/>
          </p:nvSpPr>
          <p:spPr bwMode="auto">
            <a:xfrm flipH="1" flipV="1">
              <a:off x="6296025" y="2699482"/>
              <a:ext cx="1150937" cy="288925"/>
            </a:xfrm>
            <a:prstGeom prst="line">
              <a:avLst/>
            </a:prstGeom>
            <a:noFill/>
            <a:ln w="28575">
              <a:solidFill>
                <a:schemeClr val="tx1"/>
              </a:solidFill>
              <a:miter lim="800000"/>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grpSp>
      <p:grpSp>
        <p:nvGrpSpPr>
          <p:cNvPr id="3" name="组合 2"/>
          <p:cNvGrpSpPr/>
          <p:nvPr/>
        </p:nvGrpSpPr>
        <p:grpSpPr>
          <a:xfrm>
            <a:off x="4492625" y="3940175"/>
            <a:ext cx="4540250" cy="2676525"/>
            <a:chOff x="4492625" y="3940175"/>
            <a:chExt cx="4540250" cy="2676525"/>
          </a:xfrm>
        </p:grpSpPr>
        <p:sp>
          <p:nvSpPr>
            <p:cNvPr id="14" name="Text Box 26"/>
            <p:cNvSpPr txBox="1">
              <a:spLocks noChangeArrowheads="1"/>
            </p:cNvSpPr>
            <p:nvPr/>
          </p:nvSpPr>
          <p:spPr bwMode="auto">
            <a:xfrm>
              <a:off x="4492625" y="3940175"/>
              <a:ext cx="1874837" cy="2676525"/>
            </a:xfrm>
            <a:prstGeom prst="rect">
              <a:avLst/>
            </a:prstGeom>
            <a:noFill/>
            <a:ln w="28575">
              <a:solidFill>
                <a:schemeClr val="hlink"/>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400" u="sng" dirty="0">
                  <a:latin typeface="+mn-lt"/>
                  <a:ea typeface="+mn-ea"/>
                  <a:cs typeface="+mn-ea"/>
                  <a:sym typeface="+mn-lt"/>
                </a:rPr>
                <a:t>源程序</a:t>
              </a:r>
              <a:endParaRPr kumimoji="1" lang="zh-CN" altLang="en-US" sz="2400" u="sng" dirty="0">
                <a:latin typeface="+mn-lt"/>
                <a:ea typeface="+mn-ea"/>
                <a:cs typeface="+mn-ea"/>
                <a:sym typeface="+mn-lt"/>
              </a:endParaRPr>
            </a:p>
            <a:p>
              <a:pPr algn="ctr" eaLnBrk="1" hangingPunct="1">
                <a:spcBef>
                  <a:spcPct val="50000"/>
                </a:spcBef>
              </a:pPr>
              <a:r>
                <a:rPr kumimoji="1" lang="en-US" altLang="zh-CN" sz="2400" dirty="0">
                  <a:latin typeface="+mn-lt"/>
                  <a:ea typeface="+mn-ea"/>
                  <a:cs typeface="+mn-ea"/>
                  <a:sym typeface="+mn-lt"/>
                </a:rPr>
                <a:t>……</a:t>
              </a:r>
              <a:endParaRPr kumimoji="1" lang="en-US" altLang="zh-CN" sz="2400" dirty="0">
                <a:latin typeface="+mn-lt"/>
                <a:ea typeface="+mn-ea"/>
                <a:cs typeface="+mn-ea"/>
                <a:sym typeface="+mn-lt"/>
              </a:endParaRPr>
            </a:p>
            <a:p>
              <a:pPr algn="ctr" eaLnBrk="1" hangingPunct="1">
                <a:spcBef>
                  <a:spcPct val="50000"/>
                </a:spcBef>
              </a:pPr>
              <a:r>
                <a:rPr kumimoji="1" lang="en-US" altLang="zh-CN" sz="2400" dirty="0">
                  <a:latin typeface="+mn-lt"/>
                  <a:ea typeface="+mn-ea"/>
                  <a:cs typeface="+mn-ea"/>
                  <a:sym typeface="+mn-lt"/>
                </a:rPr>
                <a:t>INT  n</a:t>
              </a:r>
              <a:endParaRPr kumimoji="1" lang="zh-CN" altLang="en-US" sz="2400" dirty="0">
                <a:latin typeface="+mn-lt"/>
                <a:ea typeface="+mn-ea"/>
                <a:cs typeface="+mn-ea"/>
                <a:sym typeface="+mn-lt"/>
              </a:endParaRPr>
            </a:p>
            <a:p>
              <a:pPr algn="ctr" eaLnBrk="1" hangingPunct="1">
                <a:spcBef>
                  <a:spcPct val="50000"/>
                </a:spcBef>
              </a:pPr>
              <a:r>
                <a:rPr kumimoji="1" lang="en-US" altLang="zh-CN" sz="2400" dirty="0">
                  <a:latin typeface="+mn-lt"/>
                  <a:ea typeface="+mn-ea"/>
                  <a:cs typeface="+mn-ea"/>
                  <a:sym typeface="+mn-lt"/>
                </a:rPr>
                <a:t>……</a:t>
              </a:r>
              <a:endParaRPr kumimoji="1" lang="zh-CN" altLang="en-US" sz="2400" dirty="0">
                <a:latin typeface="+mn-lt"/>
                <a:ea typeface="+mn-ea"/>
                <a:cs typeface="+mn-ea"/>
                <a:sym typeface="+mn-lt"/>
              </a:endParaRPr>
            </a:p>
            <a:p>
              <a:pPr algn="ctr" eaLnBrk="1" hangingPunct="1">
                <a:spcBef>
                  <a:spcPct val="50000"/>
                </a:spcBef>
              </a:pPr>
              <a:endParaRPr kumimoji="1" lang="zh-CN" altLang="en-US" sz="2400" dirty="0">
                <a:latin typeface="+mn-lt"/>
                <a:ea typeface="+mn-ea"/>
                <a:cs typeface="+mn-ea"/>
                <a:sym typeface="+mn-lt"/>
              </a:endParaRPr>
            </a:p>
          </p:txBody>
        </p:sp>
        <p:sp>
          <p:nvSpPr>
            <p:cNvPr id="15" name="Text Box 27"/>
            <p:cNvSpPr txBox="1">
              <a:spLocks noChangeArrowheads="1"/>
            </p:cNvSpPr>
            <p:nvPr/>
          </p:nvSpPr>
          <p:spPr bwMode="auto">
            <a:xfrm>
              <a:off x="7591425" y="4013200"/>
              <a:ext cx="1441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kumimoji="1" lang="zh-CN" altLang="en-US" sz="2400">
                <a:latin typeface="+mn-lt"/>
                <a:ea typeface="+mn-ea"/>
                <a:cs typeface="+mn-ea"/>
                <a:sym typeface="+mn-lt"/>
              </a:endParaRPr>
            </a:p>
          </p:txBody>
        </p:sp>
        <p:sp>
          <p:nvSpPr>
            <p:cNvPr id="16" name="Text Box 28"/>
            <p:cNvSpPr txBox="1">
              <a:spLocks noChangeArrowheads="1"/>
            </p:cNvSpPr>
            <p:nvPr/>
          </p:nvSpPr>
          <p:spPr bwMode="auto">
            <a:xfrm>
              <a:off x="7059612" y="4260240"/>
              <a:ext cx="1657350" cy="2070100"/>
            </a:xfrm>
            <a:prstGeom prst="rect">
              <a:avLst/>
            </a:prstGeom>
            <a:noFill/>
            <a:ln w="28575">
              <a:solidFill>
                <a:schemeClr val="hlink"/>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000" dirty="0">
                  <a:latin typeface="+mn-lt"/>
                  <a:ea typeface="+mn-ea"/>
                  <a:cs typeface="+mn-ea"/>
                  <a:sym typeface="+mn-lt"/>
                </a:rPr>
                <a:t>DOS/BIOS</a:t>
              </a:r>
              <a:endParaRPr kumimoji="1" lang="en-US" altLang="zh-CN" sz="2000" dirty="0">
                <a:latin typeface="+mn-lt"/>
                <a:ea typeface="+mn-ea"/>
                <a:cs typeface="+mn-ea"/>
                <a:sym typeface="+mn-lt"/>
              </a:endParaRPr>
            </a:p>
            <a:p>
              <a:pPr algn="ctr" eaLnBrk="1" hangingPunct="1"/>
              <a:r>
                <a:rPr kumimoji="1" lang="zh-CN" altLang="en-US" sz="2000" u="sng" dirty="0">
                  <a:latin typeface="+mn-lt"/>
                  <a:ea typeface="+mn-ea"/>
                  <a:cs typeface="+mn-ea"/>
                  <a:sym typeface="+mn-lt"/>
                </a:rPr>
                <a:t>例行程序</a:t>
              </a:r>
              <a:endParaRPr kumimoji="1" lang="zh-CN" altLang="en-US" sz="2000" u="sng" dirty="0">
                <a:latin typeface="+mn-lt"/>
                <a:ea typeface="+mn-ea"/>
                <a:cs typeface="+mn-ea"/>
                <a:sym typeface="+mn-lt"/>
              </a:endParaRPr>
            </a:p>
            <a:p>
              <a:pPr algn="ctr" eaLnBrk="1" hangingPunct="1"/>
              <a:r>
                <a:rPr kumimoji="1" lang="en-US" altLang="zh-CN" sz="2400" dirty="0">
                  <a:latin typeface="+mn-lt"/>
                  <a:ea typeface="+mn-ea"/>
                  <a:cs typeface="+mn-ea"/>
                  <a:sym typeface="+mn-lt"/>
                </a:rPr>
                <a:t>……</a:t>
              </a:r>
              <a:endParaRPr kumimoji="1" lang="zh-CN" altLang="en-US" sz="2000" dirty="0">
                <a:latin typeface="+mn-lt"/>
                <a:ea typeface="+mn-ea"/>
                <a:cs typeface="+mn-ea"/>
                <a:sym typeface="+mn-lt"/>
              </a:endParaRPr>
            </a:p>
            <a:p>
              <a:pPr algn="ctr" eaLnBrk="1" hangingPunct="1"/>
              <a:r>
                <a:rPr kumimoji="1" lang="en-US" altLang="zh-CN" sz="2400" dirty="0">
                  <a:latin typeface="+mn-lt"/>
                  <a:ea typeface="+mn-ea"/>
                  <a:cs typeface="+mn-ea"/>
                  <a:sym typeface="+mn-lt"/>
                </a:rPr>
                <a:t>……</a:t>
              </a:r>
              <a:endParaRPr kumimoji="1" lang="zh-CN" altLang="en-US" sz="2000" dirty="0">
                <a:latin typeface="+mn-lt"/>
                <a:ea typeface="+mn-ea"/>
                <a:cs typeface="+mn-ea"/>
                <a:sym typeface="+mn-lt"/>
              </a:endParaRPr>
            </a:p>
            <a:p>
              <a:pPr algn="ctr" eaLnBrk="1" hangingPunct="1"/>
              <a:endParaRPr kumimoji="1" lang="zh-CN" altLang="en-US" sz="2000" dirty="0">
                <a:latin typeface="+mn-lt"/>
                <a:ea typeface="+mn-ea"/>
                <a:cs typeface="+mn-ea"/>
                <a:sym typeface="+mn-lt"/>
              </a:endParaRPr>
            </a:p>
            <a:p>
              <a:pPr algn="ctr" eaLnBrk="1" hangingPunct="1"/>
              <a:r>
                <a:rPr kumimoji="1" lang="en-US" altLang="zh-CN" sz="2000" dirty="0">
                  <a:latin typeface="+mn-lt"/>
                  <a:ea typeface="+mn-ea"/>
                  <a:cs typeface="+mn-ea"/>
                  <a:sym typeface="+mn-lt"/>
                </a:rPr>
                <a:t>IRET</a:t>
              </a:r>
              <a:endParaRPr kumimoji="1" lang="en-US" altLang="zh-CN" sz="2000" dirty="0">
                <a:latin typeface="+mn-lt"/>
                <a:ea typeface="+mn-ea"/>
                <a:cs typeface="+mn-ea"/>
                <a:sym typeface="+mn-lt"/>
              </a:endParaRPr>
            </a:p>
          </p:txBody>
        </p:sp>
        <p:sp>
          <p:nvSpPr>
            <p:cNvPr id="17" name="Line 29"/>
            <p:cNvSpPr>
              <a:spLocks noChangeShapeType="1"/>
            </p:cNvSpPr>
            <p:nvPr/>
          </p:nvSpPr>
          <p:spPr bwMode="auto">
            <a:xfrm flipV="1">
              <a:off x="6151562" y="5046053"/>
              <a:ext cx="1150937" cy="262547"/>
            </a:xfrm>
            <a:prstGeom prst="line">
              <a:avLst/>
            </a:prstGeom>
            <a:noFill/>
            <a:ln w="28575">
              <a:solidFill>
                <a:schemeClr val="tx1"/>
              </a:solidFill>
              <a:miter lim="800000"/>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sp>
          <p:nvSpPr>
            <p:cNvPr id="18" name="Line 30"/>
            <p:cNvSpPr>
              <a:spLocks noChangeShapeType="1"/>
            </p:cNvSpPr>
            <p:nvPr/>
          </p:nvSpPr>
          <p:spPr bwMode="auto">
            <a:xfrm flipH="1" flipV="1">
              <a:off x="6080125" y="5668963"/>
              <a:ext cx="1222374" cy="425450"/>
            </a:xfrm>
            <a:prstGeom prst="line">
              <a:avLst/>
            </a:prstGeom>
            <a:noFill/>
            <a:ln w="28575">
              <a:solidFill>
                <a:schemeClr val="tx1"/>
              </a:solidFill>
              <a:miter lim="800000"/>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cs typeface="+mn-ea"/>
                <a:sym typeface="+mn-lt"/>
              </a:endParaRPr>
            </a:p>
          </p:txBody>
        </p:sp>
      </p:gr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371600" y="2324956"/>
            <a:ext cx="714375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zh-CN" altLang="en-US" sz="2800" dirty="0">
                <a:solidFill>
                  <a:srgbClr val="006600"/>
                </a:solidFill>
                <a:latin typeface="+mn-lt"/>
                <a:ea typeface="+mn-ea"/>
                <a:cs typeface="+mn-ea"/>
                <a:sym typeface="+mn-lt"/>
              </a:rPr>
              <a:t>调用方法：</a:t>
            </a:r>
            <a:endParaRPr kumimoji="1" lang="zh-CN" altLang="en-US" sz="2800" dirty="0">
              <a:solidFill>
                <a:srgbClr val="006600"/>
              </a:solidFill>
              <a:latin typeface="+mn-lt"/>
              <a:ea typeface="+mn-ea"/>
              <a:cs typeface="+mn-ea"/>
              <a:sym typeface="+mn-lt"/>
            </a:endParaRPr>
          </a:p>
          <a:p>
            <a:pPr>
              <a:spcBef>
                <a:spcPct val="40000"/>
              </a:spcBef>
            </a:pPr>
            <a:r>
              <a:rPr kumimoji="1" lang="zh-CN" altLang="en-US" sz="2800" dirty="0">
                <a:latin typeface="+mn-lt"/>
                <a:ea typeface="+mn-ea"/>
                <a:cs typeface="+mn-ea"/>
                <a:sym typeface="+mn-lt"/>
              </a:rPr>
              <a:t>1、将</a:t>
            </a:r>
            <a:r>
              <a:rPr kumimoji="1" lang="zh-CN" altLang="en-US" sz="2800" u="sng" dirty="0">
                <a:solidFill>
                  <a:srgbClr val="0000CC"/>
                </a:solidFill>
                <a:latin typeface="+mn-lt"/>
                <a:ea typeface="+mn-ea"/>
                <a:cs typeface="+mn-ea"/>
                <a:sym typeface="+mn-lt"/>
              </a:rPr>
              <a:t>调用参数</a:t>
            </a:r>
            <a:r>
              <a:rPr kumimoji="1" lang="zh-CN" altLang="en-US" sz="2800" dirty="0">
                <a:latin typeface="+mn-lt"/>
                <a:ea typeface="+mn-ea"/>
                <a:cs typeface="+mn-ea"/>
                <a:sym typeface="+mn-lt"/>
              </a:rPr>
              <a:t>装入</a:t>
            </a:r>
            <a:r>
              <a:rPr kumimoji="1" lang="zh-CN" altLang="en-US" sz="2800" dirty="0">
                <a:solidFill>
                  <a:srgbClr val="FF0303"/>
                </a:solidFill>
                <a:latin typeface="+mn-lt"/>
                <a:ea typeface="+mn-ea"/>
                <a:cs typeface="+mn-ea"/>
                <a:sym typeface="+mn-lt"/>
              </a:rPr>
              <a:t>指定的</a:t>
            </a:r>
            <a:r>
              <a:rPr kumimoji="1" lang="zh-CN" altLang="en-US" sz="2800" dirty="0">
                <a:latin typeface="+mn-lt"/>
                <a:ea typeface="+mn-ea"/>
                <a:cs typeface="+mn-ea"/>
                <a:sym typeface="+mn-lt"/>
              </a:rPr>
              <a:t>寄存器中；</a:t>
            </a:r>
            <a:endParaRPr kumimoji="1" lang="zh-CN" altLang="en-US" sz="2800" dirty="0">
              <a:latin typeface="+mn-lt"/>
              <a:ea typeface="+mn-ea"/>
              <a:cs typeface="+mn-ea"/>
              <a:sym typeface="+mn-lt"/>
            </a:endParaRPr>
          </a:p>
          <a:p>
            <a:pPr>
              <a:spcBef>
                <a:spcPct val="40000"/>
              </a:spcBef>
            </a:pPr>
            <a:r>
              <a:rPr kumimoji="1" lang="zh-CN" altLang="en-US" sz="2800" dirty="0">
                <a:latin typeface="+mn-lt"/>
                <a:ea typeface="+mn-ea"/>
                <a:cs typeface="+mn-ea"/>
                <a:sym typeface="+mn-lt"/>
              </a:rPr>
              <a:t>2、</a:t>
            </a:r>
            <a:r>
              <a:rPr kumimoji="1" lang="en-US" altLang="zh-CN" sz="2800" dirty="0">
                <a:latin typeface="+mn-lt"/>
                <a:ea typeface="+mn-ea"/>
                <a:cs typeface="+mn-ea"/>
                <a:sym typeface="+mn-lt"/>
              </a:rPr>
              <a:t>BIOS</a:t>
            </a:r>
            <a:r>
              <a:rPr kumimoji="1" lang="zh-CN" altLang="en-US" sz="2800" dirty="0">
                <a:latin typeface="+mn-lt"/>
                <a:ea typeface="+mn-ea"/>
                <a:cs typeface="+mn-ea"/>
                <a:sym typeface="+mn-lt"/>
              </a:rPr>
              <a:t>或</a:t>
            </a:r>
            <a:r>
              <a:rPr kumimoji="1" lang="en-US" altLang="zh-CN" sz="2800" dirty="0">
                <a:latin typeface="+mn-lt"/>
                <a:ea typeface="+mn-ea"/>
                <a:cs typeface="+mn-ea"/>
                <a:sym typeface="+mn-lt"/>
              </a:rPr>
              <a:t>DOS</a:t>
            </a:r>
            <a:r>
              <a:rPr kumimoji="1" lang="zh-CN" altLang="en-US" sz="2800" u="sng" dirty="0">
                <a:solidFill>
                  <a:srgbClr val="0000CC"/>
                </a:solidFill>
                <a:latin typeface="+mn-lt"/>
                <a:ea typeface="+mn-ea"/>
                <a:cs typeface="+mn-ea"/>
                <a:sym typeface="+mn-lt"/>
              </a:rPr>
              <a:t>功能号</a:t>
            </a:r>
            <a:r>
              <a:rPr kumimoji="1" lang="zh-CN" altLang="en-US" sz="2800" dirty="0">
                <a:latin typeface="+mn-lt"/>
                <a:ea typeface="+mn-ea"/>
                <a:cs typeface="+mn-ea"/>
                <a:sym typeface="+mn-lt"/>
              </a:rPr>
              <a:t>装入</a:t>
            </a:r>
            <a:r>
              <a:rPr kumimoji="1" lang="en-US" altLang="zh-CN" sz="2800" dirty="0">
                <a:solidFill>
                  <a:srgbClr val="FF0303"/>
                </a:solidFill>
                <a:latin typeface="+mn-lt"/>
                <a:ea typeface="+mn-ea"/>
                <a:cs typeface="+mn-ea"/>
                <a:sym typeface="+mn-lt"/>
              </a:rPr>
              <a:t>AH</a:t>
            </a:r>
            <a:r>
              <a:rPr kumimoji="1" lang="en-US" altLang="zh-CN" sz="2800" dirty="0">
                <a:latin typeface="+mn-lt"/>
                <a:ea typeface="+mn-ea"/>
                <a:cs typeface="+mn-ea"/>
                <a:sym typeface="+mn-lt"/>
              </a:rPr>
              <a:t>；</a:t>
            </a:r>
            <a:endParaRPr kumimoji="1" lang="en-US" altLang="zh-CN" sz="2800" dirty="0">
              <a:latin typeface="+mn-lt"/>
              <a:ea typeface="+mn-ea"/>
              <a:cs typeface="+mn-ea"/>
              <a:sym typeface="+mn-lt"/>
            </a:endParaRPr>
          </a:p>
          <a:p>
            <a:pPr>
              <a:spcBef>
                <a:spcPct val="40000"/>
              </a:spcBef>
            </a:pPr>
            <a:r>
              <a:rPr kumimoji="1" lang="en-US" altLang="zh-CN" sz="2800" dirty="0">
                <a:latin typeface="+mn-lt"/>
                <a:ea typeface="+mn-ea"/>
                <a:cs typeface="+mn-ea"/>
                <a:sym typeface="+mn-lt"/>
              </a:rPr>
              <a:t>3、</a:t>
            </a:r>
            <a:r>
              <a:rPr kumimoji="1" lang="zh-CN" altLang="en-US" sz="2800" dirty="0">
                <a:latin typeface="+mn-lt"/>
                <a:ea typeface="+mn-ea"/>
                <a:cs typeface="+mn-ea"/>
                <a:sym typeface="+mn-lt"/>
              </a:rPr>
              <a:t>如需</a:t>
            </a:r>
            <a:r>
              <a:rPr kumimoji="1" lang="zh-CN" altLang="en-US" sz="2800" u="sng" dirty="0">
                <a:solidFill>
                  <a:srgbClr val="0000CC"/>
                </a:solidFill>
                <a:latin typeface="+mn-lt"/>
                <a:ea typeface="+mn-ea"/>
                <a:cs typeface="+mn-ea"/>
                <a:sym typeface="+mn-lt"/>
              </a:rPr>
              <a:t>子功能号</a:t>
            </a:r>
            <a:r>
              <a:rPr kumimoji="1" lang="zh-CN" altLang="en-US" sz="2800" dirty="0">
                <a:latin typeface="+mn-lt"/>
                <a:ea typeface="+mn-ea"/>
                <a:cs typeface="+mn-ea"/>
                <a:sym typeface="+mn-lt"/>
              </a:rPr>
              <a:t>，把它装入</a:t>
            </a:r>
            <a:r>
              <a:rPr kumimoji="1" lang="en-US" altLang="zh-CN" sz="2800" dirty="0">
                <a:solidFill>
                  <a:srgbClr val="FF0303"/>
                </a:solidFill>
                <a:latin typeface="+mn-lt"/>
                <a:ea typeface="+mn-ea"/>
                <a:cs typeface="+mn-ea"/>
                <a:sym typeface="+mn-lt"/>
              </a:rPr>
              <a:t>AL</a:t>
            </a:r>
            <a:r>
              <a:rPr kumimoji="1" lang="en-US" altLang="zh-CN" sz="2800" dirty="0">
                <a:latin typeface="+mn-lt"/>
                <a:ea typeface="+mn-ea"/>
                <a:cs typeface="+mn-ea"/>
                <a:sym typeface="+mn-lt"/>
              </a:rPr>
              <a:t>；</a:t>
            </a:r>
            <a:endParaRPr kumimoji="1" lang="en-US" altLang="zh-CN" sz="2800" dirty="0">
              <a:latin typeface="+mn-lt"/>
              <a:ea typeface="+mn-ea"/>
              <a:cs typeface="+mn-ea"/>
              <a:sym typeface="+mn-lt"/>
            </a:endParaRPr>
          </a:p>
          <a:p>
            <a:pPr>
              <a:spcBef>
                <a:spcPct val="40000"/>
              </a:spcBef>
            </a:pPr>
            <a:r>
              <a:rPr kumimoji="1" lang="en-US" altLang="zh-CN" sz="2800" dirty="0">
                <a:latin typeface="+mn-lt"/>
                <a:ea typeface="+mn-ea"/>
                <a:cs typeface="+mn-ea"/>
                <a:sym typeface="+mn-lt"/>
              </a:rPr>
              <a:t>4、</a:t>
            </a:r>
            <a:r>
              <a:rPr kumimoji="1" lang="zh-CN" altLang="en-US" sz="2800" dirty="0">
                <a:latin typeface="+mn-lt"/>
                <a:ea typeface="+mn-ea"/>
                <a:cs typeface="+mn-ea"/>
                <a:sym typeface="+mn-lt"/>
              </a:rPr>
              <a:t>按中断号</a:t>
            </a:r>
            <a:r>
              <a:rPr kumimoji="1" lang="zh-CN" altLang="en-US" sz="2800" u="sng" dirty="0">
                <a:solidFill>
                  <a:srgbClr val="0000CC"/>
                </a:solidFill>
                <a:latin typeface="+mn-lt"/>
                <a:ea typeface="+mn-ea"/>
                <a:cs typeface="+mn-ea"/>
                <a:sym typeface="+mn-lt"/>
              </a:rPr>
              <a:t>调用</a:t>
            </a:r>
            <a:r>
              <a:rPr kumimoji="1" lang="en-US" altLang="zh-CN" sz="2800" dirty="0">
                <a:latin typeface="+mn-lt"/>
                <a:ea typeface="+mn-ea"/>
                <a:cs typeface="+mn-ea"/>
                <a:sym typeface="+mn-lt"/>
              </a:rPr>
              <a:t>DOS</a:t>
            </a:r>
            <a:r>
              <a:rPr kumimoji="1" lang="zh-CN" altLang="en-US" sz="2800" dirty="0">
                <a:latin typeface="+mn-lt"/>
                <a:ea typeface="+mn-ea"/>
                <a:cs typeface="+mn-ea"/>
                <a:sym typeface="+mn-lt"/>
              </a:rPr>
              <a:t>或</a:t>
            </a:r>
            <a:r>
              <a:rPr kumimoji="1" lang="en-US" altLang="zh-CN" sz="2800" dirty="0">
                <a:latin typeface="+mn-lt"/>
                <a:ea typeface="+mn-ea"/>
                <a:cs typeface="+mn-ea"/>
                <a:sym typeface="+mn-lt"/>
              </a:rPr>
              <a:t>BIOS</a:t>
            </a:r>
            <a:r>
              <a:rPr kumimoji="1" lang="zh-CN" altLang="en-US" sz="2800" dirty="0">
                <a:latin typeface="+mn-lt"/>
                <a:ea typeface="+mn-ea"/>
                <a:cs typeface="+mn-ea"/>
                <a:sym typeface="+mn-lt"/>
              </a:rPr>
              <a:t>中断(</a:t>
            </a:r>
            <a:r>
              <a:rPr kumimoji="1" lang="en-US" altLang="zh-CN" sz="2800" dirty="0">
                <a:solidFill>
                  <a:srgbClr val="FF0303"/>
                </a:solidFill>
                <a:latin typeface="+mn-lt"/>
                <a:ea typeface="+mn-ea"/>
                <a:cs typeface="+mn-ea"/>
                <a:sym typeface="+mn-lt"/>
              </a:rPr>
              <a:t>INT</a:t>
            </a:r>
            <a:r>
              <a:rPr kumimoji="1" lang="en-US" altLang="zh-CN" sz="2800" dirty="0">
                <a:latin typeface="+mn-lt"/>
                <a:ea typeface="+mn-ea"/>
                <a:cs typeface="+mn-ea"/>
                <a:sym typeface="+mn-lt"/>
              </a:rPr>
              <a:t>);</a:t>
            </a:r>
            <a:endParaRPr kumimoji="1" lang="en-US" altLang="zh-CN" sz="2800" dirty="0">
              <a:latin typeface="+mn-lt"/>
              <a:ea typeface="+mn-ea"/>
              <a:cs typeface="+mn-ea"/>
              <a:sym typeface="+mn-lt"/>
            </a:endParaRPr>
          </a:p>
          <a:p>
            <a:pPr>
              <a:spcBef>
                <a:spcPct val="40000"/>
              </a:spcBef>
            </a:pPr>
            <a:r>
              <a:rPr kumimoji="1" lang="zh-CN" altLang="en-US" sz="2800" dirty="0">
                <a:latin typeface="+mn-lt"/>
                <a:ea typeface="+mn-ea"/>
                <a:cs typeface="+mn-ea"/>
                <a:sym typeface="+mn-lt"/>
              </a:rPr>
              <a:t>5、检查或取得</a:t>
            </a:r>
            <a:r>
              <a:rPr kumimoji="1" lang="zh-CN" altLang="en-US" sz="2800" u="sng" dirty="0">
                <a:solidFill>
                  <a:srgbClr val="0000CC"/>
                </a:solidFill>
                <a:latin typeface="+mn-lt"/>
                <a:ea typeface="+mn-ea"/>
                <a:cs typeface="+mn-ea"/>
                <a:sym typeface="+mn-lt"/>
              </a:rPr>
              <a:t>返回参数</a:t>
            </a:r>
            <a:r>
              <a:rPr kumimoji="1" lang="zh-CN" altLang="en-US" sz="2800" dirty="0">
                <a:latin typeface="+mn-lt"/>
                <a:ea typeface="+mn-ea"/>
                <a:cs typeface="+mn-ea"/>
                <a:sym typeface="+mn-lt"/>
              </a:rPr>
              <a:t>。</a:t>
            </a:r>
            <a:endParaRPr kumimoji="1" lang="zh-CN" altLang="en-US" sz="2800" dirty="0">
              <a:solidFill>
                <a:schemeClr val="bg2"/>
              </a:solidFill>
              <a:latin typeface="+mn-lt"/>
              <a:ea typeface="+mn-ea"/>
              <a:cs typeface="+mn-ea"/>
              <a:sym typeface="+mn-lt"/>
            </a:endParaRPr>
          </a:p>
        </p:txBody>
      </p:sp>
      <p:sp>
        <p:nvSpPr>
          <p:cNvPr id="18435" name="矩形 1"/>
          <p:cNvSpPr>
            <a:spLocks noChangeArrowheads="1"/>
          </p:cNvSpPr>
          <p:nvPr/>
        </p:nvSpPr>
        <p:spPr bwMode="auto">
          <a:xfrm>
            <a:off x="790575" y="1358412"/>
            <a:ext cx="46089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buFontTx/>
              <a:buChar char="•"/>
            </a:pPr>
            <a:r>
              <a:rPr lang="en-US" altLang="zh-CN" sz="3200" dirty="0">
                <a:latin typeface="+mn-lt"/>
                <a:ea typeface="+mn-ea"/>
                <a:cs typeface="+mn-ea"/>
                <a:sym typeface="+mn-lt"/>
              </a:rPr>
              <a:t>BIOS</a:t>
            </a:r>
            <a:r>
              <a:rPr lang="zh-CN" altLang="en-US" sz="3200" dirty="0">
                <a:latin typeface="+mn-lt"/>
                <a:ea typeface="+mn-ea"/>
                <a:cs typeface="+mn-ea"/>
                <a:sym typeface="+mn-lt"/>
              </a:rPr>
              <a:t>和</a:t>
            </a:r>
            <a:r>
              <a:rPr lang="en-US" altLang="zh-CN" sz="3200" dirty="0">
                <a:latin typeface="+mn-lt"/>
                <a:ea typeface="+mn-ea"/>
                <a:cs typeface="+mn-ea"/>
                <a:sym typeface="+mn-lt"/>
              </a:rPr>
              <a:t>DOS</a:t>
            </a:r>
            <a:r>
              <a:rPr lang="zh-CN" altLang="en-US" sz="3200" dirty="0">
                <a:latin typeface="+mn-lt"/>
                <a:ea typeface="+mn-ea"/>
                <a:cs typeface="+mn-ea"/>
                <a:sym typeface="+mn-lt"/>
              </a:rPr>
              <a:t>基本调用</a:t>
            </a:r>
            <a:endParaRPr lang="zh-CN" altLang="en-US" sz="3200" dirty="0">
              <a:latin typeface="+mn-lt"/>
              <a:ea typeface="+mn-ea"/>
              <a:cs typeface="+mn-ea"/>
              <a:sym typeface="+mn-lt"/>
            </a:endParaRPr>
          </a:p>
        </p:txBody>
      </p:sp>
    </p:spTree>
  </p:cSld>
  <p:clrMapOvr>
    <a:masterClrMapping/>
  </p:clrMapOvr>
  <p:transition>
    <p:check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694591" y="2195513"/>
            <a:ext cx="7315201" cy="363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kumimoji="1" lang="en-US" altLang="zh-CN" dirty="0">
                <a:solidFill>
                  <a:srgbClr val="0000FF"/>
                </a:solidFill>
                <a:latin typeface="+mn-lt"/>
                <a:ea typeface="+mn-ea"/>
                <a:cs typeface="+mn-ea"/>
                <a:sym typeface="+mn-lt"/>
              </a:rPr>
              <a:t>	MOV	</a:t>
            </a:r>
            <a:r>
              <a:rPr kumimoji="1" lang="en-US" altLang="zh-CN" dirty="0">
                <a:solidFill>
                  <a:srgbClr val="FF0303"/>
                </a:solidFill>
                <a:latin typeface="+mn-lt"/>
                <a:ea typeface="+mn-ea"/>
                <a:cs typeface="+mn-ea"/>
                <a:sym typeface="+mn-lt"/>
              </a:rPr>
              <a:t>AH</a:t>
            </a:r>
            <a:r>
              <a:rPr kumimoji="1" lang="en-US" altLang="zh-CN" dirty="0">
                <a:solidFill>
                  <a:srgbClr val="0000FF"/>
                </a:solidFill>
                <a:latin typeface="+mn-lt"/>
                <a:ea typeface="+mn-ea"/>
                <a:cs typeface="+mn-ea"/>
                <a:sym typeface="+mn-lt"/>
              </a:rPr>
              <a:t>, 01	;DOS</a:t>
            </a:r>
            <a:r>
              <a:rPr kumimoji="1" lang="zh-CN" altLang="en-US" dirty="0">
                <a:solidFill>
                  <a:srgbClr val="0000FF"/>
                </a:solidFill>
                <a:latin typeface="+mn-lt"/>
                <a:ea typeface="+mn-ea"/>
                <a:cs typeface="+mn-ea"/>
                <a:sym typeface="+mn-lt"/>
              </a:rPr>
              <a:t>功能号</a:t>
            </a:r>
            <a:r>
              <a:rPr kumimoji="1" lang="en-US" altLang="zh-CN" dirty="0">
                <a:solidFill>
                  <a:srgbClr val="0000FF"/>
                </a:solidFill>
                <a:latin typeface="+mn-lt"/>
                <a:ea typeface="+mn-ea"/>
                <a:cs typeface="+mn-ea"/>
                <a:sym typeface="+mn-lt"/>
              </a:rPr>
              <a:t>:</a:t>
            </a:r>
            <a:r>
              <a:rPr kumimoji="1" lang="zh-CN" altLang="en-US" dirty="0">
                <a:solidFill>
                  <a:schemeClr val="tx2"/>
                </a:solidFill>
                <a:latin typeface="+mn-lt"/>
                <a:ea typeface="+mn-ea"/>
                <a:cs typeface="+mn-ea"/>
                <a:sym typeface="+mn-lt"/>
              </a:rPr>
              <a:t>键盘输入</a:t>
            </a:r>
            <a:r>
              <a:rPr kumimoji="1" lang="en-US" altLang="zh-CN" dirty="0">
                <a:latin typeface="+mn-lt"/>
                <a:ea typeface="+mn-ea"/>
                <a:cs typeface="+mn-ea"/>
                <a:sym typeface="+mn-lt"/>
              </a:rPr>
              <a:t> </a:t>
            </a:r>
            <a:endParaRPr kumimoji="1" lang="en-US" altLang="zh-CN" dirty="0">
              <a:solidFill>
                <a:srgbClr val="0000FF"/>
              </a:solidFill>
              <a:latin typeface="+mn-lt"/>
              <a:ea typeface="+mn-ea"/>
              <a:cs typeface="+mn-ea"/>
              <a:sym typeface="+mn-lt"/>
            </a:endParaRPr>
          </a:p>
          <a:p>
            <a:pPr>
              <a:spcBef>
                <a:spcPct val="20000"/>
              </a:spcBef>
            </a:pPr>
            <a:r>
              <a:rPr kumimoji="1" lang="en-US" altLang="zh-CN" dirty="0">
                <a:solidFill>
                  <a:srgbClr val="0000FF"/>
                </a:solidFill>
                <a:latin typeface="+mn-lt"/>
                <a:ea typeface="+mn-ea"/>
                <a:cs typeface="+mn-ea"/>
                <a:sym typeface="+mn-lt"/>
              </a:rPr>
              <a:t>	</a:t>
            </a:r>
            <a:r>
              <a:rPr kumimoji="1" lang="en-US" altLang="zh-CN" dirty="0">
                <a:solidFill>
                  <a:srgbClr val="FF0303"/>
                </a:solidFill>
                <a:latin typeface="+mn-lt"/>
                <a:ea typeface="+mn-ea"/>
                <a:cs typeface="+mn-ea"/>
                <a:sym typeface="+mn-lt"/>
              </a:rPr>
              <a:t>INT	21H</a:t>
            </a:r>
            <a:r>
              <a:rPr kumimoji="1" lang="en-US" altLang="zh-CN" dirty="0">
                <a:solidFill>
                  <a:srgbClr val="0000FF"/>
                </a:solidFill>
                <a:latin typeface="+mn-lt"/>
                <a:ea typeface="+mn-ea"/>
                <a:cs typeface="+mn-ea"/>
                <a:sym typeface="+mn-lt"/>
              </a:rPr>
              <a:t> 		;DOS</a:t>
            </a:r>
            <a:r>
              <a:rPr kumimoji="1" lang="zh-CN" altLang="en-US" dirty="0">
                <a:solidFill>
                  <a:srgbClr val="0000FF"/>
                </a:solidFill>
                <a:latin typeface="+mn-lt"/>
                <a:ea typeface="+mn-ea"/>
                <a:cs typeface="+mn-ea"/>
                <a:sym typeface="+mn-lt"/>
              </a:rPr>
              <a:t>调用</a:t>
            </a:r>
            <a:endParaRPr kumimoji="1" lang="en-US" altLang="zh-CN" dirty="0">
              <a:solidFill>
                <a:srgbClr val="0000FF"/>
              </a:solidFill>
              <a:latin typeface="+mn-lt"/>
              <a:ea typeface="+mn-ea"/>
              <a:cs typeface="+mn-ea"/>
              <a:sym typeface="+mn-lt"/>
            </a:endParaRPr>
          </a:p>
          <a:p>
            <a:pPr>
              <a:spcBef>
                <a:spcPct val="20000"/>
              </a:spcBef>
            </a:pPr>
            <a:r>
              <a:rPr kumimoji="1" lang="en-US" altLang="zh-CN" dirty="0">
                <a:solidFill>
                  <a:srgbClr val="0000FF"/>
                </a:solidFill>
                <a:latin typeface="+mn-lt"/>
                <a:ea typeface="+mn-ea"/>
                <a:cs typeface="+mn-ea"/>
                <a:sym typeface="+mn-lt"/>
              </a:rPr>
              <a:t>	MOV  CHAR, </a:t>
            </a:r>
            <a:r>
              <a:rPr kumimoji="1" lang="en-US" altLang="zh-CN" dirty="0">
                <a:solidFill>
                  <a:srgbClr val="FF0303"/>
                </a:solidFill>
                <a:latin typeface="+mn-lt"/>
                <a:ea typeface="+mn-ea"/>
                <a:cs typeface="+mn-ea"/>
                <a:sym typeface="+mn-lt"/>
              </a:rPr>
              <a:t>AL 	</a:t>
            </a:r>
            <a:r>
              <a:rPr kumimoji="1" lang="en-US" altLang="zh-CN" dirty="0">
                <a:solidFill>
                  <a:srgbClr val="0000FF"/>
                </a:solidFill>
                <a:latin typeface="+mn-lt"/>
                <a:ea typeface="+mn-ea"/>
                <a:cs typeface="+mn-ea"/>
                <a:sym typeface="+mn-lt"/>
              </a:rPr>
              <a:t>;</a:t>
            </a:r>
            <a:r>
              <a:rPr kumimoji="1" lang="zh-CN" altLang="en-US" dirty="0">
                <a:solidFill>
                  <a:srgbClr val="0000FF"/>
                </a:solidFill>
                <a:latin typeface="+mn-lt"/>
                <a:ea typeface="+mn-ea"/>
                <a:cs typeface="+mn-ea"/>
                <a:sym typeface="+mn-lt"/>
              </a:rPr>
              <a:t>返回参数</a:t>
            </a:r>
            <a:r>
              <a:rPr kumimoji="1" lang="en-US" altLang="zh-CN" dirty="0">
                <a:solidFill>
                  <a:srgbClr val="0000FF"/>
                </a:solidFill>
                <a:latin typeface="+mn-lt"/>
                <a:ea typeface="+mn-ea"/>
                <a:cs typeface="+mn-ea"/>
                <a:sym typeface="+mn-lt"/>
              </a:rPr>
              <a:t>: </a:t>
            </a:r>
            <a:r>
              <a:rPr kumimoji="1" lang="zh-CN" altLang="en-US" dirty="0">
                <a:solidFill>
                  <a:srgbClr val="0000FF"/>
                </a:solidFill>
                <a:latin typeface="+mn-lt"/>
                <a:ea typeface="+mn-ea"/>
                <a:cs typeface="+mn-ea"/>
                <a:sym typeface="+mn-lt"/>
              </a:rPr>
              <a:t>键入字符的				</a:t>
            </a:r>
            <a:r>
              <a:rPr kumimoji="1" lang="en-US" altLang="zh-CN" dirty="0">
                <a:solidFill>
                  <a:srgbClr val="0000FF"/>
                </a:solidFill>
                <a:latin typeface="+mn-lt"/>
                <a:ea typeface="+mn-ea"/>
                <a:cs typeface="+mn-ea"/>
                <a:sym typeface="+mn-lt"/>
              </a:rPr>
              <a:t>;ASCII</a:t>
            </a:r>
            <a:r>
              <a:rPr kumimoji="1" lang="zh-CN" altLang="en-US" dirty="0">
                <a:solidFill>
                  <a:srgbClr val="0000FF"/>
                </a:solidFill>
                <a:latin typeface="+mn-lt"/>
                <a:ea typeface="+mn-ea"/>
                <a:cs typeface="+mn-ea"/>
                <a:sym typeface="+mn-lt"/>
              </a:rPr>
              <a:t>码</a:t>
            </a:r>
            <a:r>
              <a:rPr kumimoji="1" lang="en-US" altLang="zh-CN" dirty="0">
                <a:solidFill>
                  <a:schemeClr val="tx2"/>
                </a:solidFill>
                <a:latin typeface="+mn-lt"/>
                <a:ea typeface="+mn-ea"/>
                <a:cs typeface="+mn-ea"/>
                <a:sym typeface="+mn-lt"/>
              </a:rPr>
              <a:t>(</a:t>
            </a:r>
            <a:r>
              <a:rPr kumimoji="1" lang="zh-CN" altLang="en-US" dirty="0">
                <a:solidFill>
                  <a:schemeClr val="tx2"/>
                </a:solidFill>
                <a:latin typeface="+mn-lt"/>
                <a:ea typeface="+mn-ea"/>
                <a:cs typeface="+mn-ea"/>
                <a:sym typeface="+mn-lt"/>
              </a:rPr>
              <a:t>在</a:t>
            </a:r>
            <a:r>
              <a:rPr kumimoji="1" lang="en-US" altLang="zh-CN" dirty="0">
                <a:solidFill>
                  <a:schemeClr val="tx2"/>
                </a:solidFill>
                <a:latin typeface="+mn-lt"/>
                <a:ea typeface="+mn-ea"/>
                <a:cs typeface="+mn-ea"/>
                <a:sym typeface="+mn-lt"/>
              </a:rPr>
              <a:t>AL</a:t>
            </a:r>
            <a:r>
              <a:rPr kumimoji="1" lang="zh-CN" altLang="en-US" dirty="0">
                <a:solidFill>
                  <a:schemeClr val="tx2"/>
                </a:solidFill>
                <a:latin typeface="+mn-lt"/>
                <a:ea typeface="+mn-ea"/>
                <a:cs typeface="+mn-ea"/>
                <a:sym typeface="+mn-lt"/>
              </a:rPr>
              <a:t>中</a:t>
            </a:r>
            <a:r>
              <a:rPr kumimoji="1" lang="en-US" altLang="zh-CN" dirty="0">
                <a:solidFill>
                  <a:schemeClr val="tx2"/>
                </a:solidFill>
                <a:latin typeface="+mn-lt"/>
                <a:ea typeface="+mn-ea"/>
                <a:cs typeface="+mn-ea"/>
                <a:sym typeface="+mn-lt"/>
              </a:rPr>
              <a:t>)</a:t>
            </a:r>
            <a:endParaRPr kumimoji="1" lang="en-US" altLang="zh-CN" dirty="0">
              <a:solidFill>
                <a:schemeClr val="tx2"/>
              </a:solidFill>
              <a:latin typeface="+mn-lt"/>
              <a:ea typeface="+mn-ea"/>
              <a:cs typeface="+mn-ea"/>
              <a:sym typeface="+mn-lt"/>
            </a:endParaRPr>
          </a:p>
          <a:p>
            <a:pPr>
              <a:spcBef>
                <a:spcPct val="40000"/>
              </a:spcBef>
            </a:pPr>
            <a:endParaRPr kumimoji="1" lang="en-US" altLang="zh-CN" dirty="0">
              <a:solidFill>
                <a:srgbClr val="0000FF"/>
              </a:solidFill>
              <a:latin typeface="+mn-lt"/>
              <a:ea typeface="+mn-ea"/>
              <a:cs typeface="+mn-ea"/>
              <a:sym typeface="+mn-lt"/>
            </a:endParaRPr>
          </a:p>
          <a:p>
            <a:pPr>
              <a:spcBef>
                <a:spcPct val="40000"/>
              </a:spcBef>
            </a:pPr>
            <a:r>
              <a:rPr kumimoji="1" lang="en-US" altLang="zh-CN" dirty="0">
                <a:solidFill>
                  <a:srgbClr val="0000FF"/>
                </a:solidFill>
                <a:latin typeface="+mn-lt"/>
                <a:ea typeface="+mn-ea"/>
                <a:cs typeface="+mn-ea"/>
                <a:sym typeface="+mn-lt"/>
              </a:rPr>
              <a:t>	MOV  </a:t>
            </a:r>
            <a:r>
              <a:rPr kumimoji="1" lang="en-US" altLang="zh-CN" dirty="0">
                <a:solidFill>
                  <a:srgbClr val="FF0303"/>
                </a:solidFill>
                <a:latin typeface="+mn-lt"/>
                <a:ea typeface="+mn-ea"/>
                <a:cs typeface="+mn-ea"/>
                <a:sym typeface="+mn-lt"/>
              </a:rPr>
              <a:t>DL</a:t>
            </a:r>
            <a:r>
              <a:rPr kumimoji="1" lang="en-US" altLang="zh-CN" dirty="0">
                <a:solidFill>
                  <a:srgbClr val="0000FF"/>
                </a:solidFill>
                <a:latin typeface="+mn-lt"/>
                <a:ea typeface="+mn-ea"/>
                <a:cs typeface="+mn-ea"/>
                <a:sym typeface="+mn-lt"/>
              </a:rPr>
              <a:t>, ’A’ 	;</a:t>
            </a:r>
            <a:r>
              <a:rPr kumimoji="1" lang="zh-CN" altLang="en-US" dirty="0">
                <a:solidFill>
                  <a:srgbClr val="0000FF"/>
                </a:solidFill>
                <a:latin typeface="+mn-lt"/>
                <a:ea typeface="+mn-ea"/>
                <a:cs typeface="+mn-ea"/>
                <a:sym typeface="+mn-lt"/>
              </a:rPr>
              <a:t>调用参数</a:t>
            </a:r>
            <a:r>
              <a:rPr kumimoji="1" lang="en-US" altLang="zh-CN" dirty="0">
                <a:solidFill>
                  <a:srgbClr val="0000FF"/>
                </a:solidFill>
                <a:latin typeface="+mn-lt"/>
                <a:ea typeface="+mn-ea"/>
                <a:cs typeface="+mn-ea"/>
                <a:sym typeface="+mn-lt"/>
              </a:rPr>
              <a:t>: </a:t>
            </a:r>
            <a:r>
              <a:rPr kumimoji="1" lang="zh-CN" altLang="en-US" dirty="0">
                <a:solidFill>
                  <a:schemeClr val="tx2"/>
                </a:solidFill>
                <a:latin typeface="+mn-lt"/>
                <a:ea typeface="+mn-ea"/>
                <a:cs typeface="+mn-ea"/>
                <a:sym typeface="+mn-lt"/>
              </a:rPr>
              <a:t>输出字符</a:t>
            </a:r>
            <a:endParaRPr kumimoji="1" lang="zh-CN" altLang="en-US" dirty="0">
              <a:solidFill>
                <a:schemeClr val="tx2"/>
              </a:solidFill>
              <a:latin typeface="+mn-lt"/>
              <a:ea typeface="+mn-ea"/>
              <a:cs typeface="+mn-ea"/>
              <a:sym typeface="+mn-lt"/>
            </a:endParaRPr>
          </a:p>
          <a:p>
            <a:pPr>
              <a:spcBef>
                <a:spcPct val="20000"/>
              </a:spcBef>
            </a:pPr>
            <a:r>
              <a:rPr kumimoji="1" lang="en-US" altLang="zh-CN" dirty="0">
                <a:solidFill>
                  <a:srgbClr val="0000FF"/>
                </a:solidFill>
                <a:latin typeface="+mn-lt"/>
                <a:ea typeface="+mn-ea"/>
                <a:cs typeface="+mn-ea"/>
                <a:sym typeface="+mn-lt"/>
              </a:rPr>
              <a:t>	MOV  </a:t>
            </a:r>
            <a:r>
              <a:rPr kumimoji="1" lang="en-US" altLang="zh-CN" dirty="0">
                <a:solidFill>
                  <a:srgbClr val="FF0303"/>
                </a:solidFill>
                <a:latin typeface="+mn-lt"/>
                <a:ea typeface="+mn-ea"/>
                <a:cs typeface="+mn-ea"/>
                <a:sym typeface="+mn-lt"/>
              </a:rPr>
              <a:t>AH</a:t>
            </a:r>
            <a:r>
              <a:rPr kumimoji="1" lang="en-US" altLang="zh-CN" dirty="0">
                <a:solidFill>
                  <a:srgbClr val="0000FF"/>
                </a:solidFill>
                <a:latin typeface="+mn-lt"/>
                <a:ea typeface="+mn-ea"/>
                <a:cs typeface="+mn-ea"/>
                <a:sym typeface="+mn-lt"/>
              </a:rPr>
              <a:t>, 02</a:t>
            </a:r>
            <a:r>
              <a:rPr kumimoji="1" lang="zh-CN" altLang="en-US" dirty="0">
                <a:solidFill>
                  <a:srgbClr val="0000FF"/>
                </a:solidFill>
                <a:latin typeface="+mn-lt"/>
                <a:ea typeface="+mn-ea"/>
                <a:cs typeface="+mn-ea"/>
                <a:sym typeface="+mn-lt"/>
              </a:rPr>
              <a:t>	           ;</a:t>
            </a:r>
            <a:r>
              <a:rPr kumimoji="1" lang="en-US" altLang="zh-CN" dirty="0">
                <a:solidFill>
                  <a:srgbClr val="0000FF"/>
                </a:solidFill>
                <a:latin typeface="+mn-lt"/>
                <a:ea typeface="+mn-ea"/>
                <a:cs typeface="+mn-ea"/>
                <a:sym typeface="+mn-lt"/>
              </a:rPr>
              <a:t>DOS</a:t>
            </a:r>
            <a:r>
              <a:rPr kumimoji="1" lang="zh-CN" altLang="en-US" dirty="0">
                <a:solidFill>
                  <a:srgbClr val="0000FF"/>
                </a:solidFill>
                <a:latin typeface="+mn-lt"/>
                <a:ea typeface="+mn-ea"/>
                <a:cs typeface="+mn-ea"/>
                <a:sym typeface="+mn-lt"/>
              </a:rPr>
              <a:t>功能号</a:t>
            </a:r>
            <a:r>
              <a:rPr kumimoji="1" lang="en-US" altLang="zh-CN" dirty="0">
                <a:solidFill>
                  <a:srgbClr val="0000FF"/>
                </a:solidFill>
                <a:latin typeface="+mn-lt"/>
                <a:ea typeface="+mn-ea"/>
                <a:cs typeface="+mn-ea"/>
                <a:sym typeface="+mn-lt"/>
              </a:rPr>
              <a:t>: </a:t>
            </a:r>
            <a:r>
              <a:rPr kumimoji="1" lang="zh-CN" altLang="en-US" dirty="0">
                <a:solidFill>
                  <a:schemeClr val="tx2"/>
                </a:solidFill>
                <a:latin typeface="+mn-lt"/>
                <a:ea typeface="+mn-ea"/>
                <a:cs typeface="+mn-ea"/>
                <a:sym typeface="+mn-lt"/>
              </a:rPr>
              <a:t>显示输出</a:t>
            </a:r>
            <a:endParaRPr kumimoji="1" lang="zh-CN" altLang="en-US" dirty="0">
              <a:solidFill>
                <a:schemeClr val="tx2"/>
              </a:solidFill>
              <a:latin typeface="+mn-lt"/>
              <a:ea typeface="+mn-ea"/>
              <a:cs typeface="+mn-ea"/>
              <a:sym typeface="+mn-lt"/>
            </a:endParaRPr>
          </a:p>
          <a:p>
            <a:pPr>
              <a:spcBef>
                <a:spcPct val="20000"/>
              </a:spcBef>
            </a:pPr>
            <a:r>
              <a:rPr kumimoji="1" lang="en-US" altLang="zh-CN" dirty="0">
                <a:solidFill>
                  <a:srgbClr val="0000FF"/>
                </a:solidFill>
                <a:latin typeface="+mn-lt"/>
                <a:ea typeface="+mn-ea"/>
                <a:cs typeface="+mn-ea"/>
                <a:sym typeface="+mn-lt"/>
              </a:rPr>
              <a:t>	</a:t>
            </a:r>
            <a:r>
              <a:rPr kumimoji="1" lang="en-US" altLang="zh-CN" dirty="0">
                <a:solidFill>
                  <a:srgbClr val="FF0303"/>
                </a:solidFill>
                <a:latin typeface="+mn-lt"/>
                <a:ea typeface="+mn-ea"/>
                <a:cs typeface="+mn-ea"/>
                <a:sym typeface="+mn-lt"/>
              </a:rPr>
              <a:t>INT  21H</a:t>
            </a:r>
            <a:r>
              <a:rPr kumimoji="1" lang="en-US" altLang="zh-CN" dirty="0">
                <a:solidFill>
                  <a:srgbClr val="0000FF"/>
                </a:solidFill>
                <a:latin typeface="+mn-lt"/>
                <a:ea typeface="+mn-ea"/>
                <a:cs typeface="+mn-ea"/>
                <a:sym typeface="+mn-lt"/>
              </a:rPr>
              <a:t>		;DOS</a:t>
            </a:r>
            <a:r>
              <a:rPr kumimoji="1" lang="zh-CN" altLang="en-US" dirty="0">
                <a:solidFill>
                  <a:srgbClr val="0000FF"/>
                </a:solidFill>
                <a:latin typeface="+mn-lt"/>
                <a:ea typeface="+mn-ea"/>
                <a:cs typeface="+mn-ea"/>
                <a:sym typeface="+mn-lt"/>
              </a:rPr>
              <a:t>调用</a:t>
            </a:r>
            <a:r>
              <a:rPr kumimoji="1" lang="en-US" altLang="zh-CN" dirty="0">
                <a:solidFill>
                  <a:srgbClr val="0000FF"/>
                </a:solidFill>
                <a:latin typeface="+mn-lt"/>
                <a:ea typeface="+mn-ea"/>
                <a:cs typeface="+mn-ea"/>
                <a:sym typeface="+mn-lt"/>
              </a:rPr>
              <a:t>	</a:t>
            </a:r>
            <a:endParaRPr kumimoji="1" lang="en-US" altLang="zh-CN" dirty="0">
              <a:solidFill>
                <a:srgbClr val="0000FF"/>
              </a:solidFill>
              <a:latin typeface="+mn-lt"/>
              <a:ea typeface="+mn-ea"/>
              <a:cs typeface="+mn-ea"/>
              <a:sym typeface="+mn-lt"/>
            </a:endParaRPr>
          </a:p>
        </p:txBody>
      </p:sp>
      <p:sp>
        <p:nvSpPr>
          <p:cNvPr id="8" name="矩形 7"/>
          <p:cNvSpPr/>
          <p:nvPr/>
        </p:nvSpPr>
        <p:spPr>
          <a:xfrm>
            <a:off x="694591" y="1191622"/>
            <a:ext cx="6233747" cy="523220"/>
          </a:xfrm>
          <a:prstGeom prst="rect">
            <a:avLst/>
          </a:prstGeom>
        </p:spPr>
        <p:txBody>
          <a:bodyPr wrap="square">
            <a:spAutoFit/>
          </a:bodyPr>
          <a:lstStyle/>
          <a:p>
            <a:pPr>
              <a:spcBef>
                <a:spcPct val="40000"/>
              </a:spcBef>
            </a:pPr>
            <a:r>
              <a:rPr kumimoji="1" lang="zh-CN" altLang="en-US" sz="2800" dirty="0">
                <a:solidFill>
                  <a:srgbClr val="000066"/>
                </a:solidFill>
                <a:latin typeface="+mn-lt"/>
                <a:ea typeface="+mn-ea"/>
                <a:cs typeface="+mn-ea"/>
                <a:sym typeface="+mn-lt"/>
              </a:rPr>
              <a:t>例</a:t>
            </a:r>
            <a:r>
              <a:rPr kumimoji="1" lang="en-US" altLang="zh-CN" sz="2800" dirty="0">
                <a:solidFill>
                  <a:srgbClr val="000066"/>
                </a:solidFill>
                <a:latin typeface="+mn-lt"/>
                <a:ea typeface="+mn-ea"/>
                <a:cs typeface="+mn-ea"/>
                <a:sym typeface="+mn-lt"/>
              </a:rPr>
              <a:t>1</a:t>
            </a:r>
            <a:r>
              <a:rPr kumimoji="1" lang="zh-CN" altLang="en-US" sz="2800" dirty="0">
                <a:solidFill>
                  <a:srgbClr val="000066"/>
                </a:solidFill>
                <a:latin typeface="+mn-lt"/>
                <a:ea typeface="+mn-ea"/>
                <a:cs typeface="+mn-ea"/>
                <a:sym typeface="+mn-lt"/>
              </a:rPr>
              <a:t>：</a:t>
            </a:r>
            <a:r>
              <a:rPr kumimoji="1" lang="en-US" altLang="zh-CN" sz="2800" dirty="0">
                <a:solidFill>
                  <a:srgbClr val="000066"/>
                </a:solidFill>
                <a:latin typeface="+mn-lt"/>
                <a:ea typeface="+mn-ea"/>
                <a:cs typeface="+mn-ea"/>
                <a:sym typeface="+mn-lt"/>
              </a:rPr>
              <a:t>DOS</a:t>
            </a:r>
            <a:r>
              <a:rPr kumimoji="1" lang="zh-CN" altLang="en-US" sz="2800" dirty="0">
                <a:solidFill>
                  <a:srgbClr val="000066"/>
                </a:solidFill>
                <a:latin typeface="+mn-lt"/>
                <a:ea typeface="+mn-ea"/>
                <a:cs typeface="+mn-ea"/>
                <a:sym typeface="+mn-lt"/>
              </a:rPr>
              <a:t>调用：键盘输入，显示输出</a:t>
            </a:r>
            <a:endParaRPr kumimoji="1" lang="zh-CN" altLang="en-US" sz="2800" dirty="0">
              <a:solidFill>
                <a:srgbClr val="0000FF"/>
              </a:solidFill>
              <a:latin typeface="+mn-lt"/>
              <a:ea typeface="+mn-ea"/>
              <a:cs typeface="+mn-ea"/>
              <a:sym typeface="+mn-lt"/>
            </a:endParaRP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1" name="Text Box 11"/>
          <p:cNvSpPr txBox="1">
            <a:spLocks noChangeArrowheads="1"/>
          </p:cNvSpPr>
          <p:nvPr/>
        </p:nvSpPr>
        <p:spPr bwMode="auto">
          <a:xfrm>
            <a:off x="0" y="1949169"/>
            <a:ext cx="6811963" cy="523875"/>
          </a:xfrm>
          <a:prstGeom prst="rect">
            <a:avLst/>
          </a:prstGeom>
          <a:noFill/>
          <a:ln w="12700" cap="sq">
            <a:noFill/>
            <a:miter lim="800000"/>
          </a:ln>
          <a:effectLst/>
        </p:spPr>
        <p:txBody>
          <a:bodyPr>
            <a:spAutoFit/>
          </a:bodyPr>
          <a:lstStyle/>
          <a:p>
            <a:pPr algn="ctr">
              <a:spcBef>
                <a:spcPct val="50000"/>
              </a:spcBef>
              <a:defRPr/>
            </a:pPr>
            <a:r>
              <a:rPr lang="zh-CN" altLang="en-US" sz="2800" dirty="0">
                <a:solidFill>
                  <a:srgbClr val="FF3300"/>
                </a:solidFill>
                <a:effectLst>
                  <a:outerShdw blurRad="38100" dist="38100" dir="2700000" algn="tl">
                    <a:srgbClr val="000000"/>
                  </a:outerShdw>
                </a:effectLst>
                <a:latin typeface="+mn-lt"/>
                <a:ea typeface="+mn-ea"/>
                <a:cs typeface="+mn-ea"/>
                <a:sym typeface="+mn-lt"/>
              </a:rPr>
              <a:t> </a:t>
            </a:r>
            <a:r>
              <a:rPr lang="en-US" altLang="zh-CN" sz="2800" dirty="0">
                <a:solidFill>
                  <a:schemeClr val="tx2"/>
                </a:solidFill>
                <a:latin typeface="+mn-lt"/>
                <a:ea typeface="+mn-ea"/>
                <a:cs typeface="+mn-ea"/>
                <a:sym typeface="+mn-lt"/>
              </a:rPr>
              <a:t>   </a:t>
            </a:r>
            <a:r>
              <a:rPr lang="zh-CN" altLang="en-US" sz="2800" dirty="0">
                <a:solidFill>
                  <a:schemeClr val="tx2"/>
                </a:solidFill>
                <a:latin typeface="+mn-lt"/>
                <a:ea typeface="+mn-ea"/>
                <a:cs typeface="+mn-ea"/>
                <a:sym typeface="+mn-lt"/>
              </a:rPr>
              <a:t>（</a:t>
            </a:r>
            <a:r>
              <a:rPr lang="en-US" altLang="zh-CN" sz="2800" dirty="0">
                <a:solidFill>
                  <a:schemeClr val="tx2"/>
                </a:solidFill>
                <a:latin typeface="+mn-lt"/>
                <a:ea typeface="+mn-ea"/>
                <a:cs typeface="+mn-ea"/>
                <a:sym typeface="+mn-lt"/>
              </a:rPr>
              <a:t>1</a:t>
            </a:r>
            <a:r>
              <a:rPr lang="zh-CN" altLang="en-US" sz="2800" dirty="0">
                <a:solidFill>
                  <a:schemeClr val="tx2"/>
                </a:solidFill>
                <a:latin typeface="+mn-lt"/>
                <a:ea typeface="+mn-ea"/>
                <a:cs typeface="+mn-ea"/>
                <a:sym typeface="+mn-lt"/>
              </a:rPr>
              <a:t>）</a:t>
            </a:r>
            <a:r>
              <a:rPr lang="en-US" altLang="zh-CN" sz="2800" dirty="0">
                <a:solidFill>
                  <a:schemeClr val="tx2"/>
                </a:solidFill>
                <a:latin typeface="+mn-lt"/>
                <a:ea typeface="+mn-ea"/>
                <a:cs typeface="+mn-ea"/>
                <a:sym typeface="+mn-lt"/>
              </a:rPr>
              <a:t>BIOS</a:t>
            </a:r>
            <a:r>
              <a:rPr lang="zh-CN" altLang="en-US" sz="2800" dirty="0">
                <a:solidFill>
                  <a:schemeClr val="tx2"/>
                </a:solidFill>
                <a:latin typeface="+mn-lt"/>
                <a:ea typeface="+mn-ea"/>
                <a:cs typeface="+mn-ea"/>
                <a:sym typeface="+mn-lt"/>
              </a:rPr>
              <a:t>键盘中断   （</a:t>
            </a:r>
            <a:r>
              <a:rPr lang="en-US" altLang="zh-CN" sz="2800" dirty="0">
                <a:solidFill>
                  <a:srgbClr val="FF3300"/>
                </a:solidFill>
                <a:latin typeface="+mn-lt"/>
                <a:ea typeface="+mn-ea"/>
                <a:cs typeface="+mn-ea"/>
                <a:sym typeface="+mn-lt"/>
              </a:rPr>
              <a:t>INT  16H</a:t>
            </a:r>
            <a:r>
              <a:rPr lang="en-US" altLang="zh-CN" sz="2800" dirty="0">
                <a:solidFill>
                  <a:schemeClr val="tx2"/>
                </a:solidFill>
                <a:latin typeface="+mn-lt"/>
                <a:ea typeface="+mn-ea"/>
                <a:cs typeface="+mn-ea"/>
                <a:sym typeface="+mn-lt"/>
              </a:rPr>
              <a:t>）</a:t>
            </a:r>
            <a:endParaRPr lang="en-US" altLang="zh-CN" sz="2800" dirty="0">
              <a:solidFill>
                <a:schemeClr val="tx2"/>
              </a:solidFill>
              <a:latin typeface="+mn-lt"/>
              <a:ea typeface="+mn-ea"/>
              <a:cs typeface="+mn-ea"/>
              <a:sym typeface="+mn-lt"/>
            </a:endParaRPr>
          </a:p>
        </p:txBody>
      </p:sp>
      <p:sp>
        <p:nvSpPr>
          <p:cNvPr id="19459" name="Text Box 16"/>
          <p:cNvSpPr txBox="1">
            <a:spLocks noChangeArrowheads="1"/>
          </p:cNvSpPr>
          <p:nvPr/>
        </p:nvSpPr>
        <p:spPr bwMode="auto">
          <a:xfrm>
            <a:off x="1630974" y="5406350"/>
            <a:ext cx="395653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kumimoji="1" lang="zh-CN" altLang="en-US" sz="2000" dirty="0">
                <a:latin typeface="+mn-lt"/>
                <a:ea typeface="+mn-ea"/>
                <a:cs typeface="+mn-ea"/>
                <a:sym typeface="+mn-lt"/>
              </a:rPr>
              <a:t>字符数字键    字符码为</a:t>
            </a:r>
            <a:r>
              <a:rPr kumimoji="1" lang="en-US" altLang="zh-CN" sz="2000" dirty="0">
                <a:latin typeface="+mn-lt"/>
                <a:ea typeface="+mn-ea"/>
                <a:cs typeface="+mn-ea"/>
                <a:sym typeface="+mn-lt"/>
              </a:rPr>
              <a:t>ASCII </a:t>
            </a:r>
            <a:r>
              <a:rPr kumimoji="1" lang="zh-CN" altLang="en-US" sz="2000" dirty="0">
                <a:latin typeface="+mn-lt"/>
                <a:ea typeface="+mn-ea"/>
                <a:cs typeface="+mn-ea"/>
                <a:sym typeface="+mn-lt"/>
              </a:rPr>
              <a:t>码</a:t>
            </a:r>
            <a:endParaRPr kumimoji="1" lang="en-US" altLang="zh-CN" sz="2000" dirty="0">
              <a:latin typeface="+mn-lt"/>
              <a:ea typeface="+mn-ea"/>
              <a:cs typeface="+mn-ea"/>
              <a:sym typeface="+mn-lt"/>
            </a:endParaRPr>
          </a:p>
          <a:p>
            <a:pPr>
              <a:spcBef>
                <a:spcPct val="50000"/>
              </a:spcBef>
            </a:pPr>
            <a:r>
              <a:rPr kumimoji="1" lang="zh-CN" altLang="en-US" sz="2000" dirty="0">
                <a:latin typeface="+mn-lt"/>
                <a:ea typeface="+mn-ea"/>
                <a:cs typeface="+mn-ea"/>
                <a:sym typeface="+mn-lt"/>
              </a:rPr>
              <a:t>功能键、控制键         字符码为0</a:t>
            </a:r>
            <a:endParaRPr kumimoji="1" lang="zh-CN" altLang="en-US" sz="2000" dirty="0">
              <a:latin typeface="+mn-lt"/>
              <a:ea typeface="+mn-ea"/>
              <a:cs typeface="+mn-ea"/>
              <a:sym typeface="+mn-lt"/>
            </a:endParaRPr>
          </a:p>
        </p:txBody>
      </p:sp>
      <p:sp>
        <p:nvSpPr>
          <p:cNvPr id="19460" name="AutoShape 17"/>
          <p:cNvSpPr/>
          <p:nvPr/>
        </p:nvSpPr>
        <p:spPr bwMode="auto">
          <a:xfrm>
            <a:off x="5498123" y="5572918"/>
            <a:ext cx="178777" cy="528638"/>
          </a:xfrm>
          <a:prstGeom prst="rightBrace">
            <a:avLst>
              <a:gd name="adj1" fmla="val 66667"/>
              <a:gd name="adj2" fmla="val 50000"/>
            </a:avLst>
          </a:prstGeom>
          <a:noFill/>
          <a:ln w="28575" cap="sq">
            <a:solidFill>
              <a:schemeClr val="tx1"/>
            </a:solidFill>
            <a:round/>
          </a:ln>
          <a:extLst>
            <a:ext uri="{909E8E84-426E-40DD-AFC4-6F175D3DCCD1}">
              <a14:hiddenFill xmlns:a14="http://schemas.microsoft.com/office/drawing/2010/main">
                <a:solidFill>
                  <a:srgbClr val="FFFFFF"/>
                </a:solidFill>
              </a14:hiddenFill>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buFontTx/>
              <a:buChar char="•"/>
            </a:pPr>
            <a:endParaRPr kumimoji="1" lang="zh-CN" altLang="en-US">
              <a:latin typeface="+mn-lt"/>
              <a:ea typeface="+mn-ea"/>
              <a:cs typeface="+mn-ea"/>
              <a:sym typeface="+mn-lt"/>
            </a:endParaRPr>
          </a:p>
        </p:txBody>
      </p:sp>
      <p:sp>
        <p:nvSpPr>
          <p:cNvPr id="19461" name="Text Box 18"/>
          <p:cNvSpPr txBox="1">
            <a:spLocks noChangeArrowheads="1"/>
          </p:cNvSpPr>
          <p:nvPr/>
        </p:nvSpPr>
        <p:spPr bwMode="auto">
          <a:xfrm>
            <a:off x="5676900" y="5653881"/>
            <a:ext cx="192551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sz="1800" dirty="0">
                <a:latin typeface="+mn-lt"/>
                <a:ea typeface="+mn-ea"/>
                <a:cs typeface="+mn-ea"/>
                <a:sym typeface="+mn-lt"/>
              </a:rPr>
              <a:t>对应一个扫描码</a:t>
            </a:r>
            <a:endParaRPr kumimoji="1" lang="zh-CN" altLang="en-US" sz="1800" dirty="0">
              <a:latin typeface="+mn-lt"/>
              <a:ea typeface="+mn-ea"/>
              <a:cs typeface="+mn-ea"/>
              <a:sym typeface="+mn-lt"/>
            </a:endParaRPr>
          </a:p>
        </p:txBody>
      </p:sp>
      <p:sp>
        <p:nvSpPr>
          <p:cNvPr id="6" name="矩形 5"/>
          <p:cNvSpPr/>
          <p:nvPr/>
        </p:nvSpPr>
        <p:spPr>
          <a:xfrm>
            <a:off x="741807" y="1127559"/>
            <a:ext cx="2236510" cy="646331"/>
          </a:xfrm>
          <a:prstGeom prst="rect">
            <a:avLst/>
          </a:prstGeom>
        </p:spPr>
        <p:txBody>
          <a:bodyPr wrap="none">
            <a:spAutoFit/>
          </a:bodyPr>
          <a:lstStyle/>
          <a:p>
            <a:pPr algn="ctr">
              <a:spcBef>
                <a:spcPct val="50000"/>
              </a:spcBef>
              <a:defRPr/>
            </a:pPr>
            <a:r>
              <a:rPr lang="en-US" altLang="zh-CN" sz="3600" dirty="0">
                <a:solidFill>
                  <a:srgbClr val="C00000"/>
                </a:solidFill>
                <a:latin typeface="+mn-lt"/>
                <a:ea typeface="+mn-ea"/>
                <a:cs typeface="+mn-ea"/>
                <a:sym typeface="+mn-lt"/>
              </a:rPr>
              <a:t>1. </a:t>
            </a:r>
            <a:r>
              <a:rPr lang="zh-CN" altLang="en-US" sz="3600" dirty="0">
                <a:solidFill>
                  <a:srgbClr val="C00000"/>
                </a:solidFill>
                <a:latin typeface="+mn-lt"/>
                <a:ea typeface="+mn-ea"/>
                <a:cs typeface="+mn-ea"/>
                <a:sym typeface="+mn-lt"/>
              </a:rPr>
              <a:t>键盘</a:t>
            </a:r>
            <a:r>
              <a:rPr lang="en-US" altLang="zh-CN" sz="3600" dirty="0">
                <a:solidFill>
                  <a:srgbClr val="C00000"/>
                </a:solidFill>
                <a:latin typeface="+mn-lt"/>
                <a:ea typeface="+mn-ea"/>
                <a:cs typeface="+mn-ea"/>
                <a:sym typeface="+mn-lt"/>
              </a:rPr>
              <a:t>I/O</a:t>
            </a:r>
            <a:endParaRPr lang="en-US" altLang="zh-CN" sz="3600" dirty="0">
              <a:solidFill>
                <a:srgbClr val="C00000"/>
              </a:solidFill>
              <a:latin typeface="+mn-lt"/>
              <a:ea typeface="+mn-ea"/>
              <a:cs typeface="+mn-ea"/>
              <a:sym typeface="+mn-lt"/>
            </a:endParaRPr>
          </a:p>
        </p:txBody>
      </p:sp>
      <p:graphicFrame>
        <p:nvGraphicFramePr>
          <p:cNvPr id="2" name="表格 1"/>
          <p:cNvGraphicFramePr>
            <a:graphicFrameLocks noGrp="1"/>
          </p:cNvGraphicFramePr>
          <p:nvPr/>
        </p:nvGraphicFramePr>
        <p:xfrm>
          <a:off x="937063" y="2748803"/>
          <a:ext cx="7269874" cy="2173680"/>
        </p:xfrm>
        <a:graphic>
          <a:graphicData uri="http://schemas.openxmlformats.org/drawingml/2006/table">
            <a:tbl>
              <a:tblPr firstRow="1" bandRow="1">
                <a:tableStyleId>{5C22544A-7EE6-4342-B048-85BDC9FD1C3A}</a:tableStyleId>
              </a:tblPr>
              <a:tblGrid>
                <a:gridCol w="942787"/>
                <a:gridCol w="2583362"/>
                <a:gridCol w="3743725"/>
              </a:tblGrid>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b="1" kern="1200" dirty="0">
                          <a:solidFill>
                            <a:srgbClr val="000000"/>
                          </a:solidFill>
                          <a:latin typeface="+mn-lt"/>
                          <a:ea typeface="+mn-ea"/>
                          <a:cs typeface="+mn-ea"/>
                          <a:sym typeface="+mn-lt"/>
                        </a:rPr>
                        <a:t>AH</a:t>
                      </a:r>
                      <a:endParaRPr kumimoji="1" lang="zh-CN" altLang="en-US" sz="1800" b="1"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功     能</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solidFill>
                            <a:srgbClr val="000000"/>
                          </a:solidFill>
                          <a:latin typeface="+mn-lt"/>
                          <a:ea typeface="+mn-ea"/>
                          <a:cs typeface="+mn-ea"/>
                          <a:sym typeface="+mn-lt"/>
                        </a:rPr>
                        <a:t>返回参数</a:t>
                      </a:r>
                      <a:endParaRPr kumimoji="1" lang="zh-CN" altLang="en-US"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95000"/>
                      </a:schemeClr>
                    </a:solidFill>
                  </a:tcPr>
                </a:tc>
              </a:tr>
              <a:tr h="511200">
                <a:tc>
                  <a:txBody>
                    <a:bodyPr/>
                    <a:lstStyle/>
                    <a:p>
                      <a:pPr algn="ctr"/>
                      <a:r>
                        <a:rPr kumimoji="1" lang="en-US" altLang="zh-CN" sz="1800" dirty="0">
                          <a:solidFill>
                            <a:srgbClr val="000000"/>
                          </a:solidFill>
                          <a:latin typeface="+mn-lt"/>
                          <a:ea typeface="+mn-ea"/>
                          <a:cs typeface="+mn-ea"/>
                          <a:sym typeface="+mn-lt"/>
                        </a:rPr>
                        <a:t>0</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algn="ctr"/>
                      <a:r>
                        <a:rPr kumimoji="1" lang="zh-CN" altLang="en-US" sz="1800" dirty="0">
                          <a:latin typeface="+mn-lt"/>
                          <a:ea typeface="+mn-ea"/>
                          <a:cs typeface="+mn-ea"/>
                          <a:sym typeface="+mn-lt"/>
                        </a:rPr>
                        <a:t>从键盘读一字符</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latin typeface="+mn-lt"/>
                          <a:ea typeface="+mn-ea"/>
                          <a:cs typeface="+mn-ea"/>
                          <a:sym typeface="+mn-lt"/>
                        </a:rPr>
                        <a:t>AL=</a:t>
                      </a:r>
                      <a:r>
                        <a:rPr kumimoji="1" lang="zh-CN" altLang="en-US" sz="1800" dirty="0">
                          <a:latin typeface="+mn-lt"/>
                          <a:ea typeface="+mn-ea"/>
                          <a:cs typeface="+mn-ea"/>
                          <a:sym typeface="+mn-lt"/>
                        </a:rPr>
                        <a:t>字符码，</a:t>
                      </a:r>
                      <a:r>
                        <a:rPr kumimoji="1" lang="en-US" altLang="zh-CN" sz="1800" dirty="0">
                          <a:latin typeface="+mn-lt"/>
                          <a:ea typeface="+mn-ea"/>
                          <a:cs typeface="+mn-ea"/>
                          <a:sym typeface="+mn-lt"/>
                        </a:rPr>
                        <a:t>AH=</a:t>
                      </a:r>
                      <a:r>
                        <a:rPr kumimoji="1" lang="zh-CN" altLang="en-US" sz="1800" dirty="0">
                          <a:latin typeface="+mn-lt"/>
                          <a:ea typeface="+mn-ea"/>
                          <a:cs typeface="+mn-ea"/>
                          <a:sym typeface="+mn-lt"/>
                        </a:rPr>
                        <a:t>扫描码</a:t>
                      </a:r>
                      <a:endParaRPr kumimoji="1" lang="zh-CN" altLang="en-US" sz="18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tcPr>
                </a:tc>
              </a:tr>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1</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latin typeface="+mn-lt"/>
                          <a:ea typeface="+mn-ea"/>
                          <a:cs typeface="+mn-ea"/>
                          <a:sym typeface="+mn-lt"/>
                        </a:rPr>
                        <a:t>读键盘缓冲区的字符</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tcPr>
                </a:tc>
                <a:tc>
                  <a:txBody>
                    <a:bodyPr/>
                    <a:lstStyle/>
                    <a:p>
                      <a:pPr algn="ctr">
                        <a:spcBef>
                          <a:spcPts val="0"/>
                        </a:spcBef>
                      </a:pPr>
                      <a:r>
                        <a:rPr kumimoji="1" lang="zh-CN" altLang="en-US" sz="1800" dirty="0">
                          <a:latin typeface="+mn-lt"/>
                          <a:ea typeface="+mn-ea"/>
                          <a:cs typeface="+mn-ea"/>
                          <a:sym typeface="+mn-lt"/>
                        </a:rPr>
                        <a:t>如</a:t>
                      </a:r>
                      <a:r>
                        <a:rPr kumimoji="1" lang="en-US" altLang="zh-CN" sz="1800" dirty="0">
                          <a:latin typeface="+mn-lt"/>
                          <a:ea typeface="+mn-ea"/>
                          <a:cs typeface="+mn-ea"/>
                          <a:sym typeface="+mn-lt"/>
                        </a:rPr>
                        <a:t>ZF=0，AL=</a:t>
                      </a:r>
                      <a:r>
                        <a:rPr kumimoji="1" lang="zh-CN" altLang="en-US" sz="1800" dirty="0">
                          <a:latin typeface="+mn-lt"/>
                          <a:ea typeface="+mn-ea"/>
                          <a:cs typeface="+mn-ea"/>
                          <a:sym typeface="+mn-lt"/>
                        </a:rPr>
                        <a:t>字符码，</a:t>
                      </a:r>
                      <a:r>
                        <a:rPr kumimoji="1" lang="en-US" altLang="zh-CN" sz="1800" dirty="0">
                          <a:latin typeface="+mn-lt"/>
                          <a:ea typeface="+mn-ea"/>
                          <a:cs typeface="+mn-ea"/>
                          <a:sym typeface="+mn-lt"/>
                        </a:rPr>
                        <a:t>AH=</a:t>
                      </a:r>
                      <a:r>
                        <a:rPr kumimoji="1" lang="zh-CN" altLang="en-US" sz="1800" dirty="0">
                          <a:latin typeface="+mn-lt"/>
                          <a:ea typeface="+mn-ea"/>
                          <a:cs typeface="+mn-ea"/>
                          <a:sym typeface="+mn-lt"/>
                        </a:rPr>
                        <a:t>扫描码</a:t>
                      </a:r>
                      <a:endParaRPr kumimoji="1" lang="zh-CN" altLang="en-US" sz="1800" dirty="0">
                        <a:latin typeface="+mn-lt"/>
                        <a:ea typeface="+mn-ea"/>
                        <a:cs typeface="+mn-ea"/>
                        <a:sym typeface="+mn-lt"/>
                      </a:endParaRPr>
                    </a:p>
                    <a:p>
                      <a:pPr algn="ctr">
                        <a:spcBef>
                          <a:spcPts val="0"/>
                        </a:spcBef>
                      </a:pPr>
                      <a:r>
                        <a:rPr kumimoji="1" lang="zh-CN" altLang="en-US" sz="1800" dirty="0">
                          <a:latin typeface="+mn-lt"/>
                          <a:ea typeface="+mn-ea"/>
                          <a:cs typeface="+mn-ea"/>
                          <a:sym typeface="+mn-lt"/>
                        </a:rPr>
                        <a:t>如</a:t>
                      </a:r>
                      <a:r>
                        <a:rPr kumimoji="1" lang="en-US" altLang="zh-CN" sz="1800" dirty="0">
                          <a:latin typeface="+mn-lt"/>
                          <a:ea typeface="+mn-ea"/>
                          <a:cs typeface="+mn-ea"/>
                          <a:sym typeface="+mn-lt"/>
                        </a:rPr>
                        <a:t>ZF=1，</a:t>
                      </a:r>
                      <a:r>
                        <a:rPr kumimoji="1" lang="zh-CN" altLang="en-US" sz="1800" dirty="0">
                          <a:latin typeface="+mn-lt"/>
                          <a:ea typeface="+mn-ea"/>
                          <a:cs typeface="+mn-ea"/>
                          <a:sym typeface="+mn-lt"/>
                        </a:rPr>
                        <a:t>缓冲区空</a:t>
                      </a:r>
                      <a:endParaRPr kumimoji="1" lang="zh-CN" altLang="en-US" sz="18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tcPr>
                </a:tc>
              </a:tr>
              <a:tr h="511200">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solidFill>
                            <a:srgbClr val="000000"/>
                          </a:solidFill>
                          <a:latin typeface="+mn-lt"/>
                          <a:ea typeface="+mn-ea"/>
                          <a:cs typeface="+mn-ea"/>
                          <a:sym typeface="+mn-lt"/>
                        </a:rPr>
                        <a:t>2</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latin typeface="+mn-lt"/>
                          <a:ea typeface="+mn-ea"/>
                          <a:cs typeface="+mn-ea"/>
                          <a:sym typeface="+mn-lt"/>
                        </a:rPr>
                        <a:t>取键盘状态字节 </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dirty="0">
                          <a:latin typeface="+mn-lt"/>
                          <a:ea typeface="+mn-ea"/>
                          <a:cs typeface="+mn-ea"/>
                          <a:sym typeface="+mn-lt"/>
                        </a:rPr>
                        <a:t>AL=</a:t>
                      </a:r>
                      <a:r>
                        <a:rPr kumimoji="1" lang="zh-CN" altLang="en-US" sz="1800" dirty="0">
                          <a:latin typeface="+mn-lt"/>
                          <a:ea typeface="+mn-ea"/>
                          <a:cs typeface="+mn-ea"/>
                          <a:sym typeface="+mn-lt"/>
                        </a:rPr>
                        <a:t>键盘状态字节</a:t>
                      </a:r>
                      <a:endParaRPr kumimoji="1" lang="en-US" altLang="zh-CN"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r>
            </a:tbl>
          </a:graphicData>
        </a:graphic>
      </p:graphicFrame>
    </p:spTree>
  </p:cSld>
  <p:clrMapOvr>
    <a:masterClrMapping/>
  </p:clrMapOvr>
  <p:transition>
    <p:blinds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490536" y="1308223"/>
            <a:ext cx="8162925"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eaLnBrk="1" hangingPunct="1">
              <a:buFont typeface="Wingdings" panose="05000000000000000000" pitchFamily="2" charset="2"/>
              <a:buNone/>
            </a:pPr>
            <a:r>
              <a:rPr lang="zh-CN" altLang="en-US" sz="3200" dirty="0">
                <a:latin typeface="+mn-lt"/>
                <a:ea typeface="+mn-ea"/>
                <a:cs typeface="+mn-ea"/>
                <a:sym typeface="+mn-lt"/>
              </a:rPr>
              <a:t>键盘由三种基本类型的键组成：</a:t>
            </a:r>
            <a:endParaRPr lang="zh-CN" altLang="en-US" sz="3200" dirty="0">
              <a:latin typeface="+mn-lt"/>
              <a:ea typeface="+mn-ea"/>
              <a:cs typeface="+mn-ea"/>
              <a:sym typeface="+mn-lt"/>
            </a:endParaRPr>
          </a:p>
        </p:txBody>
      </p:sp>
      <p:sp>
        <p:nvSpPr>
          <p:cNvPr id="4" name="Rectangle 3"/>
          <p:cNvSpPr txBox="1">
            <a:spLocks noChangeArrowheads="1"/>
          </p:cNvSpPr>
          <p:nvPr/>
        </p:nvSpPr>
        <p:spPr bwMode="auto">
          <a:xfrm>
            <a:off x="691964" y="2200335"/>
            <a:ext cx="7440921" cy="3813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fontAlgn="base">
              <a:spcBef>
                <a:spcPct val="20000"/>
              </a:spcBef>
              <a:spcAft>
                <a:spcPct val="0"/>
              </a:spcAft>
              <a:buClr>
                <a:srgbClr val="0000CC"/>
              </a:buClr>
              <a:buFont typeface="Wingdings" panose="05000000000000000000" pitchFamily="2" charset="2"/>
              <a:buChar char="Ø"/>
              <a:defRPr sz="3000" kern="1200">
                <a:solidFill>
                  <a:schemeClr val="tx1"/>
                </a:solidFill>
                <a:latin typeface="+mn-lt"/>
                <a:ea typeface="+mn-ea"/>
                <a:cs typeface="+mn-cs"/>
              </a:defRPr>
            </a:lvl1pPr>
            <a:lvl2pPr marL="669925" indent="-325755" algn="l" rtl="0" fontAlgn="base">
              <a:spcBef>
                <a:spcPct val="20000"/>
              </a:spcBef>
              <a:spcAft>
                <a:spcPct val="0"/>
              </a:spcAft>
              <a:buClr>
                <a:srgbClr val="0000CC"/>
              </a:buClr>
              <a:buFont typeface="Wingdings" panose="05000000000000000000" pitchFamily="2" charset="2"/>
              <a:buChar char="Ø"/>
              <a:defRPr sz="2600" kern="1200">
                <a:solidFill>
                  <a:schemeClr val="tx1"/>
                </a:solidFill>
                <a:latin typeface="+mn-lt"/>
                <a:ea typeface="+mn-ea"/>
                <a:cs typeface="+mn-cs"/>
              </a:defRPr>
            </a:lvl2pPr>
            <a:lvl3pPr marL="1022350" indent="-351155" algn="l" rtl="0" fontAlgn="base">
              <a:spcBef>
                <a:spcPct val="20000"/>
              </a:spcBef>
              <a:spcAft>
                <a:spcPct val="0"/>
              </a:spcAft>
              <a:buClr>
                <a:srgbClr val="0000CC"/>
              </a:buClr>
              <a:buFont typeface="Wingdings" panose="05000000000000000000" pitchFamily="2" charset="2"/>
              <a:buChar char="Ø"/>
              <a:defRPr sz="2200" kern="1200">
                <a:solidFill>
                  <a:schemeClr val="tx1"/>
                </a:solidFill>
                <a:latin typeface="+mn-lt"/>
                <a:ea typeface="+mn-ea"/>
                <a:cs typeface="+mn-cs"/>
              </a:defRPr>
            </a:lvl3pPr>
            <a:lvl4pPr marL="1339850" indent="-316230" algn="l" rtl="0" fontAlgn="base">
              <a:spcBef>
                <a:spcPct val="20000"/>
              </a:spcBef>
              <a:spcAft>
                <a:spcPct val="0"/>
              </a:spcAft>
              <a:buClr>
                <a:srgbClr val="0000CC"/>
              </a:buClr>
              <a:buFont typeface="Wingdings" panose="05000000000000000000" pitchFamily="2" charset="2"/>
              <a:buChar char="Ø"/>
              <a:defRPr sz="2000" kern="1200">
                <a:solidFill>
                  <a:schemeClr val="tx1"/>
                </a:solidFill>
                <a:latin typeface="+mn-lt"/>
                <a:ea typeface="+mn-ea"/>
                <a:cs typeface="+mn-cs"/>
              </a:defRPr>
            </a:lvl4pPr>
            <a:lvl5pPr marL="1681480" indent="-339725" algn="l" rtl="0" fontAlgn="base">
              <a:spcBef>
                <a:spcPct val="20000"/>
              </a:spcBef>
              <a:spcAft>
                <a:spcPct val="0"/>
              </a:spcAft>
              <a:buClr>
                <a:srgbClr val="0000CC"/>
              </a:buClr>
              <a:buFont typeface="Wingdings" panose="05000000000000000000" pitchFamily="2" charset="2"/>
              <a:buChar char="Ø"/>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eaLnBrk="1" hangingPunct="1">
              <a:lnSpc>
                <a:spcPct val="130000"/>
              </a:lnSpc>
            </a:pPr>
            <a:r>
              <a:rPr lang="zh-CN" altLang="en-US" sz="2400" b="0" dirty="0">
                <a:solidFill>
                  <a:srgbClr val="C00000"/>
                </a:solidFill>
                <a:cs typeface="+mn-ea"/>
                <a:sym typeface="+mn-lt"/>
              </a:rPr>
              <a:t>字符数字键</a:t>
            </a:r>
            <a:r>
              <a:rPr lang="zh-CN" altLang="en-US" sz="2400" b="0" dirty="0">
                <a:cs typeface="+mn-ea"/>
                <a:sym typeface="+mn-lt"/>
              </a:rPr>
              <a:t>，如字母</a:t>
            </a:r>
            <a:r>
              <a:rPr lang="en-US" altLang="zh-CN" sz="2400" b="0" dirty="0">
                <a:cs typeface="+mn-ea"/>
                <a:sym typeface="+mn-lt"/>
              </a:rPr>
              <a:t>A(a)</a:t>
            </a:r>
            <a:r>
              <a:rPr lang="zh-CN" altLang="en-US" sz="2400" b="0" dirty="0">
                <a:cs typeface="+mn-ea"/>
                <a:sym typeface="+mn-lt"/>
              </a:rPr>
              <a:t>一</a:t>
            </a:r>
            <a:r>
              <a:rPr lang="en-US" altLang="zh-CN" sz="2400" b="0" dirty="0">
                <a:cs typeface="+mn-ea"/>
                <a:sym typeface="+mn-lt"/>
              </a:rPr>
              <a:t>Z(z)</a:t>
            </a:r>
            <a:r>
              <a:rPr lang="zh-CN" altLang="en-US" sz="2400" b="0" dirty="0">
                <a:cs typeface="+mn-ea"/>
                <a:sym typeface="+mn-lt"/>
              </a:rPr>
              <a:t>，数字</a:t>
            </a:r>
            <a:r>
              <a:rPr lang="en-US" altLang="zh-CN" sz="2400" b="0" dirty="0">
                <a:cs typeface="+mn-ea"/>
                <a:sym typeface="+mn-lt"/>
              </a:rPr>
              <a:t>0—9</a:t>
            </a:r>
            <a:r>
              <a:rPr lang="zh-CN" altLang="en-US" sz="2400" b="0" dirty="0">
                <a:cs typeface="+mn-ea"/>
                <a:sym typeface="+mn-lt"/>
              </a:rPr>
              <a:t>以及％、＄，</a:t>
            </a:r>
            <a:r>
              <a:rPr lang="en-US" altLang="zh-CN" sz="2400" b="0" dirty="0">
                <a:cs typeface="+mn-ea"/>
                <a:sym typeface="+mn-lt"/>
              </a:rPr>
              <a:t>#</a:t>
            </a:r>
            <a:r>
              <a:rPr lang="zh-CN" altLang="en-US" sz="2400" b="0" dirty="0">
                <a:cs typeface="+mn-ea"/>
                <a:sym typeface="+mn-lt"/>
              </a:rPr>
              <a:t>等常用字符。</a:t>
            </a:r>
            <a:endParaRPr lang="zh-CN" altLang="en-US" sz="2400" b="0" dirty="0">
              <a:cs typeface="+mn-ea"/>
              <a:sym typeface="+mn-lt"/>
            </a:endParaRPr>
          </a:p>
          <a:p>
            <a:pPr algn="just" eaLnBrk="1" hangingPunct="1">
              <a:lnSpc>
                <a:spcPct val="130000"/>
              </a:lnSpc>
            </a:pPr>
            <a:r>
              <a:rPr lang="zh-CN" altLang="en-US" sz="2400" b="0" dirty="0">
                <a:solidFill>
                  <a:srgbClr val="C00000"/>
                </a:solidFill>
                <a:cs typeface="+mn-ea"/>
                <a:sym typeface="+mn-lt"/>
              </a:rPr>
              <a:t>扩展功能键</a:t>
            </a:r>
            <a:r>
              <a:rPr lang="zh-CN" altLang="en-US" sz="2400" b="0" dirty="0">
                <a:cs typeface="+mn-ea"/>
                <a:sym typeface="+mn-lt"/>
              </a:rPr>
              <a:t>，如</a:t>
            </a:r>
            <a:r>
              <a:rPr lang="en-US" altLang="zh-CN" sz="2400" b="0" dirty="0">
                <a:cs typeface="+mn-ea"/>
                <a:sym typeface="+mn-lt"/>
              </a:rPr>
              <a:t>Home</a:t>
            </a:r>
            <a:r>
              <a:rPr lang="zh-CN" altLang="en-US" sz="2400" b="0" dirty="0">
                <a:cs typeface="+mn-ea"/>
                <a:sym typeface="+mn-lt"/>
              </a:rPr>
              <a:t>，</a:t>
            </a:r>
            <a:r>
              <a:rPr lang="en-US" altLang="zh-CN" sz="2400" b="0" dirty="0">
                <a:cs typeface="+mn-ea"/>
                <a:sym typeface="+mn-lt"/>
              </a:rPr>
              <a:t>End</a:t>
            </a:r>
            <a:r>
              <a:rPr lang="zh-CN" altLang="en-US" sz="2400" b="0" dirty="0">
                <a:cs typeface="+mn-ea"/>
                <a:sym typeface="+mn-lt"/>
              </a:rPr>
              <a:t>，</a:t>
            </a:r>
            <a:r>
              <a:rPr lang="en-US" altLang="zh-CN" sz="2400" b="0" dirty="0">
                <a:cs typeface="+mn-ea"/>
                <a:sym typeface="+mn-lt"/>
              </a:rPr>
              <a:t>Backspace</a:t>
            </a:r>
            <a:r>
              <a:rPr lang="zh-CN" altLang="en-US" sz="2400" b="0" dirty="0">
                <a:cs typeface="+mn-ea"/>
                <a:sym typeface="+mn-lt"/>
              </a:rPr>
              <a:t>，</a:t>
            </a:r>
            <a:r>
              <a:rPr lang="en-US" altLang="zh-CN" sz="2400" b="0" dirty="0">
                <a:cs typeface="+mn-ea"/>
                <a:sym typeface="+mn-lt"/>
              </a:rPr>
              <a:t>Arrows</a:t>
            </a:r>
            <a:r>
              <a:rPr lang="zh-CN" altLang="en-US" sz="2400" b="0" dirty="0">
                <a:cs typeface="+mn-ea"/>
                <a:sym typeface="+mn-lt"/>
              </a:rPr>
              <a:t>，</a:t>
            </a:r>
            <a:r>
              <a:rPr lang="en-US" altLang="zh-CN" sz="2400" b="0" dirty="0">
                <a:cs typeface="+mn-ea"/>
                <a:sym typeface="+mn-lt"/>
              </a:rPr>
              <a:t>Return</a:t>
            </a:r>
            <a:r>
              <a:rPr lang="zh-CN" altLang="en-US" sz="2400" b="0" dirty="0">
                <a:cs typeface="+mn-ea"/>
                <a:sym typeface="+mn-lt"/>
              </a:rPr>
              <a:t>，</a:t>
            </a:r>
            <a:r>
              <a:rPr lang="en-US" altLang="zh-CN" sz="2400" b="0" dirty="0">
                <a:cs typeface="+mn-ea"/>
                <a:sym typeface="+mn-lt"/>
              </a:rPr>
              <a:t>Delete</a:t>
            </a:r>
            <a:r>
              <a:rPr lang="zh-CN" altLang="en-US" sz="2400" b="0" dirty="0">
                <a:cs typeface="+mn-ea"/>
                <a:sym typeface="+mn-lt"/>
              </a:rPr>
              <a:t>，</a:t>
            </a:r>
            <a:r>
              <a:rPr lang="en-US" altLang="zh-CN" sz="2400" b="0" dirty="0">
                <a:cs typeface="+mn-ea"/>
                <a:sym typeface="+mn-lt"/>
              </a:rPr>
              <a:t>Insert</a:t>
            </a:r>
            <a:r>
              <a:rPr lang="zh-CN" altLang="en-US" sz="2400" b="0" dirty="0">
                <a:cs typeface="+mn-ea"/>
                <a:sym typeface="+mn-lt"/>
              </a:rPr>
              <a:t>，</a:t>
            </a:r>
            <a:r>
              <a:rPr lang="en-US" altLang="zh-CN" sz="2400" b="0" dirty="0" err="1">
                <a:cs typeface="+mn-ea"/>
                <a:sym typeface="+mn-lt"/>
              </a:rPr>
              <a:t>PgUp</a:t>
            </a:r>
            <a:r>
              <a:rPr lang="zh-CN" altLang="en-US" sz="2400" b="0" dirty="0">
                <a:cs typeface="+mn-ea"/>
                <a:sym typeface="+mn-lt"/>
              </a:rPr>
              <a:t>，</a:t>
            </a:r>
            <a:r>
              <a:rPr lang="en-US" altLang="zh-CN" sz="2400" b="0" dirty="0" err="1">
                <a:cs typeface="+mn-ea"/>
                <a:sym typeface="+mn-lt"/>
              </a:rPr>
              <a:t>PgD</a:t>
            </a:r>
            <a:r>
              <a:rPr lang="zh-CN" altLang="en-US" sz="2400" b="0" dirty="0">
                <a:cs typeface="+mn-ea"/>
                <a:sym typeface="+mn-lt"/>
              </a:rPr>
              <a:t>，以及程序功能键</a:t>
            </a:r>
            <a:r>
              <a:rPr lang="en-US" altLang="zh-CN" sz="2400" b="0" dirty="0">
                <a:cs typeface="+mn-ea"/>
                <a:sym typeface="+mn-lt"/>
              </a:rPr>
              <a:t>F1</a:t>
            </a:r>
            <a:r>
              <a:rPr lang="zh-CN" altLang="en-US" sz="2400" b="0" dirty="0">
                <a:cs typeface="+mn-ea"/>
                <a:sym typeface="+mn-lt"/>
              </a:rPr>
              <a:t>一</a:t>
            </a:r>
            <a:r>
              <a:rPr lang="en-US" altLang="zh-CN" sz="2400" b="0" dirty="0">
                <a:cs typeface="+mn-ea"/>
                <a:sym typeface="+mn-lt"/>
              </a:rPr>
              <a:t>F10</a:t>
            </a:r>
            <a:r>
              <a:rPr lang="zh-CN" altLang="en-US" sz="2400" b="0" dirty="0">
                <a:cs typeface="+mn-ea"/>
                <a:sym typeface="+mn-lt"/>
              </a:rPr>
              <a:t>等。</a:t>
            </a:r>
            <a:endParaRPr lang="zh-CN" altLang="en-US" sz="2400" b="0" dirty="0">
              <a:cs typeface="+mn-ea"/>
              <a:sym typeface="+mn-lt"/>
            </a:endParaRPr>
          </a:p>
          <a:p>
            <a:pPr algn="just" eaLnBrk="1" hangingPunct="1">
              <a:lnSpc>
                <a:spcPct val="130000"/>
              </a:lnSpc>
            </a:pPr>
            <a:r>
              <a:rPr lang="zh-CN" altLang="en-US" sz="2400" b="0" dirty="0">
                <a:cs typeface="+mn-ea"/>
                <a:sym typeface="+mn-lt"/>
              </a:rPr>
              <a:t>和其他键组合使用的</a:t>
            </a:r>
            <a:r>
              <a:rPr lang="zh-CN" altLang="en-US" sz="2400" b="0" dirty="0">
                <a:solidFill>
                  <a:srgbClr val="C00000"/>
                </a:solidFill>
                <a:cs typeface="+mn-ea"/>
                <a:sym typeface="+mn-lt"/>
              </a:rPr>
              <a:t>控制键</a:t>
            </a:r>
            <a:r>
              <a:rPr lang="zh-CN" altLang="en-US" sz="2400" b="0" dirty="0">
                <a:cs typeface="+mn-ea"/>
                <a:sym typeface="+mn-lt"/>
              </a:rPr>
              <a:t>，如</a:t>
            </a:r>
            <a:r>
              <a:rPr lang="en-US" altLang="zh-CN" sz="2400" b="0" dirty="0">
                <a:cs typeface="+mn-ea"/>
                <a:sym typeface="+mn-lt"/>
              </a:rPr>
              <a:t>Alt</a:t>
            </a:r>
            <a:r>
              <a:rPr lang="zh-CN" altLang="en-US" sz="2400" b="0" dirty="0">
                <a:cs typeface="+mn-ea"/>
                <a:sym typeface="+mn-lt"/>
              </a:rPr>
              <a:t>，</a:t>
            </a:r>
            <a:r>
              <a:rPr lang="en-US" altLang="zh-CN" sz="2400" b="0" dirty="0">
                <a:cs typeface="+mn-ea"/>
                <a:sym typeface="+mn-lt"/>
              </a:rPr>
              <a:t>Ctrl</a:t>
            </a:r>
            <a:r>
              <a:rPr lang="zh-CN" altLang="en-US" sz="2400" b="0" dirty="0">
                <a:cs typeface="+mn-ea"/>
                <a:sym typeface="+mn-lt"/>
              </a:rPr>
              <a:t>和</a:t>
            </a:r>
            <a:r>
              <a:rPr lang="en-US" altLang="zh-CN" sz="2400" b="0" dirty="0">
                <a:cs typeface="+mn-ea"/>
                <a:sym typeface="+mn-lt"/>
              </a:rPr>
              <a:t>Shift</a:t>
            </a:r>
            <a:r>
              <a:rPr lang="zh-CN" altLang="en-US" sz="2400" b="0" dirty="0">
                <a:cs typeface="+mn-ea"/>
                <a:sym typeface="+mn-lt"/>
              </a:rPr>
              <a:t>等。    </a:t>
            </a:r>
            <a:endParaRPr lang="zh-CN" altLang="en-US" sz="2400" b="0" dirty="0">
              <a:cs typeface="+mn-ea"/>
              <a:sym typeface="+mn-lt"/>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9750" y="934057"/>
            <a:ext cx="8162925" cy="762000"/>
          </a:xfrm>
        </p:spPr>
        <p:txBody>
          <a:bodyPr/>
          <a:lstStyle/>
          <a:p>
            <a:pPr eaLnBrk="1" hangingPunct="1"/>
            <a:r>
              <a:rPr lang="zh-CN" altLang="en-US" dirty="0"/>
              <a:t>键盘扫描码</a:t>
            </a:r>
            <a:endParaRPr lang="zh-CN" altLang="en-US" dirty="0"/>
          </a:p>
        </p:txBody>
      </p:sp>
      <p:sp>
        <p:nvSpPr>
          <p:cNvPr id="8195" name="Rectangle 3"/>
          <p:cNvSpPr>
            <a:spLocks noGrp="1" noChangeArrowheads="1"/>
          </p:cNvSpPr>
          <p:nvPr>
            <p:ph type="body" idx="1"/>
          </p:nvPr>
        </p:nvSpPr>
        <p:spPr>
          <a:xfrm>
            <a:off x="539750" y="1916113"/>
            <a:ext cx="8110538" cy="4191000"/>
          </a:xfrm>
        </p:spPr>
        <p:txBody>
          <a:bodyPr/>
          <a:lstStyle/>
          <a:p>
            <a:pPr eaLnBrk="1" hangingPunct="1">
              <a:lnSpc>
                <a:spcPct val="90000"/>
              </a:lnSpc>
            </a:pPr>
            <a:r>
              <a:rPr lang="zh-CN" altLang="en-US" sz="2400" dirty="0"/>
              <a:t>键盘包括：字符数字键、扩展功能键入</a:t>
            </a:r>
            <a:r>
              <a:rPr lang="en-US" altLang="zh-CN" sz="2400" dirty="0"/>
              <a:t>home</a:t>
            </a:r>
            <a:r>
              <a:rPr lang="zh-CN" altLang="en-US" sz="2400" dirty="0"/>
              <a:t>、</a:t>
            </a:r>
            <a:r>
              <a:rPr lang="en-US" altLang="zh-CN" sz="2400" dirty="0"/>
              <a:t>del</a:t>
            </a:r>
            <a:r>
              <a:rPr lang="zh-CN" altLang="en-US" sz="2400" dirty="0"/>
              <a:t>等、控制键如</a:t>
            </a:r>
            <a:r>
              <a:rPr lang="en-US" altLang="zh-CN" sz="2400" dirty="0"/>
              <a:t>alt/ctrl</a:t>
            </a:r>
            <a:r>
              <a:rPr lang="zh-CN" altLang="en-US" sz="2400" dirty="0"/>
              <a:t>等</a:t>
            </a:r>
            <a:endParaRPr lang="zh-CN" altLang="en-US" sz="2400" dirty="0"/>
          </a:p>
          <a:p>
            <a:pPr eaLnBrk="1" hangingPunct="1">
              <a:lnSpc>
                <a:spcPct val="90000"/>
              </a:lnSpc>
            </a:pPr>
            <a:r>
              <a:rPr lang="en-US" altLang="zh-CN" sz="2400" dirty="0"/>
              <a:t>PC</a:t>
            </a:r>
            <a:r>
              <a:rPr lang="zh-CN" altLang="en-US" sz="2400" dirty="0"/>
              <a:t>键盘一般采用行列矩阵方式排列，对按键的识别由芯片采用行列扫描法对其进行扫描；扫描的结果就是扫描码；键盘上每一个键对应一个扫描码；扫描码是由</a:t>
            </a:r>
            <a:r>
              <a:rPr lang="en-US" altLang="zh-CN" sz="2400" dirty="0"/>
              <a:t>OEM</a:t>
            </a:r>
            <a:r>
              <a:rPr lang="zh-CN" altLang="en-US" sz="2400" dirty="0"/>
              <a:t>生商制定的，不同厂商生产的键盘在同样一个按键动作时产生的扫描码都有可能出现不一致的情况 ；</a:t>
            </a:r>
            <a:endParaRPr lang="zh-CN" altLang="en-US" sz="2400" dirty="0"/>
          </a:p>
          <a:p>
            <a:pPr eaLnBrk="1" hangingPunct="1">
              <a:lnSpc>
                <a:spcPct val="90000"/>
              </a:lnSpc>
            </a:pPr>
            <a:r>
              <a:rPr lang="en-US" altLang="zh-CN" sz="2400" dirty="0"/>
              <a:t>BIOS</a:t>
            </a:r>
            <a:r>
              <a:rPr lang="zh-CN" altLang="en-US" sz="2400" dirty="0"/>
              <a:t>键盘处理程序将扫描码转换为国际统一的</a:t>
            </a:r>
            <a:r>
              <a:rPr lang="en-US" altLang="zh-CN" sz="2400" dirty="0"/>
              <a:t>ASCII</a:t>
            </a:r>
            <a:r>
              <a:rPr lang="zh-CN" altLang="en-US" sz="2400" dirty="0"/>
              <a:t>码；</a:t>
            </a:r>
            <a:endParaRPr lang="zh-CN" altLang="en-US" sz="2400" dirty="0"/>
          </a:p>
          <a:p>
            <a:pPr eaLnBrk="1" hangingPunct="1">
              <a:lnSpc>
                <a:spcPct val="90000"/>
              </a:lnSpc>
              <a:buFont typeface="Wingdings" panose="05000000000000000000" pitchFamily="2" charset="2"/>
              <a:buNone/>
            </a:pPr>
            <a:endParaRPr lang="zh-CN" altLang="en-US" sz="2400" dirty="0"/>
          </a:p>
          <a:p>
            <a:pPr eaLnBrk="1" hangingPunct="1">
              <a:lnSpc>
                <a:spcPct val="90000"/>
              </a:lnSpc>
              <a:buFont typeface="Wingdings" panose="05000000000000000000" pitchFamily="2" charset="2"/>
              <a:buNone/>
            </a:pPr>
            <a:r>
              <a:rPr lang="zh-CN" altLang="en-US" sz="2400" dirty="0"/>
              <a:t>键盘</a:t>
            </a:r>
            <a:r>
              <a:rPr lang="en-US" altLang="zh-CN" sz="2400" dirty="0"/>
              <a:t>---</a:t>
            </a:r>
            <a:r>
              <a:rPr lang="zh-CN" altLang="en-US" sz="2400" dirty="0"/>
              <a:t>键盘扫描码</a:t>
            </a:r>
            <a:r>
              <a:rPr lang="en-US" altLang="zh-CN" sz="2400" dirty="0"/>
              <a:t>---BIOS</a:t>
            </a:r>
            <a:r>
              <a:rPr lang="zh-CN" altLang="en-US" sz="2400" dirty="0"/>
              <a:t>键盘处理程序</a:t>
            </a:r>
            <a:r>
              <a:rPr lang="en-US" altLang="zh-CN" sz="2400" dirty="0"/>
              <a:t>----ASCII</a:t>
            </a:r>
            <a:r>
              <a:rPr lang="zh-CN" altLang="en-US" sz="2400" dirty="0"/>
              <a:t>码； </a:t>
            </a:r>
            <a:endParaRPr lang="zh-CN" altLang="en-US" sz="2400" dirty="0"/>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486556" y="1188909"/>
            <a:ext cx="8162925"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r>
              <a:rPr lang="zh-CN" altLang="en-US" sz="4000" b="1" dirty="0">
                <a:latin typeface="+mn-lt"/>
                <a:ea typeface="+mn-ea"/>
                <a:cs typeface="+mn-ea"/>
                <a:sym typeface="+mn-lt"/>
              </a:rPr>
              <a:t>键盘状态字节</a:t>
            </a:r>
            <a:endParaRPr lang="zh-CN" altLang="en-US" sz="4000" b="1" dirty="0">
              <a:latin typeface="+mn-lt"/>
              <a:ea typeface="+mn-ea"/>
              <a:cs typeface="+mn-ea"/>
              <a:sym typeface="+mn-lt"/>
            </a:endParaRPr>
          </a:p>
        </p:txBody>
      </p:sp>
      <p:sp>
        <p:nvSpPr>
          <p:cNvPr id="5" name="Rectangle 3"/>
          <p:cNvSpPr txBox="1">
            <a:spLocks noChangeArrowheads="1"/>
          </p:cNvSpPr>
          <p:nvPr/>
        </p:nvSpPr>
        <p:spPr>
          <a:xfrm>
            <a:off x="326873" y="2115681"/>
            <a:ext cx="3695432" cy="4030171"/>
          </a:xfrm>
          <a:prstGeom prst="rect">
            <a:avLst/>
          </a:prstGeom>
        </p:spPr>
        <p:txBody>
          <a:bodyPr/>
          <a:lstStyle>
            <a:lvl1pPr marL="342900" indent="-342900" algn="just"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just" rtl="0" eaLnBrk="0" fontAlgn="base" hangingPunct="0">
              <a:spcBef>
                <a:spcPct val="20000"/>
              </a:spcBef>
              <a:spcAft>
                <a:spcPct val="0"/>
              </a:spcAft>
              <a:buChar char="–"/>
              <a:defRPr sz="2800">
                <a:solidFill>
                  <a:schemeClr val="tx1"/>
                </a:solidFill>
                <a:latin typeface="+mn-lt"/>
                <a:ea typeface="+mn-ea"/>
              </a:defRPr>
            </a:lvl2pPr>
            <a:lvl3pPr marL="1143000" indent="-228600" algn="just" rtl="0" eaLnBrk="0" fontAlgn="base" hangingPunct="0">
              <a:spcBef>
                <a:spcPct val="20000"/>
              </a:spcBef>
              <a:spcAft>
                <a:spcPct val="0"/>
              </a:spcAft>
              <a:buChar char="•"/>
              <a:defRPr sz="2400">
                <a:solidFill>
                  <a:schemeClr val="tx1"/>
                </a:solidFill>
                <a:latin typeface="+mn-lt"/>
                <a:ea typeface="+mn-ea"/>
              </a:defRPr>
            </a:lvl3pPr>
            <a:lvl4pPr marL="1600200" indent="-228600" algn="just" rtl="0" eaLnBrk="0" fontAlgn="base" hangingPunct="0">
              <a:spcBef>
                <a:spcPct val="20000"/>
              </a:spcBef>
              <a:spcAft>
                <a:spcPct val="0"/>
              </a:spcAft>
              <a:buChar char="–"/>
              <a:defRPr sz="2000">
                <a:solidFill>
                  <a:schemeClr val="tx1"/>
                </a:solidFill>
                <a:latin typeface="+mn-lt"/>
                <a:ea typeface="+mn-ea"/>
              </a:defRPr>
            </a:lvl4pPr>
            <a:lvl5pPr marL="2057400" indent="-228600" algn="just"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nSpc>
                <a:spcPct val="120000"/>
              </a:lnSpc>
              <a:buFont typeface="Wingdings" panose="05000000000000000000" pitchFamily="2" charset="2"/>
              <a:buNone/>
            </a:pPr>
            <a:r>
              <a:rPr lang="en-US" altLang="zh-CN" sz="2000" b="0" kern="0" dirty="0">
                <a:cs typeface="+mn-ea"/>
                <a:sym typeface="+mn-lt"/>
              </a:rPr>
              <a:t>2</a:t>
            </a:r>
            <a:r>
              <a:rPr lang="zh-CN" altLang="en-US" sz="2000" b="0" kern="0" dirty="0">
                <a:cs typeface="+mn-ea"/>
                <a:sym typeface="+mn-lt"/>
              </a:rPr>
              <a:t>号功能</a:t>
            </a:r>
            <a:r>
              <a:rPr lang="en-US" altLang="zh-CN" sz="2000" b="0" kern="0" dirty="0">
                <a:cs typeface="+mn-ea"/>
                <a:sym typeface="+mn-lt"/>
              </a:rPr>
              <a:t>——</a:t>
            </a:r>
            <a:r>
              <a:rPr lang="zh-CN" altLang="en-US" sz="2000" b="0" kern="0" dirty="0">
                <a:cs typeface="+mn-ea"/>
                <a:sym typeface="+mn-lt"/>
              </a:rPr>
              <a:t>读键盘状态字节  </a:t>
            </a:r>
            <a:endParaRPr lang="en-US" altLang="zh-CN" sz="2000" b="0" kern="0" dirty="0">
              <a:cs typeface="+mn-ea"/>
              <a:sym typeface="+mn-lt"/>
            </a:endParaRPr>
          </a:p>
          <a:p>
            <a:pPr marL="0" indent="0">
              <a:lnSpc>
                <a:spcPct val="120000"/>
              </a:lnSpc>
              <a:buFont typeface="Wingdings" panose="05000000000000000000" pitchFamily="2" charset="2"/>
              <a:buNone/>
            </a:pPr>
            <a:r>
              <a:rPr lang="zh-CN" altLang="en-US" sz="2000" b="0" kern="0" dirty="0">
                <a:cs typeface="+mn-ea"/>
                <a:sym typeface="+mn-lt"/>
              </a:rPr>
              <a:t>输入参数：</a:t>
            </a:r>
            <a:r>
              <a:rPr lang="en-US" altLang="zh-CN" sz="2000" b="0" kern="0" dirty="0">
                <a:cs typeface="+mn-ea"/>
                <a:sym typeface="+mn-lt"/>
              </a:rPr>
              <a:t>AH=2 </a:t>
            </a:r>
            <a:endParaRPr lang="en-US" altLang="zh-CN" sz="2000" b="0" kern="0" dirty="0">
              <a:cs typeface="+mn-ea"/>
              <a:sym typeface="+mn-lt"/>
            </a:endParaRPr>
          </a:p>
          <a:p>
            <a:pPr marL="0" indent="0">
              <a:lnSpc>
                <a:spcPct val="120000"/>
              </a:lnSpc>
              <a:buFont typeface="Wingdings" panose="05000000000000000000" pitchFamily="2" charset="2"/>
              <a:buNone/>
            </a:pPr>
            <a:r>
              <a:rPr lang="zh-CN" altLang="en-US" sz="2000" b="0" kern="0" dirty="0">
                <a:cs typeface="+mn-ea"/>
                <a:sym typeface="+mn-lt"/>
              </a:rPr>
              <a:t>返回结果：</a:t>
            </a:r>
            <a:r>
              <a:rPr lang="en-US" altLang="zh-CN" sz="2000" b="0" kern="0" dirty="0">
                <a:cs typeface="+mn-ea"/>
                <a:sym typeface="+mn-lt"/>
              </a:rPr>
              <a:t>AL=</a:t>
            </a:r>
            <a:r>
              <a:rPr lang="zh-CN" altLang="en-US" sz="2000" b="0" kern="0" dirty="0">
                <a:cs typeface="+mn-ea"/>
                <a:sym typeface="+mn-lt"/>
              </a:rPr>
              <a:t>键盘状态字节</a:t>
            </a:r>
            <a:endParaRPr lang="en-US" altLang="zh-CN" sz="2000" b="0" kern="0" dirty="0">
              <a:cs typeface="+mn-ea"/>
              <a:sym typeface="+mn-lt"/>
            </a:endParaRPr>
          </a:p>
          <a:p>
            <a:pPr marL="0" indent="0">
              <a:lnSpc>
                <a:spcPct val="120000"/>
              </a:lnSpc>
              <a:buFont typeface="Wingdings" panose="05000000000000000000" pitchFamily="2" charset="2"/>
              <a:buNone/>
            </a:pPr>
            <a:r>
              <a:rPr lang="zh-CN" altLang="en-US" sz="2000" b="0" kern="0" dirty="0">
                <a:cs typeface="+mn-ea"/>
                <a:sym typeface="+mn-lt"/>
              </a:rPr>
              <a:t>键盘上不具有</a:t>
            </a:r>
            <a:r>
              <a:rPr lang="en-US" altLang="zh-CN" sz="2000" b="0" kern="0" dirty="0">
                <a:cs typeface="+mn-ea"/>
                <a:sym typeface="+mn-lt"/>
              </a:rPr>
              <a:t>ASCII</a:t>
            </a:r>
            <a:r>
              <a:rPr lang="zh-CN" altLang="en-US" sz="2000" b="0" kern="0" dirty="0">
                <a:cs typeface="+mn-ea"/>
                <a:sym typeface="+mn-lt"/>
              </a:rPr>
              <a:t>码的键，如</a:t>
            </a:r>
            <a:r>
              <a:rPr lang="en-US" altLang="zh-CN" sz="2000" b="0" kern="0" dirty="0">
                <a:cs typeface="+mn-ea"/>
                <a:sym typeface="+mn-lt"/>
              </a:rPr>
              <a:t>Shift</a:t>
            </a:r>
            <a:r>
              <a:rPr lang="zh-CN" altLang="en-US" sz="2000" b="0" kern="0" dirty="0">
                <a:cs typeface="+mn-ea"/>
                <a:sym typeface="+mn-lt"/>
              </a:rPr>
              <a:t>、</a:t>
            </a:r>
            <a:r>
              <a:rPr lang="en-US" altLang="zh-CN" sz="2000" b="0" kern="0" dirty="0">
                <a:cs typeface="+mn-ea"/>
                <a:sym typeface="+mn-lt"/>
              </a:rPr>
              <a:t>Ctrl</a:t>
            </a:r>
            <a:r>
              <a:rPr lang="zh-CN" altLang="en-US" sz="2000" b="0" kern="0" dirty="0">
                <a:cs typeface="+mn-ea"/>
                <a:sym typeface="+mn-lt"/>
              </a:rPr>
              <a:t>、</a:t>
            </a:r>
            <a:r>
              <a:rPr lang="en-US" altLang="zh-CN" sz="2000" b="0" kern="0" dirty="0">
                <a:cs typeface="+mn-ea"/>
                <a:sym typeface="+mn-lt"/>
              </a:rPr>
              <a:t>Alt</a:t>
            </a:r>
            <a:r>
              <a:rPr lang="zh-CN" altLang="en-US" sz="2000" b="0" kern="0" dirty="0">
                <a:cs typeface="+mn-ea"/>
                <a:sym typeface="+mn-lt"/>
              </a:rPr>
              <a:t>、</a:t>
            </a:r>
            <a:r>
              <a:rPr lang="en-US" altLang="zh-CN" sz="2000" b="0" kern="0" dirty="0" err="1">
                <a:cs typeface="+mn-ea"/>
                <a:sym typeface="+mn-lt"/>
              </a:rPr>
              <a:t>NumLock</a:t>
            </a:r>
            <a:r>
              <a:rPr lang="zh-CN" altLang="en-US" sz="2000" b="0" kern="0" dirty="0">
                <a:cs typeface="+mn-ea"/>
                <a:sym typeface="+mn-lt"/>
              </a:rPr>
              <a:t>、</a:t>
            </a:r>
            <a:r>
              <a:rPr lang="en-US" altLang="zh-CN" sz="2000" b="0" kern="0" dirty="0">
                <a:cs typeface="+mn-ea"/>
                <a:sym typeface="+mn-lt"/>
              </a:rPr>
              <a:t>Scro11</a:t>
            </a:r>
            <a:r>
              <a:rPr lang="zh-CN" altLang="en-US" sz="2000" b="0" kern="0" dirty="0">
                <a:cs typeface="+mn-ea"/>
                <a:sym typeface="+mn-lt"/>
              </a:rPr>
              <a:t>、</a:t>
            </a:r>
            <a:r>
              <a:rPr lang="en-US" altLang="zh-CN" sz="2000" b="0" kern="0" dirty="0">
                <a:cs typeface="+mn-ea"/>
                <a:sym typeface="+mn-lt"/>
              </a:rPr>
              <a:t>Ins</a:t>
            </a:r>
            <a:r>
              <a:rPr lang="zh-CN" altLang="en-US" sz="2000" b="0" kern="0" dirty="0">
                <a:cs typeface="+mn-ea"/>
                <a:sym typeface="+mn-lt"/>
              </a:rPr>
              <a:t>和</a:t>
            </a:r>
            <a:r>
              <a:rPr lang="en-US" altLang="zh-CN" sz="2000" b="0" kern="0" dirty="0" err="1">
                <a:cs typeface="+mn-ea"/>
                <a:sym typeface="+mn-lt"/>
              </a:rPr>
              <a:t>CapsLock</a:t>
            </a:r>
            <a:r>
              <a:rPr lang="zh-CN" altLang="en-US" sz="2000" b="0" kern="0" dirty="0">
                <a:cs typeface="+mn-ea"/>
                <a:sym typeface="+mn-lt"/>
              </a:rPr>
              <a:t>等，当按下这些键时，键盘处理程序并不返回扫描码，而是设置键盘状态字节的相应位。也就是说通过键盘状态字节进行判断按动与否。</a:t>
            </a:r>
            <a:endParaRPr lang="zh-CN" altLang="en-US" sz="2000" b="0" kern="0" dirty="0">
              <a:cs typeface="+mn-ea"/>
              <a:sym typeface="+mn-lt"/>
            </a:endParaRPr>
          </a:p>
        </p:txBody>
      </p:sp>
      <p:grpSp>
        <p:nvGrpSpPr>
          <p:cNvPr id="6" name="Group 33"/>
          <p:cNvGrpSpPr/>
          <p:nvPr/>
        </p:nvGrpSpPr>
        <p:grpSpPr bwMode="auto">
          <a:xfrm>
            <a:off x="4151352" y="2402772"/>
            <a:ext cx="4992648" cy="3489326"/>
            <a:chOff x="859" y="1036"/>
            <a:chExt cx="3758" cy="2198"/>
          </a:xfrm>
        </p:grpSpPr>
        <p:grpSp>
          <p:nvGrpSpPr>
            <p:cNvPr id="7" name="Group 34"/>
            <p:cNvGrpSpPr/>
            <p:nvPr/>
          </p:nvGrpSpPr>
          <p:grpSpPr bwMode="auto">
            <a:xfrm>
              <a:off x="930" y="1298"/>
              <a:ext cx="2149" cy="1795"/>
              <a:chOff x="912" y="1200"/>
              <a:chExt cx="2976" cy="2256"/>
            </a:xfrm>
          </p:grpSpPr>
          <p:sp>
            <p:nvSpPr>
              <p:cNvPr id="10" name="Rectangle 35"/>
              <p:cNvSpPr>
                <a:spLocks noChangeArrowheads="1"/>
              </p:cNvSpPr>
              <p:nvPr/>
            </p:nvSpPr>
            <p:spPr bwMode="auto">
              <a:xfrm>
                <a:off x="912" y="1200"/>
                <a:ext cx="2592" cy="24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latin typeface="+mn-lt"/>
                  <a:ea typeface="+mn-ea"/>
                  <a:cs typeface="+mn-ea"/>
                  <a:sym typeface="+mn-lt"/>
                </a:endParaRPr>
              </a:p>
            </p:txBody>
          </p:sp>
          <p:sp>
            <p:nvSpPr>
              <p:cNvPr id="11" name="Line 36"/>
              <p:cNvSpPr>
                <a:spLocks noChangeShapeType="1"/>
              </p:cNvSpPr>
              <p:nvPr/>
            </p:nvSpPr>
            <p:spPr bwMode="auto">
              <a:xfrm>
                <a:off x="2496" y="1200"/>
                <a:ext cx="0" cy="24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2" name="Line 37"/>
              <p:cNvSpPr>
                <a:spLocks noChangeShapeType="1"/>
              </p:cNvSpPr>
              <p:nvPr/>
            </p:nvSpPr>
            <p:spPr bwMode="auto">
              <a:xfrm>
                <a:off x="1872" y="1200"/>
                <a:ext cx="0" cy="24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3" name="Line 38"/>
              <p:cNvSpPr>
                <a:spLocks noChangeShapeType="1"/>
              </p:cNvSpPr>
              <p:nvPr/>
            </p:nvSpPr>
            <p:spPr bwMode="auto">
              <a:xfrm>
                <a:off x="1563" y="1200"/>
                <a:ext cx="0" cy="24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4" name="Line 39"/>
              <p:cNvSpPr>
                <a:spLocks noChangeShapeType="1"/>
              </p:cNvSpPr>
              <p:nvPr/>
            </p:nvSpPr>
            <p:spPr bwMode="auto">
              <a:xfrm>
                <a:off x="2190" y="1200"/>
                <a:ext cx="0" cy="24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5" name="Line 40"/>
              <p:cNvSpPr>
                <a:spLocks noChangeShapeType="1"/>
              </p:cNvSpPr>
              <p:nvPr/>
            </p:nvSpPr>
            <p:spPr bwMode="auto">
              <a:xfrm>
                <a:off x="3168" y="1200"/>
                <a:ext cx="0" cy="24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6" name="Line 41"/>
              <p:cNvSpPr>
                <a:spLocks noChangeShapeType="1"/>
              </p:cNvSpPr>
              <p:nvPr/>
            </p:nvSpPr>
            <p:spPr bwMode="auto">
              <a:xfrm>
                <a:off x="2832" y="1200"/>
                <a:ext cx="0" cy="24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7" name="Line 42"/>
              <p:cNvSpPr>
                <a:spLocks noChangeShapeType="1"/>
              </p:cNvSpPr>
              <p:nvPr/>
            </p:nvSpPr>
            <p:spPr bwMode="auto">
              <a:xfrm>
                <a:off x="3504" y="1200"/>
                <a:ext cx="0" cy="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8" name="Line 43"/>
              <p:cNvSpPr>
                <a:spLocks noChangeShapeType="1"/>
              </p:cNvSpPr>
              <p:nvPr/>
            </p:nvSpPr>
            <p:spPr bwMode="auto">
              <a:xfrm>
                <a:off x="1235" y="1200"/>
                <a:ext cx="0" cy="24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19" name="Line 44"/>
              <p:cNvSpPr>
                <a:spLocks noChangeShapeType="1"/>
              </p:cNvSpPr>
              <p:nvPr/>
            </p:nvSpPr>
            <p:spPr bwMode="auto">
              <a:xfrm>
                <a:off x="3360" y="1440"/>
                <a:ext cx="0" cy="38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0" name="Line 45"/>
              <p:cNvSpPr>
                <a:spLocks noChangeShapeType="1"/>
              </p:cNvSpPr>
              <p:nvPr/>
            </p:nvSpPr>
            <p:spPr bwMode="auto">
              <a:xfrm>
                <a:off x="3360" y="1824"/>
                <a:ext cx="528"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1" name="Line 46"/>
              <p:cNvSpPr>
                <a:spLocks noChangeShapeType="1"/>
              </p:cNvSpPr>
              <p:nvPr/>
            </p:nvSpPr>
            <p:spPr bwMode="auto">
              <a:xfrm flipH="1">
                <a:off x="3024" y="2064"/>
                <a:ext cx="624"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2" name="Line 47"/>
              <p:cNvSpPr>
                <a:spLocks noChangeShapeType="1"/>
              </p:cNvSpPr>
              <p:nvPr/>
            </p:nvSpPr>
            <p:spPr bwMode="auto">
              <a:xfrm flipV="1">
                <a:off x="3024" y="1440"/>
                <a:ext cx="0" cy="62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3" name="Line 48"/>
              <p:cNvSpPr>
                <a:spLocks noChangeShapeType="1"/>
              </p:cNvSpPr>
              <p:nvPr/>
            </p:nvSpPr>
            <p:spPr bwMode="auto">
              <a:xfrm flipH="1">
                <a:off x="2688" y="2304"/>
                <a:ext cx="624"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4" name="Line 49"/>
              <p:cNvSpPr>
                <a:spLocks noChangeShapeType="1"/>
              </p:cNvSpPr>
              <p:nvPr/>
            </p:nvSpPr>
            <p:spPr bwMode="auto">
              <a:xfrm flipH="1" flipV="1">
                <a:off x="2688" y="1440"/>
                <a:ext cx="0" cy="86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5" name="Line 50"/>
              <p:cNvSpPr>
                <a:spLocks noChangeShapeType="1"/>
              </p:cNvSpPr>
              <p:nvPr/>
            </p:nvSpPr>
            <p:spPr bwMode="auto">
              <a:xfrm flipH="1">
                <a:off x="2352" y="2544"/>
                <a:ext cx="576"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6" name="Line 51"/>
              <p:cNvSpPr>
                <a:spLocks noChangeShapeType="1"/>
              </p:cNvSpPr>
              <p:nvPr/>
            </p:nvSpPr>
            <p:spPr bwMode="auto">
              <a:xfrm flipV="1">
                <a:off x="2352" y="1440"/>
                <a:ext cx="0" cy="110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7" name="Line 52"/>
              <p:cNvSpPr>
                <a:spLocks noChangeShapeType="1"/>
              </p:cNvSpPr>
              <p:nvPr/>
            </p:nvSpPr>
            <p:spPr bwMode="auto">
              <a:xfrm flipH="1">
                <a:off x="2016" y="2784"/>
                <a:ext cx="576"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8" name="Line 53"/>
              <p:cNvSpPr>
                <a:spLocks noChangeShapeType="1"/>
              </p:cNvSpPr>
              <p:nvPr/>
            </p:nvSpPr>
            <p:spPr bwMode="auto">
              <a:xfrm flipV="1">
                <a:off x="2016" y="1440"/>
                <a:ext cx="0" cy="134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29" name="Line 54"/>
              <p:cNvSpPr>
                <a:spLocks noChangeShapeType="1"/>
              </p:cNvSpPr>
              <p:nvPr/>
            </p:nvSpPr>
            <p:spPr bwMode="auto">
              <a:xfrm flipH="1">
                <a:off x="1728" y="3024"/>
                <a:ext cx="384"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30" name="Line 55"/>
              <p:cNvSpPr>
                <a:spLocks noChangeShapeType="1"/>
              </p:cNvSpPr>
              <p:nvPr/>
            </p:nvSpPr>
            <p:spPr bwMode="auto">
              <a:xfrm flipV="1">
                <a:off x="1728" y="1440"/>
                <a:ext cx="0" cy="158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31" name="Line 56"/>
              <p:cNvSpPr>
                <a:spLocks noChangeShapeType="1"/>
              </p:cNvSpPr>
              <p:nvPr/>
            </p:nvSpPr>
            <p:spPr bwMode="auto">
              <a:xfrm flipH="1">
                <a:off x="1392" y="3264"/>
                <a:ext cx="288"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32" name="Line 57"/>
              <p:cNvSpPr>
                <a:spLocks noChangeShapeType="1"/>
              </p:cNvSpPr>
              <p:nvPr/>
            </p:nvSpPr>
            <p:spPr bwMode="auto">
              <a:xfrm flipV="1">
                <a:off x="1392" y="1440"/>
                <a:ext cx="0" cy="182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33" name="Line 58"/>
              <p:cNvSpPr>
                <a:spLocks noChangeShapeType="1"/>
              </p:cNvSpPr>
              <p:nvPr/>
            </p:nvSpPr>
            <p:spPr bwMode="auto">
              <a:xfrm flipH="1">
                <a:off x="1104" y="3456"/>
                <a:ext cx="288"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sp>
            <p:nvSpPr>
              <p:cNvPr id="34" name="Line 59"/>
              <p:cNvSpPr>
                <a:spLocks noChangeShapeType="1"/>
              </p:cNvSpPr>
              <p:nvPr/>
            </p:nvSpPr>
            <p:spPr bwMode="auto">
              <a:xfrm flipV="1">
                <a:off x="1104" y="1440"/>
                <a:ext cx="0" cy="201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mn-lt"/>
                  <a:ea typeface="+mn-ea"/>
                  <a:cs typeface="+mn-ea"/>
                  <a:sym typeface="+mn-lt"/>
                </a:endParaRPr>
              </a:p>
            </p:txBody>
          </p:sp>
        </p:grpSp>
        <p:sp>
          <p:nvSpPr>
            <p:cNvPr id="8" name="Text Box 60"/>
            <p:cNvSpPr txBox="1">
              <a:spLocks noChangeArrowheads="1"/>
            </p:cNvSpPr>
            <p:nvPr/>
          </p:nvSpPr>
          <p:spPr bwMode="auto">
            <a:xfrm>
              <a:off x="1277" y="1656"/>
              <a:ext cx="3340" cy="1578"/>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40000"/>
                </a:lnSpc>
              </a:pPr>
              <a:r>
                <a:rPr lang="en-US" altLang="zh-CN" sz="1400" b="0" dirty="0">
                  <a:latin typeface="+mn-lt"/>
                  <a:ea typeface="+mn-ea"/>
                  <a:cs typeface="+mn-ea"/>
                  <a:sym typeface="+mn-lt"/>
                </a:rPr>
                <a:t>		           1=</a:t>
              </a:r>
              <a:r>
                <a:rPr lang="zh-CN" altLang="en-US" sz="1400" b="0" dirty="0">
                  <a:latin typeface="+mn-lt"/>
                  <a:ea typeface="+mn-ea"/>
                  <a:cs typeface="+mn-ea"/>
                  <a:sym typeface="+mn-lt"/>
                </a:rPr>
                <a:t>按下右移键</a:t>
              </a:r>
              <a:r>
                <a:rPr lang="en-US" altLang="zh-CN" sz="1400" b="0" dirty="0">
                  <a:latin typeface="+mn-lt"/>
                  <a:ea typeface="+mn-ea"/>
                  <a:cs typeface="+mn-ea"/>
                  <a:sym typeface="+mn-lt"/>
                </a:rPr>
                <a:t>R SHIFT </a:t>
              </a:r>
              <a:endParaRPr lang="en-US" altLang="zh-CN" sz="1400" b="0" dirty="0">
                <a:latin typeface="+mn-lt"/>
                <a:ea typeface="+mn-ea"/>
                <a:cs typeface="+mn-ea"/>
                <a:sym typeface="+mn-lt"/>
              </a:endParaRPr>
            </a:p>
            <a:p>
              <a:pPr>
                <a:lnSpc>
                  <a:spcPct val="140000"/>
                </a:lnSpc>
              </a:pPr>
              <a:r>
                <a:rPr lang="en-US" altLang="zh-CN" sz="1400" b="0" dirty="0">
                  <a:latin typeface="+mn-lt"/>
                  <a:ea typeface="+mn-ea"/>
                  <a:cs typeface="+mn-ea"/>
                  <a:sym typeface="+mn-lt"/>
                </a:rPr>
                <a:t>		       1=</a:t>
              </a:r>
              <a:r>
                <a:rPr lang="zh-CN" altLang="en-US" sz="1400" b="0" dirty="0">
                  <a:latin typeface="+mn-lt"/>
                  <a:ea typeface="+mn-ea"/>
                  <a:cs typeface="+mn-ea"/>
                  <a:sym typeface="+mn-lt"/>
                </a:rPr>
                <a:t>按下左移键</a:t>
              </a:r>
              <a:r>
                <a:rPr lang="en-US" altLang="zh-CN" sz="1400" b="0" dirty="0">
                  <a:latin typeface="+mn-lt"/>
                  <a:ea typeface="+mn-ea"/>
                  <a:cs typeface="+mn-ea"/>
                  <a:sym typeface="+mn-lt"/>
                </a:rPr>
                <a:t>L SHIFT</a:t>
              </a:r>
              <a:endParaRPr lang="en-US" altLang="zh-CN" sz="1400" b="0" dirty="0">
                <a:latin typeface="+mn-lt"/>
                <a:ea typeface="+mn-ea"/>
                <a:cs typeface="+mn-ea"/>
                <a:sym typeface="+mn-lt"/>
              </a:endParaRPr>
            </a:p>
            <a:p>
              <a:pPr>
                <a:lnSpc>
                  <a:spcPct val="140000"/>
                </a:lnSpc>
              </a:pPr>
              <a:r>
                <a:rPr lang="en-US" altLang="zh-CN" sz="1400" b="0" dirty="0">
                  <a:latin typeface="+mn-lt"/>
                  <a:ea typeface="+mn-ea"/>
                  <a:cs typeface="+mn-ea"/>
                  <a:sym typeface="+mn-lt"/>
                </a:rPr>
                <a:t>		1=</a:t>
              </a:r>
              <a:r>
                <a:rPr lang="zh-CN" altLang="en-US" sz="1400" b="0" dirty="0">
                  <a:latin typeface="+mn-lt"/>
                  <a:ea typeface="+mn-ea"/>
                  <a:cs typeface="+mn-ea"/>
                  <a:sym typeface="+mn-lt"/>
                </a:rPr>
                <a:t>按下控制键</a:t>
              </a:r>
              <a:r>
                <a:rPr lang="en-US" altLang="zh-CN" sz="1400" b="0" dirty="0">
                  <a:latin typeface="+mn-lt"/>
                  <a:ea typeface="+mn-ea"/>
                  <a:cs typeface="+mn-ea"/>
                  <a:sym typeface="+mn-lt"/>
                </a:rPr>
                <a:t>CTRL</a:t>
              </a:r>
              <a:endParaRPr lang="en-US" altLang="zh-CN" sz="1400" b="0" dirty="0">
                <a:latin typeface="+mn-lt"/>
                <a:ea typeface="+mn-ea"/>
                <a:cs typeface="+mn-ea"/>
                <a:sym typeface="+mn-lt"/>
              </a:endParaRPr>
            </a:p>
            <a:p>
              <a:pPr>
                <a:lnSpc>
                  <a:spcPct val="140000"/>
                </a:lnSpc>
              </a:pPr>
              <a:r>
                <a:rPr lang="en-US" altLang="zh-CN" sz="1400" b="0" dirty="0">
                  <a:latin typeface="+mn-lt"/>
                  <a:ea typeface="+mn-ea"/>
                  <a:cs typeface="+mn-ea"/>
                  <a:sym typeface="+mn-lt"/>
                </a:rPr>
                <a:t>	           1=</a:t>
              </a:r>
              <a:r>
                <a:rPr lang="zh-CN" altLang="en-US" sz="1400" b="0" dirty="0">
                  <a:latin typeface="+mn-lt"/>
                  <a:ea typeface="+mn-ea"/>
                  <a:cs typeface="+mn-ea"/>
                  <a:sym typeface="+mn-lt"/>
                </a:rPr>
                <a:t>按下交替键</a:t>
              </a:r>
              <a:r>
                <a:rPr lang="en-US" altLang="zh-CN" sz="1400" b="0" dirty="0">
                  <a:latin typeface="+mn-lt"/>
                  <a:ea typeface="+mn-ea"/>
                  <a:cs typeface="+mn-ea"/>
                  <a:sym typeface="+mn-lt"/>
                </a:rPr>
                <a:t>ALT</a:t>
              </a:r>
              <a:endParaRPr lang="en-US" altLang="zh-CN" sz="1400" b="0" dirty="0">
                <a:latin typeface="+mn-lt"/>
                <a:ea typeface="+mn-ea"/>
                <a:cs typeface="+mn-ea"/>
                <a:sym typeface="+mn-lt"/>
              </a:endParaRPr>
            </a:p>
            <a:p>
              <a:pPr>
                <a:lnSpc>
                  <a:spcPct val="140000"/>
                </a:lnSpc>
              </a:pPr>
              <a:r>
                <a:rPr lang="en-US" altLang="zh-CN" sz="1400" b="0" dirty="0">
                  <a:latin typeface="+mn-lt"/>
                  <a:ea typeface="+mn-ea"/>
                  <a:cs typeface="+mn-ea"/>
                  <a:sym typeface="+mn-lt"/>
                </a:rPr>
                <a:t>	    1=SCOLL  LOCK</a:t>
              </a:r>
              <a:r>
                <a:rPr lang="zh-CN" altLang="en-US" sz="1400" b="0" dirty="0">
                  <a:latin typeface="+mn-lt"/>
                  <a:ea typeface="+mn-ea"/>
                  <a:cs typeface="+mn-ea"/>
                  <a:sym typeface="+mn-lt"/>
                </a:rPr>
                <a:t>状态已变</a:t>
              </a:r>
              <a:endParaRPr lang="zh-CN" altLang="en-US" sz="1400" b="0" dirty="0">
                <a:latin typeface="+mn-lt"/>
                <a:ea typeface="+mn-ea"/>
                <a:cs typeface="+mn-ea"/>
                <a:sym typeface="+mn-lt"/>
              </a:endParaRPr>
            </a:p>
            <a:p>
              <a:pPr>
                <a:lnSpc>
                  <a:spcPct val="140000"/>
                </a:lnSpc>
              </a:pPr>
              <a:r>
                <a:rPr lang="zh-CN" altLang="en-US" sz="1400" b="0" dirty="0">
                  <a:latin typeface="+mn-lt"/>
                  <a:ea typeface="+mn-ea"/>
                  <a:cs typeface="+mn-ea"/>
                  <a:sym typeface="+mn-lt"/>
                </a:rPr>
                <a:t>             </a:t>
              </a:r>
              <a:r>
                <a:rPr lang="en-US" altLang="zh-CN" sz="1400" b="0" dirty="0">
                  <a:latin typeface="+mn-lt"/>
                  <a:ea typeface="+mn-ea"/>
                  <a:cs typeface="+mn-ea"/>
                  <a:sym typeface="+mn-lt"/>
                </a:rPr>
                <a:t>1=NUM  LOCK</a:t>
              </a:r>
              <a:r>
                <a:rPr lang="zh-CN" altLang="en-US" sz="1400" b="0" dirty="0">
                  <a:latin typeface="+mn-lt"/>
                  <a:ea typeface="+mn-ea"/>
                  <a:cs typeface="+mn-ea"/>
                  <a:sym typeface="+mn-lt"/>
                </a:rPr>
                <a:t>状态已变</a:t>
              </a:r>
              <a:endParaRPr lang="zh-CN" altLang="en-US" sz="1400" b="0" dirty="0">
                <a:latin typeface="+mn-lt"/>
                <a:ea typeface="+mn-ea"/>
                <a:cs typeface="+mn-ea"/>
                <a:sym typeface="+mn-lt"/>
              </a:endParaRPr>
            </a:p>
            <a:p>
              <a:pPr>
                <a:lnSpc>
                  <a:spcPct val="140000"/>
                </a:lnSpc>
              </a:pPr>
              <a:r>
                <a:rPr lang="zh-CN" altLang="en-US" sz="1400" b="0" dirty="0">
                  <a:latin typeface="+mn-lt"/>
                  <a:ea typeface="+mn-ea"/>
                  <a:cs typeface="+mn-ea"/>
                  <a:sym typeface="+mn-lt"/>
                </a:rPr>
                <a:t>      </a:t>
              </a:r>
              <a:r>
                <a:rPr lang="en-US" altLang="zh-CN" sz="1400" b="0" dirty="0">
                  <a:latin typeface="+mn-lt"/>
                  <a:ea typeface="+mn-ea"/>
                  <a:cs typeface="+mn-ea"/>
                  <a:sym typeface="+mn-lt"/>
                </a:rPr>
                <a:t>1=CAPS  LOCK</a:t>
              </a:r>
              <a:r>
                <a:rPr lang="zh-CN" altLang="en-US" sz="1400" b="0" dirty="0">
                  <a:latin typeface="+mn-lt"/>
                  <a:ea typeface="+mn-ea"/>
                  <a:cs typeface="+mn-ea"/>
                  <a:sym typeface="+mn-lt"/>
                </a:rPr>
                <a:t>状态已变</a:t>
              </a:r>
              <a:endParaRPr lang="zh-CN" altLang="en-US" sz="1400" b="0" dirty="0">
                <a:latin typeface="+mn-lt"/>
                <a:ea typeface="+mn-ea"/>
                <a:cs typeface="+mn-ea"/>
                <a:sym typeface="+mn-lt"/>
              </a:endParaRPr>
            </a:p>
            <a:p>
              <a:pPr>
                <a:lnSpc>
                  <a:spcPct val="140000"/>
                </a:lnSpc>
              </a:pPr>
              <a:r>
                <a:rPr lang="en-US" altLang="zh-CN" sz="1400" b="0" dirty="0">
                  <a:latin typeface="+mn-lt"/>
                  <a:ea typeface="+mn-ea"/>
                  <a:cs typeface="+mn-ea"/>
                  <a:sym typeface="+mn-lt"/>
                </a:rPr>
                <a:t>1=INSERT</a:t>
              </a:r>
              <a:r>
                <a:rPr lang="zh-CN" altLang="en-US" sz="1400" b="0" dirty="0">
                  <a:latin typeface="+mn-lt"/>
                  <a:ea typeface="+mn-ea"/>
                  <a:cs typeface="+mn-ea"/>
                  <a:sym typeface="+mn-lt"/>
                </a:rPr>
                <a:t>状态已变</a:t>
              </a:r>
              <a:endParaRPr lang="zh-CN" altLang="en-US" sz="1400" b="0" dirty="0">
                <a:latin typeface="+mn-lt"/>
                <a:ea typeface="+mn-ea"/>
                <a:cs typeface="+mn-ea"/>
                <a:sym typeface="+mn-lt"/>
              </a:endParaRPr>
            </a:p>
          </p:txBody>
        </p:sp>
        <p:sp>
          <p:nvSpPr>
            <p:cNvPr id="9" name="Text Box 61"/>
            <p:cNvSpPr txBox="1">
              <a:spLocks noChangeArrowheads="1"/>
            </p:cNvSpPr>
            <p:nvPr/>
          </p:nvSpPr>
          <p:spPr bwMode="auto">
            <a:xfrm>
              <a:off x="859" y="1036"/>
              <a:ext cx="2072" cy="233"/>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800" dirty="0">
                  <a:latin typeface="+mn-lt"/>
                  <a:ea typeface="+mn-ea"/>
                  <a:cs typeface="+mn-ea"/>
                  <a:sym typeface="+mn-lt"/>
                </a:rPr>
                <a:t>键盘状态字节 </a:t>
              </a:r>
              <a:r>
                <a:rPr lang="en-US" altLang="zh-CN" sz="1800" dirty="0">
                  <a:latin typeface="+mn-lt"/>
                  <a:ea typeface="+mn-ea"/>
                  <a:cs typeface="+mn-ea"/>
                  <a:sym typeface="+mn-lt"/>
                </a:rPr>
                <a:t>KB-FLAG</a:t>
              </a:r>
              <a:endParaRPr lang="en-US" altLang="zh-CN" sz="1800" dirty="0">
                <a:latin typeface="+mn-lt"/>
                <a:ea typeface="+mn-ea"/>
                <a:cs typeface="+mn-ea"/>
                <a:sym typeface="+mn-lt"/>
              </a:endParaRPr>
            </a:p>
          </p:txBody>
        </p:sp>
      </p:gr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629444" y="1283067"/>
            <a:ext cx="78851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sz="2800" dirty="0">
                <a:solidFill>
                  <a:srgbClr val="000066"/>
                </a:solidFill>
                <a:latin typeface="+mn-lt"/>
                <a:ea typeface="+mn-ea"/>
                <a:cs typeface="+mn-ea"/>
                <a:sym typeface="+mn-lt"/>
              </a:rPr>
              <a:t>例</a:t>
            </a:r>
            <a:r>
              <a:rPr lang="en-US" altLang="zh-CN" sz="2800" dirty="0">
                <a:solidFill>
                  <a:srgbClr val="000066"/>
                </a:solidFill>
                <a:latin typeface="+mn-lt"/>
                <a:ea typeface="+mn-ea"/>
                <a:cs typeface="+mn-ea"/>
                <a:sym typeface="+mn-lt"/>
              </a:rPr>
              <a:t>2</a:t>
            </a:r>
            <a:r>
              <a:rPr lang="zh-CN" altLang="en-US" sz="2800" dirty="0">
                <a:solidFill>
                  <a:srgbClr val="000066"/>
                </a:solidFill>
                <a:latin typeface="+mn-lt"/>
                <a:ea typeface="+mn-ea"/>
                <a:cs typeface="+mn-ea"/>
                <a:sym typeface="+mn-lt"/>
              </a:rPr>
              <a:t>：读取键盘状态字节，并以十六进制打印出来</a:t>
            </a:r>
            <a:endParaRPr lang="zh-CN" altLang="en-US" sz="2800" dirty="0">
              <a:solidFill>
                <a:srgbClr val="000066"/>
              </a:solidFill>
              <a:latin typeface="+mn-lt"/>
              <a:ea typeface="+mn-ea"/>
              <a:cs typeface="+mn-ea"/>
              <a:sym typeface="+mn-lt"/>
            </a:endParaRPr>
          </a:p>
        </p:txBody>
      </p:sp>
      <p:sp>
        <p:nvSpPr>
          <p:cNvPr id="22531" name="Text Box 10"/>
          <p:cNvSpPr txBox="1">
            <a:spLocks noChangeArrowheads="1"/>
          </p:cNvSpPr>
          <p:nvPr/>
        </p:nvSpPr>
        <p:spPr bwMode="auto">
          <a:xfrm>
            <a:off x="1077118" y="2404834"/>
            <a:ext cx="7314346"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r>
              <a:rPr kumimoji="1" lang="en-US" altLang="zh-CN" sz="2000" b="0" cap="all" dirty="0">
                <a:latin typeface="+mn-lt"/>
                <a:ea typeface="+mn-ea"/>
                <a:cs typeface="+mn-ea"/>
                <a:sym typeface="+mn-lt"/>
              </a:rPr>
              <a:t>again</a:t>
            </a:r>
            <a:r>
              <a:rPr kumimoji="1" lang="zh-CN" altLang="en-US" sz="2000" b="0" cap="all" dirty="0">
                <a:latin typeface="+mn-lt"/>
                <a:ea typeface="+mn-ea"/>
                <a:cs typeface="+mn-ea"/>
                <a:sym typeface="+mn-lt"/>
              </a:rPr>
              <a:t>：</a:t>
            </a:r>
            <a:endParaRPr kumimoji="1" lang="zh-CN" altLang="en-US"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mov	ah</a:t>
            </a:r>
            <a:r>
              <a:rPr kumimoji="1" lang="zh-CN" altLang="en-US" sz="2000" b="0" cap="all" dirty="0">
                <a:latin typeface="+mn-lt"/>
                <a:ea typeface="+mn-ea"/>
                <a:cs typeface="+mn-ea"/>
                <a:sym typeface="+mn-lt"/>
              </a:rPr>
              <a:t>，</a:t>
            </a:r>
            <a:r>
              <a:rPr kumimoji="1" lang="en-US" altLang="zh-CN" sz="2000" b="0" cap="all" dirty="0">
                <a:latin typeface="+mn-lt"/>
                <a:ea typeface="+mn-ea"/>
                <a:cs typeface="+mn-ea"/>
                <a:sym typeface="+mn-lt"/>
              </a:rPr>
              <a:t>02h</a:t>
            </a:r>
            <a:endParaRPr kumimoji="1" lang="en-US" altLang="zh-CN"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a:t>
            </a:r>
            <a:r>
              <a:rPr kumimoji="1" lang="en-US" altLang="zh-CN" sz="2000" b="0" cap="all" dirty="0" err="1">
                <a:latin typeface="+mn-lt"/>
                <a:ea typeface="+mn-ea"/>
                <a:cs typeface="+mn-ea"/>
                <a:sym typeface="+mn-lt"/>
              </a:rPr>
              <a:t>int</a:t>
            </a:r>
            <a:r>
              <a:rPr kumimoji="1" lang="en-US" altLang="zh-CN" sz="2000" b="0" cap="all" dirty="0">
                <a:latin typeface="+mn-lt"/>
                <a:ea typeface="+mn-ea"/>
                <a:cs typeface="+mn-ea"/>
                <a:sym typeface="+mn-lt"/>
              </a:rPr>
              <a:t>       16h     </a:t>
            </a:r>
            <a:r>
              <a:rPr kumimoji="1" lang="zh-CN" altLang="en-US" sz="2000" b="0" cap="all" dirty="0">
                <a:latin typeface="+mn-lt"/>
                <a:ea typeface="+mn-ea"/>
                <a:cs typeface="+mn-ea"/>
                <a:sym typeface="+mn-lt"/>
              </a:rPr>
              <a:t>；读取键盘状态字节</a:t>
            </a:r>
            <a:endParaRPr kumimoji="1" lang="en-US" altLang="zh-CN"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mov  	</a:t>
            </a:r>
            <a:r>
              <a:rPr kumimoji="1" lang="en-US" altLang="zh-CN" sz="2000" b="0" cap="all" dirty="0" err="1">
                <a:latin typeface="+mn-lt"/>
                <a:ea typeface="+mn-ea"/>
                <a:cs typeface="+mn-ea"/>
                <a:sym typeface="+mn-lt"/>
              </a:rPr>
              <a:t>bx</a:t>
            </a:r>
            <a:r>
              <a:rPr kumimoji="1" lang="zh-CN" altLang="en-US" sz="2000" b="0" cap="all" dirty="0">
                <a:latin typeface="+mn-lt"/>
                <a:ea typeface="+mn-ea"/>
                <a:cs typeface="+mn-ea"/>
                <a:sym typeface="+mn-lt"/>
              </a:rPr>
              <a:t>，</a:t>
            </a:r>
            <a:r>
              <a:rPr kumimoji="1" lang="en-US" altLang="zh-CN" sz="2000" b="0" cap="all" dirty="0">
                <a:latin typeface="+mn-lt"/>
                <a:ea typeface="+mn-ea"/>
                <a:cs typeface="+mn-ea"/>
                <a:sym typeface="+mn-lt"/>
              </a:rPr>
              <a:t>ax</a:t>
            </a:r>
            <a:endParaRPr kumimoji="1" lang="en-US" altLang="zh-CN"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call    </a:t>
            </a:r>
            <a:r>
              <a:rPr kumimoji="1" lang="en-US" altLang="zh-CN" sz="2000" b="0" cap="all" dirty="0" err="1">
                <a:latin typeface="+mn-lt"/>
                <a:ea typeface="+mn-ea"/>
                <a:cs typeface="+mn-ea"/>
                <a:sym typeface="+mn-lt"/>
              </a:rPr>
              <a:t>binihex</a:t>
            </a:r>
            <a:r>
              <a:rPr kumimoji="1" lang="en-US" altLang="zh-CN" sz="2000" b="0" cap="all" dirty="0">
                <a:latin typeface="+mn-lt"/>
                <a:ea typeface="+mn-ea"/>
                <a:cs typeface="+mn-ea"/>
                <a:sym typeface="+mn-lt"/>
              </a:rPr>
              <a:t> </a:t>
            </a:r>
            <a:r>
              <a:rPr kumimoji="1" lang="zh-CN" altLang="en-US" sz="2000" b="0" cap="all" dirty="0">
                <a:latin typeface="+mn-lt"/>
                <a:ea typeface="+mn-ea"/>
                <a:cs typeface="+mn-ea"/>
                <a:sym typeface="+mn-lt"/>
              </a:rPr>
              <a:t>；该子程序实现二进制和</a:t>
            </a:r>
            <a:r>
              <a:rPr kumimoji="1" lang="en-US" altLang="zh-CN" sz="2000" b="0" cap="all" dirty="0">
                <a:latin typeface="+mn-lt"/>
                <a:ea typeface="+mn-ea"/>
                <a:cs typeface="+mn-ea"/>
                <a:sym typeface="+mn-lt"/>
              </a:rPr>
              <a:t>16</a:t>
            </a:r>
            <a:r>
              <a:rPr kumimoji="1" lang="zh-CN" altLang="en-US" sz="2000" b="0" cap="all" dirty="0">
                <a:latin typeface="+mn-lt"/>
                <a:ea typeface="+mn-ea"/>
                <a:cs typeface="+mn-ea"/>
                <a:sym typeface="+mn-lt"/>
              </a:rPr>
              <a:t>进制转换</a:t>
            </a:r>
            <a:endParaRPr kumimoji="1" lang="zh-CN" altLang="en-US" sz="2000" b="0" cap="all" dirty="0">
              <a:latin typeface="+mn-lt"/>
              <a:ea typeface="+mn-ea"/>
              <a:cs typeface="+mn-ea"/>
              <a:sym typeface="+mn-lt"/>
            </a:endParaRPr>
          </a:p>
          <a:p>
            <a:pPr algn="just" eaLnBrk="1" hangingPunct="1"/>
            <a:endParaRPr kumimoji="1" lang="en-US" altLang="zh-CN"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mov     dl</a:t>
            </a:r>
            <a:r>
              <a:rPr kumimoji="1" lang="zh-CN" altLang="en-US" sz="2000" b="0" cap="all" dirty="0">
                <a:latin typeface="+mn-lt"/>
                <a:ea typeface="+mn-ea"/>
                <a:cs typeface="+mn-ea"/>
                <a:sym typeface="+mn-lt"/>
              </a:rPr>
              <a:t>，</a:t>
            </a:r>
            <a:r>
              <a:rPr kumimoji="1" lang="en-US" altLang="zh-CN" sz="2000" b="0" cap="all" dirty="0">
                <a:latin typeface="+mn-lt"/>
                <a:ea typeface="+mn-ea"/>
                <a:cs typeface="+mn-ea"/>
                <a:sym typeface="+mn-lt"/>
              </a:rPr>
              <a:t>0dh</a:t>
            </a:r>
            <a:endParaRPr kumimoji="1" lang="en-US" altLang="zh-CN"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mov     ah</a:t>
            </a:r>
            <a:r>
              <a:rPr kumimoji="1" lang="zh-CN" altLang="en-US" sz="2000" b="0" cap="all" dirty="0">
                <a:latin typeface="+mn-lt"/>
                <a:ea typeface="+mn-ea"/>
                <a:cs typeface="+mn-ea"/>
                <a:sym typeface="+mn-lt"/>
              </a:rPr>
              <a:t>，</a:t>
            </a:r>
            <a:r>
              <a:rPr kumimoji="1" lang="en-US" altLang="zh-CN" sz="2000" b="0" cap="all" dirty="0">
                <a:latin typeface="+mn-lt"/>
                <a:ea typeface="+mn-ea"/>
                <a:cs typeface="+mn-ea"/>
                <a:sym typeface="+mn-lt"/>
              </a:rPr>
              <a:t>02h</a:t>
            </a:r>
            <a:endParaRPr kumimoji="1" lang="en-US" altLang="zh-CN"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a:t>
            </a:r>
            <a:r>
              <a:rPr kumimoji="1" lang="en-US" altLang="zh-CN" sz="2000" b="0" cap="all" dirty="0" err="1">
                <a:latin typeface="+mn-lt"/>
                <a:ea typeface="+mn-ea"/>
                <a:cs typeface="+mn-ea"/>
                <a:sym typeface="+mn-lt"/>
              </a:rPr>
              <a:t>int</a:t>
            </a:r>
            <a:r>
              <a:rPr kumimoji="1" lang="en-US" altLang="zh-CN" sz="2000" b="0" cap="all" dirty="0">
                <a:latin typeface="+mn-lt"/>
                <a:ea typeface="+mn-ea"/>
                <a:cs typeface="+mn-ea"/>
                <a:sym typeface="+mn-lt"/>
              </a:rPr>
              <a:t>       21h      </a:t>
            </a:r>
            <a:r>
              <a:rPr kumimoji="1" lang="zh-CN" altLang="en-US" sz="2000" b="0" cap="all" dirty="0">
                <a:latin typeface="+mn-lt"/>
                <a:ea typeface="+mn-ea"/>
                <a:cs typeface="+mn-ea"/>
                <a:sym typeface="+mn-lt"/>
              </a:rPr>
              <a:t>；显示</a:t>
            </a:r>
            <a:endParaRPr kumimoji="1" lang="en-US" altLang="zh-CN" sz="2000" b="0" cap="all" dirty="0">
              <a:latin typeface="+mn-lt"/>
              <a:ea typeface="+mn-ea"/>
              <a:cs typeface="+mn-ea"/>
              <a:sym typeface="+mn-lt"/>
            </a:endParaRPr>
          </a:p>
          <a:p>
            <a:pPr algn="just" eaLnBrk="1" hangingPunct="1"/>
            <a:r>
              <a:rPr kumimoji="1" lang="en-US" altLang="zh-CN" sz="2000" b="0" cap="all" dirty="0">
                <a:latin typeface="+mn-lt"/>
                <a:ea typeface="+mn-ea"/>
                <a:cs typeface="+mn-ea"/>
                <a:sym typeface="+mn-lt"/>
              </a:rPr>
              <a:t>	</a:t>
            </a:r>
            <a:r>
              <a:rPr kumimoji="1" lang="en-US" altLang="zh-CN" sz="2000" b="0" cap="all" dirty="0" err="1">
                <a:latin typeface="+mn-lt"/>
                <a:ea typeface="+mn-ea"/>
                <a:cs typeface="+mn-ea"/>
                <a:sym typeface="+mn-lt"/>
              </a:rPr>
              <a:t>jmp</a:t>
            </a:r>
            <a:r>
              <a:rPr kumimoji="1" lang="en-US" altLang="zh-CN" sz="2000" b="0" cap="all" dirty="0">
                <a:latin typeface="+mn-lt"/>
                <a:ea typeface="+mn-ea"/>
                <a:cs typeface="+mn-ea"/>
                <a:sym typeface="+mn-lt"/>
              </a:rPr>
              <a:t>      again</a:t>
            </a:r>
            <a:endParaRPr kumimoji="1" lang="en-US" altLang="zh-CN" sz="2000" b="0" cap="all" dirty="0">
              <a:latin typeface="+mn-lt"/>
              <a:ea typeface="+mn-ea"/>
              <a:cs typeface="+mn-ea"/>
              <a:sym typeface="+mn-lt"/>
            </a:endParaRPr>
          </a:p>
        </p:txBody>
      </p:sp>
    </p:spTree>
  </p:cSld>
  <p:clrMapOvr>
    <a:masterClrMapping/>
  </p:clrMapOvr>
  <p:transition>
    <p:blinds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Text Box 9"/>
          <p:cNvSpPr txBox="1">
            <a:spLocks noChangeArrowheads="1"/>
          </p:cNvSpPr>
          <p:nvPr/>
        </p:nvSpPr>
        <p:spPr bwMode="auto">
          <a:xfrm>
            <a:off x="-116254" y="1293446"/>
            <a:ext cx="6934200" cy="519113"/>
          </a:xfrm>
          <a:prstGeom prst="rect">
            <a:avLst/>
          </a:prstGeom>
          <a:noFill/>
          <a:ln w="12700" cap="sq">
            <a:noFill/>
            <a:miter lim="800000"/>
          </a:ln>
          <a:effectLst/>
        </p:spPr>
        <p:txBody>
          <a:bodyPr>
            <a:spAutoFit/>
          </a:bodyPr>
          <a:lstStyle>
            <a:defPPr>
              <a:defRPr lang="zh-CN"/>
            </a:defPPr>
            <a:lvl1pPr>
              <a:spcBef>
                <a:spcPct val="50000"/>
              </a:spcBef>
              <a:buNone/>
              <a:defRPr sz="2800">
                <a:solidFill>
                  <a:srgbClr val="FF3300"/>
                </a:solidFill>
                <a:effectLst>
                  <a:outerShdw blurRad="38100" dist="38100" dir="2700000" algn="tl">
                    <a:srgbClr val="000000"/>
                  </a:outerShdw>
                </a:effectLst>
                <a:latin typeface="楷体_GB2312" pitchFamily="49" charset="-122"/>
                <a:ea typeface="楷体_GB2312" pitchFamily="49" charset="-122"/>
              </a:defRPr>
            </a:lvl1pPr>
          </a:lstStyle>
          <a:p>
            <a:pPr algn="ctr">
              <a:defRPr/>
            </a:pPr>
            <a:r>
              <a:rPr lang="zh-CN" altLang="en-US" dirty="0">
                <a:solidFill>
                  <a:schemeClr val="tx1"/>
                </a:solidFill>
                <a:effectLst/>
                <a:latin typeface="+mn-lt"/>
                <a:ea typeface="+mn-ea"/>
                <a:cs typeface="+mn-ea"/>
                <a:sym typeface="+mn-lt"/>
              </a:rPr>
              <a:t>（</a:t>
            </a:r>
            <a:r>
              <a:rPr lang="en-US" altLang="zh-CN" dirty="0">
                <a:solidFill>
                  <a:schemeClr val="tx1"/>
                </a:solidFill>
                <a:effectLst/>
                <a:latin typeface="+mn-lt"/>
                <a:ea typeface="+mn-ea"/>
                <a:cs typeface="+mn-ea"/>
                <a:sym typeface="+mn-lt"/>
              </a:rPr>
              <a:t>2</a:t>
            </a:r>
            <a:r>
              <a:rPr lang="zh-CN" altLang="en-US" dirty="0">
                <a:solidFill>
                  <a:schemeClr val="tx1"/>
                </a:solidFill>
                <a:effectLst/>
                <a:latin typeface="+mn-lt"/>
                <a:ea typeface="+mn-ea"/>
                <a:cs typeface="+mn-ea"/>
                <a:sym typeface="+mn-lt"/>
              </a:rPr>
              <a:t>）</a:t>
            </a:r>
            <a:r>
              <a:rPr lang="en-US" altLang="zh-CN" dirty="0">
                <a:solidFill>
                  <a:schemeClr val="tx1"/>
                </a:solidFill>
                <a:effectLst/>
                <a:latin typeface="+mn-lt"/>
                <a:ea typeface="+mn-ea"/>
                <a:cs typeface="+mn-ea"/>
                <a:sym typeface="+mn-lt"/>
              </a:rPr>
              <a:t>DOS</a:t>
            </a:r>
            <a:r>
              <a:rPr lang="zh-CN" altLang="en-US" dirty="0">
                <a:solidFill>
                  <a:schemeClr val="tx1"/>
                </a:solidFill>
                <a:effectLst/>
                <a:latin typeface="+mn-lt"/>
                <a:ea typeface="+mn-ea"/>
                <a:cs typeface="+mn-ea"/>
                <a:sym typeface="+mn-lt"/>
              </a:rPr>
              <a:t>键盘中断 </a:t>
            </a:r>
            <a:r>
              <a:rPr lang="zh-CN" altLang="en-US" dirty="0">
                <a:effectLst/>
                <a:latin typeface="+mn-lt"/>
                <a:ea typeface="+mn-ea"/>
                <a:cs typeface="+mn-ea"/>
                <a:sym typeface="+mn-lt"/>
              </a:rPr>
              <a:t>（ </a:t>
            </a:r>
            <a:r>
              <a:rPr lang="en-US" altLang="zh-CN" dirty="0">
                <a:effectLst/>
                <a:latin typeface="+mn-lt"/>
                <a:ea typeface="+mn-ea"/>
                <a:cs typeface="+mn-ea"/>
                <a:sym typeface="+mn-lt"/>
              </a:rPr>
              <a:t>INT  21H）</a:t>
            </a:r>
            <a:endParaRPr lang="en-US" altLang="zh-CN" dirty="0">
              <a:effectLst/>
              <a:latin typeface="+mn-lt"/>
              <a:ea typeface="+mn-ea"/>
              <a:cs typeface="+mn-ea"/>
              <a:sym typeface="+mn-lt"/>
            </a:endParaRPr>
          </a:p>
        </p:txBody>
      </p:sp>
      <p:graphicFrame>
        <p:nvGraphicFramePr>
          <p:cNvPr id="4" name="表格 3"/>
          <p:cNvGraphicFramePr>
            <a:graphicFrameLocks noGrp="1"/>
          </p:cNvGraphicFramePr>
          <p:nvPr>
            <p:custDataLst>
              <p:tags r:id="rId1"/>
            </p:custDataLst>
          </p:nvPr>
        </p:nvGraphicFramePr>
        <p:xfrm>
          <a:off x="508097" y="2093084"/>
          <a:ext cx="8127806" cy="4315973"/>
        </p:xfrm>
        <a:graphic>
          <a:graphicData uri="http://schemas.openxmlformats.org/drawingml/2006/table">
            <a:tbl>
              <a:tblPr firstRow="1" bandRow="1">
                <a:tableStyleId>{793D81CF-94F2-401A-BA57-92F5A7B2D0C5}</a:tableStyleId>
              </a:tblPr>
              <a:tblGrid>
                <a:gridCol w="557630"/>
                <a:gridCol w="2857500"/>
                <a:gridCol w="1608993"/>
                <a:gridCol w="3103683"/>
              </a:tblGrid>
              <a:tr h="39310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800" kern="1200" dirty="0">
                          <a:latin typeface="+mn-lt"/>
                          <a:ea typeface="+mn-ea"/>
                          <a:cs typeface="+mn-ea"/>
                          <a:sym typeface="+mn-lt"/>
                        </a:rPr>
                        <a:t>AH</a:t>
                      </a:r>
                      <a:endParaRPr kumimoji="1" lang="zh-CN" altLang="en-US" sz="1800" b="1"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latin typeface="+mn-lt"/>
                          <a:ea typeface="+mn-ea"/>
                          <a:cs typeface="+mn-ea"/>
                          <a:sym typeface="+mn-lt"/>
                        </a:rPr>
                        <a:t>功     能</a:t>
                      </a:r>
                      <a:endParaRPr lang="zh-CN" altLang="en-US"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kern="1200" dirty="0">
                          <a:latin typeface="+mn-lt"/>
                          <a:ea typeface="+mn-ea"/>
                          <a:cs typeface="+mn-ea"/>
                          <a:sym typeface="+mn-lt"/>
                        </a:rPr>
                        <a:t>调用参数</a:t>
                      </a:r>
                      <a:endParaRPr kumimoji="1" lang="zh-CN" altLang="en-US" sz="1800" b="1"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800" dirty="0">
                          <a:latin typeface="+mn-lt"/>
                          <a:ea typeface="+mn-ea"/>
                          <a:cs typeface="+mn-ea"/>
                          <a:sym typeface="+mn-lt"/>
                        </a:rPr>
                        <a:t>返回参数</a:t>
                      </a:r>
                      <a:endParaRPr kumimoji="1" lang="zh-CN" altLang="en-US" sz="18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466515">
                <a:tc>
                  <a:txBody>
                    <a:bodyPr/>
                    <a:lstStyle/>
                    <a:p>
                      <a:pPr algn="ctr"/>
                      <a:r>
                        <a:rPr kumimoji="1" lang="en-US" altLang="zh-CN" sz="1600" dirty="0">
                          <a:solidFill>
                            <a:srgbClr val="FF0000"/>
                          </a:solidFill>
                          <a:latin typeface="+mn-lt"/>
                          <a:ea typeface="+mn-ea"/>
                          <a:cs typeface="+mn-ea"/>
                          <a:sym typeface="+mn-lt"/>
                        </a:rPr>
                        <a:t>1</a:t>
                      </a:r>
                      <a:endParaRPr kumimoji="1" lang="en-US" altLang="zh-CN" sz="1600" dirty="0">
                        <a:solidFill>
                          <a:srgbClr val="FF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zh-CN" altLang="en-US" sz="1600" dirty="0">
                          <a:latin typeface="+mn-lt"/>
                          <a:ea typeface="+mn-ea"/>
                          <a:cs typeface="+mn-ea"/>
                          <a:sym typeface="+mn-lt"/>
                        </a:rPr>
                        <a:t>从键盘输入一个字符</a:t>
                      </a:r>
                      <a:endParaRPr kumimoji="1" lang="en-US" altLang="zh-CN" sz="1600" dirty="0">
                        <a:latin typeface="+mn-lt"/>
                        <a:ea typeface="+mn-ea"/>
                        <a:cs typeface="+mn-ea"/>
                        <a:sym typeface="+mn-lt"/>
                      </a:endParaRPr>
                    </a:p>
                    <a:p>
                      <a:pPr algn="ctr"/>
                      <a:r>
                        <a:rPr kumimoji="1" lang="zh-CN" altLang="en-US" sz="1600" dirty="0">
                          <a:latin typeface="+mn-lt"/>
                          <a:ea typeface="+mn-ea"/>
                          <a:cs typeface="+mn-ea"/>
                          <a:sym typeface="+mn-lt"/>
                        </a:rPr>
                        <a:t>并回显在屏幕上 </a:t>
                      </a:r>
                      <a:endParaRPr lang="zh-CN" altLang="en-US" sz="16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16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AL=</a:t>
                      </a:r>
                      <a:r>
                        <a:rPr kumimoji="1" lang="zh-CN" altLang="en-US" sz="1600" dirty="0">
                          <a:latin typeface="+mn-lt"/>
                          <a:ea typeface="+mn-ea"/>
                          <a:cs typeface="+mn-ea"/>
                          <a:sym typeface="+mn-lt"/>
                        </a:rPr>
                        <a:t>字符</a:t>
                      </a:r>
                      <a:endParaRPr kumimoji="1" lang="zh-CN" altLang="en-US" sz="16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51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6</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读键盘字符，不回显</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DL= 0FFH </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0"/>
                        </a:spcBef>
                      </a:pPr>
                      <a:r>
                        <a:rPr kumimoji="1" lang="zh-CN" altLang="en-US" sz="1600" dirty="0">
                          <a:latin typeface="+mn-lt"/>
                          <a:ea typeface="+mn-ea"/>
                          <a:cs typeface="+mn-ea"/>
                          <a:sym typeface="+mn-lt"/>
                        </a:rPr>
                        <a:t>若有字符可取，</a:t>
                      </a:r>
                      <a:r>
                        <a:rPr kumimoji="1" lang="en-US" altLang="zh-CN" sz="1600" dirty="0">
                          <a:latin typeface="+mn-lt"/>
                          <a:ea typeface="+mn-ea"/>
                          <a:cs typeface="+mn-ea"/>
                          <a:sym typeface="+mn-lt"/>
                        </a:rPr>
                        <a:t>AL=</a:t>
                      </a:r>
                      <a:r>
                        <a:rPr kumimoji="1" lang="zh-CN" altLang="en-US" sz="1600" dirty="0">
                          <a:latin typeface="+mn-lt"/>
                          <a:ea typeface="+mn-ea"/>
                          <a:cs typeface="+mn-ea"/>
                          <a:sym typeface="+mn-lt"/>
                        </a:rPr>
                        <a:t>字符，</a:t>
                      </a:r>
                      <a:r>
                        <a:rPr kumimoji="1" lang="en-US" altLang="zh-CN" sz="1600" dirty="0">
                          <a:latin typeface="+mn-lt"/>
                          <a:ea typeface="+mn-ea"/>
                          <a:cs typeface="+mn-ea"/>
                          <a:sym typeface="+mn-lt"/>
                        </a:rPr>
                        <a:t>ZF=0</a:t>
                      </a:r>
                      <a:endParaRPr kumimoji="1" lang="en-US" altLang="zh-CN" sz="1600" dirty="0">
                        <a:latin typeface="+mn-lt"/>
                        <a:ea typeface="+mn-ea"/>
                        <a:cs typeface="+mn-ea"/>
                        <a:sym typeface="+mn-lt"/>
                      </a:endParaRPr>
                    </a:p>
                    <a:p>
                      <a:pPr algn="ctr">
                        <a:spcBef>
                          <a:spcPts val="0"/>
                        </a:spcBef>
                      </a:pPr>
                      <a:r>
                        <a:rPr kumimoji="1" lang="zh-CN" altLang="en-US" sz="1600" dirty="0">
                          <a:latin typeface="+mn-lt"/>
                          <a:ea typeface="+mn-ea"/>
                          <a:cs typeface="+mn-ea"/>
                          <a:sym typeface="+mn-lt"/>
                        </a:rPr>
                        <a:t>若无字符可取，</a:t>
                      </a:r>
                      <a:r>
                        <a:rPr kumimoji="1" lang="en-US" altLang="zh-CN" sz="1600" dirty="0">
                          <a:latin typeface="+mn-lt"/>
                          <a:ea typeface="+mn-ea"/>
                          <a:cs typeface="+mn-ea"/>
                          <a:sym typeface="+mn-lt"/>
                        </a:rPr>
                        <a:t>AL=0</a:t>
                      </a:r>
                      <a:r>
                        <a:rPr kumimoji="1" lang="zh-CN" altLang="en-US" sz="1600" dirty="0">
                          <a:latin typeface="+mn-lt"/>
                          <a:ea typeface="+mn-ea"/>
                          <a:cs typeface="+mn-ea"/>
                          <a:sym typeface="+mn-lt"/>
                        </a:rPr>
                        <a:t>，</a:t>
                      </a:r>
                      <a:r>
                        <a:rPr kumimoji="1" lang="en-US" altLang="zh-CN" sz="1600" dirty="0">
                          <a:latin typeface="+mn-lt"/>
                          <a:ea typeface="+mn-ea"/>
                          <a:cs typeface="+mn-ea"/>
                          <a:sym typeface="+mn-lt"/>
                        </a:rPr>
                        <a:t>ZF=1</a:t>
                      </a:r>
                      <a:endParaRPr kumimoji="1" lang="zh-CN" altLang="en-US" sz="16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51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7</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从键盘输入一个字符，不回显</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AL=</a:t>
                      </a:r>
                      <a:r>
                        <a:rPr kumimoji="1" lang="zh-CN" altLang="en-US" sz="1600" dirty="0">
                          <a:latin typeface="+mn-lt"/>
                          <a:ea typeface="+mn-ea"/>
                          <a:cs typeface="+mn-ea"/>
                          <a:sym typeface="+mn-lt"/>
                        </a:rPr>
                        <a:t>字符 </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294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8</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从键盘输入一个字符，</a:t>
                      </a:r>
                      <a:endParaRPr kumimoji="1" lang="en-US" altLang="zh-CN" sz="1600" dirty="0">
                        <a:latin typeface="+mn-lt"/>
                        <a:ea typeface="+mn-ea"/>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不回显，检测</a:t>
                      </a:r>
                      <a:r>
                        <a:rPr kumimoji="1" lang="en-US" altLang="zh-CN" sz="1600" dirty="0" err="1">
                          <a:latin typeface="+mn-lt"/>
                          <a:ea typeface="+mn-ea"/>
                          <a:cs typeface="+mn-ea"/>
                          <a:sym typeface="+mn-lt"/>
                        </a:rPr>
                        <a:t>Ctrl_Break</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AL=</a:t>
                      </a:r>
                      <a:r>
                        <a:rPr kumimoji="1" lang="zh-CN" altLang="en-US" sz="1600" dirty="0">
                          <a:latin typeface="+mn-lt"/>
                          <a:ea typeface="+mn-ea"/>
                          <a:cs typeface="+mn-ea"/>
                          <a:sym typeface="+mn-lt"/>
                        </a:rPr>
                        <a:t>字符 </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51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u="none" dirty="0">
                          <a:solidFill>
                            <a:srgbClr val="FF0000"/>
                          </a:solidFill>
                          <a:latin typeface="+mn-lt"/>
                          <a:ea typeface="+mn-ea"/>
                          <a:cs typeface="+mn-ea"/>
                          <a:sym typeface="+mn-lt"/>
                        </a:rPr>
                        <a:t>A</a:t>
                      </a:r>
                      <a:endParaRPr kumimoji="1" lang="en-US" altLang="zh-CN" sz="1600" u="none" dirty="0">
                        <a:solidFill>
                          <a:srgbClr val="FF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输入字符到缓冲区</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DS:DX = </a:t>
                      </a:r>
                      <a:r>
                        <a:rPr kumimoji="1" lang="zh-CN" altLang="en-US" sz="1600" dirty="0">
                          <a:latin typeface="+mn-lt"/>
                          <a:ea typeface="+mn-ea"/>
                          <a:cs typeface="+mn-ea"/>
                          <a:sym typeface="+mn-lt"/>
                        </a:rPr>
                        <a:t>缓冲区首址</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310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B</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读键盘状态</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kern="1200" dirty="0">
                          <a:latin typeface="+mn-lt"/>
                          <a:ea typeface="+mn-ea"/>
                          <a:cs typeface="+mn-ea"/>
                          <a:sym typeface="+mn-lt"/>
                        </a:rPr>
                        <a:t>AL=0FFH</a:t>
                      </a:r>
                      <a:r>
                        <a:rPr kumimoji="1" lang="zh-CN" altLang="en-US" sz="1600" kern="1200" dirty="0">
                          <a:latin typeface="+mn-lt"/>
                          <a:ea typeface="+mn-ea"/>
                          <a:cs typeface="+mn-ea"/>
                          <a:sym typeface="+mn-lt"/>
                        </a:rPr>
                        <a:t>有键入，</a:t>
                      </a:r>
                      <a:r>
                        <a:rPr kumimoji="1" lang="en-US" altLang="zh-CN" sz="1600" kern="1200" dirty="0">
                          <a:latin typeface="+mn-lt"/>
                          <a:ea typeface="+mn-ea"/>
                          <a:cs typeface="+mn-ea"/>
                          <a:sym typeface="+mn-lt"/>
                        </a:rPr>
                        <a:t>AL=00</a:t>
                      </a:r>
                      <a:r>
                        <a:rPr kumimoji="1" lang="zh-CN" altLang="en-US" sz="1600" kern="1200" dirty="0">
                          <a:latin typeface="+mn-lt"/>
                          <a:ea typeface="+mn-ea"/>
                          <a:cs typeface="+mn-ea"/>
                          <a:sym typeface="+mn-lt"/>
                        </a:rPr>
                        <a:t>无键入 </a:t>
                      </a:r>
                      <a:endParaRPr kumimoji="1" lang="en-US" altLang="zh-CN" sz="1600"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294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C</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清除键盘缓冲区</a:t>
                      </a:r>
                      <a:endParaRPr kumimoji="1" lang="en-US" altLang="zh-CN" sz="1600" dirty="0">
                        <a:latin typeface="+mn-lt"/>
                        <a:ea typeface="+mn-ea"/>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1600" dirty="0">
                          <a:latin typeface="+mn-lt"/>
                          <a:ea typeface="+mn-ea"/>
                          <a:cs typeface="+mn-ea"/>
                          <a:sym typeface="+mn-lt"/>
                        </a:rPr>
                        <a:t>并调用一种键盘功能</a:t>
                      </a: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dirty="0">
                          <a:latin typeface="+mn-lt"/>
                          <a:ea typeface="+mn-ea"/>
                          <a:cs typeface="+mn-ea"/>
                          <a:sym typeface="+mn-lt"/>
                        </a:rPr>
                        <a:t>AL=</a:t>
                      </a:r>
                      <a:r>
                        <a:rPr kumimoji="1" lang="zh-CN" altLang="en-US" sz="1600" dirty="0">
                          <a:latin typeface="+mn-lt"/>
                          <a:ea typeface="+mn-ea"/>
                          <a:cs typeface="+mn-ea"/>
                          <a:sym typeface="+mn-lt"/>
                        </a:rPr>
                        <a:t>键盘功能号                                             </a:t>
                      </a:r>
                      <a:r>
                        <a:rPr kumimoji="1" lang="en-US" altLang="zh-CN" sz="1600" dirty="0">
                          <a:latin typeface="+mn-lt"/>
                          <a:ea typeface="+mn-ea"/>
                          <a:cs typeface="+mn-ea"/>
                          <a:sym typeface="+mn-lt"/>
                        </a:rPr>
                        <a:t>(1,6,7,8</a:t>
                      </a:r>
                      <a:r>
                        <a:rPr kumimoji="1" lang="zh-CN" altLang="en-US" sz="1600" dirty="0">
                          <a:latin typeface="+mn-lt"/>
                          <a:ea typeface="+mn-ea"/>
                          <a:cs typeface="+mn-ea"/>
                          <a:sym typeface="+mn-lt"/>
                        </a:rPr>
                        <a:t>或</a:t>
                      </a:r>
                      <a:r>
                        <a:rPr kumimoji="1" lang="en-US" altLang="zh-CN" sz="1600" dirty="0">
                          <a:latin typeface="+mn-lt"/>
                          <a:ea typeface="+mn-ea"/>
                          <a:cs typeface="+mn-ea"/>
                          <a:sym typeface="+mn-lt"/>
                        </a:rPr>
                        <a:t>A)</a:t>
                      </a:r>
                      <a:endParaRPr kumimoji="1" lang="zh-CN" altLang="en-US" sz="16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en-US" altLang="zh-CN" sz="16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cover dir="l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2408541"/>
            <a:ext cx="9144000" cy="149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100000"/>
              </a:spcBef>
            </a:pPr>
            <a:r>
              <a:rPr kumimoji="1" lang="en-US" altLang="zh-CN" dirty="0">
                <a:solidFill>
                  <a:srgbClr val="0000FF"/>
                </a:solidFill>
                <a:latin typeface="+mn-lt"/>
                <a:ea typeface="+mn-ea"/>
                <a:cs typeface="+mn-ea"/>
                <a:sym typeface="+mn-lt"/>
              </a:rPr>
              <a:t>	MOV	 </a:t>
            </a:r>
            <a:r>
              <a:rPr kumimoji="1" lang="en-US" altLang="zh-CN" dirty="0">
                <a:solidFill>
                  <a:srgbClr val="FF0303"/>
                </a:solidFill>
                <a:latin typeface="+mn-lt"/>
                <a:ea typeface="+mn-ea"/>
                <a:cs typeface="+mn-ea"/>
                <a:sym typeface="+mn-lt"/>
              </a:rPr>
              <a:t>AH</a:t>
            </a:r>
            <a:r>
              <a:rPr kumimoji="1" lang="en-US" altLang="zh-CN" dirty="0">
                <a:solidFill>
                  <a:srgbClr val="0000FF"/>
                </a:solidFill>
                <a:latin typeface="+mn-lt"/>
                <a:ea typeface="+mn-ea"/>
                <a:cs typeface="+mn-ea"/>
                <a:sym typeface="+mn-lt"/>
              </a:rPr>
              <a:t>, 01	;DOS</a:t>
            </a:r>
            <a:r>
              <a:rPr kumimoji="1" lang="zh-CN" altLang="en-US" dirty="0">
                <a:solidFill>
                  <a:srgbClr val="0000FF"/>
                </a:solidFill>
                <a:latin typeface="+mn-lt"/>
                <a:ea typeface="+mn-ea"/>
                <a:cs typeface="+mn-ea"/>
                <a:sym typeface="+mn-lt"/>
              </a:rPr>
              <a:t>功能号</a:t>
            </a:r>
            <a:r>
              <a:rPr kumimoji="1" lang="en-US" altLang="zh-CN" dirty="0">
                <a:solidFill>
                  <a:srgbClr val="0000FF"/>
                </a:solidFill>
                <a:latin typeface="+mn-lt"/>
                <a:ea typeface="+mn-ea"/>
                <a:cs typeface="+mn-ea"/>
                <a:sym typeface="+mn-lt"/>
              </a:rPr>
              <a:t>:</a:t>
            </a:r>
            <a:r>
              <a:rPr kumimoji="1" lang="zh-CN" altLang="en-US" dirty="0">
                <a:solidFill>
                  <a:schemeClr val="tx2"/>
                </a:solidFill>
                <a:latin typeface="+mn-lt"/>
                <a:ea typeface="+mn-ea"/>
                <a:cs typeface="+mn-ea"/>
                <a:sym typeface="+mn-lt"/>
              </a:rPr>
              <a:t>键盘输入</a:t>
            </a:r>
            <a:r>
              <a:rPr kumimoji="1" lang="en-US" altLang="zh-CN" dirty="0">
                <a:latin typeface="+mn-lt"/>
                <a:ea typeface="+mn-ea"/>
                <a:cs typeface="+mn-ea"/>
                <a:sym typeface="+mn-lt"/>
              </a:rPr>
              <a:t> </a:t>
            </a:r>
            <a:endParaRPr kumimoji="1" lang="en-US" altLang="zh-CN" dirty="0">
              <a:solidFill>
                <a:srgbClr val="0000FF"/>
              </a:solidFill>
              <a:latin typeface="+mn-lt"/>
              <a:ea typeface="+mn-ea"/>
              <a:cs typeface="+mn-ea"/>
              <a:sym typeface="+mn-lt"/>
            </a:endParaRPr>
          </a:p>
          <a:p>
            <a:pPr>
              <a:spcBef>
                <a:spcPct val="40000"/>
              </a:spcBef>
            </a:pPr>
            <a:r>
              <a:rPr kumimoji="1" lang="en-US" altLang="zh-CN" dirty="0">
                <a:solidFill>
                  <a:srgbClr val="0000FF"/>
                </a:solidFill>
                <a:latin typeface="+mn-lt"/>
                <a:ea typeface="+mn-ea"/>
                <a:cs typeface="+mn-ea"/>
                <a:sym typeface="+mn-lt"/>
              </a:rPr>
              <a:t>	</a:t>
            </a:r>
            <a:r>
              <a:rPr kumimoji="1" lang="en-US" altLang="zh-CN" dirty="0">
                <a:solidFill>
                  <a:srgbClr val="FF0303"/>
                </a:solidFill>
                <a:latin typeface="+mn-lt"/>
                <a:ea typeface="+mn-ea"/>
                <a:cs typeface="+mn-ea"/>
                <a:sym typeface="+mn-lt"/>
              </a:rPr>
              <a:t>INT	 21H</a:t>
            </a:r>
            <a:r>
              <a:rPr kumimoji="1" lang="en-US" altLang="zh-CN" dirty="0">
                <a:solidFill>
                  <a:srgbClr val="0000FF"/>
                </a:solidFill>
                <a:latin typeface="+mn-lt"/>
                <a:ea typeface="+mn-ea"/>
                <a:cs typeface="+mn-ea"/>
                <a:sym typeface="+mn-lt"/>
              </a:rPr>
              <a:t> 	           ;DOS</a:t>
            </a:r>
            <a:r>
              <a:rPr kumimoji="1" lang="zh-CN" altLang="en-US" dirty="0">
                <a:solidFill>
                  <a:srgbClr val="0000FF"/>
                </a:solidFill>
                <a:latin typeface="+mn-lt"/>
                <a:ea typeface="+mn-ea"/>
                <a:cs typeface="+mn-ea"/>
                <a:sym typeface="+mn-lt"/>
              </a:rPr>
              <a:t>调用</a:t>
            </a:r>
            <a:endParaRPr kumimoji="1" lang="en-US" altLang="zh-CN" dirty="0">
              <a:solidFill>
                <a:srgbClr val="0000FF"/>
              </a:solidFill>
              <a:latin typeface="+mn-lt"/>
              <a:ea typeface="+mn-ea"/>
              <a:cs typeface="+mn-ea"/>
              <a:sym typeface="+mn-lt"/>
            </a:endParaRPr>
          </a:p>
          <a:p>
            <a:pPr>
              <a:spcBef>
                <a:spcPct val="40000"/>
              </a:spcBef>
            </a:pPr>
            <a:r>
              <a:rPr kumimoji="1" lang="en-US" altLang="zh-CN" dirty="0">
                <a:solidFill>
                  <a:srgbClr val="0000FF"/>
                </a:solidFill>
                <a:latin typeface="+mn-lt"/>
                <a:ea typeface="+mn-ea"/>
                <a:cs typeface="+mn-ea"/>
                <a:sym typeface="+mn-lt"/>
              </a:rPr>
              <a:t>	MOV    CHAR, </a:t>
            </a:r>
            <a:r>
              <a:rPr kumimoji="1" lang="en-US" altLang="zh-CN" dirty="0">
                <a:solidFill>
                  <a:srgbClr val="FF0303"/>
                </a:solidFill>
                <a:latin typeface="+mn-lt"/>
                <a:ea typeface="+mn-ea"/>
                <a:cs typeface="+mn-ea"/>
                <a:sym typeface="+mn-lt"/>
              </a:rPr>
              <a:t>AL 	</a:t>
            </a:r>
            <a:r>
              <a:rPr kumimoji="1" lang="en-US" altLang="zh-CN" dirty="0">
                <a:solidFill>
                  <a:srgbClr val="0000FF"/>
                </a:solidFill>
                <a:latin typeface="+mn-lt"/>
                <a:ea typeface="+mn-ea"/>
                <a:cs typeface="+mn-ea"/>
                <a:sym typeface="+mn-lt"/>
              </a:rPr>
              <a:t>;</a:t>
            </a:r>
            <a:r>
              <a:rPr kumimoji="1" lang="zh-CN" altLang="en-US" dirty="0">
                <a:solidFill>
                  <a:srgbClr val="0000FF"/>
                </a:solidFill>
                <a:latin typeface="+mn-lt"/>
                <a:ea typeface="+mn-ea"/>
                <a:cs typeface="+mn-ea"/>
                <a:sym typeface="+mn-lt"/>
              </a:rPr>
              <a:t>返回参数</a:t>
            </a:r>
            <a:r>
              <a:rPr kumimoji="1" lang="en-US" altLang="zh-CN" dirty="0">
                <a:solidFill>
                  <a:srgbClr val="0000FF"/>
                </a:solidFill>
                <a:latin typeface="+mn-lt"/>
                <a:ea typeface="+mn-ea"/>
                <a:cs typeface="+mn-ea"/>
                <a:sym typeface="+mn-lt"/>
              </a:rPr>
              <a:t>:</a:t>
            </a:r>
            <a:r>
              <a:rPr kumimoji="1" lang="zh-CN" altLang="en-US" dirty="0">
                <a:solidFill>
                  <a:srgbClr val="0000FF"/>
                </a:solidFill>
                <a:latin typeface="+mn-lt"/>
                <a:ea typeface="+mn-ea"/>
                <a:cs typeface="+mn-ea"/>
                <a:sym typeface="+mn-lt"/>
              </a:rPr>
              <a:t>键入字符的</a:t>
            </a:r>
            <a:r>
              <a:rPr kumimoji="1" lang="en-US" altLang="zh-CN" dirty="0">
                <a:solidFill>
                  <a:srgbClr val="0000FF"/>
                </a:solidFill>
                <a:latin typeface="+mn-lt"/>
                <a:ea typeface="+mn-ea"/>
                <a:cs typeface="+mn-ea"/>
                <a:sym typeface="+mn-lt"/>
              </a:rPr>
              <a:t>ASCII</a:t>
            </a:r>
            <a:r>
              <a:rPr kumimoji="1" lang="zh-CN" altLang="en-US" dirty="0">
                <a:solidFill>
                  <a:srgbClr val="0000FF"/>
                </a:solidFill>
                <a:latin typeface="+mn-lt"/>
                <a:ea typeface="+mn-ea"/>
                <a:cs typeface="+mn-ea"/>
                <a:sym typeface="+mn-lt"/>
              </a:rPr>
              <a:t>码</a:t>
            </a:r>
            <a:r>
              <a:rPr kumimoji="1" lang="en-US" altLang="zh-CN" dirty="0">
                <a:solidFill>
                  <a:schemeClr val="tx2"/>
                </a:solidFill>
                <a:latin typeface="+mn-lt"/>
                <a:ea typeface="+mn-ea"/>
                <a:cs typeface="+mn-ea"/>
                <a:sym typeface="+mn-lt"/>
              </a:rPr>
              <a:t>(AL)</a:t>
            </a:r>
            <a:endParaRPr kumimoji="1" lang="en-US" altLang="zh-CN" dirty="0">
              <a:solidFill>
                <a:schemeClr val="tx2"/>
              </a:solidFill>
              <a:latin typeface="+mn-lt"/>
              <a:ea typeface="+mn-ea"/>
              <a:cs typeface="+mn-ea"/>
              <a:sym typeface="+mn-lt"/>
            </a:endParaRPr>
          </a:p>
        </p:txBody>
      </p:sp>
      <p:sp>
        <p:nvSpPr>
          <p:cNvPr id="24579" name="矩形 1"/>
          <p:cNvSpPr>
            <a:spLocks noChangeArrowheads="1"/>
          </p:cNvSpPr>
          <p:nvPr/>
        </p:nvSpPr>
        <p:spPr bwMode="auto">
          <a:xfrm>
            <a:off x="392357" y="1470268"/>
            <a:ext cx="60563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sz="2800" dirty="0">
                <a:solidFill>
                  <a:srgbClr val="000066"/>
                </a:solidFill>
                <a:latin typeface="+mn-lt"/>
                <a:ea typeface="+mn-ea"/>
                <a:cs typeface="+mn-ea"/>
                <a:sym typeface="+mn-lt"/>
              </a:rPr>
              <a:t>例</a:t>
            </a:r>
            <a:r>
              <a:rPr lang="en-US" altLang="zh-CN" sz="2800" dirty="0">
                <a:solidFill>
                  <a:srgbClr val="000066"/>
                </a:solidFill>
                <a:latin typeface="+mn-lt"/>
                <a:ea typeface="+mn-ea"/>
                <a:cs typeface="+mn-ea"/>
                <a:sym typeface="+mn-lt"/>
              </a:rPr>
              <a:t>3</a:t>
            </a:r>
            <a:r>
              <a:rPr lang="zh-CN" altLang="en-US" sz="2800" dirty="0">
                <a:solidFill>
                  <a:srgbClr val="000066"/>
                </a:solidFill>
                <a:latin typeface="+mn-lt"/>
                <a:ea typeface="+mn-ea"/>
                <a:cs typeface="+mn-ea"/>
                <a:sym typeface="+mn-lt"/>
              </a:rPr>
              <a:t>：</a:t>
            </a:r>
            <a:r>
              <a:rPr lang="en-US" altLang="zh-CN" sz="2800" dirty="0">
                <a:solidFill>
                  <a:srgbClr val="000066"/>
                </a:solidFill>
                <a:latin typeface="+mn-lt"/>
                <a:ea typeface="+mn-ea"/>
                <a:cs typeface="+mn-ea"/>
                <a:sym typeface="+mn-lt"/>
              </a:rPr>
              <a:t>DOS</a:t>
            </a:r>
            <a:r>
              <a:rPr lang="zh-CN" altLang="en-US" sz="2800" dirty="0">
                <a:solidFill>
                  <a:srgbClr val="000066"/>
                </a:solidFill>
                <a:latin typeface="+mn-lt"/>
                <a:ea typeface="+mn-ea"/>
                <a:cs typeface="+mn-ea"/>
                <a:sym typeface="+mn-lt"/>
              </a:rPr>
              <a:t>调用：从键盘输入字符</a:t>
            </a:r>
            <a:endParaRPr lang="zh-CN" altLang="en-US" sz="2800" dirty="0">
              <a:solidFill>
                <a:srgbClr val="0000FF"/>
              </a:solidFill>
              <a:latin typeface="+mn-lt"/>
              <a:ea typeface="+mn-ea"/>
              <a:cs typeface="+mn-ea"/>
              <a:sym typeface="+mn-lt"/>
            </a:endParaRPr>
          </a:p>
        </p:txBody>
      </p:sp>
    </p:spTree>
  </p:cSld>
  <p:clrMapOvr>
    <a:masterClrMapping/>
  </p:clrMapOvr>
  <p:transition>
    <p:zoom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1"/>
          <p:cNvSpPr>
            <a:spLocks noChangeArrowheads="1"/>
          </p:cNvSpPr>
          <p:nvPr/>
        </p:nvSpPr>
        <p:spPr bwMode="auto">
          <a:xfrm>
            <a:off x="465626" y="1192946"/>
            <a:ext cx="570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800" dirty="0">
                <a:latin typeface="+mn-lt"/>
                <a:ea typeface="+mn-ea"/>
                <a:cs typeface="+mn-ea"/>
                <a:sym typeface="+mn-lt"/>
              </a:rPr>
              <a:t>例</a:t>
            </a:r>
            <a:r>
              <a:rPr lang="en-US" altLang="zh-CN" sz="2800" dirty="0">
                <a:latin typeface="+mn-lt"/>
                <a:ea typeface="+mn-ea"/>
                <a:cs typeface="+mn-ea"/>
                <a:sym typeface="+mn-lt"/>
              </a:rPr>
              <a:t>4: </a:t>
            </a:r>
            <a:r>
              <a:rPr lang="zh-CN" altLang="en-US" sz="2800" dirty="0">
                <a:latin typeface="+mn-lt"/>
                <a:ea typeface="+mn-ea"/>
                <a:cs typeface="+mn-ea"/>
                <a:sym typeface="+mn-lt"/>
              </a:rPr>
              <a:t>输入字符串到缓冲区</a:t>
            </a:r>
            <a:r>
              <a:rPr lang="en-US" altLang="zh-CN" sz="2800" dirty="0">
                <a:latin typeface="+mn-lt"/>
                <a:ea typeface="+mn-ea"/>
                <a:cs typeface="+mn-ea"/>
                <a:sym typeface="+mn-lt"/>
              </a:rPr>
              <a:t>STRING</a:t>
            </a:r>
            <a:endParaRPr lang="en-US" altLang="zh-CN" sz="2800" dirty="0">
              <a:latin typeface="+mn-lt"/>
              <a:ea typeface="+mn-ea"/>
              <a:cs typeface="+mn-ea"/>
              <a:sym typeface="+mn-lt"/>
            </a:endParaRPr>
          </a:p>
        </p:txBody>
      </p:sp>
      <p:grpSp>
        <p:nvGrpSpPr>
          <p:cNvPr id="4" name="组合 3"/>
          <p:cNvGrpSpPr/>
          <p:nvPr/>
        </p:nvGrpSpPr>
        <p:grpSpPr>
          <a:xfrm>
            <a:off x="553101" y="1974082"/>
            <a:ext cx="8173119" cy="4837222"/>
            <a:chOff x="673589" y="1877159"/>
            <a:chExt cx="8173119" cy="4837222"/>
          </a:xfrm>
        </p:grpSpPr>
        <p:sp>
          <p:nvSpPr>
            <p:cNvPr id="25604" name="Text Box 35"/>
            <p:cNvSpPr txBox="1">
              <a:spLocks noChangeArrowheads="1"/>
            </p:cNvSpPr>
            <p:nvPr/>
          </p:nvSpPr>
          <p:spPr bwMode="auto">
            <a:xfrm>
              <a:off x="673589" y="1877159"/>
              <a:ext cx="7958137" cy="4837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2000" b="0" dirty="0">
                  <a:solidFill>
                    <a:srgbClr val="0000FF"/>
                  </a:solidFill>
                  <a:latin typeface="+mn-lt"/>
                  <a:ea typeface="+mn-ea"/>
                  <a:cs typeface="+mn-ea"/>
                  <a:sym typeface="+mn-lt"/>
                </a:rPr>
                <a:t>DATA   SEGMENT</a:t>
              </a:r>
              <a:endParaRPr lang="en-US" altLang="zh-CN" sz="2000" b="0" dirty="0">
                <a:solidFill>
                  <a:srgbClr val="0000FF"/>
                </a:solidFill>
                <a:latin typeface="+mn-lt"/>
                <a:ea typeface="+mn-ea"/>
                <a:cs typeface="+mn-ea"/>
                <a:sym typeface="+mn-lt"/>
              </a:endParaRPr>
            </a:p>
            <a:p>
              <a:pPr algn="just"/>
              <a:r>
                <a:rPr lang="en-US" altLang="zh-CN" sz="2000" b="0" dirty="0">
                  <a:latin typeface="+mn-lt"/>
                  <a:ea typeface="+mn-ea"/>
                  <a:cs typeface="+mn-ea"/>
                  <a:sym typeface="+mn-lt"/>
                </a:rPr>
                <a:t>   MAXLEN   DB   32 </a:t>
              </a:r>
              <a:endParaRPr lang="en-US" altLang="zh-CN" sz="2000" b="0" dirty="0">
                <a:latin typeface="+mn-lt"/>
                <a:ea typeface="+mn-ea"/>
                <a:cs typeface="+mn-ea"/>
                <a:sym typeface="+mn-lt"/>
              </a:endParaRPr>
            </a:p>
            <a:p>
              <a:pPr algn="just"/>
              <a:r>
                <a:rPr lang="en-US" altLang="zh-CN" sz="2000" b="0" dirty="0">
                  <a:latin typeface="+mn-lt"/>
                  <a:ea typeface="+mn-ea"/>
                  <a:cs typeface="+mn-ea"/>
                  <a:sym typeface="+mn-lt"/>
                </a:rPr>
                <a:t>   ACTLEN    DB   ?       </a:t>
              </a:r>
              <a:endParaRPr lang="zh-CN" altLang="en-US" sz="2000" b="0" dirty="0">
                <a:latin typeface="+mn-lt"/>
                <a:ea typeface="+mn-ea"/>
                <a:cs typeface="+mn-ea"/>
                <a:sym typeface="+mn-lt"/>
              </a:endParaRPr>
            </a:p>
            <a:p>
              <a:pPr algn="just"/>
              <a:r>
                <a:rPr lang="en-US" altLang="zh-CN" sz="2000" b="0" dirty="0">
                  <a:latin typeface="+mn-lt"/>
                  <a:ea typeface="+mn-ea"/>
                  <a:cs typeface="+mn-ea"/>
                  <a:sym typeface="+mn-lt"/>
                </a:rPr>
                <a:t>   STRING    DB   32 DUP(?)</a:t>
              </a:r>
              <a:endParaRPr lang="en-US" altLang="zh-CN" sz="2000" b="0" dirty="0">
                <a:latin typeface="+mn-lt"/>
                <a:ea typeface="+mn-ea"/>
                <a:cs typeface="+mn-ea"/>
                <a:sym typeface="+mn-lt"/>
              </a:endParaRPr>
            </a:p>
            <a:p>
              <a:pPr algn="just"/>
              <a:r>
                <a:rPr lang="en-US" altLang="zh-CN" sz="2000" b="0" dirty="0">
                  <a:solidFill>
                    <a:srgbClr val="0000FF"/>
                  </a:solidFill>
                  <a:latin typeface="+mn-lt"/>
                  <a:ea typeface="+mn-ea"/>
                  <a:cs typeface="+mn-ea"/>
                  <a:sym typeface="+mn-lt"/>
                </a:rPr>
                <a:t>DATA   ENDS</a:t>
              </a:r>
              <a:endParaRPr lang="en-US" altLang="zh-CN" sz="2000" b="0" dirty="0">
                <a:latin typeface="+mn-lt"/>
                <a:ea typeface="+mn-ea"/>
                <a:cs typeface="+mn-ea"/>
                <a:sym typeface="+mn-lt"/>
              </a:endParaRPr>
            </a:p>
            <a:p>
              <a:pPr algn="just"/>
              <a:r>
                <a:rPr lang="en-US" altLang="zh-CN" sz="2000" b="0" dirty="0">
                  <a:solidFill>
                    <a:srgbClr val="CC0099"/>
                  </a:solidFill>
                  <a:latin typeface="+mn-lt"/>
                  <a:ea typeface="+mn-ea"/>
                  <a:cs typeface="+mn-ea"/>
                  <a:sym typeface="+mn-lt"/>
                </a:rPr>
                <a:t>CODE	SEGMENT</a:t>
              </a:r>
              <a:endParaRPr lang="en-US" altLang="zh-CN" sz="2000" b="0" dirty="0">
                <a:solidFill>
                  <a:srgbClr val="CC0099"/>
                </a:solidFill>
                <a:latin typeface="+mn-lt"/>
                <a:ea typeface="+mn-ea"/>
                <a:cs typeface="+mn-ea"/>
                <a:sym typeface="+mn-lt"/>
              </a:endParaRPr>
            </a:p>
            <a:p>
              <a:pPr algn="just"/>
              <a:r>
                <a:rPr lang="en-US" altLang="zh-CN" sz="2000" b="0" dirty="0">
                  <a:latin typeface="+mn-lt"/>
                  <a:ea typeface="+mn-ea"/>
                  <a:cs typeface="+mn-ea"/>
                  <a:sym typeface="+mn-lt"/>
                </a:rPr>
                <a:t>   ASSUME CS:CODE,DS:DATA</a:t>
              </a:r>
              <a:endParaRPr lang="en-US" altLang="zh-CN" sz="2000" b="0" dirty="0">
                <a:latin typeface="+mn-lt"/>
                <a:ea typeface="+mn-ea"/>
                <a:cs typeface="+mn-ea"/>
                <a:sym typeface="+mn-lt"/>
              </a:endParaRPr>
            </a:p>
            <a:p>
              <a:pPr algn="just"/>
              <a:r>
                <a:rPr lang="en-US" altLang="zh-CN" sz="2000" b="0" dirty="0">
                  <a:latin typeface="+mn-lt"/>
                  <a:ea typeface="+mn-ea"/>
                  <a:cs typeface="+mn-ea"/>
                  <a:sym typeface="+mn-lt"/>
                </a:rPr>
                <a:t>START:	MOV	AX,DATA</a:t>
              </a:r>
              <a:endParaRPr lang="en-US" altLang="zh-CN" sz="2000" b="0" dirty="0">
                <a:latin typeface="+mn-lt"/>
                <a:ea typeface="+mn-ea"/>
                <a:cs typeface="+mn-ea"/>
                <a:sym typeface="+mn-lt"/>
              </a:endParaRPr>
            </a:p>
            <a:p>
              <a:pPr algn="just"/>
              <a:r>
                <a:rPr lang="en-US" altLang="zh-CN" sz="2000" b="0" dirty="0">
                  <a:latin typeface="+mn-lt"/>
                  <a:ea typeface="+mn-ea"/>
                  <a:cs typeface="+mn-ea"/>
                  <a:sym typeface="+mn-lt"/>
                </a:rPr>
                <a:t>	MOV	DS,AX</a:t>
              </a:r>
              <a:endParaRPr lang="en-US" altLang="zh-CN" sz="2000" b="0" dirty="0">
                <a:latin typeface="+mn-lt"/>
                <a:ea typeface="+mn-ea"/>
                <a:cs typeface="+mn-ea"/>
                <a:sym typeface="+mn-lt"/>
              </a:endParaRPr>
            </a:p>
            <a:p>
              <a:pPr algn="just"/>
              <a:r>
                <a:rPr lang="en-US" altLang="zh-CN" sz="2000" b="0" dirty="0">
                  <a:latin typeface="+mn-lt"/>
                  <a:ea typeface="+mn-ea"/>
                  <a:cs typeface="+mn-ea"/>
                  <a:sym typeface="+mn-lt"/>
                </a:rPr>
                <a:t>	</a:t>
              </a:r>
              <a:r>
                <a:rPr lang="en-US" altLang="zh-CN" sz="2000" b="0" dirty="0">
                  <a:solidFill>
                    <a:srgbClr val="FF3300"/>
                  </a:solidFill>
                  <a:latin typeface="+mn-lt"/>
                  <a:ea typeface="+mn-ea"/>
                  <a:cs typeface="+mn-ea"/>
                  <a:sym typeface="+mn-lt"/>
                </a:rPr>
                <a:t>LEA	DX,MAXLEN    </a:t>
              </a:r>
              <a:endParaRPr lang="en-US" altLang="zh-CN" sz="2000" b="0" dirty="0">
                <a:solidFill>
                  <a:srgbClr val="FF3300"/>
                </a:solidFill>
                <a:latin typeface="+mn-lt"/>
                <a:ea typeface="+mn-ea"/>
                <a:cs typeface="+mn-ea"/>
                <a:sym typeface="+mn-lt"/>
              </a:endParaRPr>
            </a:p>
            <a:p>
              <a:pPr algn="just"/>
              <a:endParaRPr lang="en-US" altLang="zh-CN" sz="2000" b="0" dirty="0">
                <a:solidFill>
                  <a:srgbClr val="FF3300"/>
                </a:solidFill>
                <a:latin typeface="+mn-lt"/>
                <a:ea typeface="+mn-ea"/>
                <a:cs typeface="+mn-ea"/>
                <a:sym typeface="+mn-lt"/>
              </a:endParaRPr>
            </a:p>
            <a:p>
              <a:pPr algn="just">
                <a:spcBef>
                  <a:spcPts val="1000"/>
                </a:spcBef>
              </a:pPr>
              <a:r>
                <a:rPr lang="en-US" altLang="zh-CN" sz="2000" b="0" dirty="0">
                  <a:solidFill>
                    <a:srgbClr val="FF3300"/>
                  </a:solidFill>
                  <a:latin typeface="+mn-lt"/>
                  <a:ea typeface="+mn-ea"/>
                  <a:cs typeface="+mn-ea"/>
                  <a:sym typeface="+mn-lt"/>
                </a:rPr>
                <a:t>	MOV	AH,0AH         </a:t>
              </a:r>
              <a:r>
                <a:rPr lang="en-US" altLang="zh-CN" sz="1600" b="0" dirty="0">
                  <a:solidFill>
                    <a:srgbClr val="FF3300"/>
                  </a:solidFill>
                  <a:latin typeface="+mn-lt"/>
                  <a:ea typeface="+mn-ea"/>
                  <a:cs typeface="+mn-ea"/>
                  <a:sym typeface="+mn-lt"/>
                </a:rPr>
                <a:t>;</a:t>
              </a:r>
              <a:r>
                <a:rPr lang="zh-CN" altLang="en-US" sz="1600" b="0" dirty="0">
                  <a:solidFill>
                    <a:srgbClr val="FF3300"/>
                  </a:solidFill>
                  <a:latin typeface="+mn-lt"/>
                  <a:ea typeface="+mn-ea"/>
                  <a:cs typeface="+mn-ea"/>
                  <a:sym typeface="+mn-lt"/>
                </a:rPr>
                <a:t>屏幕出现光标，让用户输入字符串！</a:t>
              </a:r>
              <a:endParaRPr lang="en-US" altLang="zh-CN" sz="1600" b="0" dirty="0">
                <a:solidFill>
                  <a:srgbClr val="FF3300"/>
                </a:solidFill>
                <a:latin typeface="+mn-lt"/>
                <a:ea typeface="+mn-ea"/>
                <a:cs typeface="+mn-ea"/>
                <a:sym typeface="+mn-lt"/>
              </a:endParaRPr>
            </a:p>
            <a:p>
              <a:pPr algn="just"/>
              <a:r>
                <a:rPr lang="en-US" altLang="zh-CN" sz="2000" b="0" dirty="0">
                  <a:solidFill>
                    <a:srgbClr val="FF3300"/>
                  </a:solidFill>
                  <a:latin typeface="+mn-lt"/>
                  <a:ea typeface="+mn-ea"/>
                  <a:cs typeface="+mn-ea"/>
                  <a:sym typeface="+mn-lt"/>
                </a:rPr>
                <a:t>	INT	21H</a:t>
              </a:r>
              <a:endParaRPr lang="zh-CN" altLang="en-US" sz="2000" b="0" dirty="0">
                <a:solidFill>
                  <a:srgbClr val="FF3300"/>
                </a:solidFill>
                <a:latin typeface="+mn-lt"/>
                <a:ea typeface="+mn-ea"/>
                <a:cs typeface="+mn-ea"/>
                <a:sym typeface="+mn-lt"/>
              </a:endParaRPr>
            </a:p>
            <a:p>
              <a:pPr algn="just"/>
              <a:r>
                <a:rPr lang="en-US" altLang="zh-CN" sz="2000" b="0" dirty="0">
                  <a:solidFill>
                    <a:srgbClr val="CC0099"/>
                  </a:solidFill>
                  <a:latin typeface="+mn-lt"/>
                  <a:ea typeface="+mn-ea"/>
                  <a:cs typeface="+mn-ea"/>
                  <a:sym typeface="+mn-lt"/>
                </a:rPr>
                <a:t>CODE	ENDS</a:t>
              </a:r>
              <a:endParaRPr lang="en-US" altLang="zh-CN" sz="2000" b="0" dirty="0">
                <a:solidFill>
                  <a:srgbClr val="CC0099"/>
                </a:solidFill>
                <a:latin typeface="+mn-lt"/>
                <a:ea typeface="+mn-ea"/>
                <a:cs typeface="+mn-ea"/>
                <a:sym typeface="+mn-lt"/>
              </a:endParaRPr>
            </a:p>
            <a:p>
              <a:pPr algn="just"/>
              <a:r>
                <a:rPr lang="en-US" altLang="zh-CN" sz="2000" b="0" dirty="0">
                  <a:latin typeface="+mn-lt"/>
                  <a:ea typeface="+mn-ea"/>
                  <a:cs typeface="+mn-ea"/>
                  <a:sym typeface="+mn-lt"/>
                </a:rPr>
                <a:t>	END	START</a:t>
              </a:r>
              <a:endParaRPr lang="en-US" altLang="zh-CN" sz="2000" b="0" dirty="0">
                <a:latin typeface="+mn-lt"/>
                <a:ea typeface="+mn-ea"/>
                <a:cs typeface="+mn-ea"/>
                <a:sym typeface="+mn-lt"/>
              </a:endParaRPr>
            </a:p>
          </p:txBody>
        </p:sp>
        <p:sp>
          <p:nvSpPr>
            <p:cNvPr id="2" name="矩形 1"/>
            <p:cNvSpPr/>
            <p:nvPr/>
          </p:nvSpPr>
          <p:spPr>
            <a:xfrm>
              <a:off x="4046108" y="4636666"/>
              <a:ext cx="4800600" cy="830997"/>
            </a:xfrm>
            <a:prstGeom prst="rect">
              <a:avLst/>
            </a:prstGeom>
          </p:spPr>
          <p:txBody>
            <a:bodyPr wrap="square">
              <a:spAutoFit/>
            </a:bodyPr>
            <a:lstStyle/>
            <a:p>
              <a:pPr algn="just"/>
              <a:r>
                <a:rPr lang="en-US" altLang="zh-CN" sz="1600" b="0" dirty="0">
                  <a:solidFill>
                    <a:srgbClr val="FF3300"/>
                  </a:solidFill>
                  <a:latin typeface="+mn-lt"/>
                  <a:ea typeface="+mn-ea"/>
                  <a:cs typeface="+mn-ea"/>
                  <a:sym typeface="+mn-lt"/>
                </a:rPr>
                <a:t>;</a:t>
              </a:r>
              <a:r>
                <a:rPr lang="zh-CN" altLang="en-US" sz="1600" b="0" dirty="0">
                  <a:solidFill>
                    <a:srgbClr val="FF3300"/>
                  </a:solidFill>
                  <a:latin typeface="+mn-lt"/>
                  <a:ea typeface="+mn-ea"/>
                  <a:cs typeface="+mn-ea"/>
                  <a:sym typeface="+mn-lt"/>
                </a:rPr>
                <a:t>把</a:t>
              </a:r>
              <a:r>
                <a:rPr lang="en-US" altLang="zh-CN" sz="1600" b="0" dirty="0">
                  <a:solidFill>
                    <a:srgbClr val="FF3300"/>
                  </a:solidFill>
                  <a:latin typeface="+mn-lt"/>
                  <a:ea typeface="+mn-ea"/>
                  <a:cs typeface="+mn-ea"/>
                  <a:sym typeface="+mn-lt"/>
                </a:rPr>
                <a:t>MAXLEN</a:t>
              </a:r>
              <a:r>
                <a:rPr lang="zh-CN" altLang="en-US" sz="1600" b="0" dirty="0">
                  <a:solidFill>
                    <a:srgbClr val="FF3300"/>
                  </a:solidFill>
                  <a:latin typeface="+mn-lt"/>
                  <a:ea typeface="+mn-ea"/>
                  <a:cs typeface="+mn-ea"/>
                  <a:sym typeface="+mn-lt"/>
                </a:rPr>
                <a:t>所在地址赋值给</a:t>
              </a:r>
              <a:r>
                <a:rPr lang="en-US" altLang="zh-CN" sz="1600" b="0" dirty="0">
                  <a:solidFill>
                    <a:srgbClr val="FF3300"/>
                  </a:solidFill>
                  <a:latin typeface="+mn-lt"/>
                  <a:ea typeface="+mn-ea"/>
                  <a:cs typeface="+mn-ea"/>
                  <a:sym typeface="+mn-lt"/>
                </a:rPr>
                <a:t>DX</a:t>
              </a:r>
              <a:r>
                <a:rPr lang="zh-CN" altLang="en-US" sz="1600" b="0" dirty="0">
                  <a:solidFill>
                    <a:srgbClr val="FF3300"/>
                  </a:solidFill>
                  <a:latin typeface="+mn-lt"/>
                  <a:ea typeface="+mn-ea"/>
                  <a:cs typeface="+mn-ea"/>
                  <a:sym typeface="+mn-lt"/>
                </a:rPr>
                <a:t>；并且</a:t>
              </a:r>
              <a:r>
                <a:rPr lang="en-US" altLang="zh-CN" sz="1600" b="0" dirty="0">
                  <a:solidFill>
                    <a:srgbClr val="FF3300"/>
                  </a:solidFill>
                  <a:latin typeface="+mn-lt"/>
                  <a:ea typeface="+mn-ea"/>
                  <a:cs typeface="+mn-ea"/>
                  <a:sym typeface="+mn-lt"/>
                </a:rPr>
                <a:t>21H</a:t>
              </a:r>
              <a:r>
                <a:rPr lang="zh-CN" altLang="en-US" sz="1600" b="0" dirty="0">
                  <a:solidFill>
                    <a:srgbClr val="FF3300"/>
                  </a:solidFill>
                  <a:latin typeface="+mn-lt"/>
                  <a:ea typeface="+mn-ea"/>
                  <a:cs typeface="+mn-ea"/>
                  <a:sym typeface="+mn-lt"/>
                </a:rPr>
                <a:t>的</a:t>
              </a:r>
              <a:r>
                <a:rPr lang="en-US" altLang="zh-CN" sz="1600" b="0" dirty="0">
                  <a:solidFill>
                    <a:srgbClr val="FF3300"/>
                  </a:solidFill>
                  <a:latin typeface="+mn-lt"/>
                  <a:ea typeface="+mn-ea"/>
                  <a:cs typeface="+mn-ea"/>
                  <a:sym typeface="+mn-lt"/>
                </a:rPr>
                <a:t>0A</a:t>
              </a:r>
              <a:r>
                <a:rPr lang="zh-CN" altLang="en-US" sz="1600" b="0" dirty="0">
                  <a:solidFill>
                    <a:srgbClr val="FF3300"/>
                  </a:solidFill>
                  <a:latin typeface="+mn-lt"/>
                  <a:ea typeface="+mn-ea"/>
                  <a:cs typeface="+mn-ea"/>
                  <a:sym typeface="+mn-lt"/>
                </a:rPr>
                <a:t>号 功能规定了缓冲区的长度设置、存放的内容和顺序，回车符（</a:t>
              </a:r>
              <a:r>
                <a:rPr lang="en-US" altLang="zh-CN" sz="1600" b="0" dirty="0">
                  <a:solidFill>
                    <a:srgbClr val="FF3300"/>
                  </a:solidFill>
                  <a:latin typeface="+mn-lt"/>
                  <a:ea typeface="+mn-ea"/>
                  <a:cs typeface="+mn-ea"/>
                  <a:sym typeface="+mn-lt"/>
                </a:rPr>
                <a:t>0DH</a:t>
              </a:r>
              <a:r>
                <a:rPr lang="zh-CN" altLang="en-US" sz="1600" b="0" dirty="0">
                  <a:solidFill>
                    <a:srgbClr val="FF3300"/>
                  </a:solidFill>
                  <a:latin typeface="+mn-lt"/>
                  <a:ea typeface="+mn-ea"/>
                  <a:cs typeface="+mn-ea"/>
                  <a:sym typeface="+mn-lt"/>
                </a:rPr>
                <a:t>）表示输入结束，见右上图</a:t>
              </a:r>
              <a:endParaRPr lang="zh-CN" altLang="en-US" sz="1600" b="0" dirty="0">
                <a:solidFill>
                  <a:srgbClr val="FF3300"/>
                </a:solidFill>
                <a:latin typeface="+mn-lt"/>
                <a:ea typeface="+mn-ea"/>
                <a:cs typeface="+mn-ea"/>
                <a:sym typeface="+mn-lt"/>
              </a:endParaRPr>
            </a:p>
          </p:txBody>
        </p:sp>
        <p:sp>
          <p:nvSpPr>
            <p:cNvPr id="3" name="矩形 2"/>
            <p:cNvSpPr/>
            <p:nvPr/>
          </p:nvSpPr>
          <p:spPr>
            <a:xfrm>
              <a:off x="3139286" y="2180746"/>
              <a:ext cx="2954655" cy="338554"/>
            </a:xfrm>
            <a:prstGeom prst="rect">
              <a:avLst/>
            </a:prstGeom>
          </p:spPr>
          <p:txBody>
            <a:bodyPr wrap="none">
              <a:spAutoFit/>
            </a:bodyPr>
            <a:lstStyle/>
            <a:p>
              <a:r>
                <a:rPr lang="en-US" altLang="zh-CN" sz="1600" b="0" dirty="0">
                  <a:solidFill>
                    <a:srgbClr val="FF3300"/>
                  </a:solidFill>
                  <a:latin typeface="+mn-lt"/>
                  <a:ea typeface="+mn-ea"/>
                  <a:cs typeface="+mn-ea"/>
                  <a:sym typeface="+mn-lt"/>
                </a:rPr>
                <a:t>;</a:t>
              </a:r>
              <a:r>
                <a:rPr lang="zh-CN" altLang="en-US" sz="1600" b="0" dirty="0">
                  <a:solidFill>
                    <a:srgbClr val="FF3300"/>
                  </a:solidFill>
                  <a:latin typeface="+mn-lt"/>
                  <a:ea typeface="+mn-ea"/>
                  <a:cs typeface="+mn-ea"/>
                  <a:sym typeface="+mn-lt"/>
                </a:rPr>
                <a:t>定义缓冲区存放字符的字节数</a:t>
              </a:r>
              <a:endParaRPr lang="zh-CN" altLang="en-US" sz="1600" dirty="0">
                <a:latin typeface="+mn-lt"/>
                <a:ea typeface="+mn-ea"/>
                <a:cs typeface="+mn-ea"/>
                <a:sym typeface="+mn-lt"/>
              </a:endParaRPr>
            </a:p>
          </p:txBody>
        </p:sp>
        <p:sp>
          <p:nvSpPr>
            <p:cNvPr id="40" name="矩形 39"/>
            <p:cNvSpPr/>
            <p:nvPr/>
          </p:nvSpPr>
          <p:spPr>
            <a:xfrm>
              <a:off x="3139286" y="2502253"/>
              <a:ext cx="4596130" cy="338554"/>
            </a:xfrm>
            <a:prstGeom prst="rect">
              <a:avLst/>
            </a:prstGeom>
          </p:spPr>
          <p:txBody>
            <a:bodyPr wrap="none">
              <a:spAutoFit/>
            </a:bodyPr>
            <a:lstStyle/>
            <a:p>
              <a:r>
                <a:rPr lang="en-US" altLang="zh-CN" sz="1600" b="0" dirty="0">
                  <a:solidFill>
                    <a:srgbClr val="FF3300"/>
                  </a:solidFill>
                  <a:latin typeface="+mn-lt"/>
                  <a:ea typeface="+mn-ea"/>
                  <a:cs typeface="+mn-ea"/>
                  <a:sym typeface="+mn-lt"/>
                </a:rPr>
                <a:t>;</a:t>
              </a:r>
              <a:r>
                <a:rPr lang="zh-CN" altLang="en-US" sz="1600" b="0" dirty="0">
                  <a:solidFill>
                    <a:srgbClr val="FF3300"/>
                  </a:solidFill>
                  <a:latin typeface="+mn-lt"/>
                  <a:ea typeface="+mn-ea"/>
                  <a:cs typeface="+mn-ea"/>
                  <a:sym typeface="+mn-lt"/>
                </a:rPr>
                <a:t>预留一个字节，由系统填写实际键入的字符个数</a:t>
              </a:r>
              <a:endParaRPr lang="zh-CN" altLang="en-US" sz="1600" dirty="0">
                <a:latin typeface="+mn-lt"/>
                <a:ea typeface="+mn-ea"/>
                <a:cs typeface="+mn-ea"/>
                <a:sym typeface="+mn-lt"/>
              </a:endParaRPr>
            </a:p>
          </p:txBody>
        </p:sp>
        <p:sp>
          <p:nvSpPr>
            <p:cNvPr id="41" name="矩形 40"/>
            <p:cNvSpPr/>
            <p:nvPr/>
          </p:nvSpPr>
          <p:spPr>
            <a:xfrm>
              <a:off x="4141813" y="2842553"/>
              <a:ext cx="3159839" cy="338554"/>
            </a:xfrm>
            <a:prstGeom prst="rect">
              <a:avLst/>
            </a:prstGeom>
          </p:spPr>
          <p:txBody>
            <a:bodyPr wrap="none">
              <a:spAutoFit/>
            </a:bodyPr>
            <a:lstStyle/>
            <a:p>
              <a:r>
                <a:rPr lang="en-US" altLang="zh-CN" sz="1600" b="0" dirty="0">
                  <a:solidFill>
                    <a:srgbClr val="FF3300"/>
                  </a:solidFill>
                  <a:latin typeface="+mn-lt"/>
                  <a:ea typeface="+mn-ea"/>
                  <a:cs typeface="+mn-ea"/>
                  <a:sym typeface="+mn-lt"/>
                </a:rPr>
                <a:t>;32</a:t>
              </a:r>
              <a:r>
                <a:rPr lang="zh-CN" altLang="en-US" sz="1600" b="0" dirty="0">
                  <a:solidFill>
                    <a:srgbClr val="FF3300"/>
                  </a:solidFill>
                  <a:latin typeface="+mn-lt"/>
                  <a:ea typeface="+mn-ea"/>
                  <a:cs typeface="+mn-ea"/>
                  <a:sym typeface="+mn-lt"/>
                </a:rPr>
                <a:t>个字节空间存放键入的字符数</a:t>
              </a:r>
              <a:endParaRPr lang="zh-CN" altLang="en-US" sz="1600" dirty="0">
                <a:latin typeface="+mn-lt"/>
                <a:ea typeface="+mn-ea"/>
                <a:cs typeface="+mn-ea"/>
                <a:sym typeface="+mn-lt"/>
              </a:endParaRPr>
            </a:p>
          </p:txBody>
        </p:sp>
      </p:grpSp>
      <p:sp>
        <p:nvSpPr>
          <p:cNvPr id="43" name="矩形 42"/>
          <p:cNvSpPr/>
          <p:nvPr/>
        </p:nvSpPr>
        <p:spPr>
          <a:xfrm>
            <a:off x="6463273" y="1087835"/>
            <a:ext cx="2574744" cy="338554"/>
          </a:xfrm>
          <a:prstGeom prst="rect">
            <a:avLst/>
          </a:prstGeom>
        </p:spPr>
        <p:txBody>
          <a:bodyPr wrap="none">
            <a:spAutoFit/>
          </a:bodyPr>
          <a:lstStyle/>
          <a:p>
            <a:r>
              <a:rPr lang="zh-CN" altLang="en-US" sz="1600" b="0" dirty="0">
                <a:solidFill>
                  <a:srgbClr val="0066CC"/>
                </a:solidFill>
                <a:latin typeface="+mn-lt"/>
                <a:ea typeface="+mn-ea"/>
                <a:cs typeface="+mn-ea"/>
                <a:sym typeface="+mn-lt"/>
              </a:rPr>
              <a:t>若输入字符串为‘</a:t>
            </a:r>
            <a:r>
              <a:rPr lang="en-US" altLang="zh-CN" sz="1600" b="0" dirty="0">
                <a:solidFill>
                  <a:srgbClr val="0066CC"/>
                </a:solidFill>
                <a:latin typeface="+mn-lt"/>
                <a:ea typeface="+mn-ea"/>
                <a:cs typeface="+mn-ea"/>
                <a:sym typeface="+mn-lt"/>
              </a:rPr>
              <a:t>ABCDE’</a:t>
            </a:r>
            <a:endParaRPr lang="zh-CN" altLang="en-US" sz="1600" dirty="0">
              <a:solidFill>
                <a:srgbClr val="0066CC"/>
              </a:solidFill>
              <a:latin typeface="+mn-lt"/>
              <a:ea typeface="+mn-ea"/>
              <a:cs typeface="+mn-ea"/>
              <a:sym typeface="+mn-lt"/>
            </a:endParaRPr>
          </a:p>
        </p:txBody>
      </p:sp>
      <p:sp>
        <p:nvSpPr>
          <p:cNvPr id="44" name="矩形 43"/>
          <p:cNvSpPr/>
          <p:nvPr/>
        </p:nvSpPr>
        <p:spPr>
          <a:xfrm>
            <a:off x="8552807" y="1813040"/>
            <a:ext cx="430887" cy="1938992"/>
          </a:xfrm>
          <a:prstGeom prst="rect">
            <a:avLst/>
          </a:prstGeom>
        </p:spPr>
        <p:txBody>
          <a:bodyPr vert="eaVert" wrap="none">
            <a:spAutoFit/>
          </a:bodyPr>
          <a:lstStyle/>
          <a:p>
            <a:r>
              <a:rPr lang="zh-CN" altLang="en-US" sz="1600" b="0" dirty="0">
                <a:solidFill>
                  <a:srgbClr val="0066CC"/>
                </a:solidFill>
                <a:latin typeface="+mn-lt"/>
                <a:ea typeface="+mn-ea"/>
                <a:cs typeface="+mn-ea"/>
                <a:sym typeface="+mn-lt"/>
              </a:rPr>
              <a:t>输入缓冲区存储格式</a:t>
            </a:r>
            <a:endParaRPr lang="zh-CN" altLang="en-US" sz="1600" dirty="0">
              <a:solidFill>
                <a:srgbClr val="0066CC"/>
              </a:solidFill>
              <a:latin typeface="+mn-lt"/>
              <a:ea typeface="+mn-ea"/>
              <a:cs typeface="+mn-ea"/>
              <a:sym typeface="+mn-lt"/>
            </a:endParaRPr>
          </a:p>
        </p:txBody>
      </p:sp>
      <p:grpSp>
        <p:nvGrpSpPr>
          <p:cNvPr id="73" name="Group 36"/>
          <p:cNvGrpSpPr/>
          <p:nvPr/>
        </p:nvGrpSpPr>
        <p:grpSpPr bwMode="auto">
          <a:xfrm>
            <a:off x="6463273" y="1631792"/>
            <a:ext cx="1905000" cy="2500312"/>
            <a:chOff x="3120" y="1584"/>
            <a:chExt cx="1200" cy="1575"/>
          </a:xfrm>
        </p:grpSpPr>
        <p:sp>
          <p:nvSpPr>
            <p:cNvPr id="74" name="Rectangle 37"/>
            <p:cNvSpPr>
              <a:spLocks noChangeArrowheads="1"/>
            </p:cNvSpPr>
            <p:nvPr/>
          </p:nvSpPr>
          <p:spPr bwMode="auto">
            <a:xfrm>
              <a:off x="3648" y="1680"/>
              <a:ext cx="5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nvGrpSpPr>
            <p:cNvPr id="75" name="Group 38"/>
            <p:cNvGrpSpPr/>
            <p:nvPr/>
          </p:nvGrpSpPr>
          <p:grpSpPr bwMode="auto">
            <a:xfrm>
              <a:off x="3888" y="1584"/>
              <a:ext cx="432" cy="250"/>
              <a:chOff x="4272" y="2208"/>
              <a:chExt cx="432" cy="250"/>
            </a:xfrm>
          </p:grpSpPr>
          <p:sp>
            <p:nvSpPr>
              <p:cNvPr id="100" name="Text Box 39"/>
              <p:cNvSpPr txBox="1">
                <a:spLocks noChangeArrowheads="1"/>
              </p:cNvSpPr>
              <p:nvPr/>
            </p:nvSpPr>
            <p:spPr bwMode="auto">
              <a:xfrm>
                <a:off x="4272" y="2208"/>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zh-CN" altLang="en-US" sz="20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32</a:t>
                </a:r>
                <a:endParaRPr kumimoji="1" lang="zh-CN" altLang="en-US" sz="20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endParaRPr>
              </a:p>
            </p:txBody>
          </p:sp>
          <p:sp>
            <p:nvSpPr>
              <p:cNvPr id="101" name="Rectangle 40"/>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grpSp>
          <p:nvGrpSpPr>
            <p:cNvPr id="76" name="Group 41"/>
            <p:cNvGrpSpPr/>
            <p:nvPr/>
          </p:nvGrpSpPr>
          <p:grpSpPr bwMode="auto">
            <a:xfrm>
              <a:off x="3888" y="1776"/>
              <a:ext cx="432" cy="250"/>
              <a:chOff x="4272" y="2208"/>
              <a:chExt cx="432" cy="250"/>
            </a:xfrm>
          </p:grpSpPr>
          <p:sp>
            <p:nvSpPr>
              <p:cNvPr id="98" name="Text Box 42"/>
              <p:cNvSpPr txBox="1">
                <a:spLocks noChangeArrowheads="1"/>
              </p:cNvSpPr>
              <p:nvPr/>
            </p:nvSpPr>
            <p:spPr bwMode="auto">
              <a:xfrm>
                <a:off x="4272" y="2208"/>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zh-CN" altLang="en-US" sz="20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5</a:t>
                </a:r>
                <a:endParaRPr kumimoji="1" lang="zh-CN" altLang="en-US" sz="20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endParaRPr>
              </a:p>
            </p:txBody>
          </p:sp>
          <p:sp>
            <p:nvSpPr>
              <p:cNvPr id="99" name="Rectangle 43"/>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grpSp>
          <p:nvGrpSpPr>
            <p:cNvPr id="77" name="Group 44"/>
            <p:cNvGrpSpPr/>
            <p:nvPr/>
          </p:nvGrpSpPr>
          <p:grpSpPr bwMode="auto">
            <a:xfrm>
              <a:off x="3888" y="1968"/>
              <a:ext cx="432" cy="250"/>
              <a:chOff x="4272" y="2208"/>
              <a:chExt cx="432" cy="250"/>
            </a:xfrm>
          </p:grpSpPr>
          <p:sp>
            <p:nvSpPr>
              <p:cNvPr id="96" name="Text Box 45"/>
              <p:cNvSpPr txBox="1">
                <a:spLocks noChangeArrowheads="1"/>
              </p:cNvSpPr>
              <p:nvPr/>
            </p:nvSpPr>
            <p:spPr bwMode="auto">
              <a:xfrm>
                <a:off x="4272" y="2208"/>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41H</a:t>
                </a:r>
                <a:endPar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sp>
            <p:nvSpPr>
              <p:cNvPr id="97" name="Rectangle 46"/>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grpSp>
          <p:nvGrpSpPr>
            <p:cNvPr id="78" name="Group 47"/>
            <p:cNvGrpSpPr/>
            <p:nvPr/>
          </p:nvGrpSpPr>
          <p:grpSpPr bwMode="auto">
            <a:xfrm>
              <a:off x="3888" y="2160"/>
              <a:ext cx="432" cy="250"/>
              <a:chOff x="4272" y="2208"/>
              <a:chExt cx="432" cy="250"/>
            </a:xfrm>
          </p:grpSpPr>
          <p:sp>
            <p:nvSpPr>
              <p:cNvPr id="94" name="Text Box 48"/>
              <p:cNvSpPr txBox="1">
                <a:spLocks noChangeArrowheads="1"/>
              </p:cNvSpPr>
              <p:nvPr/>
            </p:nvSpPr>
            <p:spPr bwMode="auto">
              <a:xfrm>
                <a:off x="4272" y="2208"/>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42H</a:t>
                </a:r>
                <a:endPar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sp>
            <p:nvSpPr>
              <p:cNvPr id="95" name="Rectangle 49"/>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grpSp>
          <p:nvGrpSpPr>
            <p:cNvPr id="79" name="Group 50"/>
            <p:cNvGrpSpPr/>
            <p:nvPr/>
          </p:nvGrpSpPr>
          <p:grpSpPr bwMode="auto">
            <a:xfrm>
              <a:off x="3888" y="2352"/>
              <a:ext cx="432" cy="250"/>
              <a:chOff x="4272" y="2208"/>
              <a:chExt cx="432" cy="250"/>
            </a:xfrm>
          </p:grpSpPr>
          <p:sp>
            <p:nvSpPr>
              <p:cNvPr id="92" name="Text Box 51"/>
              <p:cNvSpPr txBox="1">
                <a:spLocks noChangeArrowheads="1"/>
              </p:cNvSpPr>
              <p:nvPr/>
            </p:nvSpPr>
            <p:spPr bwMode="auto">
              <a:xfrm>
                <a:off x="4272" y="2208"/>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43H</a:t>
                </a:r>
                <a:endPar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sp>
            <p:nvSpPr>
              <p:cNvPr id="93" name="Rectangle 52"/>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grpSp>
          <p:nvGrpSpPr>
            <p:cNvPr id="80" name="Group 53"/>
            <p:cNvGrpSpPr/>
            <p:nvPr/>
          </p:nvGrpSpPr>
          <p:grpSpPr bwMode="auto">
            <a:xfrm>
              <a:off x="3888" y="2544"/>
              <a:ext cx="432" cy="250"/>
              <a:chOff x="4272" y="2208"/>
              <a:chExt cx="432" cy="250"/>
            </a:xfrm>
          </p:grpSpPr>
          <p:sp>
            <p:nvSpPr>
              <p:cNvPr id="90" name="Text Box 54"/>
              <p:cNvSpPr txBox="1">
                <a:spLocks noChangeArrowheads="1"/>
              </p:cNvSpPr>
              <p:nvPr/>
            </p:nvSpPr>
            <p:spPr bwMode="auto">
              <a:xfrm>
                <a:off x="4272" y="2208"/>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44H</a:t>
                </a:r>
                <a:endPar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sp>
            <p:nvSpPr>
              <p:cNvPr id="91" name="Rectangle 55"/>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grpSp>
          <p:nvGrpSpPr>
            <p:cNvPr id="81" name="Group 56"/>
            <p:cNvGrpSpPr/>
            <p:nvPr/>
          </p:nvGrpSpPr>
          <p:grpSpPr bwMode="auto">
            <a:xfrm>
              <a:off x="3888" y="2736"/>
              <a:ext cx="432" cy="250"/>
              <a:chOff x="4272" y="2208"/>
              <a:chExt cx="432" cy="250"/>
            </a:xfrm>
          </p:grpSpPr>
          <p:sp>
            <p:nvSpPr>
              <p:cNvPr id="88" name="Text Box 57"/>
              <p:cNvSpPr txBox="1">
                <a:spLocks noChangeArrowheads="1"/>
              </p:cNvSpPr>
              <p:nvPr/>
            </p:nvSpPr>
            <p:spPr bwMode="auto">
              <a:xfrm>
                <a:off x="4272" y="2208"/>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45H</a:t>
                </a:r>
                <a:endParaRPr kumimoji="1" lang="en-US" altLang="zh-CN" sz="20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sp>
            <p:nvSpPr>
              <p:cNvPr id="89" name="Rectangle 58"/>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grpSp>
          <p:nvGrpSpPr>
            <p:cNvPr id="82" name="Group 59"/>
            <p:cNvGrpSpPr/>
            <p:nvPr/>
          </p:nvGrpSpPr>
          <p:grpSpPr bwMode="auto">
            <a:xfrm>
              <a:off x="3888" y="2928"/>
              <a:ext cx="432" cy="231"/>
              <a:chOff x="4272" y="2208"/>
              <a:chExt cx="432" cy="231"/>
            </a:xfrm>
          </p:grpSpPr>
          <p:sp>
            <p:nvSpPr>
              <p:cNvPr id="86" name="Text Box 60"/>
              <p:cNvSpPr txBox="1">
                <a:spLocks noChangeArrowheads="1"/>
              </p:cNvSpPr>
              <p:nvPr/>
            </p:nvSpPr>
            <p:spPr bwMode="auto">
              <a:xfrm>
                <a:off x="4272" y="2208"/>
                <a:ext cx="4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zh-CN" altLang="en-US"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0</a:t>
                </a:r>
                <a:r>
                  <a:rPr kumimoji="1" lang="en-US" altLang="zh-CN"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DH</a:t>
                </a:r>
                <a:endParaRPr kumimoji="1" lang="en-US" altLang="zh-CN"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endParaRPr>
              </a:p>
            </p:txBody>
          </p:sp>
          <p:sp>
            <p:nvSpPr>
              <p:cNvPr id="87" name="Rectangle 61"/>
              <p:cNvSpPr>
                <a:spLocks noChangeArrowheads="1"/>
              </p:cNvSpPr>
              <p:nvPr/>
            </p:nvSpPr>
            <p:spPr bwMode="auto">
              <a:xfrm>
                <a:off x="4272" y="2208"/>
                <a:ext cx="432" cy="192"/>
              </a:xfrm>
              <a:prstGeom prst="rect">
                <a:avLst/>
              </a:prstGeom>
              <a:noFill/>
              <a:ln w="12700" cap="sq">
                <a:solidFill>
                  <a:sysClr val="windowText" lastClr="000000"/>
                </a:solidFill>
                <a:miter lim="800000"/>
              </a:ln>
              <a:extLst>
                <a:ext uri="{909E8E84-426E-40DD-AFC4-6F175D3DCCD1}">
                  <a14:hiddenFill xmlns:a14="http://schemas.microsoft.com/office/drawing/2010/main">
                    <a:solidFill>
                      <a:srgbClr val="FFFFFF"/>
                    </a:solidFill>
                  </a14:hiddenFill>
                </a:ext>
              </a:extLst>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black"/>
                  </a:solidFill>
                  <a:effectLst/>
                  <a:uLnTx/>
                  <a:uFillTx/>
                  <a:latin typeface="Verdana" panose="020B0604030504040204" pitchFamily="34" charset="0"/>
                  <a:ea typeface="宋体" panose="02010600030101010101" pitchFamily="2" charset="-122"/>
                </a:endParaRPr>
              </a:p>
            </p:txBody>
          </p:sp>
        </p:grpSp>
        <p:sp>
          <p:nvSpPr>
            <p:cNvPr id="83" name="Text Box 62"/>
            <p:cNvSpPr txBox="1">
              <a:spLocks noChangeArrowheads="1"/>
            </p:cNvSpPr>
            <p:nvPr/>
          </p:nvSpPr>
          <p:spPr bwMode="auto">
            <a:xfrm>
              <a:off x="3120" y="1584"/>
              <a:ext cx="76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MAXLE</a:t>
              </a:r>
              <a:r>
                <a:rPr kumimoji="1" lang="en-US" altLang="zh-CN" sz="20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N</a:t>
              </a:r>
              <a:endParaRPr kumimoji="1" lang="en-US" altLang="zh-CN" sz="20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endParaRPr>
            </a:p>
          </p:txBody>
        </p:sp>
        <p:sp>
          <p:nvSpPr>
            <p:cNvPr id="84" name="Text Box 63"/>
            <p:cNvSpPr txBox="1">
              <a:spLocks noChangeArrowheads="1"/>
            </p:cNvSpPr>
            <p:nvPr/>
          </p:nvSpPr>
          <p:spPr bwMode="auto">
            <a:xfrm>
              <a:off x="3120" y="1776"/>
              <a:ext cx="7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ACTLEN</a:t>
              </a:r>
              <a:endParaRPr kumimoji="1" lang="en-US" altLang="zh-CN"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endParaRPr>
            </a:p>
          </p:txBody>
        </p:sp>
        <p:sp>
          <p:nvSpPr>
            <p:cNvPr id="85" name="Text Box 64"/>
            <p:cNvSpPr txBox="1">
              <a:spLocks noChangeArrowheads="1"/>
            </p:cNvSpPr>
            <p:nvPr/>
          </p:nvSpPr>
          <p:spPr bwMode="auto">
            <a:xfrm>
              <a:off x="3168" y="1968"/>
              <a:ext cx="7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50000"/>
                </a:spcBef>
                <a:spcAft>
                  <a:spcPts val="0"/>
                </a:spcAft>
                <a:buClrTx/>
                <a:buSzTx/>
                <a:buFontTx/>
                <a:buNone/>
                <a:defRPr/>
              </a:pPr>
              <a:r>
                <a:rPr kumimoji="1" lang="en-US" altLang="zh-CN"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rPr>
                <a:t>STRING</a:t>
              </a:r>
              <a:endParaRPr kumimoji="1" lang="en-US" altLang="zh-CN"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endParaRPr>
            </a:p>
          </p:txBody>
        </p:sp>
      </p:gr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Rectangle 8"/>
          <p:cNvSpPr>
            <a:spLocks noChangeArrowheads="1"/>
          </p:cNvSpPr>
          <p:nvPr/>
        </p:nvSpPr>
        <p:spPr bwMode="auto">
          <a:xfrm>
            <a:off x="643094" y="1314207"/>
            <a:ext cx="7699545" cy="646331"/>
          </a:xfrm>
          <a:prstGeom prst="rect">
            <a:avLst/>
          </a:prstGeom>
        </p:spPr>
        <p:txBody>
          <a:bodyPr wrap="none">
            <a:spAutoFit/>
          </a:bodyPr>
          <a:lstStyle/>
          <a:p>
            <a:pPr algn="ctr">
              <a:spcBef>
                <a:spcPct val="50000"/>
              </a:spcBef>
            </a:pPr>
            <a:r>
              <a:rPr lang="en-US" altLang="zh-CN" sz="3600" dirty="0">
                <a:solidFill>
                  <a:srgbClr val="C00000"/>
                </a:solidFill>
                <a:latin typeface="+mn-lt"/>
                <a:ea typeface="+mn-ea"/>
                <a:cs typeface="+mn-ea"/>
                <a:sym typeface="+mn-lt"/>
              </a:rPr>
              <a:t>2</a:t>
            </a:r>
            <a:r>
              <a:rPr lang="zh-CN" altLang="en-US" sz="3600" dirty="0">
                <a:solidFill>
                  <a:srgbClr val="C00000"/>
                </a:solidFill>
                <a:latin typeface="+mn-lt"/>
                <a:ea typeface="+mn-ea"/>
                <a:cs typeface="+mn-ea"/>
                <a:sym typeface="+mn-lt"/>
              </a:rPr>
              <a:t>、</a:t>
            </a:r>
            <a:r>
              <a:rPr lang="en-US" altLang="zh-CN" sz="3600" dirty="0">
                <a:solidFill>
                  <a:srgbClr val="C00000"/>
                </a:solidFill>
                <a:latin typeface="+mn-lt"/>
                <a:ea typeface="+mn-ea"/>
                <a:cs typeface="+mn-ea"/>
                <a:sym typeface="+mn-lt"/>
              </a:rPr>
              <a:t>DOS</a:t>
            </a:r>
            <a:r>
              <a:rPr lang="zh-CN" altLang="en-US" sz="3600" dirty="0">
                <a:solidFill>
                  <a:srgbClr val="C00000"/>
                </a:solidFill>
                <a:latin typeface="+mn-lt"/>
                <a:ea typeface="+mn-ea"/>
                <a:cs typeface="+mn-ea"/>
                <a:sym typeface="+mn-lt"/>
              </a:rPr>
              <a:t>显示功能调用中断  </a:t>
            </a:r>
            <a:r>
              <a:rPr lang="en-US" altLang="zh-CN" sz="3600" dirty="0">
                <a:solidFill>
                  <a:srgbClr val="C00000"/>
                </a:solidFill>
                <a:latin typeface="+mn-lt"/>
                <a:ea typeface="+mn-ea"/>
                <a:cs typeface="+mn-ea"/>
                <a:sym typeface="+mn-lt"/>
              </a:rPr>
              <a:t>INT  21H</a:t>
            </a:r>
            <a:endParaRPr lang="en-US" altLang="zh-CN" sz="3600" dirty="0">
              <a:solidFill>
                <a:srgbClr val="C00000"/>
              </a:solidFill>
              <a:latin typeface="+mn-lt"/>
              <a:ea typeface="+mn-ea"/>
              <a:cs typeface="+mn-ea"/>
              <a:sym typeface="+mn-lt"/>
            </a:endParaRPr>
          </a:p>
        </p:txBody>
      </p:sp>
      <p:graphicFrame>
        <p:nvGraphicFramePr>
          <p:cNvPr id="4" name="表格 3"/>
          <p:cNvGraphicFramePr>
            <a:graphicFrameLocks noGrp="1"/>
          </p:cNvGraphicFramePr>
          <p:nvPr/>
        </p:nvGraphicFramePr>
        <p:xfrm>
          <a:off x="821615" y="2356853"/>
          <a:ext cx="7342505" cy="3596640"/>
        </p:xfrm>
        <a:graphic>
          <a:graphicData uri="http://schemas.openxmlformats.org/drawingml/2006/table">
            <a:tbl>
              <a:tblPr firstRow="1" bandRow="1">
                <a:tableStyleId>{793D81CF-94F2-401A-BA57-92F5A7B2D0C5}</a:tableStyleId>
              </a:tblPr>
              <a:tblGrid>
                <a:gridCol w="1068731"/>
                <a:gridCol w="3136887"/>
                <a:gridCol w="3136887"/>
              </a:tblGrid>
              <a:tr h="393107">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2400" kern="1200" dirty="0">
                          <a:latin typeface="+mn-lt"/>
                          <a:ea typeface="+mn-ea"/>
                          <a:cs typeface="+mn-ea"/>
                          <a:sym typeface="+mn-lt"/>
                        </a:rPr>
                        <a:t>AH</a:t>
                      </a:r>
                      <a:endParaRPr kumimoji="1" lang="zh-CN" altLang="en-US" sz="2400" b="1"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400" dirty="0">
                          <a:latin typeface="+mn-lt"/>
                          <a:ea typeface="+mn-ea"/>
                          <a:cs typeface="+mn-ea"/>
                          <a:sym typeface="+mn-lt"/>
                        </a:rPr>
                        <a:t>功     能</a:t>
                      </a:r>
                      <a:endParaRPr lang="zh-CN" altLang="en-US" sz="24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400" kern="1200" dirty="0">
                          <a:latin typeface="+mn-lt"/>
                          <a:ea typeface="+mn-ea"/>
                          <a:cs typeface="+mn-ea"/>
                          <a:sym typeface="+mn-lt"/>
                        </a:rPr>
                        <a:t>调用参数</a:t>
                      </a:r>
                      <a:endParaRPr kumimoji="1" lang="zh-CN" altLang="en-US" sz="2400" b="1" kern="12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466515">
                <a:tc>
                  <a:txBody>
                    <a:bodyPr/>
                    <a:lstStyle/>
                    <a:p>
                      <a:pPr algn="ctr">
                        <a:spcBef>
                          <a:spcPts val="600"/>
                        </a:spcBef>
                      </a:pPr>
                      <a:r>
                        <a:rPr kumimoji="1" lang="en-US" altLang="zh-CN" sz="2400" dirty="0">
                          <a:latin typeface="+mn-lt"/>
                          <a:ea typeface="+mn-ea"/>
                          <a:cs typeface="+mn-ea"/>
                          <a:sym typeface="+mn-lt"/>
                        </a:rPr>
                        <a:t>2</a:t>
                      </a:r>
                      <a:endParaRPr lang="zh-CN" altLang="en-US" sz="24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pPr>
                      <a:r>
                        <a:rPr lang="zh-CN" altLang="en-US" sz="2400" dirty="0">
                          <a:latin typeface="+mn-lt"/>
                          <a:ea typeface="+mn-ea"/>
                          <a:cs typeface="+mn-ea"/>
                          <a:sym typeface="+mn-lt"/>
                        </a:rPr>
                        <a:t>显示一个字符</a:t>
                      </a:r>
                      <a:endParaRPr lang="en-US" altLang="zh-CN" sz="2400" dirty="0">
                        <a:latin typeface="+mn-lt"/>
                        <a:ea typeface="+mn-ea"/>
                        <a:cs typeface="+mn-ea"/>
                        <a:sym typeface="+mn-lt"/>
                      </a:endParaRPr>
                    </a:p>
                    <a:p>
                      <a:pPr algn="ctr">
                        <a:spcBef>
                          <a:spcPts val="600"/>
                        </a:spcBef>
                      </a:pPr>
                      <a:r>
                        <a:rPr lang="zh-CN" altLang="en-US" sz="2400" dirty="0">
                          <a:latin typeface="+mn-lt"/>
                          <a:ea typeface="+mn-ea"/>
                          <a:cs typeface="+mn-ea"/>
                          <a:sym typeface="+mn-lt"/>
                        </a:rPr>
                        <a:t>(检验</a:t>
                      </a:r>
                      <a:r>
                        <a:rPr lang="en-US" altLang="zh-CN" sz="2400" dirty="0">
                          <a:latin typeface="+mn-lt"/>
                          <a:ea typeface="+mn-ea"/>
                          <a:cs typeface="+mn-ea"/>
                          <a:sym typeface="+mn-lt"/>
                        </a:rPr>
                        <a:t>Ctrl-Break)</a:t>
                      </a:r>
                      <a:endParaRPr lang="zh-CN" altLang="en-US" sz="24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pPr>
                      <a:r>
                        <a:rPr lang="en-US" altLang="zh-CN" sz="2400" dirty="0">
                          <a:latin typeface="+mn-lt"/>
                          <a:ea typeface="+mn-ea"/>
                          <a:cs typeface="+mn-ea"/>
                          <a:sym typeface="+mn-lt"/>
                        </a:rPr>
                        <a:t>DL = </a:t>
                      </a:r>
                      <a:r>
                        <a:rPr lang="zh-CN" altLang="en-US" sz="2400" dirty="0">
                          <a:latin typeface="+mn-lt"/>
                          <a:ea typeface="+mn-ea"/>
                          <a:cs typeface="+mn-ea"/>
                          <a:sym typeface="+mn-lt"/>
                        </a:rPr>
                        <a:t>字符                                                                           光标跟随字符移动</a:t>
                      </a:r>
                      <a:endParaRPr lang="zh-CN" altLang="en-US" sz="24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515">
                <a:tc>
                  <a:txBody>
                    <a:bodyPr/>
                    <a:lstStyle/>
                    <a:p>
                      <a:pPr marL="0" marR="0" lvl="0" indent="0" algn="ctr" defTabSz="914400" rtl="0" eaLnBrk="1" fontAlgn="auto" latinLnBrk="0" hangingPunct="1">
                        <a:lnSpc>
                          <a:spcPct val="100000"/>
                        </a:lnSpc>
                        <a:spcBef>
                          <a:spcPts val="600"/>
                        </a:spcBef>
                        <a:spcAft>
                          <a:spcPts val="0"/>
                        </a:spcAft>
                        <a:buClrTx/>
                        <a:buSzTx/>
                        <a:buFontTx/>
                        <a:buNone/>
                        <a:defRPr/>
                      </a:pPr>
                      <a:r>
                        <a:rPr kumimoji="1" lang="en-US" altLang="zh-CN" sz="2400" dirty="0">
                          <a:latin typeface="+mn-lt"/>
                          <a:ea typeface="+mn-ea"/>
                          <a:cs typeface="+mn-ea"/>
                          <a:sym typeface="+mn-lt"/>
                        </a:rPr>
                        <a:t>6</a:t>
                      </a:r>
                      <a:endParaRPr kumimoji="1" lang="en-US" altLang="zh-CN" sz="24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600"/>
                        </a:spcBef>
                        <a:spcAft>
                          <a:spcPts val="0"/>
                        </a:spcAft>
                        <a:buClrTx/>
                        <a:buSzTx/>
                        <a:buFontTx/>
                        <a:buNone/>
                        <a:defRPr/>
                      </a:pPr>
                      <a:r>
                        <a:rPr lang="zh-CN" altLang="en-US" sz="2400" dirty="0">
                          <a:latin typeface="+mn-lt"/>
                          <a:ea typeface="+mn-ea"/>
                          <a:cs typeface="+mn-ea"/>
                          <a:sym typeface="+mn-lt"/>
                        </a:rPr>
                        <a:t>显示一个字符</a:t>
                      </a:r>
                      <a:endParaRPr lang="en-US" altLang="zh-CN" sz="2400" dirty="0">
                        <a:latin typeface="+mn-lt"/>
                        <a:ea typeface="+mn-ea"/>
                        <a:cs typeface="+mn-ea"/>
                        <a:sym typeface="+mn-lt"/>
                      </a:endParaRPr>
                    </a:p>
                    <a:p>
                      <a:pPr marL="0" marR="0" lvl="0" indent="0" algn="ctr" defTabSz="914400" rtl="0" eaLnBrk="1" fontAlgn="auto" latinLnBrk="0" hangingPunct="1">
                        <a:lnSpc>
                          <a:spcPct val="100000"/>
                        </a:lnSpc>
                        <a:spcBef>
                          <a:spcPts val="600"/>
                        </a:spcBef>
                        <a:spcAft>
                          <a:spcPts val="0"/>
                        </a:spcAft>
                        <a:buClrTx/>
                        <a:buSzTx/>
                        <a:buFontTx/>
                        <a:buNone/>
                        <a:defRPr/>
                      </a:pPr>
                      <a:r>
                        <a:rPr lang="zh-CN" altLang="en-US" sz="2400" dirty="0">
                          <a:latin typeface="+mn-lt"/>
                          <a:ea typeface="+mn-ea"/>
                          <a:cs typeface="+mn-ea"/>
                          <a:sym typeface="+mn-lt"/>
                        </a:rPr>
                        <a:t>(不检验</a:t>
                      </a:r>
                      <a:r>
                        <a:rPr lang="en-US" altLang="zh-CN" sz="2400" dirty="0">
                          <a:latin typeface="+mn-lt"/>
                          <a:ea typeface="+mn-ea"/>
                          <a:cs typeface="+mn-ea"/>
                          <a:sym typeface="+mn-lt"/>
                        </a:rPr>
                        <a:t>Ctrl-Break) </a:t>
                      </a:r>
                      <a:endParaRPr kumimoji="1" lang="en-US" altLang="zh-CN" sz="24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600"/>
                        </a:spcBef>
                        <a:spcAft>
                          <a:spcPts val="0"/>
                        </a:spcAft>
                        <a:buClrTx/>
                        <a:buSzTx/>
                        <a:buFontTx/>
                        <a:buNone/>
                        <a:defRPr/>
                      </a:pPr>
                      <a:r>
                        <a:rPr kumimoji="1" lang="en-US" altLang="zh-CN" sz="2400" dirty="0">
                          <a:latin typeface="+mn-lt"/>
                          <a:ea typeface="+mn-ea"/>
                          <a:cs typeface="+mn-ea"/>
                          <a:sym typeface="+mn-lt"/>
                        </a:rPr>
                        <a:t>DL = </a:t>
                      </a:r>
                      <a:r>
                        <a:rPr kumimoji="1" lang="zh-CN" altLang="en-US" sz="2400" dirty="0">
                          <a:latin typeface="+mn-lt"/>
                          <a:ea typeface="+mn-ea"/>
                          <a:cs typeface="+mn-ea"/>
                          <a:sym typeface="+mn-lt"/>
                        </a:rPr>
                        <a:t>字符      </a:t>
                      </a:r>
                      <a:endParaRPr kumimoji="1" lang="zh-CN" altLang="en-US" sz="2400" dirty="0">
                        <a:latin typeface="+mn-lt"/>
                        <a:ea typeface="+mn-ea"/>
                        <a:cs typeface="+mn-ea"/>
                        <a:sym typeface="+mn-lt"/>
                      </a:endParaRPr>
                    </a:p>
                    <a:p>
                      <a:pPr marL="0" marR="0" lvl="0" indent="0" algn="ctr" defTabSz="914400" rtl="0" eaLnBrk="1" fontAlgn="auto" latinLnBrk="0" hangingPunct="1">
                        <a:lnSpc>
                          <a:spcPct val="100000"/>
                        </a:lnSpc>
                        <a:spcBef>
                          <a:spcPts val="600"/>
                        </a:spcBef>
                        <a:spcAft>
                          <a:spcPts val="0"/>
                        </a:spcAft>
                        <a:buClrTx/>
                        <a:buSzTx/>
                        <a:buFontTx/>
                        <a:buNone/>
                        <a:defRPr/>
                      </a:pPr>
                      <a:r>
                        <a:rPr kumimoji="1" lang="zh-CN" altLang="en-US" sz="2400" dirty="0">
                          <a:latin typeface="+mn-lt"/>
                          <a:ea typeface="+mn-ea"/>
                          <a:cs typeface="+mn-ea"/>
                          <a:sym typeface="+mn-lt"/>
                        </a:rPr>
                        <a:t>光标跟随字符移动</a:t>
                      </a:r>
                      <a:endParaRPr kumimoji="1" lang="en-US" altLang="zh-CN" sz="24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515">
                <a:tc>
                  <a:txBody>
                    <a:bodyPr/>
                    <a:lstStyle/>
                    <a:p>
                      <a:pPr marL="0" marR="0" lvl="0" indent="0" algn="ctr" defTabSz="914400" rtl="0" eaLnBrk="1" fontAlgn="auto" latinLnBrk="0" hangingPunct="1">
                        <a:lnSpc>
                          <a:spcPct val="100000"/>
                        </a:lnSpc>
                        <a:spcBef>
                          <a:spcPts val="600"/>
                        </a:spcBef>
                        <a:spcAft>
                          <a:spcPts val="0"/>
                        </a:spcAft>
                        <a:buClrTx/>
                        <a:buSzTx/>
                        <a:buFontTx/>
                        <a:buNone/>
                        <a:defRPr/>
                      </a:pPr>
                      <a:r>
                        <a:rPr kumimoji="1" lang="en-US" altLang="zh-CN" sz="2400" dirty="0">
                          <a:latin typeface="+mn-lt"/>
                          <a:ea typeface="+mn-ea"/>
                          <a:cs typeface="+mn-ea"/>
                          <a:sym typeface="+mn-lt"/>
                        </a:rPr>
                        <a:t>9</a:t>
                      </a:r>
                      <a:endParaRPr kumimoji="1" lang="en-US" altLang="zh-CN" sz="24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600"/>
                        </a:spcBef>
                        <a:spcAft>
                          <a:spcPts val="0"/>
                        </a:spcAft>
                        <a:buClrTx/>
                        <a:buSzTx/>
                        <a:buFontTx/>
                        <a:buNone/>
                        <a:defRPr/>
                      </a:pPr>
                      <a:r>
                        <a:rPr lang="zh-CN" altLang="en-US" sz="2400" dirty="0">
                          <a:latin typeface="+mn-lt"/>
                          <a:ea typeface="+mn-ea"/>
                          <a:cs typeface="+mn-ea"/>
                          <a:sym typeface="+mn-lt"/>
                        </a:rPr>
                        <a:t>显示字符串 </a:t>
                      </a:r>
                      <a:endParaRPr kumimoji="1" lang="en-US" altLang="zh-CN" sz="2400" dirty="0">
                        <a:solidFill>
                          <a:srgbClr val="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defRPr/>
                      </a:pPr>
                      <a:r>
                        <a:rPr lang="en-US" altLang="zh-CN" sz="2400" dirty="0">
                          <a:latin typeface="+mn-lt"/>
                          <a:ea typeface="+mn-ea"/>
                          <a:cs typeface="+mn-ea"/>
                          <a:sym typeface="+mn-lt"/>
                        </a:rPr>
                        <a:t>DS:DX=</a:t>
                      </a:r>
                      <a:r>
                        <a:rPr lang="zh-CN" altLang="en-US" sz="2400" dirty="0">
                          <a:latin typeface="+mn-lt"/>
                          <a:ea typeface="+mn-ea"/>
                          <a:cs typeface="+mn-ea"/>
                          <a:sym typeface="+mn-lt"/>
                        </a:rPr>
                        <a:t>串地址</a:t>
                      </a:r>
                      <a:endParaRPr lang="en-US" altLang="zh-CN" sz="2400" dirty="0">
                        <a:latin typeface="+mn-lt"/>
                        <a:ea typeface="+mn-ea"/>
                        <a:cs typeface="+mn-ea"/>
                        <a:sym typeface="+mn-lt"/>
                      </a:endParaRPr>
                    </a:p>
                    <a:p>
                      <a:pPr algn="ctr">
                        <a:spcBef>
                          <a:spcPts val="600"/>
                        </a:spcBef>
                        <a:defRPr/>
                      </a:pPr>
                      <a:r>
                        <a:rPr lang="zh-CN" altLang="en-US" sz="2400" b="1" dirty="0">
                          <a:solidFill>
                            <a:srgbClr val="0066CC"/>
                          </a:solidFill>
                          <a:effectLst/>
                          <a:latin typeface="+mn-lt"/>
                          <a:ea typeface="+mn-ea"/>
                          <a:cs typeface="+mn-ea"/>
                          <a:sym typeface="+mn-lt"/>
                        </a:rPr>
                        <a:t>串必须以$结束</a:t>
                      </a:r>
                      <a:endParaRPr lang="en-US" altLang="zh-CN" sz="2400" b="1" dirty="0">
                        <a:solidFill>
                          <a:srgbClr val="0066CC"/>
                        </a:solidFill>
                        <a:effectLst/>
                        <a:latin typeface="+mn-lt"/>
                        <a:ea typeface="+mn-ea"/>
                        <a:cs typeface="+mn-ea"/>
                        <a:sym typeface="+mn-lt"/>
                      </a:endParaRPr>
                    </a:p>
                    <a:p>
                      <a:pPr algn="ctr">
                        <a:spcBef>
                          <a:spcPts val="600"/>
                        </a:spcBef>
                        <a:defRPr/>
                      </a:pPr>
                      <a:r>
                        <a:rPr lang="zh-CN" altLang="en-US" sz="2400" dirty="0">
                          <a:latin typeface="+mn-lt"/>
                          <a:ea typeface="+mn-ea"/>
                          <a:cs typeface="+mn-ea"/>
                          <a:sym typeface="+mn-lt"/>
                        </a:rPr>
                        <a:t>光标跟随串移动</a:t>
                      </a:r>
                      <a:endParaRPr lang="zh-CN" altLang="en-US" sz="2400" dirty="0">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circl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671146" y="2728566"/>
            <a:ext cx="7479323" cy="217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spcBef>
                <a:spcPct val="100000"/>
              </a:spcBef>
            </a:pPr>
            <a:r>
              <a:rPr kumimoji="1" lang="en-US" altLang="zh-CN" sz="2600" b="0" dirty="0">
                <a:solidFill>
                  <a:srgbClr val="0000FF"/>
                </a:solidFill>
                <a:latin typeface="+mn-lt"/>
                <a:ea typeface="+mn-ea"/>
                <a:cs typeface="+mn-ea"/>
                <a:sym typeface="+mn-lt"/>
              </a:rPr>
              <a:t>	</a:t>
            </a:r>
            <a:r>
              <a:rPr kumimoji="1" lang="en-US" altLang="zh-CN" sz="2600" b="0" dirty="0">
                <a:latin typeface="+mn-lt"/>
                <a:ea typeface="+mn-ea"/>
                <a:cs typeface="+mn-ea"/>
                <a:sym typeface="+mn-lt"/>
              </a:rPr>
              <a:t>MOV   DL, ’A’ 	; </a:t>
            </a:r>
            <a:r>
              <a:rPr kumimoji="1" lang="zh-CN" altLang="en-US" sz="2600" b="0" dirty="0">
                <a:latin typeface="+mn-lt"/>
                <a:ea typeface="+mn-ea"/>
                <a:cs typeface="+mn-ea"/>
                <a:sym typeface="+mn-lt"/>
              </a:rPr>
              <a:t>调用参数</a:t>
            </a:r>
            <a:r>
              <a:rPr kumimoji="1" lang="en-US" altLang="zh-CN" sz="2600" b="0" dirty="0">
                <a:latin typeface="+mn-lt"/>
                <a:ea typeface="+mn-ea"/>
                <a:cs typeface="+mn-ea"/>
                <a:sym typeface="+mn-lt"/>
              </a:rPr>
              <a:t>: </a:t>
            </a:r>
            <a:r>
              <a:rPr kumimoji="1" lang="zh-CN" altLang="en-US" sz="2600" b="0" dirty="0">
                <a:latin typeface="+mn-lt"/>
                <a:ea typeface="+mn-ea"/>
                <a:cs typeface="+mn-ea"/>
                <a:sym typeface="+mn-lt"/>
              </a:rPr>
              <a:t>输出字符</a:t>
            </a:r>
            <a:endParaRPr kumimoji="1" lang="zh-CN" altLang="en-US" sz="2600" b="0" dirty="0">
              <a:latin typeface="+mn-lt"/>
              <a:ea typeface="+mn-ea"/>
              <a:cs typeface="+mn-ea"/>
              <a:sym typeface="+mn-lt"/>
            </a:endParaRPr>
          </a:p>
          <a:p>
            <a:pPr algn="just">
              <a:spcBef>
                <a:spcPct val="40000"/>
              </a:spcBef>
            </a:pPr>
            <a:r>
              <a:rPr kumimoji="1" lang="en-US" altLang="zh-CN" sz="2600" b="0" dirty="0">
                <a:latin typeface="+mn-lt"/>
                <a:ea typeface="+mn-ea"/>
                <a:cs typeface="+mn-ea"/>
                <a:sym typeface="+mn-lt"/>
              </a:rPr>
              <a:t>	MOV	AH, 02</a:t>
            </a:r>
            <a:r>
              <a:rPr kumimoji="1" lang="zh-CN" altLang="en-US" sz="2600" b="0" dirty="0">
                <a:latin typeface="+mn-lt"/>
                <a:ea typeface="+mn-ea"/>
                <a:cs typeface="+mn-ea"/>
                <a:sym typeface="+mn-lt"/>
              </a:rPr>
              <a:t>	; </a:t>
            </a:r>
            <a:r>
              <a:rPr kumimoji="1" lang="en-US" altLang="zh-CN" sz="2600" b="0" dirty="0">
                <a:latin typeface="+mn-lt"/>
                <a:ea typeface="+mn-ea"/>
                <a:cs typeface="+mn-ea"/>
                <a:sym typeface="+mn-lt"/>
              </a:rPr>
              <a:t>DOS</a:t>
            </a:r>
            <a:r>
              <a:rPr kumimoji="1" lang="zh-CN" altLang="en-US" sz="2600" b="0" dirty="0">
                <a:latin typeface="+mn-lt"/>
                <a:ea typeface="+mn-ea"/>
                <a:cs typeface="+mn-ea"/>
                <a:sym typeface="+mn-lt"/>
              </a:rPr>
              <a:t>功能号</a:t>
            </a:r>
            <a:r>
              <a:rPr kumimoji="1" lang="en-US" altLang="zh-CN" sz="2600" b="0" dirty="0">
                <a:latin typeface="+mn-lt"/>
                <a:ea typeface="+mn-ea"/>
                <a:cs typeface="+mn-ea"/>
                <a:sym typeface="+mn-lt"/>
              </a:rPr>
              <a:t>: </a:t>
            </a:r>
            <a:r>
              <a:rPr kumimoji="1" lang="zh-CN" altLang="en-US" sz="2600" b="0" dirty="0">
                <a:latin typeface="+mn-lt"/>
                <a:ea typeface="+mn-ea"/>
                <a:cs typeface="+mn-ea"/>
                <a:sym typeface="+mn-lt"/>
              </a:rPr>
              <a:t>显示输出</a:t>
            </a:r>
            <a:endParaRPr kumimoji="1" lang="zh-CN" altLang="en-US" sz="2600" b="0" dirty="0">
              <a:latin typeface="+mn-lt"/>
              <a:ea typeface="+mn-ea"/>
              <a:cs typeface="+mn-ea"/>
              <a:sym typeface="+mn-lt"/>
            </a:endParaRPr>
          </a:p>
          <a:p>
            <a:pPr algn="just">
              <a:spcBef>
                <a:spcPct val="40000"/>
              </a:spcBef>
            </a:pPr>
            <a:r>
              <a:rPr kumimoji="1" lang="en-US" altLang="zh-CN" sz="2600" b="0" dirty="0">
                <a:latin typeface="+mn-lt"/>
                <a:ea typeface="+mn-ea"/>
                <a:cs typeface="+mn-ea"/>
                <a:sym typeface="+mn-lt"/>
              </a:rPr>
              <a:t>	INT	21H		; DOS</a:t>
            </a:r>
            <a:r>
              <a:rPr kumimoji="1" lang="zh-CN" altLang="en-US" sz="2600" b="0" dirty="0">
                <a:latin typeface="+mn-lt"/>
                <a:ea typeface="+mn-ea"/>
                <a:cs typeface="+mn-ea"/>
                <a:sym typeface="+mn-lt"/>
              </a:rPr>
              <a:t>调用</a:t>
            </a:r>
            <a:endParaRPr kumimoji="1" lang="zh-CN" altLang="en-US" sz="2600" b="0" dirty="0">
              <a:latin typeface="+mn-lt"/>
              <a:ea typeface="+mn-ea"/>
              <a:cs typeface="+mn-ea"/>
              <a:sym typeface="+mn-lt"/>
            </a:endParaRPr>
          </a:p>
          <a:p>
            <a:pPr algn="just">
              <a:spcBef>
                <a:spcPct val="40000"/>
              </a:spcBef>
            </a:pPr>
            <a:r>
              <a:rPr kumimoji="1" lang="en-US" altLang="zh-CN" sz="2600" b="0" dirty="0">
                <a:solidFill>
                  <a:srgbClr val="0000FF"/>
                </a:solidFill>
                <a:latin typeface="+mn-lt"/>
                <a:ea typeface="+mn-ea"/>
                <a:cs typeface="+mn-ea"/>
                <a:sym typeface="+mn-lt"/>
              </a:rPr>
              <a:t>	</a:t>
            </a:r>
            <a:endParaRPr kumimoji="1" lang="en-US" altLang="zh-CN" sz="2600" b="0" dirty="0">
              <a:solidFill>
                <a:srgbClr val="0000FF"/>
              </a:solidFill>
              <a:latin typeface="+mn-lt"/>
              <a:ea typeface="+mn-ea"/>
              <a:cs typeface="+mn-ea"/>
              <a:sym typeface="+mn-lt"/>
            </a:endParaRPr>
          </a:p>
        </p:txBody>
      </p:sp>
      <p:sp>
        <p:nvSpPr>
          <p:cNvPr id="27651" name="矩形 1"/>
          <p:cNvSpPr>
            <a:spLocks noChangeArrowheads="1"/>
          </p:cNvSpPr>
          <p:nvPr/>
        </p:nvSpPr>
        <p:spPr bwMode="auto">
          <a:xfrm>
            <a:off x="274760" y="1432657"/>
            <a:ext cx="6115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sz="2800" dirty="0">
                <a:solidFill>
                  <a:srgbClr val="000066"/>
                </a:solidFill>
                <a:latin typeface="+mn-lt"/>
                <a:ea typeface="+mn-ea"/>
                <a:cs typeface="+mn-ea"/>
                <a:sym typeface="+mn-lt"/>
              </a:rPr>
              <a:t>例</a:t>
            </a:r>
            <a:r>
              <a:rPr lang="en-US" altLang="zh-CN" sz="2800" dirty="0">
                <a:solidFill>
                  <a:srgbClr val="000066"/>
                </a:solidFill>
                <a:latin typeface="+mn-lt"/>
                <a:ea typeface="+mn-ea"/>
                <a:cs typeface="+mn-ea"/>
                <a:sym typeface="+mn-lt"/>
              </a:rPr>
              <a:t>5</a:t>
            </a:r>
            <a:r>
              <a:rPr lang="zh-CN" altLang="en-US" sz="2800" dirty="0">
                <a:solidFill>
                  <a:srgbClr val="000066"/>
                </a:solidFill>
                <a:latin typeface="+mn-lt"/>
                <a:ea typeface="+mn-ea"/>
                <a:cs typeface="+mn-ea"/>
                <a:sym typeface="+mn-lt"/>
              </a:rPr>
              <a:t>：</a:t>
            </a:r>
            <a:r>
              <a:rPr lang="en-US" altLang="zh-CN" sz="2800" dirty="0">
                <a:solidFill>
                  <a:srgbClr val="000066"/>
                </a:solidFill>
                <a:latin typeface="+mn-lt"/>
                <a:ea typeface="+mn-ea"/>
                <a:cs typeface="+mn-ea"/>
                <a:sym typeface="+mn-lt"/>
              </a:rPr>
              <a:t>DOS</a:t>
            </a:r>
            <a:r>
              <a:rPr lang="zh-CN" altLang="en-US" sz="2800" dirty="0">
                <a:solidFill>
                  <a:srgbClr val="000066"/>
                </a:solidFill>
                <a:latin typeface="+mn-lt"/>
                <a:ea typeface="+mn-ea"/>
                <a:cs typeface="+mn-ea"/>
                <a:sym typeface="+mn-lt"/>
              </a:rPr>
              <a:t>调用：显示一个字符</a:t>
            </a:r>
            <a:endParaRPr lang="zh-CN" altLang="en-US" sz="2800" dirty="0">
              <a:solidFill>
                <a:srgbClr val="0000FF"/>
              </a:solidFill>
              <a:latin typeface="+mn-lt"/>
              <a:ea typeface="+mn-ea"/>
              <a:cs typeface="+mn-ea"/>
              <a:sym typeface="+mn-lt"/>
            </a:endParaRPr>
          </a:p>
        </p:txBody>
      </p:sp>
    </p:spTree>
  </p:cSld>
  <p:clrMapOvr>
    <a:masterClrMapping/>
  </p:clrMapOvr>
  <p:transition>
    <p:zoom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1"/>
          <p:cNvSpPr>
            <a:spLocks noChangeArrowheads="1"/>
          </p:cNvSpPr>
          <p:nvPr/>
        </p:nvSpPr>
        <p:spPr bwMode="auto">
          <a:xfrm>
            <a:off x="527049" y="1289416"/>
            <a:ext cx="327122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sz="2800" dirty="0">
                <a:solidFill>
                  <a:srgbClr val="000066"/>
                </a:solidFill>
                <a:latin typeface="+mn-lt"/>
                <a:ea typeface="+mn-ea"/>
                <a:cs typeface="+mn-ea"/>
                <a:sym typeface="+mn-lt"/>
              </a:rPr>
              <a:t>例</a:t>
            </a:r>
            <a:r>
              <a:rPr lang="en-US" altLang="zh-CN" sz="2800" dirty="0">
                <a:solidFill>
                  <a:srgbClr val="000066"/>
                </a:solidFill>
                <a:latin typeface="+mn-lt"/>
                <a:ea typeface="+mn-ea"/>
                <a:cs typeface="+mn-ea"/>
                <a:sym typeface="+mn-lt"/>
              </a:rPr>
              <a:t>6</a:t>
            </a:r>
            <a:r>
              <a:rPr lang="zh-CN" altLang="en-US" sz="2800" dirty="0">
                <a:solidFill>
                  <a:srgbClr val="000066"/>
                </a:solidFill>
                <a:latin typeface="+mn-lt"/>
                <a:ea typeface="+mn-ea"/>
                <a:cs typeface="+mn-ea"/>
                <a:sym typeface="+mn-lt"/>
              </a:rPr>
              <a:t>：显示字符串</a:t>
            </a:r>
            <a:endParaRPr lang="zh-CN" altLang="en-US" sz="2800" dirty="0">
              <a:solidFill>
                <a:srgbClr val="000066"/>
              </a:solidFill>
              <a:latin typeface="+mn-lt"/>
              <a:ea typeface="+mn-ea"/>
              <a:cs typeface="+mn-ea"/>
              <a:sym typeface="+mn-lt"/>
            </a:endParaRPr>
          </a:p>
        </p:txBody>
      </p:sp>
      <p:sp>
        <p:nvSpPr>
          <p:cNvPr id="2" name="矩形 1"/>
          <p:cNvSpPr/>
          <p:nvPr/>
        </p:nvSpPr>
        <p:spPr>
          <a:xfrm>
            <a:off x="444053" y="2529114"/>
            <a:ext cx="8699947" cy="3170099"/>
          </a:xfrm>
          <a:prstGeom prst="rect">
            <a:avLst/>
          </a:prstGeom>
        </p:spPr>
        <p:txBody>
          <a:bodyPr wrap="square">
            <a:spAutoFit/>
          </a:bodyPr>
          <a:lstStyle/>
          <a:p>
            <a:pPr algn="just">
              <a:spcBef>
                <a:spcPct val="50000"/>
              </a:spcBef>
              <a:defRPr/>
            </a:pPr>
            <a:r>
              <a:rPr lang="en-US" altLang="zh-CN" sz="2000" b="0" dirty="0">
                <a:latin typeface="+mn-lt"/>
                <a:ea typeface="+mn-ea"/>
                <a:cs typeface="+mn-ea"/>
                <a:sym typeface="+mn-lt"/>
              </a:rPr>
              <a:t>MESSAGE DB  ‘The sort operation is finished.’,13,10,</a:t>
            </a:r>
            <a:r>
              <a:rPr lang="en-US" altLang="zh-CN" sz="2000" dirty="0">
                <a:solidFill>
                  <a:srgbClr val="C00000"/>
                </a:solidFill>
                <a:latin typeface="+mn-lt"/>
                <a:ea typeface="+mn-ea"/>
                <a:cs typeface="+mn-ea"/>
                <a:sym typeface="+mn-lt"/>
              </a:rPr>
              <a:t>’$’</a:t>
            </a:r>
            <a:endParaRPr lang="en-US" altLang="zh-CN" sz="2000" dirty="0">
              <a:solidFill>
                <a:srgbClr val="C00000"/>
              </a:solidFill>
              <a:latin typeface="+mn-lt"/>
              <a:ea typeface="+mn-ea"/>
              <a:cs typeface="+mn-ea"/>
              <a:sym typeface="+mn-lt"/>
            </a:endParaRPr>
          </a:p>
          <a:p>
            <a:pPr algn="just">
              <a:spcBef>
                <a:spcPct val="50000"/>
              </a:spcBef>
              <a:defRPr/>
            </a:pPr>
            <a:r>
              <a:rPr lang="en-US" altLang="zh-CN" sz="2000" b="0" dirty="0">
                <a:solidFill>
                  <a:srgbClr val="0000FF"/>
                </a:solidFill>
                <a:latin typeface="+mn-lt"/>
                <a:ea typeface="+mn-ea"/>
                <a:cs typeface="+mn-ea"/>
                <a:sym typeface="+mn-lt"/>
              </a:rPr>
              <a:t>         </a:t>
            </a:r>
            <a:r>
              <a:rPr lang="en-US" altLang="zh-CN" sz="2000" b="0" dirty="0">
                <a:latin typeface="+mn-lt"/>
                <a:ea typeface="+mn-ea"/>
                <a:cs typeface="+mn-ea"/>
                <a:sym typeface="+mn-lt"/>
              </a:rPr>
              <a:t>…</a:t>
            </a:r>
            <a:endParaRPr lang="en-US" altLang="zh-CN" sz="2000" b="0" dirty="0">
              <a:latin typeface="+mn-lt"/>
              <a:ea typeface="+mn-ea"/>
              <a:cs typeface="+mn-ea"/>
              <a:sym typeface="+mn-lt"/>
            </a:endParaRPr>
          </a:p>
          <a:p>
            <a:pPr algn="just">
              <a:spcBef>
                <a:spcPct val="50000"/>
              </a:spcBef>
              <a:defRPr/>
            </a:pPr>
            <a:r>
              <a:rPr lang="en-US" altLang="zh-CN" sz="2000" b="0" dirty="0">
                <a:latin typeface="+mn-lt"/>
                <a:ea typeface="+mn-ea"/>
                <a:cs typeface="+mn-ea"/>
                <a:sym typeface="+mn-lt"/>
              </a:rPr>
              <a:t>	MOV  AH，O9H </a:t>
            </a:r>
            <a:r>
              <a:rPr lang="zh-CN" altLang="en-US" sz="2000" b="0" dirty="0">
                <a:solidFill>
                  <a:srgbClr val="C00000"/>
                </a:solidFill>
                <a:latin typeface="+mn-lt"/>
                <a:ea typeface="+mn-ea"/>
                <a:cs typeface="+mn-ea"/>
                <a:sym typeface="+mn-lt"/>
              </a:rPr>
              <a:t>；</a:t>
            </a:r>
            <a:r>
              <a:rPr lang="en-US" altLang="zh-CN" sz="2000" b="0" dirty="0">
                <a:solidFill>
                  <a:srgbClr val="C00000"/>
                </a:solidFill>
                <a:latin typeface="+mn-lt"/>
                <a:ea typeface="+mn-ea"/>
                <a:cs typeface="+mn-ea"/>
                <a:sym typeface="+mn-lt"/>
              </a:rPr>
              <a:t>09H</a:t>
            </a:r>
            <a:r>
              <a:rPr lang="zh-CN" altLang="en-US" sz="2000" b="0" dirty="0">
                <a:solidFill>
                  <a:srgbClr val="C00000"/>
                </a:solidFill>
                <a:latin typeface="+mn-lt"/>
                <a:ea typeface="+mn-ea"/>
                <a:cs typeface="+mn-ea"/>
                <a:sym typeface="+mn-lt"/>
              </a:rPr>
              <a:t>功能号送</a:t>
            </a:r>
            <a:r>
              <a:rPr lang="en-US" altLang="zh-CN" sz="2000" b="0" dirty="0">
                <a:solidFill>
                  <a:srgbClr val="C00000"/>
                </a:solidFill>
                <a:latin typeface="+mn-lt"/>
                <a:ea typeface="+mn-ea"/>
                <a:cs typeface="+mn-ea"/>
                <a:sym typeface="+mn-lt"/>
              </a:rPr>
              <a:t>AH</a:t>
            </a:r>
            <a:endParaRPr lang="en-US" altLang="zh-CN" sz="2000" b="0" dirty="0">
              <a:solidFill>
                <a:srgbClr val="C00000"/>
              </a:solidFill>
              <a:latin typeface="+mn-lt"/>
              <a:ea typeface="+mn-ea"/>
              <a:cs typeface="+mn-ea"/>
              <a:sym typeface="+mn-lt"/>
            </a:endParaRPr>
          </a:p>
          <a:p>
            <a:pPr algn="just">
              <a:spcBef>
                <a:spcPct val="50000"/>
              </a:spcBef>
              <a:defRPr/>
            </a:pPr>
            <a:r>
              <a:rPr lang="en-US" altLang="zh-CN" sz="2000" b="0" dirty="0">
                <a:latin typeface="+mn-lt"/>
                <a:ea typeface="+mn-ea"/>
                <a:cs typeface="+mn-ea"/>
                <a:sym typeface="+mn-lt"/>
              </a:rPr>
              <a:t>	MOV  DX，SEG MESSAGE</a:t>
            </a:r>
            <a:endParaRPr lang="en-US" altLang="zh-CN" sz="2000" b="0" dirty="0">
              <a:latin typeface="+mn-lt"/>
              <a:ea typeface="+mn-ea"/>
              <a:cs typeface="+mn-ea"/>
              <a:sym typeface="+mn-lt"/>
            </a:endParaRPr>
          </a:p>
          <a:p>
            <a:pPr algn="just">
              <a:spcBef>
                <a:spcPct val="50000"/>
              </a:spcBef>
              <a:defRPr/>
            </a:pPr>
            <a:r>
              <a:rPr lang="en-US" altLang="zh-CN" sz="2000" b="0" dirty="0">
                <a:latin typeface="+mn-lt"/>
                <a:ea typeface="+mn-ea"/>
                <a:cs typeface="+mn-ea"/>
                <a:sym typeface="+mn-lt"/>
              </a:rPr>
              <a:t>	MOV  DS，DX </a:t>
            </a:r>
            <a:r>
              <a:rPr lang="zh-CN" altLang="en-US" sz="2000" b="0" dirty="0">
                <a:solidFill>
                  <a:srgbClr val="C00000"/>
                </a:solidFill>
                <a:latin typeface="+mn-lt"/>
                <a:ea typeface="+mn-ea"/>
                <a:cs typeface="+mn-ea"/>
                <a:sym typeface="+mn-lt"/>
              </a:rPr>
              <a:t>；输出缓冲区的段基址装入</a:t>
            </a:r>
            <a:r>
              <a:rPr lang="en-US" altLang="zh-CN" sz="2000" b="0" dirty="0">
                <a:solidFill>
                  <a:srgbClr val="C00000"/>
                </a:solidFill>
                <a:latin typeface="+mn-lt"/>
                <a:ea typeface="+mn-ea"/>
                <a:cs typeface="+mn-ea"/>
                <a:sym typeface="+mn-lt"/>
              </a:rPr>
              <a:t>DS</a:t>
            </a:r>
            <a:endParaRPr lang="en-US" altLang="zh-CN" sz="2000" b="0" dirty="0">
              <a:solidFill>
                <a:srgbClr val="C00000"/>
              </a:solidFill>
              <a:latin typeface="+mn-lt"/>
              <a:ea typeface="+mn-ea"/>
              <a:cs typeface="+mn-ea"/>
              <a:sym typeface="+mn-lt"/>
            </a:endParaRPr>
          </a:p>
          <a:p>
            <a:pPr algn="just">
              <a:spcBef>
                <a:spcPct val="50000"/>
              </a:spcBef>
              <a:defRPr/>
            </a:pPr>
            <a:r>
              <a:rPr lang="en-US" altLang="zh-CN" sz="2000" b="0" dirty="0">
                <a:latin typeface="+mn-lt"/>
                <a:ea typeface="+mn-ea"/>
                <a:cs typeface="+mn-ea"/>
                <a:sym typeface="+mn-lt"/>
              </a:rPr>
              <a:t>	MOV  DX，OFFSET MESSAGE </a:t>
            </a:r>
            <a:r>
              <a:rPr lang="zh-CN" altLang="en-US" sz="2000" b="0" dirty="0">
                <a:solidFill>
                  <a:srgbClr val="C00000"/>
                </a:solidFill>
                <a:latin typeface="+mn-lt"/>
                <a:ea typeface="+mn-ea"/>
                <a:cs typeface="+mn-ea"/>
                <a:sym typeface="+mn-lt"/>
              </a:rPr>
              <a:t>；输出缓冲区的偏移地址装入</a:t>
            </a:r>
            <a:r>
              <a:rPr lang="en-US" altLang="zh-CN" sz="2000" b="0" dirty="0">
                <a:solidFill>
                  <a:srgbClr val="C00000"/>
                </a:solidFill>
                <a:latin typeface="+mn-lt"/>
                <a:ea typeface="+mn-ea"/>
                <a:cs typeface="+mn-ea"/>
                <a:sym typeface="+mn-lt"/>
              </a:rPr>
              <a:t>DX</a:t>
            </a:r>
            <a:endParaRPr lang="en-US" altLang="zh-CN" sz="2000" b="0" dirty="0">
              <a:solidFill>
                <a:srgbClr val="C00000"/>
              </a:solidFill>
              <a:latin typeface="+mn-lt"/>
              <a:ea typeface="+mn-ea"/>
              <a:cs typeface="+mn-ea"/>
              <a:sym typeface="+mn-lt"/>
            </a:endParaRPr>
          </a:p>
          <a:p>
            <a:pPr algn="just">
              <a:spcBef>
                <a:spcPct val="50000"/>
              </a:spcBef>
              <a:defRPr/>
            </a:pPr>
            <a:r>
              <a:rPr lang="en-US" altLang="zh-CN" sz="2000" b="0" dirty="0">
                <a:latin typeface="+mn-lt"/>
                <a:ea typeface="+mn-ea"/>
                <a:cs typeface="+mn-ea"/>
                <a:sym typeface="+mn-lt"/>
              </a:rPr>
              <a:t>             INT  21H  </a:t>
            </a:r>
            <a:endParaRPr lang="en-US" altLang="zh-CN" sz="2000" b="0" dirty="0">
              <a:latin typeface="+mn-lt"/>
              <a:ea typeface="+mn-ea"/>
              <a:cs typeface="+mn-ea"/>
              <a:sym typeface="+mn-lt"/>
            </a:endParaRPr>
          </a:p>
        </p:txBody>
      </p:sp>
      <p:sp>
        <p:nvSpPr>
          <p:cNvPr id="3" name="矩形 2"/>
          <p:cNvSpPr/>
          <p:nvPr/>
        </p:nvSpPr>
        <p:spPr bwMode="auto">
          <a:xfrm>
            <a:off x="6563501" y="2529114"/>
            <a:ext cx="334107" cy="388677"/>
          </a:xfrm>
          <a:prstGeom prst="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cxnSp>
        <p:nvCxnSpPr>
          <p:cNvPr id="5" name="直接箭头连接符 4"/>
          <p:cNvCxnSpPr/>
          <p:nvPr/>
        </p:nvCxnSpPr>
        <p:spPr bwMode="auto">
          <a:xfrm flipV="1">
            <a:off x="6705600" y="1798704"/>
            <a:ext cx="42372" cy="615693"/>
          </a:xfrm>
          <a:prstGeom prst="straightConnector1">
            <a:avLst/>
          </a:prstGeom>
          <a:solidFill>
            <a:srgbClr val="339933"/>
          </a:solidFill>
          <a:ln w="19050"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 name="矩形 5"/>
          <p:cNvSpPr/>
          <p:nvPr/>
        </p:nvSpPr>
        <p:spPr>
          <a:xfrm>
            <a:off x="5323417" y="1235321"/>
            <a:ext cx="2212465" cy="461665"/>
          </a:xfrm>
          <a:prstGeom prst="rect">
            <a:avLst/>
          </a:prstGeom>
        </p:spPr>
        <p:txBody>
          <a:bodyPr wrap="none">
            <a:spAutoFit/>
          </a:bodyPr>
          <a:lstStyle/>
          <a:p>
            <a:r>
              <a:rPr lang="zh-CN" altLang="en-US" b="0" dirty="0">
                <a:solidFill>
                  <a:srgbClr val="C00000"/>
                </a:solidFill>
                <a:latin typeface="+mn-lt"/>
                <a:ea typeface="+mn-ea"/>
                <a:cs typeface="+mn-ea"/>
                <a:sym typeface="+mn-lt"/>
              </a:rPr>
              <a:t>串必须以</a:t>
            </a:r>
            <a:r>
              <a:rPr lang="en-US" altLang="zh-CN" b="0" dirty="0">
                <a:solidFill>
                  <a:srgbClr val="C00000"/>
                </a:solidFill>
                <a:latin typeface="+mn-lt"/>
                <a:ea typeface="+mn-ea"/>
                <a:cs typeface="+mn-ea"/>
                <a:sym typeface="+mn-lt"/>
              </a:rPr>
              <a:t>$</a:t>
            </a:r>
            <a:r>
              <a:rPr lang="zh-CN" altLang="en-US" b="0" dirty="0">
                <a:solidFill>
                  <a:srgbClr val="C00000"/>
                </a:solidFill>
                <a:latin typeface="+mn-lt"/>
                <a:ea typeface="+mn-ea"/>
                <a:cs typeface="+mn-ea"/>
                <a:sym typeface="+mn-lt"/>
              </a:rPr>
              <a:t>结束</a:t>
            </a:r>
            <a:endParaRPr lang="zh-CN" altLang="en-US" b="0" dirty="0">
              <a:solidFill>
                <a:srgbClr val="C00000"/>
              </a:solidFill>
              <a:latin typeface="+mn-lt"/>
              <a:ea typeface="+mn-ea"/>
              <a:cs typeface="+mn-ea"/>
              <a:sym typeface="+mn-lt"/>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4"/>
          <p:cNvSpPr txBox="1">
            <a:spLocks noChangeArrowheads="1"/>
          </p:cNvSpPr>
          <p:nvPr/>
        </p:nvSpPr>
        <p:spPr bwMode="auto">
          <a:xfrm>
            <a:off x="745330" y="2941027"/>
            <a:ext cx="765333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eaLnBrk="1" hangingPunct="1">
              <a:lnSpc>
                <a:spcPct val="150000"/>
              </a:lnSpc>
            </a:pPr>
            <a:r>
              <a:rPr kumimoji="1" lang="zh-CN" altLang="en-US" sz="2800" dirty="0">
                <a:latin typeface="+mn-lt"/>
                <a:ea typeface="+mn-ea"/>
                <a:cs typeface="+mn-ea"/>
                <a:sym typeface="+mn-lt"/>
              </a:rPr>
              <a:t>用</a:t>
            </a:r>
            <a:r>
              <a:rPr kumimoji="1" lang="en-US" altLang="zh-CN" sz="2800" dirty="0">
                <a:latin typeface="+mn-lt"/>
                <a:ea typeface="+mn-ea"/>
                <a:cs typeface="+mn-ea"/>
                <a:sym typeface="+mn-lt"/>
              </a:rPr>
              <a:t>DOS</a:t>
            </a:r>
            <a:r>
              <a:rPr kumimoji="1" lang="zh-CN" altLang="en-US" sz="2800" dirty="0">
                <a:latin typeface="+mn-lt"/>
                <a:ea typeface="+mn-ea"/>
                <a:cs typeface="+mn-ea"/>
                <a:sym typeface="+mn-lt"/>
              </a:rPr>
              <a:t>的</a:t>
            </a:r>
            <a:r>
              <a:rPr kumimoji="1" lang="en-US" altLang="zh-CN" sz="2800" dirty="0">
                <a:latin typeface="+mn-lt"/>
                <a:ea typeface="+mn-ea"/>
                <a:cs typeface="+mn-ea"/>
                <a:sym typeface="+mn-lt"/>
              </a:rPr>
              <a:t>10</a:t>
            </a:r>
            <a:r>
              <a:rPr kumimoji="1" lang="zh-CN" altLang="en-US" sz="2800" dirty="0">
                <a:latin typeface="+mn-lt"/>
                <a:ea typeface="+mn-ea"/>
                <a:cs typeface="+mn-ea"/>
                <a:sym typeface="+mn-lt"/>
              </a:rPr>
              <a:t>号功能调用输入一个字符串，并用</a:t>
            </a:r>
            <a:r>
              <a:rPr kumimoji="1" lang="en-US" altLang="zh-CN" sz="2800" dirty="0">
                <a:latin typeface="+mn-lt"/>
                <a:ea typeface="+mn-ea"/>
                <a:cs typeface="+mn-ea"/>
                <a:sym typeface="+mn-lt"/>
              </a:rPr>
              <a:t>DOS</a:t>
            </a:r>
            <a:r>
              <a:rPr kumimoji="1" lang="zh-CN" altLang="en-US" sz="2800" dirty="0">
                <a:latin typeface="+mn-lt"/>
                <a:ea typeface="+mn-ea"/>
                <a:cs typeface="+mn-ea"/>
                <a:sym typeface="+mn-lt"/>
              </a:rPr>
              <a:t>的</a:t>
            </a:r>
            <a:r>
              <a:rPr kumimoji="1" lang="en-US" altLang="zh-CN" sz="2800" dirty="0">
                <a:latin typeface="+mn-lt"/>
                <a:ea typeface="+mn-ea"/>
                <a:cs typeface="+mn-ea"/>
                <a:sym typeface="+mn-lt"/>
              </a:rPr>
              <a:t>9</a:t>
            </a:r>
            <a:r>
              <a:rPr kumimoji="1" lang="zh-CN" altLang="en-US" sz="2800" dirty="0">
                <a:latin typeface="+mn-lt"/>
                <a:ea typeface="+mn-ea"/>
                <a:cs typeface="+mn-ea"/>
                <a:sym typeface="+mn-lt"/>
              </a:rPr>
              <a:t>号功能调用将这个字符串输出到屏幕上显示。</a:t>
            </a:r>
            <a:endParaRPr kumimoji="1" lang="en-US" altLang="zh-CN" sz="2800" dirty="0">
              <a:latin typeface="+mn-lt"/>
              <a:ea typeface="+mn-ea"/>
              <a:cs typeface="+mn-ea"/>
              <a:sym typeface="+mn-lt"/>
            </a:endParaRPr>
          </a:p>
        </p:txBody>
      </p:sp>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ackgroundRemoval t="10000" b="92623" l="1311" r="90000">
                        <a14:foregroundMark x1="25410" y1="74918" x2="25410" y2="74918"/>
                        <a14:foregroundMark x1="19672" y1="70984" x2="19672" y2="70984"/>
                        <a14:foregroundMark x1="18852" y1="72295" x2="18852" y2="72295"/>
                        <a14:foregroundMark x1="18361" y1="72787" x2="18361" y2="72787"/>
                        <a14:foregroundMark x1="17541" y1="73115" x2="17541" y2="73115"/>
                        <a14:foregroundMark x1="16885" y1="74262" x2="16885" y2="74262"/>
                        <a14:foregroundMark x1="15902" y1="74918" x2="15902" y2="74918"/>
                        <a14:foregroundMark x1="15246" y1="75082" x2="15246" y2="75082"/>
                        <a14:foregroundMark x1="19344" y1="70492" x2="19344" y2="70492"/>
                        <a14:foregroundMark x1="17049" y1="72787" x2="17049" y2="72787"/>
                        <a14:foregroundMark x1="16066" y1="73770" x2="16066" y2="73770"/>
                        <a14:foregroundMark x1="14262" y1="75574" x2="14262" y2="75574"/>
                      </a14:backgroundRemoval>
                    </a14:imgEffect>
                  </a14:imgLayer>
                </a14:imgProps>
              </a:ext>
              <a:ext uri="{28A0092B-C50C-407E-A947-70E740481C1C}">
                <a14:useLocalDpi xmlns:a14="http://schemas.microsoft.com/office/drawing/2010/main" val="0"/>
              </a:ext>
            </a:extLst>
          </a:blip>
          <a:stretch>
            <a:fillRect/>
          </a:stretch>
        </p:blipFill>
        <p:spPr>
          <a:xfrm flipH="1">
            <a:off x="6697992" y="1057275"/>
            <a:ext cx="1761796" cy="1761796"/>
          </a:xfrm>
          <a:prstGeom prst="rect">
            <a:avLst/>
          </a:prstGeom>
        </p:spPr>
      </p:pic>
      <p:sp>
        <p:nvSpPr>
          <p:cNvPr id="4" name="矩形 3"/>
          <p:cNvSpPr/>
          <p:nvPr/>
        </p:nvSpPr>
        <p:spPr>
          <a:xfrm>
            <a:off x="3580381" y="1435663"/>
            <a:ext cx="1983235" cy="1005019"/>
          </a:xfrm>
          <a:prstGeom prst="rect">
            <a:avLst/>
          </a:prstGeom>
        </p:spPr>
        <p:txBody>
          <a:bodyPr wrap="none">
            <a:spAutoFit/>
          </a:bodyPr>
          <a:lstStyle/>
          <a:p>
            <a:pPr>
              <a:lnSpc>
                <a:spcPct val="120000"/>
              </a:lnSpc>
              <a:spcBef>
                <a:spcPct val="20000"/>
              </a:spcBef>
            </a:pPr>
            <a:r>
              <a:rPr lang="zh-CN" altLang="en-US" sz="5400" dirty="0">
                <a:solidFill>
                  <a:srgbClr val="C00000"/>
                </a:solidFill>
                <a:latin typeface="+mn-lt"/>
                <a:ea typeface="+mn-ea"/>
                <a:cs typeface="+mn-ea"/>
                <a:sym typeface="+mn-lt"/>
              </a:rPr>
              <a:t>作  业</a:t>
            </a:r>
            <a:endParaRPr lang="zh-CN" altLang="en-US" sz="5400" dirty="0">
              <a:solidFill>
                <a:srgbClr val="C00000"/>
              </a:solidFill>
              <a:latin typeface="+mn-lt"/>
              <a:ea typeface="+mn-ea"/>
              <a:cs typeface="+mn-ea"/>
              <a:sym typeface="+mn-lt"/>
            </a:endParaRPr>
          </a:p>
        </p:txBody>
      </p:sp>
    </p:spTree>
  </p:cSld>
  <p:clrMapOvr>
    <a:masterClrMapping/>
  </p:clrMapOvr>
  <p:transition>
    <p:random/>
  </p:transition>
</p:sld>
</file>

<file path=ppt/tags/tag1.xml><?xml version="1.0" encoding="utf-8"?>
<p:tagLst xmlns:p="http://schemas.openxmlformats.org/presentationml/2006/main">
  <p:tag name="KSO_WM_UNIT_TABLE_BEAUTIFY" val="smartTable{f27ec14e-1beb-44a9-abbe-0a53bc46516f}"/>
</p:tagLst>
</file>

<file path=ppt/tags/tag2.xml><?xml version="1.0" encoding="utf-8"?>
<p:tagLst xmlns:p="http://schemas.openxmlformats.org/presentationml/2006/main">
  <p:tag name="KSO_WPP_MARK_KEY" val="1e2d8322-979f-4d9f-8f88-c10c877ce512"/>
  <p:tag name="COMMONDATA" val="eyJoZGlkIjoiNzI0ZDMxOWEwMGI0ZDZiNGJmNWQ1OWM5ODViMTcyZTM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sqssl0x">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3561</Words>
  <Application>WPS 演示</Application>
  <PresentationFormat>全屏显示(4:3)</PresentationFormat>
  <Paragraphs>399</Paragraphs>
  <Slides>19</Slides>
  <Notes>6</Notes>
  <HiddenSlides>1</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19</vt:i4>
      </vt:variant>
    </vt:vector>
  </HeadingPairs>
  <TitlesOfParts>
    <vt:vector size="35" baseType="lpstr">
      <vt:lpstr>Arial</vt:lpstr>
      <vt:lpstr>宋体</vt:lpstr>
      <vt:lpstr>Wingdings</vt:lpstr>
      <vt:lpstr>Times New Roman</vt:lpstr>
      <vt:lpstr>隶书</vt:lpstr>
      <vt:lpstr>黑体</vt:lpstr>
      <vt:lpstr>微软雅黑</vt:lpstr>
      <vt:lpstr>Calibri</vt:lpstr>
      <vt:lpstr>华文新魏</vt:lpstr>
      <vt:lpstr>PingFang SC</vt:lpstr>
      <vt:lpstr>Segoe Print</vt:lpstr>
      <vt:lpstr>楷体_GB2312</vt:lpstr>
      <vt:lpstr>新宋体</vt:lpstr>
      <vt:lpstr>Verdana</vt:lpstr>
      <vt:lpstr>Arial Unicode MS</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键盘由三种基本类型的键组成：</vt:lpstr>
      <vt:lpstr>键盘扫描码</vt:lpstr>
      <vt:lpstr>键盘状态字节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bjtu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zq</dc:creator>
  <cp:lastModifiedBy>许万茹</cp:lastModifiedBy>
  <cp:revision>1608</cp:revision>
  <dcterms:created xsi:type="dcterms:W3CDTF">2007-07-12T10:32:00Z</dcterms:created>
  <dcterms:modified xsi:type="dcterms:W3CDTF">2023-03-27T10:26:21Z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2052-11.1.0.14018</vt:lpwstr>
  </property>
  <property fmtid="{D5CDD505-2E9C-101B-9397-08002B2CF9AE}" pid="3" name="ICV">
    <vt:lpwstr>676BDB206A764B3395CCA03F3E0ECEDA</vt:lpwstr>
  </property>
</Properties>
</file>