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66" r:id="rId3"/>
    <p:sldId id="727" r:id="rId5"/>
    <p:sldId id="687" r:id="rId6"/>
    <p:sldId id="688" r:id="rId7"/>
    <p:sldId id="728" r:id="rId8"/>
    <p:sldId id="729" r:id="rId9"/>
    <p:sldId id="730" r:id="rId10"/>
    <p:sldId id="692" r:id="rId11"/>
    <p:sldId id="693" r:id="rId12"/>
    <p:sldId id="694" r:id="rId13"/>
    <p:sldId id="695" r:id="rId14"/>
    <p:sldId id="696" r:id="rId15"/>
    <p:sldId id="697" r:id="rId16"/>
    <p:sldId id="698" r:id="rId17"/>
    <p:sldId id="699" r:id="rId18"/>
    <p:sldId id="700" r:id="rId19"/>
    <p:sldId id="701" r:id="rId20"/>
    <p:sldId id="709" r:id="rId21"/>
    <p:sldId id="702" r:id="rId22"/>
    <p:sldId id="703" r:id="rId23"/>
    <p:sldId id="710" r:id="rId24"/>
    <p:sldId id="704" r:id="rId25"/>
    <p:sldId id="705" r:id="rId26"/>
    <p:sldId id="706" r:id="rId27"/>
    <p:sldId id="707" r:id="rId28"/>
  </p:sldIdLst>
  <p:sldSz cx="9144000" cy="6858000" type="screen4x3"/>
  <p:notesSz cx="6858000" cy="9144000"/>
  <p:custDataLst>
    <p:tags r:id="rId3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2" userDrawn="1">
          <p15:clr>
            <a:srgbClr val="A4A3A4"/>
          </p15:clr>
        </p15:guide>
        <p15:guide id="2" pos="2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mcong" initials="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003399"/>
    <a:srgbClr val="008000"/>
    <a:srgbClr val="FFCDCE"/>
    <a:srgbClr val="FF7C80"/>
    <a:srgbClr val="009900"/>
    <a:srgbClr val="F05010"/>
    <a:srgbClr val="CC9900"/>
    <a:srgbClr val="99CC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61" autoAdjust="0"/>
    <p:restoredTop sz="68902" autoAdjust="0"/>
  </p:normalViewPr>
  <p:slideViewPr>
    <p:cSldViewPr snapToGrid="0" showGuides="1">
      <p:cViewPr varScale="1">
        <p:scale>
          <a:sx n="73" d="100"/>
          <a:sy n="73" d="100"/>
        </p:scale>
        <p:origin x="1173" y="45"/>
      </p:cViewPr>
      <p:guideLst>
        <p:guide orient="horz" pos="2182"/>
        <p:guide pos="286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notesViewPr>
    <p:cSldViewPr snapToGrid="0">
      <p:cViewPr varScale="1">
        <p:scale>
          <a:sx n="65" d="100"/>
          <a:sy n="65" d="100"/>
        </p:scale>
        <p:origin x="3082" y="3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gs" Target="tags/tag1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4499E95-F5D4-4D23-8505-BD7BBC9B6B43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921961DB-6F29-40F0-AB3E-DC208D1BD83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b="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F9C78F4-4A02-4F98-AF88-72BE69804924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34AD9D60-C9E8-4D21-A4D1-32EC51169A9B}" type="slidenum">
              <a:rPr lang="en-US" altLang="zh-CN" sz="1200" b="0">
                <a:latin typeface="Arial" panose="020B0604020202020204" pitchFamily="34" charset="0"/>
              </a:rPr>
            </a:fld>
            <a:endParaRPr lang="en-US" altLang="zh-CN" sz="12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5EBE0BF8-3E1B-415A-9295-C81A513DAD14}" type="slidenum">
              <a:rPr lang="en-US" altLang="zh-CN" sz="1200" b="0">
                <a:latin typeface="Arial" panose="020B0604020202020204" pitchFamily="34" charset="0"/>
              </a:rPr>
            </a:fld>
            <a:endParaRPr lang="en-US" altLang="zh-CN" sz="1200" b="0">
              <a:latin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76B456-6DBC-4A81-AF06-73C8B27FE039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76B456-6DBC-4A81-AF06-73C8B27FE039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kern="12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9C78F4-4A02-4F98-AF88-72BE69804924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9C78F4-4A02-4F98-AF88-72BE69804924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9C78F4-4A02-4F98-AF88-72BE69804924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9C78F4-4A02-4F98-AF88-72BE69804924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9C78F4-4A02-4F98-AF88-72BE69804924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9C78F4-4A02-4F98-AF88-72BE69804924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kern="12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9C78F4-4A02-4F98-AF88-72BE69804924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9C78F4-4A02-4F98-AF88-72BE69804924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9C78F4-4A02-4F98-AF88-72BE69804924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9C78F4-4A02-4F98-AF88-72BE69804924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9C78F4-4A02-4F98-AF88-72BE69804924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9C78F4-4A02-4F98-AF88-72BE69804924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5A6CD5-8D73-4802-875B-7E9DD636571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8BCC77E-1F62-4BB0-81BE-FE0A7AFED15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A202BEE-43CE-459F-BCCB-0D5D32A02A8B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FB02E1-75DB-4C7E-B146-F56F2E457D3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50DC34-22C2-4570-A833-32BB0236FDB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223AEA-2C6A-49D8-9146-8EBA64A1126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D10D3F-69C1-4662-A28D-1DAE84AE90B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EA751F5-B8D5-41B5-8EC0-85F79072F9F5}" type="slidenum">
              <a:rPr lang="en-US" altLang="zh-CN"/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AAA671-B2B6-4579-B77B-472501A8164B}" type="slidenum">
              <a:rPr lang="en-US" altLang="zh-CN"/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83004C-E037-4649-893E-BA8070365A55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DC6E230-6D29-47B0-8343-5DF6A82A117A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2E47870-BAD4-467D-8DC9-7D5C74DA27FE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7.png"/><Relationship Id="rId18" Type="http://schemas.openxmlformats.org/officeDocument/2006/relationships/image" Target="../media/image6.jpeg"/><Relationship Id="rId17" Type="http://schemas.openxmlformats.org/officeDocument/2006/relationships/image" Target="../media/image5.png"/><Relationship Id="rId16" Type="http://schemas.openxmlformats.org/officeDocument/2006/relationships/image" Target="../media/image4.png"/><Relationship Id="rId15" Type="http://schemas.openxmlformats.org/officeDocument/2006/relationships/image" Target="../media/image3.jpeg"/><Relationship Id="rId14" Type="http://schemas.openxmlformats.org/officeDocument/2006/relationships/image" Target="../media/image2.jpe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5473700" y="320675"/>
            <a:ext cx="27574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307138"/>
            <a:ext cx="262731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lvl1pPr algn="ctr" eaLnBrk="1" hangingPunct="1">
              <a:buFontTx/>
              <a:buNone/>
              <a:defRPr kumimoji="0" b="0" i="1" dirty="0">
                <a:solidFill>
                  <a:srgbClr val="C00000"/>
                </a:solidFill>
                <a:latin typeface="+mn-lt"/>
                <a:ea typeface="隶书" panose="02010509060101010101" pitchFamily="49" charset="-122"/>
              </a:defRPr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6750" y="6381750"/>
            <a:ext cx="638175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kumimoji="0" sz="1600" b="1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54CBD3A-AE05-4A36-BE25-C6945DF438A2}" type="slidenum">
              <a:rPr lang="en-US" altLang="zh-CN"/>
            </a:fld>
            <a:endParaRPr lang="en-US" altLang="zh-CN"/>
          </a:p>
        </p:txBody>
      </p:sp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5402263" y="320675"/>
            <a:ext cx="2757487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363216" y="921544"/>
            <a:ext cx="8673280" cy="61104"/>
          </a:xfrm>
          <a:prstGeom prst="rect">
            <a:avLst/>
          </a:prstGeom>
          <a:gradFill flip="none" rotWithShape="1">
            <a:gsLst>
              <a:gs pos="0">
                <a:srgbClr val="133984">
                  <a:gamma/>
                  <a:tint val="0"/>
                  <a:invGamma/>
                </a:srgbClr>
              </a:gs>
              <a:gs pos="100000">
                <a:srgbClr val="16429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pic>
        <p:nvPicPr>
          <p:cNvPr id="1034" name="Picture 27"/>
          <p:cNvPicPr>
            <a:picLocks noChangeAspect="1" noChangeArrowheads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6213"/>
            <a:ext cx="842963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28"/>
          <p:cNvPicPr>
            <a:picLocks noChangeAspect="1" noChangeArrowheads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180975"/>
            <a:ext cx="9525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9"/>
          <p:cNvPicPr>
            <a:picLocks noChangeAspect="1" noChangeArrowheads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79388"/>
            <a:ext cx="8382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31"/>
          <p:cNvPicPr>
            <a:picLocks noChangeAspect="1" noChangeArrowheads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563" y="184150"/>
            <a:ext cx="7620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32"/>
          <p:cNvPicPr>
            <a:picLocks noChangeAspect="1" noChangeArrowheads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4150"/>
            <a:ext cx="881062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979863"/>
            <a:ext cx="2914650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447517" y="145733"/>
            <a:ext cx="2478564" cy="6826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random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13.wdp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인터넷0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2"/>
          <p:cNvSpPr txBox="1">
            <a:spLocks noChangeArrowheads="1"/>
          </p:cNvSpPr>
          <p:nvPr/>
        </p:nvSpPr>
        <p:spPr bwMode="auto">
          <a:xfrm>
            <a:off x="1931987" y="2728912"/>
            <a:ext cx="5280025" cy="7080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kumimoji="1" lang="en-US" altLang="zh-CN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分支程序设计</a:t>
            </a:r>
            <a:endParaRPr kumimoji="1" lang="zh-CN" altLang="en-US" sz="4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094831" y="4142706"/>
            <a:ext cx="293751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ea typeface="黑体" panose="02010609060101010101" pitchFamily="49" charset="-122"/>
              </a:rPr>
              <a:t>主讲：</a:t>
            </a:r>
            <a:r>
              <a:rPr lang="zh-CN" altLang="en-US" sz="3600" dirty="0">
                <a:solidFill>
                  <a:srgbClr val="CC3300"/>
                </a:solidFill>
                <a:ea typeface="黑体" panose="02010609060101010101" pitchFamily="49" charset="-122"/>
              </a:rPr>
              <a:t>许万茹</a:t>
            </a:r>
            <a:endParaRPr lang="zh-CN" altLang="en-US" sz="3600" dirty="0">
              <a:solidFill>
                <a:srgbClr val="CC3300"/>
              </a:solidFill>
              <a:ea typeface="黑体" panose="02010609060101010101" pitchFamily="49" charset="-122"/>
            </a:endParaRPr>
          </a:p>
        </p:txBody>
      </p:sp>
      <p:pic>
        <p:nvPicPr>
          <p:cNvPr id="8" name="Picture 12" descr="交大校徽 拷贝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11" y="5072227"/>
            <a:ext cx="13303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 bwMode="auto">
          <a:xfrm>
            <a:off x="6080759" y="903250"/>
            <a:ext cx="3205549" cy="5644890"/>
          </a:xfrm>
          <a:prstGeom prst="rect">
            <a:avLst/>
          </a:prstGeom>
          <a:blipFill dpi="0" rotWithShape="1">
            <a:blip r:embed="rId3">
              <a:alphaModFix amt="55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页脚占位符 1"/>
          <p:cNvSpPr txBox="1"/>
          <p:nvPr/>
        </p:nvSpPr>
        <p:spPr bwMode="auto">
          <a:xfrm>
            <a:off x="0" y="-19039"/>
            <a:ext cx="9143999" cy="5835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defPPr>
              <a:defRPr lang="zh-CN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 kumimoji="0" sz="2400" b="0" i="1" kern="1200">
                <a:solidFill>
                  <a:srgbClr val="C00000"/>
                </a:solidFill>
                <a:latin typeface="+mn-lt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defRPr/>
            </a:pPr>
            <a:r>
              <a:rPr kumimoji="1" lang="zh-CN" altLang="en-US" sz="3200" i="0" dirty="0">
                <a:solidFill>
                  <a:srgbClr val="FFFF00"/>
                </a:solidFill>
              </a:rPr>
              <a:t>北京交通大学          </a:t>
            </a:r>
            <a:r>
              <a:rPr kumimoji="1" lang="zh-CN" altLang="en-US" sz="3200" i="0" dirty="0">
                <a:solidFill>
                  <a:srgbClr val="FFFF00"/>
                </a:solidFill>
              </a:rPr>
              <a:t>微机系统与接口技术</a:t>
            </a:r>
            <a:endParaRPr kumimoji="1" lang="zh-CN" altLang="en-US" sz="3200" i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9"/>
          <p:cNvSpPr txBox="1">
            <a:spLocks noChangeArrowheads="1"/>
          </p:cNvSpPr>
          <p:nvPr/>
        </p:nvSpPr>
        <p:spPr bwMode="auto">
          <a:xfrm>
            <a:off x="3042071" y="1188909"/>
            <a:ext cx="30598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kumimoji="1" lang="zh-CN" altLang="en-US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本章教学内容</a:t>
            </a:r>
            <a:endParaRPr kumimoji="1" lang="zh-CN" altLang="en-US" sz="3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40519" y="5305061"/>
            <a:ext cx="8462962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6"/>
              </a:buClr>
              <a:buSzPct val="50000"/>
              <a:buNone/>
            </a:pPr>
            <a:r>
              <a:rPr kumimoji="1" lang="zh-CN" altLang="en-US" sz="2600" u="sng" dirty="0">
                <a:solidFill>
                  <a:srgbClr val="A500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重点：分支程序的结构，如何改变标志位并使用条件转移和无条件转移指令形成程序的分支</a:t>
            </a:r>
            <a:endParaRPr kumimoji="1" lang="zh-CN" altLang="en-US" sz="2600" u="sng" dirty="0">
              <a:solidFill>
                <a:srgbClr val="A500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02200" y="2339838"/>
            <a:ext cx="6939600" cy="2460625"/>
            <a:chOff x="2078830" y="2275965"/>
            <a:chExt cx="6077618" cy="2460625"/>
          </a:xfrm>
        </p:grpSpPr>
        <p:grpSp>
          <p:nvGrpSpPr>
            <p:cNvPr id="8" name="Group 238"/>
            <p:cNvGrpSpPr/>
            <p:nvPr/>
          </p:nvGrpSpPr>
          <p:grpSpPr bwMode="auto">
            <a:xfrm>
              <a:off x="2078831" y="3212590"/>
              <a:ext cx="6077617" cy="555625"/>
              <a:chOff x="1248" y="2640"/>
              <a:chExt cx="3189" cy="350"/>
            </a:xfrm>
          </p:grpSpPr>
          <p:sp>
            <p:nvSpPr>
              <p:cNvPr id="19" name="Line 239"/>
              <p:cNvSpPr>
                <a:spLocks noChangeShapeType="1"/>
              </p:cNvSpPr>
              <p:nvPr/>
            </p:nvSpPr>
            <p:spPr bwMode="gray">
              <a:xfrm>
                <a:off x="1440" y="299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" name="Rectangle 240"/>
              <p:cNvSpPr>
                <a:spLocks noChangeArrowheads="1"/>
              </p:cNvSpPr>
              <p:nvPr/>
            </p:nvSpPr>
            <p:spPr bwMode="gray">
              <a:xfrm rot="3419336">
                <a:off x="1261" y="262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006699"/>
                  </a:gs>
                  <a:gs pos="100000">
                    <a:srgbClr val="002F47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6699"/>
                </a:extrusionClr>
                <a:contourClr>
                  <a:srgbClr val="006699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" name="Text Box 241"/>
              <p:cNvSpPr txBox="1">
                <a:spLocks noChangeArrowheads="1"/>
              </p:cNvSpPr>
              <p:nvPr/>
            </p:nvSpPr>
            <p:spPr bwMode="gray">
              <a:xfrm>
                <a:off x="1776" y="2650"/>
                <a:ext cx="2661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有条件转移指令的使用方法</a:t>
                </a:r>
                <a:endParaRPr lang="zh-CN" altLang="en-US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22" name="Text Box 242"/>
              <p:cNvSpPr txBox="1">
                <a:spLocks noChangeArrowheads="1"/>
              </p:cNvSpPr>
              <p:nvPr/>
            </p:nvSpPr>
            <p:spPr bwMode="gray">
              <a:xfrm>
                <a:off x="1296" y="2654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2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" name="Group 243"/>
            <p:cNvGrpSpPr/>
            <p:nvPr/>
          </p:nvGrpSpPr>
          <p:grpSpPr bwMode="auto">
            <a:xfrm>
              <a:off x="2078831" y="4180965"/>
              <a:ext cx="5986138" cy="555625"/>
              <a:chOff x="1248" y="3230"/>
              <a:chExt cx="3141" cy="350"/>
            </a:xfrm>
          </p:grpSpPr>
          <p:sp>
            <p:nvSpPr>
              <p:cNvPr id="15" name="Line 244"/>
              <p:cNvSpPr>
                <a:spLocks noChangeShapeType="1"/>
              </p:cNvSpPr>
              <p:nvPr/>
            </p:nvSpPr>
            <p:spPr bwMode="gray">
              <a:xfrm>
                <a:off x="1441" y="3579"/>
                <a:ext cx="2948" cy="1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" name="Rectangle 245"/>
              <p:cNvSpPr>
                <a:spLocks noChangeArrowheads="1"/>
              </p:cNvSpPr>
              <p:nvPr/>
            </p:nvSpPr>
            <p:spPr bwMode="gray">
              <a:xfrm rot="3419336">
                <a:off x="1261" y="321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FF9933"/>
                  </a:gs>
                  <a:gs pos="100000">
                    <a:srgbClr val="764718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9933"/>
                </a:extrusionClr>
                <a:contourClr>
                  <a:srgbClr val="FF9933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" name="Text Box 246"/>
              <p:cNvSpPr txBox="1">
                <a:spLocks noChangeArrowheads="1"/>
              </p:cNvSpPr>
              <p:nvPr/>
            </p:nvSpPr>
            <p:spPr bwMode="gray">
              <a:xfrm>
                <a:off x="1776" y="3236"/>
                <a:ext cx="2592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简单的</a:t>
                </a:r>
                <a:r>
                  <a:rPr lang="en-US" altLang="zh-CN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DOS</a:t>
                </a:r>
                <a:r>
                  <a:rPr lang="zh-CN" altLang="en-US" sz="2800" dirty="0">
                    <a:ea typeface="华文新魏" panose="02010800040101010101" pitchFamily="2" charset="-122"/>
                  </a:rPr>
                  <a:t>调用（</a:t>
                </a:r>
                <a:r>
                  <a:rPr lang="en-US" altLang="zh-CN" sz="2800" dirty="0">
                    <a:ea typeface="华文新魏" panose="02010800040101010101" pitchFamily="2" charset="-122"/>
                  </a:rPr>
                  <a:t>2</a:t>
                </a:r>
                <a:r>
                  <a:rPr lang="zh-CN" altLang="en-US" sz="2800" dirty="0">
                    <a:ea typeface="华文新魏" panose="02010800040101010101" pitchFamily="2" charset="-122"/>
                  </a:rPr>
                  <a:t>号和</a:t>
                </a:r>
                <a:r>
                  <a:rPr lang="en-US" altLang="zh-CN" sz="2800" dirty="0">
                    <a:ea typeface="华文新魏" panose="02010800040101010101" pitchFamily="2" charset="-122"/>
                  </a:rPr>
                  <a:t>9</a:t>
                </a:r>
                <a:r>
                  <a:rPr lang="zh-CN" altLang="en-US" sz="2800" dirty="0">
                    <a:ea typeface="华文新魏" panose="02010800040101010101" pitchFamily="2" charset="-122"/>
                  </a:rPr>
                  <a:t>号功能）</a:t>
                </a:r>
                <a:endParaRPr lang="zh-CN" altLang="en-US" sz="2800" dirty="0">
                  <a:ea typeface="华文新魏" panose="02010800040101010101" pitchFamily="2" charset="-122"/>
                </a:endParaRPr>
              </a:p>
            </p:txBody>
          </p:sp>
          <p:sp>
            <p:nvSpPr>
              <p:cNvPr id="18" name="Text Box 247"/>
              <p:cNvSpPr txBox="1">
                <a:spLocks noChangeArrowheads="1"/>
              </p:cNvSpPr>
              <p:nvPr/>
            </p:nvSpPr>
            <p:spPr bwMode="gray">
              <a:xfrm>
                <a:off x="1296" y="3244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3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" name="Group 248"/>
            <p:cNvGrpSpPr/>
            <p:nvPr/>
          </p:nvGrpSpPr>
          <p:grpSpPr bwMode="auto">
            <a:xfrm>
              <a:off x="2078830" y="2275965"/>
              <a:ext cx="5984233" cy="555625"/>
              <a:chOff x="1248" y="3230"/>
              <a:chExt cx="3140" cy="350"/>
            </a:xfrm>
          </p:grpSpPr>
          <p:sp>
            <p:nvSpPr>
              <p:cNvPr id="11" name="Line 249"/>
              <p:cNvSpPr>
                <a:spLocks noChangeShapeType="1"/>
              </p:cNvSpPr>
              <p:nvPr/>
            </p:nvSpPr>
            <p:spPr bwMode="gray">
              <a:xfrm>
                <a:off x="1440" y="358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" name="Rectangle 250"/>
              <p:cNvSpPr>
                <a:spLocks noChangeArrowheads="1"/>
              </p:cNvSpPr>
              <p:nvPr/>
            </p:nvSpPr>
            <p:spPr bwMode="gray">
              <a:xfrm rot="3419336">
                <a:off x="1261" y="321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FF0066"/>
                  </a:gs>
                  <a:gs pos="100000">
                    <a:srgbClr val="470047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0066"/>
                </a:extrusionClr>
                <a:contourClr>
                  <a:srgbClr val="FF0066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" name="Text Box 251"/>
              <p:cNvSpPr txBox="1">
                <a:spLocks noChangeArrowheads="1"/>
              </p:cNvSpPr>
              <p:nvPr/>
            </p:nvSpPr>
            <p:spPr bwMode="gray">
              <a:xfrm>
                <a:off x="1776" y="3244"/>
                <a:ext cx="2506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无条件转移指令的使用方法</a:t>
                </a:r>
                <a:endParaRPr lang="zh-CN" altLang="en-US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14" name="Text Box 252"/>
              <p:cNvSpPr txBox="1">
                <a:spLocks noChangeArrowheads="1"/>
              </p:cNvSpPr>
              <p:nvPr/>
            </p:nvSpPr>
            <p:spPr bwMode="gray">
              <a:xfrm>
                <a:off x="1296" y="3244"/>
                <a:ext cx="22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1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5"/>
          <p:cNvSpPr txBox="1">
            <a:spLocks noChangeArrowheads="1"/>
          </p:cNvSpPr>
          <p:nvPr/>
        </p:nvSpPr>
        <p:spPr bwMode="auto">
          <a:xfrm>
            <a:off x="833179" y="1409311"/>
            <a:ext cx="5562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1950" indent="-3619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144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716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8288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860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编制汇编语言程序的步骤：</a:t>
            </a:r>
            <a:endParaRPr kumimoji="1"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1932425" y="2387600"/>
            <a:ext cx="5279150" cy="3554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144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716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8288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860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(1)  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分析题意，确定算法</a:t>
            </a:r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  <a:p>
            <a:pPr marL="514350" indent="-514350">
              <a:lnSpc>
                <a:spcPct val="150000"/>
              </a:lnSpc>
              <a:spcBef>
                <a:spcPts val="600"/>
              </a:spcBef>
              <a:buAutoNum type="arabicParenBoth" startAt="2"/>
            </a:pP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 确定解决问题的思路和方法</a:t>
            </a:r>
            <a:endParaRPr kumimoji="1" lang="en-US" altLang="zh-CN" sz="2800" dirty="0">
              <a:latin typeface="+mn-lt"/>
              <a:ea typeface="+mn-ea"/>
              <a:cs typeface="+mn-ea"/>
              <a:sym typeface="+mn-lt"/>
            </a:endParaRPr>
          </a:p>
          <a:p>
            <a:pPr marL="514350" indent="-514350">
              <a:lnSpc>
                <a:spcPct val="150000"/>
              </a:lnSpc>
              <a:spcBef>
                <a:spcPts val="600"/>
              </a:spcBef>
              <a:buAutoNum type="arabicParenBoth" startAt="2"/>
            </a:pP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 根据算法画出程序框图</a:t>
            </a:r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(3)  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根据框图编写程序</a:t>
            </a:r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(4)  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上机调试程序</a:t>
            </a:r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314451" y="4698703"/>
            <a:ext cx="157479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kumimoji="1"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分支结构</a:t>
            </a:r>
            <a:endParaRPr kumimoji="1"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9459" name="Group 3"/>
          <p:cNvGrpSpPr/>
          <p:nvPr/>
        </p:nvGrpSpPr>
        <p:grpSpPr bwMode="auto">
          <a:xfrm>
            <a:off x="3247831" y="2052637"/>
            <a:ext cx="0" cy="1828800"/>
            <a:chOff x="2016" y="816"/>
            <a:chExt cx="0" cy="1152"/>
          </a:xfrm>
        </p:grpSpPr>
        <p:sp>
          <p:nvSpPr>
            <p:cNvPr id="19486" name="Line 4"/>
            <p:cNvSpPr>
              <a:spLocks noChangeShapeType="1"/>
            </p:cNvSpPr>
            <p:nvPr/>
          </p:nvSpPr>
          <p:spPr bwMode="auto">
            <a:xfrm>
              <a:off x="2016" y="816"/>
              <a:ext cx="0" cy="384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87" name="Line 5"/>
            <p:cNvSpPr>
              <a:spLocks noChangeShapeType="1"/>
            </p:cNvSpPr>
            <p:nvPr/>
          </p:nvSpPr>
          <p:spPr bwMode="auto">
            <a:xfrm>
              <a:off x="2016" y="1200"/>
              <a:ext cx="0" cy="384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88" name="Line 6"/>
            <p:cNvSpPr>
              <a:spLocks noChangeShapeType="1"/>
            </p:cNvSpPr>
            <p:nvPr/>
          </p:nvSpPr>
          <p:spPr bwMode="auto">
            <a:xfrm>
              <a:off x="2016" y="1584"/>
              <a:ext cx="0" cy="384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9460" name="Rectangle 7"/>
          <p:cNvSpPr>
            <a:spLocks noChangeArrowheads="1"/>
          </p:cNvSpPr>
          <p:nvPr/>
        </p:nvSpPr>
        <p:spPr bwMode="auto">
          <a:xfrm>
            <a:off x="829469" y="1177785"/>
            <a:ext cx="44402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indent="0">
              <a:spcBef>
                <a:spcPct val="50000"/>
              </a:spcBef>
            </a:pPr>
            <a:r>
              <a:rPr kumimoji="1"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汇编程序的一般结构：</a:t>
            </a: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</a:t>
            </a:r>
            <a:endParaRPr kumimoji="1" lang="zh-CN" altLang="en-US" sz="2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9461" name="Group 8"/>
          <p:cNvGrpSpPr/>
          <p:nvPr/>
        </p:nvGrpSpPr>
        <p:grpSpPr bwMode="auto">
          <a:xfrm>
            <a:off x="6806422" y="1711098"/>
            <a:ext cx="838200" cy="2362200"/>
            <a:chOff x="3696" y="624"/>
            <a:chExt cx="528" cy="1488"/>
          </a:xfrm>
        </p:grpSpPr>
        <p:sp>
          <p:nvSpPr>
            <p:cNvPr id="19477" name="Line 9"/>
            <p:cNvSpPr>
              <a:spLocks noChangeShapeType="1"/>
            </p:cNvSpPr>
            <p:nvPr/>
          </p:nvSpPr>
          <p:spPr bwMode="auto">
            <a:xfrm>
              <a:off x="4224" y="624"/>
              <a:ext cx="0" cy="384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78" name="Line 10"/>
            <p:cNvSpPr>
              <a:spLocks noChangeShapeType="1"/>
            </p:cNvSpPr>
            <p:nvPr/>
          </p:nvSpPr>
          <p:spPr bwMode="auto">
            <a:xfrm>
              <a:off x="4224" y="1008"/>
              <a:ext cx="0" cy="384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79" name="Line 11"/>
            <p:cNvSpPr>
              <a:spLocks noChangeShapeType="1"/>
            </p:cNvSpPr>
            <p:nvPr/>
          </p:nvSpPr>
          <p:spPr bwMode="auto">
            <a:xfrm>
              <a:off x="4224" y="1392"/>
              <a:ext cx="0" cy="720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80" name="Line 12"/>
            <p:cNvSpPr>
              <a:spLocks noChangeShapeType="1"/>
            </p:cNvSpPr>
            <p:nvPr/>
          </p:nvSpPr>
          <p:spPr bwMode="auto">
            <a:xfrm>
              <a:off x="3936" y="1584"/>
              <a:ext cx="288" cy="0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81" name="Line 13"/>
            <p:cNvSpPr>
              <a:spLocks noChangeShapeType="1"/>
            </p:cNvSpPr>
            <p:nvPr/>
          </p:nvSpPr>
          <p:spPr bwMode="auto">
            <a:xfrm flipV="1">
              <a:off x="3936" y="1152"/>
              <a:ext cx="0" cy="432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82" name="Line 14"/>
            <p:cNvSpPr>
              <a:spLocks noChangeShapeType="1"/>
            </p:cNvSpPr>
            <p:nvPr/>
          </p:nvSpPr>
          <p:spPr bwMode="auto">
            <a:xfrm>
              <a:off x="3936" y="1152"/>
              <a:ext cx="288" cy="0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83" name="Line 15"/>
            <p:cNvSpPr>
              <a:spLocks noChangeShapeType="1"/>
            </p:cNvSpPr>
            <p:nvPr/>
          </p:nvSpPr>
          <p:spPr bwMode="auto">
            <a:xfrm flipH="1">
              <a:off x="3696" y="1824"/>
              <a:ext cx="528" cy="0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84" name="Line 16"/>
            <p:cNvSpPr>
              <a:spLocks noChangeShapeType="1"/>
            </p:cNvSpPr>
            <p:nvPr/>
          </p:nvSpPr>
          <p:spPr bwMode="auto">
            <a:xfrm flipV="1">
              <a:off x="3696" y="768"/>
              <a:ext cx="0" cy="1056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85" name="Line 17"/>
            <p:cNvSpPr>
              <a:spLocks noChangeShapeType="1"/>
            </p:cNvSpPr>
            <p:nvPr/>
          </p:nvSpPr>
          <p:spPr bwMode="auto">
            <a:xfrm>
              <a:off x="3696" y="768"/>
              <a:ext cx="528" cy="0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98650" y="4989513"/>
            <a:ext cx="2590800" cy="1143000"/>
            <a:chOff x="1898650" y="4989513"/>
            <a:chExt cx="2590800" cy="1143000"/>
          </a:xfrm>
        </p:grpSpPr>
        <p:sp>
          <p:nvSpPr>
            <p:cNvPr id="19462" name="Line 19"/>
            <p:cNvSpPr>
              <a:spLocks noChangeShapeType="1"/>
            </p:cNvSpPr>
            <p:nvPr/>
          </p:nvSpPr>
          <p:spPr bwMode="auto">
            <a:xfrm>
              <a:off x="1898650" y="5599113"/>
              <a:ext cx="2590800" cy="0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63" name="Line 20"/>
            <p:cNvSpPr>
              <a:spLocks noChangeShapeType="1"/>
            </p:cNvSpPr>
            <p:nvPr/>
          </p:nvSpPr>
          <p:spPr bwMode="auto">
            <a:xfrm>
              <a:off x="1898650" y="5599113"/>
              <a:ext cx="0" cy="533400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64" name="Line 21"/>
            <p:cNvSpPr>
              <a:spLocks noChangeShapeType="1"/>
            </p:cNvSpPr>
            <p:nvPr/>
          </p:nvSpPr>
          <p:spPr bwMode="auto">
            <a:xfrm>
              <a:off x="2508250" y="5599113"/>
              <a:ext cx="0" cy="533400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65" name="Line 22"/>
            <p:cNvSpPr>
              <a:spLocks noChangeShapeType="1"/>
            </p:cNvSpPr>
            <p:nvPr/>
          </p:nvSpPr>
          <p:spPr bwMode="auto">
            <a:xfrm>
              <a:off x="4489450" y="5599113"/>
              <a:ext cx="0" cy="533400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66" name="Line 23"/>
            <p:cNvSpPr>
              <a:spLocks noChangeShapeType="1"/>
            </p:cNvSpPr>
            <p:nvPr/>
          </p:nvSpPr>
          <p:spPr bwMode="auto">
            <a:xfrm>
              <a:off x="3956050" y="5599113"/>
              <a:ext cx="0" cy="533400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67" name="Line 24"/>
            <p:cNvSpPr>
              <a:spLocks noChangeShapeType="1"/>
            </p:cNvSpPr>
            <p:nvPr/>
          </p:nvSpPr>
          <p:spPr bwMode="auto">
            <a:xfrm>
              <a:off x="3270250" y="4989513"/>
              <a:ext cx="0" cy="609600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68" name="Text Box 25"/>
            <p:cNvSpPr txBox="1">
              <a:spLocks noChangeArrowheads="1"/>
            </p:cNvSpPr>
            <p:nvPr/>
          </p:nvSpPr>
          <p:spPr bwMode="auto">
            <a:xfrm>
              <a:off x="3049588" y="5672138"/>
              <a:ext cx="6096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…</a:t>
              </a:r>
              <a:endParaRPr kumimoji="1" lang="en-US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469" name="Group 26"/>
          <p:cNvGrpSpPr/>
          <p:nvPr/>
        </p:nvGrpSpPr>
        <p:grpSpPr bwMode="auto">
          <a:xfrm>
            <a:off x="6882622" y="4567725"/>
            <a:ext cx="762000" cy="2133600"/>
            <a:chOff x="4080" y="768"/>
            <a:chExt cx="480" cy="1344"/>
          </a:xfrm>
        </p:grpSpPr>
        <p:sp>
          <p:nvSpPr>
            <p:cNvPr id="19472" name="Line 27"/>
            <p:cNvSpPr>
              <a:spLocks noChangeShapeType="1"/>
            </p:cNvSpPr>
            <p:nvPr/>
          </p:nvSpPr>
          <p:spPr bwMode="auto">
            <a:xfrm>
              <a:off x="4080" y="768"/>
              <a:ext cx="0" cy="624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73" name="Line 28"/>
            <p:cNvSpPr>
              <a:spLocks noChangeShapeType="1"/>
            </p:cNvSpPr>
            <p:nvPr/>
          </p:nvSpPr>
          <p:spPr bwMode="auto">
            <a:xfrm>
              <a:off x="4080" y="1488"/>
              <a:ext cx="0" cy="624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74" name="Line 29"/>
            <p:cNvSpPr>
              <a:spLocks noChangeShapeType="1"/>
            </p:cNvSpPr>
            <p:nvPr/>
          </p:nvSpPr>
          <p:spPr bwMode="auto">
            <a:xfrm flipV="1">
              <a:off x="4128" y="1056"/>
              <a:ext cx="432" cy="336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75" name="Line 30"/>
            <p:cNvSpPr>
              <a:spLocks noChangeShapeType="1"/>
            </p:cNvSpPr>
            <p:nvPr/>
          </p:nvSpPr>
          <p:spPr bwMode="auto">
            <a:xfrm>
              <a:off x="4560" y="1152"/>
              <a:ext cx="0" cy="624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76" name="Line 31"/>
            <p:cNvSpPr>
              <a:spLocks noChangeShapeType="1"/>
            </p:cNvSpPr>
            <p:nvPr/>
          </p:nvSpPr>
          <p:spPr bwMode="auto">
            <a:xfrm flipH="1" flipV="1">
              <a:off x="4128" y="1440"/>
              <a:ext cx="432" cy="384"/>
            </a:xfrm>
            <a:prstGeom prst="line">
              <a:avLst/>
            </a:prstGeom>
            <a:noFill/>
            <a:ln w="38100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9470" name="Rectangle 32"/>
          <p:cNvSpPr>
            <a:spLocks noChangeArrowheads="1"/>
          </p:cNvSpPr>
          <p:nvPr/>
        </p:nvSpPr>
        <p:spPr bwMode="auto">
          <a:xfrm>
            <a:off x="1116323" y="2001079"/>
            <a:ext cx="15985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顺序结构</a:t>
            </a:r>
            <a:endParaRPr kumimoji="1"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1872456" y="3909721"/>
            <a:ext cx="5233988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800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复合结构：多种程序结构的组合</a:t>
            </a:r>
            <a:endParaRPr kumimoji="1" lang="zh-CN" altLang="en-US" sz="2800" dirty="0">
              <a:solidFill>
                <a:srgbClr val="0099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115914" y="198626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循环结构</a:t>
            </a:r>
            <a:endParaRPr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62025" y="4694238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子程序结构</a:t>
            </a:r>
            <a:endParaRPr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60" grpId="0"/>
      <p:bldP spid="19470" grpId="0"/>
      <p:bldP spid="4114" grpId="0" animBg="1"/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85799" y="1888760"/>
            <a:ext cx="61324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(1)   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根据单个条件标志的设置情况转移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181527" y="2525522"/>
          <a:ext cx="521804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022"/>
                <a:gridCol w="260902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格式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测试条件</a:t>
                      </a:r>
                      <a:endParaRPr kumimoji="1" lang="zh-CN" altLang="en-US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JZ(JE)    OPR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9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9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9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ZF = 1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9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9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9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JNZ(JNE)  OPR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9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9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9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ZF = 0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9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9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9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JS        OPR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SF = 1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JNS     OPR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SF = 0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JO        OPR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OF = 1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JNO     OPR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OF = 0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JP         OPR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CC00">
                            <a:tint val="66000"/>
                            <a:satMod val="160000"/>
                          </a:srgbClr>
                        </a:gs>
                        <a:gs pos="50000">
                          <a:srgbClr val="99CC00">
                            <a:tint val="44500"/>
                            <a:satMod val="160000"/>
                          </a:srgbClr>
                        </a:gs>
                        <a:gs pos="100000">
                          <a:srgbClr val="99CC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PF = 1</a:t>
                      </a:r>
                      <a:endParaRPr lang="en-US" altLang="zh-CN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CC00">
                            <a:tint val="66000"/>
                            <a:satMod val="160000"/>
                          </a:srgbClr>
                        </a:gs>
                        <a:gs pos="50000">
                          <a:srgbClr val="99CC00">
                            <a:tint val="44500"/>
                            <a:satMod val="160000"/>
                          </a:srgbClr>
                        </a:gs>
                        <a:gs pos="100000">
                          <a:srgbClr val="99CC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JNP      OPR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CC00">
                            <a:tint val="66000"/>
                            <a:satMod val="160000"/>
                          </a:srgbClr>
                        </a:gs>
                        <a:gs pos="50000">
                          <a:srgbClr val="99CC00">
                            <a:tint val="44500"/>
                            <a:satMod val="160000"/>
                          </a:srgbClr>
                        </a:gs>
                        <a:gs pos="100000">
                          <a:srgbClr val="99CC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PF = 0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CC00">
                            <a:tint val="66000"/>
                            <a:satMod val="160000"/>
                          </a:srgbClr>
                        </a:gs>
                        <a:gs pos="50000">
                          <a:srgbClr val="99CC00">
                            <a:tint val="44500"/>
                            <a:satMod val="160000"/>
                          </a:srgbClr>
                        </a:gs>
                        <a:gs pos="100000">
                          <a:srgbClr val="99CC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JC         OPR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CF = 1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JNC      OPR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CF = 0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709126" y="1139731"/>
            <a:ext cx="6583863" cy="706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780" indent="-271780" algn="just">
              <a:lnSpc>
                <a:spcPct val="140000"/>
              </a:lnSpc>
              <a:buFont typeface="Arial" panose="020B0604020202020204" pitchFamily="34" charset="0"/>
              <a:buChar char="•"/>
              <a:defRPr/>
            </a:pPr>
            <a:r>
              <a:rPr kumimoji="1" lang="zh-CN" altLang="en-US" sz="32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分支程序涉及到的条件转移指令：</a:t>
            </a:r>
            <a:endParaRPr kumimoji="1" lang="zh-CN" altLang="en-US" sz="32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82751" y="774038"/>
            <a:ext cx="5701004" cy="476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defRPr/>
            </a:pPr>
            <a:r>
              <a:rPr kumimoji="1" lang="zh-CN" altLang="en-US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注意：只能使用段内直接寻址的</a:t>
            </a:r>
            <a:r>
              <a:rPr kumimoji="1" lang="en-US" altLang="zh-CN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kumimoji="1" lang="zh-CN" altLang="en-US" sz="20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位位移量</a:t>
            </a:r>
            <a:endParaRPr kumimoji="1" lang="zh-CN" altLang="en-US" sz="20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355117" y="5563968"/>
            <a:ext cx="89081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*  </a:t>
            </a:r>
            <a:r>
              <a:rPr kumimoji="1"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适用于</a:t>
            </a:r>
            <a:r>
              <a:rPr kumimoji="1" lang="zh-CN" altLang="en-US" sz="2000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地址（为无符号数）</a:t>
            </a:r>
            <a:r>
              <a:rPr kumimoji="1"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或双精度数低位字</a:t>
            </a:r>
            <a:r>
              <a:rPr kumimoji="1" lang="zh-CN" altLang="en-US" sz="2000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（为无符号数）</a:t>
            </a:r>
            <a:r>
              <a:rPr kumimoji="1"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的比较</a:t>
            </a:r>
            <a:endParaRPr kumimoji="1" lang="zh-CN" altLang="en-US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6225" y="1294032"/>
            <a:ext cx="6911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(2)   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比较两个无符号数，并根据比较结果转移</a:t>
            </a:r>
            <a:endParaRPr kumimoji="1" lang="zh-CN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190210" y="2431913"/>
          <a:ext cx="6763581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7129"/>
                <a:gridCol w="2943226"/>
                <a:gridCol w="2943226"/>
              </a:tblGrid>
              <a:tr h="511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8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说明</a:t>
                      </a:r>
                      <a:endParaRPr kumimoji="1" lang="zh-CN" altLang="en-US" sz="1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格式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测试条件</a:t>
                      </a:r>
                      <a:endParaRPr kumimoji="1" lang="zh-CN" altLang="en-US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511200"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＜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JB (JNAE,JC)     OPR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CF = 1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511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≥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JNB (JAE,JNC)  OPR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CF = 0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511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≤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JBE (JNA)          OPR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CF 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Symbol" panose="05050102010706020507" pitchFamily="18" charset="2"/>
                        </a:rPr>
                        <a:t> 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ZF = 1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511200"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＞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JNBE (JA)         OPR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CF 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Symbol" panose="05050102010706020507" pitchFamily="18" charset="2"/>
                        </a:rPr>
                        <a:t> 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ZF = 0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1046955" y="5172214"/>
            <a:ext cx="705008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*  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参考带符号数的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CMP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指令或减法指令对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SF/OF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的影响</a:t>
            </a:r>
            <a:endParaRPr kumimoji="1" lang="zh-CN" altLang="en-US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*  适用于带符号数的比较</a:t>
            </a:r>
            <a:endParaRPr kumimoji="1" lang="zh-CN" altLang="en-US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190207" y="2160492"/>
          <a:ext cx="6763580" cy="2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976"/>
                <a:gridCol w="2848802"/>
                <a:gridCol w="2848802"/>
              </a:tblGrid>
              <a:tr h="511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8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说明</a:t>
                      </a:r>
                      <a:endParaRPr kumimoji="1" lang="zh-CN" altLang="en-US" sz="1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格式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测试条件</a:t>
                      </a:r>
                      <a:endParaRPr kumimoji="1" lang="zh-CN" altLang="en-US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51120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kumimoji="1" lang="zh-CN" altLang="en-US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＜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JL (JNGE)   OPR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SF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Symbol" panose="05050102010706020507" pitchFamily="18" charset="2"/>
                        </a:rPr>
                        <a:t>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OF = 1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511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≥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JNL (JGE)   OPR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SF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Symbol" panose="05050102010706020507" pitchFamily="18" charset="2"/>
                        </a:rPr>
                        <a:t>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OF = 0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511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≤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JLE (JNG)     OPR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(SF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Symbol" panose="05050102010706020507" pitchFamily="18" charset="2"/>
                        </a:rPr>
                        <a:t>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OF)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Symbol" panose="05050102010706020507" pitchFamily="18" charset="2"/>
                        </a:rPr>
                        <a:t>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ZF = 1</a:t>
                      </a:r>
                      <a:endParaRPr kumimoji="1" lang="en-US" altLang="zh-CN" sz="18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511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＞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JNLE (JG)    OPR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(SF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Symbol" panose="05050102010706020507" pitchFamily="18" charset="2"/>
                        </a:rPr>
                        <a:t>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OF)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Symbol" panose="05050102010706020507" pitchFamily="18" charset="2"/>
                        </a:rPr>
                        <a:t></a:t>
                      </a:r>
                      <a:r>
                        <a:rPr kumimoji="1" lang="en-US" altLang="zh-CN" sz="18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ZF = 0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616225" y="1294032"/>
            <a:ext cx="6911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(3)   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比较两个带符号数，并根据比较结果转移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748506" y="1103278"/>
            <a:ext cx="6994711" cy="515938"/>
          </a:xfrm>
          <a:noFill/>
          <a:ln>
            <a:noFill/>
            <a:prstDash val="lg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271780" indent="-271780" algn="l">
              <a:buFontTx/>
              <a:buChar char="•"/>
            </a:pPr>
            <a:r>
              <a:rPr kumimoji="1" lang="zh-CN" altLang="en-US" sz="3200" b="1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分支程序涉及到的无条件转移指令</a:t>
            </a:r>
            <a:br>
              <a:rPr kumimoji="1" lang="zh-CN" altLang="en-US" sz="3200" b="1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</a:br>
            <a:endParaRPr lang="zh-CN" altLang="en-US" sz="32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79" name="AutoShape 6"/>
          <p:cNvSpPr/>
          <p:nvPr/>
        </p:nvSpPr>
        <p:spPr bwMode="auto">
          <a:xfrm>
            <a:off x="1460113" y="3663917"/>
            <a:ext cx="287337" cy="1851666"/>
          </a:xfrm>
          <a:prstGeom prst="leftBrace">
            <a:avLst>
              <a:gd name="adj1" fmla="val 72274"/>
              <a:gd name="adj2" fmla="val 50000"/>
            </a:avLst>
          </a:prstGeom>
          <a:noFill/>
          <a:ln w="38100">
            <a:solidFill>
              <a:srgbClr val="C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807367" y="4114766"/>
            <a:ext cx="615553" cy="132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ts val="2400"/>
              </a:spcBef>
            </a:pP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类  型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1" name="Text Box 8"/>
          <p:cNvSpPr txBox="1">
            <a:spLocks noChangeArrowheads="1"/>
          </p:cNvSpPr>
          <p:nvPr/>
        </p:nvSpPr>
        <p:spPr bwMode="auto">
          <a:xfrm>
            <a:off x="1903413" y="3460258"/>
            <a:ext cx="12226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段内转移</a:t>
            </a:r>
            <a:endParaRPr lang="zh-CN" altLang="en-US" sz="20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2" name="AutoShape 9"/>
          <p:cNvSpPr/>
          <p:nvPr/>
        </p:nvSpPr>
        <p:spPr bwMode="auto">
          <a:xfrm>
            <a:off x="3132138" y="3254341"/>
            <a:ext cx="138112" cy="752475"/>
          </a:xfrm>
          <a:prstGeom prst="leftBrace">
            <a:avLst>
              <a:gd name="adj1" fmla="val 106746"/>
              <a:gd name="adj2" fmla="val 50000"/>
            </a:avLst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3" name="Text Box 10"/>
          <p:cNvSpPr txBox="1">
            <a:spLocks noChangeArrowheads="1"/>
          </p:cNvSpPr>
          <p:nvPr/>
        </p:nvSpPr>
        <p:spPr bwMode="auto">
          <a:xfrm>
            <a:off x="3276600" y="3038441"/>
            <a:ext cx="12239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00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直接方式</a:t>
            </a:r>
            <a:endParaRPr lang="zh-CN" altLang="en-US" sz="200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4" name="Text Box 11"/>
          <p:cNvSpPr txBox="1">
            <a:spLocks noChangeArrowheads="1"/>
          </p:cNvSpPr>
          <p:nvPr/>
        </p:nvSpPr>
        <p:spPr bwMode="auto">
          <a:xfrm>
            <a:off x="3276600" y="3813141"/>
            <a:ext cx="12239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00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间接方式</a:t>
            </a:r>
            <a:endParaRPr lang="zh-CN" altLang="en-US" sz="200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1908175" y="5271917"/>
            <a:ext cx="12239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00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段间转移</a:t>
            </a:r>
            <a:endParaRPr lang="zh-CN" altLang="en-US" sz="200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7" name="Text Box 14"/>
          <p:cNvSpPr txBox="1">
            <a:spLocks noChangeArrowheads="1"/>
          </p:cNvSpPr>
          <p:nvPr/>
        </p:nvSpPr>
        <p:spPr bwMode="auto">
          <a:xfrm>
            <a:off x="3276600" y="4827048"/>
            <a:ext cx="12239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00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直接方式</a:t>
            </a:r>
            <a:endParaRPr lang="zh-CN" altLang="en-US" sz="200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8" name="Text Box 15"/>
          <p:cNvSpPr txBox="1">
            <a:spLocks noChangeArrowheads="1"/>
          </p:cNvSpPr>
          <p:nvPr/>
        </p:nvSpPr>
        <p:spPr bwMode="auto">
          <a:xfrm>
            <a:off x="3313502" y="5768906"/>
            <a:ext cx="1223962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间接方式</a:t>
            </a:r>
            <a:endParaRPr lang="zh-CN" altLang="en-US" sz="2000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ts val="0"/>
              </a:spcBef>
            </a:pPr>
            <a:r>
              <a:rPr lang="en-US" altLang="zh-CN" sz="16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16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转移到其它代码段</a:t>
            </a:r>
            <a:r>
              <a:rPr lang="en-US" altLang="zh-CN" sz="16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en-US" sz="1600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9" name="Text Box 16"/>
          <p:cNvSpPr txBox="1">
            <a:spLocks noChangeArrowheads="1"/>
          </p:cNvSpPr>
          <p:nvPr/>
        </p:nvSpPr>
        <p:spPr bwMode="auto">
          <a:xfrm>
            <a:off x="4464050" y="2900328"/>
            <a:ext cx="3457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格式： </a:t>
            </a:r>
            <a:r>
              <a:rPr lang="en-US" altLang="zh-CN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JMP  </a:t>
            </a:r>
            <a:r>
              <a:rPr lang="zh-CN" altLang="en-US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目标标号</a:t>
            </a:r>
            <a:endParaRPr lang="zh-CN" altLang="en-US" sz="20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0" name="Text Box 17"/>
          <p:cNvSpPr txBox="1">
            <a:spLocks noChangeArrowheads="1"/>
          </p:cNvSpPr>
          <p:nvPr/>
        </p:nvSpPr>
        <p:spPr bwMode="auto">
          <a:xfrm>
            <a:off x="4467225" y="3263866"/>
            <a:ext cx="37433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功能： </a:t>
            </a:r>
            <a:r>
              <a:rPr lang="en-US" altLang="zh-CN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IP ← IP + </a:t>
            </a:r>
            <a:r>
              <a:rPr lang="en-US" altLang="zh-CN" sz="2000" dirty="0" err="1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disp</a:t>
            </a:r>
            <a:endParaRPr lang="en-US" altLang="zh-CN" sz="20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4498975" y="3794091"/>
            <a:ext cx="36480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格式： </a:t>
            </a:r>
            <a:r>
              <a:rPr lang="en-US" altLang="zh-CN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JMP  </a:t>
            </a:r>
            <a:r>
              <a:rPr lang="zh-CN" altLang="en-US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字地址指针</a:t>
            </a:r>
            <a:endParaRPr lang="zh-CN" altLang="en-US" sz="20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2" name="Text Box 19"/>
          <p:cNvSpPr txBox="1">
            <a:spLocks noChangeArrowheads="1"/>
          </p:cNvSpPr>
          <p:nvPr/>
        </p:nvSpPr>
        <p:spPr bwMode="auto">
          <a:xfrm>
            <a:off x="4506913" y="4114766"/>
            <a:ext cx="27955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功能： </a:t>
            </a:r>
            <a:r>
              <a:rPr lang="en-US" altLang="zh-CN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IP ← EA</a:t>
            </a:r>
            <a:endParaRPr lang="en-US" altLang="zh-CN" sz="20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3" name="Text Box 20"/>
          <p:cNvSpPr txBox="1">
            <a:spLocks noChangeArrowheads="1"/>
          </p:cNvSpPr>
          <p:nvPr/>
        </p:nvSpPr>
        <p:spPr bwMode="auto">
          <a:xfrm>
            <a:off x="4427855" y="4682490"/>
            <a:ext cx="437007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 格式： </a:t>
            </a:r>
            <a:r>
              <a:rPr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JMP </a:t>
            </a:r>
            <a:r>
              <a:rPr lang="en-US" altLang="zh-CN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far ptr</a:t>
            </a:r>
            <a:r>
              <a:rPr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目标标号</a:t>
            </a:r>
            <a:endParaRPr lang="zh-CN" altLang="en-US" sz="2000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4" name="Text Box 21"/>
          <p:cNvSpPr txBox="1">
            <a:spLocks noChangeArrowheads="1"/>
          </p:cNvSpPr>
          <p:nvPr/>
        </p:nvSpPr>
        <p:spPr bwMode="auto">
          <a:xfrm>
            <a:off x="4427538" y="5042948"/>
            <a:ext cx="401796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 功能： </a:t>
            </a:r>
            <a:r>
              <a:rPr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IP ← OFFSET </a:t>
            </a:r>
            <a:r>
              <a:rPr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目标标号</a:t>
            </a:r>
            <a:endParaRPr lang="zh-CN" altLang="en-US" sz="2000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CS← SEG </a:t>
            </a:r>
            <a:r>
              <a:rPr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目标标号</a:t>
            </a:r>
            <a:endParaRPr lang="zh-CN" altLang="en-US" sz="2000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5" name="Text Box 22"/>
          <p:cNvSpPr txBox="1">
            <a:spLocks noChangeArrowheads="1"/>
          </p:cNvSpPr>
          <p:nvPr/>
        </p:nvSpPr>
        <p:spPr bwMode="auto">
          <a:xfrm>
            <a:off x="4500563" y="5737055"/>
            <a:ext cx="30527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格式： </a:t>
            </a:r>
            <a:r>
              <a:rPr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JMP </a:t>
            </a:r>
            <a:r>
              <a:rPr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双地址指针</a:t>
            </a:r>
            <a:endParaRPr lang="zh-CN" altLang="en-US" sz="2000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6" name="Text Box 23"/>
          <p:cNvSpPr txBox="1">
            <a:spLocks noChangeArrowheads="1"/>
          </p:cNvSpPr>
          <p:nvPr/>
        </p:nvSpPr>
        <p:spPr bwMode="auto">
          <a:xfrm>
            <a:off x="4500563" y="6107654"/>
            <a:ext cx="33845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功能： </a:t>
            </a:r>
            <a:r>
              <a:rPr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IP ← [EA]</a:t>
            </a:r>
            <a:endParaRPr lang="en-US" altLang="zh-CN" sz="2000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            CS← [EA+2]</a:t>
            </a:r>
            <a:endParaRPr lang="en-US" altLang="zh-CN" sz="2000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7" name="矩形 1"/>
          <p:cNvSpPr>
            <a:spLocks noChangeArrowheads="1"/>
          </p:cNvSpPr>
          <p:nvPr/>
        </p:nvSpPr>
        <p:spPr bwMode="auto">
          <a:xfrm>
            <a:off x="1036722" y="1836704"/>
            <a:ext cx="73294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1780" indent="-2717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indent="0"/>
            <a:r>
              <a:rPr lang="zh-CN" altLang="en-US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无条件转移指令</a:t>
            </a:r>
            <a:r>
              <a:rPr lang="en-US" altLang="zh-CN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JMP</a:t>
            </a:r>
            <a:r>
              <a:rPr lang="zh-CN" altLang="en-US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jump</a:t>
            </a:r>
            <a:r>
              <a:rPr lang="zh-CN" altLang="en-US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br>
              <a:rPr lang="zh-CN" altLang="en-US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功能：无条件地使程序转移到指定的目标地址</a:t>
            </a:r>
            <a:endParaRPr lang="zh-CN" altLang="en-US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AutoShape 9"/>
          <p:cNvSpPr/>
          <p:nvPr/>
        </p:nvSpPr>
        <p:spPr bwMode="auto">
          <a:xfrm>
            <a:off x="3107329" y="5004102"/>
            <a:ext cx="157956" cy="933856"/>
          </a:xfrm>
          <a:prstGeom prst="leftBrace">
            <a:avLst>
              <a:gd name="adj1" fmla="val 106746"/>
              <a:gd name="adj2" fmla="val 50000"/>
            </a:avLst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1845945" y="2900045"/>
            <a:ext cx="6750050" cy="1727835"/>
          </a:xfrm>
          <a:prstGeom prst="rect">
            <a:avLst/>
          </a:prstGeom>
          <a:noFill/>
          <a:ln w="28575" cap="flat" cmpd="sng" algn="ctr">
            <a:solidFill>
              <a:srgbClr val="00206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rgbClr val="003399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1845945" y="4699635"/>
            <a:ext cx="6750050" cy="2077720"/>
          </a:xfrm>
          <a:prstGeom prst="rect">
            <a:avLst/>
          </a:prstGeom>
          <a:noFill/>
          <a:ln w="28575" cap="flat" cmpd="sng" algn="ctr">
            <a:solidFill>
              <a:srgbClr val="008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55312" y="4216005"/>
            <a:ext cx="26917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2400"/>
              </a:spcBef>
            </a:pPr>
            <a:r>
              <a:rPr lang="zh-CN" altLang="en-US" sz="14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注：</a:t>
            </a:r>
            <a:r>
              <a:rPr lang="en-US" altLang="zh-CN" sz="1400" dirty="0" err="1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jmp</a:t>
            </a:r>
            <a:r>
              <a:rPr lang="en-US" altLang="zh-CN" sz="14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 xx</a:t>
            </a:r>
            <a:r>
              <a:rPr lang="en-US" altLang="zh-CN" sz="1400" dirty="0">
                <a:solidFill>
                  <a:schemeClr val="accent2"/>
                </a:solidFill>
                <a:latin typeface="Tahoma" panose="020B0604030504040204" pitchFamily="34" charset="0"/>
                <a:ea typeface="楷体_GB2312" pitchFamily="49" charset="-122"/>
                <a:sym typeface="Wingdings" panose="05000000000000000000" pitchFamily="2" charset="2"/>
              </a:rPr>
              <a:t>  </a:t>
            </a:r>
            <a:r>
              <a:rPr lang="en-US" altLang="zh-CN" sz="1400" dirty="0" err="1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jmp</a:t>
            </a:r>
            <a:r>
              <a:rPr lang="en-US" altLang="zh-CN" sz="14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 near </a:t>
            </a:r>
            <a:r>
              <a:rPr lang="en-US" altLang="zh-CN" sz="1400" dirty="0" err="1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ptr</a:t>
            </a:r>
            <a:r>
              <a:rPr lang="en-US" altLang="zh-CN" sz="14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 xx</a:t>
            </a:r>
            <a:endParaRPr lang="en-US" altLang="zh-CN" sz="14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animBg="1"/>
      <p:bldP spid="24580" grpId="0"/>
      <p:bldP spid="24581" grpId="0"/>
      <p:bldP spid="24582" grpId="0" animBg="1"/>
      <p:bldP spid="24583" grpId="0"/>
      <p:bldP spid="24584" grpId="0"/>
      <p:bldP spid="24585" grpId="0"/>
      <p:bldP spid="24587" grpId="0"/>
      <p:bldP spid="24588" grpId="0"/>
      <p:bldP spid="24589" grpId="0"/>
      <p:bldP spid="24590" grpId="0"/>
      <p:bldP spid="24591" grpId="0"/>
      <p:bldP spid="24592" grpId="0"/>
      <p:bldP spid="24593" grpId="0" bldLvl="0" animBg="1"/>
      <p:bldP spid="24594" grpId="0"/>
      <p:bldP spid="24595" grpId="0"/>
      <p:bldP spid="24596" grpId="0"/>
      <p:bldP spid="24597" grpId="0"/>
      <p:bldP spid="22" grpId="0" animBg="1"/>
      <p:bldP spid="2" grpId="0" bldLvl="0" animBg="1"/>
      <p:bldP spid="24" grpId="0" bldLvl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 </a:t>
            </a:r>
            <a:endParaRPr lang="en-US" altLang="zh-CN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5603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603375"/>
            <a:ext cx="7739062" cy="425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524002" y="1737520"/>
            <a:ext cx="255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双分支结构程序</a:t>
            </a:r>
            <a:endParaRPr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877888" y="2343151"/>
            <a:ext cx="3887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双分支结构程序的典型结构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842" name="Text Box 26"/>
          <p:cNvSpPr txBox="1">
            <a:spLocks noChangeArrowheads="1"/>
          </p:cNvSpPr>
          <p:nvPr/>
        </p:nvSpPr>
        <p:spPr bwMode="auto">
          <a:xfrm>
            <a:off x="1219679" y="6168817"/>
            <a:ext cx="2957512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双分支结构程序的典型结构一</a:t>
            </a:r>
            <a:endParaRPr lang="zh-CN" altLang="en-US" sz="1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629" name="Rectangle 27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571500" y="1071259"/>
            <a:ext cx="4032250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361950" indent="-361950">
              <a:buFontTx/>
              <a:buChar char="•"/>
            </a:pPr>
            <a:r>
              <a:rPr lang="zh-CN" altLang="en-US" sz="3200" b="1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分支结构程序设计</a:t>
            </a:r>
            <a:endParaRPr lang="zh-CN" altLang="en-US" sz="3200" b="1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652807" y="1078950"/>
            <a:ext cx="39388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1: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将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AL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的最高位显示出来</a:t>
            </a:r>
            <a:endParaRPr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14485" y="3518147"/>
            <a:ext cx="2957506" cy="3240087"/>
            <a:chOff x="5372100" y="3617913"/>
            <a:chExt cx="2957506" cy="3240087"/>
          </a:xfrm>
        </p:grpSpPr>
        <p:sp>
          <p:nvSpPr>
            <p:cNvPr id="8" name="矩形: 圆角 7"/>
            <p:cNvSpPr/>
            <p:nvPr/>
          </p:nvSpPr>
          <p:spPr bwMode="auto">
            <a:xfrm>
              <a:off x="5372100" y="3617913"/>
              <a:ext cx="2957506" cy="3240087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5522914" y="3663204"/>
              <a:ext cx="2660648" cy="3138149"/>
              <a:chOff x="5262563" y="2931207"/>
              <a:chExt cx="3190875" cy="3714118"/>
            </a:xfrm>
          </p:grpSpPr>
          <p:sp>
            <p:nvSpPr>
              <p:cNvPr id="27" name="Text Box 30"/>
              <p:cNvSpPr txBox="1">
                <a:spLocks noChangeArrowheads="1"/>
              </p:cNvSpPr>
              <p:nvPr/>
            </p:nvSpPr>
            <p:spPr bwMode="auto">
              <a:xfrm>
                <a:off x="5341938" y="5262563"/>
                <a:ext cx="814387" cy="320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JMP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Line 31"/>
              <p:cNvSpPr>
                <a:spLocks noChangeShapeType="1"/>
              </p:cNvSpPr>
              <p:nvPr/>
            </p:nvSpPr>
            <p:spPr bwMode="auto">
              <a:xfrm>
                <a:off x="6538913" y="5054600"/>
                <a:ext cx="0" cy="17462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Line 32"/>
              <p:cNvSpPr>
                <a:spLocks noChangeShapeType="1"/>
              </p:cNvSpPr>
              <p:nvPr/>
            </p:nvSpPr>
            <p:spPr bwMode="auto">
              <a:xfrm>
                <a:off x="6538913" y="5402263"/>
                <a:ext cx="0" cy="1730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Line 33"/>
              <p:cNvSpPr>
                <a:spLocks noChangeShapeType="1"/>
              </p:cNvSpPr>
              <p:nvPr/>
            </p:nvSpPr>
            <p:spPr bwMode="auto">
              <a:xfrm flipH="1">
                <a:off x="6538913" y="5402263"/>
                <a:ext cx="19145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Line 34"/>
              <p:cNvSpPr>
                <a:spLocks noChangeShapeType="1"/>
              </p:cNvSpPr>
              <p:nvPr/>
            </p:nvSpPr>
            <p:spPr bwMode="auto">
              <a:xfrm>
                <a:off x="6538913" y="5922963"/>
                <a:ext cx="0" cy="34766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Line 35"/>
              <p:cNvSpPr>
                <a:spLocks noChangeShapeType="1"/>
              </p:cNvSpPr>
              <p:nvPr/>
            </p:nvSpPr>
            <p:spPr bwMode="auto">
              <a:xfrm>
                <a:off x="6538912" y="3394717"/>
                <a:ext cx="1" cy="27082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Line 36"/>
              <p:cNvSpPr>
                <a:spLocks noChangeShapeType="1"/>
              </p:cNvSpPr>
              <p:nvPr/>
            </p:nvSpPr>
            <p:spPr bwMode="auto">
              <a:xfrm>
                <a:off x="8453438" y="4013200"/>
                <a:ext cx="0" cy="13890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Line 37"/>
              <p:cNvSpPr>
                <a:spLocks noChangeShapeType="1"/>
              </p:cNvSpPr>
              <p:nvPr/>
            </p:nvSpPr>
            <p:spPr bwMode="auto">
              <a:xfrm>
                <a:off x="5262563" y="6097588"/>
                <a:ext cx="124618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Text Box 38"/>
              <p:cNvSpPr txBox="1">
                <a:spLocks noChangeArrowheads="1"/>
              </p:cNvSpPr>
              <p:nvPr/>
            </p:nvSpPr>
            <p:spPr bwMode="auto">
              <a:xfrm>
                <a:off x="7534252" y="3700838"/>
                <a:ext cx="336551" cy="3000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Line 39"/>
              <p:cNvSpPr>
                <a:spLocks noChangeShapeType="1"/>
              </p:cNvSpPr>
              <p:nvPr/>
            </p:nvSpPr>
            <p:spPr bwMode="auto">
              <a:xfrm>
                <a:off x="7496175" y="4010025"/>
                <a:ext cx="9572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Text Box 40"/>
              <p:cNvSpPr txBox="1">
                <a:spLocks noChangeArrowheads="1"/>
              </p:cNvSpPr>
              <p:nvPr/>
            </p:nvSpPr>
            <p:spPr bwMode="auto">
              <a:xfrm>
                <a:off x="6247749" y="4344588"/>
                <a:ext cx="312738" cy="25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AutoShape 41"/>
              <p:cNvSpPr>
                <a:spLocks noChangeArrowheads="1"/>
              </p:cNvSpPr>
              <p:nvPr/>
            </p:nvSpPr>
            <p:spPr bwMode="auto">
              <a:xfrm>
                <a:off x="5581650" y="3662363"/>
                <a:ext cx="1914525" cy="693737"/>
              </a:xfrm>
              <a:prstGeom prst="diamond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CF=1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Rectangle 42"/>
              <p:cNvSpPr>
                <a:spLocks noChangeArrowheads="1"/>
              </p:cNvSpPr>
              <p:nvPr/>
            </p:nvSpPr>
            <p:spPr bwMode="auto">
              <a:xfrm>
                <a:off x="5575292" y="4686300"/>
                <a:ext cx="1914525" cy="36036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DL=0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Line 43"/>
              <p:cNvSpPr>
                <a:spLocks noChangeShapeType="1"/>
              </p:cNvSpPr>
              <p:nvPr/>
            </p:nvSpPr>
            <p:spPr bwMode="auto">
              <a:xfrm flipH="1">
                <a:off x="6538912" y="4359277"/>
                <a:ext cx="1" cy="32062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Line 44"/>
              <p:cNvSpPr>
                <a:spLocks noChangeShapeType="1"/>
              </p:cNvSpPr>
              <p:nvPr/>
            </p:nvSpPr>
            <p:spPr bwMode="auto">
              <a:xfrm flipH="1">
                <a:off x="5262563" y="5229225"/>
                <a:ext cx="127635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Line 45"/>
              <p:cNvSpPr>
                <a:spLocks noChangeShapeType="1"/>
              </p:cNvSpPr>
              <p:nvPr/>
            </p:nvSpPr>
            <p:spPr bwMode="auto">
              <a:xfrm>
                <a:off x="5262563" y="5229225"/>
                <a:ext cx="0" cy="8683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Rectangle 46"/>
              <p:cNvSpPr>
                <a:spLocks noChangeArrowheads="1"/>
              </p:cNvSpPr>
              <p:nvPr/>
            </p:nvSpPr>
            <p:spPr bwMode="auto">
              <a:xfrm>
                <a:off x="5581650" y="5575300"/>
                <a:ext cx="1914525" cy="34766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DL=1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Rectangle 47"/>
              <p:cNvSpPr>
                <a:spLocks noChangeArrowheads="1"/>
              </p:cNvSpPr>
              <p:nvPr/>
            </p:nvSpPr>
            <p:spPr bwMode="auto">
              <a:xfrm>
                <a:off x="5572577" y="6297663"/>
                <a:ext cx="1914525" cy="34766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显  示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AutoShape 48"/>
              <p:cNvSpPr>
                <a:spLocks noChangeArrowheads="1"/>
              </p:cNvSpPr>
              <p:nvPr/>
            </p:nvSpPr>
            <p:spPr bwMode="auto">
              <a:xfrm>
                <a:off x="5799136" y="2931207"/>
                <a:ext cx="1479551" cy="455573"/>
              </a:xfrm>
              <a:prstGeom prst="flowChartTerminator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开  始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979576" y="2978046"/>
            <a:ext cx="3460129" cy="2952750"/>
            <a:chOff x="1069544" y="2978046"/>
            <a:chExt cx="3460129" cy="2952750"/>
          </a:xfrm>
        </p:grpSpPr>
        <p:grpSp>
          <p:nvGrpSpPr>
            <p:cNvPr id="47" name="Group 4"/>
            <p:cNvGrpSpPr/>
            <p:nvPr/>
          </p:nvGrpSpPr>
          <p:grpSpPr bwMode="auto">
            <a:xfrm>
              <a:off x="1069544" y="2978046"/>
              <a:ext cx="3460129" cy="2952750"/>
              <a:chOff x="703" y="1298"/>
              <a:chExt cx="1858" cy="1860"/>
            </a:xfrm>
            <a:noFill/>
          </p:grpSpPr>
          <p:sp>
            <p:nvSpPr>
              <p:cNvPr id="49" name="Line 6"/>
              <p:cNvSpPr>
                <a:spLocks noChangeShapeType="1"/>
              </p:cNvSpPr>
              <p:nvPr/>
            </p:nvSpPr>
            <p:spPr bwMode="auto">
              <a:xfrm>
                <a:off x="1446" y="2611"/>
                <a:ext cx="0" cy="0"/>
              </a:xfrm>
              <a:prstGeom prst="line">
                <a:avLst/>
              </a:prstGeom>
              <a:grpFill/>
              <a:ln w="28575">
                <a:solidFill>
                  <a:srgbClr val="A50021"/>
                </a:solidFill>
                <a:round/>
              </a:ln>
            </p:spPr>
            <p:txBody>
              <a:bodyPr/>
              <a:lstStyle/>
              <a:p>
                <a:endParaRPr lang="zh-CN" altLang="en-US" sz="1800">
                  <a:solidFill>
                    <a:srgbClr val="00206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AutoShape 7"/>
              <p:cNvSpPr>
                <a:spLocks noChangeArrowheads="1"/>
              </p:cNvSpPr>
              <p:nvPr/>
            </p:nvSpPr>
            <p:spPr bwMode="auto">
              <a:xfrm>
                <a:off x="889" y="1515"/>
                <a:ext cx="1115" cy="437"/>
              </a:xfrm>
              <a:prstGeom prst="diamond">
                <a:avLst/>
              </a:prstGeom>
              <a:grpFill/>
              <a:ln w="28575">
                <a:solidFill>
                  <a:srgbClr val="A50021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en-US" sz="1800" dirty="0">
                  <a:solidFill>
                    <a:srgbClr val="00206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51" name="Group 8"/>
              <p:cNvGrpSpPr/>
              <p:nvPr/>
            </p:nvGrpSpPr>
            <p:grpSpPr bwMode="auto">
              <a:xfrm>
                <a:off x="703" y="1298"/>
                <a:ext cx="1858" cy="1860"/>
                <a:chOff x="703" y="1298"/>
                <a:chExt cx="1858" cy="1860"/>
              </a:xfrm>
              <a:grpFill/>
            </p:grpSpPr>
            <p:sp>
              <p:nvSpPr>
                <p:cNvPr id="52" name="Line 9"/>
                <p:cNvSpPr>
                  <a:spLocks noChangeShapeType="1"/>
                </p:cNvSpPr>
                <p:nvPr/>
              </p:nvSpPr>
              <p:spPr bwMode="auto">
                <a:xfrm>
                  <a:off x="1446" y="1298"/>
                  <a:ext cx="0" cy="219"/>
                </a:xfrm>
                <a:prstGeom prst="line">
                  <a:avLst/>
                </a:prstGeom>
                <a:grpFill/>
                <a:ln w="28575">
                  <a:solidFill>
                    <a:srgbClr val="A50021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 sz="180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Line 10"/>
                <p:cNvSpPr>
                  <a:spLocks noChangeShapeType="1"/>
                </p:cNvSpPr>
                <p:nvPr/>
              </p:nvSpPr>
              <p:spPr bwMode="auto">
                <a:xfrm>
                  <a:off x="2561" y="1736"/>
                  <a:ext cx="0" cy="875"/>
                </a:xfrm>
                <a:prstGeom prst="line">
                  <a:avLst/>
                </a:prstGeom>
                <a:grpFill/>
                <a:ln w="28575">
                  <a:solidFill>
                    <a:srgbClr val="A5002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 sz="180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Line 11"/>
                <p:cNvSpPr>
                  <a:spLocks noChangeShapeType="1"/>
                </p:cNvSpPr>
                <p:nvPr/>
              </p:nvSpPr>
              <p:spPr bwMode="auto">
                <a:xfrm>
                  <a:off x="1446" y="2392"/>
                  <a:ext cx="0" cy="110"/>
                </a:xfrm>
                <a:prstGeom prst="line">
                  <a:avLst/>
                </a:prstGeom>
                <a:grpFill/>
                <a:ln w="28575">
                  <a:solidFill>
                    <a:srgbClr val="A5002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 sz="180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Line 12"/>
                <p:cNvSpPr>
                  <a:spLocks noChangeShapeType="1"/>
                </p:cNvSpPr>
                <p:nvPr/>
              </p:nvSpPr>
              <p:spPr bwMode="auto">
                <a:xfrm>
                  <a:off x="1446" y="2939"/>
                  <a:ext cx="0" cy="219"/>
                </a:xfrm>
                <a:prstGeom prst="line">
                  <a:avLst/>
                </a:prstGeom>
                <a:grpFill/>
                <a:ln w="28575">
                  <a:solidFill>
                    <a:srgbClr val="A50021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 sz="180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Line 13"/>
                <p:cNvSpPr>
                  <a:spLocks noChangeShapeType="1"/>
                </p:cNvSpPr>
                <p:nvPr/>
              </p:nvSpPr>
              <p:spPr bwMode="auto">
                <a:xfrm>
                  <a:off x="703" y="3049"/>
                  <a:ext cx="743" cy="0"/>
                </a:xfrm>
                <a:prstGeom prst="line">
                  <a:avLst/>
                </a:prstGeom>
                <a:grpFill/>
                <a:ln w="28575">
                  <a:solidFill>
                    <a:srgbClr val="A50021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 sz="180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2004" y="1517"/>
                  <a:ext cx="557" cy="217"/>
                </a:xfrm>
                <a:prstGeom prst="rect">
                  <a:avLst/>
                </a:prstGeom>
                <a:grpFill/>
                <a:ln w="28575">
                  <a:noFill/>
                  <a:miter lim="800000"/>
                </a:ln>
              </p:spPr>
              <p:txBody>
                <a:bodyPr lIns="0" tIns="0" rIns="0" bIns="0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just"/>
                  <a:r>
                    <a:rPr lang="zh-CN" altLang="en-US" sz="1800" dirty="0">
                      <a:solidFill>
                        <a:srgbClr val="002060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满足</a:t>
                  </a:r>
                  <a:endParaRPr lang="zh-CN" altLang="en-US" sz="1800" dirty="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Line 15"/>
                <p:cNvSpPr>
                  <a:spLocks noChangeShapeType="1"/>
                </p:cNvSpPr>
                <p:nvPr/>
              </p:nvSpPr>
              <p:spPr bwMode="auto">
                <a:xfrm>
                  <a:off x="2004" y="1734"/>
                  <a:ext cx="557" cy="0"/>
                </a:xfrm>
                <a:prstGeom prst="line">
                  <a:avLst/>
                </a:prstGeom>
                <a:grpFill/>
                <a:ln w="28575">
                  <a:solidFill>
                    <a:srgbClr val="A5002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 sz="180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703" y="1954"/>
                  <a:ext cx="467" cy="219"/>
                </a:xfrm>
                <a:prstGeom prst="rect">
                  <a:avLst/>
                </a:prstGeom>
                <a:grpFill/>
                <a:ln w="28575">
                  <a:noFill/>
                  <a:miter lim="800000"/>
                </a:ln>
              </p:spPr>
              <p:txBody>
                <a:bodyPr lIns="0" tIns="0" rIns="0" bIns="0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just"/>
                  <a:r>
                    <a:rPr lang="zh-CN" altLang="en-US" sz="1800" dirty="0">
                      <a:solidFill>
                        <a:srgbClr val="002060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不满足</a:t>
                  </a:r>
                  <a:endParaRPr lang="zh-CN" altLang="en-US" sz="1800" dirty="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Rectangle 17"/>
                <p:cNvSpPr>
                  <a:spLocks noChangeArrowheads="1"/>
                </p:cNvSpPr>
                <p:nvPr/>
              </p:nvSpPr>
              <p:spPr bwMode="auto">
                <a:xfrm>
                  <a:off x="889" y="2169"/>
                  <a:ext cx="1115" cy="223"/>
                </a:xfrm>
                <a:prstGeom prst="rect">
                  <a:avLst/>
                </a:prstGeom>
                <a:grpFill/>
                <a:ln w="28575">
                  <a:solidFill>
                    <a:srgbClr val="A50021"/>
                  </a:solidFill>
                  <a:miter lim="800000"/>
                </a:ln>
              </p:spPr>
              <p:txBody>
                <a:bodyPr lIns="0" tIns="0" rIns="0" bIns="0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endParaRPr lang="en-US" altLang="zh-CN" sz="1800" dirty="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Line 18"/>
                <p:cNvSpPr>
                  <a:spLocks noChangeShapeType="1"/>
                </p:cNvSpPr>
                <p:nvPr/>
              </p:nvSpPr>
              <p:spPr bwMode="auto">
                <a:xfrm>
                  <a:off x="1446" y="1954"/>
                  <a:ext cx="0" cy="219"/>
                </a:xfrm>
                <a:prstGeom prst="line">
                  <a:avLst/>
                </a:prstGeom>
                <a:grpFill/>
                <a:ln w="28575">
                  <a:solidFill>
                    <a:srgbClr val="A50021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 sz="180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889" y="2502"/>
                  <a:ext cx="374" cy="218"/>
                </a:xfrm>
                <a:prstGeom prst="rect">
                  <a:avLst/>
                </a:prstGeom>
                <a:grpFill/>
                <a:ln w="28575">
                  <a:noFill/>
                  <a:miter lim="800000"/>
                </a:ln>
              </p:spPr>
              <p:txBody>
                <a:bodyPr lIns="0" tIns="0" rIns="0" bIns="0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just"/>
                  <a:r>
                    <a:rPr lang="en-US" altLang="zh-CN" sz="1800">
                      <a:solidFill>
                        <a:srgbClr val="002060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JMP</a:t>
                  </a:r>
                  <a:endParaRPr lang="en-US" altLang="zh-CN" sz="180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703" y="2502"/>
                  <a:ext cx="743" cy="0"/>
                </a:xfrm>
                <a:prstGeom prst="line">
                  <a:avLst/>
                </a:prstGeom>
                <a:grpFill/>
                <a:ln w="28575">
                  <a:solidFill>
                    <a:srgbClr val="A5002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 sz="180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Line 21"/>
                <p:cNvSpPr>
                  <a:spLocks noChangeShapeType="1"/>
                </p:cNvSpPr>
                <p:nvPr/>
              </p:nvSpPr>
              <p:spPr bwMode="auto">
                <a:xfrm>
                  <a:off x="703" y="2502"/>
                  <a:ext cx="0" cy="547"/>
                </a:xfrm>
                <a:prstGeom prst="line">
                  <a:avLst/>
                </a:prstGeom>
                <a:grpFill/>
                <a:ln w="28575">
                  <a:solidFill>
                    <a:srgbClr val="A5002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 sz="180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Rectangle 22"/>
                <p:cNvSpPr>
                  <a:spLocks noChangeArrowheads="1"/>
                </p:cNvSpPr>
                <p:nvPr/>
              </p:nvSpPr>
              <p:spPr bwMode="auto">
                <a:xfrm>
                  <a:off x="889" y="2720"/>
                  <a:ext cx="1115" cy="219"/>
                </a:xfrm>
                <a:prstGeom prst="rect">
                  <a:avLst/>
                </a:prstGeom>
                <a:grpFill/>
                <a:ln w="28575">
                  <a:solidFill>
                    <a:srgbClr val="A50021"/>
                  </a:solidFill>
                  <a:miter lim="800000"/>
                </a:ln>
              </p:spPr>
              <p:txBody>
                <a:bodyPr lIns="0" tIns="0" rIns="0" bIns="0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endParaRPr lang="en-US" altLang="zh-CN" sz="1800" dirty="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Line 23"/>
                <p:cNvSpPr>
                  <a:spLocks noChangeShapeType="1"/>
                </p:cNvSpPr>
                <p:nvPr/>
              </p:nvSpPr>
              <p:spPr bwMode="auto">
                <a:xfrm>
                  <a:off x="1446" y="2611"/>
                  <a:ext cx="0" cy="109"/>
                </a:xfrm>
                <a:prstGeom prst="line">
                  <a:avLst/>
                </a:prstGeom>
                <a:grpFill/>
                <a:ln w="28575">
                  <a:solidFill>
                    <a:srgbClr val="A50021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 sz="180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Line 24"/>
                <p:cNvSpPr>
                  <a:spLocks noChangeShapeType="1"/>
                </p:cNvSpPr>
                <p:nvPr/>
              </p:nvSpPr>
              <p:spPr bwMode="auto">
                <a:xfrm flipH="1">
                  <a:off x="1446" y="2611"/>
                  <a:ext cx="1115" cy="0"/>
                </a:xfrm>
                <a:prstGeom prst="line">
                  <a:avLst/>
                </a:prstGeom>
                <a:grpFill/>
                <a:ln w="28575">
                  <a:solidFill>
                    <a:srgbClr val="A5002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 sz="1800">
                    <a:solidFill>
                      <a:srgbClr val="002060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8" name="Text Box 16"/>
            <p:cNvSpPr txBox="1">
              <a:spLocks noChangeArrowheads="1"/>
            </p:cNvSpPr>
            <p:nvPr/>
          </p:nvSpPr>
          <p:spPr bwMode="auto">
            <a:xfrm>
              <a:off x="2070913" y="4395631"/>
              <a:ext cx="1383679" cy="347663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1800" dirty="0">
                  <a:solidFill>
                    <a:srgbClr val="002060"/>
                  </a:solidFill>
                  <a:latin typeface="+mn-lt"/>
                  <a:ea typeface="+mn-ea"/>
                  <a:cs typeface="+mn-ea"/>
                  <a:sym typeface="+mn-lt"/>
                </a:rPr>
                <a:t>程序段</a:t>
              </a:r>
              <a:r>
                <a:rPr lang="en-US" altLang="zh-CN" sz="1800" dirty="0">
                  <a:solidFill>
                    <a:srgbClr val="002060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1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Text Box 16"/>
            <p:cNvSpPr txBox="1">
              <a:spLocks noChangeArrowheads="1"/>
            </p:cNvSpPr>
            <p:nvPr/>
          </p:nvSpPr>
          <p:spPr bwMode="auto">
            <a:xfrm>
              <a:off x="2042932" y="5267962"/>
              <a:ext cx="1383679" cy="347663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1800" dirty="0">
                  <a:solidFill>
                    <a:srgbClr val="002060"/>
                  </a:solidFill>
                  <a:latin typeface="+mn-lt"/>
                  <a:ea typeface="+mn-ea"/>
                  <a:cs typeface="+mn-ea"/>
                  <a:sym typeface="+mn-lt"/>
                </a:rPr>
                <a:t>程序段</a:t>
              </a:r>
              <a:r>
                <a:rPr lang="en-US" altLang="zh-CN" sz="1800" dirty="0">
                  <a:solidFill>
                    <a:srgbClr val="002060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1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Text Box 16"/>
            <p:cNvSpPr txBox="1">
              <a:spLocks noChangeArrowheads="1"/>
            </p:cNvSpPr>
            <p:nvPr/>
          </p:nvSpPr>
          <p:spPr bwMode="auto">
            <a:xfrm>
              <a:off x="2129942" y="3555153"/>
              <a:ext cx="1383679" cy="347663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1800" dirty="0">
                  <a:solidFill>
                    <a:srgbClr val="002060"/>
                  </a:solidFill>
                  <a:latin typeface="+mn-lt"/>
                  <a:ea typeface="+mn-ea"/>
                  <a:cs typeface="+mn-ea"/>
                  <a:sym typeface="+mn-lt"/>
                </a:rPr>
                <a:t>条   件</a:t>
              </a:r>
              <a:endParaRPr lang="zh-CN" altLang="en-US" sz="1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5" name="Text Box 25"/>
          <p:cNvSpPr txBox="1">
            <a:spLocks noChangeArrowheads="1"/>
          </p:cNvSpPr>
          <p:nvPr/>
        </p:nvSpPr>
        <p:spPr bwMode="auto">
          <a:xfrm>
            <a:off x="4893013" y="1598392"/>
            <a:ext cx="3600450" cy="1837426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 SHL  AL,1        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 JC  NT1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 MOV DL,30H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 JMP NT2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NT1: MOV DL,31H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NT2: MOV AH,02H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  INT 21H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42" grpId="0"/>
      <p:bldP spid="4" grpId="0"/>
      <p:bldP spid="7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654658" y="1108177"/>
            <a:ext cx="7834684" cy="54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DOS</a:t>
            </a:r>
            <a:r>
              <a:rPr kumimoji="1" lang="zh-CN" altLang="en-US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功能调用：</a:t>
            </a:r>
            <a:endParaRPr kumimoji="1" lang="zh-CN" altLang="en-US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ts val="1800"/>
              </a:spcBef>
            </a:pPr>
            <a:r>
              <a:rPr kumimoji="1" lang="zh-CN" altLang="en-US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功能号</a:t>
            </a:r>
            <a:r>
              <a:rPr kumimoji="1"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02H</a:t>
            </a:r>
            <a:r>
              <a:rPr kumimoji="1"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，用于从显示屏幕上输出单个字符</a:t>
            </a:r>
            <a:endParaRPr kumimoji="1" lang="zh-CN" altLang="en-US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 例：显示输出字符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‘A’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MOV   </a:t>
            </a:r>
            <a:r>
              <a:rPr kumimoji="1" lang="en-US" altLang="zh-CN" dirty="0">
                <a:solidFill>
                  <a:srgbClr val="A50021"/>
                </a:solidFill>
                <a:latin typeface="+mn-lt"/>
                <a:ea typeface="+mn-ea"/>
                <a:cs typeface="+mn-ea"/>
                <a:sym typeface="+mn-lt"/>
              </a:rPr>
              <a:t>DL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, ‘A’</a:t>
            </a:r>
            <a:r>
              <a:rPr kumimoji="1" lang="en-US" altLang="zh-CN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	; </a:t>
            </a:r>
            <a:r>
              <a:rPr kumimoji="1"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调用参数</a:t>
            </a:r>
            <a:r>
              <a:rPr kumimoji="1" lang="en-US" altLang="zh-CN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kumimoji="1" lang="zh-CN" altLang="en-US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输出字符</a:t>
            </a:r>
            <a:endParaRPr kumimoji="1" lang="zh-CN" altLang="en-US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MOV	 AH, 02</a:t>
            </a:r>
            <a:r>
              <a:rPr kumimoji="1" lang="en-US" altLang="zh-CN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; DOS</a:t>
            </a:r>
            <a:r>
              <a:rPr kumimoji="1"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功能号</a:t>
            </a:r>
            <a:r>
              <a:rPr kumimoji="1" lang="en-US" altLang="zh-CN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kumimoji="1" lang="zh-CN" altLang="en-US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显示输出</a:t>
            </a:r>
            <a:endParaRPr kumimoji="1" lang="zh-CN" altLang="en-US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INT	 21H</a:t>
            </a:r>
            <a:r>
              <a:rPr kumimoji="1" lang="en-US" altLang="zh-CN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		; DOS</a:t>
            </a:r>
            <a:r>
              <a:rPr kumimoji="1"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调用</a:t>
            </a:r>
            <a:endParaRPr kumimoji="1" lang="zh-CN" altLang="en-US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endParaRPr kumimoji="1" lang="zh-CN" altLang="en-US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zh-CN" altLang="en-US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kumimoji="1"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功能号</a:t>
            </a:r>
            <a:r>
              <a:rPr kumimoji="1"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09H</a:t>
            </a:r>
            <a:r>
              <a:rPr kumimoji="1"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，用于从显示屏幕上输出字符串</a:t>
            </a:r>
            <a:endParaRPr kumimoji="1" lang="zh-CN" altLang="en-US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 例：显示输出字符串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‘computer’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	STR	DB	‘computer’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‘$’	;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在数据段定义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…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	MOV	</a:t>
            </a:r>
            <a:r>
              <a:rPr kumimoji="1" lang="en-US" altLang="zh-CN" dirty="0">
                <a:solidFill>
                  <a:srgbClr val="A50021"/>
                </a:solidFill>
                <a:latin typeface="+mn-lt"/>
                <a:ea typeface="+mn-ea"/>
                <a:cs typeface="+mn-ea"/>
                <a:sym typeface="+mn-lt"/>
              </a:rPr>
              <a:t>DX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OFFSET STR </a:t>
            </a:r>
            <a:r>
              <a:rPr kumimoji="1" lang="en-US" altLang="zh-CN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; </a:t>
            </a:r>
            <a:r>
              <a:rPr kumimoji="1"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调用参数</a:t>
            </a:r>
            <a:r>
              <a:rPr kumimoji="1" lang="en-US" altLang="zh-CN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kumimoji="1" lang="zh-CN" altLang="en-US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输出字符串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MOV	AH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09H 	</a:t>
            </a:r>
            <a:r>
              <a:rPr kumimoji="1" lang="en-US" altLang="zh-CN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; DOS</a:t>
            </a:r>
            <a:r>
              <a:rPr kumimoji="1"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功能号</a:t>
            </a:r>
            <a:r>
              <a:rPr kumimoji="1" lang="en-US" altLang="zh-CN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kumimoji="1" lang="zh-CN" altLang="en-US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显示输出串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INT	21H 		</a:t>
            </a:r>
            <a:r>
              <a:rPr kumimoji="1" lang="en-US" altLang="zh-CN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; DOS</a:t>
            </a:r>
            <a:r>
              <a:rPr kumimoji="1" lang="zh-CN" altLang="en-US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调用</a:t>
            </a:r>
            <a:endParaRPr kumimoji="1" lang="zh-CN" altLang="en-US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76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76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6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765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765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765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5780088" y="2728913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76" name="Text Box 16"/>
          <p:cNvSpPr txBox="1">
            <a:spLocks noChangeArrowheads="1"/>
          </p:cNvSpPr>
          <p:nvPr/>
        </p:nvSpPr>
        <p:spPr bwMode="auto">
          <a:xfrm>
            <a:off x="967629" y="4268787"/>
            <a:ext cx="29718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双分支结构程序的典型结构二</a:t>
            </a:r>
            <a:endParaRPr lang="zh-CN" altLang="en-US" sz="1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4869667" y="1806576"/>
            <a:ext cx="3470268" cy="1828193"/>
          </a:xfrm>
          <a:prstGeom prst="rect">
            <a:avLst/>
          </a:prstGeom>
          <a:solidFill>
            <a:schemeClr val="bg1"/>
          </a:solidFill>
          <a:ln w="28575">
            <a:solidFill>
              <a:srgbClr val="CC3300"/>
            </a:solidFill>
            <a:prstDash val="dash"/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         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CMP AX,0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     </a:t>
            </a:r>
            <a:r>
              <a:rPr lang="en-US" altLang="zh-CN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JGE NT</a:t>
            </a:r>
            <a:endParaRPr lang="en-US" altLang="zh-CN" b="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     NEG AX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NT: MOV RES,AX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02175" y="3860800"/>
            <a:ext cx="3581400" cy="2786063"/>
            <a:chOff x="4702175" y="3752850"/>
            <a:chExt cx="3581400" cy="2786063"/>
          </a:xfrm>
        </p:grpSpPr>
        <p:sp>
          <p:nvSpPr>
            <p:cNvPr id="57" name="矩形: 圆角 56"/>
            <p:cNvSpPr/>
            <p:nvPr/>
          </p:nvSpPr>
          <p:spPr bwMode="auto">
            <a:xfrm>
              <a:off x="5037612" y="3752850"/>
              <a:ext cx="3134379" cy="2678113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5858" name="Group 18"/>
            <p:cNvGrpSpPr/>
            <p:nvPr/>
          </p:nvGrpSpPr>
          <p:grpSpPr bwMode="auto">
            <a:xfrm>
              <a:off x="4702175" y="3860800"/>
              <a:ext cx="3581400" cy="2678113"/>
              <a:chOff x="2880" y="2380"/>
              <a:chExt cx="1769" cy="1687"/>
            </a:xfrm>
          </p:grpSpPr>
          <p:sp>
            <p:nvSpPr>
              <p:cNvPr id="28680" name="Text Box 19"/>
              <p:cNvSpPr txBox="1">
                <a:spLocks noChangeArrowheads="1"/>
              </p:cNvSpPr>
              <p:nvPr/>
            </p:nvSpPr>
            <p:spPr bwMode="auto">
              <a:xfrm>
                <a:off x="2880" y="2380"/>
                <a:ext cx="1769" cy="16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spcBef>
                    <a:spcPct val="50000"/>
                  </a:spcBef>
                </a:pP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spcBef>
                    <a:spcPct val="50000"/>
                  </a:spcBef>
                </a:pP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spcBef>
                    <a:spcPct val="50000"/>
                  </a:spcBef>
                </a:pP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spcBef>
                    <a:spcPct val="50000"/>
                  </a:spcBef>
                </a:pP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spcBef>
                    <a:spcPct val="50000"/>
                  </a:spcBef>
                </a:pP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1" name="Line 20"/>
              <p:cNvSpPr>
                <a:spLocks noChangeShapeType="1"/>
              </p:cNvSpPr>
              <p:nvPr/>
            </p:nvSpPr>
            <p:spPr bwMode="auto">
              <a:xfrm>
                <a:off x="3575" y="2657"/>
                <a:ext cx="0" cy="17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2" name="Line 21"/>
              <p:cNvSpPr>
                <a:spLocks noChangeShapeType="1"/>
              </p:cNvSpPr>
              <p:nvPr/>
            </p:nvSpPr>
            <p:spPr bwMode="auto">
              <a:xfrm>
                <a:off x="4513" y="3005"/>
                <a:ext cx="0" cy="60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3" name="Line 22"/>
              <p:cNvSpPr>
                <a:spLocks noChangeShapeType="1"/>
              </p:cNvSpPr>
              <p:nvPr/>
            </p:nvSpPr>
            <p:spPr bwMode="auto">
              <a:xfrm>
                <a:off x="3575" y="3527"/>
                <a:ext cx="0" cy="17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4" name="Line 23"/>
              <p:cNvSpPr>
                <a:spLocks noChangeShapeType="1"/>
              </p:cNvSpPr>
              <p:nvPr/>
            </p:nvSpPr>
            <p:spPr bwMode="auto">
              <a:xfrm flipH="1">
                <a:off x="3575" y="3613"/>
                <a:ext cx="93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5" name="Text Box 24"/>
              <p:cNvSpPr txBox="1">
                <a:spLocks noChangeArrowheads="1"/>
              </p:cNvSpPr>
              <p:nvPr/>
            </p:nvSpPr>
            <p:spPr bwMode="auto">
              <a:xfrm>
                <a:off x="4047" y="2775"/>
                <a:ext cx="131" cy="18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6" name="Line 25"/>
              <p:cNvSpPr>
                <a:spLocks noChangeShapeType="1"/>
              </p:cNvSpPr>
              <p:nvPr/>
            </p:nvSpPr>
            <p:spPr bwMode="auto">
              <a:xfrm>
                <a:off x="4045" y="3005"/>
                <a:ext cx="46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7" name="Text Box 26"/>
              <p:cNvSpPr txBox="1">
                <a:spLocks noChangeArrowheads="1"/>
              </p:cNvSpPr>
              <p:nvPr/>
            </p:nvSpPr>
            <p:spPr bwMode="auto">
              <a:xfrm>
                <a:off x="3400" y="3137"/>
                <a:ext cx="153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8" name="AutoShape 27"/>
              <p:cNvSpPr>
                <a:spLocks noChangeArrowheads="1"/>
              </p:cNvSpPr>
              <p:nvPr/>
            </p:nvSpPr>
            <p:spPr bwMode="auto">
              <a:xfrm>
                <a:off x="3107" y="2832"/>
                <a:ext cx="938" cy="346"/>
              </a:xfrm>
              <a:prstGeom prst="diamond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000" dirty="0">
                    <a:latin typeface="+mn-lt"/>
                    <a:ea typeface="+mn-ea"/>
                    <a:cs typeface="+mn-ea"/>
                    <a:sym typeface="+mn-lt"/>
                  </a:rPr>
                  <a:t>AX≥0</a:t>
                </a:r>
                <a:r>
                  <a:rPr lang="en-US" altLang="zh-CN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9" name="Rectangle 28"/>
              <p:cNvSpPr>
                <a:spLocks noChangeArrowheads="1"/>
              </p:cNvSpPr>
              <p:nvPr/>
            </p:nvSpPr>
            <p:spPr bwMode="auto">
              <a:xfrm>
                <a:off x="3184" y="3353"/>
                <a:ext cx="782" cy="17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求补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90" name="Line 29"/>
              <p:cNvSpPr>
                <a:spLocks noChangeShapeType="1"/>
              </p:cNvSpPr>
              <p:nvPr/>
            </p:nvSpPr>
            <p:spPr bwMode="auto">
              <a:xfrm>
                <a:off x="3575" y="3178"/>
                <a:ext cx="0" cy="17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91" name="Rectangle 30"/>
              <p:cNvSpPr>
                <a:spLocks noChangeArrowheads="1"/>
              </p:cNvSpPr>
              <p:nvPr/>
            </p:nvSpPr>
            <p:spPr bwMode="auto">
              <a:xfrm>
                <a:off x="3184" y="3703"/>
                <a:ext cx="782" cy="18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送结果</a:t>
                </a:r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92" name="AutoShape 31"/>
              <p:cNvSpPr>
                <a:spLocks noChangeArrowheads="1"/>
              </p:cNvSpPr>
              <p:nvPr/>
            </p:nvSpPr>
            <p:spPr bwMode="auto">
              <a:xfrm>
                <a:off x="3371" y="2421"/>
                <a:ext cx="408" cy="233"/>
              </a:xfrm>
              <a:prstGeom prst="flowChartTerminator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开始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743553" y="1082675"/>
            <a:ext cx="3722494" cy="470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2: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计算某个数的绝对值  </a:t>
            </a:r>
            <a:endParaRPr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3" name="Group 32"/>
          <p:cNvGrpSpPr/>
          <p:nvPr/>
        </p:nvGrpSpPr>
        <p:grpSpPr bwMode="auto">
          <a:xfrm>
            <a:off x="892165" y="1531938"/>
            <a:ext cx="3109550" cy="2546384"/>
            <a:chOff x="612" y="816"/>
            <a:chExt cx="1672" cy="1313"/>
          </a:xfrm>
          <a:noFill/>
        </p:grpSpPr>
        <p:sp>
          <p:nvSpPr>
            <p:cNvPr id="45" name="Line 6"/>
            <p:cNvSpPr>
              <a:spLocks noChangeShapeType="1"/>
            </p:cNvSpPr>
            <p:nvPr/>
          </p:nvSpPr>
          <p:spPr bwMode="auto">
            <a:xfrm>
              <a:off x="1169" y="816"/>
              <a:ext cx="0" cy="219"/>
            </a:xfrm>
            <a:prstGeom prst="line">
              <a:avLst/>
            </a:prstGeom>
            <a:grpFill/>
            <a:ln w="28575">
              <a:solidFill>
                <a:srgbClr val="A50021"/>
              </a:solidFill>
              <a:round/>
              <a:tailEnd type="triangle" w="sm" len="sm"/>
            </a:ln>
          </p:spPr>
          <p:txBody>
            <a:bodyPr/>
            <a:lstStyle/>
            <a:p>
              <a:endParaRPr lang="zh-CN" altLang="en-US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Line 7"/>
            <p:cNvSpPr>
              <a:spLocks noChangeShapeType="1"/>
            </p:cNvSpPr>
            <p:nvPr/>
          </p:nvSpPr>
          <p:spPr bwMode="auto">
            <a:xfrm>
              <a:off x="2284" y="1254"/>
              <a:ext cx="0" cy="765"/>
            </a:xfrm>
            <a:prstGeom prst="line">
              <a:avLst/>
            </a:prstGeom>
            <a:grpFill/>
            <a:ln w="28575">
              <a:solidFill>
                <a:srgbClr val="A50021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Line 8"/>
            <p:cNvSpPr>
              <a:spLocks noChangeShapeType="1"/>
            </p:cNvSpPr>
            <p:nvPr/>
          </p:nvSpPr>
          <p:spPr bwMode="auto">
            <a:xfrm>
              <a:off x="1169" y="1910"/>
              <a:ext cx="0" cy="219"/>
            </a:xfrm>
            <a:prstGeom prst="line">
              <a:avLst/>
            </a:prstGeom>
            <a:grpFill/>
            <a:ln w="28575">
              <a:solidFill>
                <a:srgbClr val="A50021"/>
              </a:solidFill>
              <a:round/>
              <a:tailEnd type="triangle" w="sm" len="sm"/>
            </a:ln>
          </p:spPr>
          <p:txBody>
            <a:bodyPr/>
            <a:lstStyle/>
            <a:p>
              <a:endParaRPr lang="zh-CN" altLang="en-US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Line 9"/>
            <p:cNvSpPr>
              <a:spLocks noChangeShapeType="1"/>
            </p:cNvSpPr>
            <p:nvPr/>
          </p:nvSpPr>
          <p:spPr bwMode="auto">
            <a:xfrm flipH="1">
              <a:off x="1169" y="2019"/>
              <a:ext cx="1115" cy="0"/>
            </a:xfrm>
            <a:prstGeom prst="line">
              <a:avLst/>
            </a:prstGeom>
            <a:grpFill/>
            <a:ln w="28575">
              <a:solidFill>
                <a:srgbClr val="A50021"/>
              </a:solidFill>
              <a:round/>
              <a:tailEnd type="triangle" w="sm" len="sm"/>
            </a:ln>
          </p:spPr>
          <p:txBody>
            <a:bodyPr/>
            <a:lstStyle/>
            <a:p>
              <a:endParaRPr lang="zh-CN" altLang="en-US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1727" y="1035"/>
              <a:ext cx="371" cy="216"/>
            </a:xfrm>
            <a:prstGeom prst="rect">
              <a:avLst/>
            </a:prstGeom>
            <a:grpFill/>
            <a:ln w="28575">
              <a:noFill/>
              <a:miter lim="800000"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>
                  <a:solidFill>
                    <a:srgbClr val="002060"/>
                  </a:solidFill>
                  <a:latin typeface="+mn-lt"/>
                  <a:ea typeface="+mn-ea"/>
                  <a:cs typeface="+mn-ea"/>
                  <a:sym typeface="+mn-lt"/>
                </a:rPr>
                <a:t>满足</a:t>
              </a:r>
              <a:endParaRPr lang="zh-CN" altLang="en-US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Line 11"/>
            <p:cNvSpPr>
              <a:spLocks noChangeShapeType="1"/>
            </p:cNvSpPr>
            <p:nvPr/>
          </p:nvSpPr>
          <p:spPr bwMode="auto">
            <a:xfrm>
              <a:off x="1727" y="1254"/>
              <a:ext cx="557" cy="0"/>
            </a:xfrm>
            <a:prstGeom prst="line">
              <a:avLst/>
            </a:prstGeom>
            <a:grpFill/>
            <a:ln w="28575">
              <a:solidFill>
                <a:srgbClr val="A50021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Text Box 12"/>
            <p:cNvSpPr txBox="1">
              <a:spLocks noChangeArrowheads="1"/>
            </p:cNvSpPr>
            <p:nvPr/>
          </p:nvSpPr>
          <p:spPr bwMode="auto">
            <a:xfrm>
              <a:off x="612" y="1472"/>
              <a:ext cx="557" cy="217"/>
            </a:xfrm>
            <a:prstGeom prst="rect">
              <a:avLst/>
            </a:prstGeom>
            <a:grpFill/>
            <a:ln w="28575">
              <a:noFill/>
              <a:miter lim="800000"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dirty="0">
                  <a:solidFill>
                    <a:srgbClr val="002060"/>
                  </a:solidFill>
                  <a:latin typeface="+mn-lt"/>
                  <a:ea typeface="+mn-ea"/>
                  <a:cs typeface="+mn-ea"/>
                  <a:sym typeface="+mn-lt"/>
                </a:rPr>
                <a:t>不满足</a:t>
              </a:r>
              <a:endParaRPr lang="zh-CN" altLang="en-US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AutoShape 13"/>
            <p:cNvSpPr>
              <a:spLocks noChangeArrowheads="1"/>
            </p:cNvSpPr>
            <p:nvPr/>
          </p:nvSpPr>
          <p:spPr bwMode="auto">
            <a:xfrm>
              <a:off x="612" y="1037"/>
              <a:ext cx="1115" cy="435"/>
            </a:xfrm>
            <a:prstGeom prst="diamond">
              <a:avLst/>
            </a:prstGeom>
            <a:grpFill/>
            <a:ln w="28575">
              <a:solidFill>
                <a:srgbClr val="A50021"/>
              </a:solidFill>
              <a:miter lim="800000"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02060"/>
                  </a:solidFill>
                  <a:latin typeface="+mn-lt"/>
                  <a:ea typeface="+mn-ea"/>
                  <a:cs typeface="+mn-ea"/>
                  <a:sym typeface="+mn-lt"/>
                </a:rPr>
                <a:t>条   件</a:t>
              </a:r>
              <a:endParaRPr lang="zh-CN" altLang="en-US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Rectangle 14"/>
            <p:cNvSpPr>
              <a:spLocks noChangeArrowheads="1"/>
            </p:cNvSpPr>
            <p:nvPr/>
          </p:nvSpPr>
          <p:spPr bwMode="auto">
            <a:xfrm>
              <a:off x="703" y="1691"/>
              <a:ext cx="929" cy="219"/>
            </a:xfrm>
            <a:prstGeom prst="rect">
              <a:avLst/>
            </a:prstGeom>
            <a:grpFill/>
            <a:ln w="28575">
              <a:solidFill>
                <a:srgbClr val="A50021"/>
              </a:solidFill>
              <a:miter lim="800000"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Line 15"/>
            <p:cNvSpPr>
              <a:spLocks noChangeShapeType="1"/>
            </p:cNvSpPr>
            <p:nvPr/>
          </p:nvSpPr>
          <p:spPr bwMode="auto">
            <a:xfrm>
              <a:off x="1169" y="1472"/>
              <a:ext cx="0" cy="219"/>
            </a:xfrm>
            <a:prstGeom prst="line">
              <a:avLst/>
            </a:prstGeom>
            <a:grpFill/>
            <a:ln w="28575">
              <a:solidFill>
                <a:srgbClr val="A50021"/>
              </a:solidFill>
              <a:round/>
              <a:tailEnd type="triangle" w="sm" len="sm"/>
            </a:ln>
          </p:spPr>
          <p:txBody>
            <a:bodyPr/>
            <a:lstStyle/>
            <a:p>
              <a:endParaRPr lang="zh-CN" altLang="en-US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921" y="1702"/>
              <a:ext cx="557" cy="217"/>
            </a:xfrm>
            <a:prstGeom prst="rect">
              <a:avLst/>
            </a:prstGeom>
            <a:grpFill/>
            <a:ln w="28575">
              <a:noFill/>
              <a:miter lim="800000"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dirty="0">
                  <a:solidFill>
                    <a:srgbClr val="002060"/>
                  </a:solidFill>
                  <a:latin typeface="+mn-lt"/>
                  <a:ea typeface="+mn-ea"/>
                  <a:cs typeface="+mn-ea"/>
                  <a:sym typeface="+mn-lt"/>
                </a:rPr>
                <a:t>程序段</a:t>
              </a:r>
              <a:endParaRPr lang="zh-CN" altLang="en-US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  <p:bldP spid="35857" grpId="0" bldLvl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38138" y="1276419"/>
            <a:ext cx="868607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20000"/>
              </a:spcBef>
            </a:pPr>
            <a:r>
              <a:rPr lang="zh-CN" altLang="en-US" sz="22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sz="22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3: </a:t>
            </a:r>
            <a:r>
              <a:rPr lang="zh-CN" altLang="en-US" sz="22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设计字符比较程序，两个字符相同时，显示</a:t>
            </a:r>
            <a:r>
              <a:rPr lang="en-US" altLang="zh-CN" sz="22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YES; </a:t>
            </a:r>
            <a:r>
              <a:rPr lang="zh-CN" altLang="en-US" sz="22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否则显示</a:t>
            </a:r>
            <a:r>
              <a:rPr lang="en-US" altLang="zh-CN" sz="22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NO</a:t>
            </a:r>
            <a:r>
              <a:rPr lang="zh-CN" altLang="en-US" sz="22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22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38138" y="2012105"/>
            <a:ext cx="2528528" cy="4198632"/>
            <a:chOff x="342900" y="2268843"/>
            <a:chExt cx="2528528" cy="4198632"/>
          </a:xfrm>
        </p:grpSpPr>
        <p:sp>
          <p:nvSpPr>
            <p:cNvPr id="34" name="矩形: 圆角 33"/>
            <p:cNvSpPr/>
            <p:nvPr/>
          </p:nvSpPr>
          <p:spPr bwMode="auto">
            <a:xfrm>
              <a:off x="342900" y="2268843"/>
              <a:ext cx="2528528" cy="4198632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6870" name="Group 6"/>
            <p:cNvGrpSpPr/>
            <p:nvPr/>
          </p:nvGrpSpPr>
          <p:grpSpPr bwMode="auto">
            <a:xfrm>
              <a:off x="606882" y="2460929"/>
              <a:ext cx="2002743" cy="3822701"/>
              <a:chOff x="521" y="1143"/>
              <a:chExt cx="1043" cy="2408"/>
            </a:xfrm>
            <a:noFill/>
          </p:grpSpPr>
          <p:sp>
            <p:nvSpPr>
              <p:cNvPr id="29703" name="Line 8"/>
              <p:cNvSpPr>
                <a:spLocks noChangeShapeType="1"/>
              </p:cNvSpPr>
              <p:nvPr/>
            </p:nvSpPr>
            <p:spPr bwMode="auto">
              <a:xfrm>
                <a:off x="985" y="1402"/>
                <a:ext cx="0" cy="98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04" name="Line 9"/>
              <p:cNvSpPr>
                <a:spLocks noChangeShapeType="1"/>
              </p:cNvSpPr>
              <p:nvPr/>
            </p:nvSpPr>
            <p:spPr bwMode="auto">
              <a:xfrm>
                <a:off x="985" y="2965"/>
                <a:ext cx="0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05" name="Line 10"/>
              <p:cNvSpPr>
                <a:spLocks noChangeShapeType="1"/>
              </p:cNvSpPr>
              <p:nvPr/>
            </p:nvSpPr>
            <p:spPr bwMode="auto">
              <a:xfrm>
                <a:off x="985" y="1695"/>
                <a:ext cx="0" cy="98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06" name="Line 11"/>
              <p:cNvSpPr>
                <a:spLocks noChangeShapeType="1"/>
              </p:cNvSpPr>
              <p:nvPr/>
            </p:nvSpPr>
            <p:spPr bwMode="auto">
              <a:xfrm>
                <a:off x="1448" y="1989"/>
                <a:ext cx="116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07" name="Text Box 12"/>
              <p:cNvSpPr txBox="1">
                <a:spLocks noChangeArrowheads="1"/>
              </p:cNvSpPr>
              <p:nvPr/>
            </p:nvSpPr>
            <p:spPr bwMode="auto">
              <a:xfrm>
                <a:off x="1100" y="2184"/>
                <a:ext cx="116" cy="19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08" name="Line 13"/>
              <p:cNvSpPr>
                <a:spLocks noChangeShapeType="1"/>
              </p:cNvSpPr>
              <p:nvPr/>
            </p:nvSpPr>
            <p:spPr bwMode="auto">
              <a:xfrm>
                <a:off x="985" y="3063"/>
                <a:ext cx="0" cy="196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09" name="Line 14"/>
              <p:cNvSpPr>
                <a:spLocks noChangeShapeType="1"/>
              </p:cNvSpPr>
              <p:nvPr/>
            </p:nvSpPr>
            <p:spPr bwMode="auto">
              <a:xfrm>
                <a:off x="985" y="2770"/>
                <a:ext cx="0" cy="98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10" name="Line 15"/>
              <p:cNvSpPr>
                <a:spLocks noChangeShapeType="1"/>
              </p:cNvSpPr>
              <p:nvPr/>
            </p:nvSpPr>
            <p:spPr bwMode="auto">
              <a:xfrm>
                <a:off x="985" y="2575"/>
                <a:ext cx="0" cy="9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11" name="Text Box 16"/>
              <p:cNvSpPr txBox="1">
                <a:spLocks noChangeArrowheads="1"/>
              </p:cNvSpPr>
              <p:nvPr/>
            </p:nvSpPr>
            <p:spPr bwMode="auto">
              <a:xfrm>
                <a:off x="1448" y="1793"/>
                <a:ext cx="116" cy="1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12" name="AutoShape 17"/>
              <p:cNvSpPr>
                <a:spLocks noChangeArrowheads="1"/>
              </p:cNvSpPr>
              <p:nvPr/>
            </p:nvSpPr>
            <p:spPr bwMode="auto">
              <a:xfrm>
                <a:off x="521" y="1793"/>
                <a:ext cx="927" cy="391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000">
                    <a:latin typeface="+mn-lt"/>
                    <a:ea typeface="+mn-ea"/>
                    <a:cs typeface="+mn-ea"/>
                    <a:sym typeface="+mn-lt"/>
                  </a:rPr>
                  <a:t>相同</a:t>
                </a: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?</a:t>
                </a: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13" name="Line 18"/>
              <p:cNvSpPr>
                <a:spLocks noChangeShapeType="1"/>
              </p:cNvSpPr>
              <p:nvPr/>
            </p:nvSpPr>
            <p:spPr bwMode="auto">
              <a:xfrm>
                <a:off x="982" y="2184"/>
                <a:ext cx="0" cy="195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14" name="Rectangle 19"/>
              <p:cNvSpPr>
                <a:spLocks noChangeArrowheads="1"/>
              </p:cNvSpPr>
              <p:nvPr/>
            </p:nvSpPr>
            <p:spPr bwMode="auto">
              <a:xfrm>
                <a:off x="637" y="2379"/>
                <a:ext cx="695" cy="196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000">
                    <a:latin typeface="+mn-lt"/>
                    <a:ea typeface="+mn-ea"/>
                    <a:cs typeface="+mn-ea"/>
                    <a:sym typeface="+mn-lt"/>
                  </a:rPr>
                  <a:t>显示</a:t>
                </a: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NO</a:t>
                </a: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15" name="Rectangle 20"/>
              <p:cNvSpPr>
                <a:spLocks noChangeArrowheads="1"/>
              </p:cNvSpPr>
              <p:nvPr/>
            </p:nvSpPr>
            <p:spPr bwMode="auto">
              <a:xfrm>
                <a:off x="637" y="2868"/>
                <a:ext cx="695" cy="195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000">
                    <a:latin typeface="+mn-lt"/>
                    <a:ea typeface="+mn-ea"/>
                    <a:cs typeface="+mn-ea"/>
                    <a:sym typeface="+mn-lt"/>
                  </a:rPr>
                  <a:t>显示</a:t>
                </a: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YES</a:t>
                </a: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16" name="Line 21"/>
              <p:cNvSpPr>
                <a:spLocks noChangeShapeType="1"/>
              </p:cNvSpPr>
              <p:nvPr/>
            </p:nvSpPr>
            <p:spPr bwMode="auto">
              <a:xfrm>
                <a:off x="521" y="3161"/>
                <a:ext cx="464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17" name="Line 22"/>
              <p:cNvSpPr>
                <a:spLocks noChangeShapeType="1"/>
              </p:cNvSpPr>
              <p:nvPr/>
            </p:nvSpPr>
            <p:spPr bwMode="auto">
              <a:xfrm flipH="1">
                <a:off x="521" y="2672"/>
                <a:ext cx="464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18" name="Line 23"/>
              <p:cNvSpPr>
                <a:spLocks noChangeShapeType="1"/>
              </p:cNvSpPr>
              <p:nvPr/>
            </p:nvSpPr>
            <p:spPr bwMode="auto">
              <a:xfrm>
                <a:off x="521" y="2672"/>
                <a:ext cx="0" cy="489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19" name="Rectangle 24"/>
              <p:cNvSpPr>
                <a:spLocks noChangeArrowheads="1"/>
              </p:cNvSpPr>
              <p:nvPr/>
            </p:nvSpPr>
            <p:spPr bwMode="auto">
              <a:xfrm>
                <a:off x="753" y="1500"/>
                <a:ext cx="463" cy="195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取 数</a:t>
                </a:r>
                <a:endParaRPr lang="zh-CN" altLang="en-US" sz="20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20" name="Line 25"/>
              <p:cNvSpPr>
                <a:spLocks noChangeShapeType="1"/>
              </p:cNvSpPr>
              <p:nvPr/>
            </p:nvSpPr>
            <p:spPr bwMode="auto">
              <a:xfrm>
                <a:off x="1564" y="1989"/>
                <a:ext cx="0" cy="781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21" name="Line 26"/>
              <p:cNvSpPr>
                <a:spLocks noChangeShapeType="1"/>
              </p:cNvSpPr>
              <p:nvPr/>
            </p:nvSpPr>
            <p:spPr bwMode="auto">
              <a:xfrm>
                <a:off x="985" y="2770"/>
                <a:ext cx="579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22" name="AutoShape 27"/>
              <p:cNvSpPr>
                <a:spLocks noChangeArrowheads="1"/>
              </p:cNvSpPr>
              <p:nvPr/>
            </p:nvSpPr>
            <p:spPr bwMode="auto">
              <a:xfrm>
                <a:off x="778" y="1143"/>
                <a:ext cx="408" cy="262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开 始</a:t>
                </a:r>
                <a:endParaRPr lang="zh-CN" altLang="en-US" sz="20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23" name="AutoShape 28"/>
              <p:cNvSpPr>
                <a:spLocks noChangeArrowheads="1"/>
              </p:cNvSpPr>
              <p:nvPr/>
            </p:nvSpPr>
            <p:spPr bwMode="auto">
              <a:xfrm>
                <a:off x="793" y="3299"/>
                <a:ext cx="408" cy="252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返 回</a:t>
                </a:r>
                <a:endParaRPr lang="zh-CN" altLang="en-US" sz="20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2916849" y="2080705"/>
            <a:ext cx="3035895" cy="4093428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DATA SEGMENT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D1   DB ‘A’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D2   DB ‘B’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RES1 DB ‘YES’, ’ $ ’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RES2 DB ‘NO’, ’ $ ’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DATA ENDS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CODE SEGMENT	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ASSUME CS:CODE,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	DS:DATA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START: MOV AX,DATA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       MOV DS,AX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       MOV AL,D1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       MOV BL,D2           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6009895" y="2077531"/>
            <a:ext cx="2848355" cy="4067780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     CMP AL,BL 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     JNE NEXT1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      LEA DX,RES1 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      JMP NEXT2         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NEXT1: LEA DX,RES2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NEXT2: MOV AH,09H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       INT 21H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       MOV AH,4CH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       INT</a:t>
            </a:r>
            <a:r>
              <a:rPr kumimoji="0" lang="en-US" altLang="zh-CN" sz="20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21H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CODE  ENDS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0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END START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612945" y="1245125"/>
            <a:ext cx="37604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4: 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设存储单元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各有 </a:t>
            </a:r>
            <a:endParaRPr lang="en-US" altLang="zh-CN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一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无符号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字节数，比较大小，将较大数送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单元</a:t>
            </a:r>
            <a:endParaRPr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14417" y="2895600"/>
            <a:ext cx="2957506" cy="3373437"/>
            <a:chOff x="1166359" y="2886075"/>
            <a:chExt cx="2957506" cy="3373437"/>
          </a:xfrm>
        </p:grpSpPr>
        <p:sp>
          <p:nvSpPr>
            <p:cNvPr id="21" name="矩形: 圆角 20"/>
            <p:cNvSpPr/>
            <p:nvPr/>
          </p:nvSpPr>
          <p:spPr bwMode="auto">
            <a:xfrm>
              <a:off x="1166359" y="2886075"/>
              <a:ext cx="2957506" cy="3373437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7892" name="Group 4"/>
            <p:cNvGrpSpPr/>
            <p:nvPr/>
          </p:nvGrpSpPr>
          <p:grpSpPr bwMode="auto">
            <a:xfrm>
              <a:off x="1268413" y="3019425"/>
              <a:ext cx="2720975" cy="3095624"/>
              <a:chOff x="657" y="1003"/>
              <a:chExt cx="1714" cy="1950"/>
            </a:xfrm>
          </p:grpSpPr>
          <p:sp>
            <p:nvSpPr>
              <p:cNvPr id="30726" name="Line 6"/>
              <p:cNvSpPr>
                <a:spLocks noChangeShapeType="1"/>
              </p:cNvSpPr>
              <p:nvPr/>
            </p:nvSpPr>
            <p:spPr bwMode="auto">
              <a:xfrm>
                <a:off x="1247" y="2829"/>
                <a:ext cx="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27" name="Line 7"/>
              <p:cNvSpPr>
                <a:spLocks noChangeShapeType="1"/>
              </p:cNvSpPr>
              <p:nvPr/>
            </p:nvSpPr>
            <p:spPr bwMode="auto">
              <a:xfrm>
                <a:off x="1419" y="1580"/>
                <a:ext cx="0" cy="1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28" name="Line 8"/>
              <p:cNvSpPr>
                <a:spLocks noChangeShapeType="1"/>
              </p:cNvSpPr>
              <p:nvPr/>
            </p:nvSpPr>
            <p:spPr bwMode="auto">
              <a:xfrm>
                <a:off x="1419" y="2495"/>
                <a:ext cx="0" cy="20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29" name="Line 9"/>
              <p:cNvSpPr>
                <a:spLocks noChangeShapeType="1"/>
              </p:cNvSpPr>
              <p:nvPr/>
            </p:nvSpPr>
            <p:spPr bwMode="auto">
              <a:xfrm flipH="1">
                <a:off x="1419" y="2597"/>
                <a:ext cx="95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30" name="Rectangle 10"/>
              <p:cNvSpPr>
                <a:spLocks noChangeArrowheads="1"/>
              </p:cNvSpPr>
              <p:nvPr/>
            </p:nvSpPr>
            <p:spPr bwMode="auto">
              <a:xfrm>
                <a:off x="1040" y="1376"/>
                <a:ext cx="760" cy="20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取 数</a:t>
                </a:r>
                <a:endParaRPr lang="zh-CN" altLang="en-US" sz="20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31" name="Line 11"/>
              <p:cNvSpPr>
                <a:spLocks noChangeShapeType="1"/>
              </p:cNvSpPr>
              <p:nvPr/>
            </p:nvSpPr>
            <p:spPr bwMode="auto">
              <a:xfrm>
                <a:off x="1419" y="1274"/>
                <a:ext cx="0" cy="10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32" name="Text Box 12"/>
              <p:cNvSpPr txBox="1">
                <a:spLocks noChangeArrowheads="1"/>
              </p:cNvSpPr>
              <p:nvPr/>
            </p:nvSpPr>
            <p:spPr bwMode="auto">
              <a:xfrm>
                <a:off x="2181" y="1681"/>
                <a:ext cx="190" cy="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33" name="Line 13"/>
              <p:cNvSpPr>
                <a:spLocks noChangeShapeType="1"/>
              </p:cNvSpPr>
              <p:nvPr/>
            </p:nvSpPr>
            <p:spPr bwMode="auto">
              <a:xfrm>
                <a:off x="2181" y="1885"/>
                <a:ext cx="19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34" name="Line 14"/>
              <p:cNvSpPr>
                <a:spLocks noChangeShapeType="1"/>
              </p:cNvSpPr>
              <p:nvPr/>
            </p:nvSpPr>
            <p:spPr bwMode="auto">
              <a:xfrm>
                <a:off x="2371" y="1885"/>
                <a:ext cx="0" cy="7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35" name="Text Box 15"/>
              <p:cNvSpPr txBox="1">
                <a:spLocks noChangeArrowheads="1"/>
              </p:cNvSpPr>
              <p:nvPr/>
            </p:nvSpPr>
            <p:spPr bwMode="auto">
              <a:xfrm>
                <a:off x="1609" y="2088"/>
                <a:ext cx="191" cy="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36" name="Line 16"/>
              <p:cNvSpPr>
                <a:spLocks noChangeShapeType="1"/>
              </p:cNvSpPr>
              <p:nvPr/>
            </p:nvSpPr>
            <p:spPr bwMode="auto">
              <a:xfrm>
                <a:off x="1419" y="2088"/>
                <a:ext cx="0" cy="2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37" name="AutoShape 17"/>
              <p:cNvSpPr>
                <a:spLocks noChangeArrowheads="1"/>
              </p:cNvSpPr>
              <p:nvPr/>
            </p:nvSpPr>
            <p:spPr bwMode="auto">
              <a:xfrm>
                <a:off x="657" y="1681"/>
                <a:ext cx="1524" cy="407"/>
              </a:xfrm>
              <a:prstGeom prst="diamond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A≥B</a:t>
                </a: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38" name="Rectangle 18"/>
              <p:cNvSpPr>
                <a:spLocks noChangeArrowheads="1"/>
              </p:cNvSpPr>
              <p:nvPr/>
            </p:nvSpPr>
            <p:spPr bwMode="auto">
              <a:xfrm>
                <a:off x="847" y="2292"/>
                <a:ext cx="1143" cy="20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A</a:t>
                </a:r>
                <a:r>
                  <a:rPr lang="zh-CN" altLang="en-US" sz="2000">
                    <a:latin typeface="+mn-lt"/>
                    <a:ea typeface="+mn-ea"/>
                    <a:cs typeface="+mn-ea"/>
                    <a:sym typeface="+mn-lt"/>
                  </a:rPr>
                  <a:t>、</a:t>
                </a: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B</a:t>
                </a:r>
                <a:r>
                  <a:rPr lang="zh-CN" altLang="en-US" sz="2000">
                    <a:latin typeface="+mn-lt"/>
                    <a:ea typeface="+mn-ea"/>
                    <a:cs typeface="+mn-ea"/>
                    <a:sym typeface="+mn-lt"/>
                  </a:rPr>
                  <a:t>交换</a:t>
                </a:r>
                <a:endParaRPr lang="zh-CN" altLang="en-US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39" name="AutoShape 19"/>
              <p:cNvSpPr>
                <a:spLocks noChangeArrowheads="1"/>
              </p:cNvSpPr>
              <p:nvPr/>
            </p:nvSpPr>
            <p:spPr bwMode="auto">
              <a:xfrm>
                <a:off x="1156" y="1003"/>
                <a:ext cx="545" cy="256"/>
              </a:xfrm>
              <a:prstGeom prst="flowChartTerminator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开 始</a:t>
                </a:r>
                <a:endParaRPr lang="zh-CN" altLang="en-US" sz="20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40" name="AutoShape 20"/>
              <p:cNvSpPr>
                <a:spLocks noChangeArrowheads="1"/>
              </p:cNvSpPr>
              <p:nvPr/>
            </p:nvSpPr>
            <p:spPr bwMode="auto">
              <a:xfrm>
                <a:off x="1156" y="2704"/>
                <a:ext cx="590" cy="249"/>
              </a:xfrm>
              <a:prstGeom prst="flowChartTerminator">
                <a:avLst/>
              </a:prstGeom>
              <a:noFill/>
              <a:ln w="9525">
                <a:solidFill>
                  <a:srgbClr val="00000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000" dirty="0">
                    <a:latin typeface="+mn-lt"/>
                    <a:ea typeface="+mn-ea"/>
                    <a:cs typeface="+mn-ea"/>
                    <a:sym typeface="+mn-lt"/>
                  </a:rPr>
                  <a:t>返 回</a:t>
                </a:r>
                <a:endParaRPr lang="zh-CN" altLang="en-US" sz="20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4702512" y="1293812"/>
            <a:ext cx="4046537" cy="5283200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DATA  SEGMENT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A   DB 39H             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B   DB 0B4H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DATA  ENDS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CODE  SEGMENT	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ASSUME CS:CODE,DS:DATA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START:MOV AX,DATA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MOV DS,AX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000" b="0" dirty="0">
                <a:cs typeface="+mn-ea"/>
                <a:sym typeface="+mn-lt"/>
              </a:rPr>
              <a:t> 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000" b="0" dirty="0">
                <a:cs typeface="+mn-ea"/>
                <a:sym typeface="+mn-lt"/>
              </a:rPr>
              <a:t> 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MOV AL,A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CMP AL,B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20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JNB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NEXT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XCHG AL,B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MOV A,AL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NEXT: MOV AH,4CH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INT 21H	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CODE ENDS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END START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59606" y="1145678"/>
            <a:ext cx="68405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8605" indent="-26860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分支程序的</a:t>
            </a:r>
            <a:r>
              <a:rPr kumimoji="1"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CASE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kumimoji="1"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IF-THEN-ELSE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结构</a:t>
            </a:r>
            <a:endParaRPr kumimoji="1"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4976" y="2215634"/>
            <a:ext cx="3644899" cy="1521857"/>
            <a:chOff x="654051" y="1853684"/>
            <a:chExt cx="3644899" cy="1521857"/>
          </a:xfrm>
        </p:grpSpPr>
        <p:sp>
          <p:nvSpPr>
            <p:cNvPr id="31750" name="Line 3"/>
            <p:cNvSpPr>
              <a:spLocks noChangeShapeType="1"/>
            </p:cNvSpPr>
            <p:nvPr/>
          </p:nvSpPr>
          <p:spPr bwMode="auto">
            <a:xfrm>
              <a:off x="1259679" y="2463284"/>
              <a:ext cx="2133600" cy="0"/>
            </a:xfrm>
            <a:prstGeom prst="line">
              <a:avLst/>
            </a:prstGeom>
            <a:noFill/>
            <a:ln w="28575" cap="sq">
              <a:solidFill>
                <a:srgbClr val="003399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51" name="Line 4"/>
            <p:cNvSpPr>
              <a:spLocks noChangeShapeType="1"/>
            </p:cNvSpPr>
            <p:nvPr/>
          </p:nvSpPr>
          <p:spPr bwMode="auto">
            <a:xfrm>
              <a:off x="1259679" y="2463284"/>
              <a:ext cx="0" cy="533400"/>
            </a:xfrm>
            <a:prstGeom prst="line">
              <a:avLst/>
            </a:prstGeom>
            <a:noFill/>
            <a:ln w="28575" cap="sq">
              <a:solidFill>
                <a:srgbClr val="003399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52" name="Line 5"/>
            <p:cNvSpPr>
              <a:spLocks noChangeShapeType="1"/>
            </p:cNvSpPr>
            <p:nvPr/>
          </p:nvSpPr>
          <p:spPr bwMode="auto">
            <a:xfrm>
              <a:off x="2326479" y="1853684"/>
              <a:ext cx="0" cy="609600"/>
            </a:xfrm>
            <a:prstGeom prst="line">
              <a:avLst/>
            </a:prstGeom>
            <a:noFill/>
            <a:ln w="28575" cap="sq">
              <a:solidFill>
                <a:srgbClr val="003399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53" name="Line 6"/>
            <p:cNvSpPr>
              <a:spLocks noChangeShapeType="1"/>
            </p:cNvSpPr>
            <p:nvPr/>
          </p:nvSpPr>
          <p:spPr bwMode="auto">
            <a:xfrm>
              <a:off x="1945479" y="2463284"/>
              <a:ext cx="0" cy="533400"/>
            </a:xfrm>
            <a:prstGeom prst="line">
              <a:avLst/>
            </a:prstGeom>
            <a:noFill/>
            <a:ln w="28575" cap="sq">
              <a:solidFill>
                <a:srgbClr val="003399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54" name="Line 7"/>
            <p:cNvSpPr>
              <a:spLocks noChangeShapeType="1"/>
            </p:cNvSpPr>
            <p:nvPr/>
          </p:nvSpPr>
          <p:spPr bwMode="auto">
            <a:xfrm>
              <a:off x="3393279" y="2463284"/>
              <a:ext cx="0" cy="533400"/>
            </a:xfrm>
            <a:prstGeom prst="line">
              <a:avLst/>
            </a:prstGeom>
            <a:noFill/>
            <a:ln w="28575" cap="sq">
              <a:solidFill>
                <a:srgbClr val="003399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55" name="Text Box 8"/>
            <p:cNvSpPr txBox="1">
              <a:spLocks noChangeArrowheads="1"/>
            </p:cNvSpPr>
            <p:nvPr/>
          </p:nvSpPr>
          <p:spPr bwMode="auto">
            <a:xfrm>
              <a:off x="2478879" y="2615684"/>
              <a:ext cx="7620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2000" dirty="0">
                  <a:solidFill>
                    <a:srgbClr val="003399"/>
                  </a:solidFill>
                  <a:latin typeface="+mn-lt"/>
                  <a:ea typeface="+mn-ea"/>
                  <a:cs typeface="+mn-ea"/>
                  <a:sym typeface="+mn-lt"/>
                </a:rPr>
                <a:t>…</a:t>
              </a:r>
              <a:endParaRPr kumimoji="1" lang="en-US" altLang="zh-CN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56" name="Text Box 9"/>
            <p:cNvSpPr txBox="1">
              <a:spLocks noChangeArrowheads="1"/>
            </p:cNvSpPr>
            <p:nvPr/>
          </p:nvSpPr>
          <p:spPr bwMode="auto">
            <a:xfrm>
              <a:off x="654051" y="3006209"/>
              <a:ext cx="364489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800" dirty="0">
                  <a:solidFill>
                    <a:srgbClr val="003399"/>
                  </a:solidFill>
                  <a:latin typeface="+mn-lt"/>
                  <a:ea typeface="+mn-ea"/>
                  <a:cs typeface="+mn-ea"/>
                  <a:sym typeface="+mn-lt"/>
                </a:rPr>
                <a:t> case 1  case 2            case n</a:t>
              </a:r>
              <a:endParaRPr kumimoji="1" lang="en-US" altLang="zh-CN" sz="1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1758" name="Text Box 11"/>
          <p:cNvSpPr txBox="1">
            <a:spLocks noChangeArrowheads="1"/>
          </p:cNvSpPr>
          <p:nvPr/>
        </p:nvSpPr>
        <p:spPr bwMode="auto">
          <a:xfrm>
            <a:off x="5234281" y="2337375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?</a:t>
            </a:r>
            <a:endParaRPr kumimoji="1" lang="en-US" altLang="zh-CN" sz="20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760" name="Text Box 13"/>
          <p:cNvSpPr txBox="1">
            <a:spLocks noChangeArrowheads="1"/>
          </p:cNvSpPr>
          <p:nvPr/>
        </p:nvSpPr>
        <p:spPr bwMode="auto">
          <a:xfrm>
            <a:off x="5227846" y="3207535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?</a:t>
            </a:r>
            <a:endParaRPr kumimoji="1" lang="en-US" altLang="zh-CN" sz="20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761" name="Line 14"/>
          <p:cNvSpPr>
            <a:spLocks noChangeShapeType="1"/>
          </p:cNvSpPr>
          <p:nvPr/>
        </p:nvSpPr>
        <p:spPr bwMode="auto">
          <a:xfrm>
            <a:off x="5393987" y="2752320"/>
            <a:ext cx="0" cy="381000"/>
          </a:xfrm>
          <a:prstGeom prst="line">
            <a:avLst/>
          </a:prstGeom>
          <a:noFill/>
          <a:ln w="28575" cap="sq">
            <a:solidFill>
              <a:srgbClr val="003399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762" name="Line 15"/>
          <p:cNvSpPr>
            <a:spLocks noChangeShapeType="1"/>
          </p:cNvSpPr>
          <p:nvPr/>
        </p:nvSpPr>
        <p:spPr bwMode="auto">
          <a:xfrm>
            <a:off x="5393987" y="3673510"/>
            <a:ext cx="0" cy="457200"/>
          </a:xfrm>
          <a:prstGeom prst="line">
            <a:avLst/>
          </a:prstGeom>
          <a:noFill/>
          <a:ln w="28575" cap="sq">
            <a:solidFill>
              <a:srgbClr val="003399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763" name="Line 16"/>
          <p:cNvSpPr>
            <a:spLocks noChangeShapeType="1"/>
          </p:cNvSpPr>
          <p:nvPr/>
        </p:nvSpPr>
        <p:spPr bwMode="auto">
          <a:xfrm>
            <a:off x="5956131" y="3397947"/>
            <a:ext cx="304800" cy="0"/>
          </a:xfrm>
          <a:prstGeom prst="line">
            <a:avLst/>
          </a:prstGeom>
          <a:noFill/>
          <a:ln w="28575" cap="sq">
            <a:solidFill>
              <a:srgbClr val="003399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764" name="Line 17"/>
          <p:cNvSpPr>
            <a:spLocks noChangeShapeType="1"/>
          </p:cNvSpPr>
          <p:nvPr/>
        </p:nvSpPr>
        <p:spPr bwMode="auto">
          <a:xfrm>
            <a:off x="6260931" y="3397947"/>
            <a:ext cx="0" cy="732763"/>
          </a:xfrm>
          <a:prstGeom prst="line">
            <a:avLst/>
          </a:prstGeom>
          <a:noFill/>
          <a:ln w="28575" cap="sq">
            <a:solidFill>
              <a:srgbClr val="003399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766" name="Rectangle 19"/>
          <p:cNvSpPr>
            <a:spLocks noChangeArrowheads="1"/>
          </p:cNvSpPr>
          <p:nvPr/>
        </p:nvSpPr>
        <p:spPr bwMode="auto">
          <a:xfrm>
            <a:off x="4841875" y="4074547"/>
            <a:ext cx="29546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18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 case 1    case 2     case n</a:t>
            </a:r>
            <a:endParaRPr kumimoji="1" lang="en-US" altLang="zh-CN" sz="18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767" name="Line 20"/>
          <p:cNvSpPr>
            <a:spLocks noChangeShapeType="1"/>
          </p:cNvSpPr>
          <p:nvPr/>
        </p:nvSpPr>
        <p:spPr bwMode="auto">
          <a:xfrm>
            <a:off x="5956131" y="2483673"/>
            <a:ext cx="1295400" cy="0"/>
          </a:xfrm>
          <a:prstGeom prst="line">
            <a:avLst/>
          </a:prstGeom>
          <a:noFill/>
          <a:ln w="28575" cap="sq">
            <a:solidFill>
              <a:srgbClr val="003399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768" name="Line 21"/>
          <p:cNvSpPr>
            <a:spLocks noChangeShapeType="1"/>
          </p:cNvSpPr>
          <p:nvPr/>
        </p:nvSpPr>
        <p:spPr bwMode="auto">
          <a:xfrm>
            <a:off x="5375275" y="1834634"/>
            <a:ext cx="0" cy="381000"/>
          </a:xfrm>
          <a:prstGeom prst="line">
            <a:avLst/>
          </a:prstGeom>
          <a:noFill/>
          <a:ln w="28575" cap="sq">
            <a:solidFill>
              <a:srgbClr val="003399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748" name="Rectangle 22"/>
          <p:cNvSpPr>
            <a:spLocks noChangeArrowheads="1"/>
          </p:cNvSpPr>
          <p:nvPr/>
        </p:nvSpPr>
        <p:spPr bwMode="auto">
          <a:xfrm>
            <a:off x="2258073" y="1973560"/>
            <a:ext cx="182180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2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CASE </a:t>
            </a:r>
            <a:r>
              <a:rPr kumimoji="1" lang="zh-CN" altLang="zh-CN" sz="22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结构</a:t>
            </a:r>
            <a:endParaRPr kumimoji="1" lang="zh-CN" altLang="en-US" sz="22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749" name="Rectangle 25"/>
          <p:cNvSpPr>
            <a:spLocks noChangeArrowheads="1"/>
          </p:cNvSpPr>
          <p:nvPr/>
        </p:nvSpPr>
        <p:spPr bwMode="auto">
          <a:xfrm>
            <a:off x="950913" y="4443879"/>
            <a:ext cx="4805362" cy="192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10000"/>
              </a:spcBef>
            </a:pPr>
            <a:r>
              <a:rPr kumimoji="1"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实现方法：</a:t>
            </a:r>
            <a:endParaRPr kumimoji="1" lang="zh-CN" altLang="en-US" sz="2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l"/>
            </a:pPr>
            <a:r>
              <a:rPr kumimoji="1" lang="zh-CN" altLang="en-US" sz="2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用多个双分支结构实现多分支结构</a:t>
            </a:r>
            <a:endParaRPr kumimoji="1" lang="zh-CN" altLang="en-US" sz="22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l"/>
            </a:pPr>
            <a:r>
              <a:rPr kumimoji="1" lang="zh-CN" altLang="en-US" sz="2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利用地址表法实现多分支结构</a:t>
            </a:r>
            <a:endParaRPr kumimoji="1" lang="zh-CN" altLang="en-US" sz="22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l"/>
            </a:pPr>
            <a:r>
              <a:rPr kumimoji="1" lang="zh-CN" altLang="en-US" sz="2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利用转移表法实现多分支结构</a:t>
            </a:r>
            <a:endParaRPr kumimoji="1" lang="zh-CN" altLang="en-US" sz="22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l"/>
            </a:pPr>
            <a:r>
              <a:rPr kumimoji="1" lang="zh-CN" altLang="en-US" sz="2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利用逻辑分解法实现多分支结构</a:t>
            </a:r>
            <a:endParaRPr kumimoji="1" lang="zh-CN" altLang="en-US" sz="22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67681" y="1731404"/>
            <a:ext cx="30251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IF-THEN-ELSE </a:t>
            </a:r>
            <a:r>
              <a:rPr kumimoji="1" lang="zh-CN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结构</a:t>
            </a:r>
            <a:endParaRPr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菱形 4"/>
          <p:cNvSpPr/>
          <p:nvPr/>
        </p:nvSpPr>
        <p:spPr bwMode="auto">
          <a:xfrm>
            <a:off x="4831843" y="2215026"/>
            <a:ext cx="1124288" cy="537294"/>
          </a:xfrm>
          <a:prstGeom prst="diamond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8" name="菱形 27"/>
          <p:cNvSpPr/>
          <p:nvPr/>
        </p:nvSpPr>
        <p:spPr bwMode="auto">
          <a:xfrm>
            <a:off x="4831843" y="3136216"/>
            <a:ext cx="1124288" cy="537294"/>
          </a:xfrm>
          <a:prstGeom prst="diamond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9" name="Line 17"/>
          <p:cNvSpPr>
            <a:spLocks noChangeShapeType="1"/>
          </p:cNvSpPr>
          <p:nvPr/>
        </p:nvSpPr>
        <p:spPr bwMode="auto">
          <a:xfrm flipH="1">
            <a:off x="7251530" y="2483672"/>
            <a:ext cx="625" cy="1647037"/>
          </a:xfrm>
          <a:prstGeom prst="line">
            <a:avLst/>
          </a:prstGeom>
          <a:noFill/>
          <a:ln w="28575" cap="sq">
            <a:solidFill>
              <a:srgbClr val="003399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58" grpId="0"/>
      <p:bldP spid="31760" grpId="0"/>
      <p:bldP spid="31761" grpId="0" animBg="1"/>
      <p:bldP spid="31762" grpId="0" animBg="1"/>
      <p:bldP spid="31763" grpId="0" animBg="1"/>
      <p:bldP spid="31764" grpId="0" animBg="1"/>
      <p:bldP spid="31766" grpId="0"/>
      <p:bldP spid="31767" grpId="0" animBg="1"/>
      <p:bldP spid="31768" grpId="0" animBg="1"/>
      <p:bldP spid="31748" grpId="0"/>
      <p:bldP spid="31749" grpId="0" build="p"/>
      <p:bldP spid="2" grpId="0"/>
      <p:bldP spid="5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07478" y="1066016"/>
            <a:ext cx="7116763" cy="536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algn="l"/>
            <a:r>
              <a:rPr lang="zh-CN" altLang="en-US" sz="2800" b="1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由多个双分支结构实现多分支结构程序设计 </a:t>
            </a:r>
            <a:endParaRPr lang="zh-CN" altLang="en-US" sz="2800" b="1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529653" y="1621820"/>
            <a:ext cx="4105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5:</a:t>
            </a:r>
            <a:r>
              <a:rPr lang="zh-CN" altLang="en-US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计算符号函数</a:t>
            </a:r>
            <a:r>
              <a:rPr lang="en-US" altLang="zh-CN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SNG</a:t>
            </a:r>
            <a:r>
              <a:rPr lang="zh-CN" altLang="en-US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）的值</a:t>
            </a:r>
            <a:endParaRPr lang="zh-CN" altLang="en-US" sz="20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138180" y="1972865"/>
            <a:ext cx="295275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endParaRPr lang="zh-CN" altLang="en-US" sz="2000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ct val="50000"/>
              </a:spcBef>
            </a:pPr>
            <a:endParaRPr lang="en-US" altLang="zh-CN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18798" y="3130450"/>
            <a:ext cx="4600574" cy="3635166"/>
            <a:chOff x="418798" y="3130450"/>
            <a:chExt cx="4600574" cy="3635166"/>
          </a:xfrm>
        </p:grpSpPr>
        <p:sp>
          <p:nvSpPr>
            <p:cNvPr id="39" name="矩形: 圆角 38"/>
            <p:cNvSpPr/>
            <p:nvPr/>
          </p:nvSpPr>
          <p:spPr bwMode="auto">
            <a:xfrm>
              <a:off x="418798" y="3130450"/>
              <a:ext cx="4600574" cy="3635166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9943" name="Group 7"/>
            <p:cNvGrpSpPr/>
            <p:nvPr/>
          </p:nvGrpSpPr>
          <p:grpSpPr bwMode="auto">
            <a:xfrm>
              <a:off x="683111" y="3266362"/>
              <a:ext cx="4082749" cy="3342365"/>
              <a:chOff x="566" y="1933"/>
              <a:chExt cx="2268" cy="1912"/>
            </a:xfrm>
            <a:noFill/>
          </p:grpSpPr>
          <p:sp>
            <p:nvSpPr>
              <p:cNvPr id="32779" name="Text Box 9"/>
              <p:cNvSpPr txBox="1">
                <a:spLocks noChangeArrowheads="1"/>
              </p:cNvSpPr>
              <p:nvPr/>
            </p:nvSpPr>
            <p:spPr bwMode="auto">
              <a:xfrm>
                <a:off x="1926" y="2437"/>
                <a:ext cx="228" cy="13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0" name="Text Box 10"/>
              <p:cNvSpPr txBox="1">
                <a:spLocks noChangeArrowheads="1"/>
              </p:cNvSpPr>
              <p:nvPr/>
            </p:nvSpPr>
            <p:spPr bwMode="auto">
              <a:xfrm>
                <a:off x="1020" y="2742"/>
                <a:ext cx="230" cy="1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1" name="Text Box 11"/>
              <p:cNvSpPr txBox="1">
                <a:spLocks noChangeArrowheads="1"/>
              </p:cNvSpPr>
              <p:nvPr/>
            </p:nvSpPr>
            <p:spPr bwMode="auto">
              <a:xfrm>
                <a:off x="1926" y="3048"/>
                <a:ext cx="228" cy="13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2" name="Text Box 12"/>
              <p:cNvSpPr txBox="1">
                <a:spLocks noChangeArrowheads="1"/>
              </p:cNvSpPr>
              <p:nvPr/>
            </p:nvSpPr>
            <p:spPr bwMode="auto">
              <a:xfrm>
                <a:off x="1020" y="3200"/>
                <a:ext cx="230" cy="1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3" name="Line 13"/>
              <p:cNvSpPr>
                <a:spLocks noChangeShapeType="1"/>
              </p:cNvSpPr>
              <p:nvPr/>
            </p:nvSpPr>
            <p:spPr bwMode="auto">
              <a:xfrm>
                <a:off x="1246" y="2132"/>
                <a:ext cx="0" cy="76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4" name="Rectangle 14"/>
              <p:cNvSpPr>
                <a:spLocks noChangeArrowheads="1"/>
              </p:cNvSpPr>
              <p:nvPr/>
            </p:nvSpPr>
            <p:spPr bwMode="auto">
              <a:xfrm>
                <a:off x="792" y="2208"/>
                <a:ext cx="908" cy="151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AL ← X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5" name="Line 15"/>
              <p:cNvSpPr>
                <a:spLocks noChangeShapeType="1"/>
              </p:cNvSpPr>
              <p:nvPr/>
            </p:nvSpPr>
            <p:spPr bwMode="auto">
              <a:xfrm>
                <a:off x="1246" y="2361"/>
                <a:ext cx="0" cy="76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6" name="AutoShape 16"/>
              <p:cNvSpPr>
                <a:spLocks noChangeArrowheads="1"/>
              </p:cNvSpPr>
              <p:nvPr/>
            </p:nvSpPr>
            <p:spPr bwMode="auto">
              <a:xfrm>
                <a:off x="566" y="2437"/>
                <a:ext cx="1360" cy="305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AL&lt;0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7" name="Line 17"/>
              <p:cNvSpPr>
                <a:spLocks noChangeShapeType="1"/>
              </p:cNvSpPr>
              <p:nvPr/>
            </p:nvSpPr>
            <p:spPr bwMode="auto">
              <a:xfrm>
                <a:off x="1926" y="2590"/>
                <a:ext cx="228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8" name="Line 18"/>
              <p:cNvSpPr>
                <a:spLocks noChangeShapeType="1"/>
              </p:cNvSpPr>
              <p:nvPr/>
            </p:nvSpPr>
            <p:spPr bwMode="auto">
              <a:xfrm>
                <a:off x="2154" y="2590"/>
                <a:ext cx="0" cy="76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9" name="Rectangle 19"/>
              <p:cNvSpPr>
                <a:spLocks noChangeArrowheads="1"/>
              </p:cNvSpPr>
              <p:nvPr/>
            </p:nvSpPr>
            <p:spPr bwMode="auto">
              <a:xfrm>
                <a:off x="1700" y="2666"/>
                <a:ext cx="908" cy="153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Y ←-1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0" name="Line 20"/>
              <p:cNvSpPr>
                <a:spLocks noChangeShapeType="1"/>
              </p:cNvSpPr>
              <p:nvPr/>
            </p:nvSpPr>
            <p:spPr bwMode="auto">
              <a:xfrm>
                <a:off x="1246" y="2742"/>
                <a:ext cx="0" cy="153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1" name="AutoShape 21"/>
              <p:cNvSpPr>
                <a:spLocks noChangeArrowheads="1"/>
              </p:cNvSpPr>
              <p:nvPr/>
            </p:nvSpPr>
            <p:spPr bwMode="auto">
              <a:xfrm>
                <a:off x="566" y="2895"/>
                <a:ext cx="1360" cy="305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AL&gt;0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2" name="Line 22"/>
              <p:cNvSpPr>
                <a:spLocks noChangeShapeType="1"/>
              </p:cNvSpPr>
              <p:nvPr/>
            </p:nvSpPr>
            <p:spPr bwMode="auto">
              <a:xfrm>
                <a:off x="1926" y="3048"/>
                <a:ext cx="228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3" name="Line 23"/>
              <p:cNvSpPr>
                <a:spLocks noChangeShapeType="1"/>
              </p:cNvSpPr>
              <p:nvPr/>
            </p:nvSpPr>
            <p:spPr bwMode="auto">
              <a:xfrm>
                <a:off x="2154" y="3048"/>
                <a:ext cx="0" cy="229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4" name="Rectangle 24"/>
              <p:cNvSpPr>
                <a:spLocks noChangeArrowheads="1"/>
              </p:cNvSpPr>
              <p:nvPr/>
            </p:nvSpPr>
            <p:spPr bwMode="auto">
              <a:xfrm>
                <a:off x="1697" y="3277"/>
                <a:ext cx="908" cy="139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Y ←1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6" name="Line 26"/>
              <p:cNvSpPr>
                <a:spLocks noChangeShapeType="1"/>
              </p:cNvSpPr>
              <p:nvPr/>
            </p:nvSpPr>
            <p:spPr bwMode="auto">
              <a:xfrm>
                <a:off x="2606" y="2742"/>
                <a:ext cx="228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7" name="Line 27"/>
              <p:cNvSpPr>
                <a:spLocks noChangeShapeType="1"/>
              </p:cNvSpPr>
              <p:nvPr/>
            </p:nvSpPr>
            <p:spPr bwMode="auto">
              <a:xfrm>
                <a:off x="2834" y="2742"/>
                <a:ext cx="0" cy="841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8" name="Line 28"/>
              <p:cNvSpPr>
                <a:spLocks noChangeShapeType="1"/>
              </p:cNvSpPr>
              <p:nvPr/>
            </p:nvSpPr>
            <p:spPr bwMode="auto">
              <a:xfrm>
                <a:off x="1246" y="3200"/>
                <a:ext cx="0" cy="153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9" name="Rectangle 29"/>
              <p:cNvSpPr>
                <a:spLocks noChangeArrowheads="1"/>
              </p:cNvSpPr>
              <p:nvPr/>
            </p:nvSpPr>
            <p:spPr bwMode="auto">
              <a:xfrm>
                <a:off x="818" y="3353"/>
                <a:ext cx="824" cy="153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Y ←0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800" name="Line 30"/>
              <p:cNvSpPr>
                <a:spLocks noChangeShapeType="1"/>
              </p:cNvSpPr>
              <p:nvPr/>
            </p:nvSpPr>
            <p:spPr bwMode="auto">
              <a:xfrm>
                <a:off x="1246" y="3506"/>
                <a:ext cx="0" cy="153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801" name="Line 31"/>
              <p:cNvSpPr>
                <a:spLocks noChangeShapeType="1"/>
              </p:cNvSpPr>
              <p:nvPr/>
            </p:nvSpPr>
            <p:spPr bwMode="auto">
              <a:xfrm flipH="1">
                <a:off x="1246" y="3583"/>
                <a:ext cx="1588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802" name="Line 32"/>
              <p:cNvSpPr>
                <a:spLocks noChangeShapeType="1"/>
              </p:cNvSpPr>
              <p:nvPr/>
            </p:nvSpPr>
            <p:spPr bwMode="auto">
              <a:xfrm>
                <a:off x="2154" y="3416"/>
                <a:ext cx="0" cy="16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803" name="AutoShape 33"/>
              <p:cNvSpPr>
                <a:spLocks noChangeArrowheads="1"/>
              </p:cNvSpPr>
              <p:nvPr/>
            </p:nvSpPr>
            <p:spPr bwMode="auto">
              <a:xfrm>
                <a:off x="975" y="1933"/>
                <a:ext cx="590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开  始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804" name="AutoShape 34"/>
              <p:cNvSpPr>
                <a:spLocks noChangeArrowheads="1"/>
              </p:cNvSpPr>
              <p:nvPr/>
            </p:nvSpPr>
            <p:spPr bwMode="auto">
              <a:xfrm>
                <a:off x="930" y="3657"/>
                <a:ext cx="634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返  回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5176138" y="1748858"/>
            <a:ext cx="3720212" cy="5016758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DATA   SEGMENT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X   DB 0B9H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Y   DB ?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DATA   ENDS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CODE   SEGMENT	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    ASSUME CS:CODE,DS:DATA 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START: MOV AX,DATA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          MOV DS,AX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          MOV AL,X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CMP AL,0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JL 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NEXT1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          CMP AL,0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JG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NEXT2      	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          MOV Y,0 	   	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送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Y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          JMP RES	  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NEXT1: MOV Y,0FFH	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-1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送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Y    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          JMP RES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NEXT2: MOV Y,1	   	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送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Y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 RES: MOV AH,4CH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          INT 21H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CODE  ENDS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90000"/>
              </a:lnSpc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       END START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46083" y="2059729"/>
            <a:ext cx="4128523" cy="1006475"/>
            <a:chOff x="846083" y="2059729"/>
            <a:chExt cx="4128523" cy="1006475"/>
          </a:xfrm>
        </p:grpSpPr>
        <p:grpSp>
          <p:nvGrpSpPr>
            <p:cNvPr id="3" name="组合 2"/>
            <p:cNvGrpSpPr/>
            <p:nvPr/>
          </p:nvGrpSpPr>
          <p:grpSpPr bwMode="auto">
            <a:xfrm>
              <a:off x="1950419" y="2059729"/>
              <a:ext cx="3024187" cy="1006475"/>
              <a:chOff x="1143000" y="2174875"/>
              <a:chExt cx="3024188" cy="1006475"/>
            </a:xfrm>
          </p:grpSpPr>
          <p:sp>
            <p:nvSpPr>
              <p:cNvPr id="32776" name="Text Box 6"/>
              <p:cNvSpPr txBox="1">
                <a:spLocks noChangeArrowheads="1"/>
              </p:cNvSpPr>
              <p:nvPr/>
            </p:nvSpPr>
            <p:spPr bwMode="auto">
              <a:xfrm>
                <a:off x="1143000" y="2174875"/>
                <a:ext cx="3024188" cy="10064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 	1   </a:t>
                </a:r>
                <a:r>
                  <a:rPr lang="zh-CN" altLang="en-US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当</a:t>
                </a:r>
                <a:r>
                  <a:rPr lang="en-US" altLang="zh-CN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X&gt;0</a:t>
                </a:r>
                <a:r>
                  <a:rPr lang="zh-CN" altLang="en-US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时</a:t>
                </a:r>
                <a:endParaRPr lang="zh-CN" altLang="en-US" sz="2000" dirty="0">
                  <a:solidFill>
                    <a:srgbClr val="003399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/>
                <a:r>
                  <a:rPr lang="zh-CN" altLang="en-US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Y=	0   </a:t>
                </a:r>
                <a:r>
                  <a:rPr lang="zh-CN" altLang="en-US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当</a:t>
                </a:r>
                <a:r>
                  <a:rPr lang="en-US" altLang="zh-CN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X=0</a:t>
                </a:r>
                <a:r>
                  <a:rPr lang="zh-CN" altLang="en-US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时</a:t>
                </a:r>
                <a:endParaRPr lang="zh-CN" altLang="en-US" sz="2000" dirty="0">
                  <a:solidFill>
                    <a:srgbClr val="003399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/>
                <a:r>
                  <a:rPr lang="zh-CN" altLang="en-US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	</a:t>
                </a:r>
                <a:r>
                  <a:rPr lang="en-US" altLang="zh-CN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-1  </a:t>
                </a:r>
                <a:r>
                  <a:rPr lang="zh-CN" altLang="en-US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当</a:t>
                </a:r>
                <a:r>
                  <a:rPr lang="en-US" altLang="zh-CN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X&lt;0</a:t>
                </a:r>
                <a:r>
                  <a:rPr lang="zh-CN" altLang="en-US" sz="2000" dirty="0">
                    <a:solidFill>
                      <a:srgbClr val="003399"/>
                    </a:solidFill>
                    <a:latin typeface="+mn-lt"/>
                    <a:ea typeface="+mn-ea"/>
                    <a:cs typeface="+mn-ea"/>
                    <a:sym typeface="+mn-lt"/>
                  </a:rPr>
                  <a:t>时</a:t>
                </a:r>
                <a:endParaRPr lang="zh-CN" altLang="en-US" sz="2000" dirty="0">
                  <a:solidFill>
                    <a:srgbClr val="003399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77" name="AutoShape 35"/>
              <p:cNvSpPr/>
              <p:nvPr/>
            </p:nvSpPr>
            <p:spPr bwMode="auto">
              <a:xfrm>
                <a:off x="1838601" y="2310952"/>
                <a:ext cx="152400" cy="762000"/>
              </a:xfrm>
              <a:prstGeom prst="leftBrace">
                <a:avLst>
                  <a:gd name="adj1" fmla="val 41667"/>
                  <a:gd name="adj2" fmla="val 50000"/>
                </a:avLst>
              </a:prstGeom>
              <a:noFill/>
              <a:ln w="28575">
                <a:solidFill>
                  <a:srgbClr val="003399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846083" y="2368304"/>
              <a:ext cx="146706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zh-CN" altLang="en-US" sz="2000" dirty="0">
                  <a:solidFill>
                    <a:srgbClr val="003399"/>
                  </a:solidFill>
                  <a:latin typeface="+mn-lt"/>
                  <a:ea typeface="+mn-ea"/>
                  <a:cs typeface="+mn-ea"/>
                  <a:sym typeface="+mn-lt"/>
                </a:rPr>
                <a:t>符号函数：</a:t>
              </a:r>
              <a:endParaRPr lang="zh-CN" altLang="en-US" sz="2000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/>
      <p:bldP spid="39941" grpId="0"/>
      <p:bldP spid="37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52552" y="1141346"/>
            <a:ext cx="6438895" cy="565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“地址表法” 多分支结构程序设计</a:t>
            </a:r>
            <a:endParaRPr lang="en-US" altLang="zh-CN" sz="28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4476" y="1887456"/>
            <a:ext cx="8142052" cy="329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设计方法</a:t>
            </a:r>
            <a:r>
              <a:rPr lang="en-US" altLang="zh-CN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endParaRPr lang="en-US" altLang="zh-CN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把各分支程序段的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入口地址依次存放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在数据段的一个表中，形成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地址表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。取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各分支程序段的编号作为各分支入口地址的表地址的位移量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ts val="3000"/>
              </a:spcBef>
            </a:pPr>
            <a:r>
              <a:rPr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某个分支程序入口地址的表地址为：</a:t>
            </a:r>
            <a:endParaRPr lang="en-US" altLang="zh-CN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表地址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编号*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2+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入口地址首地址</a:t>
            </a:r>
            <a:endParaRPr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710104" y="1297010"/>
            <a:ext cx="7596187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6: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用地址表法编写程序实现从低到高逐位检测一个字节数据，找出第一个非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的位数。检测时，为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则继续检测，为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则转移到对应的处理程序段显示相应的位数</a:t>
            </a:r>
            <a:endParaRPr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96167" y="3423850"/>
            <a:ext cx="5551666" cy="2526441"/>
            <a:chOff x="2001659" y="3499928"/>
            <a:chExt cx="5551666" cy="2526441"/>
          </a:xfrm>
        </p:grpSpPr>
        <p:grpSp>
          <p:nvGrpSpPr>
            <p:cNvPr id="49155" name="Group 3"/>
            <p:cNvGrpSpPr/>
            <p:nvPr/>
          </p:nvGrpSpPr>
          <p:grpSpPr bwMode="auto">
            <a:xfrm>
              <a:off x="2160170" y="3633332"/>
              <a:ext cx="5234644" cy="2251746"/>
              <a:chOff x="2063" y="2340"/>
              <a:chExt cx="2956" cy="1427"/>
            </a:xfrm>
            <a:noFill/>
          </p:grpSpPr>
          <p:sp>
            <p:nvSpPr>
              <p:cNvPr id="33797" name="Line 5"/>
              <p:cNvSpPr>
                <a:spLocks noChangeShapeType="1"/>
              </p:cNvSpPr>
              <p:nvPr/>
            </p:nvSpPr>
            <p:spPr bwMode="auto">
              <a:xfrm>
                <a:off x="3098" y="2721"/>
                <a:ext cx="0" cy="6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798" name="Rectangle 6"/>
              <p:cNvSpPr>
                <a:spLocks noChangeArrowheads="1"/>
              </p:cNvSpPr>
              <p:nvPr/>
            </p:nvSpPr>
            <p:spPr bwMode="auto">
              <a:xfrm>
                <a:off x="2802" y="2588"/>
                <a:ext cx="591" cy="133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 dirty="0">
                    <a:latin typeface="+mn-lt"/>
                    <a:ea typeface="+mn-ea"/>
                    <a:cs typeface="+mn-ea"/>
                    <a:sym typeface="+mn-lt"/>
                  </a:rPr>
                  <a:t>取  数</a:t>
                </a:r>
                <a:endParaRPr lang="zh-CN" altLang="en-US" sz="14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799" name="Line 7"/>
              <p:cNvSpPr>
                <a:spLocks noChangeShapeType="1"/>
              </p:cNvSpPr>
              <p:nvPr/>
            </p:nvSpPr>
            <p:spPr bwMode="auto">
              <a:xfrm>
                <a:off x="3098" y="2521"/>
                <a:ext cx="0" cy="6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00" name="Line 8"/>
              <p:cNvSpPr>
                <a:spLocks noChangeShapeType="1"/>
              </p:cNvSpPr>
              <p:nvPr/>
            </p:nvSpPr>
            <p:spPr bwMode="auto">
              <a:xfrm>
                <a:off x="2654" y="2922"/>
                <a:ext cx="0" cy="134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01" name="Rectangle 9"/>
              <p:cNvSpPr>
                <a:spLocks noChangeArrowheads="1"/>
              </p:cNvSpPr>
              <p:nvPr/>
            </p:nvSpPr>
            <p:spPr bwMode="auto">
              <a:xfrm>
                <a:off x="2359" y="3056"/>
                <a:ext cx="591" cy="134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 dirty="0">
                    <a:latin typeface="+mn-lt"/>
                    <a:ea typeface="+mn-ea"/>
                    <a:cs typeface="+mn-ea"/>
                    <a:sym typeface="+mn-lt"/>
                  </a:rPr>
                  <a:t>右  移</a:t>
                </a:r>
                <a:endParaRPr lang="zh-CN" altLang="en-US" sz="14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02" name="Line 10"/>
              <p:cNvSpPr>
                <a:spLocks noChangeShapeType="1"/>
              </p:cNvSpPr>
              <p:nvPr/>
            </p:nvSpPr>
            <p:spPr bwMode="auto">
              <a:xfrm>
                <a:off x="2654" y="3190"/>
                <a:ext cx="0" cy="6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03" name="Line 11"/>
              <p:cNvSpPr>
                <a:spLocks noChangeShapeType="1"/>
              </p:cNvSpPr>
              <p:nvPr/>
            </p:nvSpPr>
            <p:spPr bwMode="auto">
              <a:xfrm>
                <a:off x="2063" y="2989"/>
                <a:ext cx="591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04" name="Rectangle 12"/>
              <p:cNvSpPr>
                <a:spLocks noChangeArrowheads="1"/>
              </p:cNvSpPr>
              <p:nvPr/>
            </p:nvSpPr>
            <p:spPr bwMode="auto">
              <a:xfrm>
                <a:off x="3245" y="3324"/>
                <a:ext cx="1035" cy="134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显示相应的位数</a:t>
                </a:r>
                <a:endParaRPr lang="zh-CN" altLang="en-US" sz="14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05" name="Line 13"/>
              <p:cNvSpPr>
                <a:spLocks noChangeShapeType="1"/>
              </p:cNvSpPr>
              <p:nvPr/>
            </p:nvSpPr>
            <p:spPr bwMode="auto">
              <a:xfrm>
                <a:off x="4723" y="2922"/>
                <a:ext cx="0" cy="402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06" name="Rectangle 14"/>
              <p:cNvSpPr>
                <a:spLocks noChangeArrowheads="1"/>
              </p:cNvSpPr>
              <p:nvPr/>
            </p:nvSpPr>
            <p:spPr bwMode="auto">
              <a:xfrm>
                <a:off x="4428" y="3324"/>
                <a:ext cx="591" cy="134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 dirty="0">
                    <a:latin typeface="+mn-lt"/>
                    <a:ea typeface="+mn-ea"/>
                    <a:cs typeface="+mn-ea"/>
                    <a:sym typeface="+mn-lt"/>
                  </a:rPr>
                  <a:t>显示</a:t>
                </a:r>
                <a:r>
                  <a:rPr lang="en-US" altLang="zh-CN" sz="1400" dirty="0">
                    <a:latin typeface="+mn-lt"/>
                    <a:ea typeface="+mn-ea"/>
                    <a:cs typeface="+mn-ea"/>
                    <a:sym typeface="+mn-lt"/>
                  </a:rPr>
                  <a:t>’?’</a:t>
                </a:r>
                <a:endParaRPr lang="en-US" altLang="zh-CN" sz="14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07" name="Line 15"/>
              <p:cNvSpPr>
                <a:spLocks noChangeShapeType="1"/>
              </p:cNvSpPr>
              <p:nvPr/>
            </p:nvSpPr>
            <p:spPr bwMode="auto">
              <a:xfrm>
                <a:off x="4132" y="3458"/>
                <a:ext cx="0" cy="133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08" name="Line 16"/>
              <p:cNvSpPr>
                <a:spLocks noChangeShapeType="1"/>
              </p:cNvSpPr>
              <p:nvPr/>
            </p:nvSpPr>
            <p:spPr bwMode="auto">
              <a:xfrm>
                <a:off x="4723" y="3458"/>
                <a:ext cx="0" cy="6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09" name="Line 17"/>
              <p:cNvSpPr>
                <a:spLocks noChangeShapeType="1"/>
              </p:cNvSpPr>
              <p:nvPr/>
            </p:nvSpPr>
            <p:spPr bwMode="auto">
              <a:xfrm flipH="1">
                <a:off x="4132" y="3525"/>
                <a:ext cx="591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10" name="Text Box 18"/>
              <p:cNvSpPr txBox="1">
                <a:spLocks noChangeArrowheads="1"/>
              </p:cNvSpPr>
              <p:nvPr/>
            </p:nvSpPr>
            <p:spPr bwMode="auto">
              <a:xfrm>
                <a:off x="3393" y="2788"/>
                <a:ext cx="148" cy="13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40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4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11" name="Line 19"/>
              <p:cNvSpPr>
                <a:spLocks noChangeShapeType="1"/>
              </p:cNvSpPr>
              <p:nvPr/>
            </p:nvSpPr>
            <p:spPr bwMode="auto">
              <a:xfrm>
                <a:off x="3393" y="2922"/>
                <a:ext cx="1330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12" name="Text Box 20"/>
              <p:cNvSpPr txBox="1">
                <a:spLocks noChangeArrowheads="1"/>
              </p:cNvSpPr>
              <p:nvPr/>
            </p:nvSpPr>
            <p:spPr bwMode="auto">
              <a:xfrm>
                <a:off x="2654" y="2788"/>
                <a:ext cx="148" cy="13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40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4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13" name="Line 21"/>
              <p:cNvSpPr>
                <a:spLocks noChangeShapeType="1"/>
              </p:cNvSpPr>
              <p:nvPr/>
            </p:nvSpPr>
            <p:spPr bwMode="auto">
              <a:xfrm flipH="1">
                <a:off x="2654" y="2922"/>
                <a:ext cx="148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14" name="AutoShape 22"/>
              <p:cNvSpPr>
                <a:spLocks noChangeArrowheads="1"/>
              </p:cNvSpPr>
              <p:nvPr/>
            </p:nvSpPr>
            <p:spPr bwMode="auto">
              <a:xfrm>
                <a:off x="2802" y="2788"/>
                <a:ext cx="591" cy="268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400">
                    <a:latin typeface="+mn-lt"/>
                    <a:ea typeface="+mn-ea"/>
                    <a:cs typeface="+mn-ea"/>
                    <a:sym typeface="+mn-lt"/>
                  </a:rPr>
                  <a:t>=0?</a:t>
                </a:r>
                <a:endParaRPr lang="en-US" altLang="zh-CN" sz="14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15" name="Text Box 23"/>
              <p:cNvSpPr txBox="1">
                <a:spLocks noChangeArrowheads="1"/>
              </p:cNvSpPr>
              <p:nvPr/>
            </p:nvSpPr>
            <p:spPr bwMode="auto">
              <a:xfrm>
                <a:off x="2079" y="3253"/>
                <a:ext cx="148" cy="13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400" dirty="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4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16" name="Line 24"/>
              <p:cNvSpPr>
                <a:spLocks noChangeShapeType="1"/>
              </p:cNvSpPr>
              <p:nvPr/>
            </p:nvSpPr>
            <p:spPr bwMode="auto">
              <a:xfrm flipH="1">
                <a:off x="2063" y="3391"/>
                <a:ext cx="148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17" name="Line 25"/>
              <p:cNvSpPr>
                <a:spLocks noChangeShapeType="1"/>
              </p:cNvSpPr>
              <p:nvPr/>
            </p:nvSpPr>
            <p:spPr bwMode="auto">
              <a:xfrm flipV="1">
                <a:off x="2063" y="2989"/>
                <a:ext cx="0" cy="402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18" name="Text Box 26"/>
              <p:cNvSpPr txBox="1">
                <a:spLocks noChangeArrowheads="1"/>
              </p:cNvSpPr>
              <p:nvPr/>
            </p:nvSpPr>
            <p:spPr bwMode="auto">
              <a:xfrm>
                <a:off x="3115" y="3223"/>
                <a:ext cx="147" cy="13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19" name="Line 27"/>
              <p:cNvSpPr>
                <a:spLocks noChangeShapeType="1"/>
              </p:cNvSpPr>
              <p:nvPr/>
            </p:nvSpPr>
            <p:spPr bwMode="auto">
              <a:xfrm>
                <a:off x="3098" y="3391"/>
                <a:ext cx="147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20" name="AutoShape 28"/>
              <p:cNvSpPr>
                <a:spLocks noChangeArrowheads="1"/>
              </p:cNvSpPr>
              <p:nvPr/>
            </p:nvSpPr>
            <p:spPr bwMode="auto">
              <a:xfrm>
                <a:off x="2211" y="3257"/>
                <a:ext cx="887" cy="268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400">
                    <a:latin typeface="+mn-lt"/>
                    <a:ea typeface="+mn-ea"/>
                    <a:cs typeface="+mn-ea"/>
                    <a:sym typeface="+mn-lt"/>
                  </a:rPr>
                  <a:t>CF=0?</a:t>
                </a:r>
                <a:endParaRPr lang="en-US" altLang="zh-CN" sz="14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21" name="AutoShape 29"/>
              <p:cNvSpPr>
                <a:spLocks noChangeArrowheads="1"/>
              </p:cNvSpPr>
              <p:nvPr/>
            </p:nvSpPr>
            <p:spPr bwMode="auto">
              <a:xfrm>
                <a:off x="2893" y="2340"/>
                <a:ext cx="408" cy="179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开始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22" name="AutoShape 30"/>
              <p:cNvSpPr>
                <a:spLocks noChangeArrowheads="1"/>
              </p:cNvSpPr>
              <p:nvPr/>
            </p:nvSpPr>
            <p:spPr bwMode="auto">
              <a:xfrm>
                <a:off x="3928" y="3589"/>
                <a:ext cx="408" cy="17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结束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3" name="矩形: 圆角 32"/>
            <p:cNvSpPr/>
            <p:nvPr/>
          </p:nvSpPr>
          <p:spPr bwMode="auto">
            <a:xfrm>
              <a:off x="2001659" y="3499928"/>
              <a:ext cx="5551666" cy="2526441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085123" y="1114425"/>
            <a:ext cx="2808288" cy="5632311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JMP DISP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AD1:MOV DL,’1’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JMP DISP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AD2:MOV DL,’2’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JMP DISP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AD3:MOV DL,’3’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JMP DISP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AD4:MOV DL,’4’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JMP DISP 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AD5:MOV DL,’5’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JMP DISP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AD6:MOV DL,’6’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JMP DISP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AD7:MOV DL,’7’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DISP:MOV AH,2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INT 21H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MOV AH,4CH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INT 21H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CODE ENDS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END START 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57884" y="1114425"/>
            <a:ext cx="5734353" cy="5632311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DATA  SEGMENT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NUM  DB 78H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ADTAB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DW AD0,AD1,AD2,AD3,AD4,AD5,AD6,AD7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DATA  ENDS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CODE  SEGMENT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ASSUME CS:CODE,DS:DATA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START:MOV AX,DATA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MOV DS,AX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MOV AL,NUM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MOV DL,‘?’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CMP AL,0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JZ DISP</a:t>
            </a:r>
            <a:endParaRPr lang="en-US" altLang="zh-CN" sz="1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MOV BX,0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AGAIN:</a:t>
            </a:r>
            <a:r>
              <a:rPr lang="en-US" altLang="zh-CN" sz="1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SHR AL,1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JC NEXT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INC BX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JMP AGAIN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NEXT:SHL BX,1        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JMP ADTAB[BX]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AD0:MOV DL,’0’ 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91992" y="1215688"/>
            <a:ext cx="4960012" cy="5656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“转移表法” 多分支程序设计</a:t>
            </a:r>
            <a:endParaRPr lang="zh-CN" altLang="en-US" sz="28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6109" y="1934599"/>
            <a:ext cx="8151779" cy="2419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设计方法</a:t>
            </a:r>
            <a:r>
              <a:rPr lang="en-US" altLang="zh-CN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endParaRPr lang="en-US" altLang="zh-CN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把转移到各分支程序段的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转移指令依次存放在一起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，形成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转移表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各转移指令在表中的位置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—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离表首地址的偏移量作为转移条件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偏移量加上表首地址作为转移地址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，转到表的相应位置，执行相应的无条件转移指令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496109" y="4622572"/>
            <a:ext cx="7971631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转移表中每条转移指令（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段内短转移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）占用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个字节，计算公式如下：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spcBef>
                <a:spcPts val="1200"/>
              </a:spcBef>
            </a:pPr>
            <a:r>
              <a:rPr lang="zh-CN" altLang="en-US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表地址</a:t>
            </a:r>
            <a:r>
              <a:rPr lang="en-US" altLang="zh-CN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zh-CN" altLang="en-US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模式字*</a:t>
            </a:r>
            <a:r>
              <a:rPr lang="en-US" altLang="zh-CN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2+</a:t>
            </a:r>
            <a:r>
              <a:rPr lang="zh-CN" altLang="en-US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转移表首地址</a:t>
            </a:r>
            <a:endParaRPr lang="zh-CN" altLang="en-US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ldLvl="0" animBg="1"/>
      <p:bldP spid="3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485772" y="1394060"/>
            <a:ext cx="8315325" cy="941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30000"/>
              </a:spcBef>
            </a:pP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7: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根据输入值（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0~4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）的不同，执行不同的操作，用转移表法编写程序</a:t>
            </a:r>
            <a:endParaRPr lang="zh-CN" altLang="en-US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94715" y="2795280"/>
            <a:ext cx="4897437" cy="3282050"/>
            <a:chOff x="2195513" y="2736508"/>
            <a:chExt cx="4897437" cy="3282050"/>
          </a:xfrm>
        </p:grpSpPr>
        <p:grpSp>
          <p:nvGrpSpPr>
            <p:cNvPr id="51203" name="Group 3"/>
            <p:cNvGrpSpPr/>
            <p:nvPr/>
          </p:nvGrpSpPr>
          <p:grpSpPr bwMode="auto">
            <a:xfrm>
              <a:off x="2339975" y="2855914"/>
              <a:ext cx="4608512" cy="3033713"/>
              <a:chOff x="1429" y="1981"/>
              <a:chExt cx="2903" cy="1911"/>
            </a:xfrm>
            <a:noFill/>
          </p:grpSpPr>
          <p:sp>
            <p:nvSpPr>
              <p:cNvPr id="35845" name="Line 5"/>
              <p:cNvSpPr>
                <a:spLocks noChangeShapeType="1"/>
              </p:cNvSpPr>
              <p:nvPr/>
            </p:nvSpPr>
            <p:spPr bwMode="auto">
              <a:xfrm flipH="1">
                <a:off x="2881" y="2212"/>
                <a:ext cx="0" cy="118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46" name="Rectangle 6"/>
              <p:cNvSpPr>
                <a:spLocks noChangeArrowheads="1"/>
              </p:cNvSpPr>
              <p:nvPr/>
            </p:nvSpPr>
            <p:spPr bwMode="auto">
              <a:xfrm>
                <a:off x="2227" y="2330"/>
                <a:ext cx="1306" cy="174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转移表首地址送</a:t>
                </a:r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BX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47" name="Line 7"/>
              <p:cNvSpPr>
                <a:spLocks noChangeShapeType="1"/>
              </p:cNvSpPr>
              <p:nvPr/>
            </p:nvSpPr>
            <p:spPr bwMode="auto">
              <a:xfrm>
                <a:off x="2881" y="2504"/>
                <a:ext cx="0" cy="8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48" name="Rectangle 8"/>
              <p:cNvSpPr>
                <a:spLocks noChangeArrowheads="1"/>
              </p:cNvSpPr>
              <p:nvPr/>
            </p:nvSpPr>
            <p:spPr bwMode="auto">
              <a:xfrm>
                <a:off x="2299" y="2594"/>
                <a:ext cx="1161" cy="173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输入值乘</a:t>
                </a:r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送</a:t>
                </a:r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AX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49" name="Line 9"/>
              <p:cNvSpPr>
                <a:spLocks noChangeShapeType="1"/>
              </p:cNvSpPr>
              <p:nvPr/>
            </p:nvSpPr>
            <p:spPr bwMode="auto">
              <a:xfrm>
                <a:off x="2881" y="2764"/>
                <a:ext cx="0" cy="8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0" name="Rectangle 10"/>
              <p:cNvSpPr>
                <a:spLocks noChangeArrowheads="1"/>
              </p:cNvSpPr>
              <p:nvPr/>
            </p:nvSpPr>
            <p:spPr bwMode="auto">
              <a:xfrm>
                <a:off x="2392" y="2853"/>
                <a:ext cx="969" cy="173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BX←BX+AX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1" name="Line 11"/>
              <p:cNvSpPr>
                <a:spLocks noChangeShapeType="1"/>
              </p:cNvSpPr>
              <p:nvPr/>
            </p:nvSpPr>
            <p:spPr bwMode="auto">
              <a:xfrm>
                <a:off x="2881" y="3024"/>
                <a:ext cx="0" cy="8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2" name="Rectangle 12"/>
              <p:cNvSpPr>
                <a:spLocks noChangeArrowheads="1"/>
              </p:cNvSpPr>
              <p:nvPr/>
            </p:nvSpPr>
            <p:spPr bwMode="auto">
              <a:xfrm>
                <a:off x="2445" y="3111"/>
                <a:ext cx="871" cy="174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JMP  BX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3" name="Line 13"/>
              <p:cNvSpPr>
                <a:spLocks noChangeShapeType="1"/>
              </p:cNvSpPr>
              <p:nvPr/>
            </p:nvSpPr>
            <p:spPr bwMode="auto">
              <a:xfrm>
                <a:off x="2881" y="3285"/>
                <a:ext cx="0" cy="86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4" name="Line 14"/>
              <p:cNvSpPr>
                <a:spLocks noChangeShapeType="1"/>
              </p:cNvSpPr>
              <p:nvPr/>
            </p:nvSpPr>
            <p:spPr bwMode="auto">
              <a:xfrm>
                <a:off x="2010" y="3371"/>
                <a:ext cx="1741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5" name="Line 15"/>
              <p:cNvSpPr>
                <a:spLocks noChangeShapeType="1"/>
              </p:cNvSpPr>
              <p:nvPr/>
            </p:nvSpPr>
            <p:spPr bwMode="auto">
              <a:xfrm>
                <a:off x="2010" y="3371"/>
                <a:ext cx="0" cy="8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6" name="Line 16"/>
              <p:cNvSpPr>
                <a:spLocks noChangeShapeType="1"/>
              </p:cNvSpPr>
              <p:nvPr/>
            </p:nvSpPr>
            <p:spPr bwMode="auto">
              <a:xfrm>
                <a:off x="2445" y="3371"/>
                <a:ext cx="0" cy="8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7" name="Line 17"/>
              <p:cNvSpPr>
                <a:spLocks noChangeShapeType="1"/>
              </p:cNvSpPr>
              <p:nvPr/>
            </p:nvSpPr>
            <p:spPr bwMode="auto">
              <a:xfrm>
                <a:off x="2881" y="3371"/>
                <a:ext cx="0" cy="8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8" name="Line 18"/>
              <p:cNvSpPr>
                <a:spLocks noChangeShapeType="1"/>
              </p:cNvSpPr>
              <p:nvPr/>
            </p:nvSpPr>
            <p:spPr bwMode="auto">
              <a:xfrm>
                <a:off x="3316" y="3371"/>
                <a:ext cx="0" cy="8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9" name="Line 19"/>
              <p:cNvSpPr>
                <a:spLocks noChangeShapeType="1"/>
              </p:cNvSpPr>
              <p:nvPr/>
            </p:nvSpPr>
            <p:spPr bwMode="auto">
              <a:xfrm>
                <a:off x="3751" y="3371"/>
                <a:ext cx="0" cy="8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60" name="Rectangle 20"/>
              <p:cNvSpPr>
                <a:spLocks noChangeArrowheads="1"/>
              </p:cNvSpPr>
              <p:nvPr/>
            </p:nvSpPr>
            <p:spPr bwMode="auto">
              <a:xfrm>
                <a:off x="1429" y="3458"/>
                <a:ext cx="871" cy="174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JMP MODE0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61" name="Rectangle 21"/>
              <p:cNvSpPr>
                <a:spLocks noChangeArrowheads="1"/>
              </p:cNvSpPr>
              <p:nvPr/>
            </p:nvSpPr>
            <p:spPr bwMode="auto">
              <a:xfrm>
                <a:off x="3461" y="3458"/>
                <a:ext cx="871" cy="174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JMP MODE4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62" name="Line 22"/>
              <p:cNvSpPr>
                <a:spLocks noChangeShapeType="1"/>
              </p:cNvSpPr>
              <p:nvPr/>
            </p:nvSpPr>
            <p:spPr bwMode="auto">
              <a:xfrm>
                <a:off x="2010" y="3632"/>
                <a:ext cx="0" cy="86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63" name="Text Box 23"/>
              <p:cNvSpPr txBox="1">
                <a:spLocks noChangeArrowheads="1"/>
              </p:cNvSpPr>
              <p:nvPr/>
            </p:nvSpPr>
            <p:spPr bwMode="auto">
              <a:xfrm>
                <a:off x="1719" y="3720"/>
                <a:ext cx="581" cy="1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MODE0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64" name="Text Box 24"/>
              <p:cNvSpPr txBox="1">
                <a:spLocks noChangeArrowheads="1"/>
              </p:cNvSpPr>
              <p:nvPr/>
            </p:nvSpPr>
            <p:spPr bwMode="auto">
              <a:xfrm>
                <a:off x="3606" y="3718"/>
                <a:ext cx="581" cy="1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MODE4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65" name="Line 25"/>
              <p:cNvSpPr>
                <a:spLocks noChangeShapeType="1"/>
              </p:cNvSpPr>
              <p:nvPr/>
            </p:nvSpPr>
            <p:spPr bwMode="auto">
              <a:xfrm>
                <a:off x="3897" y="3632"/>
                <a:ext cx="0" cy="86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66" name="Text Box 26"/>
              <p:cNvSpPr txBox="1">
                <a:spLocks noChangeArrowheads="1"/>
              </p:cNvSpPr>
              <p:nvPr/>
            </p:nvSpPr>
            <p:spPr bwMode="auto">
              <a:xfrm>
                <a:off x="2644" y="3415"/>
                <a:ext cx="871" cy="17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   ……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67" name="AutoShape 27"/>
              <p:cNvSpPr>
                <a:spLocks noChangeArrowheads="1"/>
              </p:cNvSpPr>
              <p:nvPr/>
            </p:nvSpPr>
            <p:spPr bwMode="auto">
              <a:xfrm>
                <a:off x="2677" y="1981"/>
                <a:ext cx="408" cy="231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开始</a:t>
                </a:r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0" name="矩形: 圆角 29"/>
            <p:cNvSpPr/>
            <p:nvPr/>
          </p:nvSpPr>
          <p:spPr bwMode="auto">
            <a:xfrm>
              <a:off x="2195513" y="2736508"/>
              <a:ext cx="4897437" cy="3282050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185146" y="1327015"/>
            <a:ext cx="3338513" cy="5034135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MODE0: MOV DL,30H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 JMP EXIT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MODE1: MOV DL,31H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 JMP EXIT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MODE2: MOV DL,32H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 JMP EXIT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MODE3: MOV DL,33H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 JMP EXIT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MODE4: MOV DL,34H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EXIT: MOV AH,2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  INT 21H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  MOV AH,4CH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  INT 21H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CODE  ENDS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END START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95300" y="1327015"/>
            <a:ext cx="4616821" cy="5078313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CODE   SEGMENT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ASSUME CS:CODE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START: LEA BX,TAB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；转移表首地址送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BX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MOV AH,1           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INT 21H       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；输入字符送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AL  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SUB AL,30H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；字符变数字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MOV AH,0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ADD AX,AX 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；模式字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*2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送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AX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ADD BX,AX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JMP BX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TAB: JMP SHORT MODE0    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；转移表</a:t>
            </a:r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           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JMP SHORT MODE1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JMP SHORT MODE2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JMP SHORT MODE3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JMP SHORT MODE4 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47740" y="1298356"/>
            <a:ext cx="5521545" cy="504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algn="l"/>
            <a:r>
              <a:rPr lang="zh-CN" altLang="en-US" sz="2800" b="1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“逻辑分解法” 多分支程序设计</a:t>
            </a:r>
            <a:endParaRPr lang="zh-CN" altLang="en-US" sz="2800" b="1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283" name="Text Box 35"/>
          <p:cNvSpPr txBox="1">
            <a:spLocks noChangeArrowheads="1"/>
          </p:cNvSpPr>
          <p:nvPr/>
        </p:nvSpPr>
        <p:spPr bwMode="auto">
          <a:xfrm>
            <a:off x="328126" y="2222245"/>
            <a:ext cx="382911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设计方法</a:t>
            </a:r>
            <a:r>
              <a:rPr lang="en-US" altLang="zh-CN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endParaRPr lang="en-US" altLang="zh-CN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ct val="50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将多分支结构采用逻辑等效的方法，按条件的先后，依次分解成右图所示的一串双分支结构，然后使用双分支的方法来进行程序设计。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76713" y="2222245"/>
            <a:ext cx="4967287" cy="3812323"/>
            <a:chOff x="1900238" y="2872640"/>
            <a:chExt cx="4967287" cy="3812323"/>
          </a:xfrm>
        </p:grpSpPr>
        <p:grpSp>
          <p:nvGrpSpPr>
            <p:cNvPr id="53251" name="Group 3"/>
            <p:cNvGrpSpPr/>
            <p:nvPr/>
          </p:nvGrpSpPr>
          <p:grpSpPr bwMode="auto">
            <a:xfrm>
              <a:off x="1900238" y="2898775"/>
              <a:ext cx="4967287" cy="3786188"/>
              <a:chOff x="567" y="1480"/>
              <a:chExt cx="3129" cy="2385"/>
            </a:xfrm>
            <a:noFill/>
          </p:grpSpPr>
          <p:sp>
            <p:nvSpPr>
              <p:cNvPr id="37893" name="Text Box 4"/>
              <p:cNvSpPr txBox="1">
                <a:spLocks noChangeArrowheads="1"/>
              </p:cNvSpPr>
              <p:nvPr/>
            </p:nvSpPr>
            <p:spPr bwMode="auto">
              <a:xfrm>
                <a:off x="567" y="1480"/>
                <a:ext cx="3129" cy="2385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just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37894" name="Group 5"/>
              <p:cNvGrpSpPr/>
              <p:nvPr/>
            </p:nvGrpSpPr>
            <p:grpSpPr bwMode="auto">
              <a:xfrm>
                <a:off x="839" y="1581"/>
                <a:ext cx="2449" cy="1922"/>
                <a:chOff x="2811" y="1445"/>
                <a:chExt cx="3060" cy="4022"/>
              </a:xfrm>
              <a:grpFill/>
            </p:grpSpPr>
            <p:sp>
              <p:nvSpPr>
                <p:cNvPr id="37895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4611" y="1673"/>
                  <a:ext cx="180" cy="27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just"/>
                  <a:r>
                    <a:rPr lang="en-US" altLang="zh-CN" sz="1800">
                      <a:latin typeface="+mn-lt"/>
                      <a:ea typeface="+mn-ea"/>
                      <a:cs typeface="+mn-ea"/>
                      <a:sym typeface="+mn-lt"/>
                    </a:rPr>
                    <a:t>Y</a:t>
                  </a:r>
                  <a:endParaRPr lang="en-US" altLang="zh-CN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89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611" y="2453"/>
                  <a:ext cx="180" cy="27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just"/>
                  <a:r>
                    <a:rPr lang="en-US" altLang="zh-CN" sz="1800">
                      <a:latin typeface="+mn-lt"/>
                      <a:ea typeface="+mn-ea"/>
                      <a:cs typeface="+mn-ea"/>
                      <a:sym typeface="+mn-lt"/>
                    </a:rPr>
                    <a:t>Y</a:t>
                  </a:r>
                  <a:endParaRPr lang="en-US" altLang="zh-CN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89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361" y="2215"/>
                  <a:ext cx="180" cy="27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just"/>
                  <a:r>
                    <a:rPr lang="en-US" altLang="zh-CN" sz="1800">
                      <a:latin typeface="+mn-lt"/>
                      <a:ea typeface="+mn-ea"/>
                      <a:cs typeface="+mn-ea"/>
                      <a:sym typeface="+mn-lt"/>
                    </a:rPr>
                    <a:t>N</a:t>
                  </a:r>
                  <a:endParaRPr lang="en-US" altLang="zh-CN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898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351" y="3077"/>
                  <a:ext cx="180" cy="27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just"/>
                  <a:r>
                    <a:rPr lang="en-US" altLang="zh-CN" sz="1800">
                      <a:latin typeface="+mn-lt"/>
                      <a:ea typeface="+mn-ea"/>
                      <a:cs typeface="+mn-ea"/>
                      <a:sym typeface="+mn-lt"/>
                    </a:rPr>
                    <a:t>N</a:t>
                  </a:r>
                  <a:endParaRPr lang="en-US" altLang="zh-CN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899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531" y="4481"/>
                  <a:ext cx="180" cy="27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just"/>
                  <a:r>
                    <a:rPr lang="en-US" altLang="zh-CN" sz="1800">
                      <a:latin typeface="+mn-lt"/>
                      <a:ea typeface="+mn-ea"/>
                      <a:cs typeface="+mn-ea"/>
                      <a:sym typeface="+mn-lt"/>
                    </a:rPr>
                    <a:t>N</a:t>
                  </a:r>
                  <a:endParaRPr lang="en-US" altLang="zh-CN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0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4611" y="3857"/>
                  <a:ext cx="180" cy="27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just"/>
                  <a:r>
                    <a:rPr lang="en-US" altLang="zh-CN" sz="1800">
                      <a:latin typeface="+mn-lt"/>
                      <a:ea typeface="+mn-ea"/>
                      <a:cs typeface="+mn-ea"/>
                      <a:sym typeface="+mn-lt"/>
                    </a:rPr>
                    <a:t>Y</a:t>
                  </a:r>
                  <a:endParaRPr lang="en-US" altLang="zh-CN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02" name="AutoShape 13"/>
                <p:cNvSpPr>
                  <a:spLocks noChangeArrowheads="1"/>
                </p:cNvSpPr>
                <p:nvPr/>
              </p:nvSpPr>
              <p:spPr bwMode="auto">
                <a:xfrm>
                  <a:off x="2811" y="1673"/>
                  <a:ext cx="1800" cy="624"/>
                </a:xfrm>
                <a:prstGeom prst="diamond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 lIns="0" tIns="0" rIns="0" bIns="0"/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>
                      <a:latin typeface="+mn-lt"/>
                      <a:ea typeface="+mn-ea"/>
                      <a:cs typeface="+mn-ea"/>
                      <a:sym typeface="+mn-lt"/>
                    </a:rPr>
                    <a:t>条件</a:t>
                  </a:r>
                  <a:r>
                    <a:rPr lang="en-US" altLang="zh-CN" sz="1800">
                      <a:latin typeface="+mn-lt"/>
                      <a:ea typeface="+mn-ea"/>
                      <a:cs typeface="+mn-ea"/>
                      <a:sym typeface="+mn-lt"/>
                    </a:rPr>
                    <a:t>1</a:t>
                  </a:r>
                  <a:r>
                    <a:rPr lang="zh-CN" altLang="en-US" sz="1800">
                      <a:latin typeface="+mn-lt"/>
                      <a:ea typeface="+mn-ea"/>
                      <a:cs typeface="+mn-ea"/>
                      <a:sym typeface="+mn-lt"/>
                    </a:rPr>
                    <a:t>成立</a:t>
                  </a:r>
                  <a:endParaRPr lang="zh-CN" altLang="en-US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03" name="Line 14"/>
                <p:cNvSpPr>
                  <a:spLocks noChangeShapeType="1"/>
                </p:cNvSpPr>
                <p:nvPr/>
              </p:nvSpPr>
              <p:spPr bwMode="auto">
                <a:xfrm>
                  <a:off x="3711" y="1445"/>
                  <a:ext cx="0" cy="23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04" name="Line 15"/>
                <p:cNvSpPr>
                  <a:spLocks noChangeShapeType="1"/>
                </p:cNvSpPr>
                <p:nvPr/>
              </p:nvSpPr>
              <p:spPr bwMode="auto">
                <a:xfrm>
                  <a:off x="4611" y="1985"/>
                  <a:ext cx="180" cy="0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05" name="Rectangle 16"/>
                <p:cNvSpPr>
                  <a:spLocks noChangeArrowheads="1"/>
                </p:cNvSpPr>
                <p:nvPr/>
              </p:nvSpPr>
              <p:spPr bwMode="auto">
                <a:xfrm>
                  <a:off x="4791" y="1792"/>
                  <a:ext cx="900" cy="386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 lIns="0" tIns="0" rIns="0" bIns="0"/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>
                      <a:latin typeface="+mn-lt"/>
                      <a:ea typeface="+mn-ea"/>
                      <a:cs typeface="+mn-ea"/>
                      <a:sym typeface="+mn-lt"/>
                    </a:rPr>
                    <a:t>程序段</a:t>
                  </a:r>
                  <a:r>
                    <a:rPr lang="en-US" altLang="zh-CN" sz="1800">
                      <a:latin typeface="+mn-lt"/>
                      <a:ea typeface="+mn-ea"/>
                      <a:cs typeface="+mn-ea"/>
                      <a:sym typeface="+mn-lt"/>
                    </a:rPr>
                    <a:t>1</a:t>
                  </a:r>
                  <a:endParaRPr lang="en-US" altLang="zh-CN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06" name="Line 17"/>
                <p:cNvSpPr>
                  <a:spLocks noChangeShapeType="1"/>
                </p:cNvSpPr>
                <p:nvPr/>
              </p:nvSpPr>
              <p:spPr bwMode="auto">
                <a:xfrm>
                  <a:off x="5691" y="1985"/>
                  <a:ext cx="180" cy="0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07" name="Line 18"/>
                <p:cNvSpPr>
                  <a:spLocks noChangeShapeType="1"/>
                </p:cNvSpPr>
                <p:nvPr/>
              </p:nvSpPr>
              <p:spPr bwMode="auto">
                <a:xfrm>
                  <a:off x="5871" y="1985"/>
                  <a:ext cx="0" cy="3276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08" name="Line 19"/>
                <p:cNvSpPr>
                  <a:spLocks noChangeShapeType="1"/>
                </p:cNvSpPr>
                <p:nvPr/>
              </p:nvSpPr>
              <p:spPr bwMode="auto">
                <a:xfrm>
                  <a:off x="3711" y="2297"/>
                  <a:ext cx="0" cy="156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09" name="AutoShape 20"/>
                <p:cNvSpPr>
                  <a:spLocks noChangeArrowheads="1"/>
                </p:cNvSpPr>
                <p:nvPr/>
              </p:nvSpPr>
              <p:spPr bwMode="auto">
                <a:xfrm>
                  <a:off x="2811" y="2453"/>
                  <a:ext cx="1800" cy="624"/>
                </a:xfrm>
                <a:prstGeom prst="diamond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 lIns="0" tIns="0" rIns="0" bIns="0"/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>
                      <a:latin typeface="+mn-lt"/>
                      <a:ea typeface="+mn-ea"/>
                      <a:cs typeface="+mn-ea"/>
                      <a:sym typeface="+mn-lt"/>
                    </a:rPr>
                    <a:t>条件</a:t>
                  </a:r>
                  <a:r>
                    <a:rPr lang="en-US" altLang="zh-CN" sz="1800">
                      <a:latin typeface="+mn-lt"/>
                      <a:ea typeface="+mn-ea"/>
                      <a:cs typeface="+mn-ea"/>
                      <a:sym typeface="+mn-lt"/>
                    </a:rPr>
                    <a:t>2</a:t>
                  </a:r>
                  <a:r>
                    <a:rPr lang="zh-CN" altLang="en-US" sz="1800">
                      <a:latin typeface="+mn-lt"/>
                      <a:ea typeface="+mn-ea"/>
                      <a:cs typeface="+mn-ea"/>
                      <a:sym typeface="+mn-lt"/>
                    </a:rPr>
                    <a:t>成立</a:t>
                  </a:r>
                  <a:endParaRPr lang="zh-CN" altLang="en-US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10" name="Line 21"/>
                <p:cNvSpPr>
                  <a:spLocks noChangeShapeType="1"/>
                </p:cNvSpPr>
                <p:nvPr/>
              </p:nvSpPr>
              <p:spPr bwMode="auto">
                <a:xfrm>
                  <a:off x="4611" y="2765"/>
                  <a:ext cx="180" cy="0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11" name="Rectangle 22"/>
                <p:cNvSpPr>
                  <a:spLocks noChangeArrowheads="1"/>
                </p:cNvSpPr>
                <p:nvPr/>
              </p:nvSpPr>
              <p:spPr bwMode="auto">
                <a:xfrm>
                  <a:off x="4791" y="2572"/>
                  <a:ext cx="900" cy="386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 lIns="0" tIns="0" rIns="0" bIns="0"/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>
                      <a:latin typeface="+mn-lt"/>
                      <a:ea typeface="+mn-ea"/>
                      <a:cs typeface="+mn-ea"/>
                      <a:sym typeface="+mn-lt"/>
                    </a:rPr>
                    <a:t>程序段</a:t>
                  </a:r>
                  <a:r>
                    <a:rPr lang="en-US" altLang="zh-CN" sz="1800">
                      <a:latin typeface="+mn-lt"/>
                      <a:ea typeface="+mn-ea"/>
                      <a:cs typeface="+mn-ea"/>
                      <a:sym typeface="+mn-lt"/>
                    </a:rPr>
                    <a:t>2</a:t>
                  </a:r>
                  <a:endParaRPr lang="en-US" altLang="zh-CN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12" name="Line 23"/>
                <p:cNvSpPr>
                  <a:spLocks noChangeShapeType="1"/>
                </p:cNvSpPr>
                <p:nvPr/>
              </p:nvSpPr>
              <p:spPr bwMode="auto">
                <a:xfrm>
                  <a:off x="5691" y="2765"/>
                  <a:ext cx="180" cy="0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13" name="Line 24"/>
                <p:cNvSpPr>
                  <a:spLocks noChangeShapeType="1"/>
                </p:cNvSpPr>
                <p:nvPr/>
              </p:nvSpPr>
              <p:spPr bwMode="auto">
                <a:xfrm>
                  <a:off x="3711" y="3701"/>
                  <a:ext cx="0" cy="156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14" name="AutoShape 25"/>
                <p:cNvSpPr>
                  <a:spLocks noChangeArrowheads="1"/>
                </p:cNvSpPr>
                <p:nvPr/>
              </p:nvSpPr>
              <p:spPr bwMode="auto">
                <a:xfrm>
                  <a:off x="2811" y="3857"/>
                  <a:ext cx="1800" cy="624"/>
                </a:xfrm>
                <a:prstGeom prst="diamond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 lIns="0" tIns="0" rIns="0" bIns="0"/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>
                      <a:latin typeface="+mn-lt"/>
                      <a:ea typeface="+mn-ea"/>
                      <a:cs typeface="+mn-ea"/>
                      <a:sym typeface="+mn-lt"/>
                    </a:rPr>
                    <a:t>条件</a:t>
                  </a:r>
                  <a:r>
                    <a:rPr lang="en-US" altLang="zh-CN" sz="1800">
                      <a:latin typeface="+mn-lt"/>
                      <a:ea typeface="+mn-ea"/>
                      <a:cs typeface="+mn-ea"/>
                      <a:sym typeface="+mn-lt"/>
                    </a:rPr>
                    <a:t>n</a:t>
                  </a:r>
                  <a:r>
                    <a:rPr lang="zh-CN" altLang="en-US" sz="1800">
                      <a:latin typeface="+mn-lt"/>
                      <a:ea typeface="+mn-ea"/>
                      <a:cs typeface="+mn-ea"/>
                      <a:sym typeface="+mn-lt"/>
                    </a:rPr>
                    <a:t>成立</a:t>
                  </a:r>
                  <a:endParaRPr lang="zh-CN" altLang="en-US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15" name="Line 26"/>
                <p:cNvSpPr>
                  <a:spLocks noChangeShapeType="1"/>
                </p:cNvSpPr>
                <p:nvPr/>
              </p:nvSpPr>
              <p:spPr bwMode="auto">
                <a:xfrm>
                  <a:off x="3711" y="3077"/>
                  <a:ext cx="0" cy="156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16" name="Line 27"/>
                <p:cNvSpPr>
                  <a:spLocks noChangeShapeType="1"/>
                </p:cNvSpPr>
                <p:nvPr/>
              </p:nvSpPr>
              <p:spPr bwMode="auto">
                <a:xfrm>
                  <a:off x="3711" y="3389"/>
                  <a:ext cx="0" cy="156"/>
                </a:xfrm>
                <a:prstGeom prst="line">
                  <a:avLst/>
                </a:prstGeom>
                <a:grpFill/>
                <a:ln w="9525" cap="rnd">
                  <a:solidFill>
                    <a:srgbClr val="000000"/>
                  </a:solidFill>
                  <a:prstDash val="sysDot"/>
                  <a:round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17" name="Line 28"/>
                <p:cNvSpPr>
                  <a:spLocks noChangeShapeType="1"/>
                </p:cNvSpPr>
                <p:nvPr/>
              </p:nvSpPr>
              <p:spPr bwMode="auto">
                <a:xfrm>
                  <a:off x="3711" y="4481"/>
                  <a:ext cx="0" cy="312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18" name="Rectangle 29"/>
                <p:cNvSpPr>
                  <a:spLocks noChangeArrowheads="1"/>
                </p:cNvSpPr>
                <p:nvPr/>
              </p:nvSpPr>
              <p:spPr bwMode="auto">
                <a:xfrm>
                  <a:off x="3171" y="4793"/>
                  <a:ext cx="1080" cy="362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 lIns="0" tIns="0" rIns="0" bIns="0"/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 dirty="0">
                      <a:latin typeface="+mn-lt"/>
                      <a:ea typeface="+mn-ea"/>
                      <a:cs typeface="+mn-ea"/>
                      <a:sym typeface="+mn-lt"/>
                    </a:rPr>
                    <a:t>程序段</a:t>
                  </a:r>
                  <a:r>
                    <a:rPr lang="en-US" altLang="zh-CN" sz="1800" dirty="0">
                      <a:latin typeface="+mn-lt"/>
                      <a:ea typeface="+mn-ea"/>
                      <a:cs typeface="+mn-ea"/>
                      <a:sym typeface="+mn-lt"/>
                    </a:rPr>
                    <a:t>n+1</a:t>
                  </a:r>
                  <a:endParaRPr lang="en-US" altLang="zh-CN" sz="1800" dirty="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19" name="Line 30"/>
                <p:cNvSpPr>
                  <a:spLocks noChangeShapeType="1"/>
                </p:cNvSpPr>
                <p:nvPr/>
              </p:nvSpPr>
              <p:spPr bwMode="auto">
                <a:xfrm>
                  <a:off x="4611" y="4169"/>
                  <a:ext cx="180" cy="0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20" name="Rectangle 31"/>
                <p:cNvSpPr>
                  <a:spLocks noChangeArrowheads="1"/>
                </p:cNvSpPr>
                <p:nvPr/>
              </p:nvSpPr>
              <p:spPr bwMode="auto">
                <a:xfrm>
                  <a:off x="4791" y="3976"/>
                  <a:ext cx="900" cy="386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 lIns="0" tIns="0" rIns="0" bIns="0"/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1800">
                      <a:latin typeface="+mn-lt"/>
                      <a:ea typeface="+mn-ea"/>
                      <a:cs typeface="+mn-ea"/>
                      <a:sym typeface="+mn-lt"/>
                    </a:rPr>
                    <a:t>程序段</a:t>
                  </a:r>
                  <a:r>
                    <a:rPr lang="en-US" altLang="zh-CN" sz="1800">
                      <a:latin typeface="+mn-lt"/>
                      <a:ea typeface="+mn-ea"/>
                      <a:cs typeface="+mn-ea"/>
                      <a:sym typeface="+mn-lt"/>
                    </a:rPr>
                    <a:t>n</a:t>
                  </a:r>
                  <a:endParaRPr lang="en-US" altLang="zh-CN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21" name="Line 32"/>
                <p:cNvSpPr>
                  <a:spLocks noChangeShapeType="1"/>
                </p:cNvSpPr>
                <p:nvPr/>
              </p:nvSpPr>
              <p:spPr bwMode="auto">
                <a:xfrm>
                  <a:off x="5691" y="4169"/>
                  <a:ext cx="180" cy="0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22" name="Line 33"/>
                <p:cNvSpPr>
                  <a:spLocks noChangeShapeType="1"/>
                </p:cNvSpPr>
                <p:nvPr/>
              </p:nvSpPr>
              <p:spPr bwMode="auto">
                <a:xfrm>
                  <a:off x="3711" y="5155"/>
                  <a:ext cx="0" cy="312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923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3711" y="5261"/>
                  <a:ext cx="2160" cy="0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7" name="矩形: 圆角 36"/>
            <p:cNvSpPr/>
            <p:nvPr/>
          </p:nvSpPr>
          <p:spPr bwMode="auto">
            <a:xfrm>
              <a:off x="2075974" y="2872640"/>
              <a:ext cx="4416266" cy="3463925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500"/>
                                        <p:tgtEl>
                                          <p:spTgt spid="53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5328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2126" y="1123949"/>
            <a:ext cx="8410574" cy="4572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396240" indent="-396240"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003399"/>
                </a:solidFill>
                <a:cs typeface="+mn-ea"/>
                <a:sym typeface="+mn-lt"/>
              </a:rPr>
              <a:t>例</a:t>
            </a:r>
            <a:r>
              <a:rPr lang="en-US" altLang="zh-CN" sz="2000" b="1" dirty="0">
                <a:solidFill>
                  <a:srgbClr val="003399"/>
                </a:solidFill>
                <a:cs typeface="+mn-ea"/>
                <a:sym typeface="+mn-lt"/>
              </a:rPr>
              <a:t>8</a:t>
            </a:r>
            <a:r>
              <a:rPr lang="zh-CN" altLang="en-US" sz="2000" b="1" dirty="0">
                <a:solidFill>
                  <a:srgbClr val="003399"/>
                </a:solidFill>
                <a:cs typeface="+mn-ea"/>
                <a:sym typeface="+mn-lt"/>
              </a:rPr>
              <a:t>：根据</a:t>
            </a:r>
            <a:r>
              <a:rPr lang="en-US" altLang="zh-CN" sz="2000" b="1" dirty="0">
                <a:solidFill>
                  <a:srgbClr val="003399"/>
                </a:solidFill>
                <a:cs typeface="+mn-ea"/>
                <a:sym typeface="+mn-lt"/>
              </a:rPr>
              <a:t>AL</a:t>
            </a:r>
            <a:r>
              <a:rPr lang="zh-CN" altLang="en-US" sz="2000" b="1" dirty="0">
                <a:solidFill>
                  <a:srgbClr val="003399"/>
                </a:solidFill>
                <a:cs typeface="+mn-ea"/>
                <a:sym typeface="+mn-lt"/>
              </a:rPr>
              <a:t>中的值（</a:t>
            </a:r>
            <a:r>
              <a:rPr lang="en-US" altLang="zh-CN" sz="2000" b="1" dirty="0">
                <a:solidFill>
                  <a:srgbClr val="003399"/>
                </a:solidFill>
                <a:cs typeface="+mn-ea"/>
                <a:sym typeface="+mn-lt"/>
              </a:rPr>
              <a:t>0~4</a:t>
            </a:r>
            <a:r>
              <a:rPr lang="zh-CN" altLang="en-US" sz="2000" b="1" dirty="0">
                <a:solidFill>
                  <a:srgbClr val="003399"/>
                </a:solidFill>
                <a:cs typeface="+mn-ea"/>
                <a:sym typeface="+mn-lt"/>
              </a:rPr>
              <a:t>），执行不同的操作，用逻辑分解法编写程序    </a:t>
            </a:r>
            <a:endParaRPr lang="zh-CN" altLang="en-US" sz="2000" b="1" dirty="0">
              <a:solidFill>
                <a:srgbClr val="003399"/>
              </a:solidFill>
              <a:cs typeface="+mn-ea"/>
              <a:sym typeface="+mn-lt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800600" y="1592263"/>
            <a:ext cx="3352800" cy="5045075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NEXT0: MOV DL,30H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JMP EXIT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NEXT1: MOV DL,31H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JMP EXIT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NEXT2: MOV DL,32H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JMP EXIT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NEXT3: MOV DL,33H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JMP EXIT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NEXT4: MOV DL,34H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EXIT: MOV AH,2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 INT 21H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 MOV AH,4CH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 INT 21H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CODE ENDS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END START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49030" y="1592263"/>
            <a:ext cx="3948383" cy="5078313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DATA  SEGMENT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NUM   DB 2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DATA  ENDS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CODE  SEGMENT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ASSUME CS:CODE,DS:DATA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START: MOV AX,DATA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MOV DS,AX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MOV AL,NUM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CMP AL,0</a:t>
            </a:r>
            <a:endParaRPr lang="en-US" altLang="zh-CN" sz="1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JZ NEXT0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CMP AL,1       </a:t>
            </a:r>
            <a:endParaRPr lang="en-US" altLang="zh-CN" sz="1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JZ NEXT1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CMP AL,2</a:t>
            </a:r>
            <a:endParaRPr lang="en-US" altLang="zh-CN" sz="1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JZ NEXT2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CMP AL,3</a:t>
            </a:r>
            <a:endParaRPr lang="en-US" altLang="zh-CN" sz="1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JZ NEXT3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CMP AL,4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            JZ NEXT4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4"/>
          <p:cNvSpPr txBox="1">
            <a:spLocks noChangeArrowheads="1"/>
          </p:cNvSpPr>
          <p:nvPr/>
        </p:nvSpPr>
        <p:spPr bwMode="auto">
          <a:xfrm>
            <a:off x="574170" y="1524479"/>
            <a:ext cx="5902383" cy="4428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、内存有一个字节变量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VAL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中存放着小写字符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’a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’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，请将该字符转换为大写字符并在屏幕中显示出来（要求在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debug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中调试出该程序）。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ts val="3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、设存储单元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各有一带符号字节数，比较大小和正负，要求将较大数送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RES1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单元；如果有负数，将一个负数送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RES2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，否则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RES2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送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-1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（要求在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debug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中调试出该程序）。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2623" l="1311" r="90000">
                        <a14:foregroundMark x1="25410" y1="74918" x2="25410" y2="74918"/>
                        <a14:foregroundMark x1="19672" y1="70984" x2="19672" y2="70984"/>
                        <a14:foregroundMark x1="18852" y1="72295" x2="18852" y2="72295"/>
                        <a14:foregroundMark x1="18361" y1="72787" x2="18361" y2="72787"/>
                        <a14:foregroundMark x1="17541" y1="73115" x2="17541" y2="73115"/>
                        <a14:foregroundMark x1="16885" y1="74262" x2="16885" y2="74262"/>
                        <a14:foregroundMark x1="15902" y1="74918" x2="15902" y2="74918"/>
                        <a14:foregroundMark x1="15246" y1="75082" x2="15246" y2="75082"/>
                        <a14:foregroundMark x1="19344" y1="70492" x2="19344" y2="70492"/>
                        <a14:foregroundMark x1="17049" y1="72787" x2="17049" y2="72787"/>
                        <a14:foregroundMark x1="16066" y1="73770" x2="16066" y2="73770"/>
                        <a14:foregroundMark x1="14262" y1="75574" x2="14262" y2="755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97992" y="1057275"/>
            <a:ext cx="1761796" cy="176179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697992" y="2578165"/>
            <a:ext cx="1983235" cy="10050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54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作  业</a:t>
            </a:r>
            <a:endParaRPr lang="zh-CN" altLang="en-US" sz="54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tags/tag1.xml><?xml version="1.0" encoding="utf-8"?>
<p:tagLst xmlns:p="http://schemas.openxmlformats.org/presentationml/2006/main">
  <p:tag name="KSO_WPP_MARK_KEY" val="c4d1f3f0-0413-4f51-8144-7ff890970c51"/>
  <p:tag name="COMMONDATA" val="eyJoZGlkIjoiOGExMzQ4M2NjNDc2NmY1ZjIwMjgwMWEyNTk3MzU5ZDA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juqcsmr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6218</Words>
  <Application>WPS 演示</Application>
  <PresentationFormat>全屏显示(4:3)</PresentationFormat>
  <Paragraphs>680</Paragraphs>
  <Slides>25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Arial</vt:lpstr>
      <vt:lpstr>宋体</vt:lpstr>
      <vt:lpstr>Wingdings</vt:lpstr>
      <vt:lpstr>Times New Roman</vt:lpstr>
      <vt:lpstr>隶书</vt:lpstr>
      <vt:lpstr>微软雅黑</vt:lpstr>
      <vt:lpstr>黑体</vt:lpstr>
      <vt:lpstr>Calibri</vt:lpstr>
      <vt:lpstr>华文新魏</vt:lpstr>
      <vt:lpstr>楷体_GB2312</vt:lpstr>
      <vt:lpstr>新宋体</vt:lpstr>
      <vt:lpstr>楷体_GB2312</vt:lpstr>
      <vt:lpstr>Symbol</vt:lpstr>
      <vt:lpstr>Tahoma</vt:lpstr>
      <vt:lpstr>Arial Unicode MS</vt:lpstr>
      <vt:lpstr>Wingdings 2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分支程序涉及到的无条件转移指令 </vt:lpstr>
      <vt:lpstr> </vt:lpstr>
      <vt:lpstr>分支结构程序设计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由多个双分支结构实现多分支结构程序设计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“逻辑分解法” 多分支程序设计</vt:lpstr>
      <vt:lpstr>PowerPoint 演示文稿</vt:lpstr>
      <vt:lpstr>PowerPoint 演示文稿</vt:lpstr>
    </vt:vector>
  </TitlesOfParts>
  <Company>bjtu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zq</dc:creator>
  <cp:lastModifiedBy>许万茹</cp:lastModifiedBy>
  <cp:revision>1638</cp:revision>
  <dcterms:created xsi:type="dcterms:W3CDTF">2007-07-12T10:32:00Z</dcterms:created>
  <dcterms:modified xsi:type="dcterms:W3CDTF">2023-03-18T09:24:21Z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E61EAE7A2EFF4E879DF22268ECBB3B0F</vt:lpwstr>
  </property>
</Properties>
</file>