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51"/>
  </p:handoutMasterIdLst>
  <p:sldIdLst>
    <p:sldId id="266" r:id="rId3"/>
    <p:sldId id="727" r:id="rId5"/>
    <p:sldId id="296" r:id="rId6"/>
    <p:sldId id="613" r:id="rId7"/>
    <p:sldId id="771" r:id="rId8"/>
    <p:sldId id="576" r:id="rId9"/>
    <p:sldId id="577" r:id="rId10"/>
    <p:sldId id="578" r:id="rId11"/>
    <p:sldId id="579" r:id="rId12"/>
    <p:sldId id="574" r:id="rId13"/>
    <p:sldId id="614" r:id="rId14"/>
    <p:sldId id="581" r:id="rId15"/>
    <p:sldId id="772" r:id="rId16"/>
    <p:sldId id="729" r:id="rId17"/>
    <p:sldId id="582" r:id="rId18"/>
    <p:sldId id="583" r:id="rId19"/>
    <p:sldId id="584" r:id="rId20"/>
    <p:sldId id="585" r:id="rId21"/>
    <p:sldId id="586" r:id="rId22"/>
    <p:sldId id="587" r:id="rId23"/>
    <p:sldId id="588" r:id="rId24"/>
    <p:sldId id="589" r:id="rId25"/>
    <p:sldId id="590" r:id="rId26"/>
    <p:sldId id="591" r:id="rId27"/>
    <p:sldId id="592" r:id="rId28"/>
    <p:sldId id="593" r:id="rId29"/>
    <p:sldId id="594" r:id="rId30"/>
    <p:sldId id="617" r:id="rId31"/>
    <p:sldId id="595" r:id="rId32"/>
    <p:sldId id="596" r:id="rId33"/>
    <p:sldId id="597" r:id="rId34"/>
    <p:sldId id="598" r:id="rId35"/>
    <p:sldId id="599" r:id="rId36"/>
    <p:sldId id="600" r:id="rId37"/>
    <p:sldId id="601" r:id="rId38"/>
    <p:sldId id="602" r:id="rId39"/>
    <p:sldId id="616" r:id="rId40"/>
    <p:sldId id="604" r:id="rId41"/>
    <p:sldId id="618" r:id="rId42"/>
    <p:sldId id="605" r:id="rId43"/>
    <p:sldId id="728" r:id="rId44"/>
    <p:sldId id="615" r:id="rId45"/>
    <p:sldId id="608" r:id="rId46"/>
    <p:sldId id="609" r:id="rId47"/>
    <p:sldId id="610" r:id="rId48"/>
    <p:sldId id="611" r:id="rId49"/>
    <p:sldId id="612" r:id="rId50"/>
  </p:sldIdLst>
  <p:sldSz cx="9144000" cy="6858000" type="screen4x3"/>
  <p:notesSz cx="6858000" cy="9144000"/>
  <p:custDataLst>
    <p:tags r:id="rId5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3" userDrawn="1">
          <p15:clr>
            <a:srgbClr val="A4A3A4"/>
          </p15:clr>
        </p15:guide>
        <p15:guide id="2" pos="28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00"/>
    <a:srgbClr val="A50021"/>
    <a:srgbClr val="006600"/>
    <a:srgbClr val="0000FF"/>
    <a:srgbClr val="CC9900"/>
    <a:srgbClr val="99CC00"/>
    <a:srgbClr val="003300"/>
    <a:srgbClr val="CC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46743" autoAdjust="0"/>
  </p:normalViewPr>
  <p:slideViewPr>
    <p:cSldViewPr snapToGrid="0" showGuides="1">
      <p:cViewPr varScale="1">
        <p:scale>
          <a:sx n="50" d="100"/>
          <a:sy n="50" d="100"/>
        </p:scale>
        <p:origin x="1833" y="18"/>
      </p:cViewPr>
      <p:guideLst>
        <p:guide orient="horz" pos="2213"/>
        <p:guide pos="285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5" Type="http://schemas.openxmlformats.org/officeDocument/2006/relationships/tags" Target="tags/tag1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064D454-4D46-464D-B020-3CCE2EC3BE9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B5E9D9AE-666C-4F25-9FA3-48863DA4C7D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14249D1-05F7-4AD8-A6A0-026F6FE2D895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06E70EA-3C01-4E06-A751-2655BA5B06E0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zh-CN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kumimoji="1" lang="zh-CN" altLang="en-US" sz="1100" kern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4249D1-05F7-4AD8-A6A0-026F6FE2D895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2E08C0-3FBD-4F06-84CF-3457878608C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BE87C6-8254-456C-AFCD-9861070ABAE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F2706C-C95A-4FA6-A4E4-FB8D887B172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663A0D-9094-4937-9972-2A14B7C0A81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96420B-5C4B-4C8C-90E2-DB6A421EA27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6F1B36-9EE7-4FC7-96DA-3872C4802C7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386926-FDA1-486C-9643-5C58BCB62C3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192428-BBE1-4BD6-BC5D-A363F537ACC2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0C7E6E-29F6-454B-917B-DBA418F6F0EF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42D9EC-CA6C-44C5-A337-6D32C242C900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56E54F-33FA-47FC-ADB5-7D86DB250171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EC5FB3-7E38-4FE6-8E2B-FED330B579B4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jpeg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jpeg"/><Relationship Id="rId14" Type="http://schemas.openxmlformats.org/officeDocument/2006/relationships/image" Target="../media/image2.jpe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B5C16DB-691E-434D-B2E5-00C347DB6A3C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094831" y="4142706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pic>
        <p:nvPicPr>
          <p:cNvPr id="8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1281906" y="2715294"/>
            <a:ext cx="6580188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3-2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伪指令和程序格式</a:t>
            </a:r>
            <a:endParaRPr kumimoji="1" lang="zh-CN" altLang="en-US" sz="4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微机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>
            <a:spLocks noChangeArrowheads="1"/>
          </p:cNvSpPr>
          <p:nvPr/>
        </p:nvSpPr>
        <p:spPr bwMode="auto">
          <a:xfrm>
            <a:off x="3042071" y="1384300"/>
            <a:ext cx="30598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本章教学内容</a:t>
            </a:r>
            <a:endParaRPr kumimoji="1" lang="zh-CN" altLang="en-US" sz="3600" dirty="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19113" y="2474572"/>
            <a:ext cx="8296896" cy="197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60000"/>
              <a:buFont typeface="Wingdings" panose="05000000000000000000" pitchFamily="2" charset="2"/>
              <a:buChar char="l"/>
            </a:pPr>
            <a:r>
              <a:rPr kumimoji="1" lang="zh-CN" altLang="en-US" sz="25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伪指令的概念、定义和使用方法；</a:t>
            </a:r>
            <a:endParaRPr kumimoji="1" lang="zh-CN" altLang="en-US" sz="25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60000"/>
              <a:buFont typeface="Wingdings" panose="05000000000000000000" pitchFamily="2" charset="2"/>
              <a:buChar char="l"/>
            </a:pPr>
            <a:r>
              <a:rPr kumimoji="1" lang="zh-CN" altLang="en-US" sz="25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等值语句、数据定义语句、段定义语句、其它语句、地址计数器语句、过程定义语句等伪指令的格式和含义。</a:t>
            </a:r>
            <a:endParaRPr kumimoji="1" lang="zh-CN" altLang="en-US" sz="25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4326" y="4827369"/>
            <a:ext cx="8462962" cy="60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6"/>
              </a:buClr>
              <a:buSzPct val="50000"/>
              <a:buNone/>
            </a:pPr>
            <a:r>
              <a:rPr kumimoji="1" lang="zh-CN" altLang="en-US" sz="2500" u="sng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重点：各种伪指令的格式、含义和它们在程序设计中的作用</a:t>
            </a:r>
            <a:endParaRPr kumimoji="1" lang="zh-CN" altLang="en-US" sz="2500" u="sng" dirty="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987674" y="1423290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  <a:endParaRPr kumimoji="1" lang="zh-CN" altLang="en-US" sz="36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>
            <a:off x="969962" y="2437860"/>
            <a:ext cx="7204075" cy="35766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3.2.1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伪指令的功能与格式</a:t>
            </a:r>
            <a:endParaRPr kumimoji="1" lang="zh-CN" altLang="en-US" sz="3400" u="sng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3.2.2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主要的伪指令类型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3.2.3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3.2.4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汇编语言程序的上机过程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99084" y="1490193"/>
            <a:ext cx="5265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2800">
                <a:solidFill>
                  <a:srgbClr val="FF0000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、汇编语言语句类型 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981083" y="3223271"/>
            <a:ext cx="61555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语句类型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AutoShape 3"/>
          <p:cNvSpPr/>
          <p:nvPr/>
        </p:nvSpPr>
        <p:spPr bwMode="auto">
          <a:xfrm>
            <a:off x="1758561" y="2616523"/>
            <a:ext cx="357188" cy="2823223"/>
          </a:xfrm>
          <a:prstGeom prst="leftBrace">
            <a:avLst>
              <a:gd name="adj1" fmla="val 53096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215761" y="2384749"/>
            <a:ext cx="3511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指令（性）语句</a:t>
            </a:r>
            <a:endParaRPr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15761" y="2978474"/>
            <a:ext cx="6389686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能够被直接翻译成机器代码并让</a:t>
            </a:r>
            <a:r>
              <a:rPr lang="en-US" altLang="zh-CN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直接执行的语句</a:t>
            </a:r>
            <a:endParaRPr lang="zh-CN" altLang="en-US" sz="28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15761" y="4140524"/>
            <a:ext cx="579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指示性语句（伪指令语句）</a:t>
            </a:r>
            <a:endParaRPr lang="zh-CN" altLang="en-US" sz="28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77674" y="4753299"/>
            <a:ext cx="6389687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指导汇编程序如何编译汇编语言源程序，并不翻译成机器代码，</a:t>
            </a:r>
            <a:r>
              <a:rPr lang="en-US" altLang="zh-CN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也不执行</a:t>
            </a:r>
            <a:endParaRPr lang="zh-CN" altLang="en-US" sz="28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0174" y="1164438"/>
            <a:ext cx="5265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2800">
                <a:solidFill>
                  <a:srgbClr val="FF0000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、汇编语言语句类型 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85" y="2056130"/>
            <a:ext cx="8849995" cy="450977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149804" y="2538348"/>
            <a:ext cx="6172200" cy="3756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#include "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stdafx.h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#include "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stdio.h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int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main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int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argc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char* 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argv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[])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{      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int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a=1,b=2,c;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	  c=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a+b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	  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(“c=%d\</a:t>
            </a:r>
            <a:r>
              <a:rPr kumimoji="1" lang="en-US" altLang="zh-CN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n",c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);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	  return 0;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}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321629" y="1984310"/>
            <a:ext cx="381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kumimoji="1" lang="zh-CN" altLang="zh-CN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73919" y="1799903"/>
            <a:ext cx="7396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用</a:t>
            </a:r>
            <a:r>
              <a:rPr kumimoji="1"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kumimoji="1"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语言编程实现 </a:t>
            </a:r>
            <a:r>
              <a:rPr kumimoji="1"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 = a + b</a:t>
            </a:r>
            <a:r>
              <a:rPr kumimoji="1"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，并在屏幕上显示出结果</a:t>
            </a:r>
            <a:r>
              <a:rPr kumimoji="1"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74267" y="1148492"/>
            <a:ext cx="446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语言编程格式</a:t>
            </a:r>
            <a:endParaRPr kumimoji="1"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6" name="AutoShape 8"/>
          <p:cNvSpPr>
            <a:spLocks noChangeArrowheads="1"/>
          </p:cNvSpPr>
          <p:nvPr/>
        </p:nvSpPr>
        <p:spPr bwMode="auto">
          <a:xfrm>
            <a:off x="1390262" y="2452623"/>
            <a:ext cx="3554962" cy="923926"/>
          </a:xfrm>
          <a:prstGeom prst="wedgeEllipseCallout">
            <a:avLst>
              <a:gd name="adj1" fmla="val 106848"/>
              <a:gd name="adj2" fmla="val 135336"/>
            </a:avLst>
          </a:prstGeom>
          <a:noFill/>
          <a:ln w="9525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7" name="AutoShape 9"/>
          <p:cNvSpPr>
            <a:spLocks noChangeArrowheads="1"/>
          </p:cNvSpPr>
          <p:nvPr/>
        </p:nvSpPr>
        <p:spPr bwMode="auto">
          <a:xfrm>
            <a:off x="1868942" y="3971066"/>
            <a:ext cx="3455987" cy="504825"/>
          </a:xfrm>
          <a:prstGeom prst="wedgeEllipseCallout">
            <a:avLst>
              <a:gd name="adj1" fmla="val 96966"/>
              <a:gd name="adj2" fmla="val -904"/>
            </a:avLst>
          </a:prstGeom>
          <a:noFill/>
          <a:ln w="9525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8" name="AutoShape 10"/>
          <p:cNvSpPr>
            <a:spLocks noChangeArrowheads="1"/>
          </p:cNvSpPr>
          <p:nvPr/>
        </p:nvSpPr>
        <p:spPr bwMode="auto">
          <a:xfrm>
            <a:off x="1953079" y="4627498"/>
            <a:ext cx="3455988" cy="1400077"/>
          </a:xfrm>
          <a:prstGeom prst="wedgeEllipseCallout">
            <a:avLst>
              <a:gd name="adj1" fmla="val 96219"/>
              <a:gd name="adj2" fmla="val -21814"/>
            </a:avLst>
          </a:prstGeom>
          <a:noFill/>
          <a:ln w="9525">
            <a:solidFill>
              <a:schemeClr val="hlink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7026729" y="3881373"/>
            <a:ext cx="1539875" cy="5492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指示性语句</a:t>
            </a:r>
            <a:endParaRPr kumimoji="1" lang="zh-CN" altLang="en-US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7053716" y="4627498"/>
            <a:ext cx="1512887" cy="5492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指令性语句</a:t>
            </a:r>
            <a:endParaRPr kumimoji="1" lang="zh-CN" altLang="en-US" sz="2000">
              <a:solidFill>
                <a:schemeClr val="hlin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28" grpId="0" animBg="1"/>
      <p:bldP spid="5129" grpId="0" animBg="1"/>
      <p:bldP spid="5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59" y="1862008"/>
            <a:ext cx="7494587" cy="4575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487696" y="2114420"/>
            <a:ext cx="18272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伪指令语句</a:t>
            </a:r>
            <a:endParaRPr kumimoji="1" lang="zh-CN" altLang="en-US" sz="28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540084" y="4895720"/>
            <a:ext cx="1657350" cy="574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1" lang="zh-CN" altLang="en-US" sz="28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指令语句</a:t>
            </a:r>
            <a:endParaRPr kumimoji="1" lang="zh-CN" altLang="en-US" sz="28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5" name="矩形 1"/>
          <p:cNvSpPr>
            <a:spLocks noChangeArrowheads="1"/>
          </p:cNvSpPr>
          <p:nvPr/>
        </p:nvSpPr>
        <p:spPr bwMode="auto">
          <a:xfrm>
            <a:off x="655346" y="1151067"/>
            <a:ext cx="62896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例：用汇编程序完成两个字节数据相加</a:t>
            </a:r>
            <a:endParaRPr kumimoji="1"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1037934" y="2114420"/>
            <a:ext cx="2563812" cy="896938"/>
          </a:xfrm>
          <a:prstGeom prst="wedgeEllipseCallout">
            <a:avLst>
              <a:gd name="adj1" fmla="val 118528"/>
              <a:gd name="adj2" fmla="val -24597"/>
            </a:avLst>
          </a:prstGeom>
          <a:noFill/>
          <a:ln w="19050">
            <a:solidFill>
              <a:srgbClr val="FF0000"/>
            </a:solidFill>
            <a:prstDash val="sys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79259" y="4441695"/>
            <a:ext cx="2320925" cy="741363"/>
          </a:xfrm>
          <a:prstGeom prst="wedgeEllipseCallout">
            <a:avLst>
              <a:gd name="adj1" fmla="val 124588"/>
              <a:gd name="adj2" fmla="val 49898"/>
            </a:avLst>
          </a:prstGeom>
          <a:noFill/>
          <a:ln w="19050">
            <a:solidFill>
              <a:schemeClr val="hlink"/>
            </a:solidFill>
            <a:prstDash val="sys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0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308100" y="3598863"/>
            <a:ext cx="691197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r>
              <a:rPr kumimoji="1" lang="zh-CN" altLang="en-US" sz="3000">
                <a:latin typeface="+mn-lt"/>
                <a:ea typeface="+mn-ea"/>
                <a:cs typeface="+mn-ea"/>
                <a:sym typeface="+mn-lt"/>
              </a:rPr>
              <a:t>伪指令语句</a:t>
            </a:r>
            <a:r>
              <a:rPr kumimoji="1" lang="en-US" altLang="zh-CN" sz="28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sz="28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汇编程序命令、伪指令</a:t>
            </a:r>
            <a:r>
              <a:rPr kumimoji="1" lang="en-US" altLang="zh-CN" sz="2800">
                <a:latin typeface="+mn-lt"/>
                <a:ea typeface="+mn-ea"/>
                <a:cs typeface="+mn-ea"/>
                <a:sym typeface="+mn-lt"/>
              </a:rPr>
              <a:t>)</a:t>
            </a:r>
            <a:endParaRPr kumimoji="1" lang="zh-CN" altLang="en-US" sz="3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rot="10800000" flipV="1">
            <a:off x="1460500" y="3365500"/>
            <a:ext cx="357188" cy="203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rot="10800000" flipV="1">
            <a:off x="1558925" y="5016500"/>
            <a:ext cx="268288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68338" y="5435600"/>
            <a:ext cx="4997450" cy="131127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sz="2200">
                <a:latin typeface="+mn-lt"/>
                <a:ea typeface="+mn-ea"/>
                <a:cs typeface="+mn-ea"/>
                <a:sym typeface="+mn-lt"/>
              </a:rPr>
              <a:t>含义：由用户按一定规则定义的标识符</a:t>
            </a:r>
            <a:endParaRPr lang="zh-CN" altLang="en-US" sz="2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>
                <a:latin typeface="+mn-lt"/>
                <a:ea typeface="+mn-ea"/>
                <a:cs typeface="+mn-ea"/>
                <a:sym typeface="+mn-lt"/>
              </a:rPr>
              <a:t>组成：英文字母、数字、特殊符号</a:t>
            </a:r>
            <a:endParaRPr lang="zh-CN" altLang="en-US" sz="22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>
                <a:latin typeface="+mn-lt"/>
                <a:ea typeface="+mn-ea"/>
                <a:cs typeface="+mn-ea"/>
                <a:sym typeface="+mn-lt"/>
              </a:rPr>
              <a:t>形式：标号和变量</a:t>
            </a:r>
            <a:endParaRPr lang="zh-CN" altLang="en-US" sz="2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321425" y="5756275"/>
            <a:ext cx="249555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语句的说明部分</a:t>
            </a:r>
            <a:endParaRPr lang="zh-CN" altLang="en-US" sz="22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H="1" flipV="1">
            <a:off x="7354888" y="3306763"/>
            <a:ext cx="268288" cy="23796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 flipV="1">
            <a:off x="7227884" y="5045154"/>
            <a:ext cx="357190" cy="641269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534194" y="1168112"/>
            <a:ext cx="5265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汇编语言语句格式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984250" y="2693909"/>
            <a:ext cx="7235825" cy="61293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algn="ctr">
            <a:solidFill>
              <a:srgbClr val="808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名字</a:t>
            </a:r>
            <a:r>
              <a:rPr kumimoji="1" lang="en-US" altLang="zh-CN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:] </a:t>
            </a:r>
            <a:r>
              <a:rPr kumimoji="1" lang="zh-CN" altLang="en-US" sz="3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操作码 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[,</a:t>
            </a:r>
            <a:r>
              <a:rPr kumimoji="1" lang="zh-CN" altLang="en-US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]]</a:t>
            </a:r>
            <a:r>
              <a:rPr kumimoji="1" lang="en-US" altLang="zh-CN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[;</a:t>
            </a:r>
            <a:r>
              <a:rPr kumimoji="1" lang="zh-CN" altLang="en-US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注释</a:t>
            </a:r>
            <a:r>
              <a:rPr kumimoji="1" lang="en-US" altLang="zh-CN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zh-CN" altLang="en-US" sz="30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300163" y="1862138"/>
            <a:ext cx="692785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r>
              <a:rPr kumimoji="1" lang="zh-CN" altLang="en-US" sz="3000">
                <a:latin typeface="+mn-lt"/>
                <a:ea typeface="+mn-ea"/>
                <a:cs typeface="+mn-ea"/>
                <a:sym typeface="+mn-lt"/>
              </a:rPr>
              <a:t>指令语句</a:t>
            </a:r>
            <a:r>
              <a:rPr kumimoji="1" lang="en-US" altLang="zh-CN" sz="300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sz="30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处理器指令、硬指令</a:t>
            </a:r>
            <a:r>
              <a:rPr kumimoji="1" lang="en-US" altLang="zh-CN" sz="3000">
                <a:latin typeface="+mn-lt"/>
                <a:ea typeface="+mn-ea"/>
                <a:cs typeface="+mn-ea"/>
                <a:sym typeface="+mn-lt"/>
              </a:rPr>
              <a:t>)</a:t>
            </a:r>
            <a:endParaRPr kumimoji="1" lang="en-US" altLang="zh-CN" sz="3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AutoShape 23"/>
          <p:cNvSpPr>
            <a:spLocks noChangeArrowheads="1"/>
          </p:cNvSpPr>
          <p:nvPr/>
        </p:nvSpPr>
        <p:spPr bwMode="auto">
          <a:xfrm>
            <a:off x="984250" y="4362371"/>
            <a:ext cx="7235825" cy="61293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algn="ctr">
            <a:solidFill>
              <a:srgbClr val="808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名字</a:t>
            </a:r>
            <a:r>
              <a:rPr kumimoji="1" lang="en-US" altLang="zh-CN" sz="3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]</a:t>
            </a:r>
            <a:r>
              <a:rPr kumimoji="1" lang="zh-CN" altLang="en-US" sz="3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伪操作码 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[,</a:t>
            </a:r>
            <a:r>
              <a:rPr kumimoji="1" lang="zh-CN" altLang="en-US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en-US" altLang="zh-CN" sz="3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]]</a:t>
            </a:r>
            <a:r>
              <a:rPr kumimoji="1" lang="en-US" altLang="zh-CN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[;</a:t>
            </a:r>
            <a:r>
              <a:rPr kumimoji="1" lang="zh-CN" altLang="en-US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注释</a:t>
            </a:r>
            <a:r>
              <a:rPr kumimoji="1" lang="en-US" altLang="zh-CN" sz="3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zh-CN" altLang="en-US" sz="30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827214" y="2409904"/>
            <a:ext cx="5083175" cy="219075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名字定义满足的规则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）数字不能作为第一个字符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）单独的问号（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?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）不能作为名字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）最大有效长度为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31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）保留字不能作为名字使用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7" grpId="0" animBg="1"/>
      <p:bldP spid="7179" grpId="0" animBg="1"/>
      <p:bldP spid="17" grpId="0" animBg="1"/>
      <p:bldP spid="19" grpId="0"/>
      <p:bldP spid="20" grpId="0" animBg="1"/>
      <p:bldP spid="71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467" y="1162050"/>
            <a:ext cx="2667000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C00000"/>
                </a:solidFill>
                <a:cs typeface="+mn-ea"/>
                <a:sym typeface="+mn-lt"/>
              </a:rPr>
              <a:t>操作码  </a:t>
            </a:r>
            <a:endParaRPr lang="zh-CN" altLang="en-US" sz="28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393825" y="1666875"/>
            <a:ext cx="767715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含义：指明操作的性质或功能。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书写规则：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操作码与操作数之间用空格分开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10467" y="2923883"/>
            <a:ext cx="182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393825" y="3509963"/>
            <a:ext cx="7391400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含义：指定参与操作的数据或者地址表达式。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个数：一般指令，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个或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个，也可以没有；  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           伪指令和宏指令，可以有多个。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5000"/>
              </a:lnSpc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书写规则：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操作数多于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个时，操作数之间用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250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                 逗号分开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  <p:bldP spid="22531" grpId="0"/>
      <p:bldP spid="22532" grpId="0"/>
      <p:bldP spid="225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438275" y="1865313"/>
            <a:ext cx="5319713" cy="26336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程序员提高编程效率</a:t>
            </a:r>
            <a:endParaRPr kumimoji="1"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  <a:defRPr/>
            </a:pPr>
            <a:endParaRPr kumimoji="1" lang="en-US" altLang="zh-CN" sz="28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  <a:defRPr/>
            </a:pPr>
            <a:endParaRPr kumimoji="1" lang="en-US" altLang="zh-CN" sz="28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  <a:defRPr/>
            </a:pPr>
            <a:endParaRPr kumimoji="1" lang="en-US" altLang="zh-CN" sz="28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57505" indent="-357505" algn="just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指导编译器如何编译汇编程序</a:t>
            </a:r>
            <a:endParaRPr kumimoji="1"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760538" y="2463800"/>
            <a:ext cx="575945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数据定义及存储器分配伪操作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表达式赋值伪操作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地址计数器与对准伪操作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4398" y="1144231"/>
            <a:ext cx="5265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伪指令的功能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7" name="矩形 1"/>
          <p:cNvSpPr>
            <a:spLocks noChangeArrowheads="1"/>
          </p:cNvSpPr>
          <p:nvPr/>
        </p:nvSpPr>
        <p:spPr bwMode="auto">
          <a:xfrm>
            <a:off x="1760538" y="4532313"/>
            <a:ext cx="45720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选择处理器型号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定义存储模式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定义段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Tx/>
              <a:buChar char="-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指示程序开始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结束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987675" y="1444625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  <a:endParaRPr kumimoji="1" lang="zh-CN" altLang="en-US" sz="36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>
            <a:off x="969962" y="2483077"/>
            <a:ext cx="7204075" cy="35766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3.2.1 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伪指令的功能与格式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3.2.2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主要的伪指令类型</a:t>
            </a:r>
            <a:endParaRPr kumimoji="1" lang="zh-CN" altLang="en-US" sz="3400" u="sng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3.2.3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3.2.4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汇编语言程序的上机过程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2679" y="1122450"/>
            <a:ext cx="30972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段定义伪操作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8745" y="1816735"/>
            <a:ext cx="890714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algn="just">
              <a:buFont typeface="Wingdings" panose="05000000000000000000" charset="0"/>
              <a:buChar char="Ø"/>
            </a:pPr>
            <a:r>
              <a:rPr kumimoji="1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程序由</a:t>
            </a:r>
            <a:r>
              <a:rPr kumimoji="1" lang="en-US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个逻辑段组成：数据段、堆栈段</a:t>
            </a:r>
            <a:r>
              <a:rPr kumimoji="1" lang="zh-CN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、附加段</a:t>
            </a:r>
            <a:r>
              <a:rPr kumimoji="1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和代码段</a:t>
            </a:r>
            <a:endParaRPr kumimoji="1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buFont typeface="Wingdings" panose="05000000000000000000" charset="0"/>
              <a:buChar char="Ø"/>
            </a:pPr>
            <a:r>
              <a:rPr kumimoji="1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每个逻辑段以SEGMENT语句开始，以ENDS语句结束</a:t>
            </a:r>
            <a:endParaRPr kumimoji="1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725" y="3291840"/>
            <a:ext cx="8371840" cy="288671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2679" y="1122450"/>
            <a:ext cx="30972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段定义伪操作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619806" y="2348476"/>
            <a:ext cx="677108" cy="3558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完整的段定义格式</a:t>
            </a:r>
            <a:endParaRPr kumimoji="1"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21665" y="1324078"/>
            <a:ext cx="5257800" cy="5121402"/>
          </a:xfrm>
          <a:prstGeom prst="rect">
            <a:avLst/>
          </a:prstGeom>
          <a:noFill/>
          <a:ln w="12700" cap="sq">
            <a:solidFill>
              <a:srgbClr val="FF0000"/>
            </a:solidFill>
            <a:prstDash val="lg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宋体" panose="02010600030101010101" pitchFamily="2" charset="-122"/>
              </a:rPr>
              <a:t>DATA 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宋体" panose="02010600030101010101" pitchFamily="2" charset="-122"/>
              </a:rPr>
              <a:t>SEGMENT</a:t>
            </a: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宋体" panose="02010600030101010101" pitchFamily="2" charset="-122"/>
              </a:rPr>
              <a:t>         </a:t>
            </a:r>
            <a:r>
              <a:rPr kumimoji="1"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宋体" panose="02010600030101010101" pitchFamily="2" charset="-122"/>
              </a:rPr>
              <a:t>; </a:t>
            </a:r>
            <a:r>
              <a:rPr kumimoji="1" lang="zh-CN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定义数据段</a:t>
            </a:r>
            <a:endParaRPr lang="zh-CN" altLang="zh-CN" sz="1400" b="1" dirty="0">
              <a:latin typeface="宋体" panose="02010600030101010101" pitchFamily="2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     …</a:t>
            </a:r>
            <a:endParaRPr lang="zh-CN" altLang="zh-CN" sz="1200" b="1" dirty="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DATA 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ENDS</a:t>
            </a:r>
            <a:endParaRPr lang="zh-CN" altLang="zh-CN" sz="1200" b="1" dirty="0">
              <a:solidFill>
                <a:srgbClr val="009900"/>
              </a:solidFill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;----------------------------------------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EXTRA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SEGMENT</a:t>
            </a: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  </a:t>
            </a:r>
            <a:r>
              <a:rPr kumimoji="1"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 </a:t>
            </a:r>
            <a:r>
              <a:rPr kumimoji="1" lang="zh-CN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定义附加段</a:t>
            </a:r>
            <a:endParaRPr lang="zh-CN" altLang="zh-CN" sz="14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…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EXTRA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ENDS</a:t>
            </a:r>
            <a:endParaRPr lang="zh-CN" altLang="zh-CN" sz="1200" b="1" dirty="0">
              <a:solidFill>
                <a:srgbClr val="009900"/>
              </a:solidFill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;----------------------------------------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CODE 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SEGMENT</a:t>
            </a: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  </a:t>
            </a:r>
            <a:r>
              <a:rPr kumimoji="1"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 </a:t>
            </a:r>
            <a:r>
              <a:rPr kumimoji="1" lang="zh-CN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定义代码段</a:t>
            </a:r>
            <a:endParaRPr lang="zh-CN" altLang="zh-CN" sz="14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ASSUME CS:CODE, DS:DATA, ES:EXTRA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START: 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MOV   AX, DATA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MOV   DS, AX    </a:t>
            </a:r>
            <a:r>
              <a:rPr kumimoji="1" lang="en-US" altLang="zh-CN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;</a:t>
            </a:r>
            <a:r>
              <a:rPr kumimoji="1"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</a:t>
            </a:r>
            <a:r>
              <a:rPr kumimoji="1" lang="zh-CN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段地址</a:t>
            </a:r>
            <a:r>
              <a:rPr kumimoji="1" lang="zh-CN" altLang="zh-CN" sz="1400" b="1" dirty="0">
                <a:solidFill>
                  <a:srgbClr val="000000"/>
                </a:solidFill>
                <a:latin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sym typeface="Symbol" panose="05050102010706020507" pitchFamily="18" charset="2"/>
              </a:rPr>
              <a:t></a:t>
            </a:r>
            <a:r>
              <a:rPr kumimoji="1"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</a:t>
            </a:r>
            <a:r>
              <a:rPr kumimoji="1" lang="zh-CN" altLang="zh-CN" sz="14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段寄存器</a:t>
            </a:r>
            <a:endParaRPr lang="zh-CN" altLang="zh-CN" sz="14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…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CODE   </a:t>
            </a:r>
            <a:r>
              <a:rPr kumimoji="1" lang="en-US" altLang="zh-CN" sz="1600" b="1" dirty="0">
                <a:solidFill>
                  <a:srgbClr val="0099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ENDS</a:t>
            </a:r>
            <a:endParaRPr lang="zh-CN" altLang="zh-CN" sz="1200" b="1" dirty="0">
              <a:solidFill>
                <a:srgbClr val="009900"/>
              </a:solidFill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</a:rPr>
              <a:t>       END   START</a:t>
            </a:r>
            <a:endParaRPr lang="zh-CN" altLang="zh-CN" sz="1200" b="1" dirty="0">
              <a:latin typeface="宋体" panose="02010600030101010101" pitchFamily="2" charset="-122"/>
            </a:endParaRPr>
          </a:p>
          <a:p>
            <a:pPr algn="just"/>
            <a:r>
              <a:rPr lang="en-US" altLang="zh-CN" sz="1000" dirty="0"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  <a:endParaRPr lang="zh-CN" altLang="zh-CN" sz="1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62307" y="1135210"/>
            <a:ext cx="5572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段定义格式</a:t>
            </a:r>
            <a:endParaRPr lang="zh-CN" altLang="en-US" sz="32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2468" y="1861030"/>
            <a:ext cx="773906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段名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SEGMENT  [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定位类型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 [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组合类型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 [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使用类型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 [‘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类别’</a:t>
            </a:r>
            <a:r>
              <a:rPr kumimoji="1" lang="en-US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endParaRPr kumimoji="1" lang="en-US" altLang="en-US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en-US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……                   ; 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语句序列</a:t>
            </a:r>
            <a:endParaRPr kumimoji="1" lang="zh-CN" altLang="en-US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段名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ENDS</a:t>
            </a:r>
            <a:endParaRPr kumimoji="1" lang="en-US" altLang="zh-CN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02063" y="3495040"/>
            <a:ext cx="7315200" cy="860425"/>
          </a:xfrm>
          <a:prstGeom prst="rect">
            <a:avLst/>
          </a:prstGeom>
          <a:noFill/>
          <a:ln w="12700" cap="sq">
            <a:solidFill>
              <a:srgbClr val="0070C0"/>
            </a:solidFill>
            <a:prstDash val="lgDash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一般采取默认设置，缺省：</a:t>
            </a:r>
            <a:endParaRPr kumimoji="1"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  <a:buFontTx/>
              <a:buAutoNum type="arabicParenBoth" startAt="2"/>
            </a:pPr>
            <a:endParaRPr kumimoji="1"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02468" y="4677890"/>
            <a:ext cx="7739063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段名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SEGMENT </a:t>
            </a:r>
            <a:r>
              <a:rPr kumimoji="1" lang="en-US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endParaRPr kumimoji="1" lang="en-US" altLang="en-US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en-US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……                   ; </a:t>
            </a:r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语句序列</a:t>
            </a:r>
            <a:endParaRPr kumimoji="1" lang="zh-CN" altLang="en-US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zh-CN" altLang="en-US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段名  </a:t>
            </a:r>
            <a:r>
              <a:rPr kumimoji="1" lang="en-US" altLang="zh-CN" sz="20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ENDS</a:t>
            </a:r>
            <a:endParaRPr kumimoji="1" lang="en-US" altLang="zh-CN" sz="2000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ldLvl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82969" y="1232913"/>
            <a:ext cx="4799522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2. </a:t>
            </a:r>
            <a:r>
              <a:rPr lang="zh-CN" altLang="en-US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指定段地址伪指令</a:t>
            </a:r>
            <a:endParaRPr lang="zh-CN" altLang="en-US" sz="3200" b="1" kern="1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47687" y="2081420"/>
            <a:ext cx="8048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ASSUME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&lt;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段寄存器名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&gt;:&lt;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段名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&gt;[,&lt;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段寄存器名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&gt;:&lt;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段名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&gt;…]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582969" y="2864782"/>
            <a:ext cx="74168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功能：</a:t>
            </a:r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建立段寄存器与段的缺省关系</a:t>
            </a:r>
            <a:endParaRPr lang="zh-CN" altLang="en-US" sz="28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9" name="Text Box 10"/>
          <p:cNvSpPr txBox="1">
            <a:spLocks noChangeArrowheads="1"/>
          </p:cNvSpPr>
          <p:nvPr/>
        </p:nvSpPr>
        <p:spPr bwMode="auto">
          <a:xfrm>
            <a:off x="676274" y="4300537"/>
            <a:ext cx="8048625" cy="1803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3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assume </a:t>
            </a:r>
            <a:r>
              <a:rPr kumimoji="1" lang="en-US" altLang="zh-CN" sz="3200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cs:code</a:t>
            </a:r>
            <a:r>
              <a:rPr kumimoji="1" lang="en-US" altLang="zh-CN" sz="3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kumimoji="1" lang="en-US" altLang="zh-CN" sz="3200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ds:data</a:t>
            </a:r>
            <a:r>
              <a:rPr kumimoji="1" lang="en-US" altLang="zh-CN" sz="3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kumimoji="1" lang="en-US" altLang="zh-CN" sz="3200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es:extra</a:t>
            </a:r>
            <a:endParaRPr kumimoji="1" lang="en-US" altLang="zh-CN" sz="3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其中：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code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是代码段的段名，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data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是数据段的段名，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extra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是扩展段的段名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82969" y="3582193"/>
            <a:ext cx="80486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kumimoji="1" sz="2800">
                <a:solidFill>
                  <a:srgbClr val="002060"/>
                </a:solidFill>
                <a:latin typeface="+mn-lt"/>
                <a:ea typeface="+mn-ea"/>
                <a:cs typeface="+mn-ea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注意：</a:t>
            </a:r>
            <a:r>
              <a:rPr lang="en-US" altLang="zh-CN" dirty="0"/>
              <a:t>ASSUME</a:t>
            </a:r>
            <a:r>
              <a:rPr lang="zh-CN" altLang="en-US" dirty="0"/>
              <a:t>伪指令并不为段寄存器设定初值</a:t>
            </a:r>
            <a:endParaRPr lang="zh-CN" alt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Rot="1" noChangeArrowheads="1"/>
          </p:cNvSpPr>
          <p:nvPr/>
        </p:nvSpPr>
        <p:spPr bwMode="auto">
          <a:xfrm>
            <a:off x="505618" y="1175763"/>
            <a:ext cx="38052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3.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设置段地址值 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51" name="Text Box 8"/>
          <p:cNvSpPr txBox="1">
            <a:spLocks noChangeArrowheads="1"/>
          </p:cNvSpPr>
          <p:nvPr/>
        </p:nvSpPr>
        <p:spPr bwMode="auto">
          <a:xfrm>
            <a:off x="952938" y="1946275"/>
            <a:ext cx="7635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71780" indent="-2717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在代码段开始处进行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DS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SS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600" dirty="0">
                <a:latin typeface="+mn-lt"/>
                <a:ea typeface="+mn-ea"/>
                <a:cs typeface="+mn-ea"/>
                <a:sym typeface="+mn-lt"/>
              </a:rPr>
              <a:t>ES</a:t>
            </a:r>
            <a:r>
              <a:rPr kumimoji="1" lang="zh-CN" altLang="en-US" sz="2600" dirty="0">
                <a:latin typeface="+mn-lt"/>
                <a:ea typeface="+mn-ea"/>
                <a:cs typeface="+mn-ea"/>
                <a:sym typeface="+mn-lt"/>
              </a:rPr>
              <a:t>的段地址装填 </a:t>
            </a:r>
            <a:endParaRPr kumimoji="1"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2" name="Text Box 9"/>
          <p:cNvSpPr txBox="1">
            <a:spLocks noChangeArrowheads="1"/>
          </p:cNvSpPr>
          <p:nvPr/>
        </p:nvSpPr>
        <p:spPr bwMode="auto">
          <a:xfrm>
            <a:off x="2894806" y="2751346"/>
            <a:ext cx="3354387" cy="120032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MOV AX, DATA     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MOV DS, AX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09" name="Rectangle 11"/>
          <p:cNvSpPr>
            <a:spLocks noChangeArrowheads="1"/>
          </p:cNvSpPr>
          <p:nvPr/>
        </p:nvSpPr>
        <p:spPr bwMode="auto">
          <a:xfrm>
            <a:off x="5764310" y="4490423"/>
            <a:ext cx="1728788" cy="22320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0" name="Line 13"/>
          <p:cNvSpPr>
            <a:spLocks noChangeShapeType="1"/>
          </p:cNvSpPr>
          <p:nvPr/>
        </p:nvSpPr>
        <p:spPr bwMode="auto">
          <a:xfrm>
            <a:off x="5764310" y="4922223"/>
            <a:ext cx="1728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1" name="Line 14"/>
          <p:cNvSpPr>
            <a:spLocks noChangeShapeType="1"/>
          </p:cNvSpPr>
          <p:nvPr/>
        </p:nvSpPr>
        <p:spPr bwMode="auto">
          <a:xfrm>
            <a:off x="5764310" y="5427048"/>
            <a:ext cx="1728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2" name="Line 15"/>
          <p:cNvSpPr>
            <a:spLocks noChangeShapeType="1"/>
          </p:cNvSpPr>
          <p:nvPr/>
        </p:nvSpPr>
        <p:spPr bwMode="auto">
          <a:xfrm>
            <a:off x="5764310" y="6290648"/>
            <a:ext cx="1728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3" name="Text Box 17"/>
          <p:cNvSpPr txBox="1">
            <a:spLocks noChangeArrowheads="1"/>
          </p:cNvSpPr>
          <p:nvPr/>
        </p:nvSpPr>
        <p:spPr bwMode="auto">
          <a:xfrm>
            <a:off x="6196110" y="4955492"/>
            <a:ext cx="1008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PSP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4" name="Text Box 18"/>
          <p:cNvSpPr txBox="1">
            <a:spLocks noChangeArrowheads="1"/>
          </p:cNvSpPr>
          <p:nvPr/>
        </p:nvSpPr>
        <p:spPr bwMode="auto">
          <a:xfrm>
            <a:off x="5764311" y="5642948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程序代码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5" name="Text Box 19"/>
          <p:cNvSpPr txBox="1">
            <a:spLocks noChangeArrowheads="1"/>
          </p:cNvSpPr>
          <p:nvPr/>
        </p:nvSpPr>
        <p:spPr bwMode="auto">
          <a:xfrm>
            <a:off x="2610177" y="4772998"/>
            <a:ext cx="22844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DS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SS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ES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6" name="Line 20"/>
          <p:cNvSpPr>
            <a:spLocks noChangeShapeType="1"/>
          </p:cNvSpPr>
          <p:nvPr/>
        </p:nvSpPr>
        <p:spPr bwMode="auto">
          <a:xfrm>
            <a:off x="4900710" y="4995248"/>
            <a:ext cx="7921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7" name="Text Box 21"/>
          <p:cNvSpPr txBox="1">
            <a:spLocks noChangeArrowheads="1"/>
          </p:cNvSpPr>
          <p:nvPr/>
        </p:nvSpPr>
        <p:spPr bwMode="auto">
          <a:xfrm>
            <a:off x="872024" y="4150698"/>
            <a:ext cx="56300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程序装入内存后，段寄存器的指向</a:t>
            </a:r>
            <a:endParaRPr lang="zh-CN" altLang="en-US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8" name="Text Box 23"/>
          <p:cNvSpPr txBox="1">
            <a:spLocks noChangeArrowheads="1"/>
          </p:cNvSpPr>
          <p:nvPr/>
        </p:nvSpPr>
        <p:spPr bwMode="auto">
          <a:xfrm>
            <a:off x="8769448" y="4784110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9" name="Text Box 24"/>
          <p:cNvSpPr txBox="1">
            <a:spLocks noChangeArrowheads="1"/>
          </p:cNvSpPr>
          <p:nvPr/>
        </p:nvSpPr>
        <p:spPr bwMode="auto">
          <a:xfrm>
            <a:off x="7616923" y="4958735"/>
            <a:ext cx="950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文件头</a:t>
            </a:r>
            <a:endParaRPr lang="zh-CN" altLang="en-US" sz="20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0" name="Line 25"/>
          <p:cNvSpPr>
            <a:spLocks noChangeShapeType="1"/>
          </p:cNvSpPr>
          <p:nvPr/>
        </p:nvSpPr>
        <p:spPr bwMode="auto">
          <a:xfrm>
            <a:off x="4900710" y="5571510"/>
            <a:ext cx="7921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1" name="Text Box 26"/>
          <p:cNvSpPr txBox="1">
            <a:spLocks noChangeArrowheads="1"/>
          </p:cNvSpPr>
          <p:nvPr/>
        </p:nvSpPr>
        <p:spPr bwMode="auto">
          <a:xfrm>
            <a:off x="4143473" y="5347673"/>
            <a:ext cx="6127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CS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4" name="Text Box 15"/>
          <p:cNvSpPr txBox="1"/>
          <p:nvPr/>
        </p:nvSpPr>
        <p:spPr>
          <a:xfrm>
            <a:off x="3421380" y="6417945"/>
            <a:ext cx="2057400" cy="3048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EXE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程序的内存映象图</a:t>
            </a:r>
            <a:endParaRPr lang="zh-CN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21509" grpId="0" animBg="1"/>
      <p:bldP spid="21513" grpId="0"/>
      <p:bldP spid="21514" grpId="0"/>
      <p:bldP spid="21515" grpId="0"/>
      <p:bldP spid="21517" grpId="0"/>
      <p:bldP spid="21518" grpId="0"/>
      <p:bldP spid="21519" grpId="0"/>
      <p:bldP spid="215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762000" y="609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107872" y="1771173"/>
            <a:ext cx="373380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3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END  </a:t>
            </a: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[ label </a:t>
            </a:r>
            <a:r>
              <a:rPr kumimoji="1" lang="en-US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kumimoji="1" lang="en-US" altLang="en-US" sz="3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62000" y="1214656"/>
            <a:ext cx="3095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4.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结束伪操作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041918" y="3279183"/>
            <a:ext cx="586570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code   segment         ;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定义代码段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assume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cs:code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ds:data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es:extra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start: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mov   ax, data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mov   ds, ax      ;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段地址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Symbol" panose="05050102010706020507" pitchFamily="18" charset="2"/>
              </a:rPr>
              <a:t>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段寄存器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…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code   ends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end   start</a:t>
            </a:r>
            <a:endParaRPr lang="en-US" altLang="zh-CN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946150" y="2760843"/>
            <a:ext cx="10080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01176" y="1105913"/>
            <a:ext cx="68110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5.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数据定义及存储器分配伪操作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084749" y="1682443"/>
            <a:ext cx="7458075" cy="1308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[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变量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] </a:t>
            </a:r>
            <a:r>
              <a:rPr kumimoji="1"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助记符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操作数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[,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,…][;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注释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] </a:t>
            </a:r>
            <a:endParaRPr kumimoji="1" lang="en-US" altLang="zh-CN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助记符：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DB DW DD DQ (8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字节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 DT (10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字节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 </a:t>
            </a:r>
            <a:endParaRPr kumimoji="1" lang="en-US" altLang="zh-CN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22270" y="4978027"/>
            <a:ext cx="5257800" cy="9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DATA_BYTE  DB  10,4,10H,?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DATA_WORD  DW  100,100H,-5,?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4" name="Text Box 50"/>
          <p:cNvSpPr txBox="1">
            <a:spLocks noChangeArrowheads="1"/>
          </p:cNvSpPr>
          <p:nvPr/>
        </p:nvSpPr>
        <p:spPr bwMode="auto">
          <a:xfrm>
            <a:off x="654050" y="4861116"/>
            <a:ext cx="121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5" name="Text Box 51"/>
          <p:cNvSpPr txBox="1">
            <a:spLocks noChangeArrowheads="1"/>
          </p:cNvSpPr>
          <p:nvPr/>
        </p:nvSpPr>
        <p:spPr bwMode="auto">
          <a:xfrm>
            <a:off x="1684644" y="3235663"/>
            <a:ext cx="2652713" cy="138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： 定义字节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：定义字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DD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： 定义双字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5709684" y="3235663"/>
            <a:ext cx="2512496" cy="3487737"/>
            <a:chOff x="5429094" y="3088061"/>
            <a:chExt cx="2513470" cy="3486659"/>
          </a:xfrm>
        </p:grpSpPr>
        <p:sp>
          <p:nvSpPr>
            <p:cNvPr id="30728" name="Text Box 48"/>
            <p:cNvSpPr txBox="1">
              <a:spLocks noChangeArrowheads="1"/>
            </p:cNvSpPr>
            <p:nvPr/>
          </p:nvSpPr>
          <p:spPr bwMode="auto">
            <a:xfrm>
              <a:off x="5574267" y="3241528"/>
              <a:ext cx="1676400" cy="338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DATA_BYTE </a:t>
              </a:r>
              <a:r>
                <a:rPr kumimoji="1" lang="en-US" altLang="zh-CN" sz="1600" dirty="0">
                  <a:solidFill>
                    <a:srgbClr val="000000"/>
                  </a:solidFill>
                  <a:latin typeface="Sylfaen" panose="010A0502050306030303" pitchFamily="18" charset="0"/>
                  <a:ea typeface="+mn-ea"/>
                  <a:cs typeface="+mn-ea"/>
                  <a:sym typeface="+mn-lt"/>
                </a:rPr>
                <a:t> </a:t>
              </a:r>
              <a:r>
                <a:rPr kumimoji="1" lang="en-US" altLang="zh-CN" sz="1600" dirty="0">
                  <a:solidFill>
                    <a:srgbClr val="000000"/>
                  </a:solidFill>
                  <a:latin typeface="Sylfaen" panose="010A0502050306030303" pitchFamily="18" charset="0"/>
                  <a:ea typeface="+mn-ea"/>
                  <a:cs typeface="+mn-ea"/>
                  <a:sym typeface="Symbol" panose="05050102010706020507" pitchFamily="18" charset="2"/>
                </a:rPr>
                <a:t></a:t>
              </a:r>
              <a:endPara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29" name="Text Box 49"/>
            <p:cNvSpPr txBox="1">
              <a:spLocks noChangeArrowheads="1"/>
            </p:cNvSpPr>
            <p:nvPr/>
          </p:nvSpPr>
          <p:spPr bwMode="auto">
            <a:xfrm>
              <a:off x="5429094" y="4373244"/>
              <a:ext cx="1767994" cy="338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DATA_WORD </a:t>
              </a:r>
              <a:r>
                <a: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Symbol" panose="05050102010706020507" pitchFamily="18" charset="2"/>
                </a:rPr>
                <a:t></a:t>
              </a:r>
              <a:endPara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0730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7" b="13000"/>
            <a:stretch>
              <a:fillRect/>
            </a:stretch>
          </p:blipFill>
          <p:spPr bwMode="auto">
            <a:xfrm>
              <a:off x="7191872" y="3088061"/>
              <a:ext cx="750692" cy="348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0" grpId="0"/>
      <p:bldP spid="14344" grpId="0"/>
      <p:bldP spid="143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656988" y="1676543"/>
            <a:ext cx="3981450" cy="164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ARRAY DB  ‘HELLO’</a:t>
            </a:r>
            <a:endParaRPr kumimoji="1" lang="en-US" altLang="zh-CN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DB  ‘AB’</a:t>
            </a:r>
            <a:endParaRPr kumimoji="1" lang="en-US" altLang="zh-CN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DW  ‘AB’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30156" y="1515677"/>
            <a:ext cx="2382206" cy="3730625"/>
            <a:chOff x="5522137" y="1113165"/>
            <a:chExt cx="1999054" cy="3429000"/>
          </a:xfrm>
        </p:grpSpPr>
        <p:grpSp>
          <p:nvGrpSpPr>
            <p:cNvPr id="31751" name="Group 3"/>
            <p:cNvGrpSpPr/>
            <p:nvPr/>
          </p:nvGrpSpPr>
          <p:grpSpPr bwMode="auto">
            <a:xfrm>
              <a:off x="6759191" y="1387805"/>
              <a:ext cx="762000" cy="2800351"/>
              <a:chOff x="4176" y="2333"/>
              <a:chExt cx="480" cy="1764"/>
            </a:xfrm>
          </p:grpSpPr>
          <p:sp>
            <p:nvSpPr>
              <p:cNvPr id="31783" name="Text Box 6"/>
              <p:cNvSpPr txBox="1">
                <a:spLocks noChangeArrowheads="1"/>
              </p:cNvSpPr>
              <p:nvPr/>
            </p:nvSpPr>
            <p:spPr bwMode="auto">
              <a:xfrm>
                <a:off x="4176" y="2333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48H</a:t>
                </a:r>
                <a:endPara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81" name="Text Box 9"/>
              <p:cNvSpPr txBox="1">
                <a:spLocks noChangeArrowheads="1"/>
              </p:cNvSpPr>
              <p:nvPr/>
            </p:nvSpPr>
            <p:spPr bwMode="auto">
              <a:xfrm>
                <a:off x="4176" y="2529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45H</a:t>
                </a:r>
                <a:endPara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79" name="Text Box 12"/>
              <p:cNvSpPr txBox="1">
                <a:spLocks noChangeArrowheads="1"/>
              </p:cNvSpPr>
              <p:nvPr/>
            </p:nvSpPr>
            <p:spPr bwMode="auto">
              <a:xfrm>
                <a:off x="4176" y="2725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spcBef>
                    <a:spcPct val="50000"/>
                  </a:spcBef>
                  <a:defRPr kumimoji="1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dirty="0">
                    <a:sym typeface="+mn-lt"/>
                  </a:rPr>
                  <a:t> 4CH</a:t>
                </a:r>
                <a:endParaRPr lang="en-US" altLang="zh-CN" dirty="0">
                  <a:sym typeface="+mn-lt"/>
                </a:endParaRPr>
              </a:p>
            </p:txBody>
          </p:sp>
          <p:sp>
            <p:nvSpPr>
              <p:cNvPr id="31777" name="Text Box 15"/>
              <p:cNvSpPr txBox="1">
                <a:spLocks noChangeArrowheads="1"/>
              </p:cNvSpPr>
              <p:nvPr/>
            </p:nvSpPr>
            <p:spPr bwMode="auto">
              <a:xfrm>
                <a:off x="4176" y="2919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4CH</a:t>
                </a:r>
                <a:endPara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75" name="Text Box 18"/>
              <p:cNvSpPr txBox="1">
                <a:spLocks noChangeArrowheads="1"/>
              </p:cNvSpPr>
              <p:nvPr/>
            </p:nvSpPr>
            <p:spPr bwMode="auto">
              <a:xfrm>
                <a:off x="4176" y="3117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4FH</a:t>
                </a:r>
                <a:endPara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73" name="Text Box 21"/>
              <p:cNvSpPr txBox="1">
                <a:spLocks noChangeArrowheads="1"/>
              </p:cNvSpPr>
              <p:nvPr/>
            </p:nvSpPr>
            <p:spPr bwMode="auto">
              <a:xfrm>
                <a:off x="4176" y="3312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kumimoji="1" lang="en-US" altLang="zh-CN" sz="1600" dirty="0">
                    <a:solidFill>
                      <a:srgbClr val="FF0066"/>
                    </a:solidFill>
                    <a:latin typeface="+mn-lt"/>
                    <a:ea typeface="+mn-ea"/>
                    <a:cs typeface="+mn-ea"/>
                    <a:sym typeface="+mn-lt"/>
                  </a:rPr>
                  <a:t>41H</a:t>
                </a:r>
                <a:endParaRPr kumimoji="1" lang="en-US" altLang="zh-CN" sz="1600" dirty="0">
                  <a:solidFill>
                    <a:srgbClr val="FF0066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71" name="Text Box 24"/>
              <p:cNvSpPr txBox="1">
                <a:spLocks noChangeArrowheads="1"/>
              </p:cNvSpPr>
              <p:nvPr/>
            </p:nvSpPr>
            <p:spPr bwMode="auto">
              <a:xfrm>
                <a:off x="4176" y="3507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kumimoji="1" lang="en-US" altLang="zh-CN" sz="1600" dirty="0">
                    <a:solidFill>
                      <a:srgbClr val="FF0066"/>
                    </a:solidFill>
                    <a:latin typeface="+mn-lt"/>
                    <a:ea typeface="+mn-ea"/>
                    <a:cs typeface="+mn-ea"/>
                    <a:sym typeface="+mn-lt"/>
                  </a:rPr>
                  <a:t>42H</a:t>
                </a:r>
                <a:endParaRPr kumimoji="1" lang="en-US" altLang="zh-CN" sz="1600" dirty="0">
                  <a:solidFill>
                    <a:srgbClr val="FF0066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69" name="Text Box 27"/>
              <p:cNvSpPr txBox="1">
                <a:spLocks noChangeArrowheads="1"/>
              </p:cNvSpPr>
              <p:nvPr/>
            </p:nvSpPr>
            <p:spPr bwMode="auto">
              <a:xfrm>
                <a:off x="4176" y="3705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kumimoji="1" lang="en-US" altLang="zh-CN" sz="1600" dirty="0">
                    <a:solidFill>
                      <a:schemeClr val="fol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42H</a:t>
                </a:r>
                <a:endParaRPr kumimoji="1" lang="en-US" altLang="zh-CN" sz="1600" dirty="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67" name="Text Box 30"/>
              <p:cNvSpPr txBox="1">
                <a:spLocks noChangeArrowheads="1"/>
              </p:cNvSpPr>
              <p:nvPr/>
            </p:nvSpPr>
            <p:spPr bwMode="auto">
              <a:xfrm>
                <a:off x="4176" y="3901"/>
                <a:ext cx="480" cy="196"/>
              </a:xfrm>
              <a:prstGeom prst="rect">
                <a:avLst/>
              </a:prstGeom>
              <a:noFill/>
              <a:ln w="12700" cap="sq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16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kumimoji="1" lang="en-US" altLang="zh-CN" sz="1600" dirty="0">
                    <a:solidFill>
                      <a:schemeClr val="fol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41H</a:t>
                </a:r>
                <a:endParaRPr kumimoji="1" lang="en-US" altLang="zh-CN" sz="1600" dirty="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1752" name="Line 31"/>
            <p:cNvSpPr>
              <a:spLocks noChangeShapeType="1"/>
            </p:cNvSpPr>
            <p:nvPr/>
          </p:nvSpPr>
          <p:spPr bwMode="auto">
            <a:xfrm>
              <a:off x="7521191" y="111316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3" name="Line 32"/>
            <p:cNvSpPr>
              <a:spLocks noChangeShapeType="1"/>
            </p:cNvSpPr>
            <p:nvPr/>
          </p:nvSpPr>
          <p:spPr bwMode="auto">
            <a:xfrm>
              <a:off x="6759191" y="111316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4" name="Line 33"/>
            <p:cNvSpPr>
              <a:spLocks noChangeShapeType="1"/>
            </p:cNvSpPr>
            <p:nvPr/>
          </p:nvSpPr>
          <p:spPr bwMode="auto">
            <a:xfrm>
              <a:off x="7521191" y="416116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5" name="Line 34"/>
            <p:cNvSpPr>
              <a:spLocks noChangeShapeType="1"/>
            </p:cNvSpPr>
            <p:nvPr/>
          </p:nvSpPr>
          <p:spPr bwMode="auto">
            <a:xfrm>
              <a:off x="6759191" y="4161165"/>
              <a:ext cx="0" cy="381000"/>
            </a:xfrm>
            <a:prstGeom prst="line">
              <a:avLst/>
            </a:prstGeom>
            <a:noFill/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6" name="Text Box 35"/>
            <p:cNvSpPr txBox="1">
              <a:spLocks noChangeArrowheads="1"/>
            </p:cNvSpPr>
            <p:nvPr/>
          </p:nvSpPr>
          <p:spPr bwMode="auto">
            <a:xfrm>
              <a:off x="5522137" y="1407071"/>
              <a:ext cx="1202234" cy="31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   ARRAY </a:t>
              </a:r>
              <a:r>
                <a:rPr kumimoji="1" lang="zh-CN" altLang="en-US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→</a:t>
              </a:r>
              <a:endPara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369" name="Rectangle 36"/>
          <p:cNvSpPr>
            <a:spLocks noChangeArrowheads="1"/>
          </p:cNvSpPr>
          <p:nvPr/>
        </p:nvSpPr>
        <p:spPr bwMode="auto">
          <a:xfrm>
            <a:off x="1154792" y="5154719"/>
            <a:ext cx="6567912" cy="107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VAR  DB  100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DUP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(?)</a:t>
            </a:r>
            <a:endParaRPr kumimoji="1" lang="en-US" altLang="zh-CN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DB  2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DUP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(0,2 DUP(1,2),3)</a:t>
            </a:r>
            <a:endParaRPr kumimoji="1" lang="en-US" altLang="zh-CN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702050" y="1720934"/>
            <a:ext cx="76322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1656988" y="4079540"/>
            <a:ext cx="453107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操作数用复制操作符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DUP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，表示操作数重复若干次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Box 50"/>
          <p:cNvSpPr txBox="1">
            <a:spLocks noChangeArrowheads="1"/>
          </p:cNvSpPr>
          <p:nvPr/>
        </p:nvSpPr>
        <p:spPr bwMode="auto">
          <a:xfrm>
            <a:off x="806449" y="4066573"/>
            <a:ext cx="121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12362" y="1882716"/>
            <a:ext cx="383438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9" grpId="0"/>
      <p:bldP spid="37" grpId="0"/>
      <p:bldP spid="38" grpId="0"/>
      <p:bldP spid="40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6"/>
          <p:cNvSpPr>
            <a:spLocks noChangeArrowheads="1"/>
          </p:cNvSpPr>
          <p:nvPr/>
        </p:nvSpPr>
        <p:spPr bwMode="auto">
          <a:xfrm>
            <a:off x="1032957" y="1287463"/>
            <a:ext cx="7777668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PAR1  DB  100,20H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PAR2  DW  300H,400H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ADDR_TABL1  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PAR1,PAR2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；存放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偏移地址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endParaRPr kumimoji="1" lang="zh-CN" altLang="en-US" sz="2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ADDR_TABL2  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DD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PAR1,PAR2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；存放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偏移和段地址各</a:t>
            </a: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kumimoji="1" lang="zh-CN" altLang="en-US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  <a:endParaRPr kumimoji="1" lang="zh-CN" altLang="en-US" sz="2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3175000"/>
            <a:ext cx="8027987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50"/>
          <p:cNvSpPr txBox="1">
            <a:spLocks noChangeArrowheads="1"/>
          </p:cNvSpPr>
          <p:nvPr/>
        </p:nvSpPr>
        <p:spPr bwMode="auto">
          <a:xfrm>
            <a:off x="606620" y="1287463"/>
            <a:ext cx="121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895390" y="3031407"/>
            <a:ext cx="55399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>
                <a:latin typeface="+mn-lt"/>
                <a:ea typeface="+mn-ea"/>
                <a:cs typeface="+mn-ea"/>
                <a:sym typeface="+mn-lt"/>
              </a:rPr>
              <a:t>操作数</a:t>
            </a: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5" name="AutoShape 3"/>
          <p:cNvSpPr/>
          <p:nvPr/>
        </p:nvSpPr>
        <p:spPr bwMode="auto">
          <a:xfrm>
            <a:off x="1403350" y="1878882"/>
            <a:ext cx="360363" cy="3311525"/>
          </a:xfrm>
          <a:prstGeom prst="leftBrace">
            <a:avLst>
              <a:gd name="adj1" fmla="val 76578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835150" y="1662982"/>
            <a:ext cx="720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常数</a:t>
            </a:r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763713" y="2094782"/>
            <a:ext cx="1295400" cy="39687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代表数据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8" name="AutoShape 6"/>
          <p:cNvSpPr/>
          <p:nvPr/>
        </p:nvSpPr>
        <p:spPr bwMode="auto">
          <a:xfrm>
            <a:off x="2555875" y="1374057"/>
            <a:ext cx="215900" cy="935037"/>
          </a:xfrm>
          <a:prstGeom prst="leftBrace">
            <a:avLst>
              <a:gd name="adj1" fmla="val 36091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2843213" y="1158157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字节数据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4067175" y="1158157"/>
            <a:ext cx="3730625" cy="4000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DATAB DB 18H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-1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30</a:t>
            </a:r>
            <a:endParaRPr lang="en-US" altLang="zh-C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843213" y="1662982"/>
            <a:ext cx="1081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字数据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4067175" y="1642344"/>
            <a:ext cx="3730625" cy="4000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DATAW DW 18H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2A45H </a:t>
            </a:r>
            <a:endParaRPr lang="en-US" altLang="zh-C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2843213" y="2094782"/>
            <a:ext cx="1223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双字数据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4067175" y="2094782"/>
            <a:ext cx="4322763" cy="40005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DATAD DD 18H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2F3A124BH</a:t>
            </a:r>
            <a:endParaRPr lang="en-US" altLang="zh-C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1908175" y="2813919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表达式</a:t>
            </a:r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1692275" y="3174282"/>
            <a:ext cx="2232025" cy="39687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代表内存单元地址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1908175" y="3895007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字符串</a:t>
            </a:r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70" name="Text Box 38"/>
          <p:cNvSpPr txBox="1">
            <a:spLocks noChangeArrowheads="1"/>
          </p:cNvSpPr>
          <p:nvPr/>
        </p:nvSpPr>
        <p:spPr bwMode="auto">
          <a:xfrm>
            <a:off x="1692275" y="4390307"/>
            <a:ext cx="2728913" cy="39687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存放各字符的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ASCII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码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72" name="Text Box 40"/>
          <p:cNvSpPr txBox="1">
            <a:spLocks noChangeArrowheads="1"/>
          </p:cNvSpPr>
          <p:nvPr/>
        </p:nvSpPr>
        <p:spPr bwMode="auto">
          <a:xfrm>
            <a:off x="1908175" y="4974507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？</a:t>
            </a:r>
            <a:endParaRPr lang="zh-CN" altLang="en-US" sz="200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73" name="Text Box 41"/>
          <p:cNvSpPr txBox="1">
            <a:spLocks noChangeArrowheads="1"/>
          </p:cNvSpPr>
          <p:nvPr/>
        </p:nvSpPr>
        <p:spPr bwMode="auto">
          <a:xfrm>
            <a:off x="1681163" y="5360269"/>
            <a:ext cx="3095625" cy="39687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只分配单元，不定义初值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605957"/>
            <a:ext cx="1868487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2935288" y="2623419"/>
            <a:ext cx="5856287" cy="14478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ADDR1 DW NEXT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存放偏移地址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ADDR2 DD NEXT     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存放偏移和段地址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…</a:t>
            </a:r>
            <a:endParaRPr lang="en-US" altLang="zh-CN" sz="200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NEXT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MOV AL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34H    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NEXT</a:t>
            </a:r>
            <a:r>
              <a:rPr lang="zh-CN" altLang="en-US" sz="2000">
                <a:latin typeface="+mn-lt"/>
                <a:ea typeface="+mn-ea"/>
                <a:cs typeface="+mn-ea"/>
                <a:sym typeface="+mn-lt"/>
              </a:rPr>
              <a:t>为指令标号</a:t>
            </a:r>
            <a:endParaRPr lang="zh-CN" altLang="en-US" sz="20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77" y="4091243"/>
            <a:ext cx="1935957" cy="243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71" name="Text Box 39"/>
          <p:cNvSpPr txBox="1">
            <a:spLocks noChangeArrowheads="1"/>
          </p:cNvSpPr>
          <p:nvPr/>
        </p:nvSpPr>
        <p:spPr bwMode="auto">
          <a:xfrm>
            <a:off x="2935288" y="4088681"/>
            <a:ext cx="4065588" cy="101566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STR1 DB ‘ABCD’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STR1 DB ‘A’, ‘B’, ‘C’, ‘D’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STR1 DB 41H,42H,43H,44H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74" name="Text Box 42"/>
          <p:cNvSpPr txBox="1">
            <a:spLocks noChangeArrowheads="1"/>
          </p:cNvSpPr>
          <p:nvPr/>
        </p:nvSpPr>
        <p:spPr bwMode="auto">
          <a:xfrm>
            <a:off x="1679575" y="5977807"/>
            <a:ext cx="4064000" cy="70788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BUF1 DB 5,6,7,?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BUF2 DW 56H,78H,?,345FH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8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8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3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8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2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7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1" dur="500"/>
                                        <p:tgtEl>
                                          <p:spTgt spid="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5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0" dur="500"/>
                                        <p:tgtEl>
                                          <p:spTgt spid="440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5" dur="500"/>
                                        <p:tgtEl>
                                          <p:spTgt spid="4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9" dur="500"/>
                                        <p:tgtEl>
                                          <p:spTgt spid="440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5" grpId="0" animBg="1"/>
      <p:bldP spid="44036" grpId="0" autoUpdateAnimBg="0"/>
      <p:bldP spid="44037" grpId="0" animBg="1" autoUpdateAnimBg="0"/>
      <p:bldP spid="44038" grpId="0" animBg="1"/>
      <p:bldP spid="44039" grpId="0" autoUpdateAnimBg="0"/>
      <p:bldP spid="44040" grpId="0" animBg="1"/>
      <p:bldP spid="44041" grpId="0" autoUpdateAnimBg="0"/>
      <p:bldP spid="44042" grpId="0" animBg="1" autoUpdateAnimBg="0"/>
      <p:bldP spid="44043" grpId="0" autoUpdateAnimBg="0"/>
      <p:bldP spid="44044" grpId="0" animBg="1" autoUpdateAnimBg="0"/>
      <p:bldP spid="44045" grpId="0" autoUpdateAnimBg="0"/>
      <p:bldP spid="44046" grpId="0" animBg="1" autoUpdateAnimBg="0"/>
      <p:bldP spid="44069" grpId="0" autoUpdateAnimBg="0"/>
      <p:bldP spid="44070" grpId="0" animBg="1" autoUpdateAnimBg="0"/>
      <p:bldP spid="44072" grpId="0" autoUpdateAnimBg="0"/>
      <p:bldP spid="44073" grpId="0" animBg="1" autoUpdateAnimBg="0"/>
      <p:bldP spid="44047" grpId="0" animBg="1" autoUpdateAnimBg="0"/>
      <p:bldP spid="44071" grpId="0" animBg="1" autoUpdateAnimBg="0"/>
      <p:bldP spid="4407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611470" y="3697744"/>
            <a:ext cx="4994275" cy="178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OPER1  DB  1H, 2H</a:t>
            </a:r>
            <a:r>
              <a:rPr kumimoji="1" lang="zh-CN" altLang="en-US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3H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OPER2  DW  1234H, 5678H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……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AX, OPER1+1  </a:t>
            </a:r>
            <a:r>
              <a:rPr kumimoji="1" lang="en-US" altLang="zh-CN" sz="22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×</a:t>
            </a:r>
            <a:endParaRPr kumimoji="1" lang="en-US" altLang="zh-CN" sz="220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AL, OPER2    </a:t>
            </a:r>
            <a:r>
              <a:rPr kumimoji="1" lang="en-US" altLang="zh-CN" sz="22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×</a:t>
            </a:r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类型不匹配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819" name="矩形 1"/>
          <p:cNvSpPr>
            <a:spLocks noChangeArrowheads="1"/>
          </p:cNvSpPr>
          <p:nvPr/>
        </p:nvSpPr>
        <p:spPr bwMode="auto">
          <a:xfrm>
            <a:off x="1808195" y="1340076"/>
            <a:ext cx="803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820" name="矩形 2"/>
          <p:cNvSpPr>
            <a:spLocks noChangeArrowheads="1"/>
          </p:cNvSpPr>
          <p:nvPr/>
        </p:nvSpPr>
        <p:spPr bwMode="auto">
          <a:xfrm>
            <a:off x="2611470" y="1362302"/>
            <a:ext cx="4572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OPER1  DB  ?, ?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OPER2  DW  ?, ?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……</a:t>
            </a:r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OPER1, 0   ;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字节指令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OPER2, 0   ;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字指令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08195" y="3637419"/>
            <a:ext cx="80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120933" y="5747206"/>
            <a:ext cx="536098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AX, </a:t>
            </a:r>
            <a:r>
              <a:rPr kumimoji="1" lang="en-US" altLang="zh-CN" sz="2200" i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WORD PTR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OPER1+1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 algn="just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AL, </a:t>
            </a:r>
            <a:r>
              <a:rPr kumimoji="1" lang="en-US" altLang="zh-CN" sz="2200" i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BYTE PTR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OPER2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707502" y="1147665"/>
            <a:ext cx="6055567" cy="2346649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707502" y="3572102"/>
            <a:ext cx="6055567" cy="304330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 animBg="1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32619" y="1064637"/>
            <a:ext cx="5020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6.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表达式赋值伪操作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3" name="矩形 1"/>
          <p:cNvSpPr>
            <a:spLocks noChangeArrowheads="1"/>
          </p:cNvSpPr>
          <p:nvPr/>
        </p:nvSpPr>
        <p:spPr bwMode="auto">
          <a:xfrm>
            <a:off x="985416" y="1859755"/>
            <a:ext cx="43386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表达式名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EQU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表达式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233960" y="2484712"/>
            <a:ext cx="4572000" cy="8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2" algn="just"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ALPHA   EQU  9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algn="just"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BETA    EQU  ALPHA+18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09673" y="2589731"/>
            <a:ext cx="906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630488" y="4121150"/>
            <a:ext cx="45720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EMP = 7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……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en-US" altLang="zh-CN" sz="2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EMP = EMP+1</a:t>
            </a:r>
            <a:endParaRPr kumimoji="1" lang="en-US" altLang="zh-CN" sz="2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9" name="矩形 7"/>
          <p:cNvSpPr>
            <a:spLocks noChangeArrowheads="1"/>
          </p:cNvSpPr>
          <p:nvPr/>
        </p:nvSpPr>
        <p:spPr bwMode="auto">
          <a:xfrm>
            <a:off x="1096798" y="3311255"/>
            <a:ext cx="34483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表达式名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表达式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724025" y="4100513"/>
            <a:ext cx="906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724024" y="4032115"/>
            <a:ext cx="5171297" cy="221599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prstDash val="solid"/>
            <a:miter lim="800000"/>
          </a:ln>
          <a:effectLst/>
        </p:spPr>
        <p:txBody>
          <a:bodyPr wrap="squar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71780" lvl="2"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注意：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EQU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指令不占用内存空间！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71780" lvl="2" algn="just">
              <a:lnSpc>
                <a:spcPct val="12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如：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BUF1 DW 1,2,3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lvl="2">
              <a:lnSpc>
                <a:spcPct val="120000"/>
              </a:lnSpc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INTT EQU 5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>
              <a:lnSpc>
                <a:spcPct val="120000"/>
              </a:lnSpc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BUF2 DW 4,5,6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0" lvl="2">
              <a:lnSpc>
                <a:spcPct val="12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那么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的地址是连续的！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  <p:bldP spid="3" grpId="0"/>
      <p:bldP spid="6" grpId="0"/>
      <p:bldP spid="4" grpId="0"/>
      <p:bldP spid="28679" grpId="0"/>
      <p:bldP spid="9" grpId="0"/>
      <p:bldP spid="194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885948" y="4807316"/>
            <a:ext cx="7924800" cy="97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格式：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PURGE &lt;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符号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，符号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…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，符号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n&gt;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功能：解除指定符号的定义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051548" y="5496291"/>
            <a:ext cx="3025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Y1 EQU 7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PURGE Y1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Y1 EQU 128 	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771648" y="1751378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同一个程序中“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dirty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可以对一个符号重复定义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，但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EQU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不能对同一个符号重复定义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9" name="矩形 1"/>
          <p:cNvSpPr>
            <a:spLocks noChangeArrowheads="1"/>
          </p:cNvSpPr>
          <p:nvPr/>
        </p:nvSpPr>
        <p:spPr bwMode="auto">
          <a:xfrm>
            <a:off x="671635" y="1169559"/>
            <a:ext cx="2263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EQU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的差异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70" name="矩形 2"/>
          <p:cNvSpPr>
            <a:spLocks noChangeArrowheads="1"/>
          </p:cNvSpPr>
          <p:nvPr/>
        </p:nvSpPr>
        <p:spPr bwMode="auto">
          <a:xfrm>
            <a:off x="4497267" y="2791721"/>
            <a:ext cx="27590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Y1=7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Y1=128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Y1 EQU 7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Y1 EQU 128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×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71" name="矩形 3"/>
          <p:cNvSpPr>
            <a:spLocks noChangeArrowheads="1"/>
          </p:cNvSpPr>
          <p:nvPr/>
        </p:nvSpPr>
        <p:spPr bwMode="auto">
          <a:xfrm>
            <a:off x="4027367" y="2804849"/>
            <a:ext cx="803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72" name="矩形 4"/>
          <p:cNvSpPr>
            <a:spLocks noChangeArrowheads="1"/>
          </p:cNvSpPr>
          <p:nvPr/>
        </p:nvSpPr>
        <p:spPr bwMode="auto">
          <a:xfrm>
            <a:off x="771648" y="4263636"/>
            <a:ext cx="3416320" cy="51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解除定义伪指令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PURGE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/>
      <p:bldP spid="36868" grpId="0"/>
      <p:bldP spid="36869" grpId="0"/>
      <p:bldP spid="36870" grpId="0"/>
      <p:bldP spid="36871" grpId="0"/>
      <p:bldP spid="368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53662" y="1186535"/>
            <a:ext cx="54498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7.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地址计数器与对准伪操作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770877" y="2876691"/>
            <a:ext cx="6507163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ORG  $+8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;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跳过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个字节的存储区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JNE   $+6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;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转向地址是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JNE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的地址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+6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JMP   $+2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;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转向下一条指令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181514" y="5305414"/>
            <a:ext cx="51906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ARRAY   DW   1, 2 , $+4 , 3 , 4 , $+4</a:t>
            </a:r>
            <a:endParaRPr kumimoji="1"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3176588"/>
            <a:ext cx="2536825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矩形 3"/>
          <p:cNvSpPr>
            <a:spLocks noChangeArrowheads="1"/>
          </p:cNvSpPr>
          <p:nvPr/>
        </p:nvSpPr>
        <p:spPr bwMode="auto">
          <a:xfrm>
            <a:off x="653662" y="2081840"/>
            <a:ext cx="7351713" cy="49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在代码段，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$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表示当前正在汇编的指令的地址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5" name="矩形 4"/>
          <p:cNvSpPr>
            <a:spLocks noChangeArrowheads="1"/>
          </p:cNvSpPr>
          <p:nvPr/>
        </p:nvSpPr>
        <p:spPr bwMode="auto">
          <a:xfrm>
            <a:off x="770877" y="4707845"/>
            <a:ext cx="5618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在数据段，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$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表示当前地址计数器的值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456145" y="4148085"/>
            <a:ext cx="2182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1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$+4=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 78H+4H= 7CH</a:t>
            </a:r>
            <a:endParaRPr kumimoji="1" lang="en-US" altLang="zh-CN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6917677" y="4508161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456145" y="5792663"/>
            <a:ext cx="22606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1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$+4=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 7EH+4H= 82H</a:t>
            </a:r>
            <a:endParaRPr kumimoji="1" lang="en-US" altLang="zh-CN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6917677" y="580699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2" grpId="0"/>
      <p:bldP spid="37894" grpId="0"/>
      <p:bldP spid="37895" grpId="0"/>
      <p:bldP spid="8" grpId="0"/>
      <p:bldP spid="9" grpId="0" animBg="1"/>
      <p:bldP spid="10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84031" y="1328154"/>
            <a:ext cx="6769100" cy="60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457200" indent="-457200" algn="l" eaLnBrk="1" hangingPunct="1">
              <a:buFontTx/>
              <a:buChar char="•"/>
            </a:pP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地址计数器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$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的常用使用方法</a:t>
            </a:r>
            <a:endParaRPr lang="zh-CN" alt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2548234" y="2125663"/>
            <a:ext cx="5199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常用来确定数组中元素的个数</a:t>
            </a:r>
            <a:endParaRPr lang="zh-CN" altLang="en-US" sz="28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1245393" y="2835860"/>
            <a:ext cx="6653213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BUF1 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DB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CNT1 EQU $-BUF1              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（常用）</a:t>
            </a:r>
            <a:endParaRPr lang="zh-CN" altLang="en-US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BUF2 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CNT2 EQU ($-BUF2)/2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17" name="矩形 1"/>
          <p:cNvSpPr>
            <a:spLocks noChangeArrowheads="1"/>
          </p:cNvSpPr>
          <p:nvPr/>
        </p:nvSpPr>
        <p:spPr bwMode="auto">
          <a:xfrm>
            <a:off x="644525" y="5253038"/>
            <a:ext cx="7943850" cy="49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CNT1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CNT2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分别为数组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中数据元素的个数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6" grpId="0"/>
      <p:bldP spid="389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85080" y="2572198"/>
            <a:ext cx="7837359" cy="28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SEG1    SEGMENT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ORG   10  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设置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$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，此段目标代码从偏移地址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开始</a:t>
            </a:r>
            <a:endParaRPr kumimoji="1" lang="en-US" altLang="zh-CN" sz="1800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VAR1  DW  1234H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; VAR1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的偏移地址为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kumimoji="1" lang="en-US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ORG   20    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地址之间是没有指令的</a:t>
            </a:r>
            <a:endParaRPr kumimoji="1" lang="zh-CN" altLang="en-US" sz="1800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VAR2  DW  5678H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ORG   $+8  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; $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增加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，即在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5678H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之后空出</a:t>
            </a:r>
            <a:r>
              <a:rPr kumimoji="1" lang="en-US" altLang="zh-CN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18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个字节</a:t>
            </a:r>
            <a:endParaRPr kumimoji="1" lang="en-US" altLang="zh-CN" sz="1800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VAR3  DW  1357H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2" eaLnBrk="1" hangingPunct="1"/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SEG1    ENDS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199721" y="5454452"/>
            <a:ext cx="4572000" cy="83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ORG  100H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START:  ……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1" name="矩形 1"/>
          <p:cNvSpPr>
            <a:spLocks noChangeArrowheads="1"/>
          </p:cNvSpPr>
          <p:nvPr/>
        </p:nvSpPr>
        <p:spPr bwMode="auto">
          <a:xfrm>
            <a:off x="761187" y="1201201"/>
            <a:ext cx="6737350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buFontTx/>
              <a:buChar char="•"/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ORG 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伪操作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2" name="矩形 2"/>
          <p:cNvSpPr>
            <a:spLocks noChangeArrowheads="1"/>
          </p:cNvSpPr>
          <p:nvPr/>
        </p:nvSpPr>
        <p:spPr bwMode="auto">
          <a:xfrm>
            <a:off x="962154" y="1838034"/>
            <a:ext cx="7331075" cy="47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指明下一条汇编语句的偏移地址 ，本身不占内存空间</a:t>
            </a:r>
            <a:endParaRPr kumimoji="1"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492989" y="5488199"/>
            <a:ext cx="2981325" cy="80340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  <p:bldP spid="39941" grpId="0"/>
      <p:bldP spid="39942" grpId="0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677068" y="1220043"/>
            <a:ext cx="72501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表达式操作符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7" name="Text Box 8"/>
          <p:cNvSpPr txBox="1">
            <a:spLocks noChangeArrowheads="1"/>
          </p:cNvSpPr>
          <p:nvPr/>
        </p:nvSpPr>
        <p:spPr bwMode="auto">
          <a:xfrm>
            <a:off x="1816100" y="6530975"/>
            <a:ext cx="480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8" name="矩形 1"/>
          <p:cNvSpPr>
            <a:spLocks noChangeArrowheads="1"/>
          </p:cNvSpPr>
          <p:nvPr/>
        </p:nvSpPr>
        <p:spPr bwMode="auto">
          <a:xfrm>
            <a:off x="1365250" y="1970930"/>
            <a:ext cx="63976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在指令中出现，主要是对常量进行运算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Group 10"/>
          <p:cNvGrpSpPr/>
          <p:nvPr/>
        </p:nvGrpSpPr>
        <p:grpSpPr bwMode="auto">
          <a:xfrm>
            <a:off x="533400" y="2951372"/>
            <a:ext cx="8077200" cy="1905000"/>
            <a:chOff x="384" y="1584"/>
            <a:chExt cx="5088" cy="1200"/>
          </a:xfrm>
        </p:grpSpPr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84" y="1584"/>
              <a:ext cx="912" cy="240"/>
            </a:xfrm>
            <a:prstGeom prst="rect">
              <a:avLst/>
            </a:prstGeom>
            <a:solidFill>
              <a:srgbClr val="C0C0C0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solidFill>
                    <a:srgbClr val="000099"/>
                  </a:solidFill>
                  <a:latin typeface="+mn-lt"/>
                  <a:ea typeface="+mn-ea"/>
                  <a:cs typeface="+mn-ea"/>
                  <a:sym typeface="+mn-lt"/>
                </a:rPr>
                <a:t>运算符类型</a:t>
              </a:r>
              <a:endParaRPr kumimoji="1" lang="zh-CN" altLang="en-US" sz="2000" b="1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1296" y="1584"/>
              <a:ext cx="4176" cy="240"/>
            </a:xfrm>
            <a:prstGeom prst="rect">
              <a:avLst/>
            </a:prstGeom>
            <a:solidFill>
              <a:srgbClr val="C0C0C0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zh-CN" altLang="en-US" sz="2000" b="1" dirty="0">
                  <a:solidFill>
                    <a:srgbClr val="000099"/>
                  </a:solidFill>
                  <a:latin typeface="+mn-lt"/>
                  <a:ea typeface="+mn-ea"/>
                  <a:cs typeface="+mn-ea"/>
                  <a:sym typeface="+mn-lt"/>
                </a:rPr>
                <a:t>运算符及说明</a:t>
              </a:r>
              <a:endParaRPr kumimoji="1" lang="zh-CN" altLang="en-US" sz="2000" b="1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384" y="1824"/>
              <a:ext cx="912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算术运算符</a:t>
              </a:r>
              <a:endParaRPr kumimoji="1" lang="zh-CN" altLang="en-US" sz="2000" b="1" dirty="0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1296" y="1824"/>
              <a:ext cx="4176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kumimoji="1" lang="zh-CN" altLang="en-US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zh-CN" altLang="en-US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zh-CN" altLang="en-US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*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(×)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/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(÷)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MOD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取余数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384" y="2064"/>
              <a:ext cx="912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逻辑运算符</a:t>
              </a:r>
              <a:endParaRPr kumimoji="1" lang="zh-CN" altLang="en-US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296" y="2064"/>
              <a:ext cx="4176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AND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与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OR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或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XOR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异或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NOT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非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384" y="2304"/>
              <a:ext cx="912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位移运算符</a:t>
              </a:r>
              <a:endParaRPr kumimoji="1" lang="zh-CN" altLang="en-US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1296" y="2304"/>
              <a:ext cx="4176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SHL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逻辑左移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SHR</a:t>
              </a:r>
              <a:r>
                <a:rPr kumimoji="1" lang="en-US" altLang="zh-CN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逻辑右移</a:t>
              </a:r>
              <a:r>
                <a:rPr kumimoji="1" lang="en-US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endParaRPr kumimoji="1" lang="en-US" altLang="zh-CN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384" y="2544"/>
              <a:ext cx="912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关系运算符</a:t>
              </a:r>
              <a:endParaRPr kumimoji="1" lang="zh-CN" altLang="en-US" sz="2000" b="1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1296" y="2544"/>
              <a:ext cx="4176" cy="240"/>
            </a:xfrm>
            <a:prstGeom prst="rect">
              <a:avLst/>
            </a:prstGeom>
            <a:solidFill>
              <a:srgbClr val="FFFFFF"/>
            </a:solidFill>
            <a:ln w="19050" cap="sq">
              <a:solidFill>
                <a:srgbClr val="C0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EQ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NE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(≠)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GT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＞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LT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＜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GE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(≥)</a:t>
              </a:r>
              <a:r>
                <a:rPr kumimoji="1" lang="zh-CN" altLang="en-US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、</a:t>
              </a:r>
              <a:r>
                <a:rPr kumimoji="1" lang="en-US" altLang="zh-CN" sz="2000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LE</a:t>
              </a:r>
              <a:r>
                <a:rPr kumimoji="1" lang="en-US" altLang="zh-CN" sz="2000" b="1" dirty="0">
                  <a:solidFill>
                    <a:srgbClr val="9900CC"/>
                  </a:solidFill>
                  <a:latin typeface="+mn-lt"/>
                  <a:ea typeface="+mn-ea"/>
                  <a:cs typeface="+mn-ea"/>
                  <a:sym typeface="+mn-lt"/>
                </a:rPr>
                <a:t>(≤)</a:t>
              </a:r>
              <a:endParaRPr kumimoji="1" lang="en-US" altLang="zh-CN" sz="2000" b="1" dirty="0">
                <a:solidFill>
                  <a:srgbClr val="99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677068" y="1220043"/>
            <a:ext cx="72501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表达式操作符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1191619" y="2127866"/>
            <a:ext cx="66817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算术操作符：  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、－、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*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 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Mod</a:t>
            </a:r>
            <a:endParaRPr kumimoji="1"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1849437" y="3239244"/>
            <a:ext cx="59039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VIDEO_BUF  DB  25*80*2  DUP(?)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1849437" y="3666282"/>
            <a:ext cx="5861050" cy="157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ARRAY   DW   1,2,3,4,5,6,7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ARYEND  DW   ?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CX, (ARYEND-ARRAY)/2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BLOCK DB  1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1849120" y="5493812"/>
            <a:ext cx="6610350" cy="73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AL, BLOCK+2   </a:t>
            </a:r>
            <a:r>
              <a:rPr kumimoji="1"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;  </a:t>
            </a:r>
            <a:r>
              <a:rPr kumimoji="1" lang="zh-CN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符号地址</a:t>
            </a:r>
            <a:r>
              <a:rPr kumimoji="1"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±</a:t>
            </a:r>
            <a:r>
              <a:rPr kumimoji="1" lang="zh-CN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常数有意义</a:t>
            </a:r>
            <a:endParaRPr kumimoji="1" lang="zh-CN" altLang="zh-CN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等价于</a:t>
            </a:r>
            <a:r>
              <a:rPr kumimoji="1"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AL, [BLOCK+2] </a:t>
            </a:r>
            <a:endParaRPr kumimoji="1" lang="zh-CN" altLang="en-US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5" grpId="0" bldLvl="0" animBg="1"/>
      <p:bldP spid="4096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1643045" y="2929862"/>
            <a:ext cx="5181600" cy="158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OPR1  EQU  25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; 00011001B</a:t>
            </a:r>
            <a:endParaRPr kumimoji="1" lang="zh-CN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OPR2  EQU  7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; 00000111B</a:t>
            </a:r>
            <a:endParaRPr kumimoji="1" lang="zh-CN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AND  AX, OPR1 </a:t>
            </a:r>
            <a:r>
              <a:rPr kumimoji="1" lang="zh-CN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OPR2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736600" y="1130035"/>
            <a:ext cx="6934200" cy="1308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逻辑和移位操作符 </a:t>
            </a:r>
            <a:endParaRPr kumimoji="1"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kumimoji="1" lang="en-US" altLang="en-US" sz="28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XOR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NOT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SHL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SHR</a:t>
            </a:r>
            <a:endParaRPr kumimoji="1"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5338745" y="4010950"/>
            <a:ext cx="17872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AND AX,1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1643045" y="4699342"/>
            <a:ext cx="4114800" cy="43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AX,  0FFFFH 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SHL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2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0" name="Rectangle 8"/>
          <p:cNvSpPr>
            <a:spLocks noChangeArrowheads="1"/>
          </p:cNvSpPr>
          <p:nvPr/>
        </p:nvSpPr>
        <p:spPr bwMode="auto">
          <a:xfrm>
            <a:off x="5338745" y="4650449"/>
            <a:ext cx="31130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MOV AX,0FFFCH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9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730298" y="1311881"/>
            <a:ext cx="7607203" cy="8925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514350" indent="-514350" algn="just">
              <a:buFontTx/>
              <a:buAutoNum type="arabicParenBoth" startAt="3"/>
              <a:defRPr/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关系操作符 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EQ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相等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NE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不等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LT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小于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LE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小于或等于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GT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大于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GE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大于或等于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kumimoji="1"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190625" y="2394198"/>
            <a:ext cx="70580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计算结果为逻辑值：不成立为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，即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0H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。成立为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-1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，即字节为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FFH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，字为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FFFFH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373438" y="3865563"/>
            <a:ext cx="1160462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en-US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X:   ……</a:t>
            </a:r>
            <a:endParaRPr kumimoji="1" lang="en-US" altLang="en-US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……</a:t>
            </a:r>
            <a:endParaRPr kumimoji="1" lang="en-US" altLang="zh-CN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Y:   ……</a:t>
            </a:r>
            <a:endParaRPr kumimoji="1" lang="en-US" altLang="zh-CN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30350" y="5486400"/>
            <a:ext cx="5394425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若 ≤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128  (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真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 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汇编结果：  </a:t>
            </a:r>
            <a:r>
              <a:rPr kumimoji="1" lang="en-US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FID, -1</a:t>
            </a:r>
            <a:endParaRPr kumimoji="1" lang="en-US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若 ＞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128  (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假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 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汇编结果：  </a:t>
            </a:r>
            <a:r>
              <a:rPr kumimoji="1" lang="en-US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FID, 0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190625" y="3263900"/>
            <a:ext cx="5643563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FID,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(OFFSET Y - OFFSET X) LE 128</a:t>
            </a: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3186906" y="3743887"/>
            <a:ext cx="1533525" cy="1566614"/>
          </a:xfrm>
          <a:prstGeom prst="rect">
            <a:avLst/>
          </a:prstGeom>
          <a:noFill/>
          <a:ln w="28575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3" grpId="0" build="p"/>
      <p:bldP spid="43014" grpId="0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905669" y="1216782"/>
            <a:ext cx="7332662" cy="13086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514350" indent="-514350">
              <a:lnSpc>
                <a:spcPct val="150000"/>
              </a:lnSpc>
              <a:buFontTx/>
              <a:buAutoNum type="arabicParenBoth" startAt="4"/>
              <a:defRPr/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数值回送操作符</a:t>
            </a:r>
            <a:endParaRPr kumimoji="1"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OFFSET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SEG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LENGTH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SIZE </a:t>
            </a:r>
            <a:endParaRPr kumimoji="1"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461294" y="5152543"/>
            <a:ext cx="6911975" cy="1166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SIZE   </a:t>
            </a:r>
            <a:r>
              <a:rPr kumimoji="1" lang="zh-CN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变量</a:t>
            </a:r>
            <a:endParaRPr kumimoji="1" lang="zh-CN" altLang="en-US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功能：返回配送给该变量的字节数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等价于 </a:t>
            </a:r>
            <a:r>
              <a:rPr kumimoji="1" lang="en-US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LENGTH * TYPE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;DB</a:t>
            </a:r>
            <a:r>
              <a:rPr kumimoji="1"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TYPE</a:t>
            </a:r>
            <a:r>
              <a:rPr kumimoji="1"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值为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DW</a:t>
            </a:r>
            <a:r>
              <a:rPr kumimoji="1"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TYPE</a:t>
            </a:r>
            <a:r>
              <a:rPr kumimoji="1"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值为</a:t>
            </a:r>
            <a:r>
              <a:rPr kumimoji="1" lang="en-US" altLang="zh-CN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kumimoji="1" lang="en-US" altLang="zh-CN" sz="16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418431" y="2887663"/>
            <a:ext cx="4572000" cy="115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en-US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OFFSET /  SEG      </a:t>
            </a: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变量 </a:t>
            </a: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标号</a:t>
            </a:r>
            <a:endParaRPr kumimoji="1" lang="en-US" altLang="en-US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功能：回送变量或标号的偏址 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段址</a:t>
            </a:r>
            <a:endParaRPr kumimoji="1"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如 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DX, SEG FUNC</a:t>
            </a:r>
            <a:endParaRPr kumimoji="1"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1461294" y="4219575"/>
            <a:ext cx="6705600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LENGTH   </a:t>
            </a:r>
            <a:r>
              <a:rPr kumimoji="1" lang="zh-CN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变量</a:t>
            </a:r>
            <a:endParaRPr kumimoji="1" lang="zh-CN" altLang="zh-CN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功能：回送由</a:t>
            </a: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DUP</a:t>
            </a: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定义的变量的单元数，</a:t>
            </a:r>
            <a:r>
              <a:rPr kumimoji="1"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其它情况回送</a:t>
            </a:r>
            <a:r>
              <a:rPr kumimoji="1"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kumimoji="1" lang="en-US" altLang="zh-CN" sz="2000" dirty="0">
              <a:solidFill>
                <a:srgbClr val="0033C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6" grpId="0"/>
      <p:bldP spid="4403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668146" y="1901343"/>
            <a:ext cx="447872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ARRAY   DW   100 DUP (?)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TABLE    DB   ‘ABCD’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CX,  LENGTH  ARRAY   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CX,  LENGTH  TABLE   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CX,  SIZE    ARRAY   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CX,  SIZE    TABLE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1001816" y="1506055"/>
            <a:ext cx="803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910280" y="3563337"/>
            <a:ext cx="244009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 MOV  CX, 100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 MOV  CX, 1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 MOV  CX, 200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;  MOV  CX, 1</a:t>
            </a:r>
            <a:endParaRPr kumimoji="1" lang="en-US" altLang="zh-CN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743648" y="1185887"/>
            <a:ext cx="6502400" cy="66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(5) 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属性修改的伪指令： </a:t>
            </a:r>
            <a:r>
              <a:rPr kumimoji="1" lang="en-US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PTR</a:t>
            </a:r>
            <a:endParaRPr kumimoji="1" lang="en-US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1101280" y="3429000"/>
            <a:ext cx="7168007" cy="11633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45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格式： 新属性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PTR 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（旧属性的）表达式</a:t>
            </a:r>
            <a:endParaRPr kumimoji="1" lang="en-US" altLang="zh-CN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45000"/>
              </a:lnSpc>
              <a:defRPr/>
            </a:pP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kumimoji="1" lang="en-US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AX, WORD PTR [BX]</a:t>
            </a:r>
            <a:endParaRPr kumimoji="1" lang="en-US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1101281" y="2233172"/>
            <a:ext cx="7293864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用于暂时改变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内存变量或标号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的原有属性，但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不能修改寄存器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的原有属性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85" name="Text Box 8"/>
          <p:cNvSpPr txBox="1">
            <a:spLocks noChangeArrowheads="1"/>
          </p:cNvSpPr>
          <p:nvPr/>
        </p:nvSpPr>
        <p:spPr bwMode="auto">
          <a:xfrm>
            <a:off x="1101280" y="4981125"/>
            <a:ext cx="7042150" cy="47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方式：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与其它汇编指令配合使用，不能独立使用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46084" grpId="0"/>
      <p:bldP spid="460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7327" y="2062023"/>
            <a:ext cx="7773482" cy="4187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1" hangingPunct="1"/>
            <a:r>
              <a:rPr lang="zh-CN" altLang="en-US" sz="2400" b="1" dirty="0">
                <a:solidFill>
                  <a:srgbClr val="006600"/>
                </a:solidFill>
                <a:cs typeface="+mn-ea"/>
                <a:sym typeface="+mn-lt"/>
              </a:rPr>
              <a:t>有一些指令中，操作数或表达式的属性是不明显的，需要加以明确。</a:t>
            </a:r>
            <a:endParaRPr lang="en-US" altLang="zh-CN" sz="2400" b="1" dirty="0">
              <a:solidFill>
                <a:srgbClr val="006600"/>
              </a:solidFill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en-US" altLang="zh-CN" sz="2400" b="1" dirty="0">
                <a:cs typeface="+mn-ea"/>
                <a:sym typeface="+mn-lt"/>
              </a:rPr>
              <a:t>      </a:t>
            </a:r>
            <a:r>
              <a:rPr lang="zh-CN" altLang="en-US" sz="2400" b="1" dirty="0">
                <a:cs typeface="+mn-ea"/>
                <a:sym typeface="+mn-lt"/>
              </a:rPr>
              <a:t>例：</a:t>
            </a:r>
            <a:r>
              <a:rPr lang="en-US" altLang="zh-CN" sz="2400" b="1" dirty="0">
                <a:cs typeface="+mn-ea"/>
                <a:sym typeface="+mn-lt"/>
              </a:rPr>
              <a:t>CALL </a:t>
            </a:r>
            <a:r>
              <a:rPr lang="en-US" altLang="zh-CN" sz="2400" b="1" dirty="0">
                <a:solidFill>
                  <a:srgbClr val="0000FF"/>
                </a:solidFill>
                <a:cs typeface="+mn-ea"/>
                <a:sym typeface="+mn-lt"/>
              </a:rPr>
              <a:t>DWORD PTR</a:t>
            </a:r>
            <a:r>
              <a:rPr lang="en-US" altLang="zh-CN" sz="2400" b="1" dirty="0">
                <a:cs typeface="+mn-ea"/>
                <a:sym typeface="+mn-lt"/>
              </a:rPr>
              <a:t> [BX] </a:t>
            </a:r>
            <a:r>
              <a:rPr lang="zh-CN" altLang="en-US" sz="2400" b="1" dirty="0">
                <a:cs typeface="+mn-ea"/>
                <a:sym typeface="+mn-lt"/>
              </a:rPr>
              <a:t>；远调用</a:t>
            </a:r>
            <a:endParaRPr lang="zh-CN" altLang="en-US" sz="2400" b="1" dirty="0"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zh-CN" altLang="en-US" sz="2400" b="1" dirty="0">
                <a:cs typeface="+mn-ea"/>
                <a:sym typeface="+mn-lt"/>
              </a:rPr>
              <a:t>             </a:t>
            </a:r>
            <a:r>
              <a:rPr lang="en-US" altLang="zh-CN" sz="2400" b="1" dirty="0">
                <a:cs typeface="+mn-ea"/>
                <a:sym typeface="+mn-lt"/>
              </a:rPr>
              <a:t>CALL </a:t>
            </a:r>
            <a:r>
              <a:rPr lang="en-US" altLang="zh-CN" sz="2400" b="1" dirty="0">
                <a:solidFill>
                  <a:srgbClr val="0000FF"/>
                </a:solidFill>
                <a:cs typeface="+mn-ea"/>
                <a:sym typeface="+mn-lt"/>
              </a:rPr>
              <a:t>BYTE PTR</a:t>
            </a:r>
            <a:r>
              <a:rPr lang="en-US" altLang="zh-CN" sz="2400" b="1" dirty="0">
                <a:cs typeface="+mn-ea"/>
                <a:sym typeface="+mn-lt"/>
              </a:rPr>
              <a:t> [BX] </a:t>
            </a:r>
            <a:r>
              <a:rPr lang="zh-CN" altLang="en-US" sz="2400" b="1" dirty="0">
                <a:cs typeface="+mn-ea"/>
                <a:sym typeface="+mn-lt"/>
              </a:rPr>
              <a:t>；段内近调用</a:t>
            </a:r>
            <a:endParaRPr lang="zh-CN" altLang="en-US" sz="2400" b="1" dirty="0">
              <a:cs typeface="+mn-ea"/>
              <a:sym typeface="+mn-lt"/>
            </a:endParaRPr>
          </a:p>
          <a:p>
            <a:pPr eaLnBrk="1" hangingPunct="1"/>
            <a:r>
              <a:rPr lang="zh-CN" altLang="en-US" sz="2400" b="1" dirty="0">
                <a:solidFill>
                  <a:srgbClr val="006600"/>
                </a:solidFill>
                <a:cs typeface="+mn-ea"/>
                <a:sym typeface="+mn-lt"/>
              </a:rPr>
              <a:t>需要修改操作数或表达式的属性的。</a:t>
            </a:r>
            <a:endParaRPr lang="zh-CN" altLang="en-US" sz="2400" b="1" dirty="0">
              <a:solidFill>
                <a:srgbClr val="006600"/>
              </a:solidFill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zh-CN" altLang="en-US" sz="2400" b="1" dirty="0">
                <a:cs typeface="+mn-ea"/>
                <a:sym typeface="+mn-lt"/>
              </a:rPr>
              <a:t>      例：</a:t>
            </a:r>
            <a:r>
              <a:rPr lang="en-US" altLang="zh-CN" sz="2400" b="1" dirty="0">
                <a:cs typeface="+mn-ea"/>
                <a:sym typeface="+mn-lt"/>
              </a:rPr>
              <a:t>F1 DW 1234H</a:t>
            </a:r>
            <a:endParaRPr lang="en-US" altLang="zh-CN" sz="2400" b="1" dirty="0"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en-US" altLang="zh-CN" sz="2400" b="1" dirty="0">
                <a:cs typeface="+mn-ea"/>
                <a:sym typeface="+mn-lt"/>
              </a:rPr>
              <a:t>             MOV AL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BYTE PTR F1 </a:t>
            </a:r>
            <a:r>
              <a:rPr lang="zh-CN" altLang="en-US" sz="2400" b="1" dirty="0">
                <a:solidFill>
                  <a:srgbClr val="006600"/>
                </a:solidFill>
                <a:cs typeface="+mn-ea"/>
                <a:sym typeface="+mn-lt"/>
              </a:rPr>
              <a:t>；</a:t>
            </a:r>
            <a:r>
              <a:rPr lang="en-US" altLang="zh-CN" sz="2400" b="1" dirty="0">
                <a:solidFill>
                  <a:srgbClr val="006600"/>
                </a:solidFill>
                <a:cs typeface="+mn-ea"/>
                <a:sym typeface="+mn-lt"/>
              </a:rPr>
              <a:t>AL=34H</a:t>
            </a:r>
            <a:endParaRPr lang="en-US" altLang="zh-CN" sz="2400" b="1" dirty="0">
              <a:solidFill>
                <a:srgbClr val="006600"/>
              </a:solidFill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en-US" altLang="zh-CN" sz="2400" b="1" dirty="0">
                <a:cs typeface="+mn-ea"/>
                <a:sym typeface="+mn-lt"/>
              </a:rPr>
              <a:t>      </a:t>
            </a:r>
            <a:r>
              <a:rPr lang="zh-CN" altLang="en-US" sz="2400" b="1" dirty="0">
                <a:cs typeface="+mn-ea"/>
                <a:sym typeface="+mn-lt"/>
              </a:rPr>
              <a:t>例：</a:t>
            </a:r>
            <a:r>
              <a:rPr lang="en-US" altLang="zh-CN" sz="2400" b="1" dirty="0">
                <a:cs typeface="+mn-ea"/>
                <a:sym typeface="+mn-lt"/>
              </a:rPr>
              <a:t>F2 DB 23H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56H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18H</a:t>
            </a:r>
            <a:endParaRPr lang="en-US" altLang="zh-CN" sz="2400" b="1" dirty="0">
              <a:cs typeface="+mn-ea"/>
              <a:sym typeface="+mn-lt"/>
            </a:endParaRPr>
          </a:p>
          <a:p>
            <a:pPr marL="0" indent="0" eaLnBrk="1" hangingPunct="1">
              <a:buFontTx/>
              <a:buNone/>
            </a:pPr>
            <a:r>
              <a:rPr lang="en-US" altLang="zh-CN" sz="2400" b="1" dirty="0">
                <a:cs typeface="+mn-ea"/>
                <a:sym typeface="+mn-lt"/>
              </a:rPr>
              <a:t>             MOV BX</a:t>
            </a:r>
            <a:r>
              <a:rPr lang="zh-CN" altLang="en-US" sz="2400" b="1" dirty="0">
                <a:cs typeface="+mn-ea"/>
                <a:sym typeface="+mn-lt"/>
              </a:rPr>
              <a:t>，</a:t>
            </a:r>
            <a:r>
              <a:rPr lang="en-US" altLang="zh-CN" sz="2400" b="1" dirty="0">
                <a:cs typeface="+mn-ea"/>
                <a:sym typeface="+mn-lt"/>
              </a:rPr>
              <a:t>WORD PTR F2 </a:t>
            </a:r>
            <a:r>
              <a:rPr lang="zh-CN" altLang="en-US" sz="2400" b="1" dirty="0">
                <a:solidFill>
                  <a:srgbClr val="006600"/>
                </a:solidFill>
                <a:cs typeface="+mn-ea"/>
                <a:sym typeface="+mn-lt"/>
              </a:rPr>
              <a:t>；</a:t>
            </a:r>
            <a:r>
              <a:rPr lang="en-US" altLang="zh-CN" sz="2400" b="1" dirty="0">
                <a:solidFill>
                  <a:srgbClr val="006600"/>
                </a:solidFill>
                <a:cs typeface="+mn-ea"/>
                <a:sym typeface="+mn-lt"/>
              </a:rPr>
              <a:t>BX=5623H</a:t>
            </a:r>
            <a:endParaRPr lang="en-US" altLang="zh-CN" sz="2400" b="1" dirty="0">
              <a:solidFill>
                <a:srgbClr val="006600"/>
              </a:solidFill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endParaRPr lang="en-US" altLang="zh-CN" sz="2400" b="1" dirty="0">
              <a:cs typeface="+mn-ea"/>
              <a:sym typeface="+mn-lt"/>
            </a:endParaRPr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2850356" y="1302152"/>
            <a:ext cx="34432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eaLnBrk="1" hangingPunct="1"/>
            <a:r>
              <a:rPr kumimoji="1" lang="en-US" altLang="en-US" sz="28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PTR</a:t>
            </a:r>
            <a:r>
              <a:rPr kumimoji="1" lang="zh-CN" altLang="en-US" sz="28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指令的应用场合</a:t>
            </a:r>
            <a:endParaRPr kumimoji="1" lang="en-US" altLang="en-US" sz="2800" dirty="0">
              <a:solidFill>
                <a:srgbClr val="8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795" y="2003335"/>
            <a:ext cx="7482061" cy="40658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1" hangingPunct="1"/>
            <a:r>
              <a:rPr lang="en-US" altLang="zh-CN" sz="2400" b="1" dirty="0">
                <a:cs typeface="+mn-ea"/>
                <a:sym typeface="+mn-lt"/>
              </a:rPr>
              <a:t>PARA (Paragraph,</a:t>
            </a:r>
            <a:r>
              <a:rPr lang="zh-CN" altLang="en-US" sz="2400" b="1" dirty="0">
                <a:cs typeface="+mn-ea"/>
                <a:sym typeface="+mn-lt"/>
              </a:rPr>
              <a:t>节</a:t>
            </a:r>
            <a:r>
              <a:rPr lang="en-US" altLang="zh-CN" sz="2400" b="1" dirty="0">
                <a:cs typeface="+mn-ea"/>
                <a:sym typeface="+mn-lt"/>
              </a:rPr>
              <a:t>)</a:t>
            </a:r>
            <a:r>
              <a:rPr lang="zh-CN" altLang="en-US" sz="2400" b="1" dirty="0">
                <a:cs typeface="+mn-ea"/>
                <a:sym typeface="+mn-lt"/>
              </a:rPr>
              <a:t>表明该段起始地址对齐到</a:t>
            </a:r>
            <a:r>
              <a:rPr lang="en-US" altLang="zh-CN" sz="2400" b="1" dirty="0">
                <a:cs typeface="+mn-ea"/>
                <a:sym typeface="+mn-lt"/>
              </a:rPr>
              <a:t>para</a:t>
            </a:r>
            <a:r>
              <a:rPr lang="zh-CN" altLang="en-US" sz="2400" b="1" dirty="0">
                <a:cs typeface="+mn-ea"/>
                <a:sym typeface="+mn-lt"/>
              </a:rPr>
              <a:t>，供</a:t>
            </a:r>
            <a:r>
              <a:rPr lang="en-US" altLang="zh-CN" sz="2400" b="1" dirty="0">
                <a:cs typeface="+mn-ea"/>
                <a:sym typeface="+mn-lt"/>
              </a:rPr>
              <a:t>OS</a:t>
            </a:r>
            <a:r>
              <a:rPr lang="zh-CN" altLang="en-US" sz="2400" b="1" dirty="0">
                <a:cs typeface="+mn-ea"/>
                <a:sym typeface="+mn-lt"/>
              </a:rPr>
              <a:t>使用</a:t>
            </a:r>
            <a:endParaRPr lang="zh-CN" altLang="en-US" sz="2400" b="1" dirty="0">
              <a:cs typeface="+mn-ea"/>
              <a:sym typeface="+mn-lt"/>
            </a:endParaRPr>
          </a:p>
          <a:p>
            <a:pPr eaLnBrk="1" hangingPunct="1"/>
            <a:endParaRPr lang="zh-CN" altLang="en-US" sz="2400" b="1" dirty="0">
              <a:cs typeface="+mn-ea"/>
              <a:sym typeface="+mn-lt"/>
            </a:endParaRPr>
          </a:p>
          <a:p>
            <a:pPr eaLnBrk="1" hangingPunct="1"/>
            <a:r>
              <a:rPr lang="zh-CN" altLang="en-US" sz="2400" b="1" dirty="0">
                <a:cs typeface="+mn-ea"/>
                <a:sym typeface="+mn-lt"/>
              </a:rPr>
              <a:t>一般说来，各个逻辑段的首地址在‘节’的整数边界上（每</a:t>
            </a:r>
            <a:r>
              <a:rPr lang="en-US" altLang="zh-CN" sz="2400" b="1" dirty="0">
                <a:cs typeface="+mn-ea"/>
                <a:sym typeface="+mn-lt"/>
              </a:rPr>
              <a:t>16</a:t>
            </a:r>
            <a:r>
              <a:rPr lang="zh-CN" altLang="en-US" sz="2400" b="1" dirty="0">
                <a:cs typeface="+mn-ea"/>
                <a:sym typeface="+mn-lt"/>
              </a:rPr>
              <a:t>个存储单元叫做一节</a:t>
            </a:r>
            <a:r>
              <a:rPr lang="en-US" altLang="zh-CN" sz="2400" b="1" dirty="0">
                <a:cs typeface="+mn-ea"/>
                <a:sym typeface="+mn-lt"/>
              </a:rPr>
              <a:t>, 1para = 16Bytes</a:t>
            </a:r>
            <a:r>
              <a:rPr lang="zh-CN" altLang="en-US" sz="2400" b="1" dirty="0">
                <a:cs typeface="+mn-ea"/>
                <a:sym typeface="+mn-lt"/>
              </a:rPr>
              <a:t>），即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每个逻辑段的起始地址是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16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的整数倍，或地址的最低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4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位为</a:t>
            </a: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0</a:t>
            </a:r>
            <a:r>
              <a:rPr lang="zh-CN" altLang="en-US" sz="2400" b="1" dirty="0">
                <a:cs typeface="+mn-ea"/>
                <a:sym typeface="+mn-lt"/>
              </a:rPr>
              <a:t>。</a:t>
            </a:r>
            <a:endParaRPr lang="zh-CN" altLang="en-US" sz="2400" b="1" dirty="0">
              <a:cs typeface="+mn-ea"/>
              <a:sym typeface="+mn-lt"/>
            </a:endParaRPr>
          </a:p>
          <a:p>
            <a:pPr eaLnBrk="1" hangingPunct="1">
              <a:buFontTx/>
              <a:buNone/>
            </a:pPr>
            <a:r>
              <a:rPr lang="zh-CN" altLang="en-US" sz="2400" dirty="0">
                <a:cs typeface="+mn-ea"/>
                <a:sym typeface="+mn-lt"/>
              </a:rPr>
              <a:t> </a:t>
            </a:r>
            <a:endParaRPr lang="zh-CN" altLang="en-US" sz="2400" dirty="0">
              <a:cs typeface="+mn-ea"/>
              <a:sym typeface="+mn-lt"/>
            </a:endParaRPr>
          </a:p>
          <a:p>
            <a:pPr marL="0" indent="0" eaLnBrk="1" hangingPunct="1">
              <a:buNone/>
            </a:pPr>
            <a:r>
              <a:rPr lang="zh-CN" altLang="en-US" sz="2400" b="1" dirty="0">
                <a:cs typeface="+mn-ea"/>
                <a:sym typeface="+mn-lt"/>
              </a:rPr>
              <a:t>    例如： </a:t>
            </a:r>
            <a:r>
              <a:rPr lang="en-US" altLang="zh-CN" sz="2400" b="1" dirty="0">
                <a:cs typeface="+mn-ea"/>
                <a:sym typeface="+mn-lt"/>
              </a:rPr>
              <a:t>code segment 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para</a:t>
            </a:r>
            <a:r>
              <a:rPr lang="en-US" altLang="zh-CN" sz="2400" b="1" dirty="0">
                <a:cs typeface="+mn-ea"/>
                <a:sym typeface="+mn-lt"/>
              </a:rPr>
              <a:t> ‘code’</a:t>
            </a:r>
            <a:endParaRPr lang="en-US" altLang="zh-CN" sz="2400" b="1" dirty="0">
              <a:cs typeface="+mn-ea"/>
              <a:sym typeface="+mn-lt"/>
            </a:endParaRP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730477" y="1070867"/>
            <a:ext cx="6502400" cy="66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(6)  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定位类型的伪指令：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PARA</a:t>
            </a:r>
            <a:endParaRPr kumimoji="1"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987673" y="1401759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  <a:endParaRPr kumimoji="1" lang="zh-CN" altLang="en-US" sz="36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>
            <a:off x="969961" y="2466569"/>
            <a:ext cx="7204075" cy="35766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3.2.1 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伪指令的功能与格式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3.2.2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主要的伪指令类型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3.2.3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汇编语言程序格式</a:t>
            </a:r>
            <a:endParaRPr kumimoji="1" lang="zh-CN" altLang="en-US" sz="3400" u="sng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3.2.4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汇编语言程序的上机过程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8035" y="1126837"/>
            <a:ext cx="5018994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1.  </a:t>
            </a:r>
            <a:r>
              <a:rPr lang="zh-CN" altLang="en-US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汇编语言源程序结构 </a:t>
            </a:r>
            <a:endParaRPr lang="zh-CN" altLang="en-US" sz="3200" b="1" kern="1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910231" y="2014869"/>
            <a:ext cx="7570578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一个汇编源程序一般应该由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个逻辑段组成，即数据段、堆栈段和代码段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每个逻辑段以</a:t>
            </a:r>
            <a:r>
              <a:rPr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SEGMENT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语句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开始，以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ENDS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语句结束。整个源程序以</a:t>
            </a:r>
            <a:r>
              <a:rPr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END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语句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800100" lvl="1" indent="-342900" eaLnBrk="1" hangingPunct="1">
              <a:spcBef>
                <a:spcPct val="500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数据段用来在内存中建立一个适当容量的工作区，以存放常数、变量等操作数据。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marL="800100" lvl="1" indent="-342900" eaLnBrk="1" hangingPunct="1">
              <a:spcBef>
                <a:spcPct val="500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堆栈段用来在内存中建立一个适当的堆栈区，以便在中断、子程序调用时使用。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marL="800100" lvl="1" indent="-342900" eaLnBrk="1" hangingPunct="1">
              <a:spcBef>
                <a:spcPct val="500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代码段包括了许多以符号表示的指令，其内容就是程序要执行的指令。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8035" y="1126837"/>
            <a:ext cx="5018994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1.  </a:t>
            </a:r>
            <a:r>
              <a:rPr lang="zh-CN" altLang="en-US" sz="3200" b="1" kern="1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汇编语言源程序结构 </a:t>
            </a:r>
            <a:endParaRPr lang="zh-CN" altLang="en-US" sz="3200" b="1" kern="1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970521" y="1803854"/>
            <a:ext cx="52752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完整段定义结构：用段定义伪指令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840" y="2466580"/>
            <a:ext cx="2018724" cy="408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577" y="2466580"/>
            <a:ext cx="3748312" cy="408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3"/>
          <p:cNvSpPr txBox="1">
            <a:spLocks noChangeArrowheads="1"/>
          </p:cNvSpPr>
          <p:nvPr/>
        </p:nvSpPr>
        <p:spPr bwMode="auto">
          <a:xfrm>
            <a:off x="531828" y="1132126"/>
            <a:ext cx="481926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程序段前缀结构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FAR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531828" y="1735538"/>
            <a:ext cx="8080343" cy="940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把整个程序定义成一个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FAR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型过程（或子程序），该过程能够让其它汇编文件中的段来调用，而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near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则不能。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gray">
          <a:xfrm>
            <a:off x="547671" y="1716901"/>
            <a:ext cx="8064500" cy="1223963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FEFEFE"/>
              </a:gs>
              <a:gs pos="100000">
                <a:srgbClr val="CC99FF"/>
              </a:gs>
            </a:gsLst>
            <a:lin ang="5400000" scaled="1"/>
          </a:gradFill>
          <a:ln w="19050">
            <a:solidFill>
              <a:srgbClr val="C0C0C0"/>
            </a:solidFill>
            <a:rou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lIns="36000"/>
          <a:lstStyle/>
          <a:p>
            <a:pPr algn="just">
              <a:defRPr/>
            </a:pPr>
            <a:r>
              <a:rPr lang="zh-CN" altLang="en-US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过程定义伪指令：定义一个过程</a:t>
            </a:r>
            <a:endParaRPr lang="zh-CN" altLang="en-US" sz="2400" b="1" dirty="0">
              <a:solidFill>
                <a:srgbClr val="9900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lang="zh-CN" altLang="en-US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格式：过程名  </a:t>
            </a:r>
            <a:r>
              <a:rPr lang="en-US" altLang="zh-CN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PROC  [</a:t>
            </a:r>
            <a:r>
              <a:rPr lang="zh-CN" altLang="en-US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类型</a:t>
            </a:r>
            <a:r>
              <a:rPr lang="en-US" altLang="zh-CN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]</a:t>
            </a:r>
            <a:endParaRPr lang="en-US" altLang="zh-CN" sz="2400" b="1" dirty="0">
              <a:solidFill>
                <a:srgbClr val="9900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defRPr/>
            </a:pPr>
            <a:r>
              <a:rPr lang="en-US" altLang="zh-CN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过程名  </a:t>
            </a:r>
            <a:r>
              <a:rPr lang="en-US" altLang="zh-CN" sz="2400" b="1" dirty="0">
                <a:solidFill>
                  <a:srgbClr val="990099"/>
                </a:solidFill>
                <a:latin typeface="+mn-lt"/>
                <a:ea typeface="+mn-ea"/>
                <a:cs typeface="+mn-ea"/>
                <a:sym typeface="+mn-lt"/>
              </a:rPr>
              <a:t>ENDP</a:t>
            </a:r>
            <a:endParaRPr lang="en-US" altLang="zh-CN" sz="2400" b="1" dirty="0">
              <a:solidFill>
                <a:srgbClr val="9900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120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49" y="3186917"/>
            <a:ext cx="2426526" cy="312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837" y="3186918"/>
            <a:ext cx="2097163" cy="305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955333" y="2065505"/>
            <a:ext cx="3581400" cy="4562788"/>
          </a:xfrm>
          <a:prstGeom prst="rect">
            <a:avLst/>
          </a:prstGeom>
          <a:noFill/>
          <a:ln w="12700" cap="sq">
            <a:solidFill>
              <a:srgbClr val="0070C0"/>
            </a:solidFill>
            <a:prstDash val="lgDash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方式二：</a:t>
            </a:r>
            <a:endParaRPr kumimoji="1" lang="en-US" altLang="zh-CN" sz="20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……</a:t>
            </a:r>
            <a:endParaRPr kumimoji="1"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code  segment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main  </a:t>
            </a:r>
            <a:r>
              <a:rPr kumimoji="1" lang="en-US" altLang="zh-CN" sz="2000" b="1" cap="all" dirty="0" err="1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proc</a:t>
            </a: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far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  assume ……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start: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	push  ds</a:t>
            </a:r>
            <a:endParaRPr lang="en-US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kern="100" cap="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	</a:t>
            </a:r>
            <a:r>
              <a:rPr kumimoji="1" lang="en-US" altLang="zh-CN" sz="2000" b="1" cap="all" dirty="0" err="1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mov</a:t>
            </a:r>
            <a:r>
              <a:rPr kumimoji="1" lang="en-US" altLang="zh-CN" sz="2000" b="1" cap="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 ax, 0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	push  ax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        ……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	ret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main  </a:t>
            </a:r>
            <a:r>
              <a:rPr kumimoji="1" lang="en-US" altLang="zh-CN" sz="2000" b="1" cap="all" dirty="0" err="1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endp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code  ends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kumimoji="1" lang="en-US" altLang="zh-CN" sz="2000" b="1" cap="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	end   start</a:t>
            </a:r>
            <a:endParaRPr lang="zh-CN" altLang="zh-CN" sz="2000" b="1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en-US" altLang="zh-CN" sz="1050" kern="100" cap="all" dirty="0"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  <a:endParaRPr lang="zh-CN" altLang="zh-CN" sz="105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84841" y="2311881"/>
            <a:ext cx="3352800" cy="4316412"/>
          </a:xfrm>
          <a:prstGeom prst="rect">
            <a:avLst/>
          </a:prstGeom>
          <a:noFill/>
          <a:ln w="12700" cap="sq">
            <a:solidFill>
              <a:srgbClr val="0070C0"/>
            </a:solidFill>
            <a:prstDash val="lgDash"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kumimoji="1"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方式一：</a:t>
            </a:r>
            <a:endParaRPr kumimoji="1" lang="en-US" altLang="zh-CN" sz="20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……</a:t>
            </a:r>
            <a:endParaRPr kumimoji="1"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code  segment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    assume ……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start: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	……</a:t>
            </a:r>
            <a:endParaRPr lang="en-US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1050" b="1" kern="100" cap="small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kumimoji="1" lang="en-US" altLang="zh-CN" sz="2000" b="1" cap="small" dirty="0" err="1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mov</a:t>
            </a:r>
            <a:r>
              <a:rPr kumimoji="1" lang="en-US" altLang="zh-CN" sz="2000" b="1" cap="sm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  ah,4ch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kumimoji="1" lang="en-US" altLang="zh-CN" sz="2000" b="1" cap="small" dirty="0" err="1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int</a:t>
            </a:r>
            <a:r>
              <a:rPr kumimoji="1" lang="en-US" altLang="zh-CN" sz="2000" b="1" cap="small" dirty="0">
                <a:solidFill>
                  <a:srgbClr val="CC33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  21h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code  ends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kumimoji="1" lang="en-US" altLang="zh-CN" sz="2000" b="1" cap="small" dirty="0">
                <a:solidFill>
                  <a:srgbClr val="000000"/>
                </a:solidFill>
                <a:latin typeface="Courier New" panose="02070309020205020404" pitchFamily="49" charset="0"/>
                <a:ea typeface="黑体" panose="02010609060101010101" pitchFamily="49" charset="-122"/>
                <a:cs typeface="Times New Roman" panose="02020603050405020304" pitchFamily="18" charset="0"/>
              </a:rPr>
              <a:t>     end  start</a:t>
            </a:r>
            <a:endParaRPr lang="zh-CN" altLang="zh-CN" sz="1050" b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en-US" altLang="zh-CN" sz="1050" kern="100" cap="small" dirty="0"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  <a:endParaRPr lang="zh-CN" altLang="zh-CN" sz="105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49450" y="1252701"/>
            <a:ext cx="60965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代码段中程序结束的两种方式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2987675" y="1444625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  <a:endParaRPr kumimoji="1" lang="zh-CN" altLang="en-US" sz="36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>
            <a:off x="969962" y="2417763"/>
            <a:ext cx="7204075" cy="35766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3.2.1 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伪指令的功能与格式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3.2.2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主要的伪指令类型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3.2.3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汇编语言程序格式</a:t>
            </a:r>
            <a:endParaRPr kumimoji="1" lang="zh-CN" altLang="en-US" sz="3400" dirty="0">
              <a:latin typeface="+mn-lt"/>
              <a:ea typeface="+mn-ea"/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tx2"/>
              </a:buClr>
              <a:buSzPct val="90000"/>
              <a:defRPr/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3.2.4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汇编语言程序的上机过程</a:t>
            </a:r>
            <a:endParaRPr kumimoji="1" lang="zh-CN" altLang="en-US" sz="3400" u="sng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644753" y="1159888"/>
            <a:ext cx="58959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1. 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程序运行步骤及生成的文件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4540616" y="2544762"/>
            <a:ext cx="1799324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myfile.asm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源文件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660410" y="1955800"/>
            <a:ext cx="1879600" cy="5349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bg2"/>
            </a:solidFill>
            <a:miter lim="800000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编辑程序</a:t>
            </a:r>
            <a:endParaRPr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657235" y="3286125"/>
            <a:ext cx="1879600" cy="5349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bg2"/>
            </a:solidFill>
            <a:miter lim="800000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汇编程序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657235" y="5111750"/>
            <a:ext cx="1879599" cy="5349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bg2"/>
            </a:solidFill>
            <a:miter lim="800000"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连接程序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4603385" y="2520950"/>
            <a:ext cx="0" cy="779463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5441585" y="3968750"/>
            <a:ext cx="19446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myfile.crf</a:t>
            </a:r>
            <a:endParaRPr lang="en-US" altLang="zh-CN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5517785" y="4502150"/>
            <a:ext cx="226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otherfiles.obj</a:t>
            </a:r>
            <a:endParaRPr lang="en-US" altLang="zh-CN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4603385" y="3816350"/>
            <a:ext cx="0" cy="129857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4103322" y="3830638"/>
            <a:ext cx="0" cy="39052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5060585" y="3816350"/>
            <a:ext cx="0" cy="39052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3536585" y="4197350"/>
            <a:ext cx="5873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5060585" y="4197350"/>
            <a:ext cx="5873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1867329" y="3829050"/>
            <a:ext cx="187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myfile.lst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列表文件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2890472" y="4406900"/>
            <a:ext cx="187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myfile.obj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目标文件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5593985" y="5721350"/>
            <a:ext cx="1879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myfile.map</a:t>
            </a:r>
            <a:endParaRPr lang="en-US" altLang="zh-CN" sz="20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3633422" y="6116638"/>
            <a:ext cx="187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myfile.exe 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可执行文件</a:t>
            </a:r>
            <a:r>
              <a:rPr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5043122" y="4714875"/>
            <a:ext cx="0" cy="38893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5043122" y="4714875"/>
            <a:ext cx="611188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4597035" y="5648325"/>
            <a:ext cx="0" cy="5207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5043122" y="5648325"/>
            <a:ext cx="0" cy="33813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5043122" y="5986463"/>
            <a:ext cx="611188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62833" y="1965623"/>
            <a:ext cx="899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EDIT</a:t>
            </a:r>
            <a:endParaRPr lang="zh-CN" altLang="en-US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52302" y="3304425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MASM</a:t>
            </a:r>
            <a:endParaRPr lang="zh-CN" altLang="en-US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03786" y="5147392"/>
            <a:ext cx="930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LINK</a:t>
            </a:r>
            <a:endParaRPr lang="zh-CN" altLang="en-US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2" grpId="0" animBg="1"/>
      <p:bldP spid="37893" grpId="0" animBg="1"/>
      <p:bldP spid="37894" grpId="0" animBg="1"/>
      <p:bldP spid="37896" grpId="0"/>
      <p:bldP spid="37897" grpId="0"/>
      <p:bldP spid="37903" grpId="0"/>
      <p:bldP spid="37904" grpId="0"/>
      <p:bldP spid="37905" grpId="0"/>
      <p:bldP spid="37906" grpId="0"/>
      <p:bldP spid="2" grpId="0"/>
      <p:bldP spid="25" grpId="0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663803" y="1120427"/>
            <a:ext cx="5715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3200">
                <a:solidFill>
                  <a:srgbClr val="0000FF"/>
                </a:solidFill>
                <a:latin typeface="Tahoma" panose="020B0604030504040204" pitchFamily="34" charset="0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建立、运行汇编语言程序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5299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4"/>
          <a:stretch>
            <a:fillRect/>
          </a:stretch>
        </p:blipFill>
        <p:spPr bwMode="auto">
          <a:xfrm>
            <a:off x="321841" y="2291952"/>
            <a:ext cx="4250159" cy="261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63"/>
          <a:stretch>
            <a:fillRect/>
          </a:stretch>
        </p:blipFill>
        <p:spPr bwMode="auto">
          <a:xfrm>
            <a:off x="4471516" y="2401734"/>
            <a:ext cx="4672484" cy="239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828800" y="1912938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47246" y="1212850"/>
            <a:ext cx="33845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汇编程序功能</a:t>
            </a:r>
            <a:endParaRPr lang="zh-CN" altLang="en-US" sz="3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446666" y="2370138"/>
            <a:ext cx="7086600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汇编程序的主要功能：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检查源程序，给出出错信息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产生目标文件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(.obj)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和列表文件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(.</a:t>
            </a:r>
            <a:r>
              <a:rPr kumimoji="1" lang="en-US" altLang="zh-CN" sz="28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lst</a:t>
            </a:r>
            <a:r>
              <a:rPr kumimoji="1"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展开宏指令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1828800" y="1912938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683419" y="1258375"/>
            <a:ext cx="7777162" cy="481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、画图说明下列语句所分配的存储空间及初始化的数据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AA  DB  ‘BYTE’,12,-12H,3 DUP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0,?,2 DUP(1,2),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？）</a:t>
            </a:r>
            <a:endParaRPr kumimoji="1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BB  DW  5 DUP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(0,1,2),?,-5,</a:t>
            </a:r>
            <a:r>
              <a:rPr kumimoji="1" lang="zh-CN" altLang="en-US" sz="2200" dirty="0">
                <a:latin typeface="+mn-lt"/>
                <a:ea typeface="+mn-ea"/>
                <a:cs typeface="+mn-ea"/>
                <a:sym typeface="+mn-lt"/>
              </a:rPr>
              <a:t>‘</a:t>
            </a:r>
            <a:r>
              <a:rPr kumimoji="1" lang="en-US" altLang="zh-CN" sz="2200" dirty="0">
                <a:latin typeface="+mn-lt"/>
                <a:ea typeface="+mn-ea"/>
                <a:cs typeface="+mn-ea"/>
                <a:sym typeface="+mn-lt"/>
              </a:rPr>
              <a:t>BY’,TE’,256H</a:t>
            </a:r>
            <a:endParaRPr kumimoji="1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、假设程序中的数据定义如下：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PARTNO  DW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？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PNAME   DB  16 DUP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（？）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COUNT   DD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？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PLENTH  EQU $-PARTNO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问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PLENTH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的值是多少？它表示什么意义？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71" y="4098988"/>
            <a:ext cx="1761796" cy="176179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58071" y="5619878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  <a:endParaRPr lang="zh-CN" altLang="en-US" sz="5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828800" y="1912938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endParaRPr kumimoji="1"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546894" y="1293360"/>
            <a:ext cx="805021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、请设置一个数据段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DATASG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，其中定义以下变量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为字符串变量：‘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computer’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为十进制字节变量：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32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为十六进制字节变量：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20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为二进制字节变量：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01011001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的字节变量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FLD6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为数字的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ASCII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字符字节变量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32654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为包括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个十进制数的字变量：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5,6,7,8,9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50000"/>
              </a:lnSpc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FLD8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个字变量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PP_MARK_KEY" val="5db5db69-1f2c-457f-ba59-6f1942afe857"/>
  <p:tag name="COMMONDATA" val="eyJoZGlkIjoiNzI0ZDMxOWEwMGI0ZDZiNGJmNWQ1OWM5ODViMTcyZTM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clj1c1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7352</Words>
  <Application>WPS 演示</Application>
  <PresentationFormat>全屏显示(4:3)</PresentationFormat>
  <Paragraphs>672</Paragraphs>
  <Slides>47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68" baseType="lpstr">
      <vt:lpstr>Arial</vt:lpstr>
      <vt:lpstr>宋体</vt:lpstr>
      <vt:lpstr>Wingdings</vt:lpstr>
      <vt:lpstr>Times New Roman</vt:lpstr>
      <vt:lpstr>隶书</vt:lpstr>
      <vt:lpstr>黑体</vt:lpstr>
      <vt:lpstr>微软雅黑</vt:lpstr>
      <vt:lpstr>Calibri</vt:lpstr>
      <vt:lpstr>Tahoma</vt:lpstr>
      <vt:lpstr>楷体_GB2312</vt:lpstr>
      <vt:lpstr>新宋体</vt:lpstr>
      <vt:lpstr>Arial Unicode MS</vt:lpstr>
      <vt:lpstr>Wingdings</vt:lpstr>
      <vt:lpstr>Courier New</vt:lpstr>
      <vt:lpstr>Symbol</vt:lpstr>
      <vt:lpstr>Sylfaen</vt:lpstr>
      <vt:lpstr>-apple-system</vt:lpstr>
      <vt:lpstr>Segoe Print</vt:lpstr>
      <vt:lpstr>PingFang SC</vt:lpstr>
      <vt:lpstr>Source Code Pro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2. 指定段地址伪指令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地址计数器$的常用使用方法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 汇编语言源程序结构 </vt:lpstr>
      <vt:lpstr>1.  汇编语言源程序结构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1658</cp:revision>
  <dcterms:created xsi:type="dcterms:W3CDTF">2007-07-12T10:32:00Z</dcterms:created>
  <dcterms:modified xsi:type="dcterms:W3CDTF">2023-03-08T10:27:58Z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2052-11.1.0.13020</vt:lpwstr>
  </property>
  <property fmtid="{D5CDD505-2E9C-101B-9397-08002B2CF9AE}" pid="3" name="ICV">
    <vt:lpwstr>8A50FD7AC83E46A896749F0A00D839E2</vt:lpwstr>
  </property>
</Properties>
</file>