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gif" ContentType="image/gi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ink/ink1.xml" ContentType="application/inkml+xml"/>
  <Override PartName="/ppt/ink/ink2.xml" ContentType="application/inkml+xml"/>
  <Override PartName="/ppt/ink/ink3.xml" ContentType="application/inkml+xml"/>
  <Override PartName="/ppt/ink/ink4.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handoutMasterIdLst>
    <p:handoutMasterId r:id="rId59"/>
  </p:handoutMasterIdLst>
  <p:sldIdLst>
    <p:sldId id="266" r:id="rId3"/>
    <p:sldId id="727" r:id="rId5"/>
    <p:sldId id="296" r:id="rId6"/>
    <p:sldId id="494" r:id="rId7"/>
    <p:sldId id="496" r:id="rId8"/>
    <p:sldId id="729" r:id="rId9"/>
    <p:sldId id="730" r:id="rId10"/>
    <p:sldId id="523" r:id="rId11"/>
    <p:sldId id="728" r:id="rId12"/>
    <p:sldId id="781" r:id="rId13"/>
    <p:sldId id="782" r:id="rId14"/>
    <p:sldId id="783" r:id="rId15"/>
    <p:sldId id="497" r:id="rId16"/>
    <p:sldId id="498" r:id="rId17"/>
    <p:sldId id="541" r:id="rId18"/>
    <p:sldId id="542" r:id="rId19"/>
    <p:sldId id="731" r:id="rId20"/>
    <p:sldId id="500" r:id="rId21"/>
    <p:sldId id="539" r:id="rId22"/>
    <p:sldId id="501" r:id="rId23"/>
    <p:sldId id="502" r:id="rId24"/>
    <p:sldId id="503" r:id="rId25"/>
    <p:sldId id="504" r:id="rId26"/>
    <p:sldId id="526" r:id="rId27"/>
    <p:sldId id="527" r:id="rId28"/>
    <p:sldId id="528" r:id="rId29"/>
    <p:sldId id="529" r:id="rId30"/>
    <p:sldId id="530" r:id="rId31"/>
    <p:sldId id="531" r:id="rId32"/>
    <p:sldId id="532" r:id="rId33"/>
    <p:sldId id="533" r:id="rId34"/>
    <p:sldId id="534" r:id="rId35"/>
    <p:sldId id="535" r:id="rId36"/>
    <p:sldId id="543" r:id="rId37"/>
    <p:sldId id="536" r:id="rId38"/>
    <p:sldId id="537" r:id="rId39"/>
    <p:sldId id="538" r:id="rId40"/>
    <p:sldId id="525" r:id="rId41"/>
    <p:sldId id="506" r:id="rId42"/>
    <p:sldId id="507" r:id="rId43"/>
    <p:sldId id="508" r:id="rId44"/>
    <p:sldId id="509" r:id="rId45"/>
    <p:sldId id="547" r:id="rId46"/>
    <p:sldId id="510" r:id="rId47"/>
    <p:sldId id="511" r:id="rId48"/>
    <p:sldId id="512" r:id="rId49"/>
    <p:sldId id="545" r:id="rId50"/>
    <p:sldId id="546" r:id="rId51"/>
    <p:sldId id="513" r:id="rId52"/>
    <p:sldId id="540" r:id="rId53"/>
    <p:sldId id="518" r:id="rId54"/>
    <p:sldId id="519" r:id="rId55"/>
    <p:sldId id="520" r:id="rId56"/>
    <p:sldId id="521" r:id="rId57"/>
    <p:sldId id="522" r:id="rId58"/>
  </p:sldIdLst>
  <p:sldSz cx="9144000" cy="6858000" type="screen4x3"/>
  <p:notesSz cx="6858000" cy="9144000"/>
  <p:custDataLst>
    <p:tags r:id="rId63"/>
  </p:custDataLst>
  <p:defaultTextStyle>
    <a:defPPr>
      <a:defRPr lang="zh-CN"/>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6600"/>
    <a:srgbClr val="A50021"/>
    <a:srgbClr val="009900"/>
    <a:srgbClr val="FF6699"/>
    <a:srgbClr val="FFFFA3"/>
    <a:srgbClr val="F05010"/>
    <a:srgbClr val="996600"/>
    <a:srgbClr val="CC9900"/>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61" autoAdjust="0"/>
    <p:restoredTop sz="56779" autoAdjust="0"/>
  </p:normalViewPr>
  <p:slideViewPr>
    <p:cSldViewPr snapToGrid="0" showGuides="1">
      <p:cViewPr varScale="1">
        <p:scale>
          <a:sx n="38" d="100"/>
          <a:sy n="38" d="100"/>
        </p:scale>
        <p:origin x="1824" y="36"/>
      </p:cViewPr>
      <p:guideLst>
        <p:guide orient="horz" pos="2160"/>
        <p:guide pos="2875"/>
      </p:guideLst>
    </p:cSldViewPr>
  </p:slideViewPr>
  <p:notesTextViewPr>
    <p:cViewPr>
      <p:scale>
        <a:sx n="100" d="100"/>
        <a:sy n="100" d="100"/>
      </p:scale>
      <p:origin x="0" y="0"/>
    </p:cViewPr>
  </p:notesTextViewPr>
  <p:sorterViewPr>
    <p:cViewPr>
      <p:scale>
        <a:sx n="66" d="100"/>
        <a:sy n="66" d="100"/>
      </p:scale>
      <p:origin x="0" y="780"/>
    </p:cViewPr>
  </p:sorterViewPr>
  <p:notesViewPr>
    <p:cSldViewPr snapToGrid="0">
      <p:cViewPr varScale="1">
        <p:scale>
          <a:sx n="65" d="100"/>
          <a:sy n="65" d="100"/>
        </p:scale>
        <p:origin x="3082" y="38"/>
      </p:cViewPr>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3" Type="http://schemas.openxmlformats.org/officeDocument/2006/relationships/tags" Target="tags/tag2.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3.xml"/><Relationship Id="rId59" Type="http://schemas.openxmlformats.org/officeDocument/2006/relationships/handoutMaster" Target="handoutMasters/handoutMaster1.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09665E31-3EE6-47BC-ADEC-063869896D6C}"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fld id="{AF0FA118-E241-4AD6-8CE9-C901AC1A6D5A}"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units="cm"/>
          <inkml:channel name="Y" type="integer" units="cm"/>
          <inkml:channel name="F" type="integer" max="1023" units="cm"/>
        </inkml:traceFormat>
        <inkml:channelProperties>
          <inkml:channelProperty channel="X" name="resolution" value="28.3464566929134" units="1/cm"/>
          <inkml:channelProperty channel="Y" name="resolution" value="28.3464566929134" units="1/cm"/>
          <inkml:channelProperty channel="F" name="resolution" value="2.84167" units="1/cm"/>
        </inkml:channelProperties>
      </inkml:inkSource>
      <inkml:timestamp xml:id="ts0" timeString="2022-03-01T13:59:17"/>
    </inkml:context>
    <inkml:brush xml:id="br0">
      <inkml:brushProperty name="width" value="0.05" units="cm"/>
      <inkml:brushProperty name="height" value="0.05" units="cm"/>
      <inkml:brushProperty name="color" value="#000000"/>
    </inkml:brush>
  </inkml:definitions>
  <inkml:trace contextRef="#ctx0" brushRef="#br0">-4975 0 15087,'0'0'0,"0"11"0,0-11 5,-13 0-5,0 0-8,0 0 8</inkml:trace>
</inkml:ink>
</file>

<file path=ppt/ink/ink2.xml><?xml version="1.0" encoding="utf-8"?>
<inkml:ink xmlns:inkml="http://www.w3.org/2003/InkML">
  <inkml:definitions>
    <inkml:context xml:id="ctx0">
      <inkml:inkSource xml:id="inkSrc0">
        <inkml:traceFormat>
          <inkml:channel name="X" type="integer" units="cm"/>
          <inkml:channel name="Y" type="integer" units="cm"/>
          <inkml:channel name="F" type="integer" max="1023" units="cm"/>
        </inkml:traceFormat>
        <inkml:channelProperties>
          <inkml:channelProperty channel="X" name="resolution" value="28.3464566929134" units="1/cm"/>
          <inkml:channelProperty channel="Y" name="resolution" value="28.3464566929134" units="1/cm"/>
          <inkml:channelProperty channel="F" name="resolution" value="2.84167" units="1/cm"/>
        </inkml:channelProperties>
      </inkml:inkSource>
      <inkml:timestamp xml:id="ts0" timeString="2022-03-01T13:59:17"/>
    </inkml:context>
    <inkml:brush xml:id="br0">
      <inkml:brushProperty name="width" value="0.05" units="cm"/>
      <inkml:brushProperty name="height" value="0.05" units="cm"/>
      <inkml:brushProperty name="color" value="#000000"/>
    </inkml:brush>
  </inkml:definitions>
  <inkml:trace contextRef="#ctx0" brushRef="#br0">-8466 0 9671,'0'0'-11,"0"54"11,0-54 2,-4 0-2,0 0 144,0 0-137,0-2-7,0-1 1,0 1-1,-1 0-144,1 0 144</inkml:trace>
</inkml:ink>
</file>

<file path=ppt/ink/ink3.xml><?xml version="1.0" encoding="utf-8"?>
<inkml:ink xmlns:inkml="http://www.w3.org/2003/InkML">
  <inkml:definitions>
    <inkml:context xml:id="ctx0">
      <inkml:inkSource xml:id="inkSrc0">
        <inkml:traceFormat>
          <inkml:channel name="X" type="integer" units="cm"/>
          <inkml:channel name="Y" type="integer" units="cm"/>
          <inkml:channel name="F" type="integer" max="1023" units="cm"/>
        </inkml:traceFormat>
        <inkml:channelProperties>
          <inkml:channelProperty channel="X" name="resolution" value="28.3464566929134" units="1/cm"/>
          <inkml:channelProperty channel="Y" name="resolution" value="28.3464566929134" units="1/cm"/>
          <inkml:channelProperty channel="F" name="resolution" value="2.84167" units="1/cm"/>
        </inkml:channelProperties>
      </inkml:inkSource>
      <inkml:timestamp xml:id="ts0" timeString="2022-03-01T13:59:17"/>
    </inkml:context>
    <inkml:brush xml:id="br0">
      <inkml:brushProperty name="width" value="0.05" units="cm"/>
      <inkml:brushProperty name="height" value="0.05" units="cm"/>
      <inkml:brushProperty name="color" value="#000000"/>
    </inkml:brush>
  </inkml:definitions>
  <inkml:trace contextRef="#ctx0" brushRef="#br0">-17085 2 16127,'0'-2'0,"0"61"0,0-58-19,-13-1 19,0 0 0,1 0-6,-1 1 6,0-1 0,1 1 0,-1-1 0,0 1 1,1-1-1,-1 1 0</inkml:trace>
</inkml:ink>
</file>

<file path=ppt/ink/ink4.xml><?xml version="1.0" encoding="utf-8"?>
<inkml:ink xmlns:inkml="http://www.w3.org/2003/InkML">
  <inkml:definitions>
    <inkml:context xml:id="ctx0">
      <inkml:inkSource xml:id="inkSrc0">
        <inkml:traceFormat>
          <inkml:channel name="X" type="integer" units="cm"/>
          <inkml:channel name="Y" type="integer" units="cm"/>
          <inkml:channel name="F" type="integer" max="1023" units="cm"/>
        </inkml:traceFormat>
        <inkml:channelProperties>
          <inkml:channelProperty channel="X" name="resolution" value="28.3464566929134" units="1/cm"/>
          <inkml:channelProperty channel="Y" name="resolution" value="28.3464566929134" units="1/cm"/>
          <inkml:channelProperty channel="F" name="resolution" value="2.84167" units="1/cm"/>
        </inkml:channelProperties>
      </inkml:inkSource>
      <inkml:timestamp xml:id="ts0" timeString="2022-03-01T13:59:17"/>
    </inkml:context>
    <inkml:brush xml:id="br0">
      <inkml:brushProperty name="width" value="0.05" units="cm"/>
      <inkml:brushProperty name="height" value="0.05" units="cm"/>
      <inkml:brushProperty name="color" value="#000000"/>
    </inkml:brush>
  </inkml:definitions>
  <inkml:trace contextRef="#ctx0" brushRef="#br0">0 0 22111,'0'0'0,"0"3784"0,0-3784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buFontTx/>
              <a:buNone/>
              <a:defRPr sz="1200" b="0">
                <a:latin typeface="Arial" panose="020B0604020202020204" pitchFamily="34" charset="0"/>
              </a:defRPr>
            </a:lvl1pPr>
          </a:lstStyle>
          <a:p>
            <a:pPr>
              <a:defRPr/>
            </a:pPr>
            <a:endParaRPr lang="en-US" altLang="zh-CN"/>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buFontTx/>
              <a:buNone/>
              <a:defRPr sz="1200" b="0">
                <a:latin typeface="Arial" panose="020B0604020202020204" pitchFamily="34" charset="0"/>
              </a:defRPr>
            </a:lvl1pPr>
          </a:lstStyle>
          <a:p>
            <a:pPr>
              <a:defRPr/>
            </a:pPr>
            <a:endParaRPr lang="en-US" altLang="zh-CN"/>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buFontTx/>
              <a:buNone/>
              <a:defRPr sz="1200" b="0">
                <a:latin typeface="Arial" panose="020B0604020202020204" pitchFamily="34" charset="0"/>
              </a:defRPr>
            </a:lvl1pPr>
          </a:lstStyle>
          <a:p>
            <a:pPr>
              <a:defRPr/>
            </a:pPr>
            <a:endParaRPr lang="en-US" altLang="zh-CN"/>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1" hangingPunct="1">
              <a:defRPr sz="1200" b="0">
                <a:latin typeface="Arial" panose="020B0604020202020204" pitchFamily="34" charset="0"/>
              </a:defRPr>
            </a:lvl1pPr>
          </a:lstStyle>
          <a:p>
            <a:fld id="{D592CB48-58DB-44A5-9191-B83C6531CC33}"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p:sp>
      <p:sp>
        <p:nvSpPr>
          <p:cNvPr id="11267" name="备注占位符 2"/>
          <p:cNvSpPr>
            <a:spLocks noGrp="1"/>
          </p:cNvSpPr>
          <p:nvPr>
            <p:ph type="body" idx="1"/>
          </p:nvPr>
        </p:nvSpPr>
        <p:spPr>
          <a:noFill/>
        </p:spPr>
        <p:txBody>
          <a:bodyPr/>
          <a:lstStyle/>
          <a:p>
            <a:endParaRPr lang="zh-CN" altLang="en-US" dirty="0">
              <a:latin typeface="Arial" panose="020B0604020202020204" pitchFamily="34" charset="0"/>
            </a:endParaRPr>
          </a:p>
        </p:txBody>
      </p:sp>
      <p:sp>
        <p:nvSpPr>
          <p:cNvPr id="11268" name="灯片编号占位符 3"/>
          <p:cNvSpPr>
            <a:spLocks noGrp="1"/>
          </p:cNvSpPr>
          <p:nvPr>
            <p:ph type="sldNum" sz="quarter" idx="5"/>
          </p:nvPr>
        </p:nvSpPr>
        <p:spPr>
          <a:noFill/>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8A900554-CCFD-471D-815F-3FE2211E4708}"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E9AEBB6F-C8C0-49C3-A7F6-27C4FD41A1BE}" type="slidenum">
              <a:rPr lang="en-US" altLang="zh-CN" sz="1200" b="0">
                <a:latin typeface="Arial" panose="020B0604020202020204" pitchFamily="34" charset="0"/>
              </a:rPr>
            </a:fld>
            <a:endParaRPr lang="en-US" altLang="zh-CN" sz="1200" b="0">
              <a:latin typeface="Arial" panose="020B0604020202020204" pitchFamily="34" charset="0"/>
            </a:endParaRPr>
          </a:p>
        </p:txBody>
      </p:sp>
      <p:sp>
        <p:nvSpPr>
          <p:cNvPr id="14339" name="Rectangle 2"/>
          <p:cNvSpPr>
            <a:spLocks noGrp="1" noRot="1" noChangeAspect="1" noChangeArrowheads="1" noTextEdit="1"/>
          </p:cNvSpPr>
          <p:nvPr>
            <p:ph type="sldImg"/>
          </p:nvPr>
        </p:nvSpPr>
        <p:spPr>
          <a:solidFill>
            <a:srgbClr val="FFFFFF"/>
          </a:solidFill>
        </p:spPr>
      </p:sp>
      <p:sp>
        <p:nvSpPr>
          <p:cNvPr id="14340" name="Rectangle 3"/>
          <p:cNvSpPr>
            <a:spLocks noGrp="1" noChangeArrowheads="1"/>
          </p:cNvSpPr>
          <p:nvPr>
            <p:ph type="body" idx="1"/>
          </p:nvPr>
        </p:nvSpPr>
        <p:spPr>
          <a:xfrm>
            <a:off x="914400" y="4343400"/>
            <a:ext cx="5029200" cy="4114800"/>
          </a:xfrm>
          <a:solidFill>
            <a:srgbClr val="FFFFFF"/>
          </a:solidFill>
          <a:ln>
            <a:solidFill>
              <a:srgbClr val="000000"/>
            </a:solidFill>
            <a:miter lim="800000"/>
          </a:ln>
        </p:spPr>
        <p:txBody>
          <a:bodyPr/>
          <a:lstStyle/>
          <a:p>
            <a:endParaRPr lang="zh-CN" altLang="zh-CN"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D4943ED-5E24-44E9-BA6F-4567001BEBBD}" type="slidenum">
              <a:rPr lang="zh-CN" altLang="en-US"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D4943ED-5E24-44E9-BA6F-4567001BEBBD}" type="slidenum">
              <a:rPr lang="zh-CN" altLang="en-US"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p:sp>
      <p:sp>
        <p:nvSpPr>
          <p:cNvPr id="19459" name="备注占位符 2"/>
          <p:cNvSpPr>
            <a:spLocks noGrp="1"/>
          </p:cNvSpPr>
          <p:nvPr>
            <p:ph type="body" idx="1"/>
          </p:nvPr>
        </p:nvSpPr>
        <p:spPr>
          <a:noFill/>
        </p:spPr>
        <p:txBody>
          <a:bodyPr/>
          <a:lstStyle/>
          <a:p>
            <a:endParaRPr lang="zh-CN" altLang="zh-CN" sz="1200" kern="1200" dirty="0">
              <a:solidFill>
                <a:schemeClr val="tx1"/>
              </a:solidFill>
              <a:effectLst/>
              <a:latin typeface="Arial" panose="020B0604020202020204" pitchFamily="34" charset="0"/>
              <a:ea typeface="宋体" panose="02010600030101010101" pitchFamily="2" charset="-122"/>
              <a:cs typeface="+mn-cs"/>
            </a:endParaRPr>
          </a:p>
        </p:txBody>
      </p:sp>
      <p:sp>
        <p:nvSpPr>
          <p:cNvPr id="19460" name="灯片编号占位符 3"/>
          <p:cNvSpPr>
            <a:spLocks noGrp="1"/>
          </p:cNvSpPr>
          <p:nvPr>
            <p:ph type="sldNum" sz="quarter" idx="5"/>
          </p:nvPr>
        </p:nvSpPr>
        <p:spPr>
          <a:noFill/>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9E06E05A-7134-47AF-8092-B930489DA5D5}" type="slidenum">
              <a:rPr lang="en-US" altLang="zh-CN" sz="1200" b="0">
                <a:latin typeface="Arial" panose="020B0604020202020204" pitchFamily="34" charset="0"/>
              </a:rPr>
            </a:fld>
            <a:endParaRPr lang="en-US" altLang="zh-CN" sz="1200" b="0">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C7E846D2-FEC9-4C61-BEC0-D632417AE335}" type="slidenum">
              <a:rPr lang="en-US" altLang="zh-CN" sz="1200" b="0">
                <a:latin typeface="Arial" panose="020B0604020202020204" pitchFamily="34" charset="0"/>
              </a:rPr>
            </a:fld>
            <a:endParaRPr lang="en-US" altLang="zh-CN" sz="1200" b="0">
              <a:latin typeface="Arial" panose="020B0604020202020204" pitchFamily="34" charset="0"/>
            </a:endParaRPr>
          </a:p>
        </p:txBody>
      </p:sp>
      <p:sp>
        <p:nvSpPr>
          <p:cNvPr id="28675" name="Rectangle 2"/>
          <p:cNvSpPr>
            <a:spLocks noGrp="1" noRot="1" noChangeAspect="1" noChangeArrowheads="1" noTextEdit="1"/>
          </p:cNvSpPr>
          <p:nvPr>
            <p:ph type="sldImg"/>
          </p:nvPr>
        </p:nvSpPr>
        <p:spPr/>
      </p:sp>
      <p:sp>
        <p:nvSpPr>
          <p:cNvPr id="28676" name="Rectangle 3"/>
          <p:cNvSpPr>
            <a:spLocks noGrp="1" noChangeArrowheads="1"/>
          </p:cNvSpPr>
          <p:nvPr>
            <p:ph type="body" idx="1"/>
          </p:nvPr>
        </p:nvSpPr>
        <p:spPr>
          <a:noFill/>
        </p:spPr>
        <p:txBody>
          <a:bodyPr/>
          <a:lstStyle/>
          <a:p>
            <a:endParaRPr lang="zh-CN" altLang="zh-CN">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DD919F43-02A3-4087-9CF3-D5F5CC20B9D3}" type="slidenum">
              <a:rPr lang="en-US" altLang="zh-CN" sz="1200" b="0">
                <a:latin typeface="Arial" panose="020B0604020202020204" pitchFamily="34" charset="0"/>
              </a:rPr>
            </a:fld>
            <a:endParaRPr lang="en-US" altLang="zh-CN" sz="1200" b="0">
              <a:latin typeface="Arial" panose="020B0604020202020204" pitchFamily="34" charset="0"/>
            </a:endParaRPr>
          </a:p>
        </p:txBody>
      </p:sp>
      <p:sp>
        <p:nvSpPr>
          <p:cNvPr id="30723" name="Rectangle 2"/>
          <p:cNvSpPr>
            <a:spLocks noGrp="1" noRot="1" noChangeAspect="1" noChangeArrowheads="1" noTextEdit="1"/>
          </p:cNvSpPr>
          <p:nvPr>
            <p:ph type="sldImg"/>
          </p:nvPr>
        </p:nvSpPr>
        <p:spPr/>
      </p:sp>
      <p:sp>
        <p:nvSpPr>
          <p:cNvPr id="30724" name="Rectangle 3"/>
          <p:cNvSpPr>
            <a:spLocks noGrp="1" noChangeArrowheads="1"/>
          </p:cNvSpPr>
          <p:nvPr>
            <p:ph type="body" idx="1"/>
          </p:nvPr>
        </p:nvSpPr>
        <p:spPr>
          <a:noFill/>
        </p:spPr>
        <p:txBody>
          <a:bodyPr/>
          <a:lstStyle/>
          <a:p>
            <a:endParaRPr lang="zh-CN" altLang="zh-CN" dirty="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b="1" dirty="0">
              <a:cs typeface="+mn-ea"/>
              <a:sym typeface="+mn-l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93CB0CDF-5422-45E0-9204-FF95D63A78C1}" type="slidenum">
              <a:rPr lang="en-US" altLang="zh-CN"/>
            </a:fld>
            <a:endParaRPr lang="en-US" altLang="zh-CN"/>
          </a:p>
        </p:txBody>
      </p:sp>
      <p:sp>
        <p:nvSpPr>
          <p:cNvPr id="44035" name="Rectangle 2"/>
          <p:cNvSpPr>
            <a:spLocks noGrp="1" noRot="1" noChangeAspect="1" noChangeArrowheads="1" noTextEdit="1"/>
          </p:cNvSpPr>
          <p:nvPr>
            <p:ph type="sldImg"/>
          </p:nvPr>
        </p:nvSpPr>
        <p:spPr>
          <a:xfrm>
            <a:off x="1119188" y="679450"/>
            <a:ext cx="4624387" cy="3468688"/>
          </a:xfrm>
        </p:spPr>
      </p:sp>
      <p:sp>
        <p:nvSpPr>
          <p:cNvPr id="44036" name="Rectangle 3"/>
          <p:cNvSpPr>
            <a:spLocks noGrp="1" noChangeArrowheads="1"/>
          </p:cNvSpPr>
          <p:nvPr>
            <p:ph type="body" idx="1"/>
          </p:nvPr>
        </p:nvSpPr>
        <p:spPr>
          <a:xfrm>
            <a:off x="914400" y="4373563"/>
            <a:ext cx="5032375" cy="4075112"/>
          </a:xfrm>
          <a:noFill/>
        </p:spPr>
        <p:txBody>
          <a:bodyPr/>
          <a:lstStyle/>
          <a:p>
            <a:pPr eaLnBrk="1" hangingPunct="1"/>
            <a:endParaRPr lang="en-US" altLang="zh-CN" dirty="0">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1" dirty="0">
              <a:sym typeface="+mn-ea"/>
            </a:endParaRPr>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592CB48-58DB-44A5-9191-B83C6531CC33}" type="slidenum">
              <a:rPr lang="en-US" altLang="zh-CN"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dirty="0"/>
              <a:t>单击此处编辑母版副标题样式</a:t>
            </a:r>
            <a:endParaRPr lang="zh-CN" altLang="en-US" dirty="0"/>
          </a:p>
        </p:txBody>
      </p:sp>
      <p:sp>
        <p:nvSpPr>
          <p:cNvPr id="4" name="Rectangle 5"/>
          <p:cNvSpPr>
            <a:spLocks noGrp="1" noChangeArrowheads="1"/>
          </p:cNvSpPr>
          <p:nvPr>
            <p:ph type="ftr" sz="quarter" idx="10"/>
          </p:nvPr>
        </p:nvSpPr>
        <p:spPr>
          <a:xfrm>
            <a:off x="0" y="6307138"/>
            <a:ext cx="2627313" cy="460375"/>
          </a:xfrm>
          <a:prstGeom prst="rect">
            <a:avLst/>
          </a:prstGeom>
        </p:spPr>
        <p:txBody>
          <a:bodyPr/>
          <a:lstStyle>
            <a:lvl1pPr>
              <a:defRPr/>
            </a:lvl1pPr>
          </a:lstStyle>
          <a:p>
            <a:pPr>
              <a:defRPr/>
            </a:pPr>
            <a:r>
              <a:rPr lang="zh-CN" altLang="en-US"/>
              <a:t>汇编与接口技术</a:t>
            </a:r>
            <a:endParaRPr lang="zh-CN" altLang="en-US"/>
          </a:p>
        </p:txBody>
      </p:sp>
      <p:sp>
        <p:nvSpPr>
          <p:cNvPr id="5" name="Rectangle 6"/>
          <p:cNvSpPr>
            <a:spLocks noGrp="1" noChangeArrowheads="1"/>
          </p:cNvSpPr>
          <p:nvPr>
            <p:ph type="sldNum" sz="quarter" idx="11"/>
          </p:nvPr>
        </p:nvSpPr>
        <p:spPr>
          <a:xfrm>
            <a:off x="8286750" y="6381750"/>
            <a:ext cx="638175" cy="476250"/>
          </a:xfrm>
          <a:prstGeom prst="rect">
            <a:avLst/>
          </a:prstGeom>
        </p:spPr>
        <p:txBody>
          <a:bodyPr/>
          <a:lstStyle>
            <a:lvl1pPr>
              <a:defRPr/>
            </a:lvl1pPr>
          </a:lstStyle>
          <a:p>
            <a:fld id="{DCFE83B1-F634-4D03-BBF3-374F469F8139}" type="slidenum">
              <a:rPr lang="en-US" altLang="zh-CN"/>
            </a:fld>
            <a:endParaRPr lang="en-US" altLang="zh-CN"/>
          </a:p>
        </p:txBody>
      </p:sp>
      <p:pic>
        <p:nvPicPr>
          <p:cNvPr id="6"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9350" y="3979863"/>
            <a:ext cx="2914650" cy="28781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lvl1pPr algn="just">
              <a:defRPr/>
            </a:lvl1pPr>
            <a:lvl2pPr algn="just">
              <a:defRPr/>
            </a:lvl2pPr>
            <a:lvl3pPr algn="just">
              <a:defRPr/>
            </a:lvl3pPr>
            <a:lvl4pPr algn="just">
              <a:defRPr/>
            </a:lvl4pPr>
            <a:lvl5pPr algn="just">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Rectangle 5"/>
          <p:cNvSpPr>
            <a:spLocks noGrp="1" noChangeArrowheads="1"/>
          </p:cNvSpPr>
          <p:nvPr>
            <p:ph type="ftr" sz="quarter" idx="10"/>
          </p:nvPr>
        </p:nvSpPr>
        <p:spPr>
          <a:xfrm>
            <a:off x="0" y="6307138"/>
            <a:ext cx="2627313" cy="460375"/>
          </a:xfrm>
          <a:prstGeom prst="rect">
            <a:avLst/>
          </a:prstGeom>
        </p:spPr>
        <p:txBody>
          <a:bodyPr/>
          <a:lstStyle>
            <a:lvl1pPr>
              <a:defRPr/>
            </a:lvl1pPr>
          </a:lstStyle>
          <a:p>
            <a:pPr>
              <a:defRPr/>
            </a:pPr>
            <a:r>
              <a:rPr lang="zh-CN" altLang="en-US"/>
              <a:t>汇编与接口技术</a:t>
            </a:r>
            <a:endParaRPr lang="zh-CN" altLang="en-US"/>
          </a:p>
        </p:txBody>
      </p:sp>
      <p:sp>
        <p:nvSpPr>
          <p:cNvPr id="5" name="Rectangle 6"/>
          <p:cNvSpPr>
            <a:spLocks noGrp="1" noChangeArrowheads="1"/>
          </p:cNvSpPr>
          <p:nvPr>
            <p:ph type="sldNum" sz="quarter" idx="11"/>
          </p:nvPr>
        </p:nvSpPr>
        <p:spPr>
          <a:xfrm>
            <a:off x="8286750" y="6381750"/>
            <a:ext cx="638175" cy="476250"/>
          </a:xfrm>
          <a:prstGeom prst="rect">
            <a:avLst/>
          </a:prstGeom>
        </p:spPr>
        <p:txBody>
          <a:bodyPr/>
          <a:lstStyle>
            <a:lvl1pPr>
              <a:defRPr/>
            </a:lvl1pPr>
          </a:lstStyle>
          <a:p>
            <a:fld id="{91D841AD-41CE-48E1-A3F3-C8790E513276}" type="slidenum">
              <a:rPr lang="en-US" altLang="zh-CN"/>
            </a:fld>
            <a:endParaRPr lang="en-US" altLang="zh-CN"/>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5"/>
          <p:cNvSpPr>
            <a:spLocks noGrp="1" noChangeArrowheads="1"/>
          </p:cNvSpPr>
          <p:nvPr>
            <p:ph type="ftr" sz="quarter" idx="10"/>
          </p:nvPr>
        </p:nvSpPr>
        <p:spPr>
          <a:xfrm>
            <a:off x="0" y="6307138"/>
            <a:ext cx="2627313" cy="460375"/>
          </a:xfrm>
          <a:prstGeom prst="rect">
            <a:avLst/>
          </a:prstGeom>
        </p:spPr>
        <p:txBody>
          <a:bodyPr/>
          <a:lstStyle>
            <a:lvl1pPr>
              <a:defRPr/>
            </a:lvl1pPr>
          </a:lstStyle>
          <a:p>
            <a:pPr>
              <a:defRPr/>
            </a:pPr>
            <a:r>
              <a:rPr lang="zh-CN" altLang="en-US"/>
              <a:t>汇编与接口技术</a:t>
            </a:r>
            <a:endParaRPr lang="zh-CN" altLang="en-US"/>
          </a:p>
        </p:txBody>
      </p:sp>
      <p:sp>
        <p:nvSpPr>
          <p:cNvPr id="5" name="Rectangle 6"/>
          <p:cNvSpPr>
            <a:spLocks noGrp="1" noChangeArrowheads="1"/>
          </p:cNvSpPr>
          <p:nvPr>
            <p:ph type="sldNum" sz="quarter" idx="11"/>
          </p:nvPr>
        </p:nvSpPr>
        <p:spPr>
          <a:xfrm>
            <a:off x="8286750" y="6381750"/>
            <a:ext cx="638175" cy="476250"/>
          </a:xfrm>
          <a:prstGeom prst="rect">
            <a:avLst/>
          </a:prstGeom>
        </p:spPr>
        <p:txBody>
          <a:bodyPr/>
          <a:lstStyle>
            <a:lvl1pPr>
              <a:defRPr/>
            </a:lvl1pPr>
          </a:lstStyle>
          <a:p>
            <a:fld id="{C5632390-A314-45E9-8259-B97D324B6C75}" type="slidenum">
              <a:rPr lang="en-US" altLang="zh-CN"/>
            </a:fld>
            <a:endParaRPr lang="en-US" altLang="zh-CN"/>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5"/>
          <p:cNvSpPr>
            <a:spLocks noGrp="1" noChangeArrowheads="1"/>
          </p:cNvSpPr>
          <p:nvPr>
            <p:ph type="ftr" sz="quarter" idx="10"/>
          </p:nvPr>
        </p:nvSpPr>
        <p:spPr>
          <a:xfrm>
            <a:off x="0" y="6307138"/>
            <a:ext cx="2627313" cy="460375"/>
          </a:xfrm>
          <a:prstGeom prst="rect">
            <a:avLst/>
          </a:prstGeom>
        </p:spPr>
        <p:txBody>
          <a:bodyPr/>
          <a:lstStyle>
            <a:lvl1pPr>
              <a:defRPr/>
            </a:lvl1pPr>
          </a:lstStyle>
          <a:p>
            <a:pPr>
              <a:defRPr/>
            </a:pPr>
            <a:r>
              <a:rPr lang="zh-CN" altLang="en-US"/>
              <a:t>汇编与接口技术</a:t>
            </a:r>
            <a:endParaRPr lang="zh-CN" altLang="en-US"/>
          </a:p>
        </p:txBody>
      </p:sp>
      <p:sp>
        <p:nvSpPr>
          <p:cNvPr id="6" name="Rectangle 6"/>
          <p:cNvSpPr>
            <a:spLocks noGrp="1" noChangeArrowheads="1"/>
          </p:cNvSpPr>
          <p:nvPr>
            <p:ph type="sldNum" sz="quarter" idx="11"/>
          </p:nvPr>
        </p:nvSpPr>
        <p:spPr>
          <a:xfrm>
            <a:off x="8286750" y="6381750"/>
            <a:ext cx="638175" cy="476250"/>
          </a:xfrm>
          <a:prstGeom prst="rect">
            <a:avLst/>
          </a:prstGeom>
        </p:spPr>
        <p:txBody>
          <a:bodyPr/>
          <a:lstStyle>
            <a:lvl1pPr>
              <a:defRPr/>
            </a:lvl1pPr>
          </a:lstStyle>
          <a:p>
            <a:fld id="{8F3ADCAF-667C-45A4-A92D-EFE3E33F1FFE}" type="slidenum">
              <a:rPr lang="en-US" altLang="zh-CN"/>
            </a:fld>
            <a:endParaRPr lang="en-US" altLang="zh-CN"/>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5"/>
          <p:cNvSpPr>
            <a:spLocks noGrp="1" noChangeArrowheads="1"/>
          </p:cNvSpPr>
          <p:nvPr>
            <p:ph type="ftr" sz="quarter" idx="10"/>
          </p:nvPr>
        </p:nvSpPr>
        <p:spPr>
          <a:xfrm>
            <a:off x="0" y="6307138"/>
            <a:ext cx="2627313" cy="460375"/>
          </a:xfrm>
          <a:prstGeom prst="rect">
            <a:avLst/>
          </a:prstGeom>
        </p:spPr>
        <p:txBody>
          <a:bodyPr/>
          <a:lstStyle>
            <a:lvl1pPr>
              <a:defRPr/>
            </a:lvl1pPr>
          </a:lstStyle>
          <a:p>
            <a:pPr>
              <a:defRPr/>
            </a:pPr>
            <a:r>
              <a:rPr lang="zh-CN" altLang="en-US"/>
              <a:t>汇编与接口技术</a:t>
            </a:r>
            <a:endParaRPr lang="zh-CN" altLang="en-US"/>
          </a:p>
        </p:txBody>
      </p:sp>
      <p:sp>
        <p:nvSpPr>
          <p:cNvPr id="8" name="Rectangle 6"/>
          <p:cNvSpPr>
            <a:spLocks noGrp="1" noChangeArrowheads="1"/>
          </p:cNvSpPr>
          <p:nvPr>
            <p:ph type="sldNum" sz="quarter" idx="11"/>
          </p:nvPr>
        </p:nvSpPr>
        <p:spPr>
          <a:xfrm>
            <a:off x="8286750" y="6381750"/>
            <a:ext cx="638175" cy="476250"/>
          </a:xfrm>
          <a:prstGeom prst="rect">
            <a:avLst/>
          </a:prstGeom>
        </p:spPr>
        <p:txBody>
          <a:bodyPr/>
          <a:lstStyle>
            <a:lvl1pPr>
              <a:defRPr/>
            </a:lvl1pPr>
          </a:lstStyle>
          <a:p>
            <a:fld id="{89F8F266-A9BD-4E96-8D21-F1DD50916432}" type="slidenum">
              <a:rPr lang="en-US" altLang="zh-CN"/>
            </a:fld>
            <a:endParaRPr lang="en-US" altLang="zh-CN"/>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Rectangle 5"/>
          <p:cNvSpPr>
            <a:spLocks noGrp="1" noChangeArrowheads="1"/>
          </p:cNvSpPr>
          <p:nvPr>
            <p:ph type="ftr" sz="quarter" idx="10"/>
          </p:nvPr>
        </p:nvSpPr>
        <p:spPr>
          <a:xfrm>
            <a:off x="0" y="6307138"/>
            <a:ext cx="2627313" cy="460375"/>
          </a:xfrm>
          <a:prstGeom prst="rect">
            <a:avLst/>
          </a:prstGeom>
        </p:spPr>
        <p:txBody>
          <a:bodyPr/>
          <a:lstStyle>
            <a:lvl1pPr>
              <a:defRPr/>
            </a:lvl1pPr>
          </a:lstStyle>
          <a:p>
            <a:pPr>
              <a:defRPr/>
            </a:pPr>
            <a:r>
              <a:rPr lang="zh-CN" altLang="en-US"/>
              <a:t>汇编与接口技术</a:t>
            </a:r>
            <a:endParaRPr lang="zh-CN" altLang="en-US"/>
          </a:p>
        </p:txBody>
      </p:sp>
      <p:sp>
        <p:nvSpPr>
          <p:cNvPr id="4" name="Rectangle 6"/>
          <p:cNvSpPr>
            <a:spLocks noGrp="1" noChangeArrowheads="1"/>
          </p:cNvSpPr>
          <p:nvPr>
            <p:ph type="sldNum" sz="quarter" idx="11"/>
          </p:nvPr>
        </p:nvSpPr>
        <p:spPr>
          <a:xfrm>
            <a:off x="8286750" y="6381750"/>
            <a:ext cx="638175" cy="476250"/>
          </a:xfrm>
          <a:prstGeom prst="rect">
            <a:avLst/>
          </a:prstGeom>
        </p:spPr>
        <p:txBody>
          <a:bodyPr/>
          <a:lstStyle>
            <a:lvl1pPr>
              <a:defRPr/>
            </a:lvl1pPr>
          </a:lstStyle>
          <a:p>
            <a:fld id="{52A56F96-8D26-418C-8B28-821F6665A9F2}" type="slidenum">
              <a:rPr lang="en-US" altLang="zh-CN"/>
            </a:fld>
            <a:endParaRPr lang="en-US" altLang="zh-CN"/>
          </a:p>
        </p:txBody>
      </p:sp>
      <p:pic>
        <p:nvPicPr>
          <p:cNvPr id="5"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9350" y="3979863"/>
            <a:ext cx="2914650" cy="28781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93688" y="6219825"/>
            <a:ext cx="2492375" cy="460375"/>
          </a:xfrm>
          <a:prstGeom prst="rect">
            <a:avLst/>
          </a:prstGeom>
        </p:spPr>
        <p:txBody>
          <a:bodyPr/>
          <a:lstStyle>
            <a:lvl1pPr>
              <a:defRPr/>
            </a:lvl1pPr>
          </a:lstStyle>
          <a:p>
            <a:pPr>
              <a:defRPr/>
            </a:pPr>
            <a:r>
              <a:rPr lang="zh-CN" altLang="en-US"/>
              <a:t>汇编与接口技术</a:t>
            </a:r>
            <a:endParaRPr lang="zh-CN" altLang="en-US"/>
          </a:p>
        </p:txBody>
      </p:sp>
      <p:sp>
        <p:nvSpPr>
          <p:cNvPr id="3" name="Rectangle 6"/>
          <p:cNvSpPr>
            <a:spLocks noGrp="1" noChangeArrowheads="1"/>
          </p:cNvSpPr>
          <p:nvPr>
            <p:ph type="sldNum" sz="quarter" idx="11"/>
          </p:nvPr>
        </p:nvSpPr>
        <p:spPr>
          <a:xfrm>
            <a:off x="8286750" y="6381750"/>
            <a:ext cx="638175" cy="476250"/>
          </a:xfrm>
          <a:prstGeom prst="rect">
            <a:avLst/>
          </a:prstGeom>
        </p:spPr>
        <p:txBody>
          <a:bodyPr/>
          <a:lstStyle>
            <a:lvl1pPr>
              <a:defRPr/>
            </a:lvl1pPr>
          </a:lstStyle>
          <a:p>
            <a:fld id="{7A6FE6A3-213F-4858-8423-606B1BC540F3}" type="slidenum">
              <a:rPr lang="en-US" altLang="zh-CN"/>
            </a:fld>
            <a:endParaRPr lang="en-US" altLang="zh-CN"/>
          </a:p>
        </p:txBody>
      </p:sp>
      <p:pic>
        <p:nvPicPr>
          <p:cNvPr id="4" name="Picture 1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9350" y="3979863"/>
            <a:ext cx="2914650" cy="28781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6"/>
          <p:cNvSpPr>
            <a:spLocks noGrp="1" noChangeArrowheads="1"/>
          </p:cNvSpPr>
          <p:nvPr>
            <p:ph type="sldNum" sz="quarter" idx="10"/>
          </p:nvPr>
        </p:nvSpPr>
        <p:spPr>
          <a:xfrm>
            <a:off x="8286750" y="6381750"/>
            <a:ext cx="638175" cy="476250"/>
          </a:xfrm>
          <a:prstGeom prst="rect">
            <a:avLst/>
          </a:prstGeom>
        </p:spPr>
        <p:txBody>
          <a:bodyPr/>
          <a:lstStyle>
            <a:lvl1pPr>
              <a:defRPr/>
            </a:lvl1pPr>
          </a:lstStyle>
          <a:p>
            <a:fld id="{E303188A-B6B5-43BA-B654-A929C0D9C973}" type="slidenum">
              <a:rPr lang="en-US" altLang="zh-CN"/>
            </a:fld>
            <a:endParaRPr lang="en-US" altLang="zh-CN"/>
          </a:p>
        </p:txBody>
      </p:sp>
      <p:sp>
        <p:nvSpPr>
          <p:cNvPr id="6" name="Rectangle 5"/>
          <p:cNvSpPr>
            <a:spLocks noGrp="1" noChangeArrowheads="1"/>
          </p:cNvSpPr>
          <p:nvPr>
            <p:ph type="ftr" sz="quarter" idx="11"/>
          </p:nvPr>
        </p:nvSpPr>
        <p:spPr>
          <a:xfrm>
            <a:off x="293688" y="6219825"/>
            <a:ext cx="2492375" cy="460375"/>
          </a:xfrm>
          <a:prstGeom prst="rect">
            <a:avLst/>
          </a:prstGeo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6"/>
          <p:cNvSpPr>
            <a:spLocks noGrp="1" noChangeArrowheads="1"/>
          </p:cNvSpPr>
          <p:nvPr>
            <p:ph type="sldNum" sz="quarter" idx="10"/>
          </p:nvPr>
        </p:nvSpPr>
        <p:spPr>
          <a:xfrm>
            <a:off x="8286750" y="6381750"/>
            <a:ext cx="638175" cy="476250"/>
          </a:xfrm>
          <a:prstGeom prst="rect">
            <a:avLst/>
          </a:prstGeom>
        </p:spPr>
        <p:txBody>
          <a:bodyPr/>
          <a:lstStyle>
            <a:lvl1pPr>
              <a:defRPr/>
            </a:lvl1pPr>
          </a:lstStyle>
          <a:p>
            <a:fld id="{B92BDE03-8452-4F2E-A063-3EA34E875852}" type="slidenum">
              <a:rPr lang="en-US" altLang="zh-CN"/>
            </a:fld>
            <a:endParaRPr lang="en-US" altLang="zh-CN"/>
          </a:p>
        </p:txBody>
      </p:sp>
      <p:sp>
        <p:nvSpPr>
          <p:cNvPr id="6" name="Rectangle 5"/>
          <p:cNvSpPr>
            <a:spLocks noGrp="1" noChangeArrowheads="1"/>
          </p:cNvSpPr>
          <p:nvPr>
            <p:ph type="ftr" sz="quarter" idx="11"/>
          </p:nvPr>
        </p:nvSpPr>
        <p:spPr>
          <a:xfrm>
            <a:off x="293688" y="6219825"/>
            <a:ext cx="2492375" cy="460375"/>
          </a:xfrm>
          <a:prstGeom prst="rect">
            <a:avLst/>
          </a:prstGeo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6"/>
          <p:cNvSpPr>
            <a:spLocks noGrp="1" noChangeArrowheads="1"/>
          </p:cNvSpPr>
          <p:nvPr>
            <p:ph type="sldNum" sz="quarter" idx="10"/>
          </p:nvPr>
        </p:nvSpPr>
        <p:spPr>
          <a:xfrm>
            <a:off x="8286750" y="6381750"/>
            <a:ext cx="638175" cy="476250"/>
          </a:xfrm>
          <a:prstGeom prst="rect">
            <a:avLst/>
          </a:prstGeom>
        </p:spPr>
        <p:txBody>
          <a:bodyPr/>
          <a:lstStyle>
            <a:lvl1pPr>
              <a:defRPr/>
            </a:lvl1pPr>
          </a:lstStyle>
          <a:p>
            <a:fld id="{A666D835-6AA7-426A-B360-43BB7A0E8822}" type="slidenum">
              <a:rPr lang="en-US" altLang="zh-CN"/>
            </a:fld>
            <a:endParaRPr lang="en-US" altLang="zh-CN"/>
          </a:p>
        </p:txBody>
      </p:sp>
      <p:sp>
        <p:nvSpPr>
          <p:cNvPr id="5" name="Rectangle 5"/>
          <p:cNvSpPr>
            <a:spLocks noGrp="1" noChangeArrowheads="1"/>
          </p:cNvSpPr>
          <p:nvPr>
            <p:ph type="ftr" sz="quarter" idx="11"/>
          </p:nvPr>
        </p:nvSpPr>
        <p:spPr>
          <a:xfrm>
            <a:off x="293688" y="6219825"/>
            <a:ext cx="2492375" cy="460375"/>
          </a:xfrm>
          <a:prstGeom prst="rect">
            <a:avLst/>
          </a:prstGeo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6"/>
          <p:cNvSpPr>
            <a:spLocks noGrp="1" noChangeArrowheads="1"/>
          </p:cNvSpPr>
          <p:nvPr>
            <p:ph type="sldNum" sz="quarter" idx="10"/>
          </p:nvPr>
        </p:nvSpPr>
        <p:spPr>
          <a:xfrm>
            <a:off x="8286750" y="6381750"/>
            <a:ext cx="638175" cy="476250"/>
          </a:xfrm>
          <a:prstGeom prst="rect">
            <a:avLst/>
          </a:prstGeom>
        </p:spPr>
        <p:txBody>
          <a:bodyPr/>
          <a:lstStyle>
            <a:lvl1pPr>
              <a:defRPr/>
            </a:lvl1pPr>
          </a:lstStyle>
          <a:p>
            <a:fld id="{71E0FA5C-78E7-4801-B735-240B548A4911}" type="slidenum">
              <a:rPr lang="en-US" altLang="zh-CN"/>
            </a:fld>
            <a:endParaRPr lang="en-US" altLang="zh-CN"/>
          </a:p>
        </p:txBody>
      </p:sp>
      <p:sp>
        <p:nvSpPr>
          <p:cNvPr id="5" name="Rectangle 5"/>
          <p:cNvSpPr>
            <a:spLocks noGrp="1" noChangeArrowheads="1"/>
          </p:cNvSpPr>
          <p:nvPr>
            <p:ph type="ftr" sz="quarter" idx="11"/>
          </p:nvPr>
        </p:nvSpPr>
        <p:spPr>
          <a:xfrm>
            <a:off x="293688" y="6219825"/>
            <a:ext cx="2492375" cy="460375"/>
          </a:xfrm>
          <a:prstGeom prst="rect">
            <a:avLst/>
          </a:prstGeo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457200" y="1600200"/>
            <a:ext cx="8229600" cy="4525963"/>
          </a:xfrm>
          <a:prstGeom prst="rect">
            <a:avLst/>
          </a:prstGeom>
        </p:spPr>
        <p:txBody>
          <a:bodyPr/>
          <a:lstStyle/>
          <a:p>
            <a:pPr lvl="0"/>
            <a:endParaRPr lang="zh-CN" altLang="en-US" noProof="0"/>
          </a:p>
        </p:txBody>
      </p:sp>
      <p:sp>
        <p:nvSpPr>
          <p:cNvPr id="4" name="Rectangle 6"/>
          <p:cNvSpPr>
            <a:spLocks noGrp="1" noChangeArrowheads="1"/>
          </p:cNvSpPr>
          <p:nvPr>
            <p:ph type="sldNum" sz="quarter" idx="10"/>
          </p:nvPr>
        </p:nvSpPr>
        <p:spPr>
          <a:xfrm>
            <a:off x="8286750" y="6381750"/>
            <a:ext cx="638175" cy="476250"/>
          </a:xfrm>
          <a:prstGeom prst="rect">
            <a:avLst/>
          </a:prstGeom>
        </p:spPr>
        <p:txBody>
          <a:bodyPr/>
          <a:lstStyle>
            <a:lvl1pPr>
              <a:defRPr/>
            </a:lvl1pPr>
          </a:lstStyle>
          <a:p>
            <a:fld id="{921DA4F1-4DAA-43CD-9AB4-23180FA39D80}" type="slidenum">
              <a:rPr lang="en-US" altLang="zh-CN"/>
            </a:fld>
            <a:endParaRPr lang="en-US" altLang="zh-CN"/>
          </a:p>
        </p:txBody>
      </p:sp>
      <p:sp>
        <p:nvSpPr>
          <p:cNvPr id="5" name="Rectangle 5"/>
          <p:cNvSpPr>
            <a:spLocks noGrp="1" noChangeArrowheads="1"/>
          </p:cNvSpPr>
          <p:nvPr>
            <p:ph type="ftr" sz="quarter" idx="11"/>
          </p:nvPr>
        </p:nvSpPr>
        <p:spPr>
          <a:xfrm>
            <a:off x="293688" y="6219825"/>
            <a:ext cx="2492375" cy="460375"/>
          </a:xfrm>
          <a:prstGeom prst="rect">
            <a:avLst/>
          </a:prstGeom>
        </p:spPr>
        <p:txBody>
          <a:bodyPr/>
          <a:lstStyle>
            <a:lvl1pPr>
              <a:defRPr/>
            </a:lvl1pPr>
          </a:lstStyle>
          <a:p>
            <a:pPr>
              <a:defRPr/>
            </a:pPr>
            <a:r>
              <a:rPr lang="zh-CN" altLang="en-US"/>
              <a:t>汇编与接口技术</a:t>
            </a:r>
            <a:endParaRPr lang="zh-CN" alt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image" Target="../media/image7.png"/><Relationship Id="rId18" Type="http://schemas.openxmlformats.org/officeDocument/2006/relationships/image" Target="../media/image1.jpeg"/><Relationship Id="rId17" Type="http://schemas.openxmlformats.org/officeDocument/2006/relationships/image" Target="../media/image6.png"/><Relationship Id="rId16" Type="http://schemas.openxmlformats.org/officeDocument/2006/relationships/image" Target="../media/image5.jpeg"/><Relationship Id="rId15" Type="http://schemas.openxmlformats.org/officeDocument/2006/relationships/image" Target="../media/image4.jpeg"/><Relationship Id="rId14" Type="http://schemas.openxmlformats.org/officeDocument/2006/relationships/image" Target="../media/image3.jpeg"/><Relationship Id="rId13" Type="http://schemas.openxmlformats.org/officeDocument/2006/relationships/image" Target="../media/image2.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8" name="Text Box 14"/>
          <p:cNvSpPr txBox="1">
            <a:spLocks noChangeArrowheads="1"/>
          </p:cNvSpPr>
          <p:nvPr userDrawn="1"/>
        </p:nvSpPr>
        <p:spPr bwMode="auto">
          <a:xfrm>
            <a:off x="5473700" y="320675"/>
            <a:ext cx="2757488"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lang="zh-CN" altLang="zh-CN" i="1">
              <a:effectLst>
                <a:outerShdw blurRad="38100" dist="38100" dir="2700000" algn="tl">
                  <a:srgbClr val="C0C0C0"/>
                </a:outerShdw>
              </a:effectLst>
              <a:latin typeface="Times New Roman" panose="02020603050405020304" pitchFamily="18" charset="0"/>
            </a:endParaRPr>
          </a:p>
        </p:txBody>
      </p:sp>
      <p:sp>
        <p:nvSpPr>
          <p:cNvPr id="10" name="Rectangle 5"/>
          <p:cNvSpPr>
            <a:spLocks noGrp="1" noChangeArrowheads="1"/>
          </p:cNvSpPr>
          <p:nvPr>
            <p:ph type="ftr" sz="quarter" idx="3"/>
          </p:nvPr>
        </p:nvSpPr>
        <p:spPr bwMode="auto">
          <a:xfrm>
            <a:off x="0" y="6307138"/>
            <a:ext cx="2627313"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spAutoFit/>
          </a:bodyPr>
          <a:lstStyle>
            <a:lvl1pPr algn="ctr" eaLnBrk="1" hangingPunct="1">
              <a:buFontTx/>
              <a:buNone/>
              <a:defRPr kumimoji="0" b="0" i="1">
                <a:solidFill>
                  <a:srgbClr val="C00000"/>
                </a:solidFill>
                <a:latin typeface="+mn-lt"/>
                <a:ea typeface="隶书" panose="02010509060101010101" pitchFamily="49" charset="-122"/>
              </a:defRPr>
            </a:lvl1pPr>
          </a:lstStyle>
          <a:p>
            <a:pPr>
              <a:defRPr/>
            </a:pPr>
            <a:r>
              <a:rPr lang="zh-CN" altLang="en-US" dirty="0"/>
              <a:t>汇编与接口技术</a:t>
            </a:r>
            <a:endParaRPr lang="zh-CN" altLang="en-US" dirty="0"/>
          </a:p>
        </p:txBody>
      </p:sp>
      <p:sp>
        <p:nvSpPr>
          <p:cNvPr id="11" name="Rectangle 6"/>
          <p:cNvSpPr>
            <a:spLocks noGrp="1" noChangeArrowheads="1"/>
          </p:cNvSpPr>
          <p:nvPr>
            <p:ph type="sldNum" sz="quarter" idx="4"/>
          </p:nvPr>
        </p:nvSpPr>
        <p:spPr bwMode="auto">
          <a:xfrm>
            <a:off x="8286750" y="6381750"/>
            <a:ext cx="6381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1" hangingPunct="1">
              <a:defRPr kumimoji="0" sz="1600" b="1">
                <a:solidFill>
                  <a:srgbClr val="000000"/>
                </a:solidFill>
                <a:latin typeface="Arial" panose="020B0604020202020204" pitchFamily="34" charset="0"/>
              </a:defRPr>
            </a:lvl1pPr>
          </a:lstStyle>
          <a:p>
            <a:fld id="{E00DAA55-B56C-4031-AF56-C6B2033A3705}" type="slidenum">
              <a:rPr lang="en-US" altLang="zh-CN"/>
            </a:fld>
            <a:endParaRPr lang="en-US" altLang="zh-CN"/>
          </a:p>
        </p:txBody>
      </p:sp>
      <p:sp>
        <p:nvSpPr>
          <p:cNvPr id="12" name="Text Box 14"/>
          <p:cNvSpPr txBox="1">
            <a:spLocks noChangeArrowheads="1"/>
          </p:cNvSpPr>
          <p:nvPr userDrawn="1"/>
        </p:nvSpPr>
        <p:spPr bwMode="auto">
          <a:xfrm>
            <a:off x="5401692" y="320675"/>
            <a:ext cx="2757488"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5580" indent="-195580" algn="l">
              <a:defRPr>
                <a:solidFill>
                  <a:schemeClr val="tx1"/>
                </a:solidFill>
                <a:latin typeface="Arial" panose="020B0604020202020204" pitchFamily="34" charset="0"/>
                <a:ea typeface="宋体" panose="02010600030101010101" pitchFamily="2" charset="-122"/>
              </a:defRPr>
            </a:lvl1pPr>
            <a:lvl2pPr algn="l">
              <a:defRPr>
                <a:solidFill>
                  <a:schemeClr val="tx1"/>
                </a:solidFill>
                <a:latin typeface="Arial" panose="020B0604020202020204" pitchFamily="34" charset="0"/>
                <a:ea typeface="宋体" panose="02010600030101010101" pitchFamily="2" charset="-122"/>
              </a:defRPr>
            </a:lvl2pPr>
            <a:lvl3pPr algn="l">
              <a:defRPr>
                <a:solidFill>
                  <a:schemeClr val="tx1"/>
                </a:solidFill>
                <a:latin typeface="Arial" panose="020B0604020202020204" pitchFamily="34" charset="0"/>
                <a:ea typeface="宋体" panose="02010600030101010101" pitchFamily="2" charset="-122"/>
              </a:defRPr>
            </a:lvl3pPr>
            <a:lvl4pPr algn="l">
              <a:defRPr>
                <a:solidFill>
                  <a:schemeClr val="tx1"/>
                </a:solidFill>
                <a:latin typeface="Arial" panose="020B0604020202020204" pitchFamily="34" charset="0"/>
                <a:ea typeface="宋体" panose="02010600030101010101" pitchFamily="2" charset="-122"/>
              </a:defRPr>
            </a:lvl4pPr>
            <a:lvl5pPr algn="l">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endParaRPr kumimoji="0" lang="zh-CN" altLang="zh-CN" b="1" i="1">
              <a:solidFill>
                <a:srgbClr val="000000"/>
              </a:solidFill>
              <a:effectLst>
                <a:outerShdw blurRad="38100" dist="38100" dir="2700000" algn="tl">
                  <a:srgbClr val="C0C0C0"/>
                </a:outerShdw>
              </a:effectLst>
              <a:latin typeface="Times New Roman" panose="02020603050405020304" pitchFamily="18" charset="0"/>
            </a:endParaRPr>
          </a:p>
        </p:txBody>
      </p:sp>
      <p:sp>
        <p:nvSpPr>
          <p:cNvPr id="13" name="Rectangle 2"/>
          <p:cNvSpPr>
            <a:spLocks noChangeArrowheads="1"/>
          </p:cNvSpPr>
          <p:nvPr userDrawn="1"/>
        </p:nvSpPr>
        <p:spPr bwMode="auto">
          <a:xfrm>
            <a:off x="363216" y="921544"/>
            <a:ext cx="8673280" cy="61104"/>
          </a:xfrm>
          <a:prstGeom prst="rect">
            <a:avLst/>
          </a:prstGeom>
          <a:gradFill flip="none" rotWithShape="1">
            <a:gsLst>
              <a:gs pos="0">
                <a:srgbClr val="133984">
                  <a:gamma/>
                  <a:tint val="0"/>
                  <a:invGamma/>
                </a:srgbClr>
              </a:gs>
              <a:gs pos="100000">
                <a:srgbClr val="16429A"/>
              </a:gs>
            </a:gsLst>
            <a:path path="circle">
              <a:fillToRect l="100000" b="100000"/>
            </a:path>
            <a:tileRect t="-100000" r="-100000"/>
          </a:gradFill>
          <a:ln>
            <a:noFill/>
          </a:ln>
          <a:effectLst/>
        </p:spPr>
        <p:txBody>
          <a:bodyPr wrap="none" anchor="ctr"/>
          <a:lstStyle/>
          <a:p>
            <a:endParaRPr lang="zh-CN" altLang="en-US"/>
          </a:p>
        </p:txBody>
      </p:sp>
      <p:pic>
        <p:nvPicPr>
          <p:cNvPr id="14" name="Picture 27"/>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562613" y="177006"/>
            <a:ext cx="842962" cy="5683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8"/>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319950" y="181768"/>
            <a:ext cx="952500" cy="5635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9"/>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444208" y="179388"/>
            <a:ext cx="838200" cy="56832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1"/>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8309992" y="184150"/>
            <a:ext cx="762000" cy="56356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2"/>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4644008" y="184150"/>
            <a:ext cx="881063" cy="5635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5"/>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6229350" y="3979863"/>
            <a:ext cx="2914650" cy="2878137"/>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p:cNvPicPr>
            <a:picLocks noChangeAspect="1"/>
          </p:cNvPicPr>
          <p:nvPr userDrawn="1"/>
        </p:nvPicPr>
        <p:blipFill>
          <a:blip r:embed="rId19"/>
          <a:stretch>
            <a:fillRect/>
          </a:stretch>
        </p:blipFill>
        <p:spPr>
          <a:xfrm>
            <a:off x="447517" y="145733"/>
            <a:ext cx="2478564" cy="68268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random/>
  </p:transition>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customXml" Target="../ink/ink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customXml" Target="../ink/ink2.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13.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audio" Target="../media/audio1.wav"/><Relationship Id="rId3" Type="http://schemas.openxmlformats.org/officeDocument/2006/relationships/image" Target="../media/image15.png"/><Relationship Id="rId2" Type="http://schemas.openxmlformats.org/officeDocument/2006/relationships/customXml" Target="../ink/ink3.xml"/><Relationship Id="rId1" Type="http://schemas.openxmlformats.org/officeDocument/2006/relationships/hyperlink" Target="../../ddd/&#21160;&#30011;1.ht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customXml" Target="../ink/ink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46.xml"/><Relationship Id="rId3" Type="http://schemas.openxmlformats.org/officeDocument/2006/relationships/slideLayout" Target="../slideLayouts/slideLayout7.xml"/><Relationship Id="rId2" Type="http://schemas.microsoft.com/office/2007/relationships/hdphoto" Target="../media/image20.wdp"/><Relationship Id="rId1" Type="http://schemas.openxmlformats.org/officeDocument/2006/relationships/image" Target="../media/image1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인터넷01"/>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53525"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9"/>
          <p:cNvSpPr txBox="1">
            <a:spLocks noChangeArrowheads="1"/>
          </p:cNvSpPr>
          <p:nvPr/>
        </p:nvSpPr>
        <p:spPr bwMode="auto">
          <a:xfrm>
            <a:off x="3094671" y="4143448"/>
            <a:ext cx="293751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3600" dirty="0">
                <a:latin typeface="黑体" panose="02010609060101010101" pitchFamily="49" charset="-122"/>
                <a:ea typeface="黑体" panose="02010609060101010101" pitchFamily="49" charset="-122"/>
                <a:cs typeface="+mn-ea"/>
                <a:sym typeface="+mn-lt"/>
              </a:rPr>
              <a:t>主讲：</a:t>
            </a:r>
            <a:r>
              <a:rPr lang="zh-CN" altLang="en-US" sz="3600" dirty="0">
                <a:solidFill>
                  <a:srgbClr val="CC3300"/>
                </a:solidFill>
                <a:latin typeface="黑体" panose="02010609060101010101" pitchFamily="49" charset="-122"/>
                <a:ea typeface="黑体" panose="02010609060101010101" pitchFamily="49" charset="-122"/>
                <a:cs typeface="+mn-ea"/>
                <a:sym typeface="+mn-lt"/>
              </a:rPr>
              <a:t>许万茹</a:t>
            </a:r>
            <a:endParaRPr lang="zh-CN" altLang="en-US" sz="3600" dirty="0">
              <a:solidFill>
                <a:srgbClr val="CC3300"/>
              </a:solidFill>
              <a:latin typeface="黑体" panose="02010609060101010101" pitchFamily="49" charset="-122"/>
              <a:ea typeface="黑体" panose="02010609060101010101" pitchFamily="49" charset="-122"/>
              <a:cs typeface="+mn-ea"/>
              <a:sym typeface="+mn-lt"/>
            </a:endParaRPr>
          </a:p>
        </p:txBody>
      </p:sp>
      <p:pic>
        <p:nvPicPr>
          <p:cNvPr id="9" name="Picture 12" descr="交大校徽 拷贝"/>
          <p:cNvPicPr>
            <a:picLocks noChangeAspect="1" noChangeArrowheads="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219075" y="5051425"/>
            <a:ext cx="1330325"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bwMode="auto">
          <a:xfrm>
            <a:off x="6080759" y="903250"/>
            <a:ext cx="3205549" cy="5644890"/>
          </a:xfrm>
          <a:prstGeom prst="rect">
            <a:avLst/>
          </a:prstGeom>
          <a:blipFill dpi="0" rotWithShape="1">
            <a:blip r:embed="rId3">
              <a:alphaModFix amt="55000"/>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10244" name="Text Box 2"/>
          <p:cNvSpPr txBox="1">
            <a:spLocks noChangeArrowheads="1"/>
          </p:cNvSpPr>
          <p:nvPr/>
        </p:nvSpPr>
        <p:spPr bwMode="auto">
          <a:xfrm>
            <a:off x="1543843" y="2545346"/>
            <a:ext cx="6056313" cy="708025"/>
          </a:xfrm>
          <a:prstGeom prst="rect">
            <a:avLst/>
          </a:prstGeom>
          <a:noFill/>
          <a:ln>
            <a:noFill/>
          </a:ln>
          <a:effec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4000" dirty="0">
                <a:solidFill>
                  <a:schemeClr val="accent2"/>
                </a:solidFill>
                <a:latin typeface="+mn-lt"/>
                <a:ea typeface="+mn-ea"/>
                <a:cs typeface="+mn-ea"/>
                <a:sym typeface="+mn-lt"/>
              </a:rPr>
              <a:t>第</a:t>
            </a:r>
            <a:r>
              <a:rPr kumimoji="1" lang="en-US" altLang="zh-CN" sz="4000" dirty="0">
                <a:solidFill>
                  <a:schemeClr val="accent2"/>
                </a:solidFill>
                <a:latin typeface="+mn-lt"/>
                <a:ea typeface="+mn-ea"/>
                <a:cs typeface="+mn-ea"/>
                <a:sym typeface="+mn-lt"/>
              </a:rPr>
              <a:t>2</a:t>
            </a:r>
            <a:r>
              <a:rPr kumimoji="1" lang="zh-CN" altLang="en-US" sz="4000" dirty="0">
                <a:solidFill>
                  <a:schemeClr val="accent2"/>
                </a:solidFill>
                <a:latin typeface="+mn-lt"/>
                <a:ea typeface="+mn-ea"/>
                <a:cs typeface="+mn-ea"/>
                <a:sym typeface="+mn-lt"/>
              </a:rPr>
              <a:t>章 </a:t>
            </a:r>
            <a:r>
              <a:rPr kumimoji="1" lang="en-US" altLang="zh-CN" sz="4000" dirty="0">
                <a:solidFill>
                  <a:schemeClr val="accent2"/>
                </a:solidFill>
                <a:latin typeface="+mn-lt"/>
                <a:ea typeface="+mn-ea"/>
                <a:cs typeface="+mn-ea"/>
                <a:sym typeface="+mn-lt"/>
              </a:rPr>
              <a:t>80x86</a:t>
            </a:r>
            <a:r>
              <a:rPr kumimoji="1" lang="zh-CN" altLang="en-US" sz="4000" dirty="0">
                <a:solidFill>
                  <a:schemeClr val="accent2"/>
                </a:solidFill>
                <a:latin typeface="+mn-lt"/>
                <a:ea typeface="+mn-ea"/>
                <a:cs typeface="+mn-ea"/>
                <a:sym typeface="+mn-lt"/>
              </a:rPr>
              <a:t>计算机组织</a:t>
            </a:r>
            <a:endParaRPr kumimoji="1" lang="zh-CN" altLang="en-US" sz="4000" dirty="0">
              <a:solidFill>
                <a:schemeClr val="accent2"/>
              </a:solidFill>
              <a:latin typeface="+mn-lt"/>
              <a:ea typeface="+mn-ea"/>
              <a:cs typeface="+mn-ea"/>
              <a:sym typeface="+mn-lt"/>
            </a:endParaRPr>
          </a:p>
        </p:txBody>
      </p:sp>
      <p:sp>
        <p:nvSpPr>
          <p:cNvPr id="11" name="页脚占位符 1"/>
          <p:cNvSpPr txBox="1"/>
          <p:nvPr/>
        </p:nvSpPr>
        <p:spPr bwMode="auto">
          <a:xfrm>
            <a:off x="0" y="-19039"/>
            <a:ext cx="9143999" cy="583565"/>
          </a:xfrm>
          <a:prstGeom prst="rect">
            <a:avLst/>
          </a:prstGeom>
          <a:noFill/>
          <a:ln>
            <a:noFill/>
          </a:ln>
          <a:effectLst/>
        </p:spPr>
        <p:txBody>
          <a:bodyPr vert="horz" wrap="square" lIns="91440" tIns="45720" rIns="91440" bIns="45720" numCol="1" anchor="ctr" anchorCtr="1" compatLnSpc="1">
            <a:spAutoFit/>
          </a:bodyPr>
          <a:lstStyle>
            <a:defPPr>
              <a:defRPr lang="zh-CN"/>
            </a:defPPr>
            <a:lvl1pPr algn="ctr" rtl="0" eaLnBrk="1" fontAlgn="base" hangingPunct="1">
              <a:spcBef>
                <a:spcPct val="0"/>
              </a:spcBef>
              <a:spcAft>
                <a:spcPct val="0"/>
              </a:spcAft>
              <a:buFontTx/>
              <a:buNone/>
              <a:defRPr kumimoji="0" sz="2400" b="0" i="1" kern="1200">
                <a:solidFill>
                  <a:srgbClr val="C00000"/>
                </a:solidFill>
                <a:latin typeface="+mn-lt"/>
                <a:ea typeface="隶书" panose="02010509060101010101" pitchFamily="49"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宋体" panose="02010600030101010101" pitchFamily="2" charset="-122"/>
                <a:cs typeface="+mn-cs"/>
              </a:defRPr>
            </a:lvl9pPr>
          </a:lstStyle>
          <a:p>
            <a:pPr algn="l">
              <a:defRPr/>
            </a:pPr>
            <a:r>
              <a:rPr kumimoji="1" lang="zh-CN" altLang="en-US" sz="3200" i="0" dirty="0">
                <a:solidFill>
                  <a:srgbClr val="FFFF00"/>
                </a:solidFill>
              </a:rPr>
              <a:t>北京交通大学          微机系统与接口技术</a:t>
            </a:r>
            <a:endParaRPr kumimoji="1" lang="zh-CN" altLang="en-US" sz="3200" i="0" dirty="0">
              <a:solidFill>
                <a:srgbClr val="FFFF00"/>
              </a:solidFill>
            </a:endParaRP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9"/>
          <p:cNvSpPr txBox="1">
            <a:spLocks noChangeArrowheads="1"/>
          </p:cNvSpPr>
          <p:nvPr/>
        </p:nvSpPr>
        <p:spPr bwMode="auto">
          <a:xfrm>
            <a:off x="3042071" y="1384300"/>
            <a:ext cx="30598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kumimoji="1" lang="zh-CN" altLang="en-US" sz="3600" dirty="0">
                <a:solidFill>
                  <a:srgbClr val="A50021"/>
                </a:solidFill>
                <a:latin typeface="+mn-lt"/>
                <a:ea typeface="+mn-ea"/>
                <a:cs typeface="+mn-ea"/>
                <a:sym typeface="+mn-lt"/>
              </a:rPr>
              <a:t>本章教学内容</a:t>
            </a:r>
            <a:endParaRPr kumimoji="1" lang="zh-CN" altLang="en-US" sz="3600" dirty="0">
              <a:solidFill>
                <a:srgbClr val="A50021"/>
              </a:solidFill>
              <a:latin typeface="+mn-lt"/>
              <a:ea typeface="+mn-ea"/>
              <a:cs typeface="+mn-ea"/>
              <a:sym typeface="+mn-lt"/>
            </a:endParaRPr>
          </a:p>
        </p:txBody>
      </p:sp>
      <p:sp>
        <p:nvSpPr>
          <p:cNvPr id="5" name="Text Box 2"/>
          <p:cNvSpPr txBox="1">
            <a:spLocks noChangeArrowheads="1"/>
          </p:cNvSpPr>
          <p:nvPr/>
        </p:nvSpPr>
        <p:spPr bwMode="auto">
          <a:xfrm>
            <a:off x="519113" y="2474572"/>
            <a:ext cx="8313388"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600"/>
              </a:spcBef>
              <a:spcAft>
                <a:spcPts val="600"/>
              </a:spcAft>
              <a:buClr>
                <a:srgbClr val="002060"/>
              </a:buClr>
              <a:buSzPct val="60000"/>
              <a:buFont typeface="Wingdings" panose="05000000000000000000" pitchFamily="2" charset="2"/>
              <a:buChar char="l"/>
            </a:pPr>
            <a:r>
              <a:rPr kumimoji="1" lang="en-US" altLang="zh-CN" sz="2600" dirty="0">
                <a:solidFill>
                  <a:srgbClr val="002060"/>
                </a:solidFill>
                <a:latin typeface="+mn-lt"/>
                <a:ea typeface="+mn-ea"/>
                <a:cs typeface="+mn-ea"/>
                <a:sym typeface="+mn-lt"/>
              </a:rPr>
              <a:t>80X86 CPU</a:t>
            </a:r>
            <a:r>
              <a:rPr kumimoji="1" lang="zh-CN" altLang="en-US" sz="2600" dirty="0">
                <a:solidFill>
                  <a:srgbClr val="002060"/>
                </a:solidFill>
                <a:latin typeface="+mn-lt"/>
                <a:ea typeface="+mn-ea"/>
                <a:cs typeface="+mn-ea"/>
                <a:sym typeface="+mn-lt"/>
              </a:rPr>
              <a:t>的基本组成和寄存器作用</a:t>
            </a:r>
            <a:endParaRPr kumimoji="1" lang="zh-CN" altLang="en-US" sz="2600" dirty="0">
              <a:solidFill>
                <a:srgbClr val="002060"/>
              </a:solidFill>
              <a:latin typeface="+mn-lt"/>
              <a:ea typeface="+mn-ea"/>
              <a:cs typeface="+mn-ea"/>
              <a:sym typeface="+mn-lt"/>
            </a:endParaRPr>
          </a:p>
          <a:p>
            <a:pPr>
              <a:lnSpc>
                <a:spcPct val="150000"/>
              </a:lnSpc>
              <a:spcBef>
                <a:spcPts val="600"/>
              </a:spcBef>
              <a:spcAft>
                <a:spcPts val="600"/>
              </a:spcAft>
              <a:buClr>
                <a:srgbClr val="002060"/>
              </a:buClr>
              <a:buSzPct val="60000"/>
              <a:buFont typeface="Wingdings" panose="05000000000000000000" pitchFamily="2" charset="2"/>
              <a:buChar char="l"/>
            </a:pPr>
            <a:r>
              <a:rPr kumimoji="1" lang="zh-CN" altLang="en-US" sz="2600" dirty="0">
                <a:solidFill>
                  <a:srgbClr val="002060"/>
                </a:solidFill>
                <a:latin typeface="+mn-lt"/>
                <a:ea typeface="+mn-ea"/>
                <a:cs typeface="+mn-ea"/>
                <a:sym typeface="+mn-lt"/>
              </a:rPr>
              <a:t>标志寄存器各位的含义</a:t>
            </a:r>
            <a:endParaRPr kumimoji="1" lang="zh-CN" altLang="en-US" sz="2600" dirty="0">
              <a:solidFill>
                <a:srgbClr val="002060"/>
              </a:solidFill>
              <a:latin typeface="+mn-lt"/>
              <a:ea typeface="+mn-ea"/>
              <a:cs typeface="+mn-ea"/>
              <a:sym typeface="+mn-lt"/>
            </a:endParaRPr>
          </a:p>
          <a:p>
            <a:pPr>
              <a:lnSpc>
                <a:spcPct val="150000"/>
              </a:lnSpc>
              <a:spcBef>
                <a:spcPts val="600"/>
              </a:spcBef>
              <a:spcAft>
                <a:spcPts val="600"/>
              </a:spcAft>
              <a:buClr>
                <a:srgbClr val="002060"/>
              </a:buClr>
              <a:buSzPct val="60000"/>
              <a:buFont typeface="Wingdings" panose="05000000000000000000" pitchFamily="2" charset="2"/>
              <a:buChar char="l"/>
            </a:pPr>
            <a:r>
              <a:rPr kumimoji="1" lang="zh-CN" altLang="en-US" sz="2600" dirty="0">
                <a:solidFill>
                  <a:srgbClr val="002060"/>
                </a:solidFill>
                <a:latin typeface="+mn-lt"/>
                <a:ea typeface="+mn-ea"/>
                <a:cs typeface="+mn-ea"/>
                <a:sym typeface="+mn-lt"/>
              </a:rPr>
              <a:t>实模式下存储器的分段、</a:t>
            </a:r>
            <a:r>
              <a:rPr kumimoji="1" lang="en-US" altLang="zh-CN" sz="2600" dirty="0">
                <a:solidFill>
                  <a:srgbClr val="002060"/>
                </a:solidFill>
                <a:latin typeface="+mn-lt"/>
                <a:ea typeface="+mn-ea"/>
                <a:cs typeface="+mn-ea"/>
                <a:sym typeface="+mn-lt"/>
              </a:rPr>
              <a:t>20</a:t>
            </a:r>
            <a:r>
              <a:rPr kumimoji="1" lang="zh-CN" altLang="en-US" sz="2600" dirty="0">
                <a:solidFill>
                  <a:srgbClr val="002060"/>
                </a:solidFill>
                <a:latin typeface="+mn-lt"/>
                <a:ea typeface="+mn-ea"/>
                <a:cs typeface="+mn-ea"/>
                <a:sym typeface="+mn-lt"/>
              </a:rPr>
              <a:t>位物理地址的形成</a:t>
            </a:r>
            <a:endParaRPr kumimoji="1" lang="zh-CN" altLang="en-US" sz="2600" dirty="0">
              <a:solidFill>
                <a:srgbClr val="002060"/>
              </a:solidFill>
              <a:latin typeface="+mn-lt"/>
              <a:ea typeface="+mn-ea"/>
              <a:cs typeface="+mn-ea"/>
              <a:sym typeface="+mn-lt"/>
            </a:endParaRPr>
          </a:p>
          <a:p>
            <a:pPr>
              <a:lnSpc>
                <a:spcPct val="150000"/>
              </a:lnSpc>
              <a:spcBef>
                <a:spcPts val="600"/>
              </a:spcBef>
              <a:spcAft>
                <a:spcPts val="600"/>
              </a:spcAft>
              <a:buClr>
                <a:srgbClr val="002060"/>
              </a:buClr>
              <a:buSzPct val="60000"/>
              <a:buFont typeface="Wingdings" panose="05000000000000000000" pitchFamily="2" charset="2"/>
              <a:buChar char="l"/>
            </a:pPr>
            <a:r>
              <a:rPr kumimoji="1" lang="zh-CN" altLang="en-US" sz="2600" dirty="0">
                <a:solidFill>
                  <a:srgbClr val="002060"/>
                </a:solidFill>
                <a:latin typeface="+mn-lt"/>
                <a:ea typeface="+mn-ea"/>
                <a:cs typeface="+mn-ea"/>
                <a:sym typeface="+mn-lt"/>
              </a:rPr>
              <a:t>段地址寄存器和偏移地址寄存器之间的隐含规则</a:t>
            </a:r>
            <a:endParaRPr kumimoji="1" lang="zh-CN" altLang="en-US" sz="2600" dirty="0">
              <a:solidFill>
                <a:srgbClr val="002060"/>
              </a:solidFill>
              <a:latin typeface="+mn-lt"/>
              <a:ea typeface="+mn-ea"/>
              <a:cs typeface="+mn-ea"/>
              <a:sym typeface="+mn-lt"/>
            </a:endParaRP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2987675" y="1412875"/>
            <a:ext cx="3168650" cy="641350"/>
          </a:xfrm>
          <a:prstGeom prst="rect">
            <a:avLst/>
          </a:prstGeom>
          <a:solidFill>
            <a:srgbClr val="FFCC66"/>
          </a:solidFill>
          <a:ln>
            <a:noFill/>
          </a:ln>
          <a:effectLst/>
          <a:extLst>
            <a:ext uri="{91240B29-F687-4F45-9708-019B960494DF}">
              <a14:hiddenLine xmlns:a14="http://schemas.microsoft.com/office/drawing/2010/main" w="9525">
                <a:solidFill>
                  <a:srgbClr val="0099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3600">
                <a:solidFill>
                  <a:schemeClr val="accent2"/>
                </a:solidFill>
                <a:latin typeface="+mn-lt"/>
                <a:ea typeface="+mn-ea"/>
                <a:cs typeface="+mn-ea"/>
                <a:sym typeface="+mn-lt"/>
              </a:rPr>
              <a:t>主要内容</a:t>
            </a:r>
            <a:endParaRPr kumimoji="1" lang="zh-CN" altLang="en-US" sz="3600">
              <a:solidFill>
                <a:schemeClr val="accent2"/>
              </a:solidFill>
              <a:latin typeface="+mn-lt"/>
              <a:ea typeface="+mn-ea"/>
              <a:cs typeface="+mn-ea"/>
              <a:sym typeface="+mn-lt"/>
            </a:endParaRPr>
          </a:p>
        </p:txBody>
      </p:sp>
      <p:sp>
        <p:nvSpPr>
          <p:cNvPr id="12291" name="AutoShape 6"/>
          <p:cNvSpPr>
            <a:spLocks noChangeArrowheads="1"/>
          </p:cNvSpPr>
          <p:nvPr/>
        </p:nvSpPr>
        <p:spPr bwMode="auto">
          <a:xfrm>
            <a:off x="2128838" y="2456344"/>
            <a:ext cx="4743450" cy="2923212"/>
          </a:xfrm>
          <a:prstGeom prst="roundRect">
            <a:avLst>
              <a:gd name="adj" fmla="val 16667"/>
            </a:avLst>
          </a:prstGeom>
          <a:noFill/>
          <a:ln w="38100" algn="ctr">
            <a:solidFill>
              <a:srgbClr val="FF99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70000"/>
              </a:lnSpc>
            </a:pPr>
            <a:r>
              <a:rPr kumimoji="1" lang="en-US" altLang="zh-CN" sz="3400">
                <a:latin typeface="+mn-lt"/>
                <a:ea typeface="+mn-ea"/>
                <a:cs typeface="+mn-ea"/>
                <a:sym typeface="+mn-lt"/>
              </a:rPr>
              <a:t>2.1 </a:t>
            </a:r>
            <a:r>
              <a:rPr kumimoji="1" lang="zh-CN" altLang="en-US" sz="3400" u="sng">
                <a:solidFill>
                  <a:srgbClr val="FF0000"/>
                </a:solidFill>
                <a:latin typeface="+mn-lt"/>
                <a:ea typeface="+mn-ea"/>
                <a:cs typeface="+mn-ea"/>
                <a:sym typeface="+mn-lt"/>
              </a:rPr>
              <a:t>计算机系统</a:t>
            </a:r>
            <a:endParaRPr kumimoji="1" lang="en-US" altLang="zh-CN" sz="3400" u="sng">
              <a:solidFill>
                <a:srgbClr val="FF0000"/>
              </a:solidFill>
              <a:latin typeface="+mn-lt"/>
              <a:ea typeface="+mn-ea"/>
              <a:cs typeface="+mn-ea"/>
              <a:sym typeface="+mn-lt"/>
            </a:endParaRPr>
          </a:p>
          <a:p>
            <a:pPr>
              <a:lnSpc>
                <a:spcPct val="170000"/>
              </a:lnSpc>
            </a:pPr>
            <a:r>
              <a:rPr kumimoji="1" lang="en-US" altLang="zh-CN" sz="3400">
                <a:latin typeface="+mn-lt"/>
                <a:ea typeface="+mn-ea"/>
                <a:cs typeface="+mn-ea"/>
                <a:sym typeface="+mn-lt"/>
              </a:rPr>
              <a:t>2.2 80x86</a:t>
            </a:r>
            <a:r>
              <a:rPr kumimoji="1" lang="zh-CN" altLang="en-US" sz="3400">
                <a:latin typeface="+mn-lt"/>
                <a:ea typeface="+mn-ea"/>
                <a:cs typeface="+mn-ea"/>
                <a:sym typeface="+mn-lt"/>
              </a:rPr>
              <a:t>微处理器</a:t>
            </a:r>
            <a:endParaRPr kumimoji="1" lang="en-US" altLang="zh-CN" sz="3400">
              <a:latin typeface="+mn-lt"/>
              <a:ea typeface="+mn-ea"/>
              <a:cs typeface="+mn-ea"/>
              <a:sym typeface="+mn-lt"/>
            </a:endParaRPr>
          </a:p>
          <a:p>
            <a:pPr>
              <a:lnSpc>
                <a:spcPct val="170000"/>
              </a:lnSpc>
            </a:pPr>
            <a:r>
              <a:rPr kumimoji="1" lang="en-US" altLang="zh-CN" sz="3400">
                <a:latin typeface="+mn-lt"/>
                <a:ea typeface="+mn-ea"/>
                <a:cs typeface="+mn-ea"/>
                <a:sym typeface="+mn-lt"/>
              </a:rPr>
              <a:t>2.3 </a:t>
            </a:r>
            <a:r>
              <a:rPr kumimoji="1" lang="zh-CN" altLang="en-US" sz="3400">
                <a:latin typeface="+mn-lt"/>
                <a:ea typeface="+mn-ea"/>
                <a:cs typeface="+mn-ea"/>
                <a:sym typeface="+mn-lt"/>
              </a:rPr>
              <a:t>存储器地址</a:t>
            </a:r>
            <a:endParaRPr kumimoji="1" lang="zh-CN" altLang="en-US" sz="3400">
              <a:latin typeface="+mn-lt"/>
              <a:ea typeface="+mn-ea"/>
              <a:cs typeface="+mn-ea"/>
              <a:sym typeface="+mn-lt"/>
            </a:endParaRPr>
          </a:p>
        </p:txBody>
      </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51016" y="1331913"/>
            <a:ext cx="3724275" cy="647700"/>
          </a:xfrm>
          <a:prstGeom prst="rect">
            <a:avLst/>
          </a:prstGeom>
          <a:noFill/>
        </p:spPr>
        <p:txBody>
          <a:bodyPr>
            <a:sp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eaLnBrk="1" hangingPunct="1">
              <a:defRPr/>
            </a:pPr>
            <a:r>
              <a:rPr kumimoji="1" lang="en-US" altLang="zh-CN" sz="3600" dirty="0">
                <a:solidFill>
                  <a:schemeClr val="accent2"/>
                </a:solidFill>
                <a:latin typeface="+mn-lt"/>
                <a:ea typeface="+mn-ea"/>
                <a:cs typeface="+mn-ea"/>
                <a:sym typeface="+mn-lt"/>
              </a:rPr>
              <a:t>2.1 </a:t>
            </a:r>
            <a:r>
              <a:rPr kumimoji="1" lang="zh-CN" altLang="en-US" sz="3600" dirty="0">
                <a:solidFill>
                  <a:schemeClr val="accent2"/>
                </a:solidFill>
                <a:latin typeface="+mn-lt"/>
                <a:ea typeface="+mn-ea"/>
                <a:cs typeface="+mn-ea"/>
                <a:sym typeface="+mn-lt"/>
              </a:rPr>
              <a:t>计算机系统</a:t>
            </a:r>
            <a:endParaRPr kumimoji="1" lang="en-US" altLang="zh-CN" sz="3600" dirty="0">
              <a:solidFill>
                <a:schemeClr val="accent2"/>
              </a:solidFill>
              <a:latin typeface="+mn-lt"/>
              <a:ea typeface="+mn-ea"/>
              <a:cs typeface="+mn-ea"/>
              <a:sym typeface="+mn-lt"/>
            </a:endParaRPr>
          </a:p>
        </p:txBody>
      </p:sp>
      <p:sp>
        <p:nvSpPr>
          <p:cNvPr id="28" name="Text Box 26"/>
          <p:cNvSpPr txBox="1">
            <a:spLocks noChangeArrowheads="1"/>
          </p:cNvSpPr>
          <p:nvPr/>
        </p:nvSpPr>
        <p:spPr bwMode="auto">
          <a:xfrm>
            <a:off x="4207377" y="1396207"/>
            <a:ext cx="451674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2800" i="1" dirty="0">
                <a:solidFill>
                  <a:srgbClr val="CC3300"/>
                </a:solidFill>
                <a:latin typeface="华文新魏" panose="02010800040101010101" pitchFamily="2" charset="-122"/>
                <a:ea typeface="华文新魏" panose="02010800040101010101" pitchFamily="2" charset="-122"/>
                <a:cs typeface="+mn-ea"/>
                <a:sym typeface="+mn-lt"/>
              </a:rPr>
              <a:t>以</a:t>
            </a:r>
            <a:r>
              <a:rPr lang="en-US" altLang="zh-CN" sz="2800" i="1" dirty="0">
                <a:solidFill>
                  <a:srgbClr val="CC3300"/>
                </a:solidFill>
                <a:latin typeface="华文新魏" panose="02010800040101010101" pitchFamily="2" charset="-122"/>
                <a:ea typeface="华文新魏" panose="02010800040101010101" pitchFamily="2" charset="-122"/>
                <a:cs typeface="+mn-ea"/>
                <a:sym typeface="+mn-lt"/>
              </a:rPr>
              <a:t>16</a:t>
            </a:r>
            <a:r>
              <a:rPr lang="zh-CN" altLang="en-US" sz="2800" i="1" dirty="0">
                <a:solidFill>
                  <a:srgbClr val="CC3300"/>
                </a:solidFill>
                <a:latin typeface="华文新魏" panose="02010800040101010101" pitchFamily="2" charset="-122"/>
                <a:ea typeface="华文新魏" panose="02010800040101010101" pitchFamily="2" charset="-122"/>
                <a:cs typeface="+mn-ea"/>
                <a:sym typeface="+mn-lt"/>
              </a:rPr>
              <a:t>位的</a:t>
            </a:r>
            <a:r>
              <a:rPr lang="en-US" altLang="zh-CN" sz="2800" i="1" dirty="0">
                <a:solidFill>
                  <a:srgbClr val="CC3300"/>
                </a:solidFill>
                <a:latin typeface="华文新魏" panose="02010800040101010101" pitchFamily="2" charset="-122"/>
                <a:ea typeface="华文新魏" panose="02010800040101010101" pitchFamily="2" charset="-122"/>
                <a:cs typeface="+mn-ea"/>
                <a:sym typeface="+mn-lt"/>
              </a:rPr>
              <a:t>8086</a:t>
            </a:r>
            <a:r>
              <a:rPr lang="zh-CN" altLang="en-US" sz="2800" i="1" dirty="0">
                <a:solidFill>
                  <a:srgbClr val="CC3300"/>
                </a:solidFill>
                <a:latin typeface="华文新魏" panose="02010800040101010101" pitchFamily="2" charset="-122"/>
                <a:ea typeface="华文新魏" panose="02010800040101010101" pitchFamily="2" charset="-122"/>
                <a:cs typeface="+mn-ea"/>
                <a:sym typeface="+mn-lt"/>
              </a:rPr>
              <a:t>为教学对象</a:t>
            </a:r>
            <a:endParaRPr lang="zh-CN" altLang="en-US" sz="2800" i="1" dirty="0">
              <a:solidFill>
                <a:srgbClr val="CC3300"/>
              </a:solidFill>
              <a:latin typeface="华文新魏" panose="02010800040101010101" pitchFamily="2" charset="-122"/>
              <a:ea typeface="华文新魏" panose="02010800040101010101" pitchFamily="2" charset="-122"/>
              <a:cs typeface="+mn-ea"/>
              <a:sym typeface="+mn-lt"/>
            </a:endParaRPr>
          </a:p>
        </p:txBody>
      </p:sp>
      <p:sp>
        <p:nvSpPr>
          <p:cNvPr id="9" name="Rectangle 34"/>
          <p:cNvSpPr>
            <a:spLocks noChangeArrowheads="1"/>
          </p:cNvSpPr>
          <p:nvPr/>
        </p:nvSpPr>
        <p:spPr bwMode="auto">
          <a:xfrm>
            <a:off x="170525" y="2669968"/>
            <a:ext cx="184731" cy="461665"/>
          </a:xfrm>
          <a:prstGeom prst="rect">
            <a:avLst/>
          </a:prstGeom>
          <a:noFill/>
          <a:ln>
            <a:noFill/>
          </a:ln>
          <a:effectLst>
            <a:prstShdw prst="shdw17" dist="17961" dir="2700000">
              <a:srgbClr val="339933">
                <a:gamma/>
                <a:shade val="60000"/>
                <a:invGamma/>
              </a:srgbClr>
            </a:prstShdw>
          </a:effectLst>
          <a:extLst>
            <a:ext uri="{909E8E84-426E-40DD-AFC4-6F175D3DCCD1}">
              <a14:hiddenFill xmlns:a14="http://schemas.microsoft.com/office/drawing/2010/main">
                <a:solidFill>
                  <a:srgbClr val="339933"/>
                </a:solidFill>
              </a14:hiddenFill>
            </a:ext>
            <a:ext uri="{91240B29-F687-4F45-9708-019B960494DF}">
              <a14:hiddenLine xmlns:a14="http://schemas.microsoft.com/office/drawing/2010/main" w="9525">
                <a:solidFill>
                  <a:srgbClr val="000000"/>
                </a:solidFill>
                <a:prstDash val="solid"/>
                <a:miter lim="800000"/>
                <a:headEnd/>
                <a:tailEnd/>
              </a14:hiddenLine>
            </a:ext>
          </a:extLst>
        </p:spPr>
        <p:txBody>
          <a:bodyPr vert="horz" wrap="none" lIns="91440" tIns="45720" rIns="91440" bIns="45720" numCol="1" anchor="ctr" anchorCtr="0" compatLnSpc="1">
            <a:spAutoFit/>
          </a:bodyPr>
          <a:lstStyle/>
          <a:p>
            <a:endParaRPr lang="zh-CN" altLang="en-US">
              <a:latin typeface="+mn-lt"/>
              <a:ea typeface="+mn-ea"/>
              <a:cs typeface="+mn-ea"/>
              <a:sym typeface="+mn-lt"/>
            </a:endParaRPr>
          </a:p>
        </p:txBody>
      </p:sp>
      <p:grpSp>
        <p:nvGrpSpPr>
          <p:cNvPr id="5" name="组合 4"/>
          <p:cNvGrpSpPr/>
          <p:nvPr/>
        </p:nvGrpSpPr>
        <p:grpSpPr>
          <a:xfrm>
            <a:off x="1015904" y="2367840"/>
            <a:ext cx="7413625" cy="3940966"/>
            <a:chOff x="1015904" y="2367840"/>
            <a:chExt cx="7413625" cy="3940966"/>
          </a:xfrm>
        </p:grpSpPr>
        <p:sp>
          <p:nvSpPr>
            <p:cNvPr id="13315" name="Rectangle 42"/>
            <p:cNvSpPr>
              <a:spLocks noChangeArrowheads="1"/>
            </p:cNvSpPr>
            <p:nvPr/>
          </p:nvSpPr>
          <p:spPr bwMode="auto">
            <a:xfrm>
              <a:off x="4829079" y="5095519"/>
              <a:ext cx="3281362" cy="755650"/>
            </a:xfrm>
            <a:prstGeom prst="rect">
              <a:avLst/>
            </a:prstGeom>
            <a:solidFill>
              <a:srgbClr val="FFFFCC"/>
            </a:solidFill>
            <a:ln w="9525" algn="ctr">
              <a:solidFill>
                <a:srgbClr val="000000"/>
              </a:solidFill>
              <a:prstDash val="dash"/>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6" name="Text Box 4"/>
            <p:cNvSpPr txBox="1">
              <a:spLocks noChangeArrowheads="1"/>
            </p:cNvSpPr>
            <p:nvPr/>
          </p:nvSpPr>
          <p:spPr bwMode="auto">
            <a:xfrm>
              <a:off x="4894166" y="5200294"/>
              <a:ext cx="1231900" cy="561975"/>
            </a:xfrm>
            <a:prstGeom prst="rect">
              <a:avLst/>
            </a:prstGeom>
            <a:solidFill>
              <a:srgbClr val="FFFFCC"/>
            </a:solidFill>
            <a:ln w="9525">
              <a:solidFill>
                <a:schemeClr val="tx2"/>
              </a:solidFill>
              <a:miter lim="800000"/>
            </a:ln>
          </p:spPr>
          <p:txBody>
            <a:bodyPr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a:latin typeface="+mn-lt"/>
                  <a:ea typeface="+mn-ea"/>
                  <a:cs typeface="+mn-ea"/>
                  <a:sym typeface="+mn-lt"/>
                </a:rPr>
                <a:t>I/O</a:t>
              </a:r>
              <a:r>
                <a:rPr lang="zh-CN" altLang="en-US" sz="2000">
                  <a:latin typeface="+mn-lt"/>
                  <a:ea typeface="+mn-ea"/>
                  <a:cs typeface="+mn-ea"/>
                  <a:sym typeface="+mn-lt"/>
                </a:rPr>
                <a:t>接口</a:t>
              </a:r>
              <a:endParaRPr lang="zh-CN" altLang="en-US" sz="2000">
                <a:latin typeface="+mn-lt"/>
                <a:ea typeface="+mn-ea"/>
                <a:cs typeface="+mn-ea"/>
                <a:sym typeface="+mn-lt"/>
              </a:endParaRPr>
            </a:p>
          </p:txBody>
        </p:sp>
        <p:sp>
          <p:nvSpPr>
            <p:cNvPr id="7" name="Text Box 5"/>
            <p:cNvSpPr txBox="1">
              <a:spLocks noChangeArrowheads="1"/>
            </p:cNvSpPr>
            <p:nvPr/>
          </p:nvSpPr>
          <p:spPr bwMode="auto">
            <a:xfrm>
              <a:off x="6749954" y="5200294"/>
              <a:ext cx="1231900" cy="561975"/>
            </a:xfrm>
            <a:prstGeom prst="rect">
              <a:avLst/>
            </a:prstGeom>
            <a:solidFill>
              <a:srgbClr val="FFFFCC"/>
            </a:solidFill>
            <a:ln w="9525" algn="ctr">
              <a:solidFill>
                <a:schemeClr val="tx2"/>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latin typeface="+mn-lt"/>
                  <a:ea typeface="+mn-ea"/>
                  <a:cs typeface="+mn-ea"/>
                  <a:sym typeface="+mn-lt"/>
                </a:rPr>
                <a:t>外部设备</a:t>
              </a:r>
              <a:endParaRPr lang="zh-CN" altLang="en-US" sz="2000">
                <a:latin typeface="+mn-lt"/>
                <a:ea typeface="+mn-ea"/>
                <a:cs typeface="+mn-ea"/>
                <a:sym typeface="+mn-lt"/>
              </a:endParaRPr>
            </a:p>
          </p:txBody>
        </p:sp>
        <p:sp>
          <p:nvSpPr>
            <p:cNvPr id="8" name="Text Box 8"/>
            <p:cNvSpPr txBox="1">
              <a:spLocks noChangeArrowheads="1"/>
            </p:cNvSpPr>
            <p:nvPr/>
          </p:nvSpPr>
          <p:spPr bwMode="auto">
            <a:xfrm>
              <a:off x="3082829" y="5216169"/>
              <a:ext cx="1117600" cy="560387"/>
            </a:xfrm>
            <a:prstGeom prst="rect">
              <a:avLst/>
            </a:prstGeom>
            <a:solidFill>
              <a:srgbClr val="99FF33"/>
            </a:solidFill>
            <a:ln w="9525">
              <a:solidFill>
                <a:srgbClr val="000000"/>
              </a:solidFill>
              <a:miter lim="800000"/>
            </a:ln>
          </p:spPr>
          <p:txBody>
            <a:bodyPr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latin typeface="+mn-lt"/>
                  <a:ea typeface="+mn-ea"/>
                  <a:cs typeface="+mn-ea"/>
                  <a:sym typeface="+mn-lt"/>
                </a:rPr>
                <a:t>存储器</a:t>
              </a:r>
              <a:endParaRPr lang="zh-CN" altLang="en-US" sz="2000">
                <a:latin typeface="+mn-lt"/>
                <a:ea typeface="+mn-ea"/>
                <a:cs typeface="+mn-ea"/>
                <a:sym typeface="+mn-lt"/>
              </a:endParaRPr>
            </a:p>
          </p:txBody>
        </p:sp>
        <p:sp>
          <p:nvSpPr>
            <p:cNvPr id="13319" name="AutoShape 9"/>
            <p:cNvSpPr>
              <a:spLocks noChangeArrowheads="1"/>
            </p:cNvSpPr>
            <p:nvPr/>
          </p:nvSpPr>
          <p:spPr bwMode="auto">
            <a:xfrm>
              <a:off x="6154641" y="5406669"/>
              <a:ext cx="542925" cy="198437"/>
            </a:xfrm>
            <a:prstGeom prst="leftRightArrow">
              <a:avLst>
                <a:gd name="adj1" fmla="val 50000"/>
                <a:gd name="adj2" fmla="val 54720"/>
              </a:avLst>
            </a:prstGeom>
            <a:solidFill>
              <a:schemeClr val="tx1"/>
            </a:solidFill>
            <a:ln w="9525">
              <a:solidFill>
                <a:srgbClr val="000000"/>
              </a:solidFill>
              <a:miter lim="800000"/>
            </a:ln>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13320" name="Text Box 11"/>
            <p:cNvSpPr txBox="1">
              <a:spLocks noChangeArrowheads="1"/>
            </p:cNvSpPr>
            <p:nvPr/>
          </p:nvSpPr>
          <p:spPr bwMode="auto">
            <a:xfrm>
              <a:off x="5676804" y="4203344"/>
              <a:ext cx="2752725" cy="3635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latin typeface="+mn-lt"/>
                  <a:ea typeface="+mn-ea"/>
                  <a:cs typeface="+mn-ea"/>
                  <a:sym typeface="+mn-lt"/>
                </a:rPr>
                <a:t>控制总线（</a:t>
              </a:r>
              <a:r>
                <a:rPr lang="en-US" altLang="zh-CN" sz="2000">
                  <a:latin typeface="+mn-lt"/>
                  <a:ea typeface="+mn-ea"/>
                  <a:cs typeface="+mn-ea"/>
                  <a:sym typeface="+mn-lt"/>
                </a:rPr>
                <a:t>CB</a:t>
              </a:r>
              <a:r>
                <a:rPr lang="zh-CN" altLang="en-US" sz="2000">
                  <a:latin typeface="+mn-lt"/>
                  <a:ea typeface="+mn-ea"/>
                  <a:cs typeface="+mn-ea"/>
                  <a:sym typeface="+mn-lt"/>
                </a:rPr>
                <a:t>）</a:t>
              </a:r>
              <a:endParaRPr lang="zh-CN" altLang="en-US" sz="2000">
                <a:latin typeface="+mn-lt"/>
                <a:ea typeface="+mn-ea"/>
                <a:cs typeface="+mn-ea"/>
                <a:sym typeface="+mn-lt"/>
              </a:endParaRPr>
            </a:p>
          </p:txBody>
        </p:sp>
        <p:sp>
          <p:nvSpPr>
            <p:cNvPr id="13321" name="AutoShape 13"/>
            <p:cNvSpPr>
              <a:spLocks noChangeArrowheads="1"/>
            </p:cNvSpPr>
            <p:nvPr/>
          </p:nvSpPr>
          <p:spPr bwMode="auto">
            <a:xfrm>
              <a:off x="3822604" y="4689119"/>
              <a:ext cx="163512" cy="506412"/>
            </a:xfrm>
            <a:prstGeom prst="upDownArrow">
              <a:avLst>
                <a:gd name="adj1" fmla="val 50000"/>
                <a:gd name="adj2" fmla="val 61942"/>
              </a:avLst>
            </a:prstGeom>
            <a:solidFill>
              <a:srgbClr val="FF0000"/>
            </a:solidFill>
            <a:ln w="9525">
              <a:solidFill>
                <a:srgbClr val="000000"/>
              </a:solidFill>
              <a:miter lim="800000"/>
            </a:ln>
          </p:spPr>
          <p:txBody>
            <a:bodyPr vert="eaVert"/>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13322" name="AutoShape 14"/>
            <p:cNvSpPr>
              <a:spLocks noChangeArrowheads="1"/>
            </p:cNvSpPr>
            <p:nvPr/>
          </p:nvSpPr>
          <p:spPr bwMode="auto">
            <a:xfrm>
              <a:off x="5805391" y="4689119"/>
              <a:ext cx="161925" cy="506412"/>
            </a:xfrm>
            <a:prstGeom prst="upDownArrow">
              <a:avLst>
                <a:gd name="adj1" fmla="val 50000"/>
                <a:gd name="adj2" fmla="val 62549"/>
              </a:avLst>
            </a:prstGeom>
            <a:solidFill>
              <a:srgbClr val="FF0000"/>
            </a:solidFill>
            <a:ln w="9525">
              <a:solidFill>
                <a:srgbClr val="000000"/>
              </a:solidFill>
              <a:miter lim="800000"/>
            </a:ln>
          </p:spPr>
          <p:txBody>
            <a:bodyPr vert="eaVert"/>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13" name="AutoShape 15"/>
            <p:cNvSpPr>
              <a:spLocks noChangeArrowheads="1"/>
            </p:cNvSpPr>
            <p:nvPr/>
          </p:nvSpPr>
          <p:spPr bwMode="auto">
            <a:xfrm>
              <a:off x="2705004" y="4455756"/>
              <a:ext cx="5405437" cy="284163"/>
            </a:xfrm>
            <a:prstGeom prst="leftRightArrow">
              <a:avLst>
                <a:gd name="adj1" fmla="val 44426"/>
                <a:gd name="adj2" fmla="val 36900"/>
              </a:avLst>
            </a:prstGeom>
            <a:solidFill>
              <a:srgbClr val="FF0000"/>
            </a:solidFill>
            <a:ln w="9525">
              <a:solidFill>
                <a:srgbClr val="000000"/>
              </a:solidFill>
              <a:miter lim="800000"/>
            </a:ln>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13324" name="Text Box 17"/>
            <p:cNvSpPr txBox="1">
              <a:spLocks noChangeArrowheads="1"/>
            </p:cNvSpPr>
            <p:nvPr/>
          </p:nvSpPr>
          <p:spPr bwMode="auto">
            <a:xfrm>
              <a:off x="5856191" y="3415944"/>
              <a:ext cx="2436813" cy="41592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latin typeface="+mn-lt"/>
                  <a:ea typeface="+mn-ea"/>
                  <a:cs typeface="+mn-ea"/>
                  <a:sym typeface="+mn-lt"/>
                </a:rPr>
                <a:t>数据总线（</a:t>
              </a:r>
              <a:r>
                <a:rPr lang="en-US" altLang="zh-CN" sz="2000">
                  <a:latin typeface="+mn-lt"/>
                  <a:ea typeface="+mn-ea"/>
                  <a:cs typeface="+mn-ea"/>
                  <a:sym typeface="+mn-lt"/>
                </a:rPr>
                <a:t>DB</a:t>
              </a:r>
              <a:r>
                <a:rPr lang="zh-CN" altLang="en-US" sz="2000">
                  <a:latin typeface="+mn-lt"/>
                  <a:ea typeface="+mn-ea"/>
                  <a:cs typeface="+mn-ea"/>
                  <a:sym typeface="+mn-lt"/>
                </a:rPr>
                <a:t>）</a:t>
              </a:r>
              <a:endParaRPr lang="zh-CN" altLang="en-US" sz="2000">
                <a:latin typeface="+mn-lt"/>
                <a:ea typeface="+mn-ea"/>
                <a:cs typeface="+mn-ea"/>
                <a:sym typeface="+mn-lt"/>
              </a:endParaRPr>
            </a:p>
          </p:txBody>
        </p:sp>
        <p:sp>
          <p:nvSpPr>
            <p:cNvPr id="15" name="AutoShape 18"/>
            <p:cNvSpPr>
              <a:spLocks noChangeArrowheads="1"/>
            </p:cNvSpPr>
            <p:nvPr/>
          </p:nvSpPr>
          <p:spPr bwMode="auto">
            <a:xfrm>
              <a:off x="2705004" y="3646131"/>
              <a:ext cx="5405437" cy="374650"/>
            </a:xfrm>
            <a:prstGeom prst="leftRightArrow">
              <a:avLst>
                <a:gd name="adj1" fmla="val 44426"/>
                <a:gd name="adj2" fmla="val 37034"/>
              </a:avLst>
            </a:prstGeom>
            <a:solidFill>
              <a:schemeClr val="accent2"/>
            </a:solidFill>
            <a:ln w="9525">
              <a:solidFill>
                <a:srgbClr val="000000"/>
              </a:solidFill>
              <a:miter lim="800000"/>
            </a:ln>
          </p:spPr>
          <p:txBody>
            <a:bodyPr/>
            <a:lstStyle/>
            <a:p>
              <a:pPr marL="195580" indent="-195580" algn="ctr">
                <a:buFontTx/>
                <a:buChar char="•"/>
                <a:defRPr/>
              </a:pPr>
              <a:endParaRPr lang="zh-CN" altLang="zh-CN">
                <a:effectLst>
                  <a:outerShdw blurRad="38100" dist="38100" dir="2700000" algn="tl">
                    <a:srgbClr val="FFFFFF"/>
                  </a:outerShdw>
                </a:effectLst>
                <a:latin typeface="+mn-lt"/>
                <a:ea typeface="+mn-ea"/>
                <a:cs typeface="+mn-ea"/>
                <a:sym typeface="+mn-lt"/>
              </a:endParaRPr>
            </a:p>
          </p:txBody>
        </p:sp>
        <p:sp>
          <p:nvSpPr>
            <p:cNvPr id="13326" name="AutoShape 20"/>
            <p:cNvSpPr>
              <a:spLocks noChangeArrowheads="1"/>
            </p:cNvSpPr>
            <p:nvPr/>
          </p:nvSpPr>
          <p:spPr bwMode="auto">
            <a:xfrm>
              <a:off x="5443441" y="3941406"/>
              <a:ext cx="163513" cy="1233488"/>
            </a:xfrm>
            <a:prstGeom prst="upDownArrow">
              <a:avLst>
                <a:gd name="adj1" fmla="val 50000"/>
                <a:gd name="adj2" fmla="val 150873"/>
              </a:avLst>
            </a:prstGeom>
            <a:solidFill>
              <a:schemeClr val="accent2"/>
            </a:solidFill>
            <a:ln w="9525">
              <a:solidFill>
                <a:srgbClr val="000000"/>
              </a:solidFill>
              <a:miter lim="800000"/>
            </a:ln>
          </p:spPr>
          <p:txBody>
            <a:bodyPr vert="eaVert"/>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13327" name="Text Box 23"/>
            <p:cNvSpPr txBox="1">
              <a:spLocks noChangeArrowheads="1"/>
            </p:cNvSpPr>
            <p:nvPr/>
          </p:nvSpPr>
          <p:spPr bwMode="auto">
            <a:xfrm>
              <a:off x="5808566" y="2722206"/>
              <a:ext cx="2495550" cy="3841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2000">
                  <a:latin typeface="+mn-lt"/>
                  <a:ea typeface="+mn-ea"/>
                  <a:cs typeface="+mn-ea"/>
                  <a:sym typeface="+mn-lt"/>
                </a:rPr>
                <a:t>地址总线（</a:t>
              </a:r>
              <a:r>
                <a:rPr lang="en-US" altLang="zh-CN" sz="2000">
                  <a:latin typeface="+mn-lt"/>
                  <a:ea typeface="+mn-ea"/>
                  <a:cs typeface="+mn-ea"/>
                  <a:sym typeface="+mn-lt"/>
                </a:rPr>
                <a:t>AB</a:t>
              </a:r>
              <a:r>
                <a:rPr lang="zh-CN" altLang="en-US" sz="2000">
                  <a:latin typeface="+mn-lt"/>
                  <a:ea typeface="+mn-ea"/>
                  <a:cs typeface="+mn-ea"/>
                  <a:sym typeface="+mn-lt"/>
                </a:rPr>
                <a:t>）</a:t>
              </a:r>
              <a:endParaRPr lang="zh-CN" altLang="en-US" sz="2000">
                <a:latin typeface="+mn-lt"/>
                <a:ea typeface="+mn-ea"/>
                <a:cs typeface="+mn-ea"/>
                <a:sym typeface="+mn-lt"/>
              </a:endParaRPr>
            </a:p>
          </p:txBody>
        </p:sp>
        <p:sp>
          <p:nvSpPr>
            <p:cNvPr id="13328" name="AutoShape 25"/>
            <p:cNvSpPr>
              <a:spLocks noChangeArrowheads="1"/>
            </p:cNvSpPr>
            <p:nvPr/>
          </p:nvSpPr>
          <p:spPr bwMode="auto">
            <a:xfrm>
              <a:off x="5064029" y="3217506"/>
              <a:ext cx="192087" cy="1978025"/>
            </a:xfrm>
            <a:prstGeom prst="downArrow">
              <a:avLst>
                <a:gd name="adj1" fmla="val 50185"/>
                <a:gd name="adj2" fmla="val 147503"/>
              </a:avLst>
            </a:prstGeom>
            <a:solidFill>
              <a:srgbClr val="339933"/>
            </a:solidFill>
            <a:ln w="9525">
              <a:solidFill>
                <a:srgbClr val="000000"/>
              </a:solidFill>
              <a:miter lim="800000"/>
            </a:ln>
          </p:spPr>
          <p:txBody>
            <a:bodyPr vert="eaVert"/>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19" name="AutoShape 27"/>
            <p:cNvSpPr>
              <a:spLocks noChangeArrowheads="1"/>
            </p:cNvSpPr>
            <p:nvPr/>
          </p:nvSpPr>
          <p:spPr bwMode="auto">
            <a:xfrm>
              <a:off x="2705004" y="3023831"/>
              <a:ext cx="5405437" cy="261938"/>
            </a:xfrm>
            <a:prstGeom prst="leftRightArrow">
              <a:avLst>
                <a:gd name="adj1" fmla="val 44426"/>
                <a:gd name="adj2" fmla="val 38120"/>
              </a:avLst>
            </a:prstGeom>
            <a:solidFill>
              <a:srgbClr val="339933"/>
            </a:solidFill>
            <a:ln w="9525">
              <a:solidFill>
                <a:srgbClr val="000000"/>
              </a:solidFill>
              <a:miter lim="800000"/>
            </a:ln>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13330" name="AutoShape 28">
              <a:hlinkClick r:id="" action="ppaction://hlinkshowjump?jump=nextslide"/>
            </p:cNvPr>
            <p:cNvSpPr>
              <a:spLocks noChangeArrowheads="1"/>
            </p:cNvSpPr>
            <p:nvPr/>
          </p:nvSpPr>
          <p:spPr bwMode="auto">
            <a:xfrm>
              <a:off x="3266979" y="3217506"/>
              <a:ext cx="192087" cy="1978025"/>
            </a:xfrm>
            <a:prstGeom prst="downArrow">
              <a:avLst>
                <a:gd name="adj1" fmla="val 50185"/>
                <a:gd name="adj2" fmla="val 147503"/>
              </a:avLst>
            </a:prstGeom>
            <a:solidFill>
              <a:srgbClr val="339933"/>
            </a:solidFill>
            <a:ln w="9525">
              <a:solidFill>
                <a:srgbClr val="000000"/>
              </a:solidFill>
              <a:miter lim="800000"/>
            </a:ln>
          </p:spPr>
          <p:txBody>
            <a:bodyPr vert="eaVert"/>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13331" name="AutoShape 33"/>
            <p:cNvSpPr>
              <a:spLocks noChangeArrowheads="1"/>
            </p:cNvSpPr>
            <p:nvPr/>
          </p:nvSpPr>
          <p:spPr bwMode="auto">
            <a:xfrm>
              <a:off x="3557491" y="3946169"/>
              <a:ext cx="163513" cy="1233487"/>
            </a:xfrm>
            <a:prstGeom prst="upDownArrow">
              <a:avLst>
                <a:gd name="adj1" fmla="val 50000"/>
                <a:gd name="adj2" fmla="val 150873"/>
              </a:avLst>
            </a:prstGeom>
            <a:solidFill>
              <a:schemeClr val="accent2"/>
            </a:solidFill>
            <a:ln w="9525">
              <a:solidFill>
                <a:srgbClr val="000000"/>
              </a:solidFill>
              <a:miter lim="800000"/>
            </a:ln>
          </p:spPr>
          <p:txBody>
            <a:bodyPr vert="eaVert"/>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latin typeface="+mn-lt"/>
                <a:ea typeface="+mn-ea"/>
                <a:cs typeface="+mn-ea"/>
                <a:sym typeface="+mn-lt"/>
              </a:endParaRPr>
            </a:p>
          </p:txBody>
        </p:sp>
        <p:sp>
          <p:nvSpPr>
            <p:cNvPr id="22" name="Rectangle 35"/>
            <p:cNvSpPr>
              <a:spLocks noChangeArrowheads="1"/>
            </p:cNvSpPr>
            <p:nvPr/>
          </p:nvSpPr>
          <p:spPr bwMode="auto">
            <a:xfrm>
              <a:off x="1015904" y="2679344"/>
              <a:ext cx="554037" cy="2290762"/>
            </a:xfrm>
            <a:prstGeom prst="rect">
              <a:avLst/>
            </a:prstGeom>
            <a:solidFill>
              <a:schemeClr val="accent1"/>
            </a:solidFill>
            <a:ln w="9525">
              <a:solidFill>
                <a:srgbClr val="000000"/>
              </a:solidFill>
              <a:miter lim="800000"/>
            </a:ln>
          </p:spPr>
          <p:txBody>
            <a:bodyPr anchor="ctr" anchorCtr="1"/>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a:latin typeface="+mn-lt"/>
                  <a:ea typeface="+mn-ea"/>
                  <a:cs typeface="+mn-ea"/>
                  <a:sym typeface="+mn-lt"/>
                </a:rPr>
                <a:t>微</a:t>
              </a:r>
              <a:endParaRPr lang="en-US" altLang="zh-CN">
                <a:latin typeface="+mn-lt"/>
                <a:ea typeface="+mn-ea"/>
                <a:cs typeface="+mn-ea"/>
                <a:sym typeface="+mn-lt"/>
              </a:endParaRPr>
            </a:p>
            <a:p>
              <a:pPr algn="ctr"/>
              <a:r>
                <a:rPr lang="zh-CN" altLang="en-US">
                  <a:latin typeface="+mn-lt"/>
                  <a:ea typeface="+mn-ea"/>
                  <a:cs typeface="+mn-ea"/>
                  <a:sym typeface="+mn-lt"/>
                </a:rPr>
                <a:t>处</a:t>
              </a:r>
              <a:endParaRPr lang="zh-CN" altLang="en-US">
                <a:latin typeface="+mn-lt"/>
                <a:ea typeface="+mn-ea"/>
                <a:cs typeface="+mn-ea"/>
                <a:sym typeface="+mn-lt"/>
              </a:endParaRPr>
            </a:p>
            <a:p>
              <a:pPr algn="ctr"/>
              <a:r>
                <a:rPr lang="zh-CN" altLang="en-US">
                  <a:latin typeface="+mn-lt"/>
                  <a:ea typeface="+mn-ea"/>
                  <a:cs typeface="+mn-ea"/>
                  <a:sym typeface="+mn-lt"/>
                </a:rPr>
                <a:t>理</a:t>
              </a:r>
              <a:endParaRPr lang="zh-CN" altLang="en-US">
                <a:latin typeface="+mn-lt"/>
                <a:ea typeface="+mn-ea"/>
                <a:cs typeface="+mn-ea"/>
                <a:sym typeface="+mn-lt"/>
              </a:endParaRPr>
            </a:p>
            <a:p>
              <a:pPr algn="ctr"/>
              <a:r>
                <a:rPr lang="zh-CN" altLang="en-US">
                  <a:latin typeface="+mn-lt"/>
                  <a:ea typeface="+mn-ea"/>
                  <a:cs typeface="+mn-ea"/>
                  <a:sym typeface="+mn-lt"/>
                </a:rPr>
                <a:t>器</a:t>
              </a:r>
              <a:endParaRPr lang="zh-CN" altLang="en-US">
                <a:latin typeface="+mn-lt"/>
                <a:ea typeface="+mn-ea"/>
                <a:cs typeface="+mn-ea"/>
                <a:sym typeface="+mn-lt"/>
              </a:endParaRPr>
            </a:p>
          </p:txBody>
        </p:sp>
        <p:sp>
          <p:nvSpPr>
            <p:cNvPr id="23" name="Rectangle 38"/>
            <p:cNvSpPr>
              <a:spLocks noChangeArrowheads="1"/>
            </p:cNvSpPr>
            <p:nvPr/>
          </p:nvSpPr>
          <p:spPr bwMode="auto">
            <a:xfrm>
              <a:off x="3381279" y="2392006"/>
              <a:ext cx="2781300" cy="457200"/>
            </a:xfrm>
            <a:prstGeom prst="rect">
              <a:avLst/>
            </a:prstGeom>
            <a:noFill/>
            <a:ln>
              <a:noFill/>
            </a:ln>
            <a:effectLst/>
            <a:extLst>
              <a:ext uri="{909E8E84-426E-40DD-AFC4-6F175D3DCCD1}">
                <a14:hiddenFill xmlns:a14="http://schemas.microsoft.com/office/drawing/2010/main">
                  <a:solidFill>
                    <a:srgbClr val="3399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dirty="0">
                  <a:latin typeface="+mn-lt"/>
                  <a:ea typeface="+mn-ea"/>
                  <a:cs typeface="+mn-ea"/>
                  <a:sym typeface="+mn-lt"/>
                </a:rPr>
                <a:t>系统总线（</a:t>
              </a:r>
              <a:r>
                <a:rPr lang="en-US" altLang="zh-CN" dirty="0">
                  <a:latin typeface="+mn-lt"/>
                  <a:ea typeface="+mn-ea"/>
                  <a:cs typeface="+mn-ea"/>
                  <a:sym typeface="+mn-lt"/>
                </a:rPr>
                <a:t>BUS</a:t>
              </a:r>
              <a:r>
                <a:rPr lang="zh-CN" altLang="en-US" dirty="0">
                  <a:latin typeface="+mn-lt"/>
                  <a:ea typeface="+mn-ea"/>
                  <a:cs typeface="+mn-ea"/>
                  <a:sym typeface="+mn-lt"/>
                </a:rPr>
                <a:t>）</a:t>
              </a:r>
              <a:endParaRPr lang="zh-CN" altLang="en-US" dirty="0">
                <a:latin typeface="+mn-lt"/>
                <a:ea typeface="+mn-ea"/>
                <a:cs typeface="+mn-ea"/>
                <a:sym typeface="+mn-lt"/>
              </a:endParaRPr>
            </a:p>
          </p:txBody>
        </p:sp>
        <p:sp>
          <p:nvSpPr>
            <p:cNvPr id="30" name="Rectangle 35"/>
            <p:cNvSpPr>
              <a:spLocks noChangeArrowheads="1"/>
            </p:cNvSpPr>
            <p:nvPr/>
          </p:nvSpPr>
          <p:spPr bwMode="auto">
            <a:xfrm>
              <a:off x="2150966" y="2738081"/>
              <a:ext cx="554038" cy="2290763"/>
            </a:xfrm>
            <a:prstGeom prst="rect">
              <a:avLst/>
            </a:prstGeom>
            <a:solidFill>
              <a:srgbClr val="CC9900"/>
            </a:solidFill>
            <a:ln w="9525">
              <a:solidFill>
                <a:srgbClr val="000000"/>
              </a:solidFill>
              <a:miter lim="800000"/>
            </a:ln>
          </p:spPr>
          <p:txBody>
            <a:bodyPr anchor="ctr" anchorCtr="1"/>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a:latin typeface="+mn-lt"/>
                  <a:ea typeface="+mn-ea"/>
                  <a:cs typeface="+mn-ea"/>
                  <a:sym typeface="+mn-lt"/>
                </a:rPr>
                <a:t>总</a:t>
              </a:r>
              <a:endParaRPr lang="en-US" altLang="zh-CN">
                <a:latin typeface="+mn-lt"/>
                <a:ea typeface="+mn-ea"/>
                <a:cs typeface="+mn-ea"/>
                <a:sym typeface="+mn-lt"/>
              </a:endParaRPr>
            </a:p>
            <a:p>
              <a:r>
                <a:rPr lang="zh-CN" altLang="en-US">
                  <a:latin typeface="+mn-lt"/>
                  <a:ea typeface="+mn-ea"/>
                  <a:cs typeface="+mn-ea"/>
                  <a:sym typeface="+mn-lt"/>
                </a:rPr>
                <a:t>线</a:t>
              </a:r>
              <a:endParaRPr lang="en-US" altLang="zh-CN">
                <a:latin typeface="+mn-lt"/>
                <a:ea typeface="+mn-ea"/>
                <a:cs typeface="+mn-ea"/>
                <a:sym typeface="+mn-lt"/>
              </a:endParaRPr>
            </a:p>
            <a:p>
              <a:r>
                <a:rPr lang="zh-CN" altLang="en-US">
                  <a:latin typeface="+mn-lt"/>
                  <a:ea typeface="+mn-ea"/>
                  <a:cs typeface="+mn-ea"/>
                  <a:sym typeface="+mn-lt"/>
                </a:rPr>
                <a:t>控</a:t>
              </a:r>
              <a:endParaRPr lang="en-US" altLang="zh-CN">
                <a:latin typeface="+mn-lt"/>
                <a:ea typeface="+mn-ea"/>
                <a:cs typeface="+mn-ea"/>
                <a:sym typeface="+mn-lt"/>
              </a:endParaRPr>
            </a:p>
            <a:p>
              <a:r>
                <a:rPr lang="zh-CN" altLang="en-US">
                  <a:latin typeface="+mn-lt"/>
                  <a:ea typeface="+mn-ea"/>
                  <a:cs typeface="+mn-ea"/>
                  <a:sym typeface="+mn-lt"/>
                </a:rPr>
                <a:t>制</a:t>
              </a:r>
              <a:endParaRPr lang="en-US" altLang="zh-CN">
                <a:latin typeface="+mn-lt"/>
                <a:ea typeface="+mn-ea"/>
                <a:cs typeface="+mn-ea"/>
                <a:sym typeface="+mn-lt"/>
              </a:endParaRPr>
            </a:p>
            <a:p>
              <a:r>
                <a:rPr lang="zh-CN" altLang="en-US">
                  <a:latin typeface="+mn-lt"/>
                  <a:ea typeface="+mn-ea"/>
                  <a:cs typeface="+mn-ea"/>
                  <a:sym typeface="+mn-lt"/>
                </a:rPr>
                <a:t>逻</a:t>
              </a:r>
              <a:endParaRPr lang="en-US" altLang="zh-CN">
                <a:latin typeface="+mn-lt"/>
                <a:ea typeface="+mn-ea"/>
                <a:cs typeface="+mn-ea"/>
                <a:sym typeface="+mn-lt"/>
              </a:endParaRPr>
            </a:p>
            <a:p>
              <a:r>
                <a:rPr lang="zh-CN" altLang="en-US">
                  <a:latin typeface="+mn-lt"/>
                  <a:ea typeface="+mn-ea"/>
                  <a:cs typeface="+mn-ea"/>
                  <a:sym typeface="+mn-lt"/>
                </a:rPr>
                <a:t>辑</a:t>
              </a:r>
              <a:endParaRPr lang="zh-CN" altLang="en-US">
                <a:latin typeface="+mn-lt"/>
                <a:ea typeface="+mn-ea"/>
                <a:cs typeface="+mn-ea"/>
                <a:sym typeface="+mn-lt"/>
              </a:endParaRPr>
            </a:p>
          </p:txBody>
        </p:sp>
        <p:sp>
          <p:nvSpPr>
            <p:cNvPr id="13341" name="AutoShape 8"/>
            <p:cNvSpPr>
              <a:spLocks noChangeArrowheads="1"/>
            </p:cNvSpPr>
            <p:nvPr/>
          </p:nvSpPr>
          <p:spPr bwMode="auto">
            <a:xfrm>
              <a:off x="1586576" y="3563581"/>
              <a:ext cx="533400" cy="457200"/>
            </a:xfrm>
            <a:prstGeom prst="leftRightArrow">
              <a:avLst>
                <a:gd name="adj1" fmla="val 50000"/>
                <a:gd name="adj2" fmla="val 23333"/>
              </a:avLst>
            </a:prstGeom>
            <a:solidFill>
              <a:schemeClr val="folHlink"/>
            </a:solidFill>
            <a:ln w="12700" cap="sq">
              <a:solidFill>
                <a:srgbClr val="0000FF"/>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3" name="文本框 2"/>
            <p:cNvSpPr txBox="1"/>
            <p:nvPr/>
          </p:nvSpPr>
          <p:spPr>
            <a:xfrm>
              <a:off x="1045899" y="5044222"/>
              <a:ext cx="494046" cy="461665"/>
            </a:xfrm>
            <a:prstGeom prst="rect">
              <a:avLst/>
            </a:prstGeom>
            <a:noFill/>
          </p:spPr>
          <p:txBody>
            <a:bodyPr wrap="none" rtlCol="0">
              <a:spAutoFit/>
            </a:bodyPr>
            <a:lstStyle/>
            <a:p>
              <a:r>
                <a:rPr lang="zh-CN" altLang="en-US">
                  <a:latin typeface="+mn-ea"/>
                  <a:ea typeface="+mn-ea"/>
                </a:rPr>
                <a:t>①</a:t>
              </a:r>
              <a:endParaRPr lang="zh-CN" altLang="en-US">
                <a:latin typeface="+mn-ea"/>
                <a:ea typeface="+mn-ea"/>
              </a:endParaRPr>
            </a:p>
          </p:txBody>
        </p:sp>
        <p:sp>
          <p:nvSpPr>
            <p:cNvPr id="33" name="文本框 32"/>
            <p:cNvSpPr txBox="1"/>
            <p:nvPr/>
          </p:nvSpPr>
          <p:spPr>
            <a:xfrm>
              <a:off x="3381279" y="5760488"/>
              <a:ext cx="494046" cy="461665"/>
            </a:xfrm>
            <a:prstGeom prst="rect">
              <a:avLst/>
            </a:prstGeom>
            <a:noFill/>
          </p:spPr>
          <p:txBody>
            <a:bodyPr wrap="none" rtlCol="0">
              <a:spAutoFit/>
            </a:bodyPr>
            <a:lstStyle/>
            <a:p>
              <a:r>
                <a:rPr lang="zh-CN" altLang="en-US" dirty="0">
                  <a:latin typeface="+mn-ea"/>
                  <a:ea typeface="+mn-ea"/>
                </a:rPr>
                <a:t>②</a:t>
              </a:r>
              <a:endParaRPr lang="zh-CN" altLang="en-US" dirty="0">
                <a:latin typeface="+mn-ea"/>
                <a:ea typeface="+mn-ea"/>
              </a:endParaRPr>
            </a:p>
          </p:txBody>
        </p:sp>
        <p:sp>
          <p:nvSpPr>
            <p:cNvPr id="34" name="文本框 33"/>
            <p:cNvSpPr txBox="1"/>
            <p:nvPr/>
          </p:nvSpPr>
          <p:spPr>
            <a:xfrm>
              <a:off x="5278174" y="5847141"/>
              <a:ext cx="494046" cy="461665"/>
            </a:xfrm>
            <a:prstGeom prst="rect">
              <a:avLst/>
            </a:prstGeom>
            <a:noFill/>
          </p:spPr>
          <p:txBody>
            <a:bodyPr wrap="none" rtlCol="0">
              <a:spAutoFit/>
            </a:bodyPr>
            <a:lstStyle/>
            <a:p>
              <a:r>
                <a:rPr lang="zh-CN" altLang="en-US" dirty="0">
                  <a:latin typeface="+mn-ea"/>
                  <a:ea typeface="+mn-ea"/>
                </a:rPr>
                <a:t>③</a:t>
              </a:r>
              <a:endParaRPr lang="zh-CN" altLang="en-US" dirty="0">
                <a:latin typeface="+mn-ea"/>
                <a:ea typeface="+mn-ea"/>
              </a:endParaRPr>
            </a:p>
          </p:txBody>
        </p:sp>
        <p:sp>
          <p:nvSpPr>
            <p:cNvPr id="35" name="文本框 34"/>
            <p:cNvSpPr txBox="1"/>
            <p:nvPr/>
          </p:nvSpPr>
          <p:spPr>
            <a:xfrm>
              <a:off x="7118881" y="5847140"/>
              <a:ext cx="494046" cy="461665"/>
            </a:xfrm>
            <a:prstGeom prst="rect">
              <a:avLst/>
            </a:prstGeom>
            <a:noFill/>
          </p:spPr>
          <p:txBody>
            <a:bodyPr wrap="none" rtlCol="0">
              <a:spAutoFit/>
            </a:bodyPr>
            <a:lstStyle/>
            <a:p>
              <a:r>
                <a:rPr lang="zh-CN" altLang="en-US" dirty="0">
                  <a:latin typeface="+mn-ea"/>
                  <a:ea typeface="+mn-ea"/>
                </a:rPr>
                <a:t>④</a:t>
              </a:r>
              <a:endParaRPr lang="zh-CN" altLang="en-US" dirty="0">
                <a:latin typeface="+mn-ea"/>
                <a:ea typeface="+mn-ea"/>
              </a:endParaRPr>
            </a:p>
          </p:txBody>
        </p:sp>
        <p:sp>
          <p:nvSpPr>
            <p:cNvPr id="36" name="文本框 35"/>
            <p:cNvSpPr txBox="1"/>
            <p:nvPr/>
          </p:nvSpPr>
          <p:spPr>
            <a:xfrm>
              <a:off x="3077457" y="2367840"/>
              <a:ext cx="494046" cy="461665"/>
            </a:xfrm>
            <a:prstGeom prst="rect">
              <a:avLst/>
            </a:prstGeom>
            <a:noFill/>
          </p:spPr>
          <p:txBody>
            <a:bodyPr wrap="none" rtlCol="0">
              <a:spAutoFit/>
            </a:bodyPr>
            <a:lstStyle/>
            <a:p>
              <a:r>
                <a:rPr lang="zh-CN" altLang="en-US" dirty="0">
                  <a:latin typeface="+mn-ea"/>
                  <a:ea typeface="+mn-ea"/>
                </a:rPr>
                <a:t>⑤</a:t>
              </a:r>
              <a:endParaRPr lang="zh-CN" altLang="en-US" dirty="0">
                <a:latin typeface="+mn-ea"/>
                <a:ea typeface="+mn-ea"/>
              </a:endParaRPr>
            </a:p>
          </p:txBody>
        </p:sp>
      </p:grpSp>
      <mc:AlternateContent xmlns:mc="http://schemas.openxmlformats.org/markup-compatibility/2006" xmlns:p14="http://schemas.microsoft.com/office/powerpoint/2010/main">
        <mc:Choice Requires="p14">
          <p:contentPart r:id="rId1" p14:bwMode="auto">
            <p14:nvContentPartPr>
              <p14:cNvPr id="2" name="墨迹 1"/>
              <p14:cNvContentPartPr/>
              <p14:nvPr/>
            </p14:nvContentPartPr>
            <p14:xfrm>
              <a:off x="-1036037" y="5986260"/>
              <a:ext cx="14040" cy="3960"/>
            </p14:xfrm>
          </p:contentPart>
        </mc:Choice>
        <mc:Fallback xmlns="">
          <p:pic>
            <p:nvPicPr>
              <p:cNvPr id="2" name="墨迹 1"/>
            </p:nvPicPr>
            <p:blipFill>
              <a:blip r:embed="rId2"/>
            </p:blipFill>
            <p:spPr>
              <a:xfrm>
                <a:off x="-1036037" y="5986260"/>
                <a:ext cx="14040" cy="3960"/>
              </a:xfrm>
              <a:prstGeom prst="rect"/>
            </p:spPr>
          </p:pic>
        </mc:Fallback>
      </mc:AlternateContent>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541511" y="1449356"/>
            <a:ext cx="8045898"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514350" indent="-514350">
              <a:defRPr sz="2400" b="1">
                <a:solidFill>
                  <a:schemeClr val="tx1"/>
                </a:solidFill>
                <a:latin typeface="Times New Roman" panose="02020603050405020304" pitchFamily="18" charset="0"/>
                <a:ea typeface="宋体" panose="02010600030101010101" pitchFamily="2" charset="-122"/>
              </a:defRPr>
            </a:lvl1pPr>
            <a:lvl2pPr marL="716280" indent="-25908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lvl="1" indent="-342900" algn="just" fontAlgn="t">
              <a:lnSpc>
                <a:spcPct val="150000"/>
              </a:lnSpc>
              <a:spcBef>
                <a:spcPct val="20000"/>
              </a:spcBef>
              <a:buClr>
                <a:srgbClr val="0000FF"/>
              </a:buClr>
              <a:buFont typeface="Wingdings" panose="05000000000000000000" pitchFamily="2" charset="2"/>
              <a:buChar char="l"/>
            </a:pPr>
            <a:r>
              <a:rPr lang="zh-CN" altLang="en-US" sz="2000" dirty="0">
                <a:latin typeface="+mn-ea"/>
                <a:ea typeface="+mn-ea"/>
                <a:cs typeface="+mn-ea"/>
                <a:sym typeface="+mn-lt"/>
              </a:rPr>
              <a:t>微处理器是整个微型计算机的</a:t>
            </a:r>
            <a:r>
              <a:rPr lang="zh-CN" altLang="en-US" sz="2000" dirty="0">
                <a:solidFill>
                  <a:srgbClr val="C00000"/>
                </a:solidFill>
                <a:latin typeface="+mn-ea"/>
                <a:ea typeface="+mn-ea"/>
                <a:cs typeface="+mn-ea"/>
                <a:sym typeface="+mn-lt"/>
              </a:rPr>
              <a:t>核心部件和总控制单元</a:t>
            </a:r>
            <a:r>
              <a:rPr lang="zh-CN" altLang="en-US" sz="2000" dirty="0">
                <a:latin typeface="+mn-ea"/>
                <a:ea typeface="+mn-ea"/>
                <a:cs typeface="+mn-ea"/>
                <a:sym typeface="+mn-lt"/>
              </a:rPr>
              <a:t>，决定了微机的基本性能；微处理器就是把</a:t>
            </a:r>
            <a:r>
              <a:rPr lang="zh-CN" altLang="en-US" sz="2000" dirty="0">
                <a:solidFill>
                  <a:srgbClr val="C00000"/>
                </a:solidFill>
                <a:latin typeface="+mn-ea"/>
                <a:ea typeface="+mn-ea"/>
                <a:cs typeface="+mn-ea"/>
                <a:sym typeface="+mn-lt"/>
              </a:rPr>
              <a:t>运算器、寄存器组和控制器</a:t>
            </a:r>
            <a:r>
              <a:rPr lang="zh-CN" altLang="en-US" sz="2000" dirty="0">
                <a:latin typeface="+mn-ea"/>
                <a:ea typeface="+mn-ea"/>
                <a:cs typeface="+mn-ea"/>
                <a:sym typeface="+mn-lt"/>
              </a:rPr>
              <a:t>集成在一个超大规模集成电路芯片上的功能部件，是具有计算机系统运算和控制功能的中央处理单元（</a:t>
            </a:r>
            <a:r>
              <a:rPr lang="en-US" altLang="zh-CN" sz="2000" dirty="0">
                <a:latin typeface="+mn-ea"/>
                <a:ea typeface="+mn-ea"/>
                <a:cs typeface="+mn-ea"/>
                <a:sym typeface="+mn-lt"/>
              </a:rPr>
              <a:t>Central Processing Unit</a:t>
            </a:r>
            <a:r>
              <a:rPr lang="zh-CN" altLang="en-US" sz="2000" dirty="0">
                <a:latin typeface="+mn-ea"/>
                <a:ea typeface="+mn-ea"/>
                <a:cs typeface="+mn-ea"/>
                <a:sym typeface="+mn-lt"/>
              </a:rPr>
              <a:t>，</a:t>
            </a:r>
            <a:r>
              <a:rPr lang="en-US" altLang="zh-CN" sz="2000" dirty="0">
                <a:latin typeface="+mn-ea"/>
                <a:ea typeface="+mn-ea"/>
                <a:cs typeface="+mn-ea"/>
                <a:sym typeface="+mn-lt"/>
              </a:rPr>
              <a:t>CPU</a:t>
            </a:r>
            <a:r>
              <a:rPr lang="zh-CN" altLang="en-US" sz="2000" dirty="0">
                <a:latin typeface="+mn-ea"/>
                <a:ea typeface="+mn-ea"/>
                <a:cs typeface="+mn-ea"/>
                <a:sym typeface="+mn-lt"/>
              </a:rPr>
              <a:t>）。</a:t>
            </a:r>
            <a:endParaRPr lang="zh-CN" altLang="en-US" sz="2000" dirty="0">
              <a:latin typeface="+mn-ea"/>
              <a:ea typeface="+mn-ea"/>
              <a:cs typeface="+mn-ea"/>
              <a:sym typeface="+mn-lt"/>
            </a:endParaRPr>
          </a:p>
          <a:p>
            <a:pPr marL="342900" lvl="1" indent="-342900" algn="just" fontAlgn="t">
              <a:lnSpc>
                <a:spcPct val="150000"/>
              </a:lnSpc>
              <a:spcBef>
                <a:spcPct val="20000"/>
              </a:spcBef>
              <a:buClr>
                <a:srgbClr val="0000FF"/>
              </a:buClr>
              <a:buFont typeface="Wingdings" panose="05000000000000000000" pitchFamily="2" charset="2"/>
              <a:buChar char="l"/>
            </a:pPr>
            <a:r>
              <a:rPr lang="zh-CN" altLang="en-US" sz="2000" dirty="0">
                <a:latin typeface="+mn-ea"/>
                <a:ea typeface="+mn-ea"/>
                <a:cs typeface="+mn-ea"/>
                <a:sym typeface="+mn-lt"/>
              </a:rPr>
              <a:t>存储器是</a:t>
            </a:r>
            <a:r>
              <a:rPr lang="zh-CN" altLang="en-US" sz="2000" dirty="0">
                <a:solidFill>
                  <a:srgbClr val="C00000"/>
                </a:solidFill>
                <a:latin typeface="+mn-ea"/>
                <a:ea typeface="+mn-ea"/>
                <a:cs typeface="+mn-ea"/>
                <a:sym typeface="+mn-lt"/>
              </a:rPr>
              <a:t>微机存放和记忆程序、数据</a:t>
            </a:r>
            <a:r>
              <a:rPr lang="zh-CN" altLang="en-US" sz="2000" dirty="0">
                <a:latin typeface="+mn-ea"/>
                <a:ea typeface="+mn-ea"/>
                <a:cs typeface="+mn-ea"/>
                <a:sym typeface="+mn-lt"/>
              </a:rPr>
              <a:t>的重要部件。通常把位于主机内部用于暂时存放程序和数据的存储器称为</a:t>
            </a:r>
            <a:r>
              <a:rPr lang="zh-CN" altLang="en-US" sz="2000" dirty="0">
                <a:solidFill>
                  <a:srgbClr val="C00000"/>
                </a:solidFill>
                <a:latin typeface="+mn-ea"/>
                <a:ea typeface="+mn-ea"/>
                <a:cs typeface="+mn-ea"/>
                <a:sym typeface="+mn-lt"/>
              </a:rPr>
              <a:t>内存</a:t>
            </a:r>
            <a:r>
              <a:rPr lang="zh-CN" altLang="en-US" sz="2000" dirty="0">
                <a:latin typeface="+mn-ea"/>
                <a:ea typeface="+mn-ea"/>
                <a:cs typeface="+mn-ea"/>
                <a:sym typeface="+mn-lt"/>
              </a:rPr>
              <a:t>，也称为主存，由只读存储器（</a:t>
            </a:r>
            <a:r>
              <a:rPr lang="en-US" altLang="zh-CN" sz="2000" dirty="0">
                <a:latin typeface="+mn-ea"/>
                <a:ea typeface="+mn-ea"/>
                <a:cs typeface="+mn-ea"/>
                <a:sym typeface="+mn-lt"/>
              </a:rPr>
              <a:t>ROM</a:t>
            </a:r>
            <a:r>
              <a:rPr lang="zh-CN" altLang="en-US" sz="2000" dirty="0">
                <a:latin typeface="+mn-ea"/>
                <a:ea typeface="+mn-ea"/>
                <a:cs typeface="+mn-ea"/>
                <a:sym typeface="+mn-lt"/>
              </a:rPr>
              <a:t>）和随机存储器（</a:t>
            </a:r>
            <a:r>
              <a:rPr lang="en-US" altLang="zh-CN" sz="2000" dirty="0">
                <a:latin typeface="+mn-ea"/>
                <a:ea typeface="+mn-ea"/>
                <a:cs typeface="+mn-ea"/>
                <a:sym typeface="+mn-lt"/>
              </a:rPr>
              <a:t>RAM</a:t>
            </a:r>
            <a:r>
              <a:rPr lang="zh-CN" altLang="en-US" sz="2000" dirty="0">
                <a:latin typeface="+mn-ea"/>
                <a:ea typeface="+mn-ea"/>
                <a:cs typeface="+mn-ea"/>
                <a:sym typeface="+mn-lt"/>
              </a:rPr>
              <a:t>）两部分组成，属于主板（焊有所有微机芯片的印刷电路板，即</a:t>
            </a:r>
            <a:r>
              <a:rPr lang="en-US" altLang="zh-CN" sz="2000" dirty="0">
                <a:latin typeface="+mn-ea"/>
                <a:ea typeface="+mn-ea"/>
                <a:cs typeface="+mn-ea"/>
                <a:sym typeface="+mn-lt"/>
              </a:rPr>
              <a:t>PCB</a:t>
            </a:r>
            <a:r>
              <a:rPr lang="zh-CN" altLang="en-US" sz="2000" dirty="0">
                <a:latin typeface="+mn-ea"/>
                <a:ea typeface="+mn-ea"/>
                <a:cs typeface="+mn-ea"/>
                <a:sym typeface="+mn-lt"/>
              </a:rPr>
              <a:t>）内的存储器，而主板外或主机外部的用于存放大量信息的存储器则称为</a:t>
            </a:r>
            <a:r>
              <a:rPr lang="zh-CN" altLang="en-US" sz="2000" dirty="0">
                <a:solidFill>
                  <a:srgbClr val="C00000"/>
                </a:solidFill>
                <a:latin typeface="+mn-ea"/>
                <a:ea typeface="+mn-ea"/>
                <a:cs typeface="+mn-ea"/>
                <a:sym typeface="+mn-lt"/>
              </a:rPr>
              <a:t>外存</a:t>
            </a:r>
            <a:r>
              <a:rPr lang="zh-CN" altLang="en-US" sz="2000" dirty="0">
                <a:latin typeface="+mn-ea"/>
                <a:ea typeface="+mn-ea"/>
                <a:cs typeface="+mn-ea"/>
                <a:sym typeface="+mn-lt"/>
              </a:rPr>
              <a:t>。</a:t>
            </a:r>
            <a:endParaRPr lang="zh-CN" altLang="en-US" sz="2000" dirty="0">
              <a:latin typeface="+mn-ea"/>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Effect transition="in" filter="wipe(up)">
                                      <p:cBhvr>
                                        <p:cTn id="7" dur="500"/>
                                        <p:tgtEl>
                                          <p:spTgt spid="48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130">
                                            <p:txEl>
                                              <p:pRg st="1" end="1"/>
                                            </p:txEl>
                                          </p:spTgt>
                                        </p:tgtEl>
                                        <p:attrNameLst>
                                          <p:attrName>style.visibility</p:attrName>
                                        </p:attrNameLst>
                                      </p:cBhvr>
                                      <p:to>
                                        <p:strVal val="visible"/>
                                      </p:to>
                                    </p:set>
                                    <p:animEffect transition="in" filter="wipe(up)">
                                      <p:cBhvr>
                                        <p:cTn id="12" dur="500"/>
                                        <p:tgtEl>
                                          <p:spTgt spid="481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70719" y="1379782"/>
            <a:ext cx="7802562"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14350" indent="-514350">
              <a:defRPr sz="2400" b="1">
                <a:solidFill>
                  <a:schemeClr val="tx1"/>
                </a:solidFill>
                <a:latin typeface="Times New Roman" panose="02020603050405020304" pitchFamily="18" charset="0"/>
                <a:ea typeface="宋体" panose="02010600030101010101" pitchFamily="2" charset="-122"/>
              </a:defRPr>
            </a:lvl1pPr>
            <a:lvl2pPr marL="716280" indent="-25908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lvl="1" indent="-342900" algn="just" fontAlgn="t">
              <a:lnSpc>
                <a:spcPct val="150000"/>
              </a:lnSpc>
              <a:spcBef>
                <a:spcPct val="20000"/>
              </a:spcBef>
              <a:buClr>
                <a:srgbClr val="0000FF"/>
              </a:buClr>
              <a:buFont typeface="Wingdings" panose="05000000000000000000" pitchFamily="2" charset="2"/>
              <a:buChar char="l"/>
            </a:pPr>
            <a:r>
              <a:rPr lang="zh-CN" altLang="en-US" sz="2000" dirty="0">
                <a:latin typeface="+mn-ea"/>
                <a:ea typeface="+mn-ea"/>
                <a:cs typeface="+mn-ea"/>
                <a:sym typeface="+mn-lt"/>
              </a:rPr>
              <a:t>输入</a:t>
            </a:r>
            <a:r>
              <a:rPr lang="en-US" altLang="zh-CN" sz="2000" dirty="0">
                <a:latin typeface="+mn-ea"/>
                <a:ea typeface="+mn-ea"/>
                <a:cs typeface="+mn-ea"/>
                <a:sym typeface="+mn-lt"/>
              </a:rPr>
              <a:t>/</a:t>
            </a:r>
            <a:r>
              <a:rPr lang="zh-CN" altLang="en-US" sz="2000" dirty="0">
                <a:latin typeface="+mn-ea"/>
                <a:ea typeface="+mn-ea"/>
                <a:cs typeface="+mn-ea"/>
                <a:sym typeface="+mn-lt"/>
              </a:rPr>
              <a:t>输出接口电路是设置在外部设备（简称外设）与系统总线之间的专门电路，又称</a:t>
            </a:r>
            <a:r>
              <a:rPr lang="en-US" altLang="zh-CN" sz="2000" dirty="0">
                <a:latin typeface="+mn-ea"/>
                <a:ea typeface="+mn-ea"/>
                <a:cs typeface="+mn-ea"/>
                <a:sym typeface="+mn-lt"/>
              </a:rPr>
              <a:t>I/O</a:t>
            </a:r>
            <a:r>
              <a:rPr lang="zh-CN" altLang="en-US" sz="2000" dirty="0">
                <a:latin typeface="+mn-ea"/>
                <a:ea typeface="+mn-ea"/>
                <a:cs typeface="+mn-ea"/>
                <a:sym typeface="+mn-lt"/>
              </a:rPr>
              <a:t>接口，用于</a:t>
            </a:r>
            <a:r>
              <a:rPr lang="zh-CN" altLang="en-US" sz="2000" dirty="0">
                <a:solidFill>
                  <a:srgbClr val="C00000"/>
                </a:solidFill>
                <a:latin typeface="+mn-ea"/>
                <a:ea typeface="+mn-ea"/>
                <a:cs typeface="+mn-ea"/>
                <a:sym typeface="+mn-lt"/>
              </a:rPr>
              <a:t>协调</a:t>
            </a:r>
            <a:r>
              <a:rPr lang="en-US" altLang="zh-CN" sz="2000" dirty="0">
                <a:solidFill>
                  <a:srgbClr val="C00000"/>
                </a:solidFill>
                <a:latin typeface="+mn-ea"/>
                <a:ea typeface="+mn-ea"/>
                <a:cs typeface="+mn-ea"/>
                <a:sym typeface="+mn-lt"/>
              </a:rPr>
              <a:t>CPU</a:t>
            </a:r>
            <a:r>
              <a:rPr lang="zh-CN" altLang="en-US" sz="2000" dirty="0">
                <a:solidFill>
                  <a:srgbClr val="C00000"/>
                </a:solidFill>
                <a:latin typeface="+mn-ea"/>
                <a:ea typeface="+mn-ea"/>
                <a:cs typeface="+mn-ea"/>
                <a:sym typeface="+mn-lt"/>
              </a:rPr>
              <a:t>与外设之间的信息和数据的交换</a:t>
            </a:r>
            <a:r>
              <a:rPr lang="zh-CN" altLang="en-US" sz="2000" dirty="0">
                <a:latin typeface="+mn-ea"/>
                <a:ea typeface="+mn-ea"/>
                <a:cs typeface="+mn-ea"/>
                <a:sym typeface="+mn-lt"/>
              </a:rPr>
              <a:t>。</a:t>
            </a:r>
            <a:endParaRPr lang="zh-CN" altLang="en-US" sz="2000" dirty="0">
              <a:latin typeface="+mn-ea"/>
              <a:ea typeface="+mn-ea"/>
              <a:cs typeface="+mn-ea"/>
              <a:sym typeface="+mn-lt"/>
            </a:endParaRPr>
          </a:p>
          <a:p>
            <a:pPr marL="342900" lvl="1" indent="-342900" algn="just" fontAlgn="t">
              <a:lnSpc>
                <a:spcPct val="150000"/>
              </a:lnSpc>
              <a:spcBef>
                <a:spcPct val="20000"/>
              </a:spcBef>
              <a:buClr>
                <a:srgbClr val="0000FF"/>
              </a:buClr>
              <a:buFont typeface="Wingdings" panose="05000000000000000000" pitchFamily="2" charset="2"/>
              <a:buChar char="l"/>
            </a:pPr>
            <a:r>
              <a:rPr lang="zh-CN" altLang="en-US" sz="2000" dirty="0">
                <a:latin typeface="+mn-ea"/>
                <a:ea typeface="+mn-ea"/>
                <a:cs typeface="+mn-ea"/>
                <a:sym typeface="+mn-lt"/>
              </a:rPr>
              <a:t>外部设备，即</a:t>
            </a:r>
            <a:r>
              <a:rPr lang="en-US" altLang="zh-CN" sz="2000" dirty="0">
                <a:latin typeface="+mn-ea"/>
                <a:ea typeface="+mn-ea"/>
                <a:cs typeface="+mn-ea"/>
                <a:sym typeface="+mn-lt"/>
              </a:rPr>
              <a:t>I/O</a:t>
            </a:r>
            <a:r>
              <a:rPr lang="zh-CN" altLang="en-US" sz="2000" dirty="0">
                <a:latin typeface="+mn-ea"/>
                <a:ea typeface="+mn-ea"/>
                <a:cs typeface="+mn-ea"/>
                <a:sym typeface="+mn-lt"/>
              </a:rPr>
              <a:t>设备，可以分成两个部分，一部分是指</a:t>
            </a:r>
            <a:r>
              <a:rPr lang="zh-CN" altLang="en-US" sz="2000" dirty="0">
                <a:solidFill>
                  <a:srgbClr val="C00000"/>
                </a:solidFill>
                <a:latin typeface="+mn-ea"/>
                <a:ea typeface="+mn-ea"/>
                <a:cs typeface="+mn-ea"/>
                <a:sym typeface="+mn-lt"/>
              </a:rPr>
              <a:t>直接为计算机本身的顺利运行而服务的，必须与外界及时进行信息与数据交换的输入和输出设备</a:t>
            </a:r>
            <a:r>
              <a:rPr lang="zh-CN" altLang="en-US" sz="2000" dirty="0">
                <a:latin typeface="+mn-ea"/>
                <a:ea typeface="+mn-ea"/>
                <a:cs typeface="+mn-ea"/>
                <a:sym typeface="+mn-lt"/>
              </a:rPr>
              <a:t>，如键盘、鼠标器、扫描仪、图形或文字识别仪、条码读入器、模</a:t>
            </a:r>
            <a:r>
              <a:rPr lang="en-US" altLang="zh-CN" sz="2000" dirty="0">
                <a:latin typeface="+mn-ea"/>
                <a:ea typeface="+mn-ea"/>
                <a:cs typeface="+mn-ea"/>
                <a:sym typeface="+mn-lt"/>
              </a:rPr>
              <a:t>/</a:t>
            </a:r>
            <a:r>
              <a:rPr lang="zh-CN" altLang="en-US" sz="2000" dirty="0">
                <a:latin typeface="+mn-ea"/>
                <a:ea typeface="+mn-ea"/>
                <a:cs typeface="+mn-ea"/>
                <a:sym typeface="+mn-lt"/>
              </a:rPr>
              <a:t>数和数</a:t>
            </a:r>
            <a:r>
              <a:rPr lang="en-US" altLang="zh-CN" sz="2000" dirty="0">
                <a:latin typeface="+mn-ea"/>
                <a:ea typeface="+mn-ea"/>
                <a:cs typeface="+mn-ea"/>
                <a:sym typeface="+mn-lt"/>
              </a:rPr>
              <a:t>/</a:t>
            </a:r>
            <a:r>
              <a:rPr lang="zh-CN" altLang="en-US" sz="2000" dirty="0">
                <a:latin typeface="+mn-ea"/>
                <a:ea typeface="+mn-ea"/>
                <a:cs typeface="+mn-ea"/>
                <a:sym typeface="+mn-lt"/>
              </a:rPr>
              <a:t>模转换器等；另一部分是</a:t>
            </a:r>
            <a:r>
              <a:rPr lang="zh-CN" altLang="en-US" sz="2000" dirty="0">
                <a:solidFill>
                  <a:srgbClr val="C00000"/>
                </a:solidFill>
                <a:latin typeface="+mn-ea"/>
                <a:ea typeface="+mn-ea"/>
                <a:cs typeface="+mn-ea"/>
                <a:sym typeface="+mn-lt"/>
              </a:rPr>
              <a:t>暂时不会影响计算机运行的外设</a:t>
            </a:r>
            <a:r>
              <a:rPr lang="zh-CN" altLang="en-US" sz="2000" dirty="0">
                <a:latin typeface="+mn-ea"/>
                <a:ea typeface="+mn-ea"/>
                <a:cs typeface="+mn-ea"/>
                <a:sym typeface="+mn-lt"/>
              </a:rPr>
              <a:t>，如打印机、外部存储器（如</a:t>
            </a:r>
            <a:r>
              <a:rPr lang="en-US" altLang="zh-CN" sz="2000" dirty="0">
                <a:latin typeface="+mn-ea"/>
                <a:ea typeface="+mn-ea"/>
                <a:cs typeface="+mn-ea"/>
                <a:sym typeface="+mn-lt"/>
              </a:rPr>
              <a:t>U</a:t>
            </a:r>
            <a:r>
              <a:rPr lang="zh-CN" altLang="en-US" sz="2000" dirty="0">
                <a:latin typeface="+mn-ea"/>
                <a:ea typeface="+mn-ea"/>
                <a:cs typeface="+mn-ea"/>
                <a:sym typeface="+mn-lt"/>
              </a:rPr>
              <a:t>盘、光盘等）、开环控制对象（如步进电机）、大屏幕</a:t>
            </a:r>
            <a:r>
              <a:rPr lang="en-US" altLang="zh-CN" sz="2000" dirty="0">
                <a:latin typeface="+mn-ea"/>
                <a:ea typeface="+mn-ea"/>
                <a:cs typeface="+mn-ea"/>
                <a:sym typeface="+mn-lt"/>
              </a:rPr>
              <a:t>LED</a:t>
            </a:r>
            <a:r>
              <a:rPr lang="zh-CN" altLang="en-US" sz="2000" dirty="0">
                <a:latin typeface="+mn-ea"/>
                <a:ea typeface="+mn-ea"/>
                <a:cs typeface="+mn-ea"/>
                <a:sym typeface="+mn-lt"/>
              </a:rPr>
              <a:t>显示器、</a:t>
            </a:r>
            <a:r>
              <a:rPr lang="en-US" altLang="zh-CN" sz="2000" dirty="0">
                <a:latin typeface="+mn-ea"/>
                <a:ea typeface="+mn-ea"/>
                <a:cs typeface="+mn-ea"/>
                <a:sym typeface="+mn-lt"/>
              </a:rPr>
              <a:t>VGA</a:t>
            </a:r>
            <a:r>
              <a:rPr lang="zh-CN" altLang="en-US" sz="2000" dirty="0">
                <a:latin typeface="+mn-ea"/>
                <a:ea typeface="+mn-ea"/>
                <a:cs typeface="+mn-ea"/>
                <a:sym typeface="+mn-lt"/>
              </a:rPr>
              <a:t>显示器等。</a:t>
            </a:r>
            <a:endParaRPr lang="zh-CN" altLang="en-US" sz="2000" dirty="0">
              <a:latin typeface="+mn-ea"/>
              <a:ea typeface="+mn-ea"/>
              <a:cs typeface="+mn-ea"/>
              <a:sym typeface="+mn-lt"/>
            </a:endParaRPr>
          </a:p>
          <a:p>
            <a:pPr marL="0" lvl="1" indent="0" algn="just" fontAlgn="t">
              <a:lnSpc>
                <a:spcPct val="150000"/>
              </a:lnSpc>
              <a:spcBef>
                <a:spcPct val="20000"/>
              </a:spcBef>
              <a:buClr>
                <a:srgbClr val="0000FF"/>
              </a:buClr>
            </a:pPr>
            <a:endParaRPr lang="zh-CN" altLang="en-US" sz="2000" dirty="0">
              <a:latin typeface="+mn-ea"/>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Effect transition="in" filter="wipe(up)">
                                      <p:cBhvr>
                                        <p:cTn id="7" dur="500"/>
                                        <p:tgtEl>
                                          <p:spTgt spid="48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130">
                                            <p:txEl>
                                              <p:pRg st="1" end="1"/>
                                            </p:txEl>
                                          </p:spTgt>
                                        </p:tgtEl>
                                        <p:attrNameLst>
                                          <p:attrName>style.visibility</p:attrName>
                                        </p:attrNameLst>
                                      </p:cBhvr>
                                      <p:to>
                                        <p:strVal val="visible"/>
                                      </p:to>
                                    </p:set>
                                    <p:animEffect transition="in" filter="wipe(up)">
                                      <p:cBhvr>
                                        <p:cTn id="12" dur="500"/>
                                        <p:tgtEl>
                                          <p:spTgt spid="481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412299" y="1250574"/>
            <a:ext cx="833413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514350" indent="-514350">
              <a:defRPr sz="2400" b="1">
                <a:solidFill>
                  <a:schemeClr val="tx1"/>
                </a:solidFill>
                <a:latin typeface="Times New Roman" panose="02020603050405020304" pitchFamily="18" charset="0"/>
                <a:ea typeface="宋体" panose="02010600030101010101" pitchFamily="2" charset="-122"/>
              </a:defRPr>
            </a:lvl1pPr>
            <a:lvl2pPr marL="716280" indent="-25908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342900" lvl="1" indent="-342900" algn="just" fontAlgn="t">
              <a:lnSpc>
                <a:spcPct val="150000"/>
              </a:lnSpc>
              <a:spcBef>
                <a:spcPct val="20000"/>
              </a:spcBef>
              <a:buClr>
                <a:srgbClr val="0000FF"/>
              </a:buClr>
              <a:buFont typeface="Wingdings" panose="05000000000000000000" pitchFamily="2" charset="2"/>
              <a:buChar char="l"/>
            </a:pPr>
            <a:r>
              <a:rPr lang="zh-CN" altLang="en-US" sz="2000" dirty="0">
                <a:solidFill>
                  <a:srgbClr val="C00000"/>
                </a:solidFill>
                <a:latin typeface="+mn-ea"/>
                <a:ea typeface="+mn-ea"/>
                <a:cs typeface="+mn-ea"/>
                <a:sym typeface="+mn-lt"/>
              </a:rPr>
              <a:t>系统总线包括数据总线、地址总线和控制总线，简称三总线</a:t>
            </a:r>
            <a:r>
              <a:rPr lang="zh-CN" altLang="en-US" sz="2000" dirty="0">
                <a:latin typeface="+mn-ea"/>
                <a:ea typeface="+mn-ea"/>
                <a:cs typeface="+mn-ea"/>
                <a:sym typeface="+mn-lt"/>
              </a:rPr>
              <a:t>。系统总线把</a:t>
            </a:r>
            <a:r>
              <a:rPr lang="en-US" altLang="zh-CN" sz="2000" dirty="0">
                <a:latin typeface="+mn-ea"/>
                <a:ea typeface="+mn-ea"/>
                <a:cs typeface="+mn-ea"/>
                <a:sym typeface="+mn-lt"/>
              </a:rPr>
              <a:t>CPU</a:t>
            </a:r>
            <a:r>
              <a:rPr lang="zh-CN" altLang="en-US" sz="2000" dirty="0">
                <a:latin typeface="+mn-ea"/>
                <a:ea typeface="+mn-ea"/>
                <a:cs typeface="+mn-ea"/>
                <a:sym typeface="+mn-lt"/>
              </a:rPr>
              <a:t>、存储器和输入</a:t>
            </a:r>
            <a:r>
              <a:rPr lang="en-US" altLang="zh-CN" sz="2000" dirty="0">
                <a:latin typeface="+mn-ea"/>
                <a:ea typeface="+mn-ea"/>
                <a:cs typeface="+mn-ea"/>
                <a:sym typeface="+mn-lt"/>
              </a:rPr>
              <a:t>/</a:t>
            </a:r>
            <a:r>
              <a:rPr lang="zh-CN" altLang="en-US" sz="2000" dirty="0">
                <a:latin typeface="+mn-ea"/>
                <a:ea typeface="+mn-ea"/>
                <a:cs typeface="+mn-ea"/>
                <a:sym typeface="+mn-lt"/>
              </a:rPr>
              <a:t>输出接口电路有机地连接起来，用来传送微机内部各部件间的信息；整个系统总线的工作由</a:t>
            </a:r>
            <a:r>
              <a:rPr lang="zh-CN" altLang="en-US" sz="2000" dirty="0">
                <a:solidFill>
                  <a:srgbClr val="C00000"/>
                </a:solidFill>
                <a:latin typeface="+mn-ea"/>
                <a:ea typeface="+mn-ea"/>
                <a:cs typeface="+mn-ea"/>
                <a:sym typeface="+mn-lt"/>
              </a:rPr>
              <a:t>系统总线控制模块</a:t>
            </a:r>
            <a:r>
              <a:rPr lang="zh-CN" altLang="en-US" sz="2000" dirty="0">
                <a:latin typeface="+mn-ea"/>
                <a:ea typeface="+mn-ea"/>
                <a:cs typeface="+mn-ea"/>
                <a:sym typeface="+mn-lt"/>
              </a:rPr>
              <a:t>统一安排和指挥。</a:t>
            </a:r>
            <a:endParaRPr lang="en-US" altLang="zh-CN" sz="2000" dirty="0">
              <a:latin typeface="+mn-ea"/>
              <a:ea typeface="+mn-ea"/>
              <a:cs typeface="+mn-ea"/>
              <a:sym typeface="+mn-lt"/>
            </a:endParaRPr>
          </a:p>
          <a:p>
            <a:pPr marL="769620" lvl="2" indent="-342900" algn="just" fontAlgn="t">
              <a:lnSpc>
                <a:spcPct val="150000"/>
              </a:lnSpc>
              <a:spcBef>
                <a:spcPct val="20000"/>
              </a:spcBef>
              <a:buClr>
                <a:srgbClr val="0000FF"/>
              </a:buClr>
              <a:buFont typeface="Wingdings" panose="05000000000000000000" pitchFamily="2" charset="2"/>
              <a:buChar char="Ø"/>
            </a:pPr>
            <a:r>
              <a:rPr lang="zh-CN" altLang="en-US" sz="2000" dirty="0">
                <a:latin typeface="+mn-ea"/>
                <a:ea typeface="+mn-ea"/>
                <a:cs typeface="+mn-ea"/>
                <a:sym typeface="+mn-lt"/>
              </a:rPr>
              <a:t>数据总线传送各类数据，其中包括指令代码、运算数据、中间数据和结果数据；</a:t>
            </a:r>
            <a:endParaRPr lang="en-US" altLang="zh-CN" sz="2000" dirty="0">
              <a:latin typeface="+mn-ea"/>
              <a:ea typeface="+mn-ea"/>
              <a:cs typeface="+mn-ea"/>
              <a:sym typeface="+mn-lt"/>
            </a:endParaRPr>
          </a:p>
          <a:p>
            <a:pPr marL="769620" lvl="2" indent="-342900" algn="just" fontAlgn="t">
              <a:lnSpc>
                <a:spcPct val="150000"/>
              </a:lnSpc>
              <a:spcBef>
                <a:spcPct val="20000"/>
              </a:spcBef>
              <a:buClr>
                <a:srgbClr val="0000FF"/>
              </a:buClr>
              <a:buFont typeface="Wingdings" panose="05000000000000000000" pitchFamily="2" charset="2"/>
              <a:buChar char="Ø"/>
            </a:pPr>
            <a:r>
              <a:rPr lang="zh-CN" altLang="en-US" sz="2000" dirty="0">
                <a:latin typeface="+mn-ea"/>
                <a:ea typeface="+mn-ea"/>
                <a:cs typeface="+mn-ea"/>
                <a:sym typeface="+mn-lt"/>
              </a:rPr>
              <a:t>地址总线上的信息主要是针对存储器具体存储单元或具体外设对象的地址信息，这些地址信息指出了数据的来源或传送的目的地；</a:t>
            </a:r>
            <a:endParaRPr lang="en-US" altLang="zh-CN" sz="2000" dirty="0">
              <a:latin typeface="+mn-ea"/>
              <a:ea typeface="+mn-ea"/>
              <a:cs typeface="+mn-ea"/>
              <a:sym typeface="+mn-lt"/>
            </a:endParaRPr>
          </a:p>
          <a:p>
            <a:pPr marL="769620" lvl="2" indent="-342900" algn="just" fontAlgn="t">
              <a:lnSpc>
                <a:spcPct val="150000"/>
              </a:lnSpc>
              <a:spcBef>
                <a:spcPct val="20000"/>
              </a:spcBef>
              <a:buClr>
                <a:srgbClr val="0000FF"/>
              </a:buClr>
              <a:buFont typeface="Wingdings" panose="05000000000000000000" pitchFamily="2" charset="2"/>
              <a:buChar char="Ø"/>
            </a:pPr>
            <a:r>
              <a:rPr lang="zh-CN" altLang="en-US" sz="2000" dirty="0">
                <a:latin typeface="+mn-ea"/>
                <a:ea typeface="+mn-ea"/>
                <a:cs typeface="+mn-ea"/>
                <a:sym typeface="+mn-lt"/>
              </a:rPr>
              <a:t>控制总线传送</a:t>
            </a:r>
            <a:r>
              <a:rPr lang="en-US" altLang="zh-CN" sz="2000" dirty="0">
                <a:latin typeface="+mn-ea"/>
                <a:ea typeface="+mn-ea"/>
                <a:cs typeface="+mn-ea"/>
                <a:sym typeface="+mn-lt"/>
              </a:rPr>
              <a:t>CPU</a:t>
            </a:r>
            <a:r>
              <a:rPr lang="zh-CN" altLang="en-US" sz="2000" dirty="0">
                <a:latin typeface="+mn-ea"/>
                <a:ea typeface="+mn-ea"/>
                <a:cs typeface="+mn-ea"/>
                <a:sym typeface="+mn-lt"/>
              </a:rPr>
              <a:t>对存储器或</a:t>
            </a:r>
            <a:r>
              <a:rPr lang="en-US" altLang="zh-CN" sz="2000" dirty="0">
                <a:latin typeface="+mn-ea"/>
                <a:ea typeface="+mn-ea"/>
                <a:cs typeface="+mn-ea"/>
                <a:sym typeface="+mn-lt"/>
              </a:rPr>
              <a:t>I/O</a:t>
            </a:r>
            <a:r>
              <a:rPr lang="zh-CN" altLang="en-US" sz="2000" dirty="0">
                <a:latin typeface="+mn-ea"/>
                <a:ea typeface="+mn-ea"/>
                <a:cs typeface="+mn-ea"/>
                <a:sym typeface="+mn-lt"/>
              </a:rPr>
              <a:t>设备的控制命令和</a:t>
            </a:r>
            <a:r>
              <a:rPr lang="en-US" altLang="zh-CN" sz="2000" dirty="0">
                <a:latin typeface="+mn-ea"/>
                <a:ea typeface="+mn-ea"/>
                <a:cs typeface="+mn-ea"/>
                <a:sym typeface="+mn-lt"/>
              </a:rPr>
              <a:t>I/O</a:t>
            </a:r>
            <a:r>
              <a:rPr lang="zh-CN" altLang="en-US" sz="2000" dirty="0">
                <a:latin typeface="+mn-ea"/>
                <a:ea typeface="+mn-ea"/>
                <a:cs typeface="+mn-ea"/>
                <a:sym typeface="+mn-lt"/>
              </a:rPr>
              <a:t>设备对</a:t>
            </a:r>
            <a:r>
              <a:rPr lang="en-US" altLang="zh-CN" sz="2000" dirty="0">
                <a:latin typeface="+mn-ea"/>
                <a:ea typeface="+mn-ea"/>
                <a:cs typeface="+mn-ea"/>
                <a:sym typeface="+mn-lt"/>
              </a:rPr>
              <a:t>CPU</a:t>
            </a:r>
            <a:r>
              <a:rPr lang="zh-CN" altLang="en-US" sz="2000" dirty="0">
                <a:latin typeface="+mn-ea"/>
                <a:ea typeface="+mn-ea"/>
                <a:cs typeface="+mn-ea"/>
                <a:sym typeface="+mn-lt"/>
              </a:rPr>
              <a:t>的请求服务的信号。</a:t>
            </a:r>
            <a:endParaRPr lang="en-US" altLang="zh-CN" sz="2000" dirty="0">
              <a:latin typeface="+mn-ea"/>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Effect transition="in" filter="wipe(up)">
                                      <p:cBhvr>
                                        <p:cTn id="7" dur="500"/>
                                        <p:tgtEl>
                                          <p:spTgt spid="48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130">
                                            <p:txEl>
                                              <p:pRg st="1" end="1"/>
                                            </p:txEl>
                                          </p:spTgt>
                                        </p:tgtEl>
                                        <p:attrNameLst>
                                          <p:attrName>style.visibility</p:attrName>
                                        </p:attrNameLst>
                                      </p:cBhvr>
                                      <p:to>
                                        <p:strVal val="visible"/>
                                      </p:to>
                                    </p:set>
                                    <p:animEffect transition="in" filter="wipe(up)">
                                      <p:cBhvr>
                                        <p:cTn id="12" dur="500"/>
                                        <p:tgtEl>
                                          <p:spTgt spid="48130">
                                            <p:txEl>
                                              <p:pRg st="1" end="1"/>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8130">
                                            <p:txEl>
                                              <p:pRg st="2" end="2"/>
                                            </p:txEl>
                                          </p:spTgt>
                                        </p:tgtEl>
                                        <p:attrNameLst>
                                          <p:attrName>style.visibility</p:attrName>
                                        </p:attrNameLst>
                                      </p:cBhvr>
                                      <p:to>
                                        <p:strVal val="visible"/>
                                      </p:to>
                                    </p:set>
                                    <p:animEffect transition="in" filter="wipe(up)">
                                      <p:cBhvr>
                                        <p:cTn id="15" dur="500"/>
                                        <p:tgtEl>
                                          <p:spTgt spid="48130">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8130">
                                            <p:txEl>
                                              <p:pRg st="3" end="3"/>
                                            </p:txEl>
                                          </p:spTgt>
                                        </p:tgtEl>
                                        <p:attrNameLst>
                                          <p:attrName>style.visibility</p:attrName>
                                        </p:attrNameLst>
                                      </p:cBhvr>
                                      <p:to>
                                        <p:strVal val="visible"/>
                                      </p:to>
                                    </p:set>
                                    <p:animEffect transition="in" filter="wipe(up)">
                                      <p:cBhvr>
                                        <p:cTn id="18" dur="500"/>
                                        <p:tgtEl>
                                          <p:spTgt spid="4813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AutoShape 6"/>
          <p:cNvSpPr>
            <a:spLocks noChangeArrowheads="1"/>
          </p:cNvSpPr>
          <p:nvPr/>
        </p:nvSpPr>
        <p:spPr bwMode="auto">
          <a:xfrm>
            <a:off x="2128838" y="2456344"/>
            <a:ext cx="4743450" cy="2923212"/>
          </a:xfrm>
          <a:prstGeom prst="roundRect">
            <a:avLst>
              <a:gd name="adj" fmla="val 16667"/>
            </a:avLst>
          </a:prstGeom>
          <a:noFill/>
          <a:ln w="38100" algn="ctr">
            <a:solidFill>
              <a:srgbClr val="FF99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70000"/>
              </a:lnSpc>
            </a:pPr>
            <a:r>
              <a:rPr kumimoji="1" lang="en-US" altLang="zh-CN" sz="3400">
                <a:latin typeface="+mn-lt"/>
                <a:ea typeface="+mn-ea"/>
                <a:cs typeface="+mn-ea"/>
                <a:sym typeface="+mn-lt"/>
              </a:rPr>
              <a:t>2.1 </a:t>
            </a:r>
            <a:r>
              <a:rPr kumimoji="1" lang="zh-CN" altLang="en-US" sz="3400">
                <a:latin typeface="+mn-lt"/>
                <a:ea typeface="+mn-ea"/>
                <a:cs typeface="+mn-ea"/>
                <a:sym typeface="+mn-lt"/>
              </a:rPr>
              <a:t>计算机系统</a:t>
            </a:r>
            <a:endParaRPr kumimoji="1" lang="en-US" altLang="zh-CN" sz="3400">
              <a:latin typeface="+mn-lt"/>
              <a:ea typeface="+mn-ea"/>
              <a:cs typeface="+mn-ea"/>
              <a:sym typeface="+mn-lt"/>
            </a:endParaRPr>
          </a:p>
          <a:p>
            <a:pPr>
              <a:lnSpc>
                <a:spcPct val="170000"/>
              </a:lnSpc>
            </a:pPr>
            <a:r>
              <a:rPr kumimoji="1" lang="en-US" altLang="zh-CN" sz="3400">
                <a:latin typeface="+mn-lt"/>
                <a:ea typeface="+mn-ea"/>
                <a:cs typeface="+mn-ea"/>
                <a:sym typeface="+mn-lt"/>
              </a:rPr>
              <a:t>2.2 </a:t>
            </a:r>
            <a:r>
              <a:rPr kumimoji="1" lang="en-US" altLang="zh-CN" sz="3400" u="sng">
                <a:solidFill>
                  <a:srgbClr val="FF0000"/>
                </a:solidFill>
                <a:latin typeface="+mn-lt"/>
                <a:ea typeface="+mn-ea"/>
                <a:cs typeface="+mn-ea"/>
                <a:sym typeface="+mn-lt"/>
              </a:rPr>
              <a:t>8086</a:t>
            </a:r>
            <a:r>
              <a:rPr kumimoji="1" lang="zh-CN" altLang="en-US" sz="3400" u="sng">
                <a:solidFill>
                  <a:srgbClr val="FF0000"/>
                </a:solidFill>
                <a:latin typeface="+mn-lt"/>
                <a:ea typeface="+mn-ea"/>
                <a:cs typeface="+mn-ea"/>
                <a:sym typeface="+mn-lt"/>
              </a:rPr>
              <a:t>微处理器</a:t>
            </a:r>
            <a:endParaRPr kumimoji="1" lang="en-US" altLang="zh-CN" sz="3400" u="sng">
              <a:solidFill>
                <a:srgbClr val="FF0000"/>
              </a:solidFill>
              <a:latin typeface="+mn-lt"/>
              <a:ea typeface="+mn-ea"/>
              <a:cs typeface="+mn-ea"/>
              <a:sym typeface="+mn-lt"/>
            </a:endParaRPr>
          </a:p>
          <a:p>
            <a:pPr>
              <a:lnSpc>
                <a:spcPct val="170000"/>
              </a:lnSpc>
            </a:pPr>
            <a:r>
              <a:rPr kumimoji="1" lang="en-US" altLang="zh-CN" sz="3400">
                <a:latin typeface="+mn-lt"/>
                <a:ea typeface="+mn-ea"/>
                <a:cs typeface="+mn-ea"/>
                <a:sym typeface="+mn-lt"/>
              </a:rPr>
              <a:t>2.3 </a:t>
            </a:r>
            <a:r>
              <a:rPr kumimoji="1" lang="zh-CN" altLang="en-US" sz="3400">
                <a:latin typeface="+mn-lt"/>
                <a:ea typeface="+mn-ea"/>
                <a:cs typeface="+mn-ea"/>
                <a:sym typeface="+mn-lt"/>
              </a:rPr>
              <a:t>存储器地址</a:t>
            </a:r>
            <a:endParaRPr kumimoji="1" lang="zh-CN" altLang="en-US" sz="3400">
              <a:latin typeface="+mn-lt"/>
              <a:ea typeface="+mn-ea"/>
              <a:cs typeface="+mn-ea"/>
              <a:sym typeface="+mn-lt"/>
            </a:endParaRPr>
          </a:p>
        </p:txBody>
      </p:sp>
      <p:sp>
        <p:nvSpPr>
          <p:cNvPr id="4" name="Text Box 4"/>
          <p:cNvSpPr txBox="1">
            <a:spLocks noChangeArrowheads="1"/>
          </p:cNvSpPr>
          <p:nvPr/>
        </p:nvSpPr>
        <p:spPr bwMode="auto">
          <a:xfrm>
            <a:off x="2987675" y="1412875"/>
            <a:ext cx="3168650" cy="641350"/>
          </a:xfrm>
          <a:prstGeom prst="rect">
            <a:avLst/>
          </a:prstGeom>
          <a:solidFill>
            <a:srgbClr val="FFCC66"/>
          </a:solidFill>
          <a:ln>
            <a:noFill/>
          </a:ln>
          <a:effectLst/>
          <a:extLst>
            <a:ext uri="{91240B29-F687-4F45-9708-019B960494DF}">
              <a14:hiddenLine xmlns:a14="http://schemas.microsoft.com/office/drawing/2010/main" w="9525">
                <a:solidFill>
                  <a:srgbClr val="0099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3600">
                <a:solidFill>
                  <a:schemeClr val="accent2"/>
                </a:solidFill>
                <a:latin typeface="+mn-lt"/>
                <a:ea typeface="+mn-ea"/>
                <a:cs typeface="+mn-ea"/>
                <a:sym typeface="+mn-lt"/>
              </a:rPr>
              <a:t>主要内容</a:t>
            </a:r>
            <a:endParaRPr kumimoji="1" lang="zh-CN" altLang="en-US" sz="3600">
              <a:solidFill>
                <a:schemeClr val="accent2"/>
              </a:solidFill>
              <a:latin typeface="+mn-lt"/>
              <a:ea typeface="+mn-ea"/>
              <a:cs typeface="+mn-ea"/>
              <a:sym typeface="+mn-lt"/>
            </a:endParaRP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70719" y="1379782"/>
            <a:ext cx="7802562"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14350" indent="-514350">
              <a:defRPr sz="2400" b="1">
                <a:solidFill>
                  <a:schemeClr val="tx1"/>
                </a:solidFill>
                <a:latin typeface="Times New Roman" panose="02020603050405020304" pitchFamily="18" charset="0"/>
                <a:ea typeface="宋体" panose="02010600030101010101" pitchFamily="2" charset="-122"/>
              </a:defRPr>
            </a:lvl1pPr>
            <a:lvl2pPr marL="716280" indent="-25908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fontAlgn="t">
              <a:lnSpc>
                <a:spcPct val="120000"/>
              </a:lnSpc>
              <a:spcBef>
                <a:spcPct val="20000"/>
              </a:spcBef>
              <a:buFont typeface="Arial" panose="020B0604020202020204" pitchFamily="34" charset="0"/>
              <a:buAutoNum type="arabicPeriod"/>
            </a:pPr>
            <a:r>
              <a:rPr lang="en-US" altLang="zh-CN" sz="3200" dirty="0">
                <a:solidFill>
                  <a:srgbClr val="0000FF"/>
                </a:solidFill>
                <a:latin typeface="+mn-ea"/>
                <a:ea typeface="+mn-ea"/>
                <a:cs typeface="+mn-ea"/>
                <a:sym typeface="+mn-lt"/>
              </a:rPr>
              <a:t>8086 </a:t>
            </a:r>
            <a:r>
              <a:rPr lang="zh-CN" altLang="en-US" sz="3200" dirty="0">
                <a:solidFill>
                  <a:srgbClr val="0000FF"/>
                </a:solidFill>
                <a:latin typeface="+mn-ea"/>
                <a:ea typeface="+mn-ea"/>
                <a:cs typeface="+mn-ea"/>
                <a:sym typeface="+mn-lt"/>
              </a:rPr>
              <a:t>的基本性能指标</a:t>
            </a:r>
            <a:endParaRPr lang="zh-CN" altLang="en-US" sz="3200" dirty="0">
              <a:solidFill>
                <a:srgbClr val="0000FF"/>
              </a:solidFill>
              <a:latin typeface="+mn-ea"/>
              <a:ea typeface="+mn-ea"/>
              <a:cs typeface="+mn-ea"/>
              <a:sym typeface="+mn-lt"/>
            </a:endParaRPr>
          </a:p>
          <a:p>
            <a:pPr lvl="1" fontAlgn="t">
              <a:lnSpc>
                <a:spcPct val="150000"/>
              </a:lnSpc>
              <a:spcBef>
                <a:spcPct val="20000"/>
              </a:spcBef>
              <a:buClr>
                <a:srgbClr val="0000FF"/>
              </a:buClr>
              <a:buFont typeface="Arial" panose="020B0604020202020204" pitchFamily="34" charset="0"/>
              <a:buChar char="•"/>
            </a:pPr>
            <a:r>
              <a:rPr lang="en-US" altLang="zh-CN" sz="2600" dirty="0">
                <a:solidFill>
                  <a:srgbClr val="C00000"/>
                </a:solidFill>
                <a:latin typeface="+mn-ea"/>
                <a:ea typeface="+mn-ea"/>
                <a:cs typeface="+mn-ea"/>
                <a:sym typeface="+mn-lt"/>
              </a:rPr>
              <a:t>16</a:t>
            </a:r>
            <a:r>
              <a:rPr lang="zh-CN" altLang="en-US" sz="2600" dirty="0">
                <a:latin typeface="+mn-ea"/>
                <a:ea typeface="+mn-ea"/>
                <a:cs typeface="+mn-ea"/>
                <a:sym typeface="+mn-lt"/>
              </a:rPr>
              <a:t>位微处理器</a:t>
            </a:r>
            <a:endParaRPr lang="zh-CN" altLang="en-US" sz="2600" dirty="0">
              <a:latin typeface="+mn-ea"/>
              <a:ea typeface="+mn-ea"/>
              <a:cs typeface="+mn-ea"/>
              <a:sym typeface="+mn-lt"/>
            </a:endParaRPr>
          </a:p>
          <a:p>
            <a:pPr lvl="1" algn="just" fontAlgn="t">
              <a:lnSpc>
                <a:spcPct val="150000"/>
              </a:lnSpc>
              <a:spcBef>
                <a:spcPct val="20000"/>
              </a:spcBef>
              <a:buClr>
                <a:srgbClr val="0000FF"/>
              </a:buClr>
              <a:buFont typeface="Arial" panose="020B0604020202020204" pitchFamily="34" charset="0"/>
              <a:buChar char="•"/>
            </a:pPr>
            <a:r>
              <a:rPr lang="en-US" altLang="zh-CN" sz="2600" dirty="0">
                <a:solidFill>
                  <a:srgbClr val="C00000"/>
                </a:solidFill>
                <a:latin typeface="+mn-ea"/>
                <a:ea typeface="+mn-ea"/>
                <a:cs typeface="+mn-ea"/>
                <a:sym typeface="+mn-lt"/>
              </a:rPr>
              <a:t>16</a:t>
            </a:r>
            <a:r>
              <a:rPr lang="zh-CN" altLang="en-US" sz="2600" dirty="0">
                <a:latin typeface="+mn-ea"/>
                <a:ea typeface="+mn-ea"/>
                <a:cs typeface="+mn-ea"/>
                <a:sym typeface="+mn-lt"/>
              </a:rPr>
              <a:t>根数据线、</a:t>
            </a:r>
            <a:r>
              <a:rPr lang="en-US" altLang="zh-CN" sz="2600" dirty="0">
                <a:solidFill>
                  <a:srgbClr val="C00000"/>
                </a:solidFill>
                <a:latin typeface="+mn-ea"/>
                <a:ea typeface="+mn-ea"/>
                <a:cs typeface="+mn-ea"/>
                <a:sym typeface="+mn-lt"/>
              </a:rPr>
              <a:t>20</a:t>
            </a:r>
            <a:r>
              <a:rPr lang="zh-CN" altLang="en-US" sz="2600" dirty="0">
                <a:latin typeface="+mn-ea"/>
                <a:ea typeface="+mn-ea"/>
                <a:cs typeface="+mn-ea"/>
                <a:sym typeface="+mn-lt"/>
              </a:rPr>
              <a:t>根地址线，可寻址的地址空间达</a:t>
            </a:r>
            <a:r>
              <a:rPr lang="en-US" altLang="zh-CN" sz="2600" dirty="0">
                <a:solidFill>
                  <a:srgbClr val="C00000"/>
                </a:solidFill>
                <a:latin typeface="+mn-ea"/>
                <a:ea typeface="+mn-ea"/>
                <a:cs typeface="+mn-ea"/>
                <a:sym typeface="+mn-lt"/>
              </a:rPr>
              <a:t>1MB</a:t>
            </a:r>
            <a:r>
              <a:rPr lang="en-US" altLang="zh-CN" sz="2600" dirty="0">
                <a:latin typeface="+mn-ea"/>
                <a:ea typeface="+mn-ea"/>
                <a:cs typeface="+mn-ea"/>
                <a:sym typeface="+mn-lt"/>
              </a:rPr>
              <a:t> (2</a:t>
            </a:r>
            <a:r>
              <a:rPr lang="en-US" altLang="zh-CN" sz="2600" baseline="30000" dirty="0">
                <a:latin typeface="+mn-ea"/>
                <a:ea typeface="+mn-ea"/>
                <a:cs typeface="+mn-ea"/>
                <a:sym typeface="+mn-lt"/>
              </a:rPr>
              <a:t>20</a:t>
            </a:r>
            <a:r>
              <a:rPr lang="en-US" altLang="zh-CN" sz="2600" dirty="0">
                <a:latin typeface="+mn-ea"/>
                <a:ea typeface="+mn-ea"/>
                <a:cs typeface="+mn-ea"/>
                <a:sym typeface="+mn-lt"/>
              </a:rPr>
              <a:t>Byte</a:t>
            </a:r>
            <a:r>
              <a:rPr lang="zh-CN" altLang="en-US" sz="2600" dirty="0">
                <a:latin typeface="+mn-ea"/>
                <a:ea typeface="+mn-ea"/>
                <a:cs typeface="+mn-ea"/>
                <a:sym typeface="+mn-lt"/>
              </a:rPr>
              <a:t>＝</a:t>
            </a:r>
            <a:r>
              <a:rPr lang="en-US" altLang="zh-CN" sz="2600" dirty="0">
                <a:latin typeface="+mn-ea"/>
                <a:ea typeface="+mn-ea"/>
                <a:cs typeface="+mn-ea"/>
                <a:sym typeface="+mn-lt"/>
              </a:rPr>
              <a:t>1MB)</a:t>
            </a:r>
            <a:endParaRPr lang="en-US" altLang="zh-CN" sz="2600" dirty="0">
              <a:latin typeface="+mn-ea"/>
              <a:ea typeface="+mn-ea"/>
              <a:cs typeface="+mn-ea"/>
              <a:sym typeface="+mn-lt"/>
            </a:endParaRPr>
          </a:p>
          <a:p>
            <a:pPr lvl="1" algn="just" fontAlgn="t">
              <a:lnSpc>
                <a:spcPct val="150000"/>
              </a:lnSpc>
              <a:spcBef>
                <a:spcPct val="20000"/>
              </a:spcBef>
              <a:buClr>
                <a:srgbClr val="0000FF"/>
              </a:buClr>
              <a:buFont typeface="Arial" panose="020B0604020202020204" pitchFamily="34" charset="0"/>
              <a:buChar char="•"/>
            </a:pPr>
            <a:r>
              <a:rPr lang="zh-CN" altLang="en-US" sz="2600" dirty="0">
                <a:latin typeface="+mn-ea"/>
                <a:ea typeface="+mn-ea"/>
                <a:cs typeface="+mn-ea"/>
                <a:sym typeface="+mn-lt"/>
              </a:rPr>
              <a:t>可以和浮点运算器、</a:t>
            </a:r>
            <a:r>
              <a:rPr lang="en-US" altLang="zh-CN" sz="2600" dirty="0">
                <a:latin typeface="+mn-ea"/>
                <a:ea typeface="+mn-ea"/>
                <a:cs typeface="+mn-ea"/>
                <a:sym typeface="+mn-lt"/>
              </a:rPr>
              <a:t>I/O</a:t>
            </a:r>
            <a:r>
              <a:rPr lang="zh-CN" altLang="en-US" sz="2600" dirty="0">
                <a:latin typeface="+mn-ea"/>
                <a:ea typeface="+mn-ea"/>
                <a:cs typeface="+mn-ea"/>
                <a:sym typeface="+mn-lt"/>
              </a:rPr>
              <a:t>处理器或其他处理器组成多处理器系统，从而提高系统的数据吞吐能力和数据处理能力。 </a:t>
            </a:r>
            <a:endParaRPr lang="zh-CN" altLang="en-US" sz="2600" dirty="0">
              <a:latin typeface="+mn-ea"/>
              <a:ea typeface="+mn-ea"/>
              <a:cs typeface="+mn-ea"/>
              <a:sym typeface="+mn-lt"/>
            </a:endParaRPr>
          </a:p>
        </p:txBody>
      </p:sp>
      <mc:AlternateContent xmlns:mc="http://schemas.openxmlformats.org/markup-compatibility/2006" xmlns:p14="http://schemas.microsoft.com/office/powerpoint/2010/main">
        <mc:Choice Requires="p14">
          <p:contentPart r:id="rId1" p14:bwMode="auto">
            <p14:nvContentPartPr>
              <p14:cNvPr id="48157" name="墨迹 48156"/>
              <p14:cNvContentPartPr/>
              <p14:nvPr/>
            </p14:nvContentPartPr>
            <p14:xfrm>
              <a:off x="9371563" y="5364900"/>
              <a:ext cx="11880" cy="19440"/>
            </p14:xfrm>
          </p:contentPart>
        </mc:Choice>
        <mc:Fallback xmlns="">
          <p:pic>
            <p:nvPicPr>
              <p:cNvPr id="48157" name="墨迹 48156"/>
            </p:nvPicPr>
            <p:blipFill>
              <a:blip r:embed="rId2"/>
            </p:blipFill>
            <p:spPr>
              <a:xfrm>
                <a:off x="9371563" y="5364900"/>
                <a:ext cx="11880" cy="19440"/>
              </a:xfrm>
              <a:prstGeom prst="rect"/>
            </p:spPr>
          </p:pic>
        </mc:Fallback>
      </mc:AlternateContent>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13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13538" y="1160748"/>
            <a:ext cx="4235114" cy="506730"/>
          </a:xfrm>
          <a:prstGeom prst="rect">
            <a:avLst/>
          </a:prstGeom>
          <a:noFill/>
        </p:spPr>
        <p:txBody>
          <a:bodyPr wrap="square" rtlCol="0">
            <a:spAutoFit/>
          </a:bodyPr>
          <a:lstStyle>
            <a:defPPr>
              <a:defRPr lang="en-US"/>
            </a:defPPr>
            <a:lvl1pPr eaLnBrk="1" hangingPunct="1">
              <a:defRPr sz="3600">
                <a:solidFill>
                  <a:srgbClr val="9900FF"/>
                </a:solidFill>
                <a:ea typeface="宋体" panose="02010600030101010101" pitchFamily="2" charset="-122"/>
              </a:defRPr>
            </a:lvl1pPr>
          </a:lstStyle>
          <a:p>
            <a:r>
              <a:rPr lang="en-US" altLang="zh-CN" sz="2700" dirty="0"/>
              <a:t>8086 CPU</a:t>
            </a:r>
            <a:r>
              <a:rPr lang="zh-CN" altLang="en-US" sz="2700" dirty="0"/>
              <a:t>外部特性</a:t>
            </a:r>
            <a:endParaRPr lang="zh-CN" altLang="en-US" sz="2700" dirty="0"/>
          </a:p>
        </p:txBody>
      </p:sp>
      <p:sp>
        <p:nvSpPr>
          <p:cNvPr id="5" name="AutoShape 23"/>
          <p:cNvSpPr>
            <a:spLocks noChangeArrowheads="1"/>
          </p:cNvSpPr>
          <p:nvPr/>
        </p:nvSpPr>
        <p:spPr bwMode="gray">
          <a:xfrm>
            <a:off x="251521" y="2149712"/>
            <a:ext cx="4752527" cy="2112349"/>
          </a:xfrm>
          <a:prstGeom prst="roundRect">
            <a:avLst>
              <a:gd name="adj" fmla="val 4639"/>
            </a:avLst>
          </a:prstGeom>
          <a:gradFill rotWithShape="1">
            <a:gsLst>
              <a:gs pos="0">
                <a:srgbClr val="FDFDFD"/>
              </a:gs>
              <a:gs pos="100000">
                <a:srgbClr val="D7D7D7"/>
              </a:gs>
            </a:gsLst>
            <a:lin ang="5400000" scaled="1"/>
          </a:gradFill>
          <a:ln w="19050">
            <a:solidFill>
              <a:srgbClr val="C0C0C0"/>
            </a:solidFill>
            <a:round/>
          </a:ln>
          <a:effectLst>
            <a:outerShdw dist="53882" dir="2700000" algn="ctr" rotWithShape="0">
              <a:srgbClr val="292929">
                <a:alpha val="50000"/>
              </a:srgbClr>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zh-CN" altLang="en-US" sz="1800">
              <a:latin typeface="宋体" panose="02010600030101010101" pitchFamily="2" charset="-122"/>
              <a:ea typeface="宋体" panose="02010600030101010101" pitchFamily="2" charset="-122"/>
            </a:endParaRPr>
          </a:p>
        </p:txBody>
      </p:sp>
      <p:sp>
        <p:nvSpPr>
          <p:cNvPr id="6" name="Text Box 28"/>
          <p:cNvSpPr txBox="1">
            <a:spLocks noChangeArrowheads="1"/>
          </p:cNvSpPr>
          <p:nvPr/>
        </p:nvSpPr>
        <p:spPr bwMode="gray">
          <a:xfrm>
            <a:off x="251521" y="2186862"/>
            <a:ext cx="4752527" cy="209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25000"/>
              </a:spcBef>
              <a:defRPr/>
            </a:pPr>
            <a:r>
              <a:rPr lang="zh-CN" altLang="en-US" sz="1800" dirty="0">
                <a:solidFill>
                  <a:srgbClr val="0000CC"/>
                </a:solidFill>
                <a:latin typeface="宋体" panose="02010600030101010101" pitchFamily="2" charset="-122"/>
                <a:ea typeface="宋体" panose="02010600030101010101" pitchFamily="2" charset="-122"/>
              </a:rPr>
              <a:t>最小模式</a:t>
            </a:r>
            <a:r>
              <a:rPr lang="zh-CN" altLang="en-US" sz="1800" dirty="0" smtClean="0">
                <a:solidFill>
                  <a:srgbClr val="0000CC"/>
                </a:solidFill>
                <a:latin typeface="宋体" panose="02010600030101010101" pitchFamily="2" charset="-122"/>
                <a:ea typeface="宋体" panose="02010600030101010101" pitchFamily="2" charset="-122"/>
              </a:rPr>
              <a:t>：</a:t>
            </a:r>
            <a:r>
              <a:rPr lang="zh-CN" altLang="en-US" sz="1800" dirty="0" smtClean="0">
                <a:latin typeface="宋体" panose="02010600030101010101" pitchFamily="2" charset="-122"/>
                <a:ea typeface="宋体" panose="02010600030101010101" pitchFamily="2" charset="-122"/>
              </a:rPr>
              <a:t>系统</a:t>
            </a:r>
            <a:r>
              <a:rPr lang="zh-CN" altLang="en-US" sz="1800" dirty="0">
                <a:latin typeface="宋体" panose="02010600030101010101" pitchFamily="2" charset="-122"/>
                <a:ea typeface="宋体" panose="02010600030101010101" pitchFamily="2" charset="-122"/>
              </a:rPr>
              <a:t>中只有</a:t>
            </a:r>
            <a:r>
              <a:rPr lang="en-US" altLang="zh-CN" sz="1800" dirty="0">
                <a:latin typeface="宋体" panose="02010600030101010101" pitchFamily="2" charset="-122"/>
                <a:ea typeface="宋体" panose="02010600030101010101" pitchFamily="2" charset="-122"/>
              </a:rPr>
              <a:t>8086</a:t>
            </a:r>
            <a:r>
              <a:rPr lang="zh-CN" altLang="en-US" sz="1800" dirty="0">
                <a:latin typeface="宋体" panose="02010600030101010101" pitchFamily="2" charset="-122"/>
                <a:ea typeface="宋体" panose="02010600030101010101" pitchFamily="2" charset="-122"/>
              </a:rPr>
              <a:t>一个处理器，所有的控制信号都是由</a:t>
            </a:r>
            <a:r>
              <a:rPr lang="en-US" altLang="zh-CN" sz="1800" dirty="0">
                <a:latin typeface="宋体" panose="02010600030101010101" pitchFamily="2" charset="-122"/>
                <a:ea typeface="宋体" panose="02010600030101010101" pitchFamily="2" charset="-122"/>
              </a:rPr>
              <a:t>8086CPU</a:t>
            </a:r>
            <a:r>
              <a:rPr lang="zh-CN" altLang="en-US" sz="1800" dirty="0">
                <a:latin typeface="宋体" panose="02010600030101010101" pitchFamily="2" charset="-122"/>
                <a:ea typeface="宋体" panose="02010600030101010101" pitchFamily="2" charset="-122"/>
              </a:rPr>
              <a:t>产生</a:t>
            </a:r>
            <a:r>
              <a:rPr lang="en-US" altLang="zh-CN" sz="1800" dirty="0">
                <a:latin typeface="宋体" panose="02010600030101010101" pitchFamily="2" charset="-122"/>
                <a:ea typeface="宋体" panose="02010600030101010101" pitchFamily="2" charset="-122"/>
              </a:rPr>
              <a:t>(MN/MX=1)</a:t>
            </a:r>
            <a:r>
              <a:rPr lang="zh-CN" altLang="en-US" sz="1800" dirty="0">
                <a:latin typeface="宋体" panose="02010600030101010101" pitchFamily="2" charset="-122"/>
                <a:ea typeface="宋体" panose="02010600030101010101" pitchFamily="2" charset="-122"/>
              </a:rPr>
              <a:t>。 </a:t>
            </a:r>
            <a:endParaRPr lang="zh-CN" altLang="en-US" sz="1800" dirty="0">
              <a:latin typeface="宋体" panose="02010600030101010101" pitchFamily="2" charset="-122"/>
              <a:ea typeface="宋体" panose="02010600030101010101" pitchFamily="2" charset="-122"/>
            </a:endParaRPr>
          </a:p>
          <a:p>
            <a:pPr algn="just" eaLnBrk="1" hangingPunct="1">
              <a:spcBef>
                <a:spcPct val="25000"/>
              </a:spcBef>
              <a:defRPr/>
            </a:pPr>
            <a:r>
              <a:rPr lang="zh-CN" altLang="en-US" sz="1800" dirty="0">
                <a:solidFill>
                  <a:srgbClr val="0000CC"/>
                </a:solidFill>
                <a:latin typeface="宋体" panose="02010600030101010101" pitchFamily="2" charset="-122"/>
                <a:ea typeface="宋体" panose="02010600030101010101" pitchFamily="2" charset="-122"/>
              </a:rPr>
              <a:t>最大模式</a:t>
            </a:r>
            <a:r>
              <a:rPr lang="zh-CN" altLang="en-US" sz="1800" dirty="0" smtClean="0">
                <a:solidFill>
                  <a:srgbClr val="0000CC"/>
                </a:solidFill>
                <a:latin typeface="宋体" panose="02010600030101010101" pitchFamily="2" charset="-122"/>
                <a:ea typeface="宋体" panose="02010600030101010101" pitchFamily="2" charset="-122"/>
              </a:rPr>
              <a:t>：</a:t>
            </a:r>
            <a:r>
              <a:rPr lang="zh-CN" altLang="en-US" sz="1800" dirty="0" smtClean="0">
                <a:latin typeface="宋体" panose="02010600030101010101" pitchFamily="2" charset="-122"/>
                <a:ea typeface="宋体" panose="02010600030101010101" pitchFamily="2" charset="-122"/>
              </a:rPr>
              <a:t>系统</a:t>
            </a:r>
            <a:r>
              <a:rPr lang="zh-CN" altLang="en-US" sz="1800" dirty="0">
                <a:latin typeface="宋体" panose="02010600030101010101" pitchFamily="2" charset="-122"/>
                <a:ea typeface="宋体" panose="02010600030101010101" pitchFamily="2" charset="-122"/>
              </a:rPr>
              <a:t>中可包含一个以上的处理器，比如包含协处理器</a:t>
            </a:r>
            <a:r>
              <a:rPr lang="en-US" altLang="zh-CN" sz="1800" dirty="0">
                <a:latin typeface="宋体" panose="02010600030101010101" pitchFamily="2" charset="-122"/>
                <a:ea typeface="宋体" panose="02010600030101010101" pitchFamily="2" charset="-122"/>
              </a:rPr>
              <a:t>8087</a:t>
            </a:r>
            <a:r>
              <a:rPr lang="zh-CN" altLang="en-US" sz="1800" dirty="0">
                <a:latin typeface="宋体" panose="02010600030101010101" pitchFamily="2" charset="-122"/>
                <a:ea typeface="宋体" panose="02010600030101010101" pitchFamily="2" charset="-122"/>
              </a:rPr>
              <a:t>。在系统规模比较大的情况下，系统控制信号不是由</a:t>
            </a:r>
            <a:r>
              <a:rPr lang="en-US" altLang="zh-CN" sz="1800" dirty="0">
                <a:latin typeface="宋体" panose="02010600030101010101" pitchFamily="2" charset="-122"/>
                <a:ea typeface="宋体" panose="02010600030101010101" pitchFamily="2" charset="-122"/>
              </a:rPr>
              <a:t>8086</a:t>
            </a:r>
            <a:r>
              <a:rPr lang="zh-CN" altLang="en-US" sz="1800" dirty="0">
                <a:latin typeface="宋体" panose="02010600030101010101" pitchFamily="2" charset="-122"/>
                <a:ea typeface="宋体" panose="02010600030101010101" pitchFamily="2" charset="-122"/>
              </a:rPr>
              <a:t>直接产生，而是通过与</a:t>
            </a:r>
            <a:r>
              <a:rPr lang="en-US" altLang="zh-CN" sz="1800" dirty="0">
                <a:latin typeface="宋体" panose="02010600030101010101" pitchFamily="2" charset="-122"/>
                <a:ea typeface="宋体" panose="02010600030101010101" pitchFamily="2" charset="-122"/>
              </a:rPr>
              <a:t>8086</a:t>
            </a:r>
            <a:r>
              <a:rPr lang="zh-CN" altLang="en-US" sz="1800" dirty="0">
                <a:latin typeface="宋体" panose="02010600030101010101" pitchFamily="2" charset="-122"/>
                <a:ea typeface="宋体" panose="02010600030101010101" pitchFamily="2" charset="-122"/>
              </a:rPr>
              <a:t>配套的总线控制器等形成</a:t>
            </a:r>
            <a:r>
              <a:rPr lang="en-US" altLang="zh-CN" sz="1800" dirty="0">
                <a:latin typeface="宋体" panose="02010600030101010101" pitchFamily="2" charset="-122"/>
                <a:ea typeface="宋体" panose="02010600030101010101" pitchFamily="2" charset="-122"/>
              </a:rPr>
              <a:t>(MN/MX=0)</a:t>
            </a:r>
            <a:r>
              <a:rPr lang="zh-CN" altLang="en-US" sz="1800" dirty="0">
                <a:latin typeface="宋体" panose="02010600030101010101" pitchFamily="2" charset="-122"/>
                <a:ea typeface="宋体" panose="02010600030101010101" pitchFamily="2" charset="-122"/>
              </a:rPr>
              <a:t>。</a:t>
            </a:r>
            <a:endParaRPr lang="en-US" altLang="zh-CN" sz="1800" dirty="0">
              <a:latin typeface="宋体" panose="02010600030101010101" pitchFamily="2" charset="-122"/>
              <a:ea typeface="宋体" panose="02010600030101010101" pitchFamily="2" charset="-122"/>
            </a:endParaRPr>
          </a:p>
        </p:txBody>
      </p:sp>
      <p:sp>
        <p:nvSpPr>
          <p:cNvPr id="7" name="AutoShape 57"/>
          <p:cNvSpPr>
            <a:spLocks noChangeArrowheads="1"/>
          </p:cNvSpPr>
          <p:nvPr/>
        </p:nvSpPr>
        <p:spPr bwMode="invGray">
          <a:xfrm>
            <a:off x="278891" y="1822628"/>
            <a:ext cx="2745377" cy="334350"/>
          </a:xfrm>
          <a:prstGeom prst="flowChartAlternateProcess">
            <a:avLst/>
          </a:prstGeom>
          <a:gradFill rotWithShape="1">
            <a:gsLst>
              <a:gs pos="0">
                <a:srgbClr val="FFEBFA"/>
              </a:gs>
              <a:gs pos="30000">
                <a:srgbClr val="C4D6EB"/>
              </a:gs>
              <a:gs pos="60001">
                <a:srgbClr val="85C2FF"/>
              </a:gs>
              <a:gs pos="100000">
                <a:srgbClr val="5E9EFF"/>
              </a:gs>
            </a:gsLst>
            <a:lin ang="5400000" scaled="1"/>
          </a:gradFill>
          <a:ln w="9525" algn="ctr">
            <a:solidFill>
              <a:schemeClr val="tx1"/>
            </a:solidFill>
            <a:miter lim="800000"/>
          </a:ln>
        </p:spPr>
        <p:txBody>
          <a:bodyPr wrap="none" lIns="0" rIns="0" anchor="ctr"/>
          <a:lstStyle/>
          <a:p>
            <a:pPr algn="ctr" eaLnBrk="1" hangingPunct="1"/>
            <a:r>
              <a:rPr lang="en-US" altLang="zh-CN" sz="2100" b="1" dirty="0" smtClean="0">
                <a:solidFill>
                  <a:srgbClr val="000099"/>
                </a:solidFill>
                <a:latin typeface="宋体" panose="02010600030101010101" pitchFamily="2" charset="-122"/>
                <a:ea typeface="宋体" panose="02010600030101010101" pitchFamily="2" charset="-122"/>
              </a:rPr>
              <a:t>8086 CPU</a:t>
            </a:r>
            <a:r>
              <a:rPr lang="zh-CN" altLang="en-US" sz="2100" b="1" dirty="0" smtClean="0">
                <a:solidFill>
                  <a:srgbClr val="000099"/>
                </a:solidFill>
                <a:latin typeface="宋体" panose="02010600030101010101" pitchFamily="2" charset="-122"/>
                <a:ea typeface="宋体" panose="02010600030101010101" pitchFamily="2" charset="-122"/>
              </a:rPr>
              <a:t>两种工作</a:t>
            </a:r>
            <a:r>
              <a:rPr lang="zh-CN" altLang="en-US" sz="2100" b="1" dirty="0">
                <a:solidFill>
                  <a:srgbClr val="000099"/>
                </a:solidFill>
                <a:latin typeface="宋体" panose="02010600030101010101" pitchFamily="2" charset="-122"/>
                <a:ea typeface="宋体" panose="02010600030101010101" pitchFamily="2" charset="-122"/>
              </a:rPr>
              <a:t>模式</a:t>
            </a:r>
            <a:endParaRPr lang="zh-CN" altLang="en-US" sz="2100" b="1" dirty="0">
              <a:solidFill>
                <a:srgbClr val="000099"/>
              </a:solidFill>
              <a:latin typeface="宋体" panose="02010600030101010101" pitchFamily="2" charset="-122"/>
              <a:ea typeface="宋体" panose="02010600030101010101" pitchFamily="2" charset="-122"/>
            </a:endParaRPr>
          </a:p>
        </p:txBody>
      </p:sp>
      <p:sp>
        <p:nvSpPr>
          <p:cNvPr id="8" name="AutoShape 23"/>
          <p:cNvSpPr>
            <a:spLocks noChangeArrowheads="1"/>
          </p:cNvSpPr>
          <p:nvPr/>
        </p:nvSpPr>
        <p:spPr bwMode="gray">
          <a:xfrm>
            <a:off x="278891" y="4630795"/>
            <a:ext cx="4752527" cy="1006646"/>
          </a:xfrm>
          <a:prstGeom prst="roundRect">
            <a:avLst>
              <a:gd name="adj" fmla="val 4639"/>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19050">
            <a:solidFill>
              <a:srgbClr val="C0C0C0"/>
            </a:solidFill>
            <a:round/>
          </a:ln>
          <a:effectLst>
            <a:outerShdw dist="53882" dir="2700000" algn="ctr" rotWithShape="0">
              <a:srgbClr val="292929">
                <a:alpha val="50000"/>
              </a:srgbClr>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zh-CN" altLang="en-US" sz="1800">
              <a:latin typeface="宋体" panose="02010600030101010101" pitchFamily="2" charset="-122"/>
              <a:ea typeface="宋体" panose="02010600030101010101" pitchFamily="2" charset="-122"/>
            </a:endParaRPr>
          </a:p>
        </p:txBody>
      </p:sp>
      <p:sp>
        <p:nvSpPr>
          <p:cNvPr id="9" name="Text Box 28"/>
          <p:cNvSpPr txBox="1">
            <a:spLocks noChangeArrowheads="1"/>
          </p:cNvSpPr>
          <p:nvPr/>
        </p:nvSpPr>
        <p:spPr bwMode="gray">
          <a:xfrm>
            <a:off x="350791" y="4665179"/>
            <a:ext cx="4609435" cy="99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25000"/>
              </a:spcBef>
              <a:buNone/>
              <a:defRPr/>
            </a:pPr>
            <a:r>
              <a:rPr lang="zh-CN" altLang="en-US" sz="1800" dirty="0">
                <a:latin typeface="宋体" panose="02010600030101010101" pitchFamily="2" charset="-122"/>
                <a:ea typeface="宋体" panose="02010600030101010101" pitchFamily="2" charset="-122"/>
              </a:rPr>
              <a:t>包括数据总线，地址总线和控制总线的定义，以及电源、时钟等引脚的</a:t>
            </a:r>
            <a:r>
              <a:rPr lang="zh-CN" altLang="en-US" sz="1800" dirty="0" smtClean="0">
                <a:latin typeface="宋体" panose="02010600030101010101" pitchFamily="2" charset="-122"/>
                <a:ea typeface="宋体" panose="02010600030101010101" pitchFamily="2" charset="-122"/>
              </a:rPr>
              <a:t>定义</a:t>
            </a:r>
            <a:endParaRPr lang="en-US" altLang="zh-CN" sz="1800" dirty="0" smtClean="0">
              <a:latin typeface="宋体" panose="02010600030101010101" pitchFamily="2" charset="-122"/>
              <a:ea typeface="宋体" panose="02010600030101010101" pitchFamily="2" charset="-122"/>
            </a:endParaRPr>
          </a:p>
          <a:p>
            <a:pPr algn="just" eaLnBrk="1" hangingPunct="1">
              <a:spcBef>
                <a:spcPct val="25000"/>
              </a:spcBef>
              <a:defRPr/>
            </a:pPr>
            <a:endParaRPr lang="en-US" altLang="zh-CN" sz="1800" dirty="0">
              <a:latin typeface="宋体" panose="02010600030101010101" pitchFamily="2" charset="-122"/>
              <a:ea typeface="宋体" panose="02010600030101010101" pitchFamily="2" charset="-122"/>
            </a:endParaRPr>
          </a:p>
        </p:txBody>
      </p:sp>
      <p:sp>
        <p:nvSpPr>
          <p:cNvPr id="10" name="AutoShape 57"/>
          <p:cNvSpPr>
            <a:spLocks noChangeArrowheads="1"/>
          </p:cNvSpPr>
          <p:nvPr/>
        </p:nvSpPr>
        <p:spPr bwMode="invGray">
          <a:xfrm>
            <a:off x="282896" y="4296445"/>
            <a:ext cx="2037677" cy="334350"/>
          </a:xfrm>
          <a:prstGeom prst="flowChartAlternateProcess">
            <a:avLst/>
          </a:prstGeom>
          <a:gradFill rotWithShape="1">
            <a:gsLst>
              <a:gs pos="0">
                <a:srgbClr val="FFEBFA"/>
              </a:gs>
              <a:gs pos="30000">
                <a:srgbClr val="C4D6EB"/>
              </a:gs>
              <a:gs pos="60001">
                <a:srgbClr val="85C2FF"/>
              </a:gs>
              <a:gs pos="100000">
                <a:srgbClr val="5E9EFF"/>
              </a:gs>
            </a:gsLst>
            <a:lin ang="5400000" scaled="1"/>
          </a:gradFill>
          <a:ln w="9525" algn="ctr">
            <a:solidFill>
              <a:schemeClr val="tx1"/>
            </a:solidFill>
            <a:miter lim="800000"/>
          </a:ln>
        </p:spPr>
        <p:txBody>
          <a:bodyPr wrap="none" lIns="0" rIns="0" anchor="ctr"/>
          <a:lstStyle/>
          <a:p>
            <a:pPr algn="ctr" eaLnBrk="1" hangingPunct="1"/>
            <a:r>
              <a:rPr lang="en-US" altLang="zh-CN" sz="2100" b="1" dirty="0">
                <a:solidFill>
                  <a:srgbClr val="000099"/>
                </a:solidFill>
                <a:latin typeface="宋体" panose="02010600030101010101" pitchFamily="2" charset="-122"/>
                <a:ea typeface="宋体" panose="02010600030101010101" pitchFamily="2" charset="-122"/>
              </a:rPr>
              <a:t>8086</a:t>
            </a:r>
            <a:r>
              <a:rPr lang="zh-CN" altLang="en-US" sz="2100" b="1" dirty="0">
                <a:solidFill>
                  <a:srgbClr val="000099"/>
                </a:solidFill>
                <a:latin typeface="宋体" panose="02010600030101010101" pitchFamily="2" charset="-122"/>
                <a:ea typeface="宋体" panose="02010600030101010101" pitchFamily="2" charset="-122"/>
              </a:rPr>
              <a:t>管脚定义</a:t>
            </a:r>
            <a:endParaRPr lang="zh-CN" altLang="en-US" sz="2100" b="1" dirty="0">
              <a:solidFill>
                <a:srgbClr val="000099"/>
              </a:solidFill>
              <a:latin typeface="宋体" panose="02010600030101010101" pitchFamily="2" charset="-122"/>
              <a:ea typeface="宋体" panose="02010600030101010101" pitchFamily="2" charset="-122"/>
            </a:endParaRPr>
          </a:p>
        </p:txBody>
      </p:sp>
      <p:pic>
        <p:nvPicPr>
          <p:cNvPr id="11" name="Picture 2" descr="https://gss0.baidu.com/-4o3dSag_xI4khGko9WTAnF6hhy/zhidao/wh%3D600%2C800/sign=d3c18a5edc33c895a62b907de1235fc8/b2de9c82d158ccbfb06448f31cd8bc3eb035411b.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03318" y="1989803"/>
            <a:ext cx="3971602" cy="365974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3538" y="1160748"/>
            <a:ext cx="4235114" cy="506730"/>
          </a:xfrm>
          <a:prstGeom prst="rect">
            <a:avLst/>
          </a:prstGeom>
          <a:noFill/>
        </p:spPr>
        <p:txBody>
          <a:bodyPr wrap="square" rtlCol="0">
            <a:spAutoFit/>
          </a:bodyPr>
          <a:lstStyle>
            <a:defPPr>
              <a:defRPr lang="en-US"/>
            </a:defPPr>
            <a:lvl1pPr eaLnBrk="1" hangingPunct="1">
              <a:defRPr sz="3600">
                <a:solidFill>
                  <a:srgbClr val="9900FF"/>
                </a:solidFill>
                <a:ea typeface="宋体" panose="02010600030101010101" pitchFamily="2" charset="-122"/>
              </a:defRPr>
            </a:lvl1pPr>
          </a:lstStyle>
          <a:p>
            <a:r>
              <a:rPr lang="en-US" altLang="zh-CN" sz="2700" dirty="0"/>
              <a:t>8086 CPU</a:t>
            </a:r>
            <a:r>
              <a:rPr lang="zh-CN" altLang="en-US" sz="2700" dirty="0"/>
              <a:t>外部特性</a:t>
            </a:r>
            <a:endParaRPr lang="zh-CN" altLang="en-US" sz="2700" dirty="0"/>
          </a:p>
        </p:txBody>
      </p:sp>
      <p:grpSp>
        <p:nvGrpSpPr>
          <p:cNvPr id="4" name="组合 3"/>
          <p:cNvGrpSpPr/>
          <p:nvPr/>
        </p:nvGrpSpPr>
        <p:grpSpPr>
          <a:xfrm>
            <a:off x="1115616" y="1904945"/>
            <a:ext cx="7592060" cy="4204335"/>
            <a:chOff x="358327" y="1888208"/>
            <a:chExt cx="10122747" cy="5605780"/>
          </a:xfrm>
        </p:grpSpPr>
        <p:sp>
          <p:nvSpPr>
            <p:cNvPr id="12" name="AutoShape 57"/>
            <p:cNvSpPr>
              <a:spLocks noChangeArrowheads="1"/>
            </p:cNvSpPr>
            <p:nvPr/>
          </p:nvSpPr>
          <p:spPr bwMode="invGray">
            <a:xfrm>
              <a:off x="358327" y="1888208"/>
              <a:ext cx="2592288" cy="504056"/>
            </a:xfrm>
            <a:prstGeom prst="flowChartAlternateProcess">
              <a:avLst/>
            </a:prstGeom>
            <a:gradFill rotWithShape="1">
              <a:gsLst>
                <a:gs pos="0">
                  <a:srgbClr val="FFEBFA"/>
                </a:gs>
                <a:gs pos="30000">
                  <a:srgbClr val="C4D6EB"/>
                </a:gs>
                <a:gs pos="60001">
                  <a:srgbClr val="85C2FF"/>
                </a:gs>
                <a:gs pos="100000">
                  <a:srgbClr val="5E9EFF"/>
                </a:gs>
              </a:gsLst>
              <a:lin ang="5400000" scaled="1"/>
            </a:gradFill>
            <a:ln w="9525" algn="ctr">
              <a:solidFill>
                <a:schemeClr val="tx1"/>
              </a:solidFill>
              <a:miter lim="800000"/>
            </a:ln>
          </p:spPr>
          <p:txBody>
            <a:bodyPr wrap="none" lIns="0" rIns="0" anchor="ctr"/>
            <a:lstStyle/>
            <a:p>
              <a:pPr eaLnBrk="1" hangingPunct="1"/>
              <a:r>
                <a:rPr lang="en-US" altLang="zh-CN" sz="1800" b="1" dirty="0" smtClean="0">
                  <a:solidFill>
                    <a:srgbClr val="000099"/>
                  </a:solidFill>
                  <a:latin typeface="宋体" panose="02010600030101010101" pitchFamily="2" charset="-122"/>
                  <a:ea typeface="宋体" panose="02010600030101010101" pitchFamily="2" charset="-122"/>
                </a:rPr>
                <a:t>8086 CPU</a:t>
              </a:r>
              <a:r>
                <a:rPr lang="zh-CN" altLang="en-US" sz="1800" b="1" dirty="0" smtClean="0">
                  <a:solidFill>
                    <a:srgbClr val="000099"/>
                  </a:solidFill>
                  <a:latin typeface="宋体" panose="02010600030101010101" pitchFamily="2" charset="-122"/>
                  <a:ea typeface="宋体" panose="02010600030101010101" pitchFamily="2" charset="-122"/>
                </a:rPr>
                <a:t>管脚定义</a:t>
              </a:r>
              <a:endParaRPr lang="zh-CN" altLang="en-US" sz="1800" b="1" dirty="0">
                <a:solidFill>
                  <a:srgbClr val="000099"/>
                </a:solidFill>
                <a:latin typeface="宋体" panose="02010600030101010101" pitchFamily="2" charset="-122"/>
                <a:ea typeface="宋体" panose="02010600030101010101" pitchFamily="2" charset="-122"/>
              </a:endParaRPr>
            </a:p>
          </p:txBody>
        </p:sp>
        <p:sp>
          <p:nvSpPr>
            <p:cNvPr id="9" name="AutoShape 17"/>
            <p:cNvSpPr>
              <a:spLocks noChangeArrowheads="1"/>
            </p:cNvSpPr>
            <p:nvPr/>
          </p:nvSpPr>
          <p:spPr bwMode="gray">
            <a:xfrm>
              <a:off x="358327" y="2391975"/>
              <a:ext cx="10122747" cy="5102013"/>
            </a:xfrm>
            <a:prstGeom prst="roundRect">
              <a:avLst>
                <a:gd name="adj" fmla="val 4639"/>
              </a:avLst>
            </a:prstGeom>
            <a:gradFill rotWithShape="1">
              <a:gsLst>
                <a:gs pos="0">
                  <a:schemeClr val="hlink">
                    <a:gamma/>
                    <a:tint val="4314"/>
                    <a:invGamma/>
                  </a:schemeClr>
                </a:gs>
                <a:gs pos="100000">
                  <a:schemeClr val="hlink"/>
                </a:gs>
              </a:gsLst>
              <a:lin ang="5400000" scaled="1"/>
            </a:gradFill>
            <a:ln w="19050">
              <a:solidFill>
                <a:srgbClr val="C0C0C0"/>
              </a:solidFill>
              <a:round/>
            </a:ln>
            <a:effectLst>
              <a:outerShdw dist="53882" dir="2700000" algn="ctr" rotWithShape="0">
                <a:srgbClr val="292929">
                  <a:alpha val="50000"/>
                </a:srgbClr>
              </a:outerShdw>
            </a:effectLst>
          </p:spPr>
          <p:txBody>
            <a:bodyPr/>
            <a:lstStyle/>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MN/MX</a:t>
              </a:r>
              <a:r>
                <a:rPr lang="zh-CN" altLang="en-US" sz="1800" dirty="0" smtClean="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最大最小模式控制信号。</a:t>
              </a:r>
              <a:endParaRPr lang="zh-CN" altLang="en-US"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AD15</a:t>
              </a:r>
              <a:r>
                <a:rPr lang="zh-CN" altLang="en-US" sz="1800" dirty="0">
                  <a:latin typeface="宋体" panose="02010600030101010101" pitchFamily="2" charset="-122"/>
                  <a:ea typeface="宋体" panose="02010600030101010101" pitchFamily="2" charset="-122"/>
                </a:rPr>
                <a:t>～</a:t>
              </a:r>
              <a:r>
                <a:rPr lang="en-US" altLang="zh-CN" sz="1800" dirty="0" smtClean="0">
                  <a:latin typeface="宋体" panose="02010600030101010101" pitchFamily="2" charset="-122"/>
                  <a:ea typeface="宋体" panose="02010600030101010101" pitchFamily="2" charset="-122"/>
                </a:rPr>
                <a:t>AD0</a:t>
              </a:r>
              <a:r>
                <a:rPr lang="zh-CN" altLang="en-US" sz="1800" dirty="0" smtClean="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地址</a:t>
              </a:r>
              <a:r>
                <a:rPr lang="en-US" altLang="zh-CN" sz="1800" dirty="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数据复用信号</a:t>
              </a:r>
              <a:endParaRPr lang="en-US" altLang="zh-CN"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A19/S6</a:t>
              </a:r>
              <a:r>
                <a:rPr lang="zh-CN" altLang="zh-CN" sz="1800" dirty="0">
                  <a:latin typeface="宋体" panose="02010600030101010101" pitchFamily="2" charset="-122"/>
                  <a:ea typeface="宋体" panose="02010600030101010101" pitchFamily="2" charset="-122"/>
                </a:rPr>
                <a:t>～</a:t>
              </a:r>
              <a:r>
                <a:rPr lang="en-US" altLang="zh-CN" sz="1800" dirty="0">
                  <a:latin typeface="宋体" panose="02010600030101010101" pitchFamily="2" charset="-122"/>
                  <a:ea typeface="宋体" panose="02010600030101010101" pitchFamily="2" charset="-122"/>
                </a:rPr>
                <a:t>A16/S3</a:t>
              </a:r>
              <a:r>
                <a:rPr lang="zh-CN" altLang="zh-CN" sz="1800" dirty="0">
                  <a:latin typeface="宋体" panose="02010600030101010101" pitchFamily="2" charset="-122"/>
                  <a:ea typeface="宋体" panose="02010600030101010101" pitchFamily="2" charset="-122"/>
                </a:rPr>
                <a:t>：地址</a:t>
              </a:r>
              <a:r>
                <a:rPr lang="en-US" altLang="zh-CN" sz="1800" dirty="0">
                  <a:latin typeface="宋体" panose="02010600030101010101" pitchFamily="2" charset="-122"/>
                  <a:ea typeface="宋体" panose="02010600030101010101" pitchFamily="2" charset="-122"/>
                </a:rPr>
                <a:t>/</a:t>
              </a:r>
              <a:r>
                <a:rPr lang="zh-CN" altLang="zh-CN" sz="1800" dirty="0">
                  <a:latin typeface="宋体" panose="02010600030101010101" pitchFamily="2" charset="-122"/>
                  <a:ea typeface="宋体" panose="02010600030101010101" pitchFamily="2" charset="-122"/>
                </a:rPr>
                <a:t>状态</a:t>
              </a:r>
              <a:r>
                <a:rPr lang="zh-CN" altLang="zh-CN" sz="1800" dirty="0" smtClean="0">
                  <a:latin typeface="宋体" panose="02010600030101010101" pitchFamily="2" charset="-122"/>
                  <a:ea typeface="宋体" panose="02010600030101010101" pitchFamily="2" charset="-122"/>
                </a:rPr>
                <a:t>信号</a:t>
              </a:r>
              <a:r>
                <a:rPr lang="zh-CN" altLang="en-US" sz="1800" dirty="0" smtClean="0">
                  <a:latin typeface="宋体" panose="02010600030101010101" pitchFamily="2" charset="-122"/>
                  <a:ea typeface="宋体" panose="02010600030101010101" pitchFamily="2" charset="-122"/>
                </a:rPr>
                <a:t>选择</a:t>
              </a:r>
              <a:r>
                <a:rPr lang="zh-CN" altLang="zh-CN" sz="1800" dirty="0" smtClean="0">
                  <a:latin typeface="宋体" panose="02010600030101010101" pitchFamily="2" charset="-122"/>
                  <a:ea typeface="宋体" panose="02010600030101010101" pitchFamily="2" charset="-122"/>
                </a:rPr>
                <a:t>。</a:t>
              </a:r>
              <a:endParaRPr lang="en-US" altLang="zh-CN"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BHE/S7</a:t>
              </a:r>
              <a:r>
                <a:rPr lang="zh-CN" altLang="en-US" sz="1800" dirty="0">
                  <a:latin typeface="宋体" panose="02010600030101010101" pitchFamily="2" charset="-122"/>
                  <a:ea typeface="宋体" panose="02010600030101010101" pitchFamily="2" charset="-122"/>
                </a:rPr>
                <a:t>：允许总线高</a:t>
              </a:r>
              <a:r>
                <a:rPr lang="en-US" altLang="zh-CN" sz="1800" dirty="0">
                  <a:latin typeface="宋体" panose="02010600030101010101" pitchFamily="2" charset="-122"/>
                  <a:ea typeface="宋体" panose="02010600030101010101" pitchFamily="2" charset="-122"/>
                </a:rPr>
                <a:t>8</a:t>
              </a:r>
              <a:r>
                <a:rPr lang="zh-CN" altLang="en-US" sz="1800" dirty="0">
                  <a:latin typeface="宋体" panose="02010600030101010101" pitchFamily="2" charset="-122"/>
                  <a:ea typeface="宋体" panose="02010600030101010101" pitchFamily="2" charset="-122"/>
                </a:rPr>
                <a:t>位数据传送</a:t>
              </a:r>
              <a:r>
                <a:rPr lang="en-US" altLang="zh-CN" sz="1800" dirty="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状态</a:t>
              </a:r>
              <a:r>
                <a:rPr lang="zh-CN" altLang="en-US" sz="1800" dirty="0" smtClean="0">
                  <a:latin typeface="宋体" panose="02010600030101010101" pitchFamily="2" charset="-122"/>
                  <a:ea typeface="宋体" panose="02010600030101010101" pitchFamily="2" charset="-122"/>
                </a:rPr>
                <a:t>信号选择</a:t>
              </a:r>
              <a:endParaRPr lang="en-US" altLang="zh-CN" sz="1800" dirty="0">
                <a:latin typeface="宋体" panose="02010600030101010101" pitchFamily="2" charset="-122"/>
                <a:ea typeface="宋体" panose="02010600030101010101" pitchFamily="2" charset="-122"/>
              </a:endParaRPr>
            </a:p>
            <a:p>
              <a:pPr marL="342900" indent="-342900" algn="just">
                <a:lnSpc>
                  <a:spcPct val="90000"/>
                </a:lnSpc>
                <a:spcBef>
                  <a:spcPts val="1200"/>
                </a:spcBef>
                <a:buClr>
                  <a:schemeClr val="tx2"/>
                </a:buClr>
                <a:buFont typeface="Wingdings" panose="05000000000000000000" pitchFamily="2" charset="2"/>
                <a:buChar char="Ø"/>
                <a:defRPr/>
              </a:pPr>
              <a:r>
                <a:rPr lang="en-US" altLang="zh-CN" sz="1800" dirty="0" smtClean="0">
                  <a:latin typeface="宋体" panose="02010600030101010101" pitchFamily="2" charset="-122"/>
                  <a:ea typeface="宋体" panose="02010600030101010101" pitchFamily="2" charset="-122"/>
                </a:rPr>
                <a:t>RD</a:t>
              </a:r>
              <a:r>
                <a:rPr lang="en-US" altLang="zh-CN" sz="1800" dirty="0">
                  <a:latin typeface="宋体" panose="02010600030101010101" pitchFamily="2" charset="-122"/>
                  <a:ea typeface="宋体" panose="02010600030101010101" pitchFamily="2" charset="-122"/>
                </a:rPr>
                <a:t># </a:t>
              </a:r>
              <a:r>
                <a:rPr lang="zh-CN" altLang="en-US" sz="1800" dirty="0">
                  <a:latin typeface="宋体" panose="02010600030101010101" pitchFamily="2" charset="-122"/>
                  <a:ea typeface="宋体" panose="02010600030101010101" pitchFamily="2" charset="-122"/>
                </a:rPr>
                <a:t>：读信号，</a:t>
              </a:r>
              <a:r>
                <a:rPr lang="zh-CN" altLang="en-US" sz="1800" dirty="0" smtClean="0">
                  <a:latin typeface="宋体" panose="02010600030101010101" pitchFamily="2" charset="-122"/>
                  <a:ea typeface="宋体" panose="02010600030101010101" pitchFamily="2" charset="-122"/>
                </a:rPr>
                <a:t>有效表示</a:t>
              </a:r>
              <a:r>
                <a:rPr lang="zh-CN" altLang="en-US" sz="1800" dirty="0">
                  <a:latin typeface="宋体" panose="02010600030101010101" pitchFamily="2" charset="-122"/>
                  <a:ea typeface="宋体" panose="02010600030101010101" pitchFamily="2" charset="-122"/>
                </a:rPr>
                <a:t>当前</a:t>
              </a:r>
              <a:r>
                <a:rPr lang="en-US" altLang="zh-CN" sz="1800" dirty="0">
                  <a:latin typeface="宋体" panose="02010600030101010101" pitchFamily="2" charset="-122"/>
                  <a:ea typeface="宋体" panose="02010600030101010101" pitchFamily="2" charset="-122"/>
                </a:rPr>
                <a:t>CPU</a:t>
              </a:r>
              <a:r>
                <a:rPr lang="zh-CN" altLang="en-US" sz="1800" dirty="0">
                  <a:latin typeface="宋体" panose="02010600030101010101" pitchFamily="2" charset="-122"/>
                  <a:ea typeface="宋体" panose="02010600030101010101" pitchFamily="2" charset="-122"/>
                </a:rPr>
                <a:t>正在读存储器或</a:t>
              </a:r>
              <a:r>
                <a:rPr lang="en-US" altLang="zh-CN" sz="1800" dirty="0">
                  <a:latin typeface="宋体" panose="02010600030101010101" pitchFamily="2" charset="-122"/>
                  <a:ea typeface="宋体" panose="02010600030101010101" pitchFamily="2" charset="-122"/>
                </a:rPr>
                <a:t>IO</a:t>
              </a:r>
              <a:r>
                <a:rPr lang="zh-CN" altLang="en-US" sz="1800" dirty="0">
                  <a:latin typeface="宋体" panose="02010600030101010101" pitchFamily="2" charset="-122"/>
                  <a:ea typeface="宋体" panose="02010600030101010101" pitchFamily="2" charset="-122"/>
                </a:rPr>
                <a:t>端口。</a:t>
              </a:r>
              <a:endParaRPr lang="zh-CN" altLang="en-US"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WR# </a:t>
              </a:r>
              <a:r>
                <a:rPr lang="zh-CN" altLang="en-US" sz="1800" dirty="0">
                  <a:latin typeface="宋体" panose="02010600030101010101" pitchFamily="2" charset="-122"/>
                  <a:ea typeface="宋体" panose="02010600030101010101" pitchFamily="2" charset="-122"/>
                </a:rPr>
                <a:t>：写信号，有效表示当前</a:t>
              </a:r>
              <a:r>
                <a:rPr lang="en-US" altLang="zh-CN" sz="1800" dirty="0">
                  <a:latin typeface="宋体" panose="02010600030101010101" pitchFamily="2" charset="-122"/>
                  <a:ea typeface="宋体" panose="02010600030101010101" pitchFamily="2" charset="-122"/>
                </a:rPr>
                <a:t>CPU</a:t>
              </a:r>
              <a:r>
                <a:rPr lang="zh-CN" altLang="en-US" sz="1800" dirty="0">
                  <a:latin typeface="宋体" panose="02010600030101010101" pitchFamily="2" charset="-122"/>
                  <a:ea typeface="宋体" panose="02010600030101010101" pitchFamily="2" charset="-122"/>
                </a:rPr>
                <a:t>正在写存储器或</a:t>
              </a:r>
              <a:r>
                <a:rPr lang="en-US" altLang="zh-CN" sz="1800" dirty="0">
                  <a:latin typeface="宋体" panose="02010600030101010101" pitchFamily="2" charset="-122"/>
                  <a:ea typeface="宋体" panose="02010600030101010101" pitchFamily="2" charset="-122"/>
                </a:rPr>
                <a:t>IO</a:t>
              </a:r>
              <a:r>
                <a:rPr lang="zh-CN" altLang="en-US" sz="1800" dirty="0">
                  <a:latin typeface="宋体" panose="02010600030101010101" pitchFamily="2" charset="-122"/>
                  <a:ea typeface="宋体" panose="02010600030101010101" pitchFamily="2" charset="-122"/>
                </a:rPr>
                <a:t>端口。</a:t>
              </a:r>
              <a:endParaRPr lang="zh-CN" altLang="en-US"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M/IO</a:t>
              </a:r>
              <a:r>
                <a:rPr lang="en-US" altLang="zh-CN" sz="1800" dirty="0" smtClean="0">
                  <a:latin typeface="宋体" panose="02010600030101010101" pitchFamily="2" charset="-122"/>
                  <a:ea typeface="宋体" panose="02010600030101010101" pitchFamily="2" charset="-122"/>
                </a:rPr>
                <a:t>#</a:t>
              </a:r>
              <a:r>
                <a:rPr lang="zh-CN" altLang="en-US" sz="1800" dirty="0" smtClean="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区分存储器或</a:t>
              </a:r>
              <a:r>
                <a:rPr lang="en-US" altLang="zh-CN" sz="1800" dirty="0">
                  <a:latin typeface="宋体" panose="02010600030101010101" pitchFamily="2" charset="-122"/>
                  <a:ea typeface="宋体" panose="02010600030101010101" pitchFamily="2" charset="-122"/>
                </a:rPr>
                <a:t>IO</a:t>
              </a:r>
              <a:r>
                <a:rPr lang="zh-CN" altLang="en-US" sz="1800" dirty="0">
                  <a:latin typeface="宋体" panose="02010600030101010101" pitchFamily="2" charset="-122"/>
                  <a:ea typeface="宋体" panose="02010600030101010101" pitchFamily="2" charset="-122"/>
                </a:rPr>
                <a:t>端口访问信号</a:t>
              </a:r>
              <a:r>
                <a:rPr lang="zh-CN" altLang="en-US" sz="1800" dirty="0" smtClean="0">
                  <a:latin typeface="宋体" panose="02010600030101010101" pitchFamily="2" charset="-122"/>
                  <a:ea typeface="宋体" panose="02010600030101010101" pitchFamily="2" charset="-122"/>
                </a:rPr>
                <a:t>。</a:t>
              </a:r>
              <a:endParaRPr lang="en-US" altLang="zh-CN" sz="1800" dirty="0" smtClean="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kumimoji="1" lang="en-US" altLang="zh-CN" sz="1800" dirty="0">
                  <a:latin typeface="宋体" panose="02010600030101010101" pitchFamily="2" charset="-122"/>
                  <a:ea typeface="宋体" panose="02010600030101010101" pitchFamily="2" charset="-122"/>
                </a:rPr>
                <a:t>READY</a:t>
              </a:r>
              <a:r>
                <a:rPr kumimoji="1" lang="zh-CN" altLang="en-US" sz="1800" dirty="0">
                  <a:latin typeface="宋体" panose="02010600030101010101" pitchFamily="2" charset="-122"/>
                  <a:ea typeface="宋体" panose="02010600030101010101" pitchFamily="2" charset="-122"/>
                </a:rPr>
                <a:t>：准备就绪信号。</a:t>
              </a:r>
              <a:r>
                <a:rPr kumimoji="1" lang="en-US" altLang="zh-CN" sz="1800" dirty="0">
                  <a:latin typeface="宋体" panose="02010600030101010101" pitchFamily="2" charset="-122"/>
                  <a:ea typeface="宋体" panose="02010600030101010101" pitchFamily="2" charset="-122"/>
                </a:rPr>
                <a:t>CPU</a:t>
              </a:r>
              <a:r>
                <a:rPr kumimoji="1" lang="zh-CN" altLang="en-US" sz="1800" dirty="0">
                  <a:latin typeface="宋体" panose="02010600030101010101" pitchFamily="2" charset="-122"/>
                  <a:ea typeface="宋体" panose="02010600030101010101" pitchFamily="2" charset="-122"/>
                </a:rPr>
                <a:t>访问的存储器或</a:t>
              </a:r>
              <a:r>
                <a:rPr kumimoji="1" lang="en-US" altLang="zh-CN" sz="1800" dirty="0">
                  <a:latin typeface="宋体" panose="02010600030101010101" pitchFamily="2" charset="-122"/>
                  <a:ea typeface="宋体" panose="02010600030101010101" pitchFamily="2" charset="-122"/>
                </a:rPr>
                <a:t>I</a:t>
              </a:r>
              <a:r>
                <a:rPr kumimoji="1" lang="zh-CN" altLang="en-US" sz="1800" dirty="0">
                  <a:latin typeface="宋体" panose="02010600030101010101" pitchFamily="2" charset="-122"/>
                  <a:ea typeface="宋体" panose="02010600030101010101" pitchFamily="2" charset="-122"/>
                </a:rPr>
                <a:t>／</a:t>
              </a:r>
              <a:r>
                <a:rPr kumimoji="1" lang="en-US" altLang="zh-CN" sz="1800" dirty="0">
                  <a:latin typeface="宋体" panose="02010600030101010101" pitchFamily="2" charset="-122"/>
                  <a:ea typeface="宋体" panose="02010600030101010101" pitchFamily="2" charset="-122"/>
                </a:rPr>
                <a:t>O</a:t>
              </a:r>
              <a:r>
                <a:rPr kumimoji="1" lang="zh-CN" altLang="en-US" sz="1800" dirty="0">
                  <a:latin typeface="宋体" panose="02010600030101010101" pitchFamily="2" charset="-122"/>
                  <a:ea typeface="宋体" panose="02010600030101010101" pitchFamily="2" charset="-122"/>
                </a:rPr>
                <a:t>端口是否准备好传送数据</a:t>
              </a:r>
              <a:endParaRPr kumimoji="1" lang="zh-CN" altLang="en-US"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endParaRPr lang="en-US" altLang="zh-CN" sz="1800" dirty="0" smtClean="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endParaRPr lang="en-US" altLang="zh-CN" sz="1800" dirty="0">
                <a:latin typeface="宋体" panose="02010600030101010101" pitchFamily="2" charset="-122"/>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3538" y="1160748"/>
            <a:ext cx="4235114" cy="506730"/>
          </a:xfrm>
          <a:prstGeom prst="rect">
            <a:avLst/>
          </a:prstGeom>
          <a:noFill/>
        </p:spPr>
        <p:txBody>
          <a:bodyPr wrap="square" rtlCol="0">
            <a:spAutoFit/>
          </a:bodyPr>
          <a:lstStyle>
            <a:defPPr>
              <a:defRPr lang="en-US"/>
            </a:defPPr>
            <a:lvl1pPr eaLnBrk="1" hangingPunct="1">
              <a:defRPr sz="3600">
                <a:solidFill>
                  <a:srgbClr val="9900FF"/>
                </a:solidFill>
                <a:ea typeface="宋体" panose="02010600030101010101" pitchFamily="2" charset="-122"/>
              </a:defRPr>
            </a:lvl1pPr>
          </a:lstStyle>
          <a:p>
            <a:r>
              <a:rPr lang="en-US" altLang="zh-CN" sz="2700" dirty="0"/>
              <a:t>8086 CPU</a:t>
            </a:r>
            <a:r>
              <a:rPr lang="zh-CN" altLang="en-US" sz="2700" dirty="0"/>
              <a:t>外部特性</a:t>
            </a:r>
            <a:endParaRPr lang="zh-CN" altLang="en-US" sz="2700" dirty="0"/>
          </a:p>
        </p:txBody>
      </p:sp>
      <p:grpSp>
        <p:nvGrpSpPr>
          <p:cNvPr id="8" name="组合 7"/>
          <p:cNvGrpSpPr/>
          <p:nvPr/>
        </p:nvGrpSpPr>
        <p:grpSpPr>
          <a:xfrm>
            <a:off x="1007745" y="1721485"/>
            <a:ext cx="7697470" cy="3975735"/>
            <a:chOff x="479376" y="1404929"/>
            <a:chExt cx="8568952" cy="5300848"/>
          </a:xfrm>
        </p:grpSpPr>
        <p:sp>
          <p:nvSpPr>
            <p:cNvPr id="5" name="AutoShape 57"/>
            <p:cNvSpPr>
              <a:spLocks noChangeArrowheads="1"/>
            </p:cNvSpPr>
            <p:nvPr/>
          </p:nvSpPr>
          <p:spPr bwMode="invGray">
            <a:xfrm>
              <a:off x="479376" y="1404929"/>
              <a:ext cx="3065660" cy="514119"/>
            </a:xfrm>
            <a:prstGeom prst="flowChartAlternateProcess">
              <a:avLst/>
            </a:prstGeom>
            <a:gradFill rotWithShape="1">
              <a:gsLst>
                <a:gs pos="0">
                  <a:srgbClr val="FFEBFA"/>
                </a:gs>
                <a:gs pos="30000">
                  <a:srgbClr val="C4D6EB"/>
                </a:gs>
                <a:gs pos="60001">
                  <a:srgbClr val="85C2FF"/>
                </a:gs>
                <a:gs pos="100000">
                  <a:srgbClr val="5E9EFF"/>
                </a:gs>
              </a:gsLst>
              <a:lin ang="5400000" scaled="1"/>
            </a:gradFill>
            <a:ln w="9525" algn="ctr">
              <a:solidFill>
                <a:schemeClr val="tx1"/>
              </a:solidFill>
              <a:miter lim="800000"/>
            </a:ln>
          </p:spPr>
          <p:txBody>
            <a:bodyPr wrap="none" lIns="0" rIns="0" anchor="ctr"/>
            <a:lstStyle/>
            <a:p>
              <a:pPr eaLnBrk="1" hangingPunct="1"/>
              <a:r>
                <a:rPr lang="en-US" altLang="zh-CN" sz="1800" b="1" dirty="0">
                  <a:solidFill>
                    <a:srgbClr val="000099"/>
                  </a:solidFill>
                  <a:latin typeface="宋体" panose="02010600030101010101" pitchFamily="2" charset="-122"/>
                  <a:ea typeface="宋体" panose="02010600030101010101" pitchFamily="2" charset="-122"/>
                </a:rPr>
                <a:t>8086 CPU</a:t>
              </a:r>
              <a:r>
                <a:rPr lang="zh-CN" altLang="en-US" sz="1800" b="1" dirty="0">
                  <a:solidFill>
                    <a:srgbClr val="000099"/>
                  </a:solidFill>
                  <a:latin typeface="宋体" panose="02010600030101010101" pitchFamily="2" charset="-122"/>
                  <a:ea typeface="宋体" panose="02010600030101010101" pitchFamily="2" charset="-122"/>
                </a:rPr>
                <a:t>管脚定义</a:t>
              </a:r>
              <a:endParaRPr lang="zh-CN" altLang="en-US" sz="1800" b="1" dirty="0">
                <a:solidFill>
                  <a:srgbClr val="000099"/>
                </a:solidFill>
                <a:latin typeface="宋体" panose="02010600030101010101" pitchFamily="2" charset="-122"/>
                <a:ea typeface="宋体" panose="02010600030101010101" pitchFamily="2" charset="-122"/>
              </a:endParaRPr>
            </a:p>
          </p:txBody>
        </p:sp>
        <p:sp>
          <p:nvSpPr>
            <p:cNvPr id="7" name="AutoShape 17"/>
            <p:cNvSpPr>
              <a:spLocks noChangeArrowheads="1"/>
            </p:cNvSpPr>
            <p:nvPr/>
          </p:nvSpPr>
          <p:spPr bwMode="gray">
            <a:xfrm>
              <a:off x="479376" y="1919048"/>
              <a:ext cx="8568952" cy="4786729"/>
            </a:xfrm>
            <a:prstGeom prst="roundRect">
              <a:avLst>
                <a:gd name="adj" fmla="val 4639"/>
              </a:avLst>
            </a:prstGeom>
            <a:gradFill rotWithShape="1">
              <a:gsLst>
                <a:gs pos="0">
                  <a:schemeClr val="hlink">
                    <a:gamma/>
                    <a:tint val="4314"/>
                    <a:invGamma/>
                  </a:schemeClr>
                </a:gs>
                <a:gs pos="100000">
                  <a:schemeClr val="hlink"/>
                </a:gs>
              </a:gsLst>
              <a:lin ang="5400000" scaled="1"/>
            </a:gradFill>
            <a:ln w="19050">
              <a:solidFill>
                <a:srgbClr val="C0C0C0"/>
              </a:solidFill>
              <a:round/>
            </a:ln>
            <a:effectLst>
              <a:outerShdw dist="53882" dir="2700000" algn="ctr" rotWithShape="0">
                <a:srgbClr val="292929">
                  <a:alpha val="50000"/>
                </a:srgbClr>
              </a:outerShdw>
            </a:effectLst>
          </p:spPr>
          <p:txBody>
            <a:bodyPr/>
            <a:lstStyle/>
            <a:p>
              <a:pPr marL="342900" indent="-342900" algn="just">
                <a:spcBef>
                  <a:spcPts val="1200"/>
                </a:spcBef>
                <a:buClr>
                  <a:schemeClr val="tx2"/>
                </a:buClr>
                <a:buFont typeface="Wingdings" panose="05000000000000000000" pitchFamily="2" charset="2"/>
                <a:buChar char="Ø"/>
                <a:defRPr/>
              </a:pPr>
              <a:r>
                <a:rPr lang="en-US" altLang="zh-CN" sz="1800" dirty="0" smtClean="0">
                  <a:latin typeface="宋体" panose="02010600030101010101" pitchFamily="2" charset="-122"/>
                  <a:ea typeface="宋体" panose="02010600030101010101" pitchFamily="2" charset="-122"/>
                </a:rPr>
                <a:t>INTR</a:t>
              </a:r>
              <a:r>
                <a:rPr lang="zh-CN" altLang="en-US" sz="1800" dirty="0" smtClean="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外部输入的中断请求信号。</a:t>
              </a:r>
              <a:endParaRPr lang="zh-CN" altLang="en-US"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INTA</a:t>
              </a:r>
              <a:r>
                <a:rPr lang="en-US" altLang="zh-CN" sz="1800" dirty="0" smtClean="0">
                  <a:latin typeface="宋体" panose="02010600030101010101" pitchFamily="2" charset="-122"/>
                  <a:ea typeface="宋体" panose="02010600030101010101" pitchFamily="2" charset="-122"/>
                </a:rPr>
                <a:t>#</a:t>
              </a:r>
              <a:r>
                <a:rPr lang="zh-CN" altLang="en-US" sz="1800" dirty="0" smtClean="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中断响应信号。</a:t>
              </a:r>
              <a:endParaRPr lang="zh-CN" altLang="en-US"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NMI:</a:t>
              </a:r>
              <a:r>
                <a:rPr lang="zh-CN" altLang="en-US" sz="1800" dirty="0">
                  <a:latin typeface="宋体" panose="02010600030101010101" pitchFamily="2" charset="-122"/>
                  <a:ea typeface="宋体" panose="02010600030101010101" pitchFamily="2" charset="-122"/>
                </a:rPr>
                <a:t>不可屏蔽中断请求信号</a:t>
              </a:r>
              <a:r>
                <a:rPr lang="zh-CN" altLang="en-US" sz="1800" dirty="0" smtClean="0">
                  <a:latin typeface="宋体" panose="02010600030101010101" pitchFamily="2" charset="-122"/>
                  <a:ea typeface="宋体" panose="02010600030101010101" pitchFamily="2" charset="-122"/>
                </a:rPr>
                <a:t>。</a:t>
              </a:r>
              <a:endParaRPr lang="en-US" altLang="zh-CN" sz="1800" dirty="0" smtClean="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ALE</a:t>
              </a:r>
              <a:r>
                <a:rPr lang="zh-CN" altLang="en-US" sz="1800" dirty="0">
                  <a:latin typeface="宋体" panose="02010600030101010101" pitchFamily="2" charset="-122"/>
                  <a:ea typeface="宋体" panose="02010600030101010101" pitchFamily="2" charset="-122"/>
                </a:rPr>
                <a:t>：地址锁存使能信号，用来作为地址锁存器的控制信号</a:t>
              </a:r>
              <a:endParaRPr lang="zh-CN" altLang="en-US"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a:latin typeface="宋体" panose="02010600030101010101" pitchFamily="2" charset="-122"/>
                  <a:ea typeface="宋体" panose="02010600030101010101" pitchFamily="2" charset="-122"/>
                </a:rPr>
                <a:t>LOCK# </a:t>
              </a:r>
              <a:r>
                <a:rPr lang="zh-CN" altLang="en-US" sz="1800" dirty="0">
                  <a:latin typeface="宋体" panose="02010600030101010101" pitchFamily="2" charset="-122"/>
                  <a:ea typeface="宋体" panose="02010600030101010101" pitchFamily="2" charset="-122"/>
                </a:rPr>
                <a:t>：封锁信号。三态输出，低电平有效。</a:t>
              </a:r>
              <a:r>
                <a:rPr lang="en-US" altLang="zh-CN" sz="1800" dirty="0">
                  <a:latin typeface="宋体" panose="02010600030101010101" pitchFamily="2" charset="-122"/>
                  <a:ea typeface="宋体" panose="02010600030101010101" pitchFamily="2" charset="-122"/>
                </a:rPr>
                <a:t>LOCK</a:t>
              </a:r>
              <a:r>
                <a:rPr lang="zh-CN" altLang="en-US" sz="1800" dirty="0">
                  <a:latin typeface="宋体" panose="02010600030101010101" pitchFamily="2" charset="-122"/>
                  <a:ea typeface="宋体" panose="02010600030101010101" pitchFamily="2" charset="-122"/>
                </a:rPr>
                <a:t>有效时表示</a:t>
              </a:r>
              <a:r>
                <a:rPr lang="en-US" altLang="zh-CN" sz="1800" dirty="0">
                  <a:latin typeface="宋体" panose="02010600030101010101" pitchFamily="2" charset="-122"/>
                  <a:ea typeface="宋体" panose="02010600030101010101" pitchFamily="2" charset="-122"/>
                </a:rPr>
                <a:t>CPU</a:t>
              </a:r>
              <a:r>
                <a:rPr lang="zh-CN" altLang="en-US" sz="1800" dirty="0">
                  <a:latin typeface="宋体" panose="02010600030101010101" pitchFamily="2" charset="-122"/>
                  <a:ea typeface="宋体" panose="02010600030101010101" pitchFamily="2" charset="-122"/>
                </a:rPr>
                <a:t>不允许其它总线主控者占用总线。</a:t>
              </a:r>
              <a:endParaRPr lang="zh-CN" altLang="en-US"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smtClean="0">
                  <a:latin typeface="宋体" panose="02010600030101010101" pitchFamily="2" charset="-122"/>
                  <a:ea typeface="宋体" panose="02010600030101010101" pitchFamily="2" charset="-122"/>
                </a:rPr>
                <a:t>HOLD</a:t>
              </a:r>
              <a:r>
                <a:rPr lang="zh-CN" altLang="en-US" sz="1800" dirty="0" smtClean="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总线请求信号。由外部输入，高电平</a:t>
              </a:r>
              <a:r>
                <a:rPr lang="zh-CN" altLang="en-US" sz="1800" dirty="0" smtClean="0">
                  <a:latin typeface="宋体" panose="02010600030101010101" pitchFamily="2" charset="-122"/>
                  <a:ea typeface="宋体" panose="02010600030101010101" pitchFamily="2" charset="-122"/>
                </a:rPr>
                <a:t>有效，表示向</a:t>
              </a:r>
              <a:r>
                <a:rPr lang="en-US" altLang="zh-CN" sz="1800" dirty="0">
                  <a:latin typeface="宋体" panose="02010600030101010101" pitchFamily="2" charset="-122"/>
                  <a:ea typeface="宋体" panose="02010600030101010101" pitchFamily="2" charset="-122"/>
                </a:rPr>
                <a:t>CPU</a:t>
              </a:r>
              <a:r>
                <a:rPr lang="zh-CN" altLang="en-US" sz="1800" dirty="0">
                  <a:latin typeface="宋体" panose="02010600030101010101" pitchFamily="2" charset="-122"/>
                  <a:ea typeface="宋体" panose="02010600030101010101" pitchFamily="2" charset="-122"/>
                </a:rPr>
                <a:t>请求使用</a:t>
              </a:r>
              <a:r>
                <a:rPr lang="zh-CN" altLang="en-US" sz="1800" dirty="0" smtClean="0">
                  <a:latin typeface="宋体" panose="02010600030101010101" pitchFamily="2" charset="-122"/>
                  <a:ea typeface="宋体" panose="02010600030101010101" pitchFamily="2" charset="-122"/>
                </a:rPr>
                <a:t>总线</a:t>
              </a:r>
              <a:endParaRPr lang="zh-CN" altLang="en-US" sz="1800" dirty="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r>
                <a:rPr lang="en-US" altLang="zh-CN" sz="1800" dirty="0" smtClean="0">
                  <a:latin typeface="宋体" panose="02010600030101010101" pitchFamily="2" charset="-122"/>
                  <a:ea typeface="宋体" panose="02010600030101010101" pitchFamily="2" charset="-122"/>
                </a:rPr>
                <a:t>HLDA</a:t>
              </a:r>
              <a:r>
                <a:rPr lang="zh-CN" altLang="en-US" sz="1800" dirty="0" smtClean="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共享总线的处理总线请求响应信号。向外部输出，高电平</a:t>
              </a:r>
              <a:r>
                <a:rPr lang="zh-CN" altLang="en-US" sz="1800" dirty="0" smtClean="0">
                  <a:latin typeface="宋体" panose="02010600030101010101" pitchFamily="2" charset="-122"/>
                  <a:ea typeface="宋体" panose="02010600030101010101" pitchFamily="2" charset="-122"/>
                </a:rPr>
                <a:t>有效</a:t>
              </a:r>
              <a:endParaRPr lang="en-US" altLang="zh-CN" sz="1800" dirty="0" smtClean="0">
                <a:latin typeface="宋体" panose="02010600030101010101" pitchFamily="2" charset="-122"/>
                <a:ea typeface="宋体" panose="02010600030101010101" pitchFamily="2" charset="-122"/>
              </a:endParaRPr>
            </a:p>
            <a:p>
              <a:pPr marL="342900" indent="-342900" algn="just">
                <a:spcBef>
                  <a:spcPts val="1200"/>
                </a:spcBef>
                <a:buClr>
                  <a:schemeClr val="tx2"/>
                </a:buClr>
                <a:buFont typeface="Wingdings" panose="05000000000000000000" pitchFamily="2" charset="2"/>
                <a:buChar char="Ø"/>
                <a:defRPr/>
              </a:pPr>
              <a:endParaRPr kumimoji="1" lang="en-US" altLang="zh-CN" sz="1800" dirty="0">
                <a:latin typeface="宋体" panose="02010600030101010101" pitchFamily="2" charset="-122"/>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554350" y="1292225"/>
            <a:ext cx="5265738" cy="68326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514350" indent="-514350" algn="l" fontAlgn="t">
              <a:lnSpc>
                <a:spcPct val="120000"/>
              </a:lnSpc>
              <a:spcBef>
                <a:spcPct val="20000"/>
              </a:spcBef>
              <a:buFont typeface="+mj-lt"/>
              <a:buAutoNum type="arabicPeriod" startAt="2"/>
            </a:pPr>
            <a:r>
              <a:rPr lang="en-US" altLang="zh-CN" sz="3200" b="1" kern="1200" dirty="0">
                <a:solidFill>
                  <a:srgbClr val="0000FF"/>
                </a:solidFill>
                <a:latin typeface="+mn-ea"/>
                <a:ea typeface="+mn-ea"/>
                <a:cs typeface="+mn-ea"/>
                <a:sym typeface="+mn-lt"/>
              </a:rPr>
              <a:t>8086 </a:t>
            </a:r>
            <a:r>
              <a:rPr lang="zh-CN" altLang="en-US" sz="3200" b="1" kern="1200" dirty="0">
                <a:solidFill>
                  <a:srgbClr val="0000FF"/>
                </a:solidFill>
                <a:latin typeface="+mn-ea"/>
                <a:ea typeface="+mn-ea"/>
                <a:cs typeface="+mn-ea"/>
                <a:sym typeface="+mn-lt"/>
              </a:rPr>
              <a:t>的功能结构 </a:t>
            </a:r>
            <a:endParaRPr lang="zh-CN" altLang="en-US" sz="3200" b="1" kern="1200" dirty="0">
              <a:solidFill>
                <a:srgbClr val="0000FF"/>
              </a:solidFill>
              <a:latin typeface="+mn-ea"/>
              <a:ea typeface="+mn-ea"/>
              <a:cs typeface="+mn-ea"/>
              <a:sym typeface="+mn-lt"/>
            </a:endParaRPr>
          </a:p>
        </p:txBody>
      </p:sp>
      <p:sp>
        <p:nvSpPr>
          <p:cNvPr id="13" name="Rectangle 2"/>
          <p:cNvSpPr txBox="1">
            <a:spLocks noChangeArrowheads="1"/>
          </p:cNvSpPr>
          <p:nvPr/>
        </p:nvSpPr>
        <p:spPr>
          <a:xfrm>
            <a:off x="1392238" y="2719388"/>
            <a:ext cx="3089275" cy="649287"/>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fontAlgn="t">
              <a:lnSpc>
                <a:spcPct val="120000"/>
              </a:lnSpc>
              <a:spcBef>
                <a:spcPct val="20000"/>
              </a:spcBef>
              <a:defRPr/>
            </a:pPr>
            <a:r>
              <a:rPr lang="zh-CN" altLang="en-US" sz="2800" dirty="0">
                <a:solidFill>
                  <a:srgbClr val="C00000"/>
                </a:solidFill>
                <a:latin typeface="+mn-ea"/>
                <a:ea typeface="+mn-ea"/>
                <a:cs typeface="+mn-ea"/>
                <a:sym typeface="+mn-lt"/>
              </a:rPr>
              <a:t>指令执行部件</a:t>
            </a:r>
            <a:r>
              <a:rPr lang="en-US" altLang="zh-CN" sz="2800" dirty="0">
                <a:solidFill>
                  <a:srgbClr val="C00000"/>
                </a:solidFill>
                <a:latin typeface="+mn-ea"/>
                <a:ea typeface="+mn-ea"/>
                <a:cs typeface="+mn-ea"/>
                <a:sym typeface="+mn-lt"/>
              </a:rPr>
              <a:t>(EU)</a:t>
            </a:r>
            <a:endParaRPr lang="en-US" altLang="zh-CN" sz="2800" dirty="0">
              <a:solidFill>
                <a:srgbClr val="C00000"/>
              </a:solidFill>
              <a:latin typeface="+mn-ea"/>
              <a:ea typeface="+mn-ea"/>
              <a:cs typeface="+mn-ea"/>
              <a:sym typeface="+mn-lt"/>
            </a:endParaRPr>
          </a:p>
          <a:p>
            <a:pPr algn="l" fontAlgn="t">
              <a:lnSpc>
                <a:spcPct val="120000"/>
              </a:lnSpc>
              <a:spcBef>
                <a:spcPct val="20000"/>
              </a:spcBef>
              <a:defRPr/>
            </a:pPr>
            <a:r>
              <a:rPr lang="zh-CN" altLang="en-US" sz="2800" dirty="0">
                <a:solidFill>
                  <a:srgbClr val="C00000"/>
                </a:solidFill>
                <a:latin typeface="+mn-ea"/>
                <a:ea typeface="+mn-ea"/>
                <a:cs typeface="+mn-ea"/>
                <a:sym typeface="+mn-lt"/>
              </a:rPr>
              <a:t> </a:t>
            </a:r>
            <a:endParaRPr lang="zh-CN" altLang="en-US" sz="2800" dirty="0">
              <a:solidFill>
                <a:srgbClr val="C00000"/>
              </a:solidFill>
              <a:latin typeface="+mn-ea"/>
              <a:ea typeface="+mn-ea"/>
              <a:cs typeface="+mn-ea"/>
              <a:sym typeface="+mn-lt"/>
            </a:endParaRPr>
          </a:p>
        </p:txBody>
      </p:sp>
      <p:sp>
        <p:nvSpPr>
          <p:cNvPr id="14" name="Rectangle 2"/>
          <p:cNvSpPr txBox="1">
            <a:spLocks noChangeArrowheads="1"/>
          </p:cNvSpPr>
          <p:nvPr/>
        </p:nvSpPr>
        <p:spPr>
          <a:xfrm>
            <a:off x="1312863" y="4532313"/>
            <a:ext cx="3363912" cy="649287"/>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fontAlgn="t">
              <a:lnSpc>
                <a:spcPct val="120000"/>
              </a:lnSpc>
              <a:spcBef>
                <a:spcPct val="20000"/>
              </a:spcBef>
              <a:defRPr/>
            </a:pPr>
            <a:r>
              <a:rPr lang="zh-CN" altLang="en-US" sz="2800" dirty="0">
                <a:solidFill>
                  <a:srgbClr val="C00000"/>
                </a:solidFill>
                <a:latin typeface="+mn-ea"/>
                <a:ea typeface="+mn-ea"/>
                <a:cs typeface="+mn-ea"/>
                <a:sym typeface="+mn-lt"/>
              </a:rPr>
              <a:t>总线接口部件</a:t>
            </a:r>
            <a:r>
              <a:rPr lang="en-US" altLang="zh-CN" sz="2800" dirty="0">
                <a:solidFill>
                  <a:srgbClr val="C00000"/>
                </a:solidFill>
                <a:latin typeface="+mn-ea"/>
                <a:ea typeface="+mn-ea"/>
                <a:cs typeface="+mn-ea"/>
                <a:sym typeface="+mn-lt"/>
              </a:rPr>
              <a:t>(BIU)</a:t>
            </a:r>
            <a:endParaRPr lang="en-US" altLang="zh-CN" sz="2800" dirty="0">
              <a:solidFill>
                <a:srgbClr val="C00000"/>
              </a:solidFill>
              <a:latin typeface="+mn-ea"/>
              <a:ea typeface="+mn-ea"/>
              <a:cs typeface="+mn-ea"/>
              <a:sym typeface="+mn-lt"/>
            </a:endParaRPr>
          </a:p>
          <a:p>
            <a:pPr algn="l" fontAlgn="t">
              <a:lnSpc>
                <a:spcPct val="120000"/>
              </a:lnSpc>
              <a:spcBef>
                <a:spcPct val="20000"/>
              </a:spcBef>
              <a:defRPr/>
            </a:pPr>
            <a:r>
              <a:rPr lang="zh-CN" altLang="en-US" sz="2800" dirty="0">
                <a:solidFill>
                  <a:srgbClr val="C00000"/>
                </a:solidFill>
                <a:latin typeface="+mn-ea"/>
                <a:ea typeface="+mn-ea"/>
                <a:cs typeface="+mn-ea"/>
                <a:sym typeface="+mn-lt"/>
              </a:rPr>
              <a:t> </a:t>
            </a:r>
            <a:endParaRPr lang="zh-CN" altLang="en-US" sz="2800" dirty="0">
              <a:solidFill>
                <a:srgbClr val="C00000"/>
              </a:solidFill>
              <a:latin typeface="+mn-ea"/>
              <a:ea typeface="+mn-ea"/>
              <a:cs typeface="+mn-ea"/>
              <a:sym typeface="+mn-lt"/>
            </a:endParaRPr>
          </a:p>
        </p:txBody>
      </p:sp>
      <p:sp>
        <p:nvSpPr>
          <p:cNvPr id="2" name="左大括号 1"/>
          <p:cNvSpPr/>
          <p:nvPr/>
        </p:nvSpPr>
        <p:spPr bwMode="auto">
          <a:xfrm>
            <a:off x="970196" y="3081338"/>
            <a:ext cx="404812" cy="1878288"/>
          </a:xfrm>
          <a:prstGeom prst="leftBrace">
            <a:avLst>
              <a:gd name="adj1" fmla="val 40161"/>
              <a:gd name="adj2" fmla="val 50000"/>
            </a:avLst>
          </a:prstGeom>
          <a:noFill/>
          <a:ln w="19050" algn="ctr">
            <a:solidFill>
              <a:srgbClr val="000000"/>
            </a:solidFill>
            <a:round/>
          </a:ln>
          <a:extLst>
            <a:ext uri="{909E8E84-426E-40DD-AFC4-6F175D3DCCD1}">
              <a14:hiddenFill xmlns:a14="http://schemas.microsoft.com/office/drawing/2010/main">
                <a:solidFill>
                  <a:srgbClr val="FFFFFF"/>
                </a:solidFill>
              </a14:hiddenFill>
            </a:ext>
          </a:extLst>
        </p:spPr>
        <p:txBody>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solidFill>
                <a:srgbClr val="C00000"/>
              </a:solidFill>
              <a:latin typeface="+mn-lt"/>
              <a:ea typeface="+mn-ea"/>
              <a:cs typeface="+mn-ea"/>
              <a:sym typeface="+mn-lt"/>
            </a:endParaRPr>
          </a:p>
        </p:txBody>
      </p:sp>
      <p:pic>
        <p:nvPicPr>
          <p:cNvPr id="17414" name="图片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423863" y="5375275"/>
            <a:ext cx="1778000"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左大括号 16"/>
          <p:cNvSpPr/>
          <p:nvPr/>
        </p:nvSpPr>
        <p:spPr bwMode="auto">
          <a:xfrm>
            <a:off x="4515069" y="2484438"/>
            <a:ext cx="268287" cy="1150938"/>
          </a:xfrm>
          <a:prstGeom prst="leftBrace">
            <a:avLst>
              <a:gd name="adj1" fmla="val 61499"/>
              <a:gd name="adj2" fmla="val 50000"/>
            </a:avLst>
          </a:prstGeom>
          <a:noFill/>
          <a:ln w="19050" algn="ctr">
            <a:solidFill>
              <a:srgbClr val="000000"/>
            </a:solidFill>
            <a:round/>
          </a:ln>
          <a:extLst>
            <a:ext uri="{909E8E84-426E-40DD-AFC4-6F175D3DCCD1}">
              <a14:hiddenFill xmlns:a14="http://schemas.microsoft.com/office/drawing/2010/main">
                <a:solidFill>
                  <a:srgbClr val="FFFFFF"/>
                </a:solidFill>
              </a14:hiddenFill>
            </a:ext>
          </a:extLst>
        </p:spPr>
        <p:txBody>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solidFill>
                <a:srgbClr val="C00000"/>
              </a:solidFill>
              <a:latin typeface="+mn-lt"/>
              <a:ea typeface="+mn-ea"/>
              <a:cs typeface="+mn-ea"/>
              <a:sym typeface="+mn-lt"/>
            </a:endParaRPr>
          </a:p>
        </p:txBody>
      </p:sp>
      <p:sp>
        <p:nvSpPr>
          <p:cNvPr id="18" name="Rectangle 2"/>
          <p:cNvSpPr txBox="1">
            <a:spLocks noChangeArrowheads="1"/>
          </p:cNvSpPr>
          <p:nvPr/>
        </p:nvSpPr>
        <p:spPr>
          <a:xfrm>
            <a:off x="4858857" y="2138363"/>
            <a:ext cx="2535238" cy="649287"/>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fontAlgn="t">
              <a:lnSpc>
                <a:spcPct val="120000"/>
              </a:lnSpc>
              <a:spcBef>
                <a:spcPct val="20000"/>
              </a:spcBef>
              <a:defRPr/>
            </a:pPr>
            <a:r>
              <a:rPr lang="zh-CN" altLang="en-US" sz="2800" dirty="0">
                <a:solidFill>
                  <a:schemeClr val="tx1"/>
                </a:solidFill>
                <a:latin typeface="+mn-lt"/>
                <a:ea typeface="+mn-ea"/>
                <a:cs typeface="+mn-ea"/>
                <a:sym typeface="+mn-lt"/>
              </a:rPr>
              <a:t>算术逻辑单元</a:t>
            </a:r>
            <a:endParaRPr lang="zh-CN" altLang="en-US" sz="2800" dirty="0">
              <a:solidFill>
                <a:schemeClr val="tx1"/>
              </a:solidFill>
              <a:latin typeface="+mn-lt"/>
              <a:ea typeface="+mn-ea"/>
              <a:cs typeface="+mn-ea"/>
              <a:sym typeface="+mn-lt"/>
            </a:endParaRPr>
          </a:p>
        </p:txBody>
      </p:sp>
      <p:sp>
        <p:nvSpPr>
          <p:cNvPr id="19" name="Rectangle 2"/>
          <p:cNvSpPr txBox="1">
            <a:spLocks noChangeArrowheads="1"/>
          </p:cNvSpPr>
          <p:nvPr/>
        </p:nvSpPr>
        <p:spPr bwMode="auto">
          <a:xfrm>
            <a:off x="4828540" y="2714625"/>
            <a:ext cx="4091305" cy="649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fontAlgn="t">
              <a:lnSpc>
                <a:spcPct val="120000"/>
              </a:lnSpc>
              <a:spcBef>
                <a:spcPct val="20000"/>
              </a:spcBef>
            </a:pPr>
            <a:r>
              <a:rPr lang="zh-CN" altLang="en-US" sz="2800">
                <a:latin typeface="+mn-lt"/>
                <a:ea typeface="+mn-ea"/>
                <a:cs typeface="+mn-ea"/>
                <a:sym typeface="+mn-lt"/>
              </a:rPr>
              <a:t>寄存器（通用和标志）</a:t>
            </a:r>
            <a:endParaRPr lang="en-US" altLang="zh-CN" sz="2800">
              <a:latin typeface="+mn-lt"/>
              <a:ea typeface="+mn-ea"/>
              <a:cs typeface="+mn-ea"/>
              <a:sym typeface="+mn-lt"/>
            </a:endParaRPr>
          </a:p>
          <a:p>
            <a:pPr fontAlgn="t">
              <a:lnSpc>
                <a:spcPct val="120000"/>
              </a:lnSpc>
              <a:spcBef>
                <a:spcPct val="20000"/>
              </a:spcBef>
            </a:pPr>
            <a:r>
              <a:rPr lang="zh-CN" altLang="en-US" sz="2800">
                <a:latin typeface="+mn-lt"/>
                <a:ea typeface="+mn-ea"/>
                <a:cs typeface="+mn-ea"/>
                <a:sym typeface="+mn-lt"/>
              </a:rPr>
              <a:t> </a:t>
            </a:r>
            <a:endParaRPr lang="zh-CN" altLang="en-US" sz="2800">
              <a:latin typeface="+mn-lt"/>
              <a:ea typeface="+mn-ea"/>
              <a:cs typeface="+mn-ea"/>
              <a:sym typeface="+mn-lt"/>
            </a:endParaRPr>
          </a:p>
        </p:txBody>
      </p:sp>
      <p:sp>
        <p:nvSpPr>
          <p:cNvPr id="20" name="Rectangle 2"/>
          <p:cNvSpPr txBox="1">
            <a:spLocks noChangeArrowheads="1"/>
          </p:cNvSpPr>
          <p:nvPr/>
        </p:nvSpPr>
        <p:spPr bwMode="auto">
          <a:xfrm>
            <a:off x="4849332" y="3271838"/>
            <a:ext cx="2355850"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fontAlgn="t">
              <a:lnSpc>
                <a:spcPct val="120000"/>
              </a:lnSpc>
              <a:spcBef>
                <a:spcPct val="20000"/>
              </a:spcBef>
            </a:pPr>
            <a:r>
              <a:rPr lang="en-US" altLang="zh-CN" sz="2800" dirty="0">
                <a:latin typeface="+mn-ea"/>
                <a:ea typeface="+mn-ea"/>
                <a:cs typeface="+mn-ea"/>
                <a:sym typeface="+mn-lt"/>
              </a:rPr>
              <a:t>EU</a:t>
            </a:r>
            <a:r>
              <a:rPr lang="zh-CN" altLang="en-US" sz="2800" dirty="0">
                <a:latin typeface="+mn-ea"/>
                <a:ea typeface="+mn-ea"/>
                <a:cs typeface="+mn-ea"/>
                <a:sym typeface="+mn-lt"/>
              </a:rPr>
              <a:t>控制系统 </a:t>
            </a:r>
            <a:endParaRPr lang="zh-CN" altLang="en-US" sz="2800" dirty="0">
              <a:latin typeface="+mn-ea"/>
              <a:ea typeface="+mn-ea"/>
              <a:cs typeface="+mn-ea"/>
              <a:sym typeface="+mn-lt"/>
            </a:endParaRPr>
          </a:p>
        </p:txBody>
      </p:sp>
      <p:sp>
        <p:nvSpPr>
          <p:cNvPr id="22" name="Rectangle 2"/>
          <p:cNvSpPr txBox="1">
            <a:spLocks noChangeArrowheads="1"/>
          </p:cNvSpPr>
          <p:nvPr/>
        </p:nvSpPr>
        <p:spPr>
          <a:xfrm>
            <a:off x="4925532" y="3960813"/>
            <a:ext cx="2535238" cy="649287"/>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fontAlgn="t">
              <a:lnSpc>
                <a:spcPct val="120000"/>
              </a:lnSpc>
              <a:spcBef>
                <a:spcPct val="20000"/>
              </a:spcBef>
              <a:defRPr/>
            </a:pPr>
            <a:r>
              <a:rPr lang="zh-CN" altLang="en-US" sz="2800" dirty="0">
                <a:solidFill>
                  <a:schemeClr val="tx1"/>
                </a:solidFill>
                <a:latin typeface="+mn-lt"/>
                <a:ea typeface="+mn-ea"/>
                <a:cs typeface="+mn-ea"/>
                <a:sym typeface="+mn-lt"/>
              </a:rPr>
              <a:t>指令队列</a:t>
            </a:r>
            <a:endParaRPr lang="zh-CN" altLang="en-US" sz="2800" dirty="0">
              <a:solidFill>
                <a:schemeClr val="tx1"/>
              </a:solidFill>
              <a:latin typeface="+mn-lt"/>
              <a:ea typeface="+mn-ea"/>
              <a:cs typeface="+mn-ea"/>
              <a:sym typeface="+mn-lt"/>
            </a:endParaRPr>
          </a:p>
        </p:txBody>
      </p:sp>
      <p:sp>
        <p:nvSpPr>
          <p:cNvPr id="23" name="Rectangle 2"/>
          <p:cNvSpPr txBox="1">
            <a:spLocks noChangeArrowheads="1"/>
          </p:cNvSpPr>
          <p:nvPr/>
        </p:nvSpPr>
        <p:spPr bwMode="auto">
          <a:xfrm>
            <a:off x="4895370" y="4538663"/>
            <a:ext cx="358298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fontAlgn="t">
              <a:lnSpc>
                <a:spcPct val="120000"/>
              </a:lnSpc>
              <a:spcBef>
                <a:spcPct val="20000"/>
              </a:spcBef>
            </a:pPr>
            <a:r>
              <a:rPr lang="zh-CN" altLang="en-US" sz="2800">
                <a:latin typeface="+mn-lt"/>
                <a:ea typeface="+mn-ea"/>
                <a:cs typeface="+mn-ea"/>
                <a:sym typeface="+mn-lt"/>
              </a:rPr>
              <a:t>指令指针和段寄存器</a:t>
            </a:r>
            <a:endParaRPr lang="en-US" altLang="zh-CN" sz="2800">
              <a:latin typeface="+mn-lt"/>
              <a:ea typeface="+mn-ea"/>
              <a:cs typeface="+mn-ea"/>
              <a:sym typeface="+mn-lt"/>
            </a:endParaRPr>
          </a:p>
          <a:p>
            <a:pPr fontAlgn="t">
              <a:lnSpc>
                <a:spcPct val="120000"/>
              </a:lnSpc>
              <a:spcBef>
                <a:spcPct val="20000"/>
              </a:spcBef>
            </a:pPr>
            <a:r>
              <a:rPr lang="zh-CN" altLang="en-US" sz="2800">
                <a:latin typeface="+mn-lt"/>
                <a:ea typeface="+mn-ea"/>
                <a:cs typeface="+mn-ea"/>
                <a:sym typeface="+mn-lt"/>
              </a:rPr>
              <a:t> </a:t>
            </a:r>
            <a:endParaRPr lang="zh-CN" altLang="en-US" sz="2800">
              <a:latin typeface="+mn-lt"/>
              <a:ea typeface="+mn-ea"/>
              <a:cs typeface="+mn-ea"/>
              <a:sym typeface="+mn-lt"/>
            </a:endParaRPr>
          </a:p>
        </p:txBody>
      </p:sp>
      <p:sp>
        <p:nvSpPr>
          <p:cNvPr id="24" name="Rectangle 2"/>
          <p:cNvSpPr txBox="1">
            <a:spLocks noChangeArrowheads="1"/>
          </p:cNvSpPr>
          <p:nvPr/>
        </p:nvSpPr>
        <p:spPr bwMode="auto">
          <a:xfrm>
            <a:off x="4914420" y="5094288"/>
            <a:ext cx="23574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fontAlgn="t">
              <a:lnSpc>
                <a:spcPct val="120000"/>
              </a:lnSpc>
              <a:spcBef>
                <a:spcPct val="20000"/>
              </a:spcBef>
            </a:pPr>
            <a:r>
              <a:rPr lang="zh-CN" altLang="en-US" sz="2800">
                <a:latin typeface="+mn-lt"/>
                <a:ea typeface="+mn-ea"/>
                <a:cs typeface="+mn-ea"/>
                <a:sym typeface="+mn-lt"/>
              </a:rPr>
              <a:t>地址加法器</a:t>
            </a:r>
            <a:endParaRPr lang="zh-CN" altLang="en-US" sz="2800">
              <a:latin typeface="+mn-lt"/>
              <a:ea typeface="+mn-ea"/>
              <a:cs typeface="+mn-ea"/>
              <a:sym typeface="+mn-lt"/>
            </a:endParaRPr>
          </a:p>
        </p:txBody>
      </p:sp>
      <p:sp>
        <p:nvSpPr>
          <p:cNvPr id="15" name="左大括号 14"/>
          <p:cNvSpPr/>
          <p:nvPr/>
        </p:nvSpPr>
        <p:spPr bwMode="auto">
          <a:xfrm>
            <a:off x="4566663" y="4287837"/>
            <a:ext cx="268287" cy="1150938"/>
          </a:xfrm>
          <a:prstGeom prst="leftBrace">
            <a:avLst>
              <a:gd name="adj1" fmla="val 61499"/>
              <a:gd name="adj2" fmla="val 50000"/>
            </a:avLst>
          </a:prstGeom>
          <a:noFill/>
          <a:ln w="19050" algn="ctr">
            <a:solidFill>
              <a:srgbClr val="000000"/>
            </a:solidFill>
            <a:round/>
          </a:ln>
          <a:extLst>
            <a:ext uri="{909E8E84-426E-40DD-AFC4-6F175D3DCCD1}">
              <a14:hiddenFill xmlns:a14="http://schemas.microsoft.com/office/drawing/2010/main">
                <a:solidFill>
                  <a:srgbClr val="FFFFFF"/>
                </a:solidFill>
              </a14:hiddenFill>
            </a:ext>
          </a:extLst>
        </p:spPr>
        <p:txBody>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buFontTx/>
              <a:buChar char="•"/>
            </a:pPr>
            <a:endParaRPr lang="zh-CN" altLang="en-US">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 grpId="0" animBg="1"/>
      <p:bldP spid="17" grpId="0" animBg="1"/>
      <p:bldP spid="18" grpId="0"/>
      <p:bldP spid="19" grpId="0"/>
      <p:bldP spid="20" grpId="0"/>
      <p:bldP spid="22" grpId="0"/>
      <p:bldP spid="23" grpId="0"/>
      <p:bldP spid="24" grpId="0"/>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8"/>
          <p:cNvSpPr>
            <a:spLocks noChangeArrowheads="1"/>
          </p:cNvSpPr>
          <p:nvPr/>
        </p:nvSpPr>
        <p:spPr bwMode="auto">
          <a:xfrm>
            <a:off x="0" y="0"/>
            <a:ext cx="9144000" cy="6858000"/>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grpSp>
        <p:nvGrpSpPr>
          <p:cNvPr id="18435" name="Group 109"/>
          <p:cNvGrpSpPr/>
          <p:nvPr/>
        </p:nvGrpSpPr>
        <p:grpSpPr bwMode="auto">
          <a:xfrm>
            <a:off x="152400" y="152400"/>
            <a:ext cx="8991600" cy="6569076"/>
            <a:chOff x="96" y="96"/>
            <a:chExt cx="5664" cy="4138"/>
          </a:xfrm>
        </p:grpSpPr>
        <p:sp>
          <p:nvSpPr>
            <p:cNvPr id="18450" name="Rectangle 110"/>
            <p:cNvSpPr>
              <a:spLocks noChangeArrowheads="1"/>
            </p:cNvSpPr>
            <p:nvPr/>
          </p:nvSpPr>
          <p:spPr bwMode="auto">
            <a:xfrm>
              <a:off x="912" y="576"/>
              <a:ext cx="864" cy="1536"/>
            </a:xfrm>
            <a:prstGeom prst="rect">
              <a:avLst/>
            </a:prstGeom>
            <a:solidFill>
              <a:srgbClr val="CCFFCC"/>
            </a:solidFill>
            <a:ln w="12700">
              <a:solidFill>
                <a:srgbClr val="993300"/>
              </a:solidFill>
              <a:miter lim="800000"/>
            </a:ln>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18451" name="Line 111"/>
            <p:cNvSpPr>
              <a:spLocks noChangeShapeType="1"/>
            </p:cNvSpPr>
            <p:nvPr/>
          </p:nvSpPr>
          <p:spPr bwMode="auto">
            <a:xfrm>
              <a:off x="912" y="1728"/>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52" name="Line 112"/>
            <p:cNvSpPr>
              <a:spLocks noChangeShapeType="1"/>
            </p:cNvSpPr>
            <p:nvPr/>
          </p:nvSpPr>
          <p:spPr bwMode="auto">
            <a:xfrm>
              <a:off x="912" y="1920"/>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53" name="Line 113"/>
            <p:cNvSpPr>
              <a:spLocks noChangeShapeType="1"/>
            </p:cNvSpPr>
            <p:nvPr/>
          </p:nvSpPr>
          <p:spPr bwMode="auto">
            <a:xfrm>
              <a:off x="912" y="768"/>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54" name="Line 114"/>
            <p:cNvSpPr>
              <a:spLocks noChangeShapeType="1"/>
            </p:cNvSpPr>
            <p:nvPr/>
          </p:nvSpPr>
          <p:spPr bwMode="auto">
            <a:xfrm>
              <a:off x="912" y="960"/>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55" name="Line 115"/>
            <p:cNvSpPr>
              <a:spLocks noChangeShapeType="1"/>
            </p:cNvSpPr>
            <p:nvPr/>
          </p:nvSpPr>
          <p:spPr bwMode="auto">
            <a:xfrm>
              <a:off x="912" y="1152"/>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56" name="Line 116"/>
            <p:cNvSpPr>
              <a:spLocks noChangeShapeType="1"/>
            </p:cNvSpPr>
            <p:nvPr/>
          </p:nvSpPr>
          <p:spPr bwMode="auto">
            <a:xfrm>
              <a:off x="912" y="1344"/>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57" name="Line 117"/>
            <p:cNvSpPr>
              <a:spLocks noChangeShapeType="1"/>
            </p:cNvSpPr>
            <p:nvPr/>
          </p:nvSpPr>
          <p:spPr bwMode="auto">
            <a:xfrm>
              <a:off x="912" y="1536"/>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58" name="Line 118"/>
            <p:cNvSpPr>
              <a:spLocks noChangeShapeType="1"/>
            </p:cNvSpPr>
            <p:nvPr/>
          </p:nvSpPr>
          <p:spPr bwMode="auto">
            <a:xfrm>
              <a:off x="1344" y="576"/>
              <a:ext cx="0" cy="768"/>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59" name="Freeform 119"/>
            <p:cNvSpPr/>
            <p:nvPr/>
          </p:nvSpPr>
          <p:spPr bwMode="auto">
            <a:xfrm>
              <a:off x="768" y="2784"/>
              <a:ext cx="1200" cy="480"/>
            </a:xfrm>
            <a:custGeom>
              <a:avLst/>
              <a:gdLst>
                <a:gd name="T0" fmla="*/ 0 w 1200"/>
                <a:gd name="T1" fmla="*/ 0 h 480"/>
                <a:gd name="T2" fmla="*/ 384 w 1200"/>
                <a:gd name="T3" fmla="*/ 0 h 480"/>
                <a:gd name="T4" fmla="*/ 480 w 1200"/>
                <a:gd name="T5" fmla="*/ 192 h 480"/>
                <a:gd name="T6" fmla="*/ 720 w 1200"/>
                <a:gd name="T7" fmla="*/ 192 h 480"/>
                <a:gd name="T8" fmla="*/ 816 w 1200"/>
                <a:gd name="T9" fmla="*/ 0 h 480"/>
                <a:gd name="T10" fmla="*/ 1200 w 1200"/>
                <a:gd name="T11" fmla="*/ 0 h 480"/>
                <a:gd name="T12" fmla="*/ 912 w 1200"/>
                <a:gd name="T13" fmla="*/ 480 h 480"/>
                <a:gd name="T14" fmla="*/ 240 w 1200"/>
                <a:gd name="T15" fmla="*/ 480 h 480"/>
                <a:gd name="T16" fmla="*/ 0 w 1200"/>
                <a:gd name="T17" fmla="*/ 0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00" h="480">
                  <a:moveTo>
                    <a:pt x="0" y="0"/>
                  </a:moveTo>
                  <a:lnTo>
                    <a:pt x="384" y="0"/>
                  </a:lnTo>
                  <a:lnTo>
                    <a:pt x="480" y="192"/>
                  </a:lnTo>
                  <a:lnTo>
                    <a:pt x="720" y="192"/>
                  </a:lnTo>
                  <a:lnTo>
                    <a:pt x="816" y="0"/>
                  </a:lnTo>
                  <a:lnTo>
                    <a:pt x="1200" y="0"/>
                  </a:lnTo>
                  <a:lnTo>
                    <a:pt x="912" y="480"/>
                  </a:lnTo>
                  <a:lnTo>
                    <a:pt x="240" y="480"/>
                  </a:lnTo>
                  <a:lnTo>
                    <a:pt x="0" y="0"/>
                  </a:lnTo>
                  <a:close/>
                </a:path>
              </a:pathLst>
            </a:custGeom>
            <a:solidFill>
              <a:srgbClr val="FFCC99"/>
            </a:solidFill>
            <a:ln w="12700" cap="flat" cmpd="sng">
              <a:solidFill>
                <a:srgbClr val="993300"/>
              </a:solidFill>
              <a:prstDash val="solid"/>
              <a:round/>
              <a:headEnd type="none" w="med" len="med"/>
              <a:tailEnd type="none" w="med" len="med"/>
            </a:ln>
          </p:spPr>
          <p:txBody>
            <a:bodyPr wrap="none" anchor="ctr"/>
            <a:lstStyle/>
            <a:p>
              <a:endParaRPr lang="zh-CN" altLang="en-US">
                <a:latin typeface="+mn-lt"/>
                <a:ea typeface="+mn-ea"/>
                <a:cs typeface="+mn-ea"/>
                <a:sym typeface="+mn-lt"/>
              </a:endParaRPr>
            </a:p>
          </p:txBody>
        </p:sp>
        <p:sp>
          <p:nvSpPr>
            <p:cNvPr id="18460" name="Line 120"/>
            <p:cNvSpPr>
              <a:spLocks noChangeShapeType="1"/>
            </p:cNvSpPr>
            <p:nvPr/>
          </p:nvSpPr>
          <p:spPr bwMode="auto">
            <a:xfrm>
              <a:off x="1344" y="2112"/>
              <a:ext cx="0" cy="336"/>
            </a:xfrm>
            <a:prstGeom prst="line">
              <a:avLst/>
            </a:prstGeom>
            <a:noFill/>
            <a:ln w="76200">
              <a:solidFill>
                <a:srgbClr val="996600"/>
              </a:solidFill>
              <a:round/>
              <a:headEnd type="triangle" w="sm" len="sm"/>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61" name="Line 121"/>
            <p:cNvSpPr>
              <a:spLocks noChangeShapeType="1"/>
            </p:cNvSpPr>
            <p:nvPr/>
          </p:nvSpPr>
          <p:spPr bwMode="auto">
            <a:xfrm>
              <a:off x="1008" y="2448"/>
              <a:ext cx="0" cy="336"/>
            </a:xfrm>
            <a:prstGeom prst="line">
              <a:avLst/>
            </a:prstGeom>
            <a:noFill/>
            <a:ln w="76200">
              <a:solidFill>
                <a:srgbClr val="996600"/>
              </a:solidFill>
              <a:round/>
              <a:headEnd type="triangle" w="sm" len="sm"/>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62" name="Line 122"/>
            <p:cNvSpPr>
              <a:spLocks noChangeShapeType="1"/>
            </p:cNvSpPr>
            <p:nvPr/>
          </p:nvSpPr>
          <p:spPr bwMode="auto">
            <a:xfrm>
              <a:off x="1776" y="2448"/>
              <a:ext cx="0" cy="336"/>
            </a:xfrm>
            <a:prstGeom prst="line">
              <a:avLst/>
            </a:prstGeom>
            <a:noFill/>
            <a:ln w="76200">
              <a:solidFill>
                <a:srgbClr val="996600"/>
              </a:solidFill>
              <a:round/>
              <a:headEnd type="triangle" w="sm" len="sm"/>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63" name="Rectangle 123"/>
            <p:cNvSpPr>
              <a:spLocks noChangeArrowheads="1"/>
            </p:cNvSpPr>
            <p:nvPr/>
          </p:nvSpPr>
          <p:spPr bwMode="auto">
            <a:xfrm>
              <a:off x="864" y="3648"/>
              <a:ext cx="1056" cy="240"/>
            </a:xfrm>
            <a:prstGeom prst="rect">
              <a:avLst/>
            </a:prstGeom>
            <a:solidFill>
              <a:srgbClr val="CCFFCC"/>
            </a:solidFill>
            <a:ln w="12700">
              <a:solidFill>
                <a:srgbClr val="993300"/>
              </a:solidFill>
              <a:miter lim="800000"/>
            </a:ln>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18464" name="Line 124"/>
            <p:cNvSpPr>
              <a:spLocks noChangeShapeType="1"/>
            </p:cNvSpPr>
            <p:nvPr/>
          </p:nvSpPr>
          <p:spPr bwMode="auto">
            <a:xfrm>
              <a:off x="1536" y="3264"/>
              <a:ext cx="0" cy="384"/>
            </a:xfrm>
            <a:prstGeom prst="line">
              <a:avLst/>
            </a:prstGeom>
            <a:noFill/>
            <a:ln w="28575">
              <a:solidFill>
                <a:srgbClr val="996600"/>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65" name="Line 125"/>
            <p:cNvSpPr>
              <a:spLocks noChangeShapeType="1"/>
            </p:cNvSpPr>
            <p:nvPr/>
          </p:nvSpPr>
          <p:spPr bwMode="auto">
            <a:xfrm>
              <a:off x="624" y="2448"/>
              <a:ext cx="0" cy="1008"/>
            </a:xfrm>
            <a:prstGeom prst="line">
              <a:avLst/>
            </a:prstGeom>
            <a:noFill/>
            <a:ln w="76200">
              <a:solidFill>
                <a:srgbClr val="996600"/>
              </a:solidFill>
              <a:round/>
              <a:headEnd type="triangle" w="sm"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66" name="Line 126"/>
            <p:cNvSpPr>
              <a:spLocks noChangeShapeType="1"/>
            </p:cNvSpPr>
            <p:nvPr/>
          </p:nvSpPr>
          <p:spPr bwMode="auto">
            <a:xfrm>
              <a:off x="624" y="3436"/>
              <a:ext cx="576" cy="0"/>
            </a:xfrm>
            <a:prstGeom prst="line">
              <a:avLst/>
            </a:prstGeom>
            <a:noFill/>
            <a:ln w="76200">
              <a:solidFill>
                <a:srgbClr val="9966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67" name="Line 127"/>
            <p:cNvSpPr>
              <a:spLocks noChangeShapeType="1"/>
            </p:cNvSpPr>
            <p:nvPr/>
          </p:nvSpPr>
          <p:spPr bwMode="auto">
            <a:xfrm>
              <a:off x="1200" y="3264"/>
              <a:ext cx="0" cy="192"/>
            </a:xfrm>
            <a:prstGeom prst="line">
              <a:avLst/>
            </a:prstGeom>
            <a:noFill/>
            <a:ln w="76200">
              <a:solidFill>
                <a:srgbClr val="9966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68" name="Line 128"/>
            <p:cNvSpPr>
              <a:spLocks noChangeShapeType="1"/>
            </p:cNvSpPr>
            <p:nvPr/>
          </p:nvSpPr>
          <p:spPr bwMode="auto">
            <a:xfrm>
              <a:off x="96" y="2448"/>
              <a:ext cx="3264" cy="0"/>
            </a:xfrm>
            <a:prstGeom prst="line">
              <a:avLst/>
            </a:prstGeom>
            <a:noFill/>
            <a:ln w="117475">
              <a:solidFill>
                <a:srgbClr val="9966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69" name="Line 129"/>
            <p:cNvSpPr>
              <a:spLocks noChangeShapeType="1"/>
            </p:cNvSpPr>
            <p:nvPr/>
          </p:nvSpPr>
          <p:spPr bwMode="auto">
            <a:xfrm>
              <a:off x="288" y="2448"/>
              <a:ext cx="0" cy="1680"/>
            </a:xfrm>
            <a:prstGeom prst="line">
              <a:avLst/>
            </a:prstGeom>
            <a:noFill/>
            <a:ln w="76200">
              <a:solidFill>
                <a:srgbClr val="996600"/>
              </a:solidFill>
              <a:round/>
              <a:headEnd type="triangle" w="sm"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70" name="Line 130"/>
            <p:cNvSpPr>
              <a:spLocks noChangeShapeType="1"/>
            </p:cNvSpPr>
            <p:nvPr/>
          </p:nvSpPr>
          <p:spPr bwMode="auto">
            <a:xfrm>
              <a:off x="288" y="4108"/>
              <a:ext cx="1152" cy="0"/>
            </a:xfrm>
            <a:prstGeom prst="line">
              <a:avLst/>
            </a:prstGeom>
            <a:noFill/>
            <a:ln w="76200">
              <a:solidFill>
                <a:srgbClr val="9966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71" name="Line 131"/>
            <p:cNvSpPr>
              <a:spLocks noChangeShapeType="1"/>
            </p:cNvSpPr>
            <p:nvPr/>
          </p:nvSpPr>
          <p:spPr bwMode="auto">
            <a:xfrm>
              <a:off x="1440" y="3888"/>
              <a:ext cx="0" cy="240"/>
            </a:xfrm>
            <a:prstGeom prst="line">
              <a:avLst/>
            </a:prstGeom>
            <a:noFill/>
            <a:ln w="76200">
              <a:solidFill>
                <a:srgbClr val="9966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72" name="Freeform 132">
              <a:hlinkClick r:id="rId1"/>
            </p:cNvPr>
            <p:cNvSpPr/>
            <p:nvPr/>
          </p:nvSpPr>
          <p:spPr bwMode="auto">
            <a:xfrm>
              <a:off x="3360" y="384"/>
              <a:ext cx="1008" cy="384"/>
            </a:xfrm>
            <a:custGeom>
              <a:avLst/>
              <a:gdLst>
                <a:gd name="T0" fmla="*/ 0 w 1008"/>
                <a:gd name="T1" fmla="*/ 384 h 384"/>
                <a:gd name="T2" fmla="*/ 288 w 1008"/>
                <a:gd name="T3" fmla="*/ 384 h 384"/>
                <a:gd name="T4" fmla="*/ 384 w 1008"/>
                <a:gd name="T5" fmla="*/ 192 h 384"/>
                <a:gd name="T6" fmla="*/ 624 w 1008"/>
                <a:gd name="T7" fmla="*/ 192 h 384"/>
                <a:gd name="T8" fmla="*/ 720 w 1008"/>
                <a:gd name="T9" fmla="*/ 384 h 384"/>
                <a:gd name="T10" fmla="*/ 1008 w 1008"/>
                <a:gd name="T11" fmla="*/ 384 h 384"/>
                <a:gd name="T12" fmla="*/ 816 w 1008"/>
                <a:gd name="T13" fmla="*/ 0 h 384"/>
                <a:gd name="T14" fmla="*/ 144 w 1008"/>
                <a:gd name="T15" fmla="*/ 0 h 384"/>
                <a:gd name="T16" fmla="*/ 0 w 1008"/>
                <a:gd name="T17" fmla="*/ 384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8" h="384">
                  <a:moveTo>
                    <a:pt x="0" y="384"/>
                  </a:moveTo>
                  <a:lnTo>
                    <a:pt x="288" y="384"/>
                  </a:lnTo>
                  <a:lnTo>
                    <a:pt x="384" y="192"/>
                  </a:lnTo>
                  <a:lnTo>
                    <a:pt x="624" y="192"/>
                  </a:lnTo>
                  <a:lnTo>
                    <a:pt x="720" y="384"/>
                  </a:lnTo>
                  <a:lnTo>
                    <a:pt x="1008" y="384"/>
                  </a:lnTo>
                  <a:lnTo>
                    <a:pt x="816" y="0"/>
                  </a:lnTo>
                  <a:lnTo>
                    <a:pt x="144" y="0"/>
                  </a:lnTo>
                  <a:lnTo>
                    <a:pt x="0" y="384"/>
                  </a:lnTo>
                  <a:close/>
                </a:path>
              </a:pathLst>
            </a:custGeom>
            <a:solidFill>
              <a:srgbClr val="B2B2B2"/>
            </a:solidFill>
            <a:ln w="12700" cap="flat" cmpd="sng">
              <a:solidFill>
                <a:srgbClr val="993300"/>
              </a:solidFill>
              <a:prstDash val="solid"/>
              <a:round/>
              <a:headEnd type="none" w="med" len="med"/>
              <a:tailEnd type="none" w="med" len="med"/>
            </a:ln>
          </p:spPr>
          <p:txBody>
            <a:bodyPr wrap="none" anchor="ctr"/>
            <a:lstStyle/>
            <a:p>
              <a:endParaRPr lang="zh-CN" altLang="en-US">
                <a:latin typeface="+mn-lt"/>
                <a:ea typeface="+mn-ea"/>
                <a:cs typeface="+mn-ea"/>
                <a:sym typeface="+mn-lt"/>
              </a:endParaRPr>
            </a:p>
          </p:txBody>
        </p:sp>
        <p:sp>
          <p:nvSpPr>
            <p:cNvPr id="18473" name="Rectangle 133"/>
            <p:cNvSpPr>
              <a:spLocks noChangeArrowheads="1"/>
            </p:cNvSpPr>
            <p:nvPr/>
          </p:nvSpPr>
          <p:spPr bwMode="auto">
            <a:xfrm>
              <a:off x="3456" y="1056"/>
              <a:ext cx="864" cy="1200"/>
            </a:xfrm>
            <a:prstGeom prst="rect">
              <a:avLst/>
            </a:prstGeom>
            <a:solidFill>
              <a:srgbClr val="CCFFCC"/>
            </a:solidFill>
            <a:ln w="12700">
              <a:solidFill>
                <a:srgbClr val="993300"/>
              </a:solidFill>
              <a:miter lim="800000"/>
            </a:ln>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endParaRPr lang="zh-CN" altLang="zh-CN" sz="1800">
                <a:solidFill>
                  <a:schemeClr val="hlink"/>
                </a:solidFill>
                <a:latin typeface="+mn-lt"/>
                <a:ea typeface="+mn-ea"/>
                <a:cs typeface="+mn-ea"/>
                <a:sym typeface="+mn-lt"/>
              </a:endParaRPr>
            </a:p>
          </p:txBody>
        </p:sp>
        <p:sp>
          <p:nvSpPr>
            <p:cNvPr id="18474" name="Line 134"/>
            <p:cNvSpPr>
              <a:spLocks noChangeShapeType="1"/>
            </p:cNvSpPr>
            <p:nvPr/>
          </p:nvSpPr>
          <p:spPr bwMode="auto">
            <a:xfrm>
              <a:off x="3456" y="1824"/>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75" name="Line 135"/>
            <p:cNvSpPr>
              <a:spLocks noChangeShapeType="1"/>
            </p:cNvSpPr>
            <p:nvPr/>
          </p:nvSpPr>
          <p:spPr bwMode="auto">
            <a:xfrm>
              <a:off x="3456" y="1632"/>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76" name="Line 136"/>
            <p:cNvSpPr>
              <a:spLocks noChangeShapeType="1"/>
            </p:cNvSpPr>
            <p:nvPr/>
          </p:nvSpPr>
          <p:spPr bwMode="auto">
            <a:xfrm>
              <a:off x="3456" y="1248"/>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77" name="Line 137"/>
            <p:cNvSpPr>
              <a:spLocks noChangeShapeType="1"/>
            </p:cNvSpPr>
            <p:nvPr/>
          </p:nvSpPr>
          <p:spPr bwMode="auto">
            <a:xfrm>
              <a:off x="3456" y="1440"/>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78" name="Line 138"/>
            <p:cNvSpPr>
              <a:spLocks noChangeShapeType="1"/>
            </p:cNvSpPr>
            <p:nvPr/>
          </p:nvSpPr>
          <p:spPr bwMode="auto">
            <a:xfrm>
              <a:off x="3456" y="2016"/>
              <a:ext cx="864" cy="0"/>
            </a:xfrm>
            <a:prstGeom prst="line">
              <a:avLst/>
            </a:prstGeom>
            <a:noFill/>
            <a:ln w="12700">
              <a:solidFill>
                <a:srgbClr val="9933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79" name="Rectangle 139"/>
            <p:cNvSpPr>
              <a:spLocks noChangeArrowheads="1"/>
            </p:cNvSpPr>
            <p:nvPr/>
          </p:nvSpPr>
          <p:spPr bwMode="auto">
            <a:xfrm>
              <a:off x="2208" y="2784"/>
              <a:ext cx="720" cy="480"/>
            </a:xfrm>
            <a:prstGeom prst="rect">
              <a:avLst/>
            </a:prstGeom>
            <a:solidFill>
              <a:srgbClr val="FF9900"/>
            </a:solidFill>
            <a:ln w="12700">
              <a:solidFill>
                <a:srgbClr val="993300"/>
              </a:solidFill>
              <a:miter lim="800000"/>
            </a:ln>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18480" name="Rectangle 140"/>
            <p:cNvSpPr>
              <a:spLocks noChangeArrowheads="1"/>
            </p:cNvSpPr>
            <p:nvPr/>
          </p:nvSpPr>
          <p:spPr bwMode="auto">
            <a:xfrm>
              <a:off x="3360" y="2880"/>
              <a:ext cx="864" cy="288"/>
            </a:xfrm>
            <a:prstGeom prst="rect">
              <a:avLst/>
            </a:prstGeom>
            <a:solidFill>
              <a:srgbClr val="CCFFFF"/>
            </a:solidFill>
            <a:ln w="12700">
              <a:solidFill>
                <a:srgbClr val="993300"/>
              </a:solidFill>
              <a:miter lim="800000"/>
            </a:ln>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18481" name="Rectangle 141"/>
            <p:cNvSpPr>
              <a:spLocks noChangeArrowheads="1"/>
            </p:cNvSpPr>
            <p:nvPr/>
          </p:nvSpPr>
          <p:spPr bwMode="auto">
            <a:xfrm>
              <a:off x="4560" y="1392"/>
              <a:ext cx="720" cy="528"/>
            </a:xfrm>
            <a:prstGeom prst="rect">
              <a:avLst/>
            </a:prstGeom>
            <a:solidFill>
              <a:srgbClr val="FF9900"/>
            </a:solidFill>
            <a:ln w="12700">
              <a:solidFill>
                <a:srgbClr val="993300"/>
              </a:solidFill>
              <a:miter lim="800000"/>
            </a:ln>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18482" name="Line 142"/>
            <p:cNvSpPr>
              <a:spLocks noChangeShapeType="1"/>
            </p:cNvSpPr>
            <p:nvPr/>
          </p:nvSpPr>
          <p:spPr bwMode="auto">
            <a:xfrm>
              <a:off x="5280" y="1680"/>
              <a:ext cx="480" cy="0"/>
            </a:xfrm>
            <a:prstGeom prst="line">
              <a:avLst/>
            </a:prstGeom>
            <a:noFill/>
            <a:ln w="117475">
              <a:solidFill>
                <a:srgbClr val="996600"/>
              </a:solidFill>
              <a:round/>
              <a:headEnd type="triangle" w="sm" len="sm"/>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83" name="Line 143"/>
            <p:cNvSpPr>
              <a:spLocks noChangeShapeType="1"/>
            </p:cNvSpPr>
            <p:nvPr/>
          </p:nvSpPr>
          <p:spPr bwMode="auto">
            <a:xfrm>
              <a:off x="5040" y="96"/>
              <a:ext cx="0" cy="1296"/>
            </a:xfrm>
            <a:prstGeom prst="line">
              <a:avLst/>
            </a:prstGeom>
            <a:noFill/>
            <a:ln w="117475">
              <a:solidFill>
                <a:srgbClr val="996600"/>
              </a:solidFill>
              <a:round/>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84" name="Line 144"/>
            <p:cNvSpPr>
              <a:spLocks noChangeShapeType="1"/>
            </p:cNvSpPr>
            <p:nvPr/>
          </p:nvSpPr>
          <p:spPr bwMode="auto">
            <a:xfrm>
              <a:off x="3840" y="240"/>
              <a:ext cx="1152" cy="0"/>
            </a:xfrm>
            <a:prstGeom prst="line">
              <a:avLst/>
            </a:prstGeom>
            <a:noFill/>
            <a:ln w="76200">
              <a:solidFill>
                <a:srgbClr val="996600"/>
              </a:solidFill>
              <a:round/>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85" name="Line 145"/>
            <p:cNvSpPr>
              <a:spLocks noChangeShapeType="1"/>
            </p:cNvSpPr>
            <p:nvPr/>
          </p:nvSpPr>
          <p:spPr bwMode="auto">
            <a:xfrm>
              <a:off x="3840" y="216"/>
              <a:ext cx="0" cy="168"/>
            </a:xfrm>
            <a:prstGeom prst="line">
              <a:avLst/>
            </a:prstGeom>
            <a:noFill/>
            <a:ln w="76200">
              <a:solidFill>
                <a:srgbClr val="9966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86" name="Line 146"/>
            <p:cNvSpPr>
              <a:spLocks noChangeShapeType="1"/>
            </p:cNvSpPr>
            <p:nvPr/>
          </p:nvSpPr>
          <p:spPr bwMode="auto">
            <a:xfrm>
              <a:off x="3552" y="768"/>
              <a:ext cx="0" cy="288"/>
            </a:xfrm>
            <a:prstGeom prst="line">
              <a:avLst/>
            </a:prstGeom>
            <a:noFill/>
            <a:ln w="76200">
              <a:solidFill>
                <a:srgbClr val="996600"/>
              </a:solidFill>
              <a:round/>
              <a:head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87" name="Line 147"/>
            <p:cNvSpPr>
              <a:spLocks noChangeShapeType="1"/>
            </p:cNvSpPr>
            <p:nvPr/>
          </p:nvSpPr>
          <p:spPr bwMode="auto">
            <a:xfrm>
              <a:off x="4176" y="768"/>
              <a:ext cx="0" cy="288"/>
            </a:xfrm>
            <a:prstGeom prst="line">
              <a:avLst/>
            </a:prstGeom>
            <a:noFill/>
            <a:ln w="76200">
              <a:solidFill>
                <a:srgbClr val="996600"/>
              </a:solidFill>
              <a:round/>
              <a:headEnd type="triangle" w="sm" len="sm"/>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88" name="Line 148"/>
            <p:cNvSpPr>
              <a:spLocks noChangeShapeType="1"/>
            </p:cNvSpPr>
            <p:nvPr/>
          </p:nvSpPr>
          <p:spPr bwMode="auto">
            <a:xfrm>
              <a:off x="4176" y="912"/>
              <a:ext cx="864" cy="0"/>
            </a:xfrm>
            <a:prstGeom prst="line">
              <a:avLst/>
            </a:prstGeom>
            <a:noFill/>
            <a:ln w="76200">
              <a:solidFill>
                <a:srgbClr val="996600"/>
              </a:solidFill>
              <a:round/>
              <a:headEnd type="triangle" w="sm" len="sm"/>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89" name="Text Box 149"/>
            <p:cNvSpPr txBox="1">
              <a:spLocks noChangeArrowheads="1"/>
            </p:cNvSpPr>
            <p:nvPr/>
          </p:nvSpPr>
          <p:spPr bwMode="auto">
            <a:xfrm>
              <a:off x="3484" y="2025"/>
              <a:ext cx="848" cy="233"/>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sz="1800">
                  <a:latin typeface="+mn-lt"/>
                  <a:ea typeface="+mn-ea"/>
                  <a:cs typeface="+mn-ea"/>
                  <a:sym typeface="+mn-lt"/>
                </a:rPr>
                <a:t>内部暂存器</a:t>
              </a:r>
              <a:endParaRPr lang="zh-CN" altLang="en-US" sz="1800">
                <a:solidFill>
                  <a:schemeClr val="hlink"/>
                </a:solidFill>
                <a:latin typeface="+mn-lt"/>
                <a:ea typeface="+mn-ea"/>
                <a:cs typeface="+mn-ea"/>
                <a:sym typeface="+mn-lt"/>
              </a:endParaRPr>
            </a:p>
          </p:txBody>
        </p:sp>
        <p:sp>
          <p:nvSpPr>
            <p:cNvPr id="18490" name="Text Box 150"/>
            <p:cNvSpPr txBox="1">
              <a:spLocks noChangeArrowheads="1"/>
            </p:cNvSpPr>
            <p:nvPr/>
          </p:nvSpPr>
          <p:spPr bwMode="auto">
            <a:xfrm>
              <a:off x="3504" y="1824"/>
              <a:ext cx="672"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9933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zh-CN" sz="1800">
                  <a:solidFill>
                    <a:schemeClr val="hlink"/>
                  </a:solidFill>
                  <a:latin typeface="+mn-lt"/>
                  <a:ea typeface="+mn-ea"/>
                  <a:cs typeface="+mn-ea"/>
                  <a:sym typeface="+mn-lt"/>
                </a:rPr>
                <a:t>      </a:t>
              </a:r>
              <a:r>
                <a:rPr lang="en-US" altLang="zh-CN" sz="1800">
                  <a:latin typeface="+mn-lt"/>
                  <a:ea typeface="+mn-ea"/>
                  <a:cs typeface="+mn-ea"/>
                  <a:sym typeface="+mn-lt"/>
                </a:rPr>
                <a:t>IP</a:t>
              </a:r>
              <a:endParaRPr lang="en-US" altLang="zh-CN" sz="1800">
                <a:latin typeface="+mn-lt"/>
                <a:ea typeface="+mn-ea"/>
                <a:cs typeface="+mn-ea"/>
                <a:sym typeface="+mn-lt"/>
              </a:endParaRPr>
            </a:p>
          </p:txBody>
        </p:sp>
        <p:sp>
          <p:nvSpPr>
            <p:cNvPr id="18491" name="Text Box 151"/>
            <p:cNvSpPr txBox="1">
              <a:spLocks noChangeArrowheads="1"/>
            </p:cNvSpPr>
            <p:nvPr/>
          </p:nvSpPr>
          <p:spPr bwMode="auto">
            <a:xfrm>
              <a:off x="3552" y="1632"/>
              <a:ext cx="624"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9933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solidFill>
                    <a:schemeClr val="hlink"/>
                  </a:solidFill>
                  <a:latin typeface="+mn-lt"/>
                  <a:ea typeface="+mn-ea"/>
                  <a:cs typeface="+mn-ea"/>
                  <a:sym typeface="+mn-lt"/>
                </a:rPr>
                <a:t>    </a:t>
              </a:r>
              <a:r>
                <a:rPr lang="en-US" altLang="zh-CN" sz="1800">
                  <a:latin typeface="+mn-lt"/>
                  <a:ea typeface="+mn-ea"/>
                  <a:cs typeface="+mn-ea"/>
                  <a:sym typeface="+mn-lt"/>
                </a:rPr>
                <a:t>ES</a:t>
              </a:r>
              <a:endParaRPr lang="en-US" altLang="zh-CN" sz="1800" i="1">
                <a:solidFill>
                  <a:schemeClr val="hlink"/>
                </a:solidFill>
                <a:latin typeface="+mn-lt"/>
                <a:ea typeface="+mn-ea"/>
                <a:cs typeface="+mn-ea"/>
                <a:sym typeface="+mn-lt"/>
              </a:endParaRPr>
            </a:p>
          </p:txBody>
        </p:sp>
        <p:sp>
          <p:nvSpPr>
            <p:cNvPr id="18492" name="Text Box 152"/>
            <p:cNvSpPr txBox="1">
              <a:spLocks noChangeArrowheads="1"/>
            </p:cNvSpPr>
            <p:nvPr/>
          </p:nvSpPr>
          <p:spPr bwMode="auto">
            <a:xfrm>
              <a:off x="3648" y="1440"/>
              <a:ext cx="384"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9933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solidFill>
                    <a:schemeClr val="hlink"/>
                  </a:solidFill>
                  <a:latin typeface="+mn-lt"/>
                  <a:ea typeface="+mn-ea"/>
                  <a:cs typeface="+mn-ea"/>
                  <a:sym typeface="+mn-lt"/>
                </a:rPr>
                <a:t> </a:t>
              </a:r>
              <a:r>
                <a:rPr lang="en-US" altLang="zh-CN" sz="1800">
                  <a:latin typeface="+mn-lt"/>
                  <a:ea typeface="+mn-ea"/>
                  <a:cs typeface="+mn-ea"/>
                  <a:sym typeface="+mn-lt"/>
                </a:rPr>
                <a:t>SS</a:t>
              </a:r>
              <a:endParaRPr lang="en-US" altLang="zh-CN" sz="1800">
                <a:latin typeface="+mn-lt"/>
                <a:ea typeface="+mn-ea"/>
                <a:cs typeface="+mn-ea"/>
                <a:sym typeface="+mn-lt"/>
              </a:endParaRPr>
            </a:p>
          </p:txBody>
        </p:sp>
        <p:sp>
          <p:nvSpPr>
            <p:cNvPr id="18493" name="Text Box 153"/>
            <p:cNvSpPr txBox="1">
              <a:spLocks noChangeArrowheads="1"/>
            </p:cNvSpPr>
            <p:nvPr/>
          </p:nvSpPr>
          <p:spPr bwMode="auto">
            <a:xfrm>
              <a:off x="3648" y="1248"/>
              <a:ext cx="432"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9933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latin typeface="+mn-lt"/>
                  <a:ea typeface="+mn-ea"/>
                  <a:cs typeface="+mn-ea"/>
                  <a:sym typeface="+mn-lt"/>
                </a:rPr>
                <a:t> DS</a:t>
              </a:r>
              <a:endParaRPr lang="en-US" altLang="zh-CN" sz="1800">
                <a:latin typeface="+mn-lt"/>
                <a:ea typeface="+mn-ea"/>
                <a:cs typeface="+mn-ea"/>
                <a:sym typeface="+mn-lt"/>
              </a:endParaRPr>
            </a:p>
          </p:txBody>
        </p:sp>
        <p:sp>
          <p:nvSpPr>
            <p:cNvPr id="18494" name="Text Box 154"/>
            <p:cNvSpPr txBox="1">
              <a:spLocks noChangeArrowheads="1"/>
            </p:cNvSpPr>
            <p:nvPr/>
          </p:nvSpPr>
          <p:spPr bwMode="auto">
            <a:xfrm>
              <a:off x="3648" y="1056"/>
              <a:ext cx="528"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9933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latin typeface="+mn-lt"/>
                  <a:ea typeface="+mn-ea"/>
                  <a:cs typeface="+mn-ea"/>
                  <a:sym typeface="+mn-lt"/>
                </a:rPr>
                <a:t> CS</a:t>
              </a:r>
              <a:endParaRPr lang="en-US" altLang="zh-CN" sz="1800">
                <a:latin typeface="+mn-lt"/>
                <a:ea typeface="+mn-ea"/>
                <a:cs typeface="+mn-ea"/>
                <a:sym typeface="+mn-lt"/>
              </a:endParaRPr>
            </a:p>
          </p:txBody>
        </p:sp>
        <p:sp>
          <p:nvSpPr>
            <p:cNvPr id="18495" name="Text Box 155"/>
            <p:cNvSpPr txBox="1">
              <a:spLocks noChangeArrowheads="1"/>
            </p:cNvSpPr>
            <p:nvPr/>
          </p:nvSpPr>
          <p:spPr bwMode="auto">
            <a:xfrm>
              <a:off x="4552" y="1459"/>
              <a:ext cx="816" cy="404"/>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9933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1800" dirty="0">
                  <a:latin typeface="+mn-lt"/>
                  <a:ea typeface="+mn-ea"/>
                  <a:cs typeface="+mn-ea"/>
                  <a:sym typeface="+mn-lt"/>
                </a:rPr>
                <a:t>输入</a:t>
              </a:r>
              <a:r>
                <a:rPr lang="en-US" altLang="zh-CN" sz="1800" dirty="0">
                  <a:latin typeface="+mn-lt"/>
                  <a:ea typeface="+mn-ea"/>
                  <a:cs typeface="+mn-ea"/>
                  <a:sym typeface="+mn-lt"/>
                </a:rPr>
                <a:t>/</a:t>
              </a:r>
              <a:r>
                <a:rPr lang="zh-CN" altLang="en-US" sz="1800" dirty="0">
                  <a:latin typeface="+mn-lt"/>
                  <a:ea typeface="+mn-ea"/>
                  <a:cs typeface="+mn-ea"/>
                  <a:sym typeface="+mn-lt"/>
                </a:rPr>
                <a:t>输出控制电路</a:t>
              </a:r>
              <a:endParaRPr lang="zh-CN" altLang="en-US" sz="1800" dirty="0">
                <a:latin typeface="+mn-lt"/>
                <a:ea typeface="+mn-ea"/>
                <a:cs typeface="+mn-ea"/>
                <a:sym typeface="+mn-lt"/>
              </a:endParaRPr>
            </a:p>
          </p:txBody>
        </p:sp>
        <p:sp>
          <p:nvSpPr>
            <p:cNvPr id="18496" name="Text Box 156"/>
            <p:cNvSpPr txBox="1">
              <a:spLocks noChangeArrowheads="1"/>
            </p:cNvSpPr>
            <p:nvPr/>
          </p:nvSpPr>
          <p:spPr bwMode="auto">
            <a:xfrm>
              <a:off x="5469" y="1872"/>
              <a:ext cx="291" cy="1200"/>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993300"/>
                  </a:solidFill>
                  <a:miter lim="800000"/>
                  <a:headEnd/>
                  <a:tailEnd/>
                </a14:hiddenLine>
              </a:ext>
            </a:extLst>
          </p:spPr>
          <p:txBody>
            <a:bodyPr vert="eaVert">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1800">
                  <a:latin typeface="+mn-lt"/>
                  <a:ea typeface="+mn-ea"/>
                  <a:cs typeface="+mn-ea"/>
                  <a:sym typeface="+mn-lt"/>
                </a:rPr>
                <a:t>外部总线</a:t>
              </a:r>
              <a:endParaRPr lang="zh-CN" altLang="en-US" sz="1800">
                <a:latin typeface="+mn-lt"/>
                <a:ea typeface="+mn-ea"/>
                <a:cs typeface="+mn-ea"/>
                <a:sym typeface="+mn-lt"/>
              </a:endParaRPr>
            </a:p>
          </p:txBody>
        </p:sp>
        <p:sp>
          <p:nvSpPr>
            <p:cNvPr id="18497" name="Line 157"/>
            <p:cNvSpPr>
              <a:spLocks noChangeShapeType="1"/>
            </p:cNvSpPr>
            <p:nvPr/>
          </p:nvSpPr>
          <p:spPr bwMode="auto">
            <a:xfrm>
              <a:off x="2928" y="3024"/>
              <a:ext cx="432" cy="0"/>
            </a:xfrm>
            <a:prstGeom prst="line">
              <a:avLst/>
            </a:prstGeom>
            <a:noFill/>
            <a:ln w="95250">
              <a:solidFill>
                <a:srgbClr val="996600"/>
              </a:solidFill>
              <a:round/>
              <a:head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98" name="Line 158"/>
            <p:cNvSpPr>
              <a:spLocks noChangeShapeType="1"/>
            </p:cNvSpPr>
            <p:nvPr/>
          </p:nvSpPr>
          <p:spPr bwMode="auto">
            <a:xfrm>
              <a:off x="5040" y="1920"/>
              <a:ext cx="0" cy="1134"/>
            </a:xfrm>
            <a:prstGeom prst="line">
              <a:avLst/>
            </a:prstGeom>
            <a:noFill/>
            <a:ln w="101600">
              <a:solidFill>
                <a:srgbClr val="9966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499" name="Line 159"/>
            <p:cNvSpPr>
              <a:spLocks noChangeShapeType="1"/>
            </p:cNvSpPr>
            <p:nvPr/>
          </p:nvSpPr>
          <p:spPr bwMode="auto">
            <a:xfrm>
              <a:off x="4224" y="3024"/>
              <a:ext cx="816" cy="0"/>
            </a:xfrm>
            <a:prstGeom prst="line">
              <a:avLst/>
            </a:prstGeom>
            <a:noFill/>
            <a:ln w="95250">
              <a:solidFill>
                <a:srgbClr val="996600"/>
              </a:solidFill>
              <a:round/>
              <a:head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00" name="Line 160"/>
            <p:cNvSpPr>
              <a:spLocks noChangeShapeType="1"/>
            </p:cNvSpPr>
            <p:nvPr/>
          </p:nvSpPr>
          <p:spPr bwMode="auto">
            <a:xfrm>
              <a:off x="3216" y="2448"/>
              <a:ext cx="0" cy="576"/>
            </a:xfrm>
            <a:prstGeom prst="line">
              <a:avLst/>
            </a:prstGeom>
            <a:noFill/>
            <a:ln w="88900">
              <a:solidFill>
                <a:srgbClr val="996600"/>
              </a:solidFill>
              <a:round/>
              <a:head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01" name="Line 161"/>
            <p:cNvSpPr>
              <a:spLocks noChangeShapeType="1"/>
            </p:cNvSpPr>
            <p:nvPr/>
          </p:nvSpPr>
          <p:spPr bwMode="auto">
            <a:xfrm>
              <a:off x="3120" y="2160"/>
              <a:ext cx="336" cy="0"/>
            </a:xfrm>
            <a:prstGeom prst="line">
              <a:avLst/>
            </a:prstGeom>
            <a:noFill/>
            <a:ln w="88900">
              <a:solidFill>
                <a:srgbClr val="996600"/>
              </a:solidFill>
              <a:round/>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02" name="Line 162"/>
            <p:cNvSpPr>
              <a:spLocks noChangeShapeType="1"/>
            </p:cNvSpPr>
            <p:nvPr/>
          </p:nvSpPr>
          <p:spPr bwMode="auto">
            <a:xfrm flipH="1">
              <a:off x="3120" y="2160"/>
              <a:ext cx="1" cy="240"/>
            </a:xfrm>
            <a:prstGeom prst="line">
              <a:avLst/>
            </a:prstGeom>
            <a:noFill/>
            <a:ln w="88900">
              <a:solidFill>
                <a:srgbClr val="996600"/>
              </a:solidFill>
              <a:round/>
              <a:tailEnd type="triangl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03" name="Text Box 163"/>
            <p:cNvSpPr txBox="1">
              <a:spLocks noChangeArrowheads="1"/>
            </p:cNvSpPr>
            <p:nvPr/>
          </p:nvSpPr>
          <p:spPr bwMode="auto">
            <a:xfrm>
              <a:off x="2220" y="2832"/>
              <a:ext cx="714" cy="404"/>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993300"/>
                  </a:solidFill>
                  <a:miter lim="800000"/>
                  <a:headEnd/>
                  <a:tailEnd/>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1800" dirty="0">
                  <a:latin typeface="+mn-lt"/>
                  <a:ea typeface="+mn-ea"/>
                  <a:cs typeface="+mn-ea"/>
                  <a:sym typeface="+mn-lt"/>
                </a:rPr>
                <a:t>执行部分控制电路</a:t>
              </a:r>
              <a:endParaRPr lang="zh-CN" altLang="en-US" sz="1800" dirty="0">
                <a:latin typeface="+mn-lt"/>
                <a:ea typeface="+mn-ea"/>
                <a:cs typeface="+mn-ea"/>
                <a:sym typeface="+mn-lt"/>
              </a:endParaRPr>
            </a:p>
          </p:txBody>
        </p:sp>
        <p:sp>
          <p:nvSpPr>
            <p:cNvPr id="18504" name="Line 164"/>
            <p:cNvSpPr>
              <a:spLocks noChangeShapeType="1"/>
            </p:cNvSpPr>
            <p:nvPr/>
          </p:nvSpPr>
          <p:spPr bwMode="auto">
            <a:xfrm>
              <a:off x="2112" y="2256"/>
              <a:ext cx="0" cy="1488"/>
            </a:xfrm>
            <a:prstGeom prst="line">
              <a:avLst/>
            </a:prstGeom>
            <a:noFill/>
            <a:ln w="25400">
              <a:solidFill>
                <a:srgbClr val="FF66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05" name="Line 165"/>
            <p:cNvSpPr>
              <a:spLocks noChangeShapeType="1"/>
            </p:cNvSpPr>
            <p:nvPr/>
          </p:nvSpPr>
          <p:spPr bwMode="auto">
            <a:xfrm>
              <a:off x="1680" y="2256"/>
              <a:ext cx="432" cy="0"/>
            </a:xfrm>
            <a:prstGeom prst="line">
              <a:avLst/>
            </a:prstGeom>
            <a:noFill/>
            <a:ln w="25400">
              <a:solidFill>
                <a:srgbClr val="FF6600"/>
              </a:solidFill>
              <a:rou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06" name="Line 166"/>
            <p:cNvSpPr>
              <a:spLocks noChangeShapeType="1"/>
            </p:cNvSpPr>
            <p:nvPr/>
          </p:nvSpPr>
          <p:spPr bwMode="auto">
            <a:xfrm>
              <a:off x="1680" y="2112"/>
              <a:ext cx="0" cy="144"/>
            </a:xfrm>
            <a:prstGeom prst="line">
              <a:avLst/>
            </a:prstGeom>
            <a:noFill/>
            <a:ln w="25400">
              <a:solidFill>
                <a:srgbClr val="FF6600"/>
              </a:solidFill>
              <a:round/>
              <a:headEnd type="triangle" w="sm"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07" name="Line 167"/>
            <p:cNvSpPr>
              <a:spLocks noChangeShapeType="1"/>
            </p:cNvSpPr>
            <p:nvPr/>
          </p:nvSpPr>
          <p:spPr bwMode="auto">
            <a:xfrm>
              <a:off x="1824" y="3024"/>
              <a:ext cx="384" cy="0"/>
            </a:xfrm>
            <a:prstGeom prst="line">
              <a:avLst/>
            </a:prstGeom>
            <a:noFill/>
            <a:ln w="25400">
              <a:solidFill>
                <a:srgbClr val="FF6600"/>
              </a:solidFill>
              <a:round/>
              <a:headEnd type="triangle" w="sm"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08" name="Line 168"/>
            <p:cNvSpPr>
              <a:spLocks noChangeShapeType="1"/>
            </p:cNvSpPr>
            <p:nvPr/>
          </p:nvSpPr>
          <p:spPr bwMode="auto">
            <a:xfrm>
              <a:off x="1920" y="3744"/>
              <a:ext cx="192" cy="0"/>
            </a:xfrm>
            <a:prstGeom prst="line">
              <a:avLst/>
            </a:prstGeom>
            <a:noFill/>
            <a:ln w="25400">
              <a:solidFill>
                <a:srgbClr val="FF6600"/>
              </a:solidFill>
              <a:round/>
              <a:headEnd type="triangle" w="sm"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09" name="Line 169"/>
            <p:cNvSpPr>
              <a:spLocks noChangeShapeType="1"/>
            </p:cNvSpPr>
            <p:nvPr/>
          </p:nvSpPr>
          <p:spPr bwMode="auto">
            <a:xfrm>
              <a:off x="3504" y="2880"/>
              <a:ext cx="0" cy="288"/>
            </a:xfrm>
            <a:prstGeom prst="line">
              <a:avLst/>
            </a:prstGeom>
            <a:noFill/>
            <a:ln w="12700">
              <a:solidFill>
                <a:srgbClr val="996600"/>
              </a:solidFill>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10" name="Line 170"/>
            <p:cNvSpPr>
              <a:spLocks noChangeShapeType="1"/>
            </p:cNvSpPr>
            <p:nvPr/>
          </p:nvSpPr>
          <p:spPr bwMode="auto">
            <a:xfrm>
              <a:off x="3648" y="2880"/>
              <a:ext cx="0" cy="288"/>
            </a:xfrm>
            <a:prstGeom prst="line">
              <a:avLst/>
            </a:prstGeom>
            <a:noFill/>
            <a:ln w="12700">
              <a:solidFill>
                <a:srgbClr val="996600"/>
              </a:solidFill>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11" name="Line 171"/>
            <p:cNvSpPr>
              <a:spLocks noChangeShapeType="1"/>
            </p:cNvSpPr>
            <p:nvPr/>
          </p:nvSpPr>
          <p:spPr bwMode="auto">
            <a:xfrm>
              <a:off x="3792" y="2880"/>
              <a:ext cx="0" cy="288"/>
            </a:xfrm>
            <a:prstGeom prst="line">
              <a:avLst/>
            </a:prstGeom>
            <a:noFill/>
            <a:ln w="12700">
              <a:solidFill>
                <a:srgbClr val="996600"/>
              </a:solidFill>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12" name="Line 172"/>
            <p:cNvSpPr>
              <a:spLocks noChangeShapeType="1"/>
            </p:cNvSpPr>
            <p:nvPr/>
          </p:nvSpPr>
          <p:spPr bwMode="auto">
            <a:xfrm>
              <a:off x="3936" y="2880"/>
              <a:ext cx="0" cy="288"/>
            </a:xfrm>
            <a:prstGeom prst="line">
              <a:avLst/>
            </a:prstGeom>
            <a:noFill/>
            <a:ln w="12700">
              <a:solidFill>
                <a:srgbClr val="996600"/>
              </a:solidFill>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13" name="Line 173"/>
            <p:cNvSpPr>
              <a:spLocks noChangeShapeType="1"/>
            </p:cNvSpPr>
            <p:nvPr/>
          </p:nvSpPr>
          <p:spPr bwMode="auto">
            <a:xfrm>
              <a:off x="4080" y="2880"/>
              <a:ext cx="0" cy="288"/>
            </a:xfrm>
            <a:prstGeom prst="line">
              <a:avLst/>
            </a:prstGeom>
            <a:noFill/>
            <a:ln w="12700">
              <a:solidFill>
                <a:srgbClr val="996600"/>
              </a:solidFill>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14" name="Text Box 174"/>
            <p:cNvSpPr txBox="1">
              <a:spLocks noChangeArrowheads="1"/>
            </p:cNvSpPr>
            <p:nvPr/>
          </p:nvSpPr>
          <p:spPr bwMode="auto">
            <a:xfrm>
              <a:off x="3344" y="2928"/>
              <a:ext cx="925" cy="223"/>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700" dirty="0">
                  <a:latin typeface="+mn-lt"/>
                  <a:ea typeface="+mn-ea"/>
                  <a:cs typeface="+mn-ea"/>
                  <a:sym typeface="+mn-lt"/>
                </a:rPr>
                <a:t>1 2  3  4  5  6</a:t>
              </a:r>
              <a:endParaRPr lang="en-US" altLang="zh-CN" sz="1700" dirty="0">
                <a:latin typeface="+mn-lt"/>
                <a:ea typeface="+mn-ea"/>
                <a:cs typeface="+mn-ea"/>
                <a:sym typeface="+mn-lt"/>
              </a:endParaRPr>
            </a:p>
          </p:txBody>
        </p:sp>
        <p:sp>
          <p:nvSpPr>
            <p:cNvPr id="18515" name="Line 175"/>
            <p:cNvSpPr>
              <a:spLocks noChangeShapeType="1"/>
            </p:cNvSpPr>
            <p:nvPr/>
          </p:nvSpPr>
          <p:spPr bwMode="auto">
            <a:xfrm>
              <a:off x="3024" y="480"/>
              <a:ext cx="0" cy="3696"/>
            </a:xfrm>
            <a:prstGeom prst="line">
              <a:avLst/>
            </a:prstGeom>
            <a:noFill/>
            <a:ln w="12700">
              <a:solidFill>
                <a:srgbClr val="996600"/>
              </a:solidFill>
              <a:prstDash val="lgDashDot"/>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16" name="Line 176"/>
            <p:cNvSpPr>
              <a:spLocks noChangeShapeType="1"/>
            </p:cNvSpPr>
            <p:nvPr/>
          </p:nvSpPr>
          <p:spPr bwMode="auto">
            <a:xfrm>
              <a:off x="5472" y="144"/>
              <a:ext cx="0" cy="3984"/>
            </a:xfrm>
            <a:prstGeom prst="line">
              <a:avLst/>
            </a:prstGeom>
            <a:noFill/>
            <a:ln w="12700">
              <a:solidFill>
                <a:srgbClr val="996600"/>
              </a:solidFill>
              <a:prstDash val="lgDashDot"/>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17" name="Text Box 177"/>
            <p:cNvSpPr txBox="1">
              <a:spLocks noChangeArrowheads="1"/>
            </p:cNvSpPr>
            <p:nvPr/>
          </p:nvSpPr>
          <p:spPr bwMode="auto">
            <a:xfrm>
              <a:off x="3717" y="336"/>
              <a:ext cx="336" cy="288"/>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a:latin typeface="+mn-lt"/>
                  <a:ea typeface="+mn-ea"/>
                  <a:cs typeface="+mn-ea"/>
                  <a:sym typeface="+mn-lt"/>
                </a:rPr>
                <a:t>∑</a:t>
              </a:r>
              <a:endParaRPr lang="en-US" altLang="zh-CN">
                <a:latin typeface="+mn-lt"/>
                <a:ea typeface="+mn-ea"/>
                <a:cs typeface="+mn-ea"/>
                <a:sym typeface="+mn-lt"/>
              </a:endParaRPr>
            </a:p>
          </p:txBody>
        </p:sp>
        <p:sp>
          <p:nvSpPr>
            <p:cNvPr id="18518" name="Text Box 178"/>
            <p:cNvSpPr txBox="1">
              <a:spLocks noChangeArrowheads="1"/>
            </p:cNvSpPr>
            <p:nvPr/>
          </p:nvSpPr>
          <p:spPr bwMode="auto">
            <a:xfrm>
              <a:off x="1104" y="2976"/>
              <a:ext cx="528" cy="288"/>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a:latin typeface="+mn-lt"/>
                  <a:ea typeface="+mn-ea"/>
                  <a:cs typeface="+mn-ea"/>
                  <a:sym typeface="+mn-lt"/>
                </a:rPr>
                <a:t>ALU</a:t>
              </a:r>
              <a:endParaRPr lang="en-US" altLang="zh-CN" sz="1800">
                <a:latin typeface="+mn-lt"/>
                <a:ea typeface="+mn-ea"/>
                <a:cs typeface="+mn-ea"/>
                <a:sym typeface="+mn-lt"/>
              </a:endParaRPr>
            </a:p>
          </p:txBody>
        </p:sp>
        <p:sp>
          <p:nvSpPr>
            <p:cNvPr id="18519" name="Text Box 179"/>
            <p:cNvSpPr txBox="1">
              <a:spLocks noChangeArrowheads="1"/>
            </p:cNvSpPr>
            <p:nvPr/>
          </p:nvSpPr>
          <p:spPr bwMode="auto">
            <a:xfrm>
              <a:off x="912" y="3648"/>
              <a:ext cx="960"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1800">
                  <a:latin typeface="+mn-lt"/>
                  <a:ea typeface="+mn-ea"/>
                  <a:cs typeface="+mn-ea"/>
                  <a:sym typeface="+mn-lt"/>
                </a:rPr>
                <a:t>标志寄存器</a:t>
              </a:r>
              <a:endParaRPr lang="zh-CN" altLang="en-US" sz="1800">
                <a:latin typeface="+mn-lt"/>
                <a:ea typeface="+mn-ea"/>
                <a:cs typeface="+mn-ea"/>
                <a:sym typeface="+mn-lt"/>
              </a:endParaRPr>
            </a:p>
          </p:txBody>
        </p:sp>
        <p:sp>
          <p:nvSpPr>
            <p:cNvPr id="18520" name="Text Box 180"/>
            <p:cNvSpPr txBox="1">
              <a:spLocks noChangeArrowheads="1"/>
            </p:cNvSpPr>
            <p:nvPr/>
          </p:nvSpPr>
          <p:spPr bwMode="auto">
            <a:xfrm>
              <a:off x="864" y="576"/>
              <a:ext cx="960"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dirty="0">
                  <a:latin typeface="+mn-lt"/>
                  <a:ea typeface="+mn-ea"/>
                  <a:cs typeface="+mn-ea"/>
                  <a:sym typeface="+mn-lt"/>
                </a:rPr>
                <a:t>  AH      AL   </a:t>
              </a:r>
              <a:endParaRPr lang="en-US" altLang="zh-CN" sz="1800" dirty="0">
                <a:latin typeface="+mn-lt"/>
                <a:ea typeface="+mn-ea"/>
                <a:cs typeface="+mn-ea"/>
                <a:sym typeface="+mn-lt"/>
              </a:endParaRPr>
            </a:p>
          </p:txBody>
        </p:sp>
        <p:sp>
          <p:nvSpPr>
            <p:cNvPr id="18521" name="Text Box 181"/>
            <p:cNvSpPr txBox="1">
              <a:spLocks noChangeArrowheads="1"/>
            </p:cNvSpPr>
            <p:nvPr/>
          </p:nvSpPr>
          <p:spPr bwMode="auto">
            <a:xfrm>
              <a:off x="912" y="768"/>
              <a:ext cx="864"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latin typeface="+mn-lt"/>
                  <a:ea typeface="+mn-ea"/>
                  <a:cs typeface="+mn-ea"/>
                  <a:sym typeface="+mn-lt"/>
                </a:rPr>
                <a:t> BH      BL</a:t>
              </a:r>
              <a:endParaRPr lang="en-US" altLang="zh-CN" sz="1800">
                <a:latin typeface="+mn-lt"/>
                <a:ea typeface="+mn-ea"/>
                <a:cs typeface="+mn-ea"/>
                <a:sym typeface="+mn-lt"/>
              </a:endParaRPr>
            </a:p>
          </p:txBody>
        </p:sp>
        <p:sp>
          <p:nvSpPr>
            <p:cNvPr id="18522" name="Text Box 182"/>
            <p:cNvSpPr txBox="1">
              <a:spLocks noChangeArrowheads="1"/>
            </p:cNvSpPr>
            <p:nvPr/>
          </p:nvSpPr>
          <p:spPr bwMode="auto">
            <a:xfrm>
              <a:off x="960" y="960"/>
              <a:ext cx="816"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latin typeface="+mn-lt"/>
                  <a:ea typeface="+mn-ea"/>
                  <a:cs typeface="+mn-ea"/>
                  <a:sym typeface="+mn-lt"/>
                </a:rPr>
                <a:t>CH      CL</a:t>
              </a:r>
              <a:endParaRPr lang="en-US" altLang="zh-CN" sz="1800">
                <a:latin typeface="+mn-lt"/>
                <a:ea typeface="+mn-ea"/>
                <a:cs typeface="+mn-ea"/>
                <a:sym typeface="+mn-lt"/>
              </a:endParaRPr>
            </a:p>
          </p:txBody>
        </p:sp>
        <p:sp>
          <p:nvSpPr>
            <p:cNvPr id="18523" name="Text Box 183"/>
            <p:cNvSpPr txBox="1">
              <a:spLocks noChangeArrowheads="1"/>
            </p:cNvSpPr>
            <p:nvPr/>
          </p:nvSpPr>
          <p:spPr bwMode="auto">
            <a:xfrm>
              <a:off x="912" y="1152"/>
              <a:ext cx="864"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latin typeface="+mn-lt"/>
                  <a:ea typeface="+mn-ea"/>
                  <a:cs typeface="+mn-ea"/>
                  <a:sym typeface="+mn-lt"/>
                </a:rPr>
                <a:t> DH      DL</a:t>
              </a:r>
              <a:endParaRPr lang="en-US" altLang="zh-CN" sz="1800">
                <a:latin typeface="+mn-lt"/>
                <a:ea typeface="+mn-ea"/>
                <a:cs typeface="+mn-ea"/>
                <a:sym typeface="+mn-lt"/>
              </a:endParaRPr>
            </a:p>
          </p:txBody>
        </p:sp>
        <p:sp>
          <p:nvSpPr>
            <p:cNvPr id="18524" name="Text Box 184"/>
            <p:cNvSpPr txBox="1">
              <a:spLocks noChangeArrowheads="1"/>
            </p:cNvSpPr>
            <p:nvPr/>
          </p:nvSpPr>
          <p:spPr bwMode="auto">
            <a:xfrm>
              <a:off x="1056" y="1344"/>
              <a:ext cx="576"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latin typeface="+mn-lt"/>
                  <a:ea typeface="+mn-ea"/>
                  <a:cs typeface="+mn-ea"/>
                  <a:sym typeface="+mn-lt"/>
                </a:rPr>
                <a:t>    SP</a:t>
              </a:r>
              <a:endParaRPr lang="en-US" altLang="zh-CN" sz="1800">
                <a:latin typeface="+mn-lt"/>
                <a:ea typeface="+mn-ea"/>
                <a:cs typeface="+mn-ea"/>
                <a:sym typeface="+mn-lt"/>
              </a:endParaRPr>
            </a:p>
          </p:txBody>
        </p:sp>
        <p:sp>
          <p:nvSpPr>
            <p:cNvPr id="18525" name="Text Box 185"/>
            <p:cNvSpPr txBox="1">
              <a:spLocks noChangeArrowheads="1"/>
            </p:cNvSpPr>
            <p:nvPr/>
          </p:nvSpPr>
          <p:spPr bwMode="auto">
            <a:xfrm>
              <a:off x="1056" y="1536"/>
              <a:ext cx="528"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latin typeface="+mn-lt"/>
                  <a:ea typeface="+mn-ea"/>
                  <a:cs typeface="+mn-ea"/>
                  <a:sym typeface="+mn-lt"/>
                </a:rPr>
                <a:t>    BP</a:t>
              </a:r>
              <a:endParaRPr lang="en-US" altLang="zh-CN" sz="1800">
                <a:latin typeface="+mn-lt"/>
                <a:ea typeface="+mn-ea"/>
                <a:cs typeface="+mn-ea"/>
                <a:sym typeface="+mn-lt"/>
              </a:endParaRPr>
            </a:p>
          </p:txBody>
        </p:sp>
        <p:sp>
          <p:nvSpPr>
            <p:cNvPr id="18526" name="Text Box 186"/>
            <p:cNvSpPr txBox="1">
              <a:spLocks noChangeArrowheads="1"/>
            </p:cNvSpPr>
            <p:nvPr/>
          </p:nvSpPr>
          <p:spPr bwMode="auto">
            <a:xfrm>
              <a:off x="1056" y="1728"/>
              <a:ext cx="576"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latin typeface="+mn-lt"/>
                  <a:ea typeface="+mn-ea"/>
                  <a:cs typeface="+mn-ea"/>
                  <a:sym typeface="+mn-lt"/>
                </a:rPr>
                <a:t>    SI</a:t>
              </a:r>
              <a:endParaRPr lang="en-US" altLang="zh-CN" sz="1800">
                <a:latin typeface="+mn-lt"/>
                <a:ea typeface="+mn-ea"/>
                <a:cs typeface="+mn-ea"/>
                <a:sym typeface="+mn-lt"/>
              </a:endParaRPr>
            </a:p>
          </p:txBody>
        </p:sp>
        <p:sp>
          <p:nvSpPr>
            <p:cNvPr id="18527" name="Text Box 187"/>
            <p:cNvSpPr txBox="1">
              <a:spLocks noChangeArrowheads="1"/>
            </p:cNvSpPr>
            <p:nvPr/>
          </p:nvSpPr>
          <p:spPr bwMode="auto">
            <a:xfrm>
              <a:off x="1104" y="1920"/>
              <a:ext cx="480"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a:latin typeface="+mn-lt"/>
                  <a:ea typeface="+mn-ea"/>
                  <a:cs typeface="+mn-ea"/>
                  <a:sym typeface="+mn-lt"/>
                </a:rPr>
                <a:t>   DI</a:t>
              </a:r>
              <a:endParaRPr lang="en-US" altLang="zh-CN" sz="1800">
                <a:latin typeface="+mn-lt"/>
                <a:ea typeface="+mn-ea"/>
                <a:cs typeface="+mn-ea"/>
                <a:sym typeface="+mn-lt"/>
              </a:endParaRPr>
            </a:p>
          </p:txBody>
        </p:sp>
        <p:sp>
          <p:nvSpPr>
            <p:cNvPr id="18528" name="Text Box 188"/>
            <p:cNvSpPr txBox="1">
              <a:spLocks noChangeArrowheads="1"/>
            </p:cNvSpPr>
            <p:nvPr/>
          </p:nvSpPr>
          <p:spPr bwMode="auto">
            <a:xfrm>
              <a:off x="1872" y="624"/>
              <a:ext cx="960" cy="230"/>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05000"/>
                </a:lnSpc>
                <a:spcBef>
                  <a:spcPct val="50000"/>
                </a:spcBef>
              </a:pPr>
              <a:r>
                <a:rPr lang="zh-CN" altLang="en-US" sz="1800">
                  <a:latin typeface="+mn-lt"/>
                  <a:ea typeface="+mn-ea"/>
                  <a:cs typeface="+mn-ea"/>
                  <a:sym typeface="+mn-lt"/>
                </a:rPr>
                <a:t>通用寄存器</a:t>
              </a:r>
              <a:endParaRPr lang="zh-CN" altLang="en-US" sz="1800">
                <a:latin typeface="+mn-lt"/>
                <a:ea typeface="+mn-ea"/>
                <a:cs typeface="+mn-ea"/>
                <a:sym typeface="+mn-lt"/>
              </a:endParaRPr>
            </a:p>
          </p:txBody>
        </p:sp>
        <p:sp>
          <p:nvSpPr>
            <p:cNvPr id="18529" name="Text Box 189"/>
            <p:cNvSpPr txBox="1">
              <a:spLocks noChangeArrowheads="1"/>
            </p:cNvSpPr>
            <p:nvPr/>
          </p:nvSpPr>
          <p:spPr bwMode="auto">
            <a:xfrm>
              <a:off x="2784" y="144"/>
              <a:ext cx="1008"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1800" dirty="0">
                  <a:latin typeface="+mn-lt"/>
                  <a:ea typeface="+mn-ea"/>
                  <a:cs typeface="+mn-ea"/>
                  <a:sym typeface="+mn-lt"/>
                </a:rPr>
                <a:t>地址加法器</a:t>
              </a:r>
              <a:endParaRPr lang="zh-CN" altLang="en-US" sz="1800" dirty="0">
                <a:latin typeface="+mn-lt"/>
                <a:ea typeface="+mn-ea"/>
                <a:cs typeface="+mn-ea"/>
                <a:sym typeface="+mn-lt"/>
              </a:endParaRPr>
            </a:p>
          </p:txBody>
        </p:sp>
        <p:sp>
          <p:nvSpPr>
            <p:cNvPr id="18530" name="Text Box 190"/>
            <p:cNvSpPr txBox="1">
              <a:spLocks noChangeArrowheads="1"/>
            </p:cNvSpPr>
            <p:nvPr/>
          </p:nvSpPr>
          <p:spPr bwMode="auto">
            <a:xfrm>
              <a:off x="3312" y="3216"/>
              <a:ext cx="1200"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1800">
                  <a:latin typeface="+mn-lt"/>
                  <a:ea typeface="+mn-ea"/>
                  <a:cs typeface="+mn-ea"/>
                  <a:sym typeface="+mn-lt"/>
                </a:rPr>
                <a:t>指令队列缓冲器</a:t>
              </a:r>
              <a:endParaRPr lang="zh-CN" altLang="en-US" sz="1800">
                <a:latin typeface="+mn-lt"/>
                <a:ea typeface="+mn-ea"/>
                <a:cs typeface="+mn-ea"/>
                <a:sym typeface="+mn-lt"/>
              </a:endParaRPr>
            </a:p>
          </p:txBody>
        </p:sp>
        <p:sp>
          <p:nvSpPr>
            <p:cNvPr id="18531" name="Text Box 191"/>
            <p:cNvSpPr txBox="1">
              <a:spLocks noChangeArrowheads="1"/>
            </p:cNvSpPr>
            <p:nvPr/>
          </p:nvSpPr>
          <p:spPr bwMode="auto">
            <a:xfrm>
              <a:off x="1648" y="3982"/>
              <a:ext cx="1472" cy="252"/>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2000" dirty="0">
                  <a:solidFill>
                    <a:srgbClr val="C00000"/>
                  </a:solidFill>
                  <a:latin typeface="+mn-lt"/>
                  <a:ea typeface="+mn-ea"/>
                  <a:cs typeface="+mn-ea"/>
                  <a:sym typeface="+mn-lt"/>
                </a:rPr>
                <a:t>指令执行部件</a:t>
              </a:r>
              <a:r>
                <a:rPr lang="en-US" altLang="zh-CN" sz="2000" dirty="0">
                  <a:solidFill>
                    <a:srgbClr val="C00000"/>
                  </a:solidFill>
                  <a:latin typeface="+mn-lt"/>
                  <a:ea typeface="+mn-ea"/>
                  <a:cs typeface="+mn-ea"/>
                  <a:sym typeface="+mn-lt"/>
                </a:rPr>
                <a:t>(EU)</a:t>
              </a:r>
              <a:endParaRPr lang="en-US" altLang="zh-CN" sz="2000" dirty="0">
                <a:solidFill>
                  <a:srgbClr val="C00000"/>
                </a:solidFill>
                <a:latin typeface="+mn-lt"/>
                <a:ea typeface="+mn-ea"/>
                <a:cs typeface="+mn-ea"/>
                <a:sym typeface="+mn-lt"/>
              </a:endParaRPr>
            </a:p>
          </p:txBody>
        </p:sp>
        <p:sp>
          <p:nvSpPr>
            <p:cNvPr id="18532" name="Text Box 192"/>
            <p:cNvSpPr txBox="1">
              <a:spLocks noChangeArrowheads="1"/>
            </p:cNvSpPr>
            <p:nvPr/>
          </p:nvSpPr>
          <p:spPr bwMode="auto">
            <a:xfrm>
              <a:off x="3464" y="3962"/>
              <a:ext cx="1632" cy="252"/>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wrap="square">
              <a:spAutoFit/>
            </a:bodyPr>
            <a:lstStyle>
              <a:defPPr>
                <a:defRPr lang="zh-CN"/>
              </a:defPPr>
              <a:lvl1pPr>
                <a:spcBef>
                  <a:spcPct val="50000"/>
                </a:spcBef>
                <a:defRPr sz="2000">
                  <a:latin typeface="黑体" panose="02010609060101010101" pitchFamily="49" charset="-122"/>
                  <a:ea typeface="黑体" panose="02010609060101010101" pitchFamily="49" charset="-122"/>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dirty="0">
                  <a:solidFill>
                    <a:srgbClr val="C00000"/>
                  </a:solidFill>
                  <a:latin typeface="+mn-lt"/>
                  <a:ea typeface="+mn-ea"/>
                  <a:cs typeface="+mn-ea"/>
                  <a:sym typeface="+mn-lt"/>
                </a:rPr>
                <a:t>总线接口部件</a:t>
              </a:r>
              <a:r>
                <a:rPr lang="en-US" altLang="zh-CN" dirty="0">
                  <a:solidFill>
                    <a:srgbClr val="C00000"/>
                  </a:solidFill>
                  <a:latin typeface="+mn-lt"/>
                  <a:ea typeface="+mn-ea"/>
                  <a:cs typeface="+mn-ea"/>
                  <a:sym typeface="+mn-lt"/>
                </a:rPr>
                <a:t>(BIU)</a:t>
              </a:r>
              <a:endParaRPr lang="en-US" altLang="zh-CN" dirty="0">
                <a:solidFill>
                  <a:srgbClr val="C00000"/>
                </a:solidFill>
                <a:latin typeface="+mn-lt"/>
                <a:ea typeface="+mn-ea"/>
                <a:cs typeface="+mn-ea"/>
                <a:sym typeface="+mn-lt"/>
              </a:endParaRPr>
            </a:p>
          </p:txBody>
        </p:sp>
        <p:sp>
          <p:nvSpPr>
            <p:cNvPr id="18533" name="Line 193"/>
            <p:cNvSpPr>
              <a:spLocks noChangeShapeType="1"/>
            </p:cNvSpPr>
            <p:nvPr/>
          </p:nvSpPr>
          <p:spPr bwMode="auto">
            <a:xfrm flipH="1">
              <a:off x="2350" y="2350"/>
              <a:ext cx="240" cy="193"/>
            </a:xfrm>
            <a:prstGeom prst="line">
              <a:avLst/>
            </a:prstGeom>
            <a:noFill/>
            <a:ln w="12700">
              <a:solidFill>
                <a:srgbClr val="A50021"/>
              </a:solidFill>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34" name="Text Box 194"/>
            <p:cNvSpPr txBox="1">
              <a:spLocks noChangeArrowheads="1"/>
            </p:cNvSpPr>
            <p:nvPr/>
          </p:nvSpPr>
          <p:spPr bwMode="auto">
            <a:xfrm>
              <a:off x="2352" y="2160"/>
              <a:ext cx="576" cy="212"/>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A50021"/>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600">
                  <a:solidFill>
                    <a:srgbClr val="0066FF"/>
                  </a:solidFill>
                  <a:latin typeface="+mn-lt"/>
                  <a:ea typeface="+mn-ea"/>
                  <a:cs typeface="+mn-ea"/>
                  <a:sym typeface="+mn-lt"/>
                </a:rPr>
                <a:t>16</a:t>
              </a:r>
              <a:r>
                <a:rPr lang="zh-CN" altLang="en-US" sz="1600">
                  <a:solidFill>
                    <a:srgbClr val="0066FF"/>
                  </a:solidFill>
                  <a:latin typeface="+mn-lt"/>
                  <a:ea typeface="+mn-ea"/>
                  <a:cs typeface="+mn-ea"/>
                  <a:sym typeface="+mn-lt"/>
                </a:rPr>
                <a:t>位</a:t>
              </a:r>
              <a:endParaRPr lang="zh-CN" altLang="en-US" sz="1600">
                <a:solidFill>
                  <a:srgbClr val="0066FF"/>
                </a:solidFill>
                <a:latin typeface="+mn-lt"/>
                <a:ea typeface="+mn-ea"/>
                <a:cs typeface="+mn-ea"/>
                <a:sym typeface="+mn-lt"/>
              </a:endParaRPr>
            </a:p>
          </p:txBody>
        </p:sp>
        <p:sp>
          <p:nvSpPr>
            <p:cNvPr id="18535" name="Line 195"/>
            <p:cNvSpPr>
              <a:spLocks noChangeShapeType="1"/>
            </p:cNvSpPr>
            <p:nvPr/>
          </p:nvSpPr>
          <p:spPr bwMode="auto">
            <a:xfrm flipH="1">
              <a:off x="4464" y="144"/>
              <a:ext cx="240" cy="192"/>
            </a:xfrm>
            <a:prstGeom prst="line">
              <a:avLst/>
            </a:prstGeom>
            <a:noFill/>
            <a:ln w="12700">
              <a:solidFill>
                <a:srgbClr val="A50021"/>
              </a:solidFill>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36" name="Text Box 196"/>
            <p:cNvSpPr txBox="1">
              <a:spLocks noChangeArrowheads="1"/>
            </p:cNvSpPr>
            <p:nvPr/>
          </p:nvSpPr>
          <p:spPr bwMode="auto">
            <a:xfrm>
              <a:off x="4368" y="288"/>
              <a:ext cx="576" cy="212"/>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A50021"/>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600">
                  <a:solidFill>
                    <a:srgbClr val="0066FF"/>
                  </a:solidFill>
                  <a:latin typeface="+mn-lt"/>
                  <a:ea typeface="+mn-ea"/>
                  <a:cs typeface="+mn-ea"/>
                  <a:sym typeface="+mn-lt"/>
                </a:rPr>
                <a:t>20</a:t>
              </a:r>
              <a:r>
                <a:rPr lang="zh-CN" altLang="en-US" sz="1600">
                  <a:solidFill>
                    <a:srgbClr val="0066FF"/>
                  </a:solidFill>
                  <a:latin typeface="+mn-lt"/>
                  <a:ea typeface="+mn-ea"/>
                  <a:cs typeface="+mn-ea"/>
                  <a:sym typeface="+mn-lt"/>
                </a:rPr>
                <a:t>位</a:t>
              </a:r>
              <a:endParaRPr lang="zh-CN" altLang="en-US" sz="1600">
                <a:solidFill>
                  <a:srgbClr val="0066FF"/>
                </a:solidFill>
                <a:latin typeface="+mn-lt"/>
                <a:ea typeface="+mn-ea"/>
                <a:cs typeface="+mn-ea"/>
                <a:sym typeface="+mn-lt"/>
              </a:endParaRPr>
            </a:p>
          </p:txBody>
        </p:sp>
        <p:sp>
          <p:nvSpPr>
            <p:cNvPr id="18537" name="Line 197"/>
            <p:cNvSpPr>
              <a:spLocks noChangeShapeType="1"/>
            </p:cNvSpPr>
            <p:nvPr/>
          </p:nvSpPr>
          <p:spPr bwMode="auto">
            <a:xfrm flipH="1">
              <a:off x="4560" y="816"/>
              <a:ext cx="192" cy="192"/>
            </a:xfrm>
            <a:prstGeom prst="line">
              <a:avLst/>
            </a:prstGeom>
            <a:noFill/>
            <a:ln w="12700">
              <a:solidFill>
                <a:srgbClr val="A50021"/>
              </a:solidFill>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38" name="Text Box 198"/>
            <p:cNvSpPr txBox="1">
              <a:spLocks noChangeArrowheads="1"/>
            </p:cNvSpPr>
            <p:nvPr/>
          </p:nvSpPr>
          <p:spPr bwMode="auto">
            <a:xfrm>
              <a:off x="4464" y="960"/>
              <a:ext cx="528" cy="212"/>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A50021"/>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600">
                  <a:solidFill>
                    <a:srgbClr val="0066FF"/>
                  </a:solidFill>
                  <a:latin typeface="+mn-lt"/>
                  <a:ea typeface="+mn-ea"/>
                  <a:cs typeface="+mn-ea"/>
                  <a:sym typeface="+mn-lt"/>
                </a:rPr>
                <a:t>16</a:t>
              </a:r>
              <a:r>
                <a:rPr lang="zh-CN" altLang="en-US" sz="1600">
                  <a:solidFill>
                    <a:srgbClr val="0066FF"/>
                  </a:solidFill>
                  <a:latin typeface="+mn-lt"/>
                  <a:ea typeface="+mn-ea"/>
                  <a:cs typeface="+mn-ea"/>
                  <a:sym typeface="+mn-lt"/>
                </a:rPr>
                <a:t>位</a:t>
              </a:r>
              <a:endParaRPr lang="zh-CN" altLang="en-US" sz="1600">
                <a:solidFill>
                  <a:srgbClr val="0066FF"/>
                </a:solidFill>
                <a:latin typeface="+mn-lt"/>
                <a:ea typeface="+mn-ea"/>
                <a:cs typeface="+mn-ea"/>
                <a:sym typeface="+mn-lt"/>
              </a:endParaRPr>
            </a:p>
          </p:txBody>
        </p:sp>
        <p:sp>
          <p:nvSpPr>
            <p:cNvPr id="18539" name="Line 199"/>
            <p:cNvSpPr>
              <a:spLocks noChangeShapeType="1"/>
            </p:cNvSpPr>
            <p:nvPr/>
          </p:nvSpPr>
          <p:spPr bwMode="auto">
            <a:xfrm flipH="1">
              <a:off x="3120" y="2928"/>
              <a:ext cx="192" cy="192"/>
            </a:xfrm>
            <a:prstGeom prst="line">
              <a:avLst/>
            </a:prstGeom>
            <a:noFill/>
            <a:ln w="12700">
              <a:solidFill>
                <a:srgbClr val="A50021"/>
              </a:solidFill>
              <a:round/>
              <a:tailEnd type="none" w="sm" len="sm"/>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cs typeface="+mn-ea"/>
                <a:sym typeface="+mn-lt"/>
              </a:endParaRPr>
            </a:p>
          </p:txBody>
        </p:sp>
        <p:sp>
          <p:nvSpPr>
            <p:cNvPr id="18540" name="Text Box 200"/>
            <p:cNvSpPr txBox="1">
              <a:spLocks noChangeArrowheads="1"/>
            </p:cNvSpPr>
            <p:nvPr/>
          </p:nvSpPr>
          <p:spPr bwMode="auto">
            <a:xfrm>
              <a:off x="3024" y="3072"/>
              <a:ext cx="480" cy="212"/>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rgbClr val="A50021"/>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600">
                  <a:solidFill>
                    <a:srgbClr val="0066FF"/>
                  </a:solidFill>
                  <a:latin typeface="+mn-lt"/>
                  <a:ea typeface="+mn-ea"/>
                  <a:cs typeface="+mn-ea"/>
                  <a:sym typeface="+mn-lt"/>
                </a:rPr>
                <a:t>8</a:t>
              </a:r>
              <a:r>
                <a:rPr lang="zh-CN" altLang="en-US" sz="1600">
                  <a:solidFill>
                    <a:srgbClr val="0066FF"/>
                  </a:solidFill>
                  <a:latin typeface="+mn-lt"/>
                  <a:ea typeface="+mn-ea"/>
                  <a:cs typeface="+mn-ea"/>
                  <a:sym typeface="+mn-lt"/>
                </a:rPr>
                <a:t>位</a:t>
              </a:r>
              <a:endParaRPr lang="zh-CN" altLang="en-US" sz="1600">
                <a:solidFill>
                  <a:srgbClr val="0066FF"/>
                </a:solidFill>
                <a:latin typeface="+mn-lt"/>
                <a:ea typeface="+mn-ea"/>
                <a:cs typeface="+mn-ea"/>
                <a:sym typeface="+mn-lt"/>
              </a:endParaRPr>
            </a:p>
          </p:txBody>
        </p:sp>
        <p:sp>
          <p:nvSpPr>
            <p:cNvPr id="109" name="Text Box 180"/>
            <p:cNvSpPr txBox="1">
              <a:spLocks noChangeArrowheads="1"/>
            </p:cNvSpPr>
            <p:nvPr/>
          </p:nvSpPr>
          <p:spPr bwMode="auto">
            <a:xfrm>
              <a:off x="495" y="543"/>
              <a:ext cx="422"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dirty="0">
                  <a:latin typeface="+mn-lt"/>
                  <a:ea typeface="+mn-ea"/>
                  <a:cs typeface="+mn-ea"/>
                  <a:sym typeface="+mn-lt"/>
                </a:rPr>
                <a:t>  AX</a:t>
              </a:r>
              <a:endParaRPr lang="en-US" altLang="zh-CN" sz="1800" dirty="0">
                <a:latin typeface="+mn-lt"/>
                <a:ea typeface="+mn-ea"/>
                <a:cs typeface="+mn-ea"/>
                <a:sym typeface="+mn-lt"/>
              </a:endParaRPr>
            </a:p>
          </p:txBody>
        </p:sp>
        <p:sp>
          <p:nvSpPr>
            <p:cNvPr id="110" name="Text Box 180"/>
            <p:cNvSpPr txBox="1">
              <a:spLocks noChangeArrowheads="1"/>
            </p:cNvSpPr>
            <p:nvPr/>
          </p:nvSpPr>
          <p:spPr bwMode="auto">
            <a:xfrm>
              <a:off x="492" y="735"/>
              <a:ext cx="422"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dirty="0">
                  <a:latin typeface="+mn-lt"/>
                  <a:ea typeface="+mn-ea"/>
                  <a:cs typeface="+mn-ea"/>
                  <a:sym typeface="+mn-lt"/>
                </a:rPr>
                <a:t>  BX</a:t>
              </a:r>
              <a:endParaRPr lang="en-US" altLang="zh-CN" sz="1800" dirty="0">
                <a:latin typeface="+mn-lt"/>
                <a:ea typeface="+mn-ea"/>
                <a:cs typeface="+mn-ea"/>
                <a:sym typeface="+mn-lt"/>
              </a:endParaRPr>
            </a:p>
          </p:txBody>
        </p:sp>
        <p:sp>
          <p:nvSpPr>
            <p:cNvPr id="111" name="Text Box 180"/>
            <p:cNvSpPr txBox="1">
              <a:spLocks noChangeArrowheads="1"/>
            </p:cNvSpPr>
            <p:nvPr/>
          </p:nvSpPr>
          <p:spPr bwMode="auto">
            <a:xfrm>
              <a:off x="492" y="936"/>
              <a:ext cx="422"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dirty="0">
                  <a:latin typeface="+mn-lt"/>
                  <a:ea typeface="+mn-ea"/>
                  <a:cs typeface="+mn-ea"/>
                  <a:sym typeface="+mn-lt"/>
                </a:rPr>
                <a:t>  CX</a:t>
              </a:r>
              <a:endParaRPr lang="en-US" altLang="zh-CN" sz="1800" dirty="0">
                <a:latin typeface="+mn-lt"/>
                <a:ea typeface="+mn-ea"/>
                <a:cs typeface="+mn-ea"/>
                <a:sym typeface="+mn-lt"/>
              </a:endParaRPr>
            </a:p>
          </p:txBody>
        </p:sp>
        <p:sp>
          <p:nvSpPr>
            <p:cNvPr id="112" name="Text Box 180"/>
            <p:cNvSpPr txBox="1">
              <a:spLocks noChangeArrowheads="1"/>
            </p:cNvSpPr>
            <p:nvPr/>
          </p:nvSpPr>
          <p:spPr bwMode="auto">
            <a:xfrm>
              <a:off x="492" y="1137"/>
              <a:ext cx="422" cy="231"/>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1800" dirty="0">
                  <a:latin typeface="+mn-lt"/>
                  <a:ea typeface="+mn-ea"/>
                  <a:cs typeface="+mn-ea"/>
                  <a:sym typeface="+mn-lt"/>
                </a:rPr>
                <a:t>  DX</a:t>
              </a:r>
              <a:endParaRPr lang="en-US" altLang="zh-CN" sz="1800" dirty="0">
                <a:latin typeface="+mn-lt"/>
                <a:ea typeface="+mn-ea"/>
                <a:cs typeface="+mn-ea"/>
                <a:sym typeface="+mn-lt"/>
              </a:endParaRPr>
            </a:p>
          </p:txBody>
        </p:sp>
      </p:grpSp>
      <p:sp>
        <p:nvSpPr>
          <p:cNvPr id="114" name="Text Box 189"/>
          <p:cNvSpPr txBox="1">
            <a:spLocks noChangeArrowheads="1"/>
          </p:cNvSpPr>
          <p:nvPr/>
        </p:nvSpPr>
        <p:spPr bwMode="auto">
          <a:xfrm>
            <a:off x="6925494" y="1070031"/>
            <a:ext cx="1600200" cy="366713"/>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1800" dirty="0">
                <a:latin typeface="+mn-lt"/>
                <a:ea typeface="+mn-ea"/>
                <a:cs typeface="+mn-ea"/>
                <a:sym typeface="+mn-lt"/>
              </a:rPr>
              <a:t>数据总线</a:t>
            </a:r>
            <a:endParaRPr lang="zh-CN" altLang="en-US" sz="1800" dirty="0">
              <a:latin typeface="+mn-lt"/>
              <a:ea typeface="+mn-ea"/>
              <a:cs typeface="+mn-ea"/>
              <a:sym typeface="+mn-lt"/>
            </a:endParaRPr>
          </a:p>
        </p:txBody>
      </p:sp>
      <p:sp>
        <p:nvSpPr>
          <p:cNvPr id="18436" name="Text Box 201"/>
          <p:cNvSpPr txBox="1">
            <a:spLocks noChangeArrowheads="1"/>
          </p:cNvSpPr>
          <p:nvPr/>
        </p:nvSpPr>
        <p:spPr bwMode="auto">
          <a:xfrm>
            <a:off x="285749" y="112713"/>
            <a:ext cx="3278183" cy="466725"/>
          </a:xfrm>
          <a:prstGeom prst="rect">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en-US" altLang="zh-CN">
                <a:latin typeface="+mn-lt"/>
                <a:ea typeface="+mn-ea"/>
                <a:cs typeface="+mn-ea"/>
                <a:sym typeface="+mn-lt"/>
              </a:rPr>
              <a:t>8086CPU</a:t>
            </a:r>
            <a:r>
              <a:rPr lang="zh-CN" altLang="en-US">
                <a:latin typeface="+mn-lt"/>
                <a:ea typeface="+mn-ea"/>
                <a:cs typeface="+mn-ea"/>
                <a:sym typeface="+mn-lt"/>
              </a:rPr>
              <a:t>结构示意图</a:t>
            </a:r>
            <a:endParaRPr lang="zh-CN" altLang="en-US">
              <a:latin typeface="+mn-lt"/>
              <a:ea typeface="+mn-ea"/>
              <a:cs typeface="+mn-ea"/>
              <a:sym typeface="+mn-lt"/>
            </a:endParaRPr>
          </a:p>
        </p:txBody>
      </p:sp>
      <p:sp>
        <p:nvSpPr>
          <p:cNvPr id="50378" name="AutoShape 202"/>
          <p:cNvSpPr>
            <a:spLocks noChangeArrowheads="1"/>
          </p:cNvSpPr>
          <p:nvPr/>
        </p:nvSpPr>
        <p:spPr bwMode="auto">
          <a:xfrm>
            <a:off x="3057756" y="646747"/>
            <a:ext cx="5691951" cy="1268520"/>
          </a:xfrm>
          <a:prstGeom prst="wedgeRoundRectCallout">
            <a:avLst>
              <a:gd name="adj1" fmla="val -53454"/>
              <a:gd name="adj2" fmla="val 98389"/>
              <a:gd name="adj3" fmla="val 16667"/>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buClr>
                <a:schemeClr val="folHlink"/>
              </a:buClr>
              <a:buSzPct val="85000"/>
              <a:buFont typeface="Wingdings 2" panose="05020102010507070707" pitchFamily="18" charset="2"/>
              <a:buNone/>
            </a:pPr>
            <a:r>
              <a:rPr lang="zh-CN" altLang="en-US" sz="2000" dirty="0">
                <a:latin typeface="+mn-lt"/>
                <a:ea typeface="+mn-ea"/>
                <a:cs typeface="+mn-ea"/>
                <a:sym typeface="+mn-lt"/>
              </a:rPr>
              <a:t>通用寄存器包括</a:t>
            </a:r>
            <a:r>
              <a:rPr lang="en-US" altLang="zh-CN" sz="2000" dirty="0">
                <a:latin typeface="+mn-lt"/>
                <a:ea typeface="+mn-ea"/>
                <a:cs typeface="+mn-ea"/>
                <a:sym typeface="+mn-lt"/>
              </a:rPr>
              <a:t>8</a:t>
            </a:r>
            <a:r>
              <a:rPr lang="zh-CN" altLang="en-US" sz="2000" dirty="0">
                <a:latin typeface="+mn-lt"/>
                <a:ea typeface="+mn-ea"/>
                <a:cs typeface="+mn-ea"/>
                <a:sym typeface="+mn-lt"/>
              </a:rPr>
              <a:t>个</a:t>
            </a:r>
            <a:r>
              <a:rPr lang="en-US" altLang="zh-CN" sz="2000" dirty="0">
                <a:latin typeface="+mn-lt"/>
                <a:ea typeface="+mn-ea"/>
                <a:cs typeface="+mn-ea"/>
                <a:sym typeface="+mn-lt"/>
              </a:rPr>
              <a:t>16</a:t>
            </a:r>
            <a:r>
              <a:rPr lang="zh-CN" altLang="en-US" sz="2000" dirty="0">
                <a:latin typeface="+mn-lt"/>
                <a:ea typeface="+mn-ea"/>
                <a:cs typeface="+mn-ea"/>
                <a:sym typeface="+mn-lt"/>
              </a:rPr>
              <a:t>位寄存器分别为</a:t>
            </a:r>
            <a:r>
              <a:rPr lang="en-US" altLang="zh-CN" sz="2000" dirty="0">
                <a:latin typeface="+mn-lt"/>
                <a:ea typeface="+mn-ea"/>
                <a:cs typeface="+mn-ea"/>
                <a:sym typeface="+mn-lt"/>
              </a:rPr>
              <a:t>AX</a:t>
            </a:r>
            <a:r>
              <a:rPr lang="zh-CN" altLang="en-US" sz="2000" dirty="0">
                <a:latin typeface="+mn-lt"/>
                <a:ea typeface="+mn-ea"/>
                <a:cs typeface="+mn-ea"/>
                <a:sym typeface="+mn-lt"/>
              </a:rPr>
              <a:t>、</a:t>
            </a:r>
            <a:r>
              <a:rPr lang="en-US" altLang="zh-CN" sz="2000" dirty="0">
                <a:latin typeface="+mn-lt"/>
                <a:ea typeface="+mn-ea"/>
                <a:cs typeface="+mn-ea"/>
                <a:sym typeface="+mn-lt"/>
              </a:rPr>
              <a:t>BX</a:t>
            </a:r>
            <a:r>
              <a:rPr lang="zh-CN" altLang="en-US" sz="2000" dirty="0">
                <a:latin typeface="+mn-lt"/>
                <a:ea typeface="+mn-ea"/>
                <a:cs typeface="+mn-ea"/>
                <a:sym typeface="+mn-lt"/>
              </a:rPr>
              <a:t>、</a:t>
            </a:r>
            <a:r>
              <a:rPr lang="en-US" altLang="zh-CN" sz="2000" dirty="0">
                <a:latin typeface="+mn-lt"/>
                <a:ea typeface="+mn-ea"/>
                <a:cs typeface="+mn-ea"/>
                <a:sym typeface="+mn-lt"/>
              </a:rPr>
              <a:t>CX</a:t>
            </a:r>
            <a:r>
              <a:rPr lang="zh-CN" altLang="en-US" sz="2000" dirty="0">
                <a:latin typeface="+mn-lt"/>
                <a:ea typeface="+mn-ea"/>
                <a:cs typeface="+mn-ea"/>
                <a:sym typeface="+mn-lt"/>
              </a:rPr>
              <a:t>、</a:t>
            </a:r>
            <a:r>
              <a:rPr lang="en-US" altLang="zh-CN" sz="2000" dirty="0">
                <a:latin typeface="+mn-lt"/>
                <a:ea typeface="+mn-ea"/>
                <a:cs typeface="+mn-ea"/>
                <a:sym typeface="+mn-lt"/>
              </a:rPr>
              <a:t>DX</a:t>
            </a:r>
            <a:r>
              <a:rPr lang="zh-CN" altLang="en-US" sz="2000" dirty="0">
                <a:latin typeface="+mn-lt"/>
                <a:ea typeface="+mn-ea"/>
                <a:cs typeface="+mn-ea"/>
                <a:sym typeface="+mn-lt"/>
              </a:rPr>
              <a:t>、</a:t>
            </a:r>
            <a:r>
              <a:rPr lang="en-US" altLang="zh-CN" sz="2000" dirty="0">
                <a:latin typeface="+mn-lt"/>
                <a:ea typeface="+mn-ea"/>
                <a:cs typeface="+mn-ea"/>
                <a:sym typeface="+mn-lt"/>
              </a:rPr>
              <a:t>SP</a:t>
            </a:r>
            <a:r>
              <a:rPr lang="zh-CN" altLang="en-US" sz="2000" dirty="0">
                <a:latin typeface="+mn-lt"/>
                <a:ea typeface="+mn-ea"/>
                <a:cs typeface="+mn-ea"/>
                <a:sym typeface="+mn-lt"/>
              </a:rPr>
              <a:t>、</a:t>
            </a:r>
            <a:r>
              <a:rPr lang="en-US" altLang="zh-CN" sz="2000" dirty="0">
                <a:latin typeface="+mn-lt"/>
                <a:ea typeface="+mn-ea"/>
                <a:cs typeface="+mn-ea"/>
                <a:sym typeface="+mn-lt"/>
              </a:rPr>
              <a:t>BP</a:t>
            </a:r>
            <a:r>
              <a:rPr lang="zh-CN" altLang="en-US" sz="2000" dirty="0">
                <a:latin typeface="+mn-lt"/>
                <a:ea typeface="+mn-ea"/>
                <a:cs typeface="+mn-ea"/>
                <a:sym typeface="+mn-lt"/>
              </a:rPr>
              <a:t>、</a:t>
            </a:r>
            <a:r>
              <a:rPr lang="en-US" altLang="zh-CN" sz="2000" dirty="0">
                <a:latin typeface="+mn-lt"/>
                <a:ea typeface="+mn-ea"/>
                <a:cs typeface="+mn-ea"/>
                <a:sym typeface="+mn-lt"/>
              </a:rPr>
              <a:t>SI</a:t>
            </a:r>
            <a:r>
              <a:rPr lang="zh-CN" altLang="en-US" sz="2000" dirty="0">
                <a:latin typeface="+mn-lt"/>
                <a:ea typeface="+mn-ea"/>
                <a:cs typeface="+mn-ea"/>
                <a:sym typeface="+mn-lt"/>
              </a:rPr>
              <a:t>和</a:t>
            </a:r>
            <a:r>
              <a:rPr lang="en-US" altLang="zh-CN" sz="2000" dirty="0">
                <a:latin typeface="+mn-lt"/>
                <a:ea typeface="+mn-ea"/>
                <a:cs typeface="+mn-ea"/>
                <a:sym typeface="+mn-lt"/>
              </a:rPr>
              <a:t>DI</a:t>
            </a:r>
            <a:r>
              <a:rPr lang="zh-CN" altLang="en-US" sz="2000" dirty="0">
                <a:latin typeface="+mn-lt"/>
                <a:ea typeface="+mn-ea"/>
                <a:cs typeface="+mn-ea"/>
                <a:sym typeface="+mn-lt"/>
              </a:rPr>
              <a:t>；</a:t>
            </a:r>
            <a:endParaRPr lang="en-US" altLang="zh-CN" sz="2000" dirty="0">
              <a:latin typeface="+mn-lt"/>
              <a:ea typeface="+mn-ea"/>
              <a:cs typeface="+mn-ea"/>
              <a:sym typeface="+mn-lt"/>
            </a:endParaRPr>
          </a:p>
          <a:p>
            <a:pPr algn="just">
              <a:lnSpc>
                <a:spcPct val="120000"/>
              </a:lnSpc>
              <a:spcBef>
                <a:spcPct val="20000"/>
              </a:spcBef>
              <a:buClr>
                <a:schemeClr val="folHlink"/>
              </a:buClr>
              <a:buSzPct val="85000"/>
              <a:buFont typeface="Wingdings 2" panose="05020102010507070707" pitchFamily="18" charset="2"/>
              <a:buNone/>
            </a:pPr>
            <a:r>
              <a:rPr lang="zh-CN" altLang="en-US" sz="2000" dirty="0">
                <a:latin typeface="+mn-lt"/>
                <a:ea typeface="+mn-ea"/>
                <a:cs typeface="+mn-ea"/>
                <a:sym typeface="+mn-lt"/>
              </a:rPr>
              <a:t>标志寄存器为</a:t>
            </a:r>
            <a:r>
              <a:rPr lang="en-US" altLang="zh-CN" sz="2000" dirty="0">
                <a:latin typeface="+mn-lt"/>
                <a:ea typeface="+mn-ea"/>
                <a:cs typeface="+mn-ea"/>
                <a:sym typeface="+mn-lt"/>
              </a:rPr>
              <a:t>FLAGS</a:t>
            </a:r>
            <a:r>
              <a:rPr lang="zh-CN" altLang="en-US" sz="2000" dirty="0">
                <a:latin typeface="+mn-lt"/>
                <a:ea typeface="+mn-ea"/>
                <a:cs typeface="+mn-ea"/>
                <a:sym typeface="+mn-lt"/>
              </a:rPr>
              <a:t>，是一个</a:t>
            </a:r>
            <a:r>
              <a:rPr lang="en-US" altLang="zh-CN" sz="2000" dirty="0">
                <a:latin typeface="+mn-lt"/>
                <a:ea typeface="+mn-ea"/>
                <a:cs typeface="+mn-ea"/>
                <a:sym typeface="+mn-lt"/>
              </a:rPr>
              <a:t>16</a:t>
            </a:r>
            <a:r>
              <a:rPr lang="zh-CN" altLang="en-US" sz="2000" dirty="0">
                <a:latin typeface="+mn-lt"/>
                <a:ea typeface="+mn-ea"/>
                <a:cs typeface="+mn-ea"/>
                <a:sym typeface="+mn-lt"/>
              </a:rPr>
              <a:t>位的寄存器。</a:t>
            </a:r>
            <a:endParaRPr lang="zh-CN" altLang="en-US" sz="1800" dirty="0">
              <a:latin typeface="+mn-lt"/>
              <a:ea typeface="+mn-ea"/>
              <a:cs typeface="+mn-ea"/>
              <a:sym typeface="+mn-lt"/>
            </a:endParaRPr>
          </a:p>
        </p:txBody>
      </p:sp>
      <p:grpSp>
        <p:nvGrpSpPr>
          <p:cNvPr id="50379" name="Group 203"/>
          <p:cNvGrpSpPr/>
          <p:nvPr/>
        </p:nvGrpSpPr>
        <p:grpSpPr bwMode="auto">
          <a:xfrm>
            <a:off x="2627313" y="1341438"/>
            <a:ext cx="5329237" cy="4464050"/>
            <a:chOff x="1655" y="845"/>
            <a:chExt cx="3357" cy="2812"/>
          </a:xfrm>
        </p:grpSpPr>
        <p:grpSp>
          <p:nvGrpSpPr>
            <p:cNvPr id="18444" name="Group 204"/>
            <p:cNvGrpSpPr/>
            <p:nvPr/>
          </p:nvGrpSpPr>
          <p:grpSpPr bwMode="auto">
            <a:xfrm>
              <a:off x="1655" y="1162"/>
              <a:ext cx="3357" cy="2495"/>
              <a:chOff x="1655" y="1162"/>
              <a:chExt cx="3357" cy="2495"/>
            </a:xfrm>
          </p:grpSpPr>
          <p:sp>
            <p:nvSpPr>
              <p:cNvPr id="18447" name="Line 205"/>
              <p:cNvSpPr>
                <a:spLocks noChangeShapeType="1"/>
              </p:cNvSpPr>
              <p:nvPr/>
            </p:nvSpPr>
            <p:spPr bwMode="auto">
              <a:xfrm flipH="1">
                <a:off x="1655" y="2115"/>
                <a:ext cx="817" cy="1542"/>
              </a:xfrm>
              <a:prstGeom prst="line">
                <a:avLst/>
              </a:prstGeom>
              <a:noFill/>
              <a:ln w="50800">
                <a:solidFill>
                  <a:srgbClr val="00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8448" name="Line 206"/>
              <p:cNvSpPr>
                <a:spLocks noChangeShapeType="1"/>
              </p:cNvSpPr>
              <p:nvPr/>
            </p:nvSpPr>
            <p:spPr bwMode="auto">
              <a:xfrm>
                <a:off x="2653" y="1979"/>
                <a:ext cx="136" cy="816"/>
              </a:xfrm>
              <a:prstGeom prst="line">
                <a:avLst/>
              </a:prstGeom>
              <a:noFill/>
              <a:ln w="66675">
                <a:solidFill>
                  <a:srgbClr val="00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8449" name="Text Box 207"/>
              <p:cNvSpPr txBox="1">
                <a:spLocks noChangeArrowheads="1"/>
              </p:cNvSpPr>
              <p:nvPr/>
            </p:nvSpPr>
            <p:spPr bwMode="auto">
              <a:xfrm>
                <a:off x="2109" y="1162"/>
                <a:ext cx="2903" cy="1105"/>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spcBef>
                    <a:spcPct val="30000"/>
                  </a:spcBef>
                </a:pPr>
                <a:r>
                  <a:rPr lang="zh-CN" altLang="en-US" sz="2000" dirty="0">
                    <a:latin typeface="+mn-lt"/>
                    <a:ea typeface="+mn-ea"/>
                    <a:cs typeface="+mn-ea"/>
                    <a:sym typeface="+mn-lt"/>
                  </a:rPr>
                  <a:t>指令执行部件</a:t>
                </a:r>
                <a:endParaRPr lang="zh-CN" altLang="en-US" sz="2000" dirty="0">
                  <a:latin typeface="+mn-lt"/>
                  <a:ea typeface="+mn-ea"/>
                  <a:cs typeface="+mn-ea"/>
                  <a:sym typeface="+mn-lt"/>
                </a:endParaRPr>
              </a:p>
              <a:p>
                <a:pPr>
                  <a:lnSpc>
                    <a:spcPct val="120000"/>
                  </a:lnSpc>
                  <a:spcBef>
                    <a:spcPct val="30000"/>
                  </a:spcBef>
                </a:pPr>
                <a:r>
                  <a:rPr lang="zh-CN" altLang="en-US" sz="2000" dirty="0">
                    <a:latin typeface="+mn-lt"/>
                    <a:ea typeface="+mn-ea"/>
                    <a:cs typeface="+mn-ea"/>
                    <a:sym typeface="+mn-lt"/>
                  </a:rPr>
                  <a:t>功能：控制和执行指令</a:t>
                </a:r>
                <a:endParaRPr lang="zh-CN" altLang="en-US" sz="2000" dirty="0">
                  <a:latin typeface="+mn-lt"/>
                  <a:ea typeface="+mn-ea"/>
                  <a:cs typeface="+mn-ea"/>
                  <a:sym typeface="+mn-lt"/>
                </a:endParaRPr>
              </a:p>
              <a:p>
                <a:pPr>
                  <a:lnSpc>
                    <a:spcPct val="120000"/>
                  </a:lnSpc>
                  <a:spcBef>
                    <a:spcPct val="30000"/>
                  </a:spcBef>
                </a:pPr>
                <a:r>
                  <a:rPr lang="zh-CN" altLang="en-US" sz="2000" dirty="0">
                    <a:latin typeface="+mn-lt"/>
                    <a:ea typeface="+mn-ea"/>
                    <a:cs typeface="+mn-ea"/>
                    <a:sym typeface="+mn-lt"/>
                  </a:rPr>
                  <a:t>组成：算术逻辑运算部件</a:t>
                </a:r>
                <a:r>
                  <a:rPr lang="en-US" altLang="zh-CN" sz="2000" dirty="0">
                    <a:latin typeface="+mn-lt"/>
                    <a:ea typeface="+mn-ea"/>
                    <a:cs typeface="+mn-ea"/>
                    <a:sym typeface="+mn-lt"/>
                  </a:rPr>
                  <a:t>ALU</a:t>
                </a:r>
                <a:r>
                  <a:rPr lang="zh-CN" altLang="en-US" sz="2000" dirty="0">
                    <a:latin typeface="+mn-lt"/>
                    <a:ea typeface="+mn-ea"/>
                    <a:cs typeface="+mn-ea"/>
                    <a:sym typeface="+mn-lt"/>
                  </a:rPr>
                  <a:t>、</a:t>
                </a:r>
                <a:r>
                  <a:rPr lang="en-US" altLang="zh-CN" sz="2000" dirty="0">
                    <a:latin typeface="+mn-lt"/>
                    <a:ea typeface="+mn-ea"/>
                    <a:cs typeface="+mn-ea"/>
                    <a:sym typeface="+mn-lt"/>
                  </a:rPr>
                  <a:t>EU</a:t>
                </a:r>
                <a:r>
                  <a:rPr lang="zh-CN" altLang="en-US" sz="2000" dirty="0">
                    <a:latin typeface="+mn-lt"/>
                    <a:ea typeface="+mn-ea"/>
                    <a:cs typeface="+mn-ea"/>
                    <a:sym typeface="+mn-lt"/>
                  </a:rPr>
                  <a:t>单元控制系统、寄存器</a:t>
                </a:r>
                <a:endParaRPr lang="zh-CN" altLang="en-US" sz="2000" dirty="0">
                  <a:latin typeface="+mn-lt"/>
                  <a:ea typeface="+mn-ea"/>
                  <a:cs typeface="+mn-ea"/>
                  <a:sym typeface="+mn-lt"/>
                </a:endParaRPr>
              </a:p>
            </p:txBody>
          </p:sp>
        </p:grpSp>
        <p:sp>
          <p:nvSpPr>
            <p:cNvPr id="18445" name="Line 208"/>
            <p:cNvSpPr>
              <a:spLocks noChangeShapeType="1"/>
            </p:cNvSpPr>
            <p:nvPr/>
          </p:nvSpPr>
          <p:spPr bwMode="auto">
            <a:xfrm flipH="1">
              <a:off x="1837" y="2198"/>
              <a:ext cx="332" cy="597"/>
            </a:xfrm>
            <a:prstGeom prst="line">
              <a:avLst/>
            </a:prstGeom>
            <a:noFill/>
            <a:ln w="66675">
              <a:solidFill>
                <a:srgbClr val="00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8446" name="Line 209"/>
            <p:cNvSpPr>
              <a:spLocks noChangeShapeType="1"/>
            </p:cNvSpPr>
            <p:nvPr/>
          </p:nvSpPr>
          <p:spPr bwMode="auto">
            <a:xfrm flipH="1" flipV="1">
              <a:off x="1746" y="845"/>
              <a:ext cx="1089" cy="317"/>
            </a:xfrm>
            <a:prstGeom prst="line">
              <a:avLst/>
            </a:prstGeom>
            <a:noFill/>
            <a:ln w="66675">
              <a:solidFill>
                <a:srgbClr val="00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grpSp>
      <p:grpSp>
        <p:nvGrpSpPr>
          <p:cNvPr id="50386" name="Group 210"/>
          <p:cNvGrpSpPr/>
          <p:nvPr/>
        </p:nvGrpSpPr>
        <p:grpSpPr bwMode="auto">
          <a:xfrm>
            <a:off x="549276" y="948533"/>
            <a:ext cx="4967287" cy="3598862"/>
            <a:chOff x="567" y="709"/>
            <a:chExt cx="3129" cy="2177"/>
          </a:xfrm>
        </p:grpSpPr>
        <p:sp>
          <p:nvSpPr>
            <p:cNvPr id="18440" name="Text Box 211"/>
            <p:cNvSpPr txBox="1">
              <a:spLocks noChangeArrowheads="1"/>
            </p:cNvSpPr>
            <p:nvPr/>
          </p:nvSpPr>
          <p:spPr bwMode="auto">
            <a:xfrm>
              <a:off x="567" y="709"/>
              <a:ext cx="2132" cy="1545"/>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60000"/>
                </a:lnSpc>
                <a:buClr>
                  <a:schemeClr val="folHlink"/>
                </a:buClr>
                <a:buSzPct val="85000"/>
                <a:buFont typeface="Wingdings 2" panose="05020102010507070707" pitchFamily="18" charset="2"/>
                <a:buNone/>
              </a:pPr>
              <a:r>
                <a:rPr lang="zh-CN" altLang="en-US" sz="2000" dirty="0">
                  <a:latin typeface="+mn-lt"/>
                  <a:ea typeface="+mn-ea"/>
                  <a:cs typeface="+mn-ea"/>
                  <a:sym typeface="+mn-lt"/>
                </a:rPr>
                <a:t>总线接口部件</a:t>
              </a:r>
              <a:endParaRPr lang="zh-CN" altLang="en-US" sz="2000" dirty="0">
                <a:latin typeface="+mn-lt"/>
                <a:ea typeface="+mn-ea"/>
                <a:cs typeface="+mn-ea"/>
                <a:sym typeface="+mn-lt"/>
              </a:endParaRPr>
            </a:p>
            <a:p>
              <a:pPr algn="just">
                <a:lnSpc>
                  <a:spcPct val="160000"/>
                </a:lnSpc>
                <a:buClr>
                  <a:schemeClr val="folHlink"/>
                </a:buClr>
                <a:buSzPct val="85000"/>
                <a:buFont typeface="Wingdings 2" panose="05020102010507070707" pitchFamily="18" charset="2"/>
                <a:buNone/>
              </a:pPr>
              <a:r>
                <a:rPr lang="zh-CN" altLang="en-US" sz="2000" dirty="0">
                  <a:latin typeface="+mn-lt"/>
                  <a:ea typeface="+mn-ea"/>
                  <a:cs typeface="+mn-ea"/>
                  <a:sym typeface="+mn-lt"/>
                </a:rPr>
                <a:t>功能：预取指令和数据，总线操作，信息传递。</a:t>
              </a:r>
              <a:endParaRPr lang="zh-CN" altLang="en-US" sz="2000" dirty="0">
                <a:latin typeface="+mn-lt"/>
                <a:ea typeface="+mn-ea"/>
                <a:cs typeface="+mn-ea"/>
                <a:sym typeface="+mn-lt"/>
              </a:endParaRPr>
            </a:p>
            <a:p>
              <a:pPr algn="just">
                <a:lnSpc>
                  <a:spcPct val="160000"/>
                </a:lnSpc>
                <a:buClr>
                  <a:schemeClr val="folHlink"/>
                </a:buClr>
                <a:buSzPct val="85000"/>
                <a:buFont typeface="Wingdings 2" panose="05020102010507070707" pitchFamily="18" charset="2"/>
                <a:buNone/>
              </a:pPr>
              <a:r>
                <a:rPr lang="zh-CN" altLang="en-US" sz="2000" dirty="0">
                  <a:latin typeface="+mn-lt"/>
                  <a:ea typeface="+mn-ea"/>
                  <a:cs typeface="+mn-ea"/>
                  <a:sym typeface="+mn-lt"/>
                </a:rPr>
                <a:t>组成：指令队列、指令指针寄存器、地址加法器</a:t>
              </a:r>
              <a:endParaRPr lang="zh-CN" altLang="en-US" sz="1800" dirty="0">
                <a:latin typeface="+mn-lt"/>
                <a:ea typeface="+mn-ea"/>
                <a:cs typeface="+mn-ea"/>
                <a:sym typeface="+mn-lt"/>
              </a:endParaRPr>
            </a:p>
          </p:txBody>
        </p:sp>
        <p:sp>
          <p:nvSpPr>
            <p:cNvPr id="18441" name="Line 212"/>
            <p:cNvSpPr>
              <a:spLocks noChangeShapeType="1"/>
            </p:cNvSpPr>
            <p:nvPr/>
          </p:nvSpPr>
          <p:spPr bwMode="auto">
            <a:xfrm flipV="1">
              <a:off x="2608" y="799"/>
              <a:ext cx="907" cy="771"/>
            </a:xfrm>
            <a:prstGeom prst="line">
              <a:avLst/>
            </a:prstGeom>
            <a:noFill/>
            <a:ln w="66675">
              <a:solidFill>
                <a:srgbClr val="00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8442" name="Line 213"/>
            <p:cNvSpPr>
              <a:spLocks noChangeShapeType="1"/>
            </p:cNvSpPr>
            <p:nvPr/>
          </p:nvSpPr>
          <p:spPr bwMode="auto">
            <a:xfrm>
              <a:off x="2608" y="2115"/>
              <a:ext cx="1088" cy="771"/>
            </a:xfrm>
            <a:prstGeom prst="line">
              <a:avLst/>
            </a:prstGeom>
            <a:noFill/>
            <a:ln w="66675">
              <a:solidFill>
                <a:srgbClr val="00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18443" name="Line 214"/>
            <p:cNvSpPr>
              <a:spLocks noChangeShapeType="1"/>
            </p:cNvSpPr>
            <p:nvPr/>
          </p:nvSpPr>
          <p:spPr bwMode="auto">
            <a:xfrm>
              <a:off x="2655" y="1764"/>
              <a:ext cx="815" cy="124"/>
            </a:xfrm>
            <a:prstGeom prst="line">
              <a:avLst/>
            </a:prstGeom>
            <a:noFill/>
            <a:ln w="63500">
              <a:solidFill>
                <a:srgbClr val="00FF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grpSp>
      <p:sp>
        <p:nvSpPr>
          <p:cNvPr id="113" name="Text Box 189"/>
          <p:cNvSpPr txBox="1">
            <a:spLocks noChangeArrowheads="1"/>
          </p:cNvSpPr>
          <p:nvPr/>
        </p:nvSpPr>
        <p:spPr bwMode="auto">
          <a:xfrm>
            <a:off x="6121454" y="34760"/>
            <a:ext cx="1600200" cy="366713"/>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88900">
                <a:solidFill>
                  <a:srgbClr val="996600"/>
                </a:solidFill>
                <a:miter lim="800000"/>
                <a:headEnd/>
                <a:tailEnd type="none" w="sm" len="sm"/>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1800" dirty="0">
                <a:latin typeface="+mn-lt"/>
                <a:ea typeface="+mn-ea"/>
                <a:cs typeface="+mn-ea"/>
                <a:sym typeface="+mn-lt"/>
              </a:rPr>
              <a:t>地址总线</a:t>
            </a:r>
            <a:endParaRPr lang="zh-CN" altLang="en-US" sz="1800" dirty="0">
              <a:latin typeface="+mn-lt"/>
              <a:ea typeface="+mn-ea"/>
              <a:cs typeface="+mn-ea"/>
              <a:sym typeface="+mn-lt"/>
            </a:endParaRPr>
          </a:p>
        </p:txBody>
      </p:sp>
      <mc:AlternateContent xmlns:mc="http://schemas.openxmlformats.org/markup-compatibility/2006" xmlns:p14="http://schemas.microsoft.com/office/powerpoint/2010/main">
        <mc:Choice Requires="p14">
          <p:contentPart r:id="rId2" p14:bwMode="auto">
            <p14:nvContentPartPr>
              <p14:cNvPr id="2" name="墨迹 1"/>
              <p14:cNvContentPartPr/>
              <p14:nvPr/>
            </p14:nvContentPartPr>
            <p14:xfrm>
              <a:off x="-6061451" y="5561051"/>
              <a:ext cx="45720" cy="23040"/>
            </p14:xfrm>
          </p:contentPart>
        </mc:Choice>
        <mc:Fallback xmlns="">
          <p:pic>
            <p:nvPicPr>
              <p:cNvPr id="2" name="墨迹 1"/>
            </p:nvPicPr>
            <p:blipFill>
              <a:blip r:embed="rId3"/>
            </p:blipFill>
            <p:spPr>
              <a:xfrm>
                <a:off x="-6061451" y="5561051"/>
                <a:ext cx="45720" cy="23040"/>
              </a:xfrm>
              <a:prstGeom prst="rect"/>
            </p:spPr>
          </p:pic>
        </mc:Fallback>
      </mc:AlternateContent>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50379"/>
                                        </p:tgtEl>
                                        <p:attrNameLst>
                                          <p:attrName>style.visibility</p:attrName>
                                        </p:attrNameLst>
                                      </p:cBhvr>
                                      <p:to>
                                        <p:strVal val="visible"/>
                                      </p:to>
                                    </p:set>
                                    <p:animEffect transition="in" filter="diamond(out)">
                                      <p:cBhvr>
                                        <p:cTn id="7" dur="500"/>
                                        <p:tgtEl>
                                          <p:spTgt spid="50379"/>
                                        </p:tgtEl>
                                      </p:cBhvr>
                                    </p:animEffect>
                                  </p:childTnLst>
                                  <p:subTnLst>
                                    <p:set>
                                      <p:cBhvr override="childStyle">
                                        <p:cTn dur="1" fill="hold" display="0" masterRel="nextClick" afterEffect="1"/>
                                        <p:tgtEl>
                                          <p:spTgt spid="50379"/>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iterate type="wd">
                                    <p:tmPct val="10000"/>
                                  </p:iterate>
                                  <p:childTnLst>
                                    <p:set>
                                      <p:cBhvr>
                                        <p:cTn id="11" dur="1" fill="hold">
                                          <p:stCondLst>
                                            <p:cond delay="0"/>
                                          </p:stCondLst>
                                        </p:cTn>
                                        <p:tgtEl>
                                          <p:spTgt spid="50378"/>
                                        </p:tgtEl>
                                        <p:attrNameLst>
                                          <p:attrName>style.visibility</p:attrName>
                                        </p:attrNameLst>
                                      </p:cBhvr>
                                      <p:to>
                                        <p:strVal val="visible"/>
                                      </p:to>
                                    </p:set>
                                    <p:animEffect transition="in" filter="diamond(out)">
                                      <p:cBhvr>
                                        <p:cTn id="12" dur="500"/>
                                        <p:tgtEl>
                                          <p:spTgt spid="50378"/>
                                        </p:tgtEl>
                                      </p:cBhvr>
                                    </p:animEffect>
                                  </p:childTnLst>
                                  <p:subTnLst>
                                    <p:set>
                                      <p:cBhvr override="childStyle">
                                        <p:cTn dur="1" fill="hold" display="0" masterRel="nextClick" afterEffect="1"/>
                                        <p:tgtEl>
                                          <p:spTgt spid="50378"/>
                                        </p:tgtEl>
                                        <p:attrNameLst>
                                          <p:attrName>style.visibility</p:attrName>
                                        </p:attrNameLst>
                                      </p:cBhvr>
                                      <p:to>
                                        <p:strVal val="hidden"/>
                                      </p:to>
                                    </p:se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par>
                    <p:cTn id="13" fill="hold">
                      <p:stCondLst>
                        <p:cond delay="indefinite"/>
                      </p:stCondLst>
                      <p:childTnLst>
                        <p:par>
                          <p:cTn id="14" fill="hold">
                            <p:stCondLst>
                              <p:cond delay="0"/>
                            </p:stCondLst>
                            <p:childTnLst>
                              <p:par>
                                <p:cTn id="15" presetID="8" presetClass="entr" presetSubtype="32" fill="hold" nodeType="clickEffect">
                                  <p:stCondLst>
                                    <p:cond delay="0"/>
                                  </p:stCondLst>
                                  <p:childTnLst>
                                    <p:set>
                                      <p:cBhvr>
                                        <p:cTn id="16" dur="1" fill="hold">
                                          <p:stCondLst>
                                            <p:cond delay="0"/>
                                          </p:stCondLst>
                                        </p:cTn>
                                        <p:tgtEl>
                                          <p:spTgt spid="50386"/>
                                        </p:tgtEl>
                                        <p:attrNameLst>
                                          <p:attrName>style.visibility</p:attrName>
                                        </p:attrNameLst>
                                      </p:cBhvr>
                                      <p:to>
                                        <p:strVal val="visible"/>
                                      </p:to>
                                    </p:set>
                                    <p:animEffect transition="in" filter="diamond(out)">
                                      <p:cBhvr>
                                        <p:cTn id="17" dur="500"/>
                                        <p:tgtEl>
                                          <p:spTgt spid="50386"/>
                                        </p:tgtEl>
                                      </p:cBhvr>
                                    </p:animEffect>
                                  </p:childTnLst>
                                  <p:subTnLst>
                                    <p:set>
                                      <p:cBhvr override="childStyle">
                                        <p:cTn dur="1" fill="hold" display="0" masterRel="nextClick" afterEffect="1"/>
                                        <p:tgtEl>
                                          <p:spTgt spid="5038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7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txBox="1">
            <a:spLocks noChangeArrowheads="1"/>
          </p:cNvSpPr>
          <p:nvPr/>
        </p:nvSpPr>
        <p:spPr bwMode="auto">
          <a:xfrm>
            <a:off x="432658" y="1341697"/>
            <a:ext cx="8278683"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buFont typeface="Arial" panose="020B0604020202020204" pitchFamily="34" charset="0"/>
              <a:buChar char="•"/>
            </a:pPr>
            <a:r>
              <a:rPr lang="zh-CN" altLang="en-US" dirty="0">
                <a:solidFill>
                  <a:srgbClr val="002060"/>
                </a:solidFill>
                <a:latin typeface="+mn-lt"/>
                <a:ea typeface="+mn-ea"/>
                <a:cs typeface="+mn-ea"/>
                <a:sym typeface="+mn-lt"/>
              </a:rPr>
              <a:t>总线接口部件</a:t>
            </a:r>
            <a:endParaRPr lang="zh-CN" altLang="en-US" dirty="0">
              <a:solidFill>
                <a:srgbClr val="002060"/>
              </a:solidFill>
              <a:latin typeface="+mn-lt"/>
              <a:ea typeface="+mn-ea"/>
              <a:cs typeface="+mn-ea"/>
              <a:sym typeface="+mn-lt"/>
            </a:endParaRPr>
          </a:p>
          <a:p>
            <a:pPr lvl="1">
              <a:spcBef>
                <a:spcPct val="20000"/>
              </a:spcBef>
              <a:buFontTx/>
              <a:buChar char="–"/>
            </a:pPr>
            <a:r>
              <a:rPr lang="zh-CN" altLang="en-US" dirty="0">
                <a:solidFill>
                  <a:srgbClr val="C00000"/>
                </a:solidFill>
                <a:latin typeface="+mn-lt"/>
                <a:ea typeface="+mn-ea"/>
                <a:cs typeface="+mn-ea"/>
                <a:sym typeface="+mn-lt"/>
              </a:rPr>
              <a:t>负责管理与系统总线的接口，负责对存储器和外设访问</a:t>
            </a:r>
            <a:endParaRPr lang="en-US" altLang="zh-CN" dirty="0">
              <a:solidFill>
                <a:srgbClr val="C00000"/>
              </a:solidFill>
              <a:latin typeface="+mn-lt"/>
              <a:ea typeface="+mn-ea"/>
              <a:cs typeface="+mn-ea"/>
              <a:sym typeface="+mn-lt"/>
            </a:endParaRPr>
          </a:p>
          <a:p>
            <a:pPr lvl="1">
              <a:spcBef>
                <a:spcPct val="20000"/>
              </a:spcBef>
              <a:spcAft>
                <a:spcPts val="600"/>
              </a:spcAft>
              <a:buFontTx/>
              <a:buChar char="–"/>
            </a:pPr>
            <a:r>
              <a:rPr lang="zh-CN" altLang="en-US" dirty="0">
                <a:solidFill>
                  <a:srgbClr val="C00000"/>
                </a:solidFill>
                <a:latin typeface="+mn-lt"/>
                <a:ea typeface="+mn-ea"/>
                <a:cs typeface="+mn-ea"/>
                <a:sym typeface="+mn-lt"/>
              </a:rPr>
              <a:t>包括指令队列、指令指针、段寄存器、地址加法器和总线控制逻辑</a:t>
            </a:r>
            <a:endParaRPr lang="zh-CN" altLang="en-US" dirty="0">
              <a:solidFill>
                <a:srgbClr val="C00000"/>
              </a:solidFill>
              <a:latin typeface="+mn-lt"/>
              <a:ea typeface="+mn-ea"/>
              <a:cs typeface="+mn-ea"/>
              <a:sym typeface="+mn-lt"/>
            </a:endParaRPr>
          </a:p>
          <a:p>
            <a:pPr>
              <a:spcBef>
                <a:spcPct val="20000"/>
              </a:spcBef>
              <a:buFontTx/>
              <a:buChar char="•"/>
            </a:pPr>
            <a:r>
              <a:rPr lang="zh-CN" altLang="en-US" dirty="0">
                <a:solidFill>
                  <a:srgbClr val="002060"/>
                </a:solidFill>
                <a:latin typeface="+mn-lt"/>
                <a:ea typeface="+mn-ea"/>
                <a:cs typeface="+mn-ea"/>
                <a:sym typeface="+mn-lt"/>
              </a:rPr>
              <a:t>指令执行部件</a:t>
            </a:r>
            <a:endParaRPr lang="zh-CN" altLang="en-US" dirty="0">
              <a:solidFill>
                <a:srgbClr val="002060"/>
              </a:solidFill>
              <a:latin typeface="+mn-lt"/>
              <a:ea typeface="+mn-ea"/>
              <a:cs typeface="+mn-ea"/>
              <a:sym typeface="+mn-lt"/>
            </a:endParaRPr>
          </a:p>
          <a:p>
            <a:pPr lvl="1">
              <a:spcBef>
                <a:spcPct val="20000"/>
              </a:spcBef>
              <a:buFontTx/>
              <a:buChar char="–"/>
            </a:pPr>
            <a:r>
              <a:rPr lang="zh-CN" altLang="en-US" dirty="0">
                <a:solidFill>
                  <a:srgbClr val="C00000"/>
                </a:solidFill>
                <a:latin typeface="+mn-lt"/>
                <a:ea typeface="+mn-ea"/>
                <a:cs typeface="+mn-ea"/>
                <a:sym typeface="+mn-lt"/>
              </a:rPr>
              <a:t>包括</a:t>
            </a:r>
            <a:r>
              <a:rPr lang="en-US" altLang="zh-CN" dirty="0">
                <a:solidFill>
                  <a:srgbClr val="C00000"/>
                </a:solidFill>
                <a:latin typeface="+mn-lt"/>
                <a:ea typeface="+mn-ea"/>
                <a:cs typeface="+mn-ea"/>
                <a:sym typeface="+mn-lt"/>
              </a:rPr>
              <a:t>ALU</a:t>
            </a:r>
            <a:r>
              <a:rPr lang="zh-CN" altLang="en-US" dirty="0">
                <a:solidFill>
                  <a:srgbClr val="C00000"/>
                </a:solidFill>
                <a:latin typeface="+mn-lt"/>
                <a:ea typeface="+mn-ea"/>
                <a:cs typeface="+mn-ea"/>
                <a:sym typeface="+mn-lt"/>
              </a:rPr>
              <a:t>、通用寄存器、标志寄存器和控制电路</a:t>
            </a:r>
            <a:endParaRPr lang="zh-CN" altLang="en-US" dirty="0">
              <a:solidFill>
                <a:srgbClr val="C00000"/>
              </a:solidFill>
              <a:latin typeface="+mn-lt"/>
              <a:ea typeface="+mn-ea"/>
              <a:cs typeface="+mn-ea"/>
              <a:sym typeface="+mn-lt"/>
            </a:endParaRPr>
          </a:p>
          <a:p>
            <a:pPr lvl="1">
              <a:spcBef>
                <a:spcPct val="20000"/>
              </a:spcBef>
              <a:spcAft>
                <a:spcPts val="600"/>
              </a:spcAft>
              <a:buFontTx/>
              <a:buChar char="–"/>
            </a:pPr>
            <a:r>
              <a:rPr lang="zh-CN" altLang="en-US" dirty="0">
                <a:solidFill>
                  <a:srgbClr val="C00000"/>
                </a:solidFill>
                <a:latin typeface="+mn-lt"/>
                <a:ea typeface="+mn-ea"/>
                <a:cs typeface="+mn-ea"/>
                <a:sym typeface="+mn-lt"/>
              </a:rPr>
              <a:t>负责指令译码、数据运算和指令执行</a:t>
            </a:r>
            <a:endParaRPr lang="zh-CN" altLang="en-US" dirty="0">
              <a:solidFill>
                <a:srgbClr val="C00000"/>
              </a:solidFill>
              <a:latin typeface="+mn-lt"/>
              <a:ea typeface="+mn-ea"/>
              <a:cs typeface="+mn-ea"/>
              <a:sym typeface="+mn-lt"/>
            </a:endParaRPr>
          </a:p>
          <a:p>
            <a:pPr>
              <a:spcBef>
                <a:spcPct val="20000"/>
              </a:spcBef>
              <a:buFontTx/>
              <a:buChar char="•"/>
            </a:pPr>
            <a:r>
              <a:rPr lang="zh-CN" altLang="en-US" dirty="0">
                <a:solidFill>
                  <a:srgbClr val="002060"/>
                </a:solidFill>
                <a:latin typeface="+mn-lt"/>
                <a:ea typeface="+mn-ea"/>
                <a:cs typeface="+mn-ea"/>
                <a:sym typeface="+mn-lt"/>
              </a:rPr>
              <a:t>指令执行的两个主要阶段：</a:t>
            </a:r>
            <a:r>
              <a:rPr lang="zh-CN" altLang="en-US" dirty="0">
                <a:solidFill>
                  <a:srgbClr val="009900"/>
                </a:solidFill>
                <a:latin typeface="+mn-lt"/>
                <a:ea typeface="+mn-ea"/>
                <a:cs typeface="+mn-ea"/>
                <a:sym typeface="+mn-lt"/>
              </a:rPr>
              <a:t>取指和执行</a:t>
            </a:r>
            <a:endParaRPr lang="zh-CN" altLang="en-US" dirty="0">
              <a:solidFill>
                <a:srgbClr val="009900"/>
              </a:solidFill>
              <a:latin typeface="+mn-lt"/>
              <a:ea typeface="+mn-ea"/>
              <a:cs typeface="+mn-ea"/>
              <a:sym typeface="+mn-lt"/>
            </a:endParaRPr>
          </a:p>
          <a:p>
            <a:pPr lvl="1">
              <a:spcBef>
                <a:spcPct val="20000"/>
              </a:spcBef>
              <a:buFontTx/>
              <a:buChar char="–"/>
            </a:pPr>
            <a:r>
              <a:rPr lang="zh-CN" altLang="en-US" dirty="0">
                <a:solidFill>
                  <a:srgbClr val="C00000"/>
                </a:solidFill>
                <a:latin typeface="+mn-lt"/>
                <a:ea typeface="+mn-ea"/>
                <a:cs typeface="+mn-ea"/>
                <a:sym typeface="+mn-lt"/>
              </a:rPr>
              <a:t>取指：从主存取出指令代码进入指令队列</a:t>
            </a:r>
            <a:endParaRPr lang="zh-CN" altLang="en-US" dirty="0">
              <a:solidFill>
                <a:srgbClr val="C00000"/>
              </a:solidFill>
              <a:latin typeface="+mn-lt"/>
              <a:ea typeface="+mn-ea"/>
              <a:cs typeface="+mn-ea"/>
              <a:sym typeface="+mn-lt"/>
            </a:endParaRPr>
          </a:p>
          <a:p>
            <a:pPr lvl="1">
              <a:spcBef>
                <a:spcPct val="20000"/>
              </a:spcBef>
              <a:buFontTx/>
              <a:buChar char="–"/>
            </a:pPr>
            <a:r>
              <a:rPr lang="zh-CN" altLang="en-US" dirty="0">
                <a:solidFill>
                  <a:srgbClr val="C00000"/>
                </a:solidFill>
                <a:latin typeface="+mn-lt"/>
                <a:ea typeface="+mn-ea"/>
                <a:cs typeface="+mn-ea"/>
                <a:sym typeface="+mn-lt"/>
              </a:rPr>
              <a:t>执行：译码指令、并发出有关控制信号实现指令功能</a:t>
            </a:r>
            <a:endParaRPr lang="zh-CN" altLang="en-US"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6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6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2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txBox="1">
            <a:spLocks noChangeArrowheads="1"/>
          </p:cNvSpPr>
          <p:nvPr/>
        </p:nvSpPr>
        <p:spPr bwMode="auto">
          <a:xfrm>
            <a:off x="689097" y="1222619"/>
            <a:ext cx="47752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r>
              <a:rPr lang="zh-CN" altLang="en-US" sz="3200" dirty="0">
                <a:solidFill>
                  <a:schemeClr val="tx2"/>
                </a:solidFill>
                <a:latin typeface="+mn-lt"/>
                <a:ea typeface="+mn-ea"/>
                <a:cs typeface="+mn-ea"/>
                <a:sym typeface="+mn-lt"/>
              </a:rPr>
              <a:t>指令预取（</a:t>
            </a:r>
            <a:r>
              <a:rPr lang="en-US" altLang="zh-CN" sz="3200" dirty="0">
                <a:solidFill>
                  <a:schemeClr val="tx2"/>
                </a:solidFill>
                <a:latin typeface="+mn-lt"/>
                <a:ea typeface="+mn-ea"/>
                <a:cs typeface="+mn-ea"/>
                <a:sym typeface="+mn-lt"/>
              </a:rPr>
              <a:t>Prefetch</a:t>
            </a:r>
            <a:r>
              <a:rPr lang="zh-CN" altLang="en-US" sz="3200" dirty="0">
                <a:solidFill>
                  <a:schemeClr val="tx2"/>
                </a:solidFill>
                <a:latin typeface="+mn-lt"/>
                <a:ea typeface="+mn-ea"/>
                <a:cs typeface="+mn-ea"/>
                <a:sym typeface="+mn-lt"/>
              </a:rPr>
              <a:t>）</a:t>
            </a:r>
            <a:endParaRPr lang="zh-CN" altLang="en-US" sz="3200" dirty="0">
              <a:solidFill>
                <a:schemeClr val="tx2"/>
              </a:solidFill>
              <a:latin typeface="+mn-lt"/>
              <a:ea typeface="+mn-ea"/>
              <a:cs typeface="+mn-ea"/>
              <a:sym typeface="+mn-lt"/>
            </a:endParaRPr>
          </a:p>
        </p:txBody>
      </p:sp>
      <p:sp>
        <p:nvSpPr>
          <p:cNvPr id="21507" name="Rectangle 3"/>
          <p:cNvSpPr txBox="1">
            <a:spLocks noChangeArrowheads="1"/>
          </p:cNvSpPr>
          <p:nvPr/>
        </p:nvSpPr>
        <p:spPr bwMode="auto">
          <a:xfrm>
            <a:off x="689097" y="2147644"/>
            <a:ext cx="8043496" cy="348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spcAft>
                <a:spcPts val="600"/>
              </a:spcAft>
              <a:buFontTx/>
              <a:buChar char="•"/>
            </a:pPr>
            <a:r>
              <a:rPr lang="en-US" altLang="zh-CN" dirty="0">
                <a:solidFill>
                  <a:srgbClr val="002060"/>
                </a:solidFill>
                <a:latin typeface="+mn-lt"/>
                <a:ea typeface="+mn-ea"/>
                <a:cs typeface="+mn-ea"/>
                <a:sym typeface="+mn-lt"/>
              </a:rPr>
              <a:t>8086</a:t>
            </a:r>
            <a:r>
              <a:rPr lang="zh-CN" altLang="en-US" dirty="0">
                <a:solidFill>
                  <a:srgbClr val="002060"/>
                </a:solidFill>
                <a:latin typeface="+mn-lt"/>
                <a:ea typeface="+mn-ea"/>
                <a:cs typeface="+mn-ea"/>
                <a:sym typeface="+mn-lt"/>
              </a:rPr>
              <a:t>处理器的指令读取，实际上是</a:t>
            </a:r>
            <a:r>
              <a:rPr lang="zh-CN" altLang="en-US" dirty="0">
                <a:solidFill>
                  <a:srgbClr val="C00000"/>
                </a:solidFill>
                <a:latin typeface="+mn-lt"/>
                <a:ea typeface="+mn-ea"/>
                <a:cs typeface="+mn-ea"/>
                <a:sym typeface="+mn-lt"/>
              </a:rPr>
              <a:t>指令预取</a:t>
            </a:r>
            <a:endParaRPr lang="zh-CN" altLang="en-US" dirty="0">
              <a:solidFill>
                <a:srgbClr val="C00000"/>
              </a:solidFill>
              <a:latin typeface="+mn-lt"/>
              <a:ea typeface="+mn-ea"/>
              <a:cs typeface="+mn-ea"/>
              <a:sym typeface="+mn-lt"/>
            </a:endParaRPr>
          </a:p>
          <a:p>
            <a:pPr lvl="1">
              <a:spcBef>
                <a:spcPct val="20000"/>
              </a:spcBef>
              <a:spcAft>
                <a:spcPts val="600"/>
              </a:spcAft>
              <a:buFontTx/>
              <a:buChar char="–"/>
            </a:pPr>
            <a:r>
              <a:rPr lang="en-US" altLang="zh-CN" dirty="0">
                <a:solidFill>
                  <a:srgbClr val="C00000"/>
                </a:solidFill>
                <a:latin typeface="+mn-lt"/>
                <a:ea typeface="+mn-ea"/>
                <a:cs typeface="+mn-ea"/>
                <a:sym typeface="+mn-lt"/>
              </a:rPr>
              <a:t>8086</a:t>
            </a:r>
            <a:r>
              <a:rPr lang="zh-CN" altLang="en-US" dirty="0">
                <a:solidFill>
                  <a:srgbClr val="C00000"/>
                </a:solidFill>
                <a:latin typeface="+mn-lt"/>
                <a:ea typeface="+mn-ea"/>
                <a:cs typeface="+mn-ea"/>
                <a:sym typeface="+mn-lt"/>
              </a:rPr>
              <a:t>处理器维护着长度为</a:t>
            </a:r>
            <a:r>
              <a:rPr lang="en-US" altLang="zh-CN" dirty="0">
                <a:solidFill>
                  <a:srgbClr val="C00000"/>
                </a:solidFill>
                <a:latin typeface="+mn-lt"/>
                <a:ea typeface="+mn-ea"/>
                <a:cs typeface="+mn-ea"/>
                <a:sym typeface="+mn-lt"/>
              </a:rPr>
              <a:t>6</a:t>
            </a:r>
            <a:r>
              <a:rPr lang="zh-CN" altLang="en-US" dirty="0">
                <a:solidFill>
                  <a:srgbClr val="C00000"/>
                </a:solidFill>
                <a:latin typeface="+mn-lt"/>
                <a:ea typeface="+mn-ea"/>
                <a:cs typeface="+mn-ea"/>
                <a:sym typeface="+mn-lt"/>
              </a:rPr>
              <a:t>个字节的指令队列</a:t>
            </a:r>
            <a:endParaRPr lang="zh-CN" altLang="en-US" dirty="0">
              <a:solidFill>
                <a:srgbClr val="C00000"/>
              </a:solidFill>
              <a:latin typeface="+mn-lt"/>
              <a:ea typeface="+mn-ea"/>
              <a:cs typeface="+mn-ea"/>
              <a:sym typeface="+mn-lt"/>
            </a:endParaRPr>
          </a:p>
          <a:p>
            <a:pPr lvl="1">
              <a:spcBef>
                <a:spcPct val="20000"/>
              </a:spcBef>
              <a:spcAft>
                <a:spcPts val="600"/>
              </a:spcAft>
              <a:buFontTx/>
              <a:buChar char="–"/>
            </a:pPr>
            <a:r>
              <a:rPr lang="en-US" altLang="zh-CN" dirty="0">
                <a:solidFill>
                  <a:srgbClr val="C00000"/>
                </a:solidFill>
                <a:latin typeface="+mn-lt"/>
                <a:ea typeface="+mn-ea"/>
                <a:cs typeface="+mn-ea"/>
                <a:sym typeface="+mn-lt"/>
              </a:rPr>
              <a:t>EU</a:t>
            </a:r>
            <a:r>
              <a:rPr lang="zh-CN" altLang="en-US" dirty="0">
                <a:solidFill>
                  <a:srgbClr val="C00000"/>
                </a:solidFill>
                <a:latin typeface="+mn-lt"/>
                <a:ea typeface="+mn-ea"/>
                <a:cs typeface="+mn-ea"/>
                <a:sym typeface="+mn-lt"/>
              </a:rPr>
              <a:t>单元译码、执行指令，同时</a:t>
            </a:r>
            <a:r>
              <a:rPr lang="en-US" altLang="zh-CN" dirty="0">
                <a:solidFill>
                  <a:srgbClr val="C00000"/>
                </a:solidFill>
                <a:latin typeface="+mn-lt"/>
                <a:ea typeface="+mn-ea"/>
                <a:cs typeface="+mn-ea"/>
                <a:sym typeface="+mn-lt"/>
              </a:rPr>
              <a:t>BIU</a:t>
            </a:r>
            <a:r>
              <a:rPr lang="zh-CN" altLang="en-US" dirty="0">
                <a:solidFill>
                  <a:srgbClr val="C00000"/>
                </a:solidFill>
                <a:latin typeface="+mn-lt"/>
                <a:ea typeface="+mn-ea"/>
                <a:cs typeface="+mn-ea"/>
                <a:sym typeface="+mn-lt"/>
              </a:rPr>
              <a:t>单元读取后续指令</a:t>
            </a:r>
            <a:endParaRPr lang="zh-CN" altLang="en-US" dirty="0">
              <a:solidFill>
                <a:srgbClr val="C00000"/>
              </a:solidFill>
              <a:latin typeface="+mn-lt"/>
              <a:ea typeface="+mn-ea"/>
              <a:cs typeface="+mn-ea"/>
              <a:sym typeface="+mn-lt"/>
            </a:endParaRPr>
          </a:p>
          <a:p>
            <a:pPr lvl="1">
              <a:spcBef>
                <a:spcPct val="20000"/>
              </a:spcBef>
              <a:spcAft>
                <a:spcPts val="1200"/>
              </a:spcAft>
              <a:buFontTx/>
              <a:buChar char="–"/>
            </a:pPr>
            <a:r>
              <a:rPr lang="en-US" altLang="zh-CN" dirty="0">
                <a:solidFill>
                  <a:srgbClr val="C00000"/>
                </a:solidFill>
                <a:latin typeface="+mn-lt"/>
                <a:ea typeface="+mn-ea"/>
                <a:cs typeface="+mn-ea"/>
                <a:sym typeface="+mn-lt"/>
              </a:rPr>
              <a:t>BIU</a:t>
            </a:r>
            <a:r>
              <a:rPr lang="zh-CN" altLang="en-US" dirty="0">
                <a:solidFill>
                  <a:srgbClr val="C00000"/>
                </a:solidFill>
                <a:latin typeface="+mn-lt"/>
                <a:ea typeface="+mn-ea"/>
                <a:cs typeface="+mn-ea"/>
                <a:sym typeface="+mn-lt"/>
              </a:rPr>
              <a:t>和</a:t>
            </a:r>
            <a:r>
              <a:rPr lang="en-US" altLang="zh-CN" dirty="0">
                <a:solidFill>
                  <a:srgbClr val="C00000"/>
                </a:solidFill>
                <a:latin typeface="+mn-lt"/>
                <a:ea typeface="+mn-ea"/>
                <a:cs typeface="+mn-ea"/>
                <a:sym typeface="+mn-lt"/>
              </a:rPr>
              <a:t>EU</a:t>
            </a:r>
            <a:r>
              <a:rPr lang="zh-CN" altLang="en-US" dirty="0">
                <a:solidFill>
                  <a:srgbClr val="C00000"/>
                </a:solidFill>
                <a:latin typeface="+mn-lt"/>
                <a:ea typeface="+mn-ea"/>
                <a:cs typeface="+mn-ea"/>
                <a:sym typeface="+mn-lt"/>
              </a:rPr>
              <a:t>两个单元相互独立，可以</a:t>
            </a:r>
            <a:r>
              <a:rPr lang="zh-CN" altLang="en-US" dirty="0">
                <a:latin typeface="+mn-lt"/>
                <a:ea typeface="+mn-ea"/>
                <a:cs typeface="+mn-ea"/>
                <a:sym typeface="+mn-lt"/>
              </a:rPr>
              <a:t>并行操作</a:t>
            </a:r>
            <a:endParaRPr lang="zh-CN" altLang="en-US" dirty="0">
              <a:latin typeface="+mn-lt"/>
              <a:ea typeface="+mn-ea"/>
              <a:cs typeface="+mn-ea"/>
              <a:sym typeface="+mn-lt"/>
            </a:endParaRPr>
          </a:p>
          <a:p>
            <a:pPr>
              <a:spcBef>
                <a:spcPct val="20000"/>
              </a:spcBef>
              <a:spcAft>
                <a:spcPts val="600"/>
              </a:spcAft>
              <a:buFontTx/>
              <a:buChar char="•"/>
            </a:pPr>
            <a:r>
              <a:rPr lang="zh-CN" altLang="en-US" dirty="0">
                <a:solidFill>
                  <a:srgbClr val="002060"/>
                </a:solidFill>
                <a:latin typeface="+mn-lt"/>
                <a:ea typeface="+mn-ea"/>
                <a:cs typeface="+mn-ea"/>
                <a:sym typeface="+mn-lt"/>
              </a:rPr>
              <a:t>最简单的</a:t>
            </a:r>
            <a:r>
              <a:rPr lang="zh-CN" altLang="en-US" dirty="0">
                <a:solidFill>
                  <a:srgbClr val="C00000"/>
                </a:solidFill>
                <a:latin typeface="+mn-lt"/>
                <a:ea typeface="+mn-ea"/>
                <a:cs typeface="+mn-ea"/>
                <a:sym typeface="+mn-lt"/>
              </a:rPr>
              <a:t>指令流水线技术</a:t>
            </a:r>
            <a:endParaRPr lang="zh-CN" altLang="en-US" dirty="0">
              <a:solidFill>
                <a:srgbClr val="C00000"/>
              </a:solidFill>
              <a:latin typeface="+mn-lt"/>
              <a:ea typeface="+mn-ea"/>
              <a:cs typeface="+mn-ea"/>
              <a:sym typeface="+mn-lt"/>
            </a:endParaRPr>
          </a:p>
          <a:p>
            <a:pPr lvl="1">
              <a:spcBef>
                <a:spcPct val="20000"/>
              </a:spcBef>
              <a:buFontTx/>
              <a:buChar char="–"/>
            </a:pPr>
            <a:r>
              <a:rPr lang="zh-CN" altLang="en-US" dirty="0">
                <a:solidFill>
                  <a:srgbClr val="C00000"/>
                </a:solidFill>
                <a:latin typeface="+mn-lt"/>
                <a:ea typeface="+mn-ea"/>
                <a:cs typeface="+mn-ea"/>
                <a:sym typeface="+mn-lt"/>
              </a:rPr>
              <a:t>节省许多取指时间，提高了工作效率</a:t>
            </a:r>
            <a:endParaRPr lang="zh-CN" altLang="en-US"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1000"/>
                                        <p:tgtEl>
                                          <p:spTgt spid="21506"/>
                                        </p:tgtEl>
                                      </p:cBhvr>
                                    </p:animEffect>
                                    <p:anim calcmode="lin" valueType="num">
                                      <p:cBhvr>
                                        <p:cTn id="8" dur="1000" fill="hold"/>
                                        <p:tgtEl>
                                          <p:spTgt spid="21506"/>
                                        </p:tgtEl>
                                        <p:attrNameLst>
                                          <p:attrName>ppt_x</p:attrName>
                                        </p:attrNameLst>
                                      </p:cBhvr>
                                      <p:tavLst>
                                        <p:tav tm="0">
                                          <p:val>
                                            <p:strVal val="#ppt_x"/>
                                          </p:val>
                                        </p:tav>
                                        <p:tav tm="100000">
                                          <p:val>
                                            <p:strVal val="#ppt_x"/>
                                          </p:val>
                                        </p:tav>
                                      </p:tavLst>
                                    </p:anim>
                                    <p:anim calcmode="lin" valueType="num">
                                      <p:cBhvr>
                                        <p:cTn id="9" dur="1000" fill="hold"/>
                                        <p:tgtEl>
                                          <p:spTgt spid="2150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507"/>
                                        </p:tgtEl>
                                        <p:attrNameLst>
                                          <p:attrName>style.visibility</p:attrName>
                                        </p:attrNameLst>
                                      </p:cBhvr>
                                      <p:to>
                                        <p:strVal val="visible"/>
                                      </p:to>
                                    </p:set>
                                    <p:animEffect transition="in" filter="fade">
                                      <p:cBhvr>
                                        <p:cTn id="12" dur="1000"/>
                                        <p:tgtEl>
                                          <p:spTgt spid="21507"/>
                                        </p:tgtEl>
                                      </p:cBhvr>
                                    </p:animEffect>
                                    <p:anim calcmode="lin" valueType="num">
                                      <p:cBhvr>
                                        <p:cTn id="13" dur="1000" fill="hold"/>
                                        <p:tgtEl>
                                          <p:spTgt spid="21507"/>
                                        </p:tgtEl>
                                        <p:attrNameLst>
                                          <p:attrName>ppt_x</p:attrName>
                                        </p:attrNameLst>
                                      </p:cBhvr>
                                      <p:tavLst>
                                        <p:tav tm="0">
                                          <p:val>
                                            <p:strVal val="#ppt_x"/>
                                          </p:val>
                                        </p:tav>
                                        <p:tav tm="100000">
                                          <p:val>
                                            <p:strVal val="#ppt_x"/>
                                          </p:val>
                                        </p:tav>
                                      </p:tavLst>
                                    </p:anim>
                                    <p:anim calcmode="lin" valueType="num">
                                      <p:cBhvr>
                                        <p:cTn id="14" dur="1000" fill="hold"/>
                                        <p:tgtEl>
                                          <p:spTgt spid="215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1">
            <a:extLst>
              <a:ext uri="{28A0092B-C50C-407E-A947-70E740481C1C}">
                <a14:useLocalDpi xmlns:a14="http://schemas.microsoft.com/office/drawing/2010/main" val="0"/>
              </a:ext>
            </a:extLst>
          </a:blip>
          <a:srcRect l="28157" t="12283" r="24945" b="12158"/>
          <a:stretch>
            <a:fillRect/>
          </a:stretch>
        </p:blipFill>
        <p:spPr bwMode="auto">
          <a:xfrm>
            <a:off x="827088" y="1412875"/>
            <a:ext cx="5905500" cy="489585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1203" name="Text Box 3"/>
          <p:cNvSpPr txBox="1">
            <a:spLocks noChangeArrowheads="1"/>
          </p:cNvSpPr>
          <p:nvPr/>
        </p:nvSpPr>
        <p:spPr bwMode="auto">
          <a:xfrm>
            <a:off x="2197100" y="1484313"/>
            <a:ext cx="3744913" cy="2289175"/>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50000"/>
              </a:spcBef>
              <a:buFontTx/>
              <a:buNone/>
            </a:pPr>
            <a:r>
              <a:rPr lang="zh-CN" altLang="en-US" sz="1800">
                <a:solidFill>
                  <a:srgbClr val="000000"/>
                </a:solidFill>
                <a:latin typeface="微软雅黑" panose="020B0503020204020204" charset="-122"/>
                <a:ea typeface="微软雅黑" panose="020B0503020204020204" charset="-122"/>
              </a:rPr>
              <a:t>常用的状态标志</a:t>
            </a:r>
            <a:endParaRPr lang="zh-CN" altLang="en-US" sz="180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功能</a:t>
            </a:r>
            <a:r>
              <a:rPr lang="en-US" altLang="zh-CN" sz="1800">
                <a:solidFill>
                  <a:srgbClr val="000000"/>
                </a:solidFill>
                <a:latin typeface="微软雅黑" panose="020B0503020204020204" charset="-122"/>
                <a:ea typeface="微软雅黑" panose="020B0503020204020204" charset="-122"/>
              </a:rPr>
              <a:t>:</a:t>
            </a:r>
            <a:r>
              <a:rPr lang="zh-CN" altLang="en-US" sz="1800">
                <a:solidFill>
                  <a:srgbClr val="000000"/>
                </a:solidFill>
                <a:latin typeface="微软雅黑" panose="020B0503020204020204" charset="-122"/>
                <a:ea typeface="微软雅黑" panose="020B0503020204020204" charset="-122"/>
              </a:rPr>
              <a:t>记录程序运行结果的状态</a:t>
            </a:r>
            <a:endParaRPr lang="zh-CN" altLang="en-US" sz="180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a:t>
            </a:r>
            <a:r>
              <a:rPr lang="en-US" altLang="zh-CN" sz="1800">
                <a:solidFill>
                  <a:srgbClr val="000000"/>
                </a:solidFill>
                <a:latin typeface="微软雅黑" panose="020B0503020204020204" charset="-122"/>
                <a:ea typeface="微软雅黑" panose="020B0503020204020204" charset="-122"/>
              </a:rPr>
              <a:t>1</a:t>
            </a:r>
            <a:r>
              <a:rPr lang="zh-CN" altLang="en-US" sz="1800">
                <a:solidFill>
                  <a:srgbClr val="000000"/>
                </a:solidFill>
                <a:latin typeface="微软雅黑" panose="020B0503020204020204" charset="-122"/>
                <a:ea typeface="微软雅黑" panose="020B0503020204020204" charset="-122"/>
              </a:rPr>
              <a:t>）进位标志</a:t>
            </a:r>
            <a:r>
              <a:rPr lang="en-US" altLang="zh-CN" sz="1800">
                <a:solidFill>
                  <a:srgbClr val="000000"/>
                </a:solidFill>
                <a:latin typeface="微软雅黑" panose="020B0503020204020204" charset="-122"/>
                <a:ea typeface="微软雅黑" panose="020B0503020204020204" charset="-122"/>
              </a:rPr>
              <a:t>CF</a:t>
            </a:r>
            <a:endParaRPr lang="en-US" altLang="zh-CN" sz="180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a:t>
            </a:r>
            <a:r>
              <a:rPr lang="en-US" altLang="zh-CN" sz="1800">
                <a:solidFill>
                  <a:srgbClr val="000000"/>
                </a:solidFill>
                <a:latin typeface="微软雅黑" panose="020B0503020204020204" charset="-122"/>
                <a:ea typeface="微软雅黑" panose="020B0503020204020204" charset="-122"/>
              </a:rPr>
              <a:t>2</a:t>
            </a:r>
            <a:r>
              <a:rPr lang="zh-CN" altLang="en-US" sz="1800">
                <a:solidFill>
                  <a:srgbClr val="000000"/>
                </a:solidFill>
                <a:latin typeface="微软雅黑" panose="020B0503020204020204" charset="-122"/>
                <a:ea typeface="微软雅黑" panose="020B0503020204020204" charset="-122"/>
              </a:rPr>
              <a:t>）零标志</a:t>
            </a:r>
            <a:r>
              <a:rPr lang="en-US" altLang="zh-CN" sz="1800">
                <a:solidFill>
                  <a:srgbClr val="000000"/>
                </a:solidFill>
                <a:latin typeface="微软雅黑" panose="020B0503020204020204" charset="-122"/>
                <a:ea typeface="微软雅黑" panose="020B0503020204020204" charset="-122"/>
              </a:rPr>
              <a:t>ZF</a:t>
            </a:r>
            <a:endParaRPr lang="en-US" altLang="zh-CN" sz="180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a:t>
            </a:r>
            <a:r>
              <a:rPr lang="en-US" altLang="zh-CN" sz="1800">
                <a:solidFill>
                  <a:srgbClr val="000000"/>
                </a:solidFill>
                <a:latin typeface="微软雅黑" panose="020B0503020204020204" charset="-122"/>
                <a:ea typeface="微软雅黑" panose="020B0503020204020204" charset="-122"/>
              </a:rPr>
              <a:t>3</a:t>
            </a:r>
            <a:r>
              <a:rPr lang="zh-CN" altLang="en-US" sz="1800">
                <a:solidFill>
                  <a:srgbClr val="000000"/>
                </a:solidFill>
                <a:latin typeface="微软雅黑" panose="020B0503020204020204" charset="-122"/>
                <a:ea typeface="微软雅黑" panose="020B0503020204020204" charset="-122"/>
              </a:rPr>
              <a:t>）符号标志</a:t>
            </a:r>
            <a:r>
              <a:rPr lang="en-US" altLang="zh-CN" sz="1800">
                <a:solidFill>
                  <a:srgbClr val="000000"/>
                </a:solidFill>
                <a:latin typeface="微软雅黑" panose="020B0503020204020204" charset="-122"/>
                <a:ea typeface="微软雅黑" panose="020B0503020204020204" charset="-122"/>
              </a:rPr>
              <a:t>SF</a:t>
            </a:r>
            <a:endParaRPr lang="en-US" altLang="zh-CN" sz="180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a:t>
            </a:r>
            <a:r>
              <a:rPr lang="en-US" altLang="zh-CN" sz="1800">
                <a:solidFill>
                  <a:srgbClr val="000000"/>
                </a:solidFill>
                <a:latin typeface="微软雅黑" panose="020B0503020204020204" charset="-122"/>
                <a:ea typeface="微软雅黑" panose="020B0503020204020204" charset="-122"/>
              </a:rPr>
              <a:t>4</a:t>
            </a:r>
            <a:r>
              <a:rPr lang="zh-CN" altLang="en-US" sz="1800">
                <a:solidFill>
                  <a:srgbClr val="000000"/>
                </a:solidFill>
                <a:latin typeface="微软雅黑" panose="020B0503020204020204" charset="-122"/>
                <a:ea typeface="微软雅黑" panose="020B0503020204020204" charset="-122"/>
              </a:rPr>
              <a:t>）溢出标志 </a:t>
            </a:r>
            <a:r>
              <a:rPr lang="en-US" altLang="zh-CN" sz="1800">
                <a:solidFill>
                  <a:srgbClr val="000000"/>
                </a:solidFill>
                <a:latin typeface="微软雅黑" panose="020B0503020204020204" charset="-122"/>
                <a:ea typeface="微软雅黑" panose="020B0503020204020204" charset="-122"/>
              </a:rPr>
              <a:t>OF </a:t>
            </a:r>
            <a:endParaRPr lang="en-US" altLang="zh-CN" sz="180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a:t>
            </a:r>
            <a:r>
              <a:rPr lang="en-US" altLang="zh-CN" sz="1800">
                <a:solidFill>
                  <a:srgbClr val="000000"/>
                </a:solidFill>
                <a:latin typeface="微软雅黑" panose="020B0503020204020204" charset="-122"/>
                <a:ea typeface="微软雅黑" panose="020B0503020204020204" charset="-122"/>
              </a:rPr>
              <a:t>5</a:t>
            </a:r>
            <a:r>
              <a:rPr lang="zh-CN" altLang="en-US" sz="1800">
                <a:solidFill>
                  <a:srgbClr val="000000"/>
                </a:solidFill>
                <a:latin typeface="微软雅黑" panose="020B0503020204020204" charset="-122"/>
                <a:ea typeface="微软雅黑" panose="020B0503020204020204" charset="-122"/>
              </a:rPr>
              <a:t>）奇偶标志 </a:t>
            </a:r>
            <a:r>
              <a:rPr lang="en-US" altLang="zh-CN" sz="1800">
                <a:solidFill>
                  <a:srgbClr val="000000"/>
                </a:solidFill>
                <a:latin typeface="微软雅黑" panose="020B0503020204020204" charset="-122"/>
                <a:ea typeface="微软雅黑" panose="020B0503020204020204" charset="-122"/>
              </a:rPr>
              <a:t>PF </a:t>
            </a:r>
            <a:endParaRPr lang="en-US" altLang="zh-CN" sz="180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a:t>
            </a:r>
            <a:r>
              <a:rPr lang="en-US" altLang="zh-CN" sz="1800">
                <a:solidFill>
                  <a:srgbClr val="000000"/>
                </a:solidFill>
                <a:latin typeface="微软雅黑" panose="020B0503020204020204" charset="-122"/>
                <a:ea typeface="微软雅黑" panose="020B0503020204020204" charset="-122"/>
              </a:rPr>
              <a:t>6</a:t>
            </a:r>
            <a:r>
              <a:rPr lang="zh-CN" altLang="en-US" sz="1800">
                <a:solidFill>
                  <a:srgbClr val="000000"/>
                </a:solidFill>
                <a:latin typeface="微软雅黑" panose="020B0503020204020204" charset="-122"/>
                <a:ea typeface="微软雅黑" panose="020B0503020204020204" charset="-122"/>
              </a:rPr>
              <a:t>）辅助进位标志</a:t>
            </a:r>
            <a:r>
              <a:rPr lang="en-US" altLang="zh-CN" sz="1800">
                <a:solidFill>
                  <a:srgbClr val="000000"/>
                </a:solidFill>
                <a:latin typeface="微软雅黑" panose="020B0503020204020204" charset="-122"/>
                <a:ea typeface="微软雅黑" panose="020B0503020204020204" charset="-122"/>
              </a:rPr>
              <a:t>AF</a:t>
            </a:r>
            <a:endParaRPr lang="en-US" altLang="zh-CN" sz="1800">
              <a:solidFill>
                <a:srgbClr val="000000"/>
              </a:solidFill>
              <a:latin typeface="微软雅黑" panose="020B0503020204020204" charset="-122"/>
              <a:ea typeface="微软雅黑" panose="020B0503020204020204" charset="-122"/>
            </a:endParaRPr>
          </a:p>
        </p:txBody>
      </p:sp>
      <p:sp>
        <p:nvSpPr>
          <p:cNvPr id="51204" name="AutoShape 4"/>
          <p:cNvSpPr>
            <a:spLocks noChangeArrowheads="1"/>
          </p:cNvSpPr>
          <p:nvPr/>
        </p:nvSpPr>
        <p:spPr bwMode="auto">
          <a:xfrm>
            <a:off x="3278188" y="3357563"/>
            <a:ext cx="4032250" cy="1079500"/>
          </a:xfrm>
          <a:prstGeom prst="wedgeRectCallout">
            <a:avLst>
              <a:gd name="adj1" fmla="val -43069"/>
              <a:gd name="adj2" fmla="val 68384"/>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000000"/>
                </a:solidFill>
                <a:latin typeface="微软雅黑" panose="020B0503020204020204" charset="-122"/>
                <a:ea typeface="微软雅黑" panose="020B0503020204020204" charset="-122"/>
              </a:rPr>
              <a:t>包含</a:t>
            </a:r>
            <a:r>
              <a:rPr lang="en-US" altLang="zh-CN" sz="2000">
                <a:solidFill>
                  <a:srgbClr val="000000"/>
                </a:solidFill>
                <a:latin typeface="微软雅黑" panose="020B0503020204020204" charset="-122"/>
                <a:ea typeface="微软雅黑" panose="020B0503020204020204" charset="-122"/>
              </a:rPr>
              <a:t>9</a:t>
            </a:r>
            <a:r>
              <a:rPr lang="zh-CN" altLang="en-US" sz="2000">
                <a:solidFill>
                  <a:srgbClr val="000000"/>
                </a:solidFill>
                <a:latin typeface="微软雅黑" panose="020B0503020204020204" charset="-122"/>
                <a:ea typeface="微软雅黑" panose="020B0503020204020204" charset="-122"/>
              </a:rPr>
              <a:t>个标志位，保存一条指令执行后，</a:t>
            </a:r>
            <a:r>
              <a:rPr lang="en-US" altLang="zh-CN" sz="2000">
                <a:solidFill>
                  <a:srgbClr val="000000"/>
                </a:solidFill>
                <a:latin typeface="微软雅黑" panose="020B0503020204020204" charset="-122"/>
                <a:ea typeface="微软雅黑" panose="020B0503020204020204" charset="-122"/>
              </a:rPr>
              <a:t>CPU</a:t>
            </a:r>
            <a:r>
              <a:rPr lang="zh-CN" altLang="en-US" sz="2000">
                <a:solidFill>
                  <a:srgbClr val="000000"/>
                </a:solidFill>
                <a:latin typeface="微软雅黑" panose="020B0503020204020204" charset="-122"/>
                <a:ea typeface="微软雅黑" panose="020B0503020204020204" charset="-122"/>
              </a:rPr>
              <a:t>所处状态信息及运算结果的特征。</a:t>
            </a:r>
            <a:endParaRPr lang="zh-CN" altLang="en-US" sz="2000">
              <a:solidFill>
                <a:srgbClr val="000000"/>
              </a:solidFill>
              <a:latin typeface="微软雅黑" panose="020B0503020204020204" charset="-122"/>
              <a:ea typeface="微软雅黑" panose="020B0503020204020204" charset="-122"/>
            </a:endParaRPr>
          </a:p>
        </p:txBody>
      </p:sp>
      <p:sp>
        <p:nvSpPr>
          <p:cNvPr id="51205" name="Text Box 5"/>
          <p:cNvSpPr txBox="1">
            <a:spLocks noChangeArrowheads="1"/>
          </p:cNvSpPr>
          <p:nvPr/>
        </p:nvSpPr>
        <p:spPr bwMode="auto">
          <a:xfrm>
            <a:off x="8256686" y="1628775"/>
            <a:ext cx="492443" cy="25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rgbClr val="000000"/>
                </a:solidFill>
                <a:latin typeface="微软雅黑" panose="020B0503020204020204" charset="-122"/>
                <a:ea typeface="微软雅黑" panose="020B0503020204020204" charset="-122"/>
              </a:rPr>
              <a:t>8086CPU</a:t>
            </a:r>
            <a:r>
              <a:rPr lang="zh-CN" altLang="en-US" sz="2000" b="1">
                <a:solidFill>
                  <a:srgbClr val="000000"/>
                </a:solidFill>
                <a:latin typeface="微软雅黑" panose="020B0503020204020204" charset="-122"/>
                <a:ea typeface="微软雅黑" panose="020B0503020204020204" charset="-122"/>
              </a:rPr>
              <a:t>寄存器分组</a:t>
            </a:r>
            <a:endParaRPr lang="zh-CN" altLang="en-US" sz="2000" b="1">
              <a:solidFill>
                <a:srgbClr val="000000"/>
              </a:solidFill>
              <a:latin typeface="微软雅黑" panose="020B0503020204020204" charset="-122"/>
              <a:ea typeface="微软雅黑" panose="020B0503020204020204" charset="-122"/>
            </a:endParaRPr>
          </a:p>
        </p:txBody>
      </p:sp>
      <p:sp>
        <p:nvSpPr>
          <p:cNvPr id="51206" name="AutoShape 6"/>
          <p:cNvSpPr>
            <a:spLocks noChangeArrowheads="1"/>
          </p:cNvSpPr>
          <p:nvPr/>
        </p:nvSpPr>
        <p:spPr bwMode="auto">
          <a:xfrm>
            <a:off x="3060700" y="1341438"/>
            <a:ext cx="4826000" cy="719137"/>
          </a:xfrm>
          <a:prstGeom prst="wedgeRectCallout">
            <a:avLst>
              <a:gd name="adj1" fmla="val -58389"/>
              <a:gd name="adj2" fmla="val -12472"/>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累加器。用于算术、逻辑运算以及与外设传送信息等。</a:t>
            </a:r>
            <a:endParaRPr lang="zh-CN" altLang="en-US" sz="1800">
              <a:solidFill>
                <a:srgbClr val="000000"/>
              </a:solidFill>
              <a:latin typeface="微软雅黑" panose="020B0503020204020204" charset="-122"/>
              <a:ea typeface="微软雅黑" panose="020B0503020204020204" charset="-122"/>
            </a:endParaRPr>
          </a:p>
        </p:txBody>
      </p:sp>
      <p:sp>
        <p:nvSpPr>
          <p:cNvPr id="51207" name="AutoShape 7"/>
          <p:cNvSpPr>
            <a:spLocks noChangeArrowheads="1"/>
          </p:cNvSpPr>
          <p:nvPr/>
        </p:nvSpPr>
        <p:spPr bwMode="auto">
          <a:xfrm>
            <a:off x="3205163" y="1628775"/>
            <a:ext cx="4464050" cy="360363"/>
          </a:xfrm>
          <a:prstGeom prst="wedgeRectCallout">
            <a:avLst>
              <a:gd name="adj1" fmla="val -62306"/>
              <a:gd name="adj2" fmla="val 36782"/>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800" dirty="0">
                <a:solidFill>
                  <a:srgbClr val="000000"/>
                </a:solidFill>
                <a:latin typeface="微软雅黑" panose="020B0503020204020204" charset="-122"/>
                <a:ea typeface="微软雅黑" panose="020B0503020204020204" charset="-122"/>
              </a:rPr>
              <a:t>基址寄存器</a:t>
            </a:r>
            <a:r>
              <a:rPr lang="en-US" altLang="zh-CN" sz="1800" dirty="0">
                <a:solidFill>
                  <a:srgbClr val="000000"/>
                </a:solidFill>
                <a:latin typeface="微软雅黑" panose="020B0503020204020204" charset="-122"/>
                <a:ea typeface="微软雅黑" panose="020B0503020204020204" charset="-122"/>
              </a:rPr>
              <a:t>,</a:t>
            </a:r>
            <a:r>
              <a:rPr lang="zh-CN" altLang="en-US" sz="1800" dirty="0">
                <a:solidFill>
                  <a:srgbClr val="000000"/>
                </a:solidFill>
                <a:latin typeface="微软雅黑" panose="020B0503020204020204" charset="-122"/>
                <a:ea typeface="微软雅黑" panose="020B0503020204020204" charset="-122"/>
              </a:rPr>
              <a:t>常于存放存储器地址。</a:t>
            </a:r>
            <a:endParaRPr lang="zh-CN" altLang="en-US" sz="1800" dirty="0">
              <a:solidFill>
                <a:srgbClr val="000000"/>
              </a:solidFill>
              <a:latin typeface="微软雅黑" panose="020B0503020204020204" charset="-122"/>
              <a:ea typeface="微软雅黑" panose="020B0503020204020204" charset="-122"/>
            </a:endParaRPr>
          </a:p>
        </p:txBody>
      </p:sp>
      <p:sp>
        <p:nvSpPr>
          <p:cNvPr id="51208" name="AutoShape 8"/>
          <p:cNvSpPr>
            <a:spLocks noChangeArrowheads="1"/>
          </p:cNvSpPr>
          <p:nvPr/>
        </p:nvSpPr>
        <p:spPr bwMode="auto">
          <a:xfrm>
            <a:off x="3421063" y="1844675"/>
            <a:ext cx="4681537" cy="719138"/>
          </a:xfrm>
          <a:prstGeom prst="wedgeRectCallout">
            <a:avLst>
              <a:gd name="adj1" fmla="val -66343"/>
              <a:gd name="adj2" fmla="val 2319"/>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计数器</a:t>
            </a:r>
            <a:r>
              <a:rPr lang="en-US" altLang="zh-CN" sz="1800">
                <a:solidFill>
                  <a:srgbClr val="000000"/>
                </a:solidFill>
                <a:latin typeface="微软雅黑" panose="020B0503020204020204" charset="-122"/>
                <a:ea typeface="微软雅黑" panose="020B0503020204020204" charset="-122"/>
              </a:rPr>
              <a:t>, </a:t>
            </a:r>
            <a:r>
              <a:rPr lang="zh-CN" altLang="en-US" sz="1800">
                <a:solidFill>
                  <a:srgbClr val="000000"/>
                </a:solidFill>
                <a:latin typeface="微软雅黑" panose="020B0503020204020204" charset="-122"/>
                <a:ea typeface="微软雅黑" panose="020B0503020204020204" charset="-122"/>
              </a:rPr>
              <a:t>作为循环或串操作等指令中的隐含计数器。</a:t>
            </a:r>
            <a:endParaRPr lang="zh-CN" altLang="en-US" sz="1800">
              <a:solidFill>
                <a:srgbClr val="000000"/>
              </a:solidFill>
              <a:latin typeface="微软雅黑" panose="020B0503020204020204" charset="-122"/>
              <a:ea typeface="微软雅黑" panose="020B0503020204020204" charset="-122"/>
            </a:endParaRPr>
          </a:p>
        </p:txBody>
      </p:sp>
      <p:sp>
        <p:nvSpPr>
          <p:cNvPr id="51209" name="AutoShape 9"/>
          <p:cNvSpPr>
            <a:spLocks noChangeArrowheads="1"/>
          </p:cNvSpPr>
          <p:nvPr/>
        </p:nvSpPr>
        <p:spPr bwMode="auto">
          <a:xfrm>
            <a:off x="3421063" y="2133600"/>
            <a:ext cx="4968875" cy="719138"/>
          </a:xfrm>
          <a:prstGeom prst="wedgeRectCallout">
            <a:avLst>
              <a:gd name="adj1" fmla="val -65398"/>
              <a:gd name="adj2" fmla="val 2319"/>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800" dirty="0">
                <a:solidFill>
                  <a:srgbClr val="000000"/>
                </a:solidFill>
                <a:latin typeface="微软雅黑" panose="020B0503020204020204" charset="-122"/>
                <a:ea typeface="微软雅黑" panose="020B0503020204020204" charset="-122"/>
              </a:rPr>
              <a:t>数据寄存器</a:t>
            </a:r>
            <a:r>
              <a:rPr lang="en-US" altLang="zh-CN" sz="1800" dirty="0">
                <a:solidFill>
                  <a:srgbClr val="000000"/>
                </a:solidFill>
                <a:latin typeface="微软雅黑" panose="020B0503020204020204" charset="-122"/>
                <a:ea typeface="微软雅黑" panose="020B0503020204020204" charset="-122"/>
              </a:rPr>
              <a:t>,</a:t>
            </a:r>
            <a:r>
              <a:rPr lang="zh-CN" altLang="en-US" sz="1800" dirty="0">
                <a:solidFill>
                  <a:srgbClr val="000000"/>
                </a:solidFill>
                <a:latin typeface="微软雅黑" panose="020B0503020204020204" charset="-122"/>
                <a:ea typeface="微软雅黑" panose="020B0503020204020204" charset="-122"/>
              </a:rPr>
              <a:t>用来存放双字数据的高</a:t>
            </a:r>
            <a:r>
              <a:rPr lang="en-US" altLang="zh-CN" sz="1800" dirty="0">
                <a:solidFill>
                  <a:srgbClr val="000000"/>
                </a:solidFill>
                <a:latin typeface="微软雅黑" panose="020B0503020204020204" charset="-122"/>
                <a:ea typeface="微软雅黑" panose="020B0503020204020204" charset="-122"/>
              </a:rPr>
              <a:t>16</a:t>
            </a:r>
            <a:r>
              <a:rPr lang="zh-CN" altLang="en-US" sz="1800" dirty="0">
                <a:solidFill>
                  <a:srgbClr val="000000"/>
                </a:solidFill>
                <a:latin typeface="微软雅黑" panose="020B0503020204020204" charset="-122"/>
                <a:ea typeface="微软雅黑" panose="020B0503020204020204" charset="-122"/>
              </a:rPr>
              <a:t>位，或存放外设端口地址。</a:t>
            </a:r>
            <a:endParaRPr lang="zh-CN" altLang="en-US" sz="1800" dirty="0">
              <a:solidFill>
                <a:srgbClr val="000000"/>
              </a:solidFill>
              <a:latin typeface="微软雅黑" panose="020B0503020204020204" charset="-122"/>
              <a:ea typeface="微软雅黑" panose="020B0503020204020204" charset="-122"/>
            </a:endParaRPr>
          </a:p>
        </p:txBody>
      </p:sp>
      <p:grpSp>
        <p:nvGrpSpPr>
          <p:cNvPr id="2" name="Group 10"/>
          <p:cNvGrpSpPr/>
          <p:nvPr/>
        </p:nvGrpSpPr>
        <p:grpSpPr bwMode="auto">
          <a:xfrm>
            <a:off x="4933950" y="3068638"/>
            <a:ext cx="3600450" cy="720725"/>
            <a:chOff x="3107" y="1933"/>
            <a:chExt cx="2358" cy="454"/>
          </a:xfrm>
        </p:grpSpPr>
        <p:sp>
          <p:nvSpPr>
            <p:cNvPr id="10263" name="Text Box 11"/>
            <p:cNvSpPr txBox="1">
              <a:spLocks noChangeArrowheads="1"/>
            </p:cNvSpPr>
            <p:nvPr/>
          </p:nvSpPr>
          <p:spPr bwMode="auto">
            <a:xfrm>
              <a:off x="3379" y="1933"/>
              <a:ext cx="2086" cy="404"/>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50000"/>
                </a:spcBef>
                <a:buFontTx/>
                <a:buNone/>
              </a:pPr>
              <a:r>
                <a:rPr lang="zh-CN" altLang="en-US" sz="1800">
                  <a:solidFill>
                    <a:srgbClr val="000000"/>
                  </a:solidFill>
                  <a:latin typeface="微软雅黑" panose="020B0503020204020204" charset="-122"/>
                  <a:ea typeface="微软雅黑" panose="020B0503020204020204" charset="-122"/>
                </a:rPr>
                <a:t>变址和指针寄存器用于存放某个存储单元的偏移地址</a:t>
              </a:r>
              <a:endParaRPr lang="zh-CN" altLang="en-US" sz="1800">
                <a:solidFill>
                  <a:srgbClr val="000000"/>
                </a:solidFill>
                <a:latin typeface="微软雅黑" panose="020B0503020204020204" charset="-122"/>
                <a:ea typeface="微软雅黑" panose="020B0503020204020204" charset="-122"/>
              </a:endParaRPr>
            </a:p>
          </p:txBody>
        </p:sp>
        <p:sp>
          <p:nvSpPr>
            <p:cNvPr id="10264" name="Line 12"/>
            <p:cNvSpPr>
              <a:spLocks noChangeShapeType="1"/>
            </p:cNvSpPr>
            <p:nvPr/>
          </p:nvSpPr>
          <p:spPr bwMode="auto">
            <a:xfrm flipH="1" flipV="1">
              <a:off x="3107" y="2069"/>
              <a:ext cx="273" cy="136"/>
            </a:xfrm>
            <a:prstGeom prst="line">
              <a:avLst/>
            </a:prstGeom>
            <a:noFill/>
            <a:ln w="38100">
              <a:solidFill>
                <a:srgbClr val="00FFFF"/>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微软雅黑" panose="020B0503020204020204" charset="-122"/>
                <a:ea typeface="微软雅黑" panose="020B0503020204020204" charset="-122"/>
              </a:endParaRPr>
            </a:p>
          </p:txBody>
        </p:sp>
        <p:sp>
          <p:nvSpPr>
            <p:cNvPr id="10265" name="Line 13"/>
            <p:cNvSpPr>
              <a:spLocks noChangeShapeType="1"/>
            </p:cNvSpPr>
            <p:nvPr/>
          </p:nvSpPr>
          <p:spPr bwMode="auto">
            <a:xfrm flipH="1">
              <a:off x="3107" y="2296"/>
              <a:ext cx="272" cy="91"/>
            </a:xfrm>
            <a:prstGeom prst="line">
              <a:avLst/>
            </a:prstGeom>
            <a:noFill/>
            <a:ln w="38100">
              <a:solidFill>
                <a:srgbClr val="00FFFF"/>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微软雅黑" panose="020B0503020204020204" charset="-122"/>
                <a:ea typeface="微软雅黑" panose="020B0503020204020204" charset="-122"/>
              </a:endParaRPr>
            </a:p>
          </p:txBody>
        </p:sp>
      </p:grpSp>
      <p:sp>
        <p:nvSpPr>
          <p:cNvPr id="51214" name="AutoShape 14"/>
          <p:cNvSpPr>
            <a:spLocks noChangeArrowheads="1"/>
          </p:cNvSpPr>
          <p:nvPr/>
        </p:nvSpPr>
        <p:spPr bwMode="auto">
          <a:xfrm>
            <a:off x="4933950" y="1989138"/>
            <a:ext cx="3527425" cy="935037"/>
          </a:xfrm>
          <a:prstGeom prst="wedgeRectCallout">
            <a:avLst>
              <a:gd name="adj1" fmla="val -53014"/>
              <a:gd name="adj2" fmla="val 86843"/>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800">
                <a:solidFill>
                  <a:srgbClr val="000000"/>
                </a:solidFill>
                <a:latin typeface="微软雅黑" panose="020B0503020204020204" charset="-122"/>
                <a:ea typeface="微软雅黑" panose="020B0503020204020204" charset="-122"/>
              </a:rPr>
              <a:t>SP</a:t>
            </a:r>
            <a:r>
              <a:rPr lang="zh-CN" altLang="en-US" sz="1800">
                <a:solidFill>
                  <a:srgbClr val="000000"/>
                </a:solidFill>
                <a:latin typeface="微软雅黑" panose="020B0503020204020204" charset="-122"/>
                <a:ea typeface="微软雅黑" panose="020B0503020204020204" charset="-122"/>
              </a:rPr>
              <a:t>用于存放当前堆栈段中栈顶的偏移地址；</a:t>
            </a:r>
            <a:r>
              <a:rPr lang="en-US" altLang="zh-CN" sz="1800">
                <a:solidFill>
                  <a:srgbClr val="000000"/>
                </a:solidFill>
                <a:latin typeface="微软雅黑" panose="020B0503020204020204" charset="-122"/>
                <a:ea typeface="微软雅黑" panose="020B0503020204020204" charset="-122"/>
              </a:rPr>
              <a:t>BP</a:t>
            </a:r>
            <a:r>
              <a:rPr lang="zh-CN" altLang="en-US" sz="1800">
                <a:solidFill>
                  <a:srgbClr val="000000"/>
                </a:solidFill>
                <a:latin typeface="微软雅黑" panose="020B0503020204020204" charset="-122"/>
                <a:ea typeface="微软雅黑" panose="020B0503020204020204" charset="-122"/>
              </a:rPr>
              <a:t>用于存放堆栈段中某一存储单元的偏移地址。</a:t>
            </a:r>
            <a:endParaRPr lang="zh-CN" altLang="en-US" sz="1800">
              <a:solidFill>
                <a:srgbClr val="000000"/>
              </a:solidFill>
              <a:latin typeface="微软雅黑" panose="020B0503020204020204" charset="-122"/>
              <a:ea typeface="微软雅黑" panose="020B0503020204020204" charset="-122"/>
            </a:endParaRPr>
          </a:p>
        </p:txBody>
      </p:sp>
      <p:sp>
        <p:nvSpPr>
          <p:cNvPr id="51215" name="AutoShape 15"/>
          <p:cNvSpPr>
            <a:spLocks noChangeArrowheads="1"/>
          </p:cNvSpPr>
          <p:nvPr/>
        </p:nvSpPr>
        <p:spPr bwMode="auto">
          <a:xfrm>
            <a:off x="5005388" y="2708275"/>
            <a:ext cx="3455987" cy="649288"/>
          </a:xfrm>
          <a:prstGeom prst="wedgeRectCallout">
            <a:avLst>
              <a:gd name="adj1" fmla="val -53079"/>
              <a:gd name="adj2" fmla="val 114060"/>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在字符串操作中，</a:t>
            </a:r>
            <a:r>
              <a:rPr lang="en-US" altLang="zh-CN" sz="1800">
                <a:solidFill>
                  <a:srgbClr val="000000"/>
                </a:solidFill>
                <a:latin typeface="微软雅黑" panose="020B0503020204020204" charset="-122"/>
                <a:ea typeface="微软雅黑" panose="020B0503020204020204" charset="-122"/>
              </a:rPr>
              <a:t>SI</a:t>
            </a:r>
            <a:r>
              <a:rPr lang="zh-CN" altLang="en-US" sz="1800">
                <a:solidFill>
                  <a:srgbClr val="000000"/>
                </a:solidFill>
                <a:latin typeface="微软雅黑" panose="020B0503020204020204" charset="-122"/>
                <a:ea typeface="微软雅黑" panose="020B0503020204020204" charset="-122"/>
              </a:rPr>
              <a:t>和</a:t>
            </a:r>
            <a:r>
              <a:rPr lang="en-US" altLang="zh-CN" sz="1800">
                <a:solidFill>
                  <a:srgbClr val="000000"/>
                </a:solidFill>
                <a:latin typeface="微软雅黑" panose="020B0503020204020204" charset="-122"/>
                <a:ea typeface="微软雅黑" panose="020B0503020204020204" charset="-122"/>
              </a:rPr>
              <a:t>DI</a:t>
            </a:r>
            <a:r>
              <a:rPr lang="zh-CN" altLang="en-US" sz="1800">
                <a:solidFill>
                  <a:srgbClr val="000000"/>
                </a:solidFill>
                <a:latin typeface="微软雅黑" panose="020B0503020204020204" charset="-122"/>
                <a:ea typeface="微软雅黑" panose="020B0503020204020204" charset="-122"/>
              </a:rPr>
              <a:t>都具有自动增量或减量的功能。</a:t>
            </a:r>
            <a:endParaRPr lang="zh-CN" altLang="en-US" sz="1800">
              <a:solidFill>
                <a:srgbClr val="000000"/>
              </a:solidFill>
              <a:latin typeface="微软雅黑" panose="020B0503020204020204" charset="-122"/>
              <a:ea typeface="微软雅黑" panose="020B0503020204020204" charset="-122"/>
            </a:endParaRPr>
          </a:p>
        </p:txBody>
      </p:sp>
      <p:sp>
        <p:nvSpPr>
          <p:cNvPr id="51216" name="AutoShape 16"/>
          <p:cNvSpPr>
            <a:spLocks noChangeArrowheads="1"/>
          </p:cNvSpPr>
          <p:nvPr/>
        </p:nvSpPr>
        <p:spPr bwMode="auto">
          <a:xfrm>
            <a:off x="2989263" y="3213100"/>
            <a:ext cx="4824412" cy="936625"/>
          </a:xfrm>
          <a:prstGeom prst="wedgeRectCallout">
            <a:avLst>
              <a:gd name="adj1" fmla="val -44208"/>
              <a:gd name="adj2" fmla="val 71185"/>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20000"/>
              </a:spcBef>
              <a:buClr>
                <a:srgbClr val="99CCFF"/>
              </a:buClr>
              <a:buSzPct val="85000"/>
              <a:buFont typeface="Wingdings 2" panose="05020102010507070707" pitchFamily="18" charset="2"/>
              <a:buNone/>
            </a:pPr>
            <a:r>
              <a:rPr lang="zh-CN" altLang="en-US" sz="1800">
                <a:solidFill>
                  <a:srgbClr val="000000"/>
                </a:solidFill>
                <a:latin typeface="微软雅黑" panose="020B0503020204020204" charset="-122"/>
                <a:ea typeface="微软雅黑" panose="020B0503020204020204" charset="-122"/>
              </a:rPr>
              <a:t>保存下一次将要取出指令的偏移地址，</a:t>
            </a:r>
            <a:r>
              <a:rPr lang="en-US" altLang="zh-CN" sz="1800">
                <a:solidFill>
                  <a:srgbClr val="000000"/>
                </a:solidFill>
                <a:latin typeface="微软雅黑" panose="020B0503020204020204" charset="-122"/>
                <a:ea typeface="微软雅黑" panose="020B0503020204020204" charset="-122"/>
              </a:rPr>
              <a:t>IP</a:t>
            </a:r>
            <a:r>
              <a:rPr lang="zh-CN" altLang="en-US" sz="1800">
                <a:solidFill>
                  <a:srgbClr val="000000"/>
                </a:solidFill>
                <a:latin typeface="微软雅黑" panose="020B0503020204020204" charset="-122"/>
                <a:ea typeface="微软雅黑" panose="020B0503020204020204" charset="-122"/>
              </a:rPr>
              <a:t>的内容由微处理器硬件自动设置，有一些指令可改变</a:t>
            </a:r>
            <a:r>
              <a:rPr lang="en-US" altLang="zh-CN" sz="1800">
                <a:solidFill>
                  <a:srgbClr val="000000"/>
                </a:solidFill>
                <a:latin typeface="微软雅黑" panose="020B0503020204020204" charset="-122"/>
                <a:ea typeface="微软雅黑" panose="020B0503020204020204" charset="-122"/>
              </a:rPr>
              <a:t>IP</a:t>
            </a:r>
            <a:r>
              <a:rPr lang="zh-CN" altLang="en-US" sz="1800">
                <a:solidFill>
                  <a:srgbClr val="000000"/>
                </a:solidFill>
                <a:latin typeface="微软雅黑" panose="020B0503020204020204" charset="-122"/>
                <a:ea typeface="微软雅黑" panose="020B0503020204020204" charset="-122"/>
              </a:rPr>
              <a:t>的值，如转移指令、子程序调用指令等。</a:t>
            </a:r>
            <a:endParaRPr lang="zh-CN" altLang="en-US" sz="1800">
              <a:solidFill>
                <a:srgbClr val="000000"/>
              </a:solidFill>
              <a:latin typeface="微软雅黑" panose="020B0503020204020204" charset="-122"/>
              <a:ea typeface="微软雅黑" panose="020B0503020204020204" charset="-122"/>
            </a:endParaRPr>
          </a:p>
        </p:txBody>
      </p:sp>
      <p:sp>
        <p:nvSpPr>
          <p:cNvPr id="51217" name="Text Box 17"/>
          <p:cNvSpPr txBox="1">
            <a:spLocks noChangeArrowheads="1"/>
          </p:cNvSpPr>
          <p:nvPr/>
        </p:nvSpPr>
        <p:spPr bwMode="auto">
          <a:xfrm>
            <a:off x="2197100" y="3716338"/>
            <a:ext cx="3744913" cy="1465262"/>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50000"/>
              </a:spcBef>
              <a:buFontTx/>
              <a:buNone/>
            </a:pPr>
            <a:r>
              <a:rPr lang="zh-CN" altLang="en-US" sz="1800" dirty="0">
                <a:solidFill>
                  <a:srgbClr val="000000"/>
                </a:solidFill>
                <a:latin typeface="微软雅黑" panose="020B0503020204020204" charset="-122"/>
                <a:ea typeface="微软雅黑" panose="020B0503020204020204" charset="-122"/>
              </a:rPr>
              <a:t>控制标志</a:t>
            </a:r>
            <a:endParaRPr lang="zh-CN" altLang="en-US" sz="1800" dirty="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dirty="0">
                <a:solidFill>
                  <a:srgbClr val="000000"/>
                </a:solidFill>
                <a:latin typeface="微软雅黑" panose="020B0503020204020204" charset="-122"/>
                <a:ea typeface="微软雅黑" panose="020B0503020204020204" charset="-122"/>
              </a:rPr>
              <a:t>功能</a:t>
            </a:r>
            <a:r>
              <a:rPr lang="en-US" altLang="zh-CN" sz="1800" dirty="0">
                <a:solidFill>
                  <a:srgbClr val="000000"/>
                </a:solidFill>
                <a:latin typeface="微软雅黑" panose="020B0503020204020204" charset="-122"/>
                <a:ea typeface="微软雅黑" panose="020B0503020204020204" charset="-122"/>
              </a:rPr>
              <a:t>:</a:t>
            </a:r>
            <a:r>
              <a:rPr lang="zh-CN" altLang="en-US" sz="1800" dirty="0">
                <a:solidFill>
                  <a:srgbClr val="000000"/>
                </a:solidFill>
                <a:latin typeface="微软雅黑" panose="020B0503020204020204" charset="-122"/>
                <a:ea typeface="微软雅黑" panose="020B0503020204020204" charset="-122"/>
              </a:rPr>
              <a:t>控制处理器执行指令的方式</a:t>
            </a:r>
            <a:endParaRPr lang="zh-CN" altLang="en-US" sz="1800" dirty="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dirty="0">
                <a:solidFill>
                  <a:srgbClr val="000000"/>
                </a:solidFill>
                <a:latin typeface="微软雅黑" panose="020B0503020204020204" charset="-122"/>
                <a:ea typeface="微软雅黑" panose="020B0503020204020204" charset="-122"/>
              </a:rPr>
              <a:t>（</a:t>
            </a:r>
            <a:r>
              <a:rPr lang="en-US" altLang="zh-CN" sz="1800" dirty="0">
                <a:solidFill>
                  <a:srgbClr val="000000"/>
                </a:solidFill>
                <a:latin typeface="微软雅黑" panose="020B0503020204020204" charset="-122"/>
                <a:ea typeface="微软雅黑" panose="020B0503020204020204" charset="-122"/>
              </a:rPr>
              <a:t>1</a:t>
            </a:r>
            <a:r>
              <a:rPr lang="zh-CN" altLang="en-US" sz="1800" dirty="0">
                <a:solidFill>
                  <a:srgbClr val="000000"/>
                </a:solidFill>
                <a:latin typeface="微软雅黑" panose="020B0503020204020204" charset="-122"/>
                <a:ea typeface="微软雅黑" panose="020B0503020204020204" charset="-122"/>
              </a:rPr>
              <a:t>）方向标志</a:t>
            </a:r>
            <a:r>
              <a:rPr lang="en-US" altLang="zh-CN" sz="1800" dirty="0">
                <a:solidFill>
                  <a:srgbClr val="000000"/>
                </a:solidFill>
                <a:latin typeface="微软雅黑" panose="020B0503020204020204" charset="-122"/>
                <a:ea typeface="微软雅黑" panose="020B0503020204020204" charset="-122"/>
              </a:rPr>
              <a:t>DF</a:t>
            </a:r>
            <a:endParaRPr lang="en-US" altLang="zh-CN" sz="1800" dirty="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dirty="0">
                <a:solidFill>
                  <a:srgbClr val="000000"/>
                </a:solidFill>
                <a:latin typeface="微软雅黑" panose="020B0503020204020204" charset="-122"/>
                <a:ea typeface="微软雅黑" panose="020B0503020204020204" charset="-122"/>
              </a:rPr>
              <a:t>（</a:t>
            </a:r>
            <a:r>
              <a:rPr lang="en-US" altLang="zh-CN" sz="1800" dirty="0">
                <a:solidFill>
                  <a:srgbClr val="000000"/>
                </a:solidFill>
                <a:latin typeface="微软雅黑" panose="020B0503020204020204" charset="-122"/>
                <a:ea typeface="微软雅黑" panose="020B0503020204020204" charset="-122"/>
              </a:rPr>
              <a:t>2</a:t>
            </a:r>
            <a:r>
              <a:rPr lang="zh-CN" altLang="en-US" sz="1800" dirty="0">
                <a:solidFill>
                  <a:srgbClr val="000000"/>
                </a:solidFill>
                <a:latin typeface="微软雅黑" panose="020B0503020204020204" charset="-122"/>
                <a:ea typeface="微软雅黑" panose="020B0503020204020204" charset="-122"/>
              </a:rPr>
              <a:t>）中断允许标志</a:t>
            </a:r>
            <a:r>
              <a:rPr lang="en-US" altLang="zh-CN" sz="1800" dirty="0">
                <a:solidFill>
                  <a:srgbClr val="000000"/>
                </a:solidFill>
                <a:latin typeface="微软雅黑" panose="020B0503020204020204" charset="-122"/>
                <a:ea typeface="微软雅黑" panose="020B0503020204020204" charset="-122"/>
              </a:rPr>
              <a:t>IF</a:t>
            </a:r>
            <a:endParaRPr lang="en-US" altLang="zh-CN" sz="1800" dirty="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dirty="0">
                <a:solidFill>
                  <a:srgbClr val="000000"/>
                </a:solidFill>
                <a:latin typeface="微软雅黑" panose="020B0503020204020204" charset="-122"/>
                <a:ea typeface="微软雅黑" panose="020B0503020204020204" charset="-122"/>
              </a:rPr>
              <a:t>（</a:t>
            </a:r>
            <a:r>
              <a:rPr lang="en-US" altLang="zh-CN" sz="1800" dirty="0">
                <a:solidFill>
                  <a:srgbClr val="000000"/>
                </a:solidFill>
                <a:latin typeface="微软雅黑" panose="020B0503020204020204" charset="-122"/>
                <a:ea typeface="微软雅黑" panose="020B0503020204020204" charset="-122"/>
              </a:rPr>
              <a:t>3</a:t>
            </a:r>
            <a:r>
              <a:rPr lang="zh-CN" altLang="en-US" sz="1800" dirty="0">
                <a:solidFill>
                  <a:srgbClr val="000000"/>
                </a:solidFill>
                <a:latin typeface="微软雅黑" panose="020B0503020204020204" charset="-122"/>
                <a:ea typeface="微软雅黑" panose="020B0503020204020204" charset="-122"/>
              </a:rPr>
              <a:t>）追踪标志</a:t>
            </a:r>
            <a:r>
              <a:rPr lang="en-US" altLang="zh-CN" sz="1800" dirty="0">
                <a:solidFill>
                  <a:srgbClr val="000000"/>
                </a:solidFill>
                <a:latin typeface="微软雅黑" panose="020B0503020204020204" charset="-122"/>
                <a:ea typeface="微软雅黑" panose="020B0503020204020204" charset="-122"/>
              </a:rPr>
              <a:t>TF</a:t>
            </a:r>
            <a:endParaRPr lang="en-US" altLang="zh-CN" sz="1800" dirty="0">
              <a:solidFill>
                <a:srgbClr val="000000"/>
              </a:solidFill>
              <a:latin typeface="微软雅黑" panose="020B0503020204020204" charset="-122"/>
              <a:ea typeface="微软雅黑" panose="020B0503020204020204" charset="-122"/>
            </a:endParaRPr>
          </a:p>
        </p:txBody>
      </p:sp>
      <p:sp>
        <p:nvSpPr>
          <p:cNvPr id="51218" name="AutoShape 18"/>
          <p:cNvSpPr>
            <a:spLocks noChangeArrowheads="1"/>
          </p:cNvSpPr>
          <p:nvPr/>
        </p:nvSpPr>
        <p:spPr bwMode="auto">
          <a:xfrm>
            <a:off x="4357688" y="1196975"/>
            <a:ext cx="2808287" cy="647700"/>
          </a:xfrm>
          <a:prstGeom prst="wedgeRectCallout">
            <a:avLst>
              <a:gd name="adj1" fmla="val -57856"/>
              <a:gd name="adj2" fmla="val 71079"/>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数据寄存器用来保存操作数或运算结果等</a:t>
            </a:r>
            <a:endParaRPr lang="zh-CN" altLang="en-US" sz="1800">
              <a:solidFill>
                <a:srgbClr val="000000"/>
              </a:solidFill>
              <a:latin typeface="微软雅黑" panose="020B0503020204020204" charset="-122"/>
              <a:ea typeface="微软雅黑" panose="020B0503020204020204" charset="-122"/>
            </a:endParaRPr>
          </a:p>
        </p:txBody>
      </p:sp>
      <p:sp>
        <p:nvSpPr>
          <p:cNvPr id="51219" name="AutoShape 19"/>
          <p:cNvSpPr>
            <a:spLocks noChangeArrowheads="1"/>
          </p:cNvSpPr>
          <p:nvPr/>
        </p:nvSpPr>
        <p:spPr bwMode="auto">
          <a:xfrm>
            <a:off x="4572000" y="3716338"/>
            <a:ext cx="3600450" cy="1512887"/>
          </a:xfrm>
          <a:prstGeom prst="wedgeRectCallout">
            <a:avLst>
              <a:gd name="adj1" fmla="val -41755"/>
              <a:gd name="adj2" fmla="val 78648"/>
            </a:avLst>
          </a:prstGeom>
          <a:solidFill>
            <a:srgbClr val="00FFFF"/>
          </a:solidFill>
          <a:ln w="9525">
            <a:solidFill>
              <a:schemeClr val="tx1"/>
            </a:solidFill>
            <a:miter lim="800000"/>
          </a:ln>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800">
                <a:solidFill>
                  <a:srgbClr val="000000"/>
                </a:solidFill>
                <a:latin typeface="微软雅黑" panose="020B0503020204020204" charset="-122"/>
                <a:ea typeface="微软雅黑" panose="020B0503020204020204" charset="-122"/>
              </a:rPr>
              <a:t>8086CPU</a:t>
            </a:r>
            <a:r>
              <a:rPr lang="zh-CN" altLang="en-US" sz="1800">
                <a:solidFill>
                  <a:srgbClr val="000000"/>
                </a:solidFill>
                <a:latin typeface="微软雅黑" panose="020B0503020204020204" charset="-122"/>
                <a:ea typeface="微软雅黑" panose="020B0503020204020204" charset="-122"/>
              </a:rPr>
              <a:t>的４个</a:t>
            </a:r>
            <a:r>
              <a:rPr lang="en-US" altLang="zh-CN" sz="1800">
                <a:solidFill>
                  <a:srgbClr val="000000"/>
                </a:solidFill>
                <a:latin typeface="微软雅黑" panose="020B0503020204020204" charset="-122"/>
                <a:ea typeface="微软雅黑" panose="020B0503020204020204" charset="-122"/>
              </a:rPr>
              <a:t>16</a:t>
            </a:r>
            <a:r>
              <a:rPr lang="zh-CN" altLang="en-US" sz="1800">
                <a:solidFill>
                  <a:srgbClr val="000000"/>
                </a:solidFill>
                <a:latin typeface="微软雅黑" panose="020B0503020204020204" charset="-122"/>
                <a:ea typeface="微软雅黑" panose="020B0503020204020204" charset="-122"/>
              </a:rPr>
              <a:t>位的段寄存器</a:t>
            </a:r>
            <a:r>
              <a:rPr lang="en-US" altLang="zh-CN" sz="1800">
                <a:solidFill>
                  <a:srgbClr val="000000"/>
                </a:solidFill>
                <a:latin typeface="微软雅黑" panose="020B0503020204020204" charset="-122"/>
                <a:ea typeface="微软雅黑" panose="020B0503020204020204" charset="-122"/>
              </a:rPr>
              <a:t>:CS</a:t>
            </a:r>
            <a:r>
              <a:rPr lang="zh-CN" altLang="en-US" sz="1800">
                <a:solidFill>
                  <a:srgbClr val="000000"/>
                </a:solidFill>
                <a:latin typeface="微软雅黑" panose="020B0503020204020204" charset="-122"/>
                <a:ea typeface="微软雅黑" panose="020B0503020204020204" charset="-122"/>
              </a:rPr>
              <a:t>，</a:t>
            </a:r>
            <a:r>
              <a:rPr lang="en-US" altLang="zh-CN" sz="1800">
                <a:solidFill>
                  <a:srgbClr val="000000"/>
                </a:solidFill>
                <a:latin typeface="微软雅黑" panose="020B0503020204020204" charset="-122"/>
                <a:ea typeface="微软雅黑" panose="020B0503020204020204" charset="-122"/>
              </a:rPr>
              <a:t>DS</a:t>
            </a:r>
            <a:r>
              <a:rPr lang="zh-CN" altLang="en-US" sz="1800">
                <a:solidFill>
                  <a:srgbClr val="000000"/>
                </a:solidFill>
                <a:latin typeface="微软雅黑" panose="020B0503020204020204" charset="-122"/>
                <a:ea typeface="微软雅黑" panose="020B0503020204020204" charset="-122"/>
              </a:rPr>
              <a:t>，</a:t>
            </a:r>
            <a:r>
              <a:rPr lang="en-US" altLang="zh-CN" sz="1800">
                <a:solidFill>
                  <a:srgbClr val="000000"/>
                </a:solidFill>
                <a:latin typeface="微软雅黑" panose="020B0503020204020204" charset="-122"/>
                <a:ea typeface="微软雅黑" panose="020B0503020204020204" charset="-122"/>
              </a:rPr>
              <a:t>SS</a:t>
            </a:r>
            <a:r>
              <a:rPr lang="zh-CN" altLang="en-US" sz="1800">
                <a:solidFill>
                  <a:srgbClr val="000000"/>
                </a:solidFill>
                <a:latin typeface="微软雅黑" panose="020B0503020204020204" charset="-122"/>
                <a:ea typeface="微软雅黑" panose="020B0503020204020204" charset="-122"/>
              </a:rPr>
              <a:t>，</a:t>
            </a:r>
            <a:r>
              <a:rPr lang="en-US" altLang="zh-CN" sz="1800">
                <a:solidFill>
                  <a:srgbClr val="000000"/>
                </a:solidFill>
                <a:latin typeface="微软雅黑" panose="020B0503020204020204" charset="-122"/>
                <a:ea typeface="微软雅黑" panose="020B0503020204020204" charset="-122"/>
              </a:rPr>
              <a:t>ES</a:t>
            </a:r>
            <a:r>
              <a:rPr lang="zh-CN" altLang="en-US" sz="1800">
                <a:solidFill>
                  <a:srgbClr val="000000"/>
                </a:solidFill>
                <a:latin typeface="微软雅黑" panose="020B0503020204020204" charset="-122"/>
                <a:ea typeface="微软雅黑" panose="020B0503020204020204" charset="-122"/>
              </a:rPr>
              <a:t>。</a:t>
            </a:r>
            <a:endParaRPr lang="zh-CN" altLang="en-US" sz="180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en-US" altLang="zh-CN" sz="1800">
                <a:solidFill>
                  <a:srgbClr val="000000"/>
                </a:solidFill>
                <a:latin typeface="微软雅黑" panose="020B0503020204020204" charset="-122"/>
                <a:ea typeface="微软雅黑" panose="020B0503020204020204" charset="-122"/>
              </a:rPr>
              <a:t>80386</a:t>
            </a:r>
            <a:r>
              <a:rPr lang="zh-CN" altLang="en-US" sz="1800">
                <a:solidFill>
                  <a:srgbClr val="000000"/>
                </a:solidFill>
                <a:latin typeface="微软雅黑" panose="020B0503020204020204" charset="-122"/>
                <a:ea typeface="微软雅黑" panose="020B0503020204020204" charset="-122"/>
              </a:rPr>
              <a:t>以后增添了</a:t>
            </a:r>
            <a:r>
              <a:rPr lang="en-US" altLang="zh-CN" sz="1800">
                <a:solidFill>
                  <a:srgbClr val="000000"/>
                </a:solidFill>
                <a:latin typeface="微软雅黑" panose="020B0503020204020204" charset="-122"/>
                <a:ea typeface="微软雅黑" panose="020B0503020204020204" charset="-122"/>
              </a:rPr>
              <a:t>FS</a:t>
            </a:r>
            <a:r>
              <a:rPr lang="zh-CN" altLang="en-US" sz="1800">
                <a:solidFill>
                  <a:srgbClr val="000000"/>
                </a:solidFill>
                <a:latin typeface="微软雅黑" panose="020B0503020204020204" charset="-122"/>
                <a:ea typeface="微软雅黑" panose="020B0503020204020204" charset="-122"/>
              </a:rPr>
              <a:t>和</a:t>
            </a:r>
            <a:r>
              <a:rPr lang="en-US" altLang="zh-CN" sz="1800">
                <a:solidFill>
                  <a:srgbClr val="000000"/>
                </a:solidFill>
                <a:latin typeface="微软雅黑" panose="020B0503020204020204" charset="-122"/>
                <a:ea typeface="微软雅黑" panose="020B0503020204020204" charset="-122"/>
              </a:rPr>
              <a:t>GS</a:t>
            </a:r>
            <a:r>
              <a:rPr lang="zh-CN" altLang="en-US" sz="1800">
                <a:solidFill>
                  <a:srgbClr val="000000"/>
                </a:solidFill>
                <a:latin typeface="微软雅黑" panose="020B0503020204020204" charset="-122"/>
                <a:ea typeface="微软雅黑" panose="020B0503020204020204" charset="-122"/>
              </a:rPr>
              <a:t>。</a:t>
            </a:r>
            <a:endParaRPr lang="zh-CN" altLang="en-US" sz="1800">
              <a:solidFill>
                <a:srgbClr val="000000"/>
              </a:solidFill>
              <a:latin typeface="微软雅黑" panose="020B0503020204020204" charset="-122"/>
              <a:ea typeface="微软雅黑" panose="020B0503020204020204" charset="-122"/>
            </a:endParaRPr>
          </a:p>
          <a:p>
            <a:pPr eaLnBrk="1" hangingPunct="1">
              <a:lnSpc>
                <a:spcPct val="100000"/>
              </a:lnSpc>
              <a:spcBef>
                <a:spcPct val="0"/>
              </a:spcBef>
              <a:buFontTx/>
              <a:buNone/>
            </a:pPr>
            <a:r>
              <a:rPr lang="zh-CN" altLang="en-US" sz="1800">
                <a:solidFill>
                  <a:srgbClr val="000000"/>
                </a:solidFill>
                <a:latin typeface="微软雅黑" panose="020B0503020204020204" charset="-122"/>
                <a:ea typeface="微软雅黑" panose="020B0503020204020204" charset="-122"/>
              </a:rPr>
              <a:t>段寄存器用来确定该段在内存中的起始地址。</a:t>
            </a:r>
            <a:endParaRPr lang="zh-CN" altLang="en-US" sz="1800">
              <a:solidFill>
                <a:srgbClr val="000000"/>
              </a:solidFill>
              <a:latin typeface="微软雅黑" panose="020B0503020204020204" charset="-122"/>
              <a:ea typeface="微软雅黑" panose="020B0503020204020204"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120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5120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8" presetClass="entr" presetSubtype="32" fill="hold" grpId="0" nodeType="clickEffect">
                                  <p:stCondLst>
                                    <p:cond delay="0"/>
                                  </p:stCondLst>
                                  <p:childTnLst>
                                    <p:set>
                                      <p:cBhvr>
                                        <p:cTn id="13" dur="1" fill="hold">
                                          <p:stCondLst>
                                            <p:cond delay="0"/>
                                          </p:stCondLst>
                                        </p:cTn>
                                        <p:tgtEl>
                                          <p:spTgt spid="51218"/>
                                        </p:tgtEl>
                                        <p:attrNameLst>
                                          <p:attrName>style.visibility</p:attrName>
                                        </p:attrNameLst>
                                      </p:cBhvr>
                                      <p:to>
                                        <p:strVal val="visible"/>
                                      </p:to>
                                    </p:set>
                                    <p:animEffect transition="in" filter="diamond(out)">
                                      <p:cBhvr>
                                        <p:cTn id="14" dur="500"/>
                                        <p:tgtEl>
                                          <p:spTgt spid="51218"/>
                                        </p:tgtEl>
                                      </p:cBhvr>
                                    </p:animEffect>
                                  </p:childTnLst>
                                  <p:subTnLst>
                                    <p:set>
                                      <p:cBhvr override="childStyle">
                                        <p:cTn dur="1" fill="hold" display="0" masterRel="nextClick" afterEffect="1"/>
                                        <p:tgtEl>
                                          <p:spTgt spid="5121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8" presetClass="entr" presetSubtype="32" fill="hold" grpId="0" nodeType="clickEffect">
                                  <p:stCondLst>
                                    <p:cond delay="0"/>
                                  </p:stCondLst>
                                  <p:childTnLst>
                                    <p:set>
                                      <p:cBhvr>
                                        <p:cTn id="18" dur="1" fill="hold">
                                          <p:stCondLst>
                                            <p:cond delay="0"/>
                                          </p:stCondLst>
                                        </p:cTn>
                                        <p:tgtEl>
                                          <p:spTgt spid="51206"/>
                                        </p:tgtEl>
                                        <p:attrNameLst>
                                          <p:attrName>style.visibility</p:attrName>
                                        </p:attrNameLst>
                                      </p:cBhvr>
                                      <p:to>
                                        <p:strVal val="visible"/>
                                      </p:to>
                                    </p:set>
                                    <p:animEffect transition="in" filter="diamond(out)">
                                      <p:cBhvr>
                                        <p:cTn id="19" dur="500"/>
                                        <p:tgtEl>
                                          <p:spTgt spid="51206"/>
                                        </p:tgtEl>
                                      </p:cBhvr>
                                    </p:animEffect>
                                  </p:childTnLst>
                                  <p:subTnLst>
                                    <p:set>
                                      <p:cBhvr override="childStyle">
                                        <p:cTn dur="1" fill="hold" display="0" masterRel="nextClick" afterEffect="1"/>
                                        <p:tgtEl>
                                          <p:spTgt spid="51206"/>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8" presetClass="entr" presetSubtype="32" fill="hold" grpId="0" nodeType="clickEffect">
                                  <p:stCondLst>
                                    <p:cond delay="0"/>
                                  </p:stCondLst>
                                  <p:childTnLst>
                                    <p:set>
                                      <p:cBhvr>
                                        <p:cTn id="23" dur="1" fill="hold">
                                          <p:stCondLst>
                                            <p:cond delay="0"/>
                                          </p:stCondLst>
                                        </p:cTn>
                                        <p:tgtEl>
                                          <p:spTgt spid="51207"/>
                                        </p:tgtEl>
                                        <p:attrNameLst>
                                          <p:attrName>style.visibility</p:attrName>
                                        </p:attrNameLst>
                                      </p:cBhvr>
                                      <p:to>
                                        <p:strVal val="visible"/>
                                      </p:to>
                                    </p:set>
                                    <p:animEffect transition="in" filter="diamond(out)">
                                      <p:cBhvr>
                                        <p:cTn id="24" dur="500"/>
                                        <p:tgtEl>
                                          <p:spTgt spid="51207"/>
                                        </p:tgtEl>
                                      </p:cBhvr>
                                    </p:animEffect>
                                  </p:childTnLst>
                                  <p:subTnLst>
                                    <p:set>
                                      <p:cBhvr override="childStyle">
                                        <p:cTn dur="1" fill="hold" display="0" masterRel="nextClick" afterEffect="1"/>
                                        <p:tgtEl>
                                          <p:spTgt spid="51207"/>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8" presetClass="entr" presetSubtype="32" fill="hold" grpId="0" nodeType="clickEffect">
                                  <p:stCondLst>
                                    <p:cond delay="0"/>
                                  </p:stCondLst>
                                  <p:childTnLst>
                                    <p:set>
                                      <p:cBhvr>
                                        <p:cTn id="28" dur="1" fill="hold">
                                          <p:stCondLst>
                                            <p:cond delay="0"/>
                                          </p:stCondLst>
                                        </p:cTn>
                                        <p:tgtEl>
                                          <p:spTgt spid="51208"/>
                                        </p:tgtEl>
                                        <p:attrNameLst>
                                          <p:attrName>style.visibility</p:attrName>
                                        </p:attrNameLst>
                                      </p:cBhvr>
                                      <p:to>
                                        <p:strVal val="visible"/>
                                      </p:to>
                                    </p:set>
                                    <p:animEffect transition="in" filter="diamond(out)">
                                      <p:cBhvr>
                                        <p:cTn id="29" dur="500"/>
                                        <p:tgtEl>
                                          <p:spTgt spid="51208"/>
                                        </p:tgtEl>
                                      </p:cBhvr>
                                    </p:animEffect>
                                  </p:childTnLst>
                                  <p:subTnLst>
                                    <p:set>
                                      <p:cBhvr override="childStyle">
                                        <p:cTn dur="1" fill="hold" display="0" masterRel="nextClick" afterEffect="1"/>
                                        <p:tgtEl>
                                          <p:spTgt spid="51208"/>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8" presetClass="entr" presetSubtype="32" fill="hold" grpId="0" nodeType="clickEffect">
                                  <p:stCondLst>
                                    <p:cond delay="0"/>
                                  </p:stCondLst>
                                  <p:childTnLst>
                                    <p:set>
                                      <p:cBhvr>
                                        <p:cTn id="33" dur="1" fill="hold">
                                          <p:stCondLst>
                                            <p:cond delay="0"/>
                                          </p:stCondLst>
                                        </p:cTn>
                                        <p:tgtEl>
                                          <p:spTgt spid="51209"/>
                                        </p:tgtEl>
                                        <p:attrNameLst>
                                          <p:attrName>style.visibility</p:attrName>
                                        </p:attrNameLst>
                                      </p:cBhvr>
                                      <p:to>
                                        <p:strVal val="visible"/>
                                      </p:to>
                                    </p:set>
                                    <p:animEffect transition="in" filter="diamond(out)">
                                      <p:cBhvr>
                                        <p:cTn id="34" dur="500"/>
                                        <p:tgtEl>
                                          <p:spTgt spid="51209"/>
                                        </p:tgtEl>
                                      </p:cBhvr>
                                    </p:animEffect>
                                  </p:childTnLst>
                                  <p:subTnLst>
                                    <p:set>
                                      <p:cBhvr override="childStyle">
                                        <p:cTn dur="1" fill="hold" display="0" masterRel="nextClick" afterEffect="1"/>
                                        <p:tgtEl>
                                          <p:spTgt spid="51209"/>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diamond(out)">
                                      <p:cBhvr>
                                        <p:cTn id="39"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8" presetClass="entr" presetSubtype="32" fill="hold" grpId="0" nodeType="clickEffect">
                                  <p:stCondLst>
                                    <p:cond delay="0"/>
                                  </p:stCondLst>
                                  <p:childTnLst>
                                    <p:set>
                                      <p:cBhvr>
                                        <p:cTn id="43" dur="1" fill="hold">
                                          <p:stCondLst>
                                            <p:cond delay="0"/>
                                          </p:stCondLst>
                                        </p:cTn>
                                        <p:tgtEl>
                                          <p:spTgt spid="51214"/>
                                        </p:tgtEl>
                                        <p:attrNameLst>
                                          <p:attrName>style.visibility</p:attrName>
                                        </p:attrNameLst>
                                      </p:cBhvr>
                                      <p:to>
                                        <p:strVal val="visible"/>
                                      </p:to>
                                    </p:set>
                                    <p:animEffect transition="in" filter="diamond(out)">
                                      <p:cBhvr>
                                        <p:cTn id="44" dur="500"/>
                                        <p:tgtEl>
                                          <p:spTgt spid="51214"/>
                                        </p:tgtEl>
                                      </p:cBhvr>
                                    </p:animEffect>
                                  </p:childTnLst>
                                  <p:subTnLst>
                                    <p:set>
                                      <p:cBhvr override="childStyle">
                                        <p:cTn dur="1" fill="hold" display="0" masterRel="nextClick" afterEffect="1"/>
                                        <p:tgtEl>
                                          <p:spTgt spid="51214"/>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8" presetClass="entr" presetSubtype="32" fill="hold" grpId="0" nodeType="clickEffect">
                                  <p:stCondLst>
                                    <p:cond delay="0"/>
                                  </p:stCondLst>
                                  <p:childTnLst>
                                    <p:set>
                                      <p:cBhvr>
                                        <p:cTn id="48" dur="1" fill="hold">
                                          <p:stCondLst>
                                            <p:cond delay="0"/>
                                          </p:stCondLst>
                                        </p:cTn>
                                        <p:tgtEl>
                                          <p:spTgt spid="51215"/>
                                        </p:tgtEl>
                                        <p:attrNameLst>
                                          <p:attrName>style.visibility</p:attrName>
                                        </p:attrNameLst>
                                      </p:cBhvr>
                                      <p:to>
                                        <p:strVal val="visible"/>
                                      </p:to>
                                    </p:set>
                                    <p:animEffect transition="in" filter="diamond(out)">
                                      <p:cBhvr>
                                        <p:cTn id="49" dur="500"/>
                                        <p:tgtEl>
                                          <p:spTgt spid="51215"/>
                                        </p:tgtEl>
                                      </p:cBhvr>
                                    </p:animEffect>
                                  </p:childTnLst>
                                  <p:subTnLst>
                                    <p:set>
                                      <p:cBhvr override="childStyle">
                                        <p:cTn dur="1" fill="hold" display="0" masterRel="nextClick" afterEffect="1"/>
                                        <p:tgtEl>
                                          <p:spTgt spid="51215"/>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8" presetClass="entr" presetSubtype="32" fill="hold" grpId="0" nodeType="clickEffect">
                                  <p:stCondLst>
                                    <p:cond delay="0"/>
                                  </p:stCondLst>
                                  <p:childTnLst>
                                    <p:set>
                                      <p:cBhvr>
                                        <p:cTn id="53" dur="1" fill="hold">
                                          <p:stCondLst>
                                            <p:cond delay="0"/>
                                          </p:stCondLst>
                                        </p:cTn>
                                        <p:tgtEl>
                                          <p:spTgt spid="51216"/>
                                        </p:tgtEl>
                                        <p:attrNameLst>
                                          <p:attrName>style.visibility</p:attrName>
                                        </p:attrNameLst>
                                      </p:cBhvr>
                                      <p:to>
                                        <p:strVal val="visible"/>
                                      </p:to>
                                    </p:set>
                                    <p:animEffect transition="in" filter="diamond(out)">
                                      <p:cBhvr>
                                        <p:cTn id="54" dur="500"/>
                                        <p:tgtEl>
                                          <p:spTgt spid="51216"/>
                                        </p:tgtEl>
                                      </p:cBhvr>
                                    </p:animEffect>
                                  </p:childTnLst>
                                  <p:subTnLst>
                                    <p:set>
                                      <p:cBhvr override="childStyle">
                                        <p:cTn dur="1" fill="hold" display="0" masterRel="nextClick" afterEffect="1"/>
                                        <p:tgtEl>
                                          <p:spTgt spid="51216"/>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8" presetClass="entr" presetSubtype="32" fill="hold" grpId="0" nodeType="clickEffect">
                                  <p:stCondLst>
                                    <p:cond delay="0"/>
                                  </p:stCondLst>
                                  <p:childTnLst>
                                    <p:set>
                                      <p:cBhvr>
                                        <p:cTn id="58" dur="1" fill="hold">
                                          <p:stCondLst>
                                            <p:cond delay="0"/>
                                          </p:stCondLst>
                                        </p:cTn>
                                        <p:tgtEl>
                                          <p:spTgt spid="51219"/>
                                        </p:tgtEl>
                                        <p:attrNameLst>
                                          <p:attrName>style.visibility</p:attrName>
                                        </p:attrNameLst>
                                      </p:cBhvr>
                                      <p:to>
                                        <p:strVal val="visible"/>
                                      </p:to>
                                    </p:set>
                                    <p:animEffect transition="in" filter="diamond(out)">
                                      <p:cBhvr>
                                        <p:cTn id="59" dur="500"/>
                                        <p:tgtEl>
                                          <p:spTgt spid="51219"/>
                                        </p:tgtEl>
                                      </p:cBhvr>
                                    </p:animEffect>
                                  </p:childTnLst>
                                  <p:subTnLst>
                                    <p:set>
                                      <p:cBhvr override="childStyle">
                                        <p:cTn dur="1" fill="hold" display="0" masterRel="nextClick" afterEffect="1"/>
                                        <p:tgtEl>
                                          <p:spTgt spid="51219"/>
                                        </p:tgtEl>
                                        <p:attrNameLst>
                                          <p:attrName>style.visibility</p:attrName>
                                        </p:attrNameLst>
                                      </p:cBhvr>
                                      <p:to>
                                        <p:strVal val="hidden"/>
                                      </p:to>
                                    </p:set>
                                  </p:subTnLst>
                                </p:cTn>
                              </p:par>
                            </p:childTnLst>
                          </p:cTn>
                        </p:par>
                      </p:childTnLst>
                    </p:cTn>
                  </p:par>
                  <p:par>
                    <p:cTn id="60" fill="hold">
                      <p:stCondLst>
                        <p:cond delay="indefinite"/>
                      </p:stCondLst>
                      <p:childTnLst>
                        <p:par>
                          <p:cTn id="61" fill="hold">
                            <p:stCondLst>
                              <p:cond delay="0"/>
                            </p:stCondLst>
                            <p:childTnLst>
                              <p:par>
                                <p:cTn id="62" presetID="8" presetClass="entr" presetSubtype="32" fill="hold" grpId="0" nodeType="clickEffect">
                                  <p:stCondLst>
                                    <p:cond delay="0"/>
                                  </p:stCondLst>
                                  <p:childTnLst>
                                    <p:set>
                                      <p:cBhvr>
                                        <p:cTn id="63" dur="1" fill="hold">
                                          <p:stCondLst>
                                            <p:cond delay="0"/>
                                          </p:stCondLst>
                                        </p:cTn>
                                        <p:tgtEl>
                                          <p:spTgt spid="51204"/>
                                        </p:tgtEl>
                                        <p:attrNameLst>
                                          <p:attrName>style.visibility</p:attrName>
                                        </p:attrNameLst>
                                      </p:cBhvr>
                                      <p:to>
                                        <p:strVal val="visible"/>
                                      </p:to>
                                    </p:set>
                                    <p:animEffect transition="in" filter="diamond(out)">
                                      <p:cBhvr>
                                        <p:cTn id="64" dur="500"/>
                                        <p:tgtEl>
                                          <p:spTgt spid="51204"/>
                                        </p:tgtEl>
                                      </p:cBhvr>
                                    </p:animEffect>
                                  </p:childTnLst>
                                  <p:subTnLst>
                                    <p:set>
                                      <p:cBhvr override="childStyle">
                                        <p:cTn dur="1" fill="hold" display="0" masterRel="nextClick" afterEffect="1"/>
                                        <p:tgtEl>
                                          <p:spTgt spid="51204"/>
                                        </p:tgtEl>
                                        <p:attrNameLst>
                                          <p:attrName>style.visibility</p:attrName>
                                        </p:attrNameLst>
                                      </p:cBhvr>
                                      <p:to>
                                        <p:strVal val="hidden"/>
                                      </p:to>
                                    </p:set>
                                  </p:subTnLst>
                                </p:cTn>
                              </p:par>
                            </p:childTnLst>
                          </p:cTn>
                        </p:par>
                      </p:childTnLst>
                    </p:cTn>
                  </p:par>
                  <p:par>
                    <p:cTn id="65" fill="hold">
                      <p:stCondLst>
                        <p:cond delay="indefinite"/>
                      </p:stCondLst>
                      <p:childTnLst>
                        <p:par>
                          <p:cTn id="66" fill="hold">
                            <p:stCondLst>
                              <p:cond delay="0"/>
                            </p:stCondLst>
                            <p:childTnLst>
                              <p:par>
                                <p:cTn id="67" presetID="8" presetClass="entr" presetSubtype="32" fill="hold" grpId="0" nodeType="clickEffect">
                                  <p:stCondLst>
                                    <p:cond delay="0"/>
                                  </p:stCondLst>
                                  <p:childTnLst>
                                    <p:set>
                                      <p:cBhvr>
                                        <p:cTn id="68" dur="1" fill="hold">
                                          <p:stCondLst>
                                            <p:cond delay="0"/>
                                          </p:stCondLst>
                                        </p:cTn>
                                        <p:tgtEl>
                                          <p:spTgt spid="51203"/>
                                        </p:tgtEl>
                                        <p:attrNameLst>
                                          <p:attrName>style.visibility</p:attrName>
                                        </p:attrNameLst>
                                      </p:cBhvr>
                                      <p:to>
                                        <p:strVal val="visible"/>
                                      </p:to>
                                    </p:set>
                                    <p:animEffect transition="in" filter="diamond(out)">
                                      <p:cBhvr>
                                        <p:cTn id="69" dur="500"/>
                                        <p:tgtEl>
                                          <p:spTgt spid="51203"/>
                                        </p:tgtEl>
                                      </p:cBhvr>
                                    </p:animEffect>
                                  </p:childTnLst>
                                </p:cTn>
                              </p:par>
                            </p:childTnLst>
                          </p:cTn>
                        </p:par>
                        <p:par>
                          <p:cTn id="70" fill="hold">
                            <p:stCondLst>
                              <p:cond delay="500"/>
                            </p:stCondLst>
                            <p:childTnLst>
                              <p:par>
                                <p:cTn id="71" presetID="8" presetClass="entr" presetSubtype="32" fill="hold" grpId="0" nodeType="afterEffect">
                                  <p:stCondLst>
                                    <p:cond delay="0"/>
                                  </p:stCondLst>
                                  <p:childTnLst>
                                    <p:set>
                                      <p:cBhvr>
                                        <p:cTn id="72" dur="1" fill="hold">
                                          <p:stCondLst>
                                            <p:cond delay="0"/>
                                          </p:stCondLst>
                                        </p:cTn>
                                        <p:tgtEl>
                                          <p:spTgt spid="51217"/>
                                        </p:tgtEl>
                                        <p:attrNameLst>
                                          <p:attrName>style.visibility</p:attrName>
                                        </p:attrNameLst>
                                      </p:cBhvr>
                                      <p:to>
                                        <p:strVal val="visible"/>
                                      </p:to>
                                    </p:set>
                                    <p:animEffect transition="in" filter="diamond(out)">
                                      <p:cBhvr>
                                        <p:cTn id="73" dur="500"/>
                                        <p:tgtEl>
                                          <p:spTgt spid="51217"/>
                                        </p:tgtEl>
                                      </p:cBhvr>
                                    </p:animEffect>
                                  </p:childTnLst>
                                  <p:subTnLst>
                                    <p:set>
                                      <p:cBhvr override="childStyle">
                                        <p:cTn dur="1" fill="hold" display="0" masterRel="nextClick" afterEffect="1"/>
                                        <p:tgtEl>
                                          <p:spTgt spid="5121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animBg="1" autoUpdateAnimBg="0"/>
      <p:bldP spid="51204" grpId="0" animBg="1" autoUpdateAnimBg="0"/>
      <p:bldP spid="51205" grpId="0" autoUpdateAnimBg="0"/>
      <p:bldP spid="51206" grpId="0" animBg="1" autoUpdateAnimBg="0"/>
      <p:bldP spid="51207" grpId="0" animBg="1" autoUpdateAnimBg="0"/>
      <p:bldP spid="51208" grpId="0" animBg="1" autoUpdateAnimBg="0"/>
      <p:bldP spid="51209" grpId="0" animBg="1" autoUpdateAnimBg="0"/>
      <p:bldP spid="51214" grpId="0" animBg="1" autoUpdateAnimBg="0"/>
      <p:bldP spid="51215" grpId="0" animBg="1" autoUpdateAnimBg="0"/>
      <p:bldP spid="51216" grpId="0" animBg="1" autoUpdateAnimBg="0"/>
      <p:bldP spid="51217" grpId="0" animBg="1" autoUpdateAnimBg="0"/>
      <p:bldP spid="51218" grpId="0" animBg="1" autoUpdateAnimBg="0"/>
      <p:bldP spid="51219"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695099" y="1101725"/>
            <a:ext cx="49688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r>
              <a:rPr lang="zh-CN" altLang="en-US" sz="2800" dirty="0">
                <a:solidFill>
                  <a:srgbClr val="C00000"/>
                </a:solidFill>
                <a:latin typeface="+mn-lt"/>
                <a:ea typeface="+mn-ea"/>
                <a:cs typeface="+mn-ea"/>
                <a:sym typeface="+mn-lt"/>
              </a:rPr>
              <a:t>通用寄存器的专门用途</a:t>
            </a:r>
            <a:endParaRPr lang="zh-CN" altLang="en-US" sz="2800" dirty="0">
              <a:solidFill>
                <a:srgbClr val="C00000"/>
              </a:solidFill>
              <a:latin typeface="+mn-lt"/>
              <a:ea typeface="+mn-ea"/>
              <a:cs typeface="+mn-ea"/>
              <a:sym typeface="+mn-lt"/>
            </a:endParaRPr>
          </a:p>
        </p:txBody>
      </p:sp>
      <p:pic>
        <p:nvPicPr>
          <p:cNvPr id="24579"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954088" y="1760538"/>
            <a:ext cx="7256462"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灯片编号占位符 4"/>
          <p:cNvSpPr>
            <a:spLocks noGrp="1"/>
          </p:cNvSpPr>
          <p:nvPr>
            <p:ph type="sldNum" sz="quarter" idx="11"/>
          </p:nvPr>
        </p:nvSpPr>
        <p:spPr>
          <a:noFill/>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fld id="{F73E560E-7833-4D18-A172-CBC20850CE63}" type="slidenum">
              <a:rPr lang="en-US" altLang="zh-CN" sz="1600">
                <a:latin typeface="+mn-lt"/>
                <a:ea typeface="+mn-ea"/>
                <a:cs typeface="+mn-ea"/>
                <a:sym typeface="+mn-lt"/>
              </a:rPr>
            </a:fld>
            <a:endParaRPr lang="en-US" altLang="zh-CN" sz="1600">
              <a:latin typeface="+mn-lt"/>
              <a:ea typeface="+mn-ea"/>
              <a:cs typeface="+mn-ea"/>
              <a:sym typeface="+mn-lt"/>
            </a:endParaRPr>
          </a:p>
        </p:txBody>
      </p:sp>
      <p:sp>
        <p:nvSpPr>
          <p:cNvPr id="6" name="Rectangle 3"/>
          <p:cNvSpPr txBox="1">
            <a:spLocks noChangeArrowheads="1"/>
          </p:cNvSpPr>
          <p:nvPr/>
        </p:nvSpPr>
        <p:spPr>
          <a:xfrm>
            <a:off x="1007943" y="2291786"/>
            <a:ext cx="7829550" cy="36099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nSpc>
                <a:spcPct val="120000"/>
              </a:lnSpc>
              <a:spcAft>
                <a:spcPts val="600"/>
              </a:spcAft>
              <a:buFontTx/>
              <a:buNone/>
              <a:defRPr/>
            </a:pPr>
            <a:r>
              <a:rPr lang="en-US" altLang="zh-CN" sz="2600" dirty="0">
                <a:solidFill>
                  <a:srgbClr val="002060"/>
                </a:solidFill>
                <a:cs typeface="+mn-ea"/>
                <a:sym typeface="+mn-lt"/>
              </a:rPr>
              <a:t>1. </a:t>
            </a:r>
            <a:r>
              <a:rPr lang="zh-CN" altLang="en-US" sz="2600" dirty="0">
                <a:solidFill>
                  <a:srgbClr val="002060"/>
                </a:solidFill>
                <a:cs typeface="+mn-ea"/>
                <a:sym typeface="+mn-lt"/>
              </a:rPr>
              <a:t>指令指针寄存器</a:t>
            </a:r>
            <a:r>
              <a:rPr lang="en-US" altLang="zh-CN" sz="2600" dirty="0">
                <a:solidFill>
                  <a:srgbClr val="002060"/>
                </a:solidFill>
                <a:cs typeface="+mn-ea"/>
                <a:sym typeface="+mn-lt"/>
              </a:rPr>
              <a:t>IP</a:t>
            </a:r>
            <a:endParaRPr lang="zh-CN" altLang="en-US" sz="2600" dirty="0">
              <a:solidFill>
                <a:srgbClr val="002060"/>
              </a:solidFill>
              <a:cs typeface="+mn-ea"/>
              <a:sym typeface="+mn-lt"/>
            </a:endParaRPr>
          </a:p>
          <a:p>
            <a:pPr lvl="1">
              <a:lnSpc>
                <a:spcPct val="120000"/>
              </a:lnSpc>
              <a:spcBef>
                <a:spcPct val="0"/>
              </a:spcBef>
              <a:buFont typeface="Times New Roman" panose="02020603050405020304" pitchFamily="18" charset="0"/>
              <a:buChar char="−"/>
              <a:defRPr/>
            </a:pPr>
            <a:r>
              <a:rPr lang="zh-CN" altLang="en-US" sz="2400" dirty="0">
                <a:solidFill>
                  <a:srgbClr val="C00000"/>
                </a:solidFill>
                <a:cs typeface="+mn-ea"/>
                <a:sym typeface="+mn-lt"/>
              </a:rPr>
              <a:t>保存</a:t>
            </a:r>
            <a:r>
              <a:rPr lang="zh-CN" altLang="en-US" sz="2400" dirty="0">
                <a:solidFill>
                  <a:srgbClr val="002060"/>
                </a:solidFill>
                <a:cs typeface="+mn-ea"/>
                <a:sym typeface="+mn-lt"/>
              </a:rPr>
              <a:t>将要执行的指令在主存的地址</a:t>
            </a:r>
            <a:endParaRPr lang="en-US" altLang="zh-CN" sz="2400" dirty="0">
              <a:solidFill>
                <a:srgbClr val="002060"/>
              </a:solidFill>
              <a:cs typeface="+mn-ea"/>
              <a:sym typeface="+mn-lt"/>
            </a:endParaRPr>
          </a:p>
          <a:p>
            <a:pPr lvl="1">
              <a:lnSpc>
                <a:spcPct val="120000"/>
              </a:lnSpc>
              <a:spcBef>
                <a:spcPct val="0"/>
              </a:spcBef>
              <a:buFont typeface="Times New Roman" panose="02020603050405020304" pitchFamily="18" charset="0"/>
              <a:buChar char="−"/>
              <a:defRPr/>
            </a:pPr>
            <a:r>
              <a:rPr lang="zh-CN" altLang="en-US" sz="2400" dirty="0">
                <a:solidFill>
                  <a:srgbClr val="C00000"/>
                </a:solidFill>
                <a:cs typeface="+mn-ea"/>
                <a:sym typeface="+mn-lt"/>
              </a:rPr>
              <a:t>不能由指令直接修改</a:t>
            </a:r>
            <a:endParaRPr lang="en-US" altLang="zh-CN" sz="2400" dirty="0">
              <a:solidFill>
                <a:srgbClr val="C00000"/>
              </a:solidFill>
              <a:cs typeface="+mn-ea"/>
              <a:sym typeface="+mn-lt"/>
            </a:endParaRPr>
          </a:p>
          <a:p>
            <a:pPr lvl="1">
              <a:lnSpc>
                <a:spcPct val="120000"/>
              </a:lnSpc>
              <a:spcBef>
                <a:spcPct val="0"/>
              </a:spcBef>
              <a:spcAft>
                <a:spcPts val="1200"/>
              </a:spcAft>
              <a:buFont typeface="Times New Roman" panose="02020603050405020304" pitchFamily="18" charset="0"/>
              <a:buChar char="−"/>
              <a:defRPr/>
            </a:pPr>
            <a:r>
              <a:rPr lang="zh-CN" altLang="en-US" sz="2400" dirty="0">
                <a:solidFill>
                  <a:srgbClr val="C00000"/>
                </a:solidFill>
                <a:cs typeface="+mn-ea"/>
                <a:sym typeface="+mn-lt"/>
              </a:rPr>
              <a:t>发生程序转移、中断、异常时由处理器自动改变</a:t>
            </a:r>
            <a:endParaRPr lang="zh-CN" altLang="en-US" sz="2400" dirty="0">
              <a:solidFill>
                <a:srgbClr val="C00000"/>
              </a:solidFill>
              <a:cs typeface="+mn-ea"/>
              <a:sym typeface="+mn-lt"/>
            </a:endParaRPr>
          </a:p>
          <a:p>
            <a:pPr marL="0" indent="0">
              <a:lnSpc>
                <a:spcPct val="120000"/>
              </a:lnSpc>
              <a:spcAft>
                <a:spcPts val="600"/>
              </a:spcAft>
              <a:buFontTx/>
              <a:buNone/>
              <a:defRPr/>
            </a:pPr>
            <a:r>
              <a:rPr lang="en-US" altLang="zh-CN" sz="2600" dirty="0">
                <a:solidFill>
                  <a:srgbClr val="002060"/>
                </a:solidFill>
                <a:cs typeface="+mn-ea"/>
                <a:sym typeface="+mn-lt"/>
              </a:rPr>
              <a:t>2. </a:t>
            </a:r>
            <a:r>
              <a:rPr lang="zh-CN" altLang="en-US" sz="2600" dirty="0">
                <a:solidFill>
                  <a:srgbClr val="002060"/>
                </a:solidFill>
                <a:cs typeface="+mn-ea"/>
                <a:sym typeface="+mn-lt"/>
              </a:rPr>
              <a:t>标志寄存器</a:t>
            </a:r>
            <a:endParaRPr lang="zh-CN" altLang="en-US" sz="2400" dirty="0">
              <a:solidFill>
                <a:srgbClr val="002060"/>
              </a:solidFill>
              <a:cs typeface="+mn-ea"/>
              <a:sym typeface="+mn-lt"/>
            </a:endParaRPr>
          </a:p>
        </p:txBody>
      </p:sp>
      <p:sp>
        <p:nvSpPr>
          <p:cNvPr id="2" name="矩形 1"/>
          <p:cNvSpPr/>
          <p:nvPr/>
        </p:nvSpPr>
        <p:spPr>
          <a:xfrm>
            <a:off x="712383" y="1286819"/>
            <a:ext cx="2236510" cy="633187"/>
          </a:xfrm>
          <a:prstGeom prst="rect">
            <a:avLst/>
          </a:prstGeom>
        </p:spPr>
        <p:txBody>
          <a:bodyPr wrap="none">
            <a:spAutoFit/>
          </a:bodyPr>
          <a:lstStyle/>
          <a:p>
            <a:pPr marL="0" indent="0">
              <a:lnSpc>
                <a:spcPct val="120000"/>
              </a:lnSpc>
              <a:spcAft>
                <a:spcPts val="600"/>
              </a:spcAft>
              <a:buNone/>
              <a:defRPr/>
            </a:pPr>
            <a:r>
              <a:rPr lang="zh-CN" altLang="en-US" sz="3200" dirty="0">
                <a:solidFill>
                  <a:srgbClr val="C00000"/>
                </a:solidFill>
                <a:latin typeface="+mn-lt"/>
                <a:ea typeface="+mn-ea"/>
                <a:cs typeface="+mn-ea"/>
                <a:sym typeface="+mn-lt"/>
              </a:rPr>
              <a:t>控制寄存器</a:t>
            </a:r>
            <a:endParaRPr lang="zh-CN" altLang="en-US" sz="3200"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spcBef>
                <a:spcPts val="600"/>
              </a:spcBef>
            </a:pPr>
            <a:r>
              <a:rPr lang="zh-CN" altLang="en-US" b="1" dirty="0">
                <a:latin typeface="楷体_GB2312" pitchFamily="49" charset="-122"/>
                <a:ea typeface="楷体_GB2312" pitchFamily="49" charset="-122"/>
              </a:rPr>
              <a:t>特别说明：堆栈的两种访问方式</a:t>
            </a:r>
            <a:endParaRPr lang="zh-CN" altLang="en-US" b="1" dirty="0">
              <a:latin typeface="楷体_GB2312" pitchFamily="49" charset="-122"/>
              <a:ea typeface="楷体_GB2312" pitchFamily="49" charset="-122"/>
            </a:endParaRPr>
          </a:p>
          <a:p>
            <a:pPr lvl="1">
              <a:spcBef>
                <a:spcPts val="3600"/>
              </a:spcBef>
            </a:pPr>
            <a:r>
              <a:rPr lang="zh-CN" altLang="en-US" b="1" dirty="0">
                <a:latin typeface="楷体_GB2312" pitchFamily="49" charset="-122"/>
                <a:ea typeface="楷体_GB2312" pitchFamily="49" charset="-122"/>
              </a:rPr>
              <a:t>随机访问方式：</a:t>
            </a:r>
            <a:endParaRPr lang="en-US" altLang="zh-CN" b="1" dirty="0">
              <a:latin typeface="楷体_GB2312" pitchFamily="49" charset="-122"/>
              <a:ea typeface="楷体_GB2312" pitchFamily="49" charset="-122"/>
            </a:endParaRPr>
          </a:p>
          <a:p>
            <a:pPr marL="457200" lvl="1" indent="0">
              <a:spcBef>
                <a:spcPct val="50000"/>
              </a:spcBef>
              <a:buNone/>
            </a:pPr>
            <a:r>
              <a:rPr lang="zh-CN" altLang="en-US" b="1" dirty="0">
                <a:solidFill>
                  <a:srgbClr val="C00000"/>
                </a:solidFill>
                <a:latin typeface="楷体_GB2312" pitchFamily="49" charset="-122"/>
                <a:ea typeface="楷体_GB2312" pitchFamily="49" charset="-122"/>
              </a:rPr>
              <a:t>用</a:t>
            </a:r>
            <a:r>
              <a:rPr lang="en-US" altLang="zh-CN" b="1" dirty="0">
                <a:solidFill>
                  <a:srgbClr val="C00000"/>
                </a:solidFill>
                <a:latin typeface="楷体_GB2312" pitchFamily="49" charset="-122"/>
                <a:ea typeface="楷体_GB2312" pitchFamily="49" charset="-122"/>
              </a:rPr>
              <a:t>BP</a:t>
            </a:r>
            <a:r>
              <a:rPr lang="zh-CN" altLang="en-US" b="1" dirty="0">
                <a:solidFill>
                  <a:srgbClr val="C00000"/>
                </a:solidFill>
                <a:latin typeface="楷体_GB2312" pitchFamily="49" charset="-122"/>
                <a:ea typeface="楷体_GB2312" pitchFamily="49" charset="-122"/>
              </a:rPr>
              <a:t>寄存器来指示随机访问地址！  是内存！</a:t>
            </a:r>
            <a:endParaRPr lang="zh-CN" altLang="en-US" b="1" dirty="0">
              <a:solidFill>
                <a:srgbClr val="C00000"/>
              </a:solidFill>
              <a:latin typeface="楷体_GB2312" pitchFamily="49" charset="-122"/>
              <a:ea typeface="楷体_GB2312" pitchFamily="49" charset="-122"/>
            </a:endParaRPr>
          </a:p>
          <a:p>
            <a:pPr lvl="1">
              <a:spcBef>
                <a:spcPct val="50000"/>
              </a:spcBef>
            </a:pPr>
            <a:r>
              <a:rPr lang="zh-CN" altLang="en-US" b="1" dirty="0">
                <a:latin typeface="楷体_GB2312" pitchFamily="49" charset="-122"/>
                <a:ea typeface="楷体_GB2312" pitchFamily="49" charset="-122"/>
              </a:rPr>
              <a:t>先进后出访问方式：</a:t>
            </a:r>
            <a:endParaRPr lang="en-US" altLang="zh-CN" b="1" dirty="0">
              <a:latin typeface="楷体_GB2312" pitchFamily="49" charset="-122"/>
              <a:ea typeface="楷体_GB2312" pitchFamily="49" charset="-122"/>
            </a:endParaRPr>
          </a:p>
          <a:p>
            <a:pPr marL="457200" lvl="1" indent="0">
              <a:spcBef>
                <a:spcPct val="50000"/>
              </a:spcBef>
              <a:buNone/>
            </a:pPr>
            <a:r>
              <a:rPr lang="zh-CN" altLang="en-US" b="1" dirty="0">
                <a:solidFill>
                  <a:srgbClr val="C00000"/>
                </a:solidFill>
                <a:latin typeface="楷体_GB2312" pitchFamily="49" charset="-122"/>
                <a:ea typeface="楷体_GB2312" pitchFamily="49" charset="-122"/>
              </a:rPr>
              <a:t>用</a:t>
            </a:r>
            <a:r>
              <a:rPr lang="en-US" altLang="zh-CN" b="1" dirty="0">
                <a:solidFill>
                  <a:srgbClr val="C00000"/>
                </a:solidFill>
                <a:latin typeface="楷体_GB2312" pitchFamily="49" charset="-122"/>
                <a:ea typeface="楷体_GB2312" pitchFamily="49" charset="-122"/>
              </a:rPr>
              <a:t>SP</a:t>
            </a:r>
            <a:r>
              <a:rPr lang="zh-CN" altLang="en-US" b="1" dirty="0">
                <a:solidFill>
                  <a:srgbClr val="C00000"/>
                </a:solidFill>
                <a:latin typeface="楷体_GB2312" pitchFamily="49" charset="-122"/>
                <a:ea typeface="楷体_GB2312" pitchFamily="49" charset="-122"/>
              </a:rPr>
              <a:t>寄存器来表示栈顶！    也是堆栈！</a:t>
            </a:r>
            <a:endParaRPr lang="zh-CN" altLang="en-US" b="1" dirty="0">
              <a:solidFill>
                <a:srgbClr val="C00000"/>
              </a:solidFill>
              <a:latin typeface="楷体_GB2312" pitchFamily="49" charset="-122"/>
              <a:ea typeface="楷体_GB2312" pitchFamily="49" charset="-122"/>
            </a:endParaRP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523875" y="1228341"/>
            <a:ext cx="75438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sz="3200" dirty="0">
                <a:solidFill>
                  <a:srgbClr val="F05010"/>
                </a:solidFill>
                <a:latin typeface="+mn-ea"/>
                <a:ea typeface="+mn-ea"/>
              </a:rPr>
              <a:t>   </a:t>
            </a:r>
            <a:r>
              <a:rPr lang="zh-CN" altLang="en-US" sz="3200" dirty="0">
                <a:solidFill>
                  <a:srgbClr val="F05010"/>
                </a:solidFill>
                <a:latin typeface="+mn-ea"/>
                <a:ea typeface="+mn-ea"/>
              </a:rPr>
              <a:t>寄存器与存储器的比较：</a:t>
            </a:r>
            <a:endParaRPr lang="en-US" altLang="zh-CN" sz="3200" dirty="0">
              <a:solidFill>
                <a:srgbClr val="F05010"/>
              </a:solidFill>
              <a:latin typeface="+mn-ea"/>
              <a:ea typeface="+mn-ea"/>
            </a:endParaRPr>
          </a:p>
        </p:txBody>
      </p:sp>
      <p:grpSp>
        <p:nvGrpSpPr>
          <p:cNvPr id="27651" name="Group 3"/>
          <p:cNvGrpSpPr/>
          <p:nvPr/>
        </p:nvGrpSpPr>
        <p:grpSpPr bwMode="auto">
          <a:xfrm>
            <a:off x="1157903" y="2085586"/>
            <a:ext cx="7165482" cy="4114800"/>
            <a:chOff x="1056" y="1248"/>
            <a:chExt cx="4512" cy="2592"/>
          </a:xfrm>
        </p:grpSpPr>
        <p:sp>
          <p:nvSpPr>
            <p:cNvPr id="27653" name="Rectangle 4"/>
            <p:cNvSpPr>
              <a:spLocks noChangeArrowheads="1"/>
            </p:cNvSpPr>
            <p:nvPr/>
          </p:nvSpPr>
          <p:spPr bwMode="auto">
            <a:xfrm>
              <a:off x="1056" y="1248"/>
              <a:ext cx="4512" cy="2592"/>
            </a:xfrm>
            <a:prstGeom prst="rect">
              <a:avLst/>
            </a:prstGeom>
            <a:noFill/>
            <a:ln w="38100" cap="sq">
              <a:solidFill>
                <a:srgbClr val="00206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ea"/>
                <a:ea typeface="+mn-ea"/>
              </a:endParaRPr>
            </a:p>
          </p:txBody>
        </p:sp>
        <p:sp>
          <p:nvSpPr>
            <p:cNvPr id="27654" name="Line 5"/>
            <p:cNvSpPr>
              <a:spLocks noChangeShapeType="1"/>
            </p:cNvSpPr>
            <p:nvPr/>
          </p:nvSpPr>
          <p:spPr bwMode="auto">
            <a:xfrm>
              <a:off x="1056" y="1776"/>
              <a:ext cx="4512" cy="0"/>
            </a:xfrm>
            <a:prstGeom prst="line">
              <a:avLst/>
            </a:prstGeom>
            <a:noFill/>
            <a:ln w="38100" cap="sq">
              <a:solidFill>
                <a:srgbClr val="00206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ea"/>
                <a:ea typeface="+mn-ea"/>
              </a:endParaRPr>
            </a:p>
          </p:txBody>
        </p:sp>
        <p:sp>
          <p:nvSpPr>
            <p:cNvPr id="27655" name="Line 6"/>
            <p:cNvSpPr>
              <a:spLocks noChangeShapeType="1"/>
            </p:cNvSpPr>
            <p:nvPr/>
          </p:nvSpPr>
          <p:spPr bwMode="auto">
            <a:xfrm>
              <a:off x="3171" y="1248"/>
              <a:ext cx="0" cy="2592"/>
            </a:xfrm>
            <a:prstGeom prst="line">
              <a:avLst/>
            </a:prstGeom>
            <a:noFill/>
            <a:ln w="38100" cap="sq">
              <a:solidFill>
                <a:srgbClr val="00206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ea"/>
                <a:ea typeface="+mn-ea"/>
              </a:endParaRPr>
            </a:p>
          </p:txBody>
        </p:sp>
      </p:grpSp>
      <p:sp>
        <p:nvSpPr>
          <p:cNvPr id="27652" name="Rectangle 7"/>
          <p:cNvSpPr>
            <a:spLocks noChangeArrowheads="1"/>
          </p:cNvSpPr>
          <p:nvPr/>
        </p:nvSpPr>
        <p:spPr bwMode="auto">
          <a:xfrm>
            <a:off x="1590675" y="3257812"/>
            <a:ext cx="64770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dirty="0">
                <a:solidFill>
                  <a:srgbClr val="000000"/>
                </a:solidFill>
                <a:latin typeface="+mn-ea"/>
                <a:ea typeface="+mn-ea"/>
              </a:rPr>
              <a:t>   在</a:t>
            </a:r>
            <a:r>
              <a:rPr lang="en-US" altLang="en-US" dirty="0">
                <a:solidFill>
                  <a:srgbClr val="000000"/>
                </a:solidFill>
                <a:latin typeface="+mn-ea"/>
                <a:ea typeface="+mn-ea"/>
              </a:rPr>
              <a:t>CPU</a:t>
            </a:r>
            <a:r>
              <a:rPr lang="zh-CN" altLang="en-US" dirty="0">
                <a:solidFill>
                  <a:srgbClr val="000000"/>
                </a:solidFill>
                <a:latin typeface="+mn-ea"/>
                <a:ea typeface="+mn-ea"/>
              </a:rPr>
              <a:t>内部                       在</a:t>
            </a:r>
            <a:r>
              <a:rPr lang="en-US" altLang="en-US" dirty="0">
                <a:solidFill>
                  <a:srgbClr val="000000"/>
                </a:solidFill>
                <a:latin typeface="+mn-ea"/>
                <a:ea typeface="+mn-ea"/>
              </a:rPr>
              <a:t>CPU</a:t>
            </a:r>
            <a:r>
              <a:rPr lang="zh-CN" altLang="en-US" dirty="0">
                <a:solidFill>
                  <a:srgbClr val="000000"/>
                </a:solidFill>
                <a:latin typeface="+mn-ea"/>
                <a:ea typeface="+mn-ea"/>
              </a:rPr>
              <a:t>外部</a:t>
            </a:r>
            <a:endParaRPr lang="zh-CN" altLang="en-US" dirty="0">
              <a:solidFill>
                <a:srgbClr val="000000"/>
              </a:solidFill>
              <a:latin typeface="+mn-ea"/>
              <a:ea typeface="+mn-ea"/>
            </a:endParaRPr>
          </a:p>
          <a:p>
            <a:pPr>
              <a:spcBef>
                <a:spcPct val="50000"/>
              </a:spcBef>
            </a:pPr>
            <a:r>
              <a:rPr lang="zh-CN" altLang="en-US" dirty="0">
                <a:solidFill>
                  <a:srgbClr val="000000"/>
                </a:solidFill>
                <a:latin typeface="+mn-ea"/>
                <a:ea typeface="+mn-ea"/>
              </a:rPr>
              <a:t>   访问速度快                       访问速度慢</a:t>
            </a:r>
            <a:endParaRPr lang="zh-CN" altLang="en-US" dirty="0">
              <a:solidFill>
                <a:srgbClr val="000000"/>
              </a:solidFill>
              <a:latin typeface="+mn-ea"/>
              <a:ea typeface="+mn-ea"/>
            </a:endParaRPr>
          </a:p>
          <a:p>
            <a:pPr>
              <a:spcBef>
                <a:spcPct val="50000"/>
              </a:spcBef>
            </a:pPr>
            <a:r>
              <a:rPr lang="zh-CN" altLang="en-US" dirty="0">
                <a:solidFill>
                  <a:srgbClr val="000000"/>
                </a:solidFill>
                <a:latin typeface="+mn-ea"/>
                <a:ea typeface="+mn-ea"/>
              </a:rPr>
              <a:t>容量小，成本高                容量大，成本低</a:t>
            </a:r>
            <a:endParaRPr lang="zh-CN" altLang="en-US" dirty="0">
              <a:solidFill>
                <a:srgbClr val="000000"/>
              </a:solidFill>
              <a:latin typeface="+mn-ea"/>
              <a:ea typeface="+mn-ea"/>
            </a:endParaRPr>
          </a:p>
          <a:p>
            <a:pPr>
              <a:spcBef>
                <a:spcPct val="50000"/>
              </a:spcBef>
            </a:pPr>
            <a:r>
              <a:rPr lang="zh-CN" altLang="en-US" dirty="0">
                <a:solidFill>
                  <a:srgbClr val="000000"/>
                </a:solidFill>
                <a:latin typeface="+mn-ea"/>
                <a:ea typeface="+mn-ea"/>
              </a:rPr>
              <a:t>   用名字表示                        用地址表示</a:t>
            </a:r>
            <a:endParaRPr lang="zh-CN" altLang="en-US" dirty="0">
              <a:solidFill>
                <a:srgbClr val="000000"/>
              </a:solidFill>
              <a:latin typeface="+mn-ea"/>
              <a:ea typeface="+mn-ea"/>
            </a:endParaRPr>
          </a:p>
          <a:p>
            <a:pPr>
              <a:spcBef>
                <a:spcPct val="50000"/>
              </a:spcBef>
            </a:pPr>
            <a:r>
              <a:rPr lang="zh-CN" altLang="en-US" dirty="0">
                <a:solidFill>
                  <a:srgbClr val="6600FF"/>
                </a:solidFill>
                <a:latin typeface="+mn-ea"/>
                <a:ea typeface="+mn-ea"/>
              </a:rPr>
              <a:t>     没有地址</a:t>
            </a:r>
            <a:r>
              <a:rPr lang="zh-CN" altLang="en-US" dirty="0">
                <a:solidFill>
                  <a:srgbClr val="000000"/>
                </a:solidFill>
                <a:latin typeface="+mn-ea"/>
                <a:ea typeface="+mn-ea"/>
              </a:rPr>
              <a:t>                 地址可用各种方式形成</a:t>
            </a:r>
            <a:endParaRPr lang="zh-CN" altLang="en-US" dirty="0">
              <a:solidFill>
                <a:srgbClr val="000000"/>
              </a:solidFill>
              <a:latin typeface="+mn-ea"/>
              <a:ea typeface="+mn-ea"/>
            </a:endParaRPr>
          </a:p>
        </p:txBody>
      </p:sp>
      <p:sp>
        <p:nvSpPr>
          <p:cNvPr id="8" name="Text Box 2"/>
          <p:cNvSpPr txBox="1">
            <a:spLocks noChangeArrowheads="1"/>
          </p:cNvSpPr>
          <p:nvPr/>
        </p:nvSpPr>
        <p:spPr bwMode="auto">
          <a:xfrm>
            <a:off x="2036617" y="2255736"/>
            <a:ext cx="62520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2800" dirty="0">
                <a:solidFill>
                  <a:srgbClr val="0000FF"/>
                </a:solidFill>
                <a:latin typeface="+mn-ea"/>
                <a:ea typeface="+mn-ea"/>
              </a:rPr>
              <a:t>寄  存  器                   存  储  器</a:t>
            </a:r>
            <a:r>
              <a:rPr lang="zh-CN" altLang="en-US" dirty="0">
                <a:solidFill>
                  <a:srgbClr val="000000"/>
                </a:solidFill>
                <a:latin typeface="+mn-ea"/>
                <a:ea typeface="+mn-ea"/>
              </a:rPr>
              <a:t>     </a:t>
            </a:r>
            <a:endParaRPr lang="zh-CN" altLang="en-US" dirty="0">
              <a:solidFill>
                <a:srgbClr val="000000"/>
              </a:solidFill>
              <a:latin typeface="+mn-ea"/>
              <a:ea typeface="+mn-ea"/>
            </a:endParaRP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008185" y="2363544"/>
            <a:ext cx="7513027" cy="336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gn="just">
              <a:lnSpc>
                <a:spcPct val="120000"/>
              </a:lnSpc>
              <a:spcBef>
                <a:spcPct val="20000"/>
              </a:spcBef>
              <a:buFont typeface="Wingdings" panose="05000000000000000000" pitchFamily="2" charset="2"/>
              <a:buChar char="n"/>
              <a:defRPr/>
            </a:pPr>
            <a:r>
              <a:rPr lang="en-US" altLang="zh-CN" sz="2800" dirty="0">
                <a:latin typeface="+mn-lt"/>
                <a:ea typeface="+mn-ea"/>
                <a:cs typeface="+mn-ea"/>
                <a:sym typeface="+mn-lt"/>
              </a:rPr>
              <a:t>FLAGS</a:t>
            </a:r>
            <a:r>
              <a:rPr lang="zh-CN" altLang="en-US" sz="2800" dirty="0">
                <a:latin typeface="+mn-lt"/>
                <a:ea typeface="+mn-ea"/>
                <a:cs typeface="+mn-ea"/>
                <a:sym typeface="+mn-lt"/>
              </a:rPr>
              <a:t>是一个</a:t>
            </a:r>
            <a:r>
              <a:rPr lang="en-US" altLang="zh-CN" sz="2800" dirty="0">
                <a:latin typeface="+mn-lt"/>
                <a:ea typeface="+mn-ea"/>
                <a:cs typeface="+mn-ea"/>
                <a:sym typeface="+mn-lt"/>
              </a:rPr>
              <a:t>16</a:t>
            </a:r>
            <a:r>
              <a:rPr lang="zh-CN" altLang="en-US" sz="2800" dirty="0">
                <a:latin typeface="+mn-lt"/>
                <a:ea typeface="+mn-ea"/>
                <a:cs typeface="+mn-ea"/>
                <a:sym typeface="+mn-lt"/>
              </a:rPr>
              <a:t>位的寄存器，共</a:t>
            </a:r>
            <a:r>
              <a:rPr lang="en-US" altLang="zh-CN" sz="2800" dirty="0">
                <a:latin typeface="+mn-lt"/>
                <a:ea typeface="+mn-ea"/>
                <a:cs typeface="+mn-ea"/>
                <a:sym typeface="+mn-lt"/>
              </a:rPr>
              <a:t>9</a:t>
            </a:r>
            <a:r>
              <a:rPr lang="zh-CN" altLang="en-US" sz="2800" dirty="0">
                <a:latin typeface="+mn-lt"/>
                <a:ea typeface="+mn-ea"/>
                <a:cs typeface="+mn-ea"/>
                <a:sym typeface="+mn-lt"/>
              </a:rPr>
              <a:t>个标志，其中</a:t>
            </a:r>
            <a:r>
              <a:rPr lang="en-US" altLang="zh-CN" sz="2800" dirty="0">
                <a:latin typeface="+mn-lt"/>
                <a:ea typeface="+mn-ea"/>
                <a:cs typeface="+mn-ea"/>
                <a:sym typeface="+mn-lt"/>
              </a:rPr>
              <a:t>6</a:t>
            </a:r>
            <a:r>
              <a:rPr lang="zh-CN" altLang="en-US" sz="2800" dirty="0">
                <a:latin typeface="+mn-lt"/>
                <a:ea typeface="+mn-ea"/>
                <a:cs typeface="+mn-ea"/>
                <a:sym typeface="+mn-lt"/>
              </a:rPr>
              <a:t>个</a:t>
            </a:r>
            <a:r>
              <a:rPr lang="zh-CN" altLang="en-US" sz="2800" dirty="0">
                <a:solidFill>
                  <a:schemeClr val="accent2">
                    <a:lumMod val="75000"/>
                  </a:schemeClr>
                </a:solidFill>
                <a:latin typeface="+mn-lt"/>
                <a:ea typeface="+mn-ea"/>
                <a:cs typeface="+mn-ea"/>
                <a:sym typeface="+mn-lt"/>
              </a:rPr>
              <a:t>状态标志</a:t>
            </a:r>
            <a:r>
              <a:rPr lang="zh-CN" altLang="en-US" sz="2800" dirty="0">
                <a:latin typeface="+mn-lt"/>
                <a:ea typeface="+mn-ea"/>
                <a:cs typeface="+mn-ea"/>
                <a:sym typeface="+mn-lt"/>
              </a:rPr>
              <a:t>，</a:t>
            </a:r>
            <a:r>
              <a:rPr lang="en-US" altLang="zh-CN" sz="2800" dirty="0">
                <a:latin typeface="+mn-lt"/>
                <a:ea typeface="+mn-ea"/>
                <a:cs typeface="+mn-ea"/>
                <a:sym typeface="+mn-lt"/>
              </a:rPr>
              <a:t>3</a:t>
            </a:r>
            <a:r>
              <a:rPr lang="zh-CN" altLang="en-US" sz="2800" dirty="0">
                <a:latin typeface="+mn-lt"/>
                <a:ea typeface="+mn-ea"/>
                <a:cs typeface="+mn-ea"/>
                <a:sym typeface="+mn-lt"/>
              </a:rPr>
              <a:t>个</a:t>
            </a:r>
            <a:r>
              <a:rPr lang="zh-CN" altLang="en-US" sz="2800" dirty="0">
                <a:solidFill>
                  <a:schemeClr val="accent2">
                    <a:lumMod val="75000"/>
                  </a:schemeClr>
                </a:solidFill>
                <a:latin typeface="+mn-lt"/>
                <a:ea typeface="+mn-ea"/>
                <a:cs typeface="+mn-ea"/>
                <a:sym typeface="+mn-lt"/>
              </a:rPr>
              <a:t>控制标志</a:t>
            </a:r>
            <a:endParaRPr lang="zh-CN" altLang="en-US" sz="2800" dirty="0">
              <a:solidFill>
                <a:schemeClr val="accent2">
                  <a:lumMod val="75000"/>
                </a:schemeClr>
              </a:solidFill>
              <a:latin typeface="+mn-lt"/>
              <a:ea typeface="+mn-ea"/>
              <a:cs typeface="+mn-ea"/>
              <a:sym typeface="+mn-lt"/>
            </a:endParaRPr>
          </a:p>
          <a:p>
            <a:pPr marL="914400" lvl="1" indent="-457200" algn="just">
              <a:lnSpc>
                <a:spcPct val="120000"/>
              </a:lnSpc>
              <a:spcBef>
                <a:spcPct val="20000"/>
              </a:spcBef>
              <a:buFontTx/>
              <a:buChar char="−"/>
              <a:defRPr/>
            </a:pPr>
            <a:r>
              <a:rPr lang="zh-CN" altLang="en-US" sz="2800" dirty="0">
                <a:solidFill>
                  <a:srgbClr val="7030A0"/>
                </a:solidFill>
                <a:latin typeface="+mn-lt"/>
                <a:ea typeface="+mn-ea"/>
                <a:cs typeface="+mn-ea"/>
                <a:sym typeface="+mn-lt"/>
              </a:rPr>
              <a:t>状态标志</a:t>
            </a:r>
            <a:r>
              <a:rPr lang="zh-CN" altLang="en-US" sz="2800" dirty="0">
                <a:latin typeface="+mn-lt"/>
                <a:ea typeface="+mn-ea"/>
                <a:cs typeface="+mn-ea"/>
                <a:sym typeface="+mn-lt"/>
              </a:rPr>
              <a:t>反映</a:t>
            </a:r>
            <a:r>
              <a:rPr lang="en-US" altLang="zh-CN" sz="2800" dirty="0">
                <a:latin typeface="+mn-lt"/>
                <a:ea typeface="+mn-ea"/>
                <a:cs typeface="+mn-ea"/>
                <a:sym typeface="+mn-lt"/>
              </a:rPr>
              <a:t>EU</a:t>
            </a:r>
            <a:r>
              <a:rPr lang="zh-CN" altLang="en-US" sz="2800" dirty="0">
                <a:latin typeface="+mn-lt"/>
                <a:ea typeface="+mn-ea"/>
                <a:cs typeface="+mn-ea"/>
                <a:sym typeface="+mn-lt"/>
              </a:rPr>
              <a:t>执行算术逻辑运算后的结果特征</a:t>
            </a:r>
            <a:endParaRPr lang="zh-CN" altLang="en-US" sz="2800" dirty="0">
              <a:latin typeface="+mn-lt"/>
              <a:ea typeface="+mn-ea"/>
              <a:cs typeface="+mn-ea"/>
              <a:sym typeface="+mn-lt"/>
            </a:endParaRPr>
          </a:p>
          <a:p>
            <a:pPr marL="914400" lvl="1" indent="-457200" algn="just">
              <a:lnSpc>
                <a:spcPct val="120000"/>
              </a:lnSpc>
              <a:spcBef>
                <a:spcPct val="20000"/>
              </a:spcBef>
              <a:buFontTx/>
              <a:buChar char="−"/>
              <a:defRPr/>
            </a:pPr>
            <a:r>
              <a:rPr lang="zh-CN" altLang="en-US" sz="2800" dirty="0">
                <a:solidFill>
                  <a:srgbClr val="7030A0"/>
                </a:solidFill>
                <a:latin typeface="+mn-lt"/>
                <a:ea typeface="+mn-ea"/>
                <a:cs typeface="+mn-ea"/>
                <a:sym typeface="+mn-lt"/>
              </a:rPr>
              <a:t>控制标志</a:t>
            </a:r>
            <a:r>
              <a:rPr lang="zh-CN" altLang="en-US" sz="2800" dirty="0">
                <a:latin typeface="+mn-lt"/>
                <a:ea typeface="+mn-ea"/>
                <a:cs typeface="+mn-ea"/>
                <a:sym typeface="+mn-lt"/>
              </a:rPr>
              <a:t>用来控制</a:t>
            </a:r>
            <a:r>
              <a:rPr lang="en-US" altLang="zh-CN" sz="2800" dirty="0">
                <a:latin typeface="+mn-lt"/>
                <a:ea typeface="+mn-ea"/>
                <a:cs typeface="+mn-ea"/>
                <a:sym typeface="+mn-lt"/>
              </a:rPr>
              <a:t>CPU</a:t>
            </a:r>
            <a:r>
              <a:rPr lang="zh-CN" altLang="en-US" sz="2800" dirty="0">
                <a:latin typeface="+mn-lt"/>
                <a:ea typeface="+mn-ea"/>
                <a:cs typeface="+mn-ea"/>
                <a:sym typeface="+mn-lt"/>
              </a:rPr>
              <a:t>的工作方式或工作状态 </a:t>
            </a:r>
            <a:endParaRPr lang="zh-CN" altLang="en-US" sz="2800" dirty="0">
              <a:latin typeface="+mn-lt"/>
              <a:ea typeface="+mn-ea"/>
              <a:cs typeface="+mn-ea"/>
              <a:sym typeface="+mn-lt"/>
            </a:endParaRPr>
          </a:p>
        </p:txBody>
      </p:sp>
      <p:sp>
        <p:nvSpPr>
          <p:cNvPr id="29699" name="矩形 1"/>
          <p:cNvSpPr>
            <a:spLocks noChangeArrowheads="1"/>
          </p:cNvSpPr>
          <p:nvPr/>
        </p:nvSpPr>
        <p:spPr bwMode="auto">
          <a:xfrm>
            <a:off x="635000" y="1443648"/>
            <a:ext cx="6745514"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r>
              <a:rPr lang="zh-CN" altLang="en-US" sz="3200" dirty="0">
                <a:solidFill>
                  <a:srgbClr val="C00000"/>
                </a:solidFill>
                <a:latin typeface="+mn-lt"/>
                <a:ea typeface="+mn-ea"/>
                <a:cs typeface="+mn-ea"/>
                <a:sym typeface="+mn-lt"/>
              </a:rPr>
              <a:t>标志寄存器 </a:t>
            </a:r>
            <a:r>
              <a:rPr lang="en-US" altLang="zh-CN" sz="3200" dirty="0">
                <a:solidFill>
                  <a:srgbClr val="C00000"/>
                </a:solidFill>
                <a:latin typeface="+mn-lt"/>
                <a:ea typeface="+mn-ea"/>
                <a:cs typeface="+mn-ea"/>
                <a:sym typeface="+mn-lt"/>
              </a:rPr>
              <a:t>( FLAGS/PSW </a:t>
            </a:r>
            <a:r>
              <a:rPr lang="zh-CN" altLang="en-US" sz="3200" dirty="0">
                <a:solidFill>
                  <a:srgbClr val="C00000"/>
                </a:solidFill>
                <a:latin typeface="+mn-lt"/>
                <a:ea typeface="+mn-ea"/>
                <a:cs typeface="+mn-ea"/>
                <a:sym typeface="+mn-lt"/>
              </a:rPr>
              <a:t>）</a:t>
            </a:r>
            <a:endParaRPr lang="zh-CN" altLang="en-US" sz="3200" dirty="0">
              <a:solidFill>
                <a:srgbClr val="C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wipe(up)">
                                      <p:cBhvr>
                                        <p:cTn id="7" dur="5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627063" y="1396208"/>
            <a:ext cx="57975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pPr>
            <a:r>
              <a:rPr lang="zh-CN" altLang="en-US" sz="2800" dirty="0">
                <a:solidFill>
                  <a:srgbClr val="CC6600"/>
                </a:solidFill>
                <a:latin typeface="+mn-lt"/>
                <a:ea typeface="+mn-ea"/>
                <a:cs typeface="+mn-ea"/>
                <a:sym typeface="+mn-lt"/>
              </a:rPr>
              <a:t>标志寄存器的格式及各位的含义：</a:t>
            </a:r>
            <a:endParaRPr lang="zh-CN" altLang="en-US" sz="2800" dirty="0">
              <a:solidFill>
                <a:srgbClr val="CC6600"/>
              </a:solidFill>
              <a:latin typeface="+mn-lt"/>
              <a:ea typeface="+mn-ea"/>
              <a:cs typeface="+mn-ea"/>
              <a:sym typeface="+mn-lt"/>
            </a:endParaRPr>
          </a:p>
          <a:p>
            <a:pPr>
              <a:spcBef>
                <a:spcPct val="20000"/>
              </a:spcBef>
              <a:buFontTx/>
              <a:buChar char="•"/>
            </a:pPr>
            <a:endParaRPr kumimoji="1" lang="en-US" altLang="zh-CN" sz="2600" dirty="0">
              <a:latin typeface="+mn-lt"/>
              <a:ea typeface="+mn-ea"/>
              <a:cs typeface="+mn-ea"/>
              <a:sym typeface="+mn-lt"/>
            </a:endParaRPr>
          </a:p>
        </p:txBody>
      </p:sp>
      <p:graphicFrame>
        <p:nvGraphicFramePr>
          <p:cNvPr id="55299" name="Group 3"/>
          <p:cNvGraphicFramePr>
            <a:graphicFrameLocks noGrp="1"/>
          </p:cNvGraphicFramePr>
          <p:nvPr/>
        </p:nvGraphicFramePr>
        <p:xfrm>
          <a:off x="567699" y="2312988"/>
          <a:ext cx="6629400" cy="749300"/>
        </p:xfrm>
        <a:graphic>
          <a:graphicData uri="http://schemas.openxmlformats.org/drawingml/2006/table">
            <a:tbl>
              <a:tblPr/>
              <a:tblGrid>
                <a:gridCol w="414338"/>
                <a:gridCol w="414337"/>
                <a:gridCol w="414338"/>
                <a:gridCol w="414337"/>
                <a:gridCol w="414338"/>
                <a:gridCol w="414337"/>
                <a:gridCol w="414338"/>
                <a:gridCol w="414337"/>
                <a:gridCol w="414338"/>
                <a:gridCol w="414337"/>
                <a:gridCol w="414338"/>
                <a:gridCol w="414337"/>
                <a:gridCol w="414338"/>
                <a:gridCol w="414337"/>
                <a:gridCol w="414338"/>
                <a:gridCol w="414337"/>
              </a:tblGrid>
              <a:tr h="352425">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15</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14</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13</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12</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11</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10</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9</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8</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7</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6</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5</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4</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3</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2</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1</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400" b="1" i="0" u="none" strike="noStrike" cap="none" normalizeH="0" baseline="0">
                          <a:ln>
                            <a:noFill/>
                          </a:ln>
                          <a:solidFill>
                            <a:schemeClr val="tx1"/>
                          </a:solidFill>
                          <a:effectLst/>
                          <a:latin typeface="+mn-lt"/>
                          <a:ea typeface="+mn-ea"/>
                          <a:cs typeface="+mn-ea"/>
                          <a:sym typeface="+mn-lt"/>
                        </a:rPr>
                        <a:t>0</a:t>
                      </a:r>
                      <a:endParaRPr kumimoji="1" lang="en-US" altLang="zh-CN" sz="1400" b="1" i="0" u="none" strike="noStrike" cap="none" normalizeH="0" baseline="0">
                        <a:ln>
                          <a:noFill/>
                        </a:ln>
                        <a:solidFill>
                          <a:schemeClr val="tx1"/>
                        </a:solidFill>
                        <a:effectLst/>
                        <a:latin typeface="+mn-lt"/>
                        <a:ea typeface="+mn-ea"/>
                        <a:cs typeface="+mn-ea"/>
                        <a:sym typeface="+mn-lt"/>
                      </a:endParaRP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396875">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OF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DF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IF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TF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SF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ZF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AF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PF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1" lang="zh-CN"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ahoma" panose="020B0604030504040204" pitchFamily="34" charset="0"/>
                          <a:ea typeface="宋体" panose="02010600030101010101" pitchFamily="2" charset="-122"/>
                        </a:defRPr>
                      </a:lvl1pPr>
                      <a:lvl2pPr>
                        <a:spcBef>
                          <a:spcPct val="20000"/>
                        </a:spcBef>
                        <a:buSzPct val="75000"/>
                        <a:defRPr kumimoji="1" sz="2400">
                          <a:solidFill>
                            <a:schemeClr val="tx1"/>
                          </a:solidFill>
                          <a:latin typeface="Tahoma" panose="020B0604030504040204" pitchFamily="34" charset="0"/>
                          <a:ea typeface="宋体" panose="02010600030101010101" pitchFamily="2" charset="-122"/>
                        </a:defRPr>
                      </a:lvl2pPr>
                      <a:lvl3pPr>
                        <a:spcBef>
                          <a:spcPct val="20000"/>
                        </a:spcBef>
                        <a:defRPr kumimoji="1" sz="2000">
                          <a:solidFill>
                            <a:schemeClr val="tx1"/>
                          </a:solidFill>
                          <a:latin typeface="Tahoma" panose="020B0604030504040204" pitchFamily="34" charset="0"/>
                          <a:ea typeface="宋体" panose="02010600030101010101" pitchFamily="2" charset="-122"/>
                        </a:defRPr>
                      </a:lvl3pPr>
                      <a:lvl4pPr>
                        <a:spcBef>
                          <a:spcPct val="20000"/>
                        </a:spcBef>
                        <a:defRPr kumimoji="1">
                          <a:solidFill>
                            <a:schemeClr val="tx1"/>
                          </a:solidFill>
                          <a:latin typeface="Tahoma" panose="020B0604030504040204" pitchFamily="34" charset="0"/>
                          <a:ea typeface="宋体" panose="02010600030101010101" pitchFamily="2" charset="-122"/>
                        </a:defRPr>
                      </a:lvl4pPr>
                      <a:lvl5pPr>
                        <a:spcBef>
                          <a:spcPct val="20000"/>
                        </a:spcBef>
                        <a:buClr>
                          <a:schemeClr val="tx2"/>
                        </a:buClr>
                        <a:defRPr kumimoji="1">
                          <a:solidFill>
                            <a:schemeClr val="tx1"/>
                          </a:solidFill>
                          <a:latin typeface="Tahoma" panose="020B0604030504040204" pitchFamily="34" charset="0"/>
                          <a:ea typeface="宋体" panose="02010600030101010101" pitchFamily="2" charset="-122"/>
                        </a:defRPr>
                      </a:lvl5pPr>
                      <a:lvl6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6pPr>
                      <a:lvl7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7pPr>
                      <a:lvl8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8pPr>
                      <a:lvl9pPr fontAlgn="base">
                        <a:spcBef>
                          <a:spcPct val="20000"/>
                        </a:spcBef>
                        <a:spcAft>
                          <a:spcPct val="0"/>
                        </a:spcAft>
                        <a:buClr>
                          <a:schemeClr val="tx2"/>
                        </a:buClr>
                        <a:defRPr kumimoji="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200" b="1" i="0" u="none" strike="noStrike" cap="none" normalizeH="0" baseline="0" dirty="0">
                          <a:ln>
                            <a:noFill/>
                          </a:ln>
                          <a:solidFill>
                            <a:schemeClr val="tx1"/>
                          </a:solidFill>
                          <a:effectLst/>
                          <a:latin typeface="+mn-lt"/>
                          <a:ea typeface="+mn-ea"/>
                          <a:cs typeface="+mn-ea"/>
                          <a:sym typeface="+mn-lt"/>
                        </a:rPr>
                        <a:t>CF</a:t>
                      </a:r>
                      <a:endParaRPr kumimoji="1" lang="en-US" altLang="zh-CN" sz="1200" b="1"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799" name="Text Box 73"/>
          <p:cNvSpPr txBox="1">
            <a:spLocks noChangeArrowheads="1"/>
          </p:cNvSpPr>
          <p:nvPr/>
        </p:nvSpPr>
        <p:spPr bwMode="auto">
          <a:xfrm>
            <a:off x="8475538" y="3532188"/>
            <a:ext cx="461665" cy="167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solidFill>
                  <a:srgbClr val="CC3300"/>
                </a:solidFill>
                <a:latin typeface="+mn-lt"/>
                <a:ea typeface="+mn-ea"/>
                <a:cs typeface="+mn-ea"/>
                <a:sym typeface="+mn-lt"/>
              </a:rPr>
              <a:t>状态标志</a:t>
            </a:r>
            <a:endParaRPr lang="zh-CN" altLang="en-US" sz="1800">
              <a:solidFill>
                <a:srgbClr val="CC3300"/>
              </a:solidFill>
              <a:latin typeface="+mn-lt"/>
              <a:ea typeface="+mn-ea"/>
              <a:cs typeface="+mn-ea"/>
              <a:sym typeface="+mn-lt"/>
            </a:endParaRPr>
          </a:p>
        </p:txBody>
      </p:sp>
      <p:sp>
        <p:nvSpPr>
          <p:cNvPr id="31800" name="Text Box 75"/>
          <p:cNvSpPr txBox="1">
            <a:spLocks noChangeArrowheads="1"/>
          </p:cNvSpPr>
          <p:nvPr/>
        </p:nvSpPr>
        <p:spPr bwMode="auto">
          <a:xfrm>
            <a:off x="1093869" y="33797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方向标志</a:t>
            </a:r>
            <a:endParaRPr lang="zh-CN" altLang="en-US" sz="1800">
              <a:latin typeface="+mn-lt"/>
              <a:ea typeface="+mn-ea"/>
              <a:cs typeface="+mn-ea"/>
              <a:sym typeface="+mn-lt"/>
            </a:endParaRPr>
          </a:p>
        </p:txBody>
      </p:sp>
      <p:sp>
        <p:nvSpPr>
          <p:cNvPr id="31801" name="Text Box 76"/>
          <p:cNvSpPr txBox="1">
            <a:spLocks noChangeArrowheads="1"/>
          </p:cNvSpPr>
          <p:nvPr/>
        </p:nvSpPr>
        <p:spPr bwMode="auto">
          <a:xfrm>
            <a:off x="1025598" y="3760788"/>
            <a:ext cx="12954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中断标志</a:t>
            </a:r>
            <a:endParaRPr lang="zh-CN" altLang="en-US" sz="1800">
              <a:latin typeface="+mn-lt"/>
              <a:ea typeface="+mn-ea"/>
              <a:cs typeface="+mn-ea"/>
              <a:sym typeface="+mn-lt"/>
            </a:endParaRPr>
          </a:p>
        </p:txBody>
      </p:sp>
      <p:sp>
        <p:nvSpPr>
          <p:cNvPr id="31802" name="Text Box 77"/>
          <p:cNvSpPr txBox="1">
            <a:spLocks noChangeArrowheads="1"/>
          </p:cNvSpPr>
          <p:nvPr/>
        </p:nvSpPr>
        <p:spPr bwMode="auto">
          <a:xfrm>
            <a:off x="1093869" y="41417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latin typeface="+mn-lt"/>
                <a:ea typeface="+mn-ea"/>
                <a:cs typeface="+mn-ea"/>
                <a:sym typeface="+mn-lt"/>
              </a:rPr>
              <a:t>跟踪标志</a:t>
            </a:r>
            <a:endParaRPr lang="zh-CN" altLang="en-US" sz="1800" dirty="0">
              <a:latin typeface="+mn-lt"/>
              <a:ea typeface="+mn-ea"/>
              <a:cs typeface="+mn-ea"/>
              <a:sym typeface="+mn-lt"/>
            </a:endParaRPr>
          </a:p>
        </p:txBody>
      </p:sp>
      <p:sp>
        <p:nvSpPr>
          <p:cNvPr id="31804" name="Text Box 79"/>
          <p:cNvSpPr txBox="1">
            <a:spLocks noChangeArrowheads="1"/>
          </p:cNvSpPr>
          <p:nvPr/>
        </p:nvSpPr>
        <p:spPr bwMode="auto">
          <a:xfrm>
            <a:off x="274214" y="3356558"/>
            <a:ext cx="461665" cy="1214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solidFill>
                  <a:srgbClr val="CC3300"/>
                </a:solidFill>
                <a:latin typeface="+mn-lt"/>
                <a:ea typeface="+mn-ea"/>
                <a:cs typeface="+mn-ea"/>
                <a:sym typeface="+mn-lt"/>
              </a:rPr>
              <a:t>控制标志</a:t>
            </a:r>
            <a:endParaRPr lang="zh-CN" altLang="en-US" sz="1800" dirty="0">
              <a:solidFill>
                <a:srgbClr val="CC3300"/>
              </a:solidFill>
              <a:latin typeface="+mn-lt"/>
              <a:ea typeface="+mn-ea"/>
              <a:cs typeface="+mn-ea"/>
              <a:sym typeface="+mn-lt"/>
            </a:endParaRPr>
          </a:p>
        </p:txBody>
      </p:sp>
      <p:sp>
        <p:nvSpPr>
          <p:cNvPr id="31805" name="AutoShape 80"/>
          <p:cNvSpPr/>
          <p:nvPr/>
        </p:nvSpPr>
        <p:spPr bwMode="auto">
          <a:xfrm>
            <a:off x="796998" y="3455988"/>
            <a:ext cx="304800" cy="990599"/>
          </a:xfrm>
          <a:prstGeom prst="leftBrace">
            <a:avLst>
              <a:gd name="adj1" fmla="val 39583"/>
              <a:gd name="adj2" fmla="val 50000"/>
            </a:avLst>
          </a:prstGeom>
          <a:noFill/>
          <a:ln w="28575">
            <a:solidFill>
              <a:schemeClr val="tx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31806" name="Text Box 81"/>
          <p:cNvSpPr txBox="1">
            <a:spLocks noChangeArrowheads="1"/>
          </p:cNvSpPr>
          <p:nvPr/>
        </p:nvSpPr>
        <p:spPr bwMode="auto">
          <a:xfrm>
            <a:off x="6976649" y="33035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latin typeface="+mn-lt"/>
                <a:ea typeface="+mn-ea"/>
                <a:cs typeface="+mn-ea"/>
                <a:sym typeface="+mn-lt"/>
              </a:rPr>
              <a:t>进位标志</a:t>
            </a:r>
            <a:endParaRPr lang="zh-CN" altLang="en-US" sz="1800" dirty="0">
              <a:latin typeface="+mn-lt"/>
              <a:ea typeface="+mn-ea"/>
              <a:cs typeface="+mn-ea"/>
              <a:sym typeface="+mn-lt"/>
            </a:endParaRPr>
          </a:p>
        </p:txBody>
      </p:sp>
      <p:sp>
        <p:nvSpPr>
          <p:cNvPr id="31807" name="Text Box 82"/>
          <p:cNvSpPr txBox="1">
            <a:spLocks noChangeArrowheads="1"/>
          </p:cNvSpPr>
          <p:nvPr/>
        </p:nvSpPr>
        <p:spPr bwMode="auto">
          <a:xfrm>
            <a:off x="6975061" y="36845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奇偶标志</a:t>
            </a:r>
            <a:endParaRPr lang="zh-CN" altLang="en-US" sz="1800">
              <a:latin typeface="+mn-lt"/>
              <a:ea typeface="+mn-ea"/>
              <a:cs typeface="+mn-ea"/>
              <a:sym typeface="+mn-lt"/>
            </a:endParaRPr>
          </a:p>
        </p:txBody>
      </p:sp>
      <p:sp>
        <p:nvSpPr>
          <p:cNvPr id="31808" name="Text Box 83"/>
          <p:cNvSpPr txBox="1">
            <a:spLocks noChangeArrowheads="1"/>
          </p:cNvSpPr>
          <p:nvPr/>
        </p:nvSpPr>
        <p:spPr bwMode="auto">
          <a:xfrm>
            <a:off x="6908378" y="4065588"/>
            <a:ext cx="13716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半进位标志</a:t>
            </a:r>
            <a:endParaRPr lang="zh-CN" altLang="en-US" sz="1800">
              <a:latin typeface="+mn-lt"/>
              <a:ea typeface="+mn-ea"/>
              <a:cs typeface="+mn-ea"/>
              <a:sym typeface="+mn-lt"/>
            </a:endParaRPr>
          </a:p>
        </p:txBody>
      </p:sp>
      <p:sp>
        <p:nvSpPr>
          <p:cNvPr id="31809" name="Text Box 84"/>
          <p:cNvSpPr txBox="1">
            <a:spLocks noChangeArrowheads="1"/>
          </p:cNvSpPr>
          <p:nvPr/>
        </p:nvSpPr>
        <p:spPr bwMode="auto">
          <a:xfrm>
            <a:off x="6978567" y="4446588"/>
            <a:ext cx="88197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零标志</a:t>
            </a:r>
            <a:endParaRPr lang="zh-CN" altLang="en-US" sz="1800">
              <a:latin typeface="+mn-lt"/>
              <a:ea typeface="+mn-ea"/>
              <a:cs typeface="+mn-ea"/>
              <a:sym typeface="+mn-lt"/>
            </a:endParaRPr>
          </a:p>
        </p:txBody>
      </p:sp>
      <p:sp>
        <p:nvSpPr>
          <p:cNvPr id="31810" name="Text Box 85"/>
          <p:cNvSpPr txBox="1">
            <a:spLocks noChangeArrowheads="1"/>
          </p:cNvSpPr>
          <p:nvPr/>
        </p:nvSpPr>
        <p:spPr bwMode="auto">
          <a:xfrm>
            <a:off x="6976649" y="48275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符号标志</a:t>
            </a:r>
            <a:endParaRPr lang="zh-CN" altLang="en-US" sz="1800">
              <a:latin typeface="+mn-lt"/>
              <a:ea typeface="+mn-ea"/>
              <a:cs typeface="+mn-ea"/>
              <a:sym typeface="+mn-lt"/>
            </a:endParaRPr>
          </a:p>
        </p:txBody>
      </p:sp>
      <p:sp>
        <p:nvSpPr>
          <p:cNvPr id="31811" name="Text Box 86"/>
          <p:cNvSpPr txBox="1">
            <a:spLocks noChangeArrowheads="1"/>
          </p:cNvSpPr>
          <p:nvPr/>
        </p:nvSpPr>
        <p:spPr bwMode="auto">
          <a:xfrm>
            <a:off x="6976649" y="5132388"/>
            <a:ext cx="11144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a:latin typeface="+mn-lt"/>
                <a:ea typeface="+mn-ea"/>
                <a:cs typeface="+mn-ea"/>
                <a:sym typeface="+mn-lt"/>
              </a:rPr>
              <a:t>溢出标志</a:t>
            </a:r>
            <a:endParaRPr lang="zh-CN" altLang="en-US" sz="1800">
              <a:latin typeface="+mn-lt"/>
              <a:ea typeface="+mn-ea"/>
              <a:cs typeface="+mn-ea"/>
              <a:sym typeface="+mn-lt"/>
            </a:endParaRPr>
          </a:p>
        </p:txBody>
      </p:sp>
      <p:sp>
        <p:nvSpPr>
          <p:cNvPr id="31812" name="AutoShape 87"/>
          <p:cNvSpPr/>
          <p:nvPr/>
        </p:nvSpPr>
        <p:spPr bwMode="auto">
          <a:xfrm>
            <a:off x="8051378" y="3455988"/>
            <a:ext cx="381000" cy="1905000"/>
          </a:xfrm>
          <a:prstGeom prst="rightBrace">
            <a:avLst>
              <a:gd name="adj1" fmla="val 41667"/>
              <a:gd name="adj2" fmla="val 50000"/>
            </a:avLst>
          </a:prstGeom>
          <a:noFill/>
          <a:ln w="28575">
            <a:solidFill>
              <a:schemeClr val="tx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endParaRPr lang="zh-CN" altLang="zh-CN" sz="1800">
              <a:latin typeface="+mn-lt"/>
              <a:ea typeface="+mn-ea"/>
              <a:cs typeface="+mn-ea"/>
              <a:sym typeface="+mn-lt"/>
            </a:endParaRPr>
          </a:p>
        </p:txBody>
      </p:sp>
      <p:sp>
        <p:nvSpPr>
          <p:cNvPr id="31813" name="Line 88"/>
          <p:cNvSpPr>
            <a:spLocks noChangeShapeType="1"/>
          </p:cNvSpPr>
          <p:nvPr/>
        </p:nvSpPr>
        <p:spPr bwMode="auto">
          <a:xfrm>
            <a:off x="2167899" y="3608388"/>
            <a:ext cx="6858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4" name="Line 89"/>
          <p:cNvSpPr>
            <a:spLocks noChangeShapeType="1"/>
          </p:cNvSpPr>
          <p:nvPr/>
        </p:nvSpPr>
        <p:spPr bwMode="auto">
          <a:xfrm flipV="1">
            <a:off x="2853699" y="3074988"/>
            <a:ext cx="0" cy="5334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5" name="Line 90"/>
          <p:cNvSpPr>
            <a:spLocks noChangeShapeType="1"/>
          </p:cNvSpPr>
          <p:nvPr/>
        </p:nvSpPr>
        <p:spPr bwMode="auto">
          <a:xfrm>
            <a:off x="2167899" y="3913188"/>
            <a:ext cx="10668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6" name="Line 91"/>
          <p:cNvSpPr>
            <a:spLocks noChangeShapeType="1"/>
          </p:cNvSpPr>
          <p:nvPr/>
        </p:nvSpPr>
        <p:spPr bwMode="auto">
          <a:xfrm flipV="1">
            <a:off x="3234699" y="3074988"/>
            <a:ext cx="0" cy="8382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7" name="Line 92"/>
          <p:cNvSpPr>
            <a:spLocks noChangeShapeType="1"/>
          </p:cNvSpPr>
          <p:nvPr/>
        </p:nvSpPr>
        <p:spPr bwMode="auto">
          <a:xfrm>
            <a:off x="2167899" y="4370388"/>
            <a:ext cx="1524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8" name="Line 93"/>
          <p:cNvSpPr>
            <a:spLocks noChangeShapeType="1"/>
          </p:cNvSpPr>
          <p:nvPr/>
        </p:nvSpPr>
        <p:spPr bwMode="auto">
          <a:xfrm flipV="1">
            <a:off x="3691899" y="3074988"/>
            <a:ext cx="0" cy="12954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19" name="Line 94"/>
          <p:cNvSpPr>
            <a:spLocks noChangeShapeType="1"/>
          </p:cNvSpPr>
          <p:nvPr/>
        </p:nvSpPr>
        <p:spPr bwMode="auto">
          <a:xfrm flipV="1">
            <a:off x="4072899" y="3074988"/>
            <a:ext cx="0" cy="1905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0" name="Line 95"/>
          <p:cNvSpPr>
            <a:spLocks noChangeShapeType="1"/>
          </p:cNvSpPr>
          <p:nvPr/>
        </p:nvSpPr>
        <p:spPr bwMode="auto">
          <a:xfrm flipV="1">
            <a:off x="4530099" y="3074988"/>
            <a:ext cx="0" cy="1524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1" name="Line 96"/>
          <p:cNvSpPr>
            <a:spLocks noChangeShapeType="1"/>
          </p:cNvSpPr>
          <p:nvPr/>
        </p:nvSpPr>
        <p:spPr bwMode="auto">
          <a:xfrm flipV="1">
            <a:off x="5292099" y="3074988"/>
            <a:ext cx="0" cy="1143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2" name="Line 97"/>
          <p:cNvSpPr>
            <a:spLocks noChangeShapeType="1"/>
          </p:cNvSpPr>
          <p:nvPr/>
        </p:nvSpPr>
        <p:spPr bwMode="auto">
          <a:xfrm flipV="1">
            <a:off x="6206499" y="3074988"/>
            <a:ext cx="0" cy="762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3" name="Line 98"/>
          <p:cNvSpPr>
            <a:spLocks noChangeShapeType="1"/>
          </p:cNvSpPr>
          <p:nvPr/>
        </p:nvSpPr>
        <p:spPr bwMode="auto">
          <a:xfrm flipV="1">
            <a:off x="6892299" y="3074988"/>
            <a:ext cx="0" cy="4572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4" name="Line 99"/>
          <p:cNvSpPr>
            <a:spLocks noChangeShapeType="1"/>
          </p:cNvSpPr>
          <p:nvPr/>
        </p:nvSpPr>
        <p:spPr bwMode="auto">
          <a:xfrm flipV="1">
            <a:off x="2396499" y="3074988"/>
            <a:ext cx="0" cy="228600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5" name="Line 100"/>
          <p:cNvSpPr>
            <a:spLocks noChangeShapeType="1"/>
          </p:cNvSpPr>
          <p:nvPr/>
        </p:nvSpPr>
        <p:spPr bwMode="auto">
          <a:xfrm>
            <a:off x="2396499" y="5360988"/>
            <a:ext cx="4572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6" name="Line 101"/>
          <p:cNvSpPr>
            <a:spLocks noChangeShapeType="1"/>
          </p:cNvSpPr>
          <p:nvPr/>
        </p:nvSpPr>
        <p:spPr bwMode="auto">
          <a:xfrm>
            <a:off x="4072899" y="4979988"/>
            <a:ext cx="28956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7" name="Line 102"/>
          <p:cNvSpPr>
            <a:spLocks noChangeShapeType="1"/>
          </p:cNvSpPr>
          <p:nvPr/>
        </p:nvSpPr>
        <p:spPr bwMode="auto">
          <a:xfrm>
            <a:off x="5292099" y="4217988"/>
            <a:ext cx="16764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8" name="Line 103"/>
          <p:cNvSpPr>
            <a:spLocks noChangeShapeType="1"/>
          </p:cNvSpPr>
          <p:nvPr/>
        </p:nvSpPr>
        <p:spPr bwMode="auto">
          <a:xfrm>
            <a:off x="6206499" y="3836988"/>
            <a:ext cx="762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29" name="Line 104"/>
          <p:cNvSpPr>
            <a:spLocks noChangeShapeType="1"/>
          </p:cNvSpPr>
          <p:nvPr/>
        </p:nvSpPr>
        <p:spPr bwMode="auto">
          <a:xfrm flipV="1">
            <a:off x="4530099" y="4598988"/>
            <a:ext cx="24384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31830" name="Line 105"/>
          <p:cNvSpPr>
            <a:spLocks noChangeShapeType="1"/>
          </p:cNvSpPr>
          <p:nvPr/>
        </p:nvSpPr>
        <p:spPr bwMode="auto">
          <a:xfrm>
            <a:off x="6892299" y="3532188"/>
            <a:ext cx="1524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1799"/>
                                        </p:tgtEl>
                                        <p:attrNameLst>
                                          <p:attrName>style.visibility</p:attrName>
                                        </p:attrNameLst>
                                      </p:cBhvr>
                                      <p:to>
                                        <p:strVal val="visible"/>
                                      </p:to>
                                    </p:set>
                                    <p:animEffect transition="in" filter="randombar(horizontal)">
                                      <p:cBhvr>
                                        <p:cTn id="7" dur="500"/>
                                        <p:tgtEl>
                                          <p:spTgt spid="3179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1806"/>
                                        </p:tgtEl>
                                        <p:attrNameLst>
                                          <p:attrName>style.visibility</p:attrName>
                                        </p:attrNameLst>
                                      </p:cBhvr>
                                      <p:to>
                                        <p:strVal val="visible"/>
                                      </p:to>
                                    </p:set>
                                    <p:animEffect transition="in" filter="randombar(horizontal)">
                                      <p:cBhvr>
                                        <p:cTn id="10" dur="500"/>
                                        <p:tgtEl>
                                          <p:spTgt spid="3180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1807"/>
                                        </p:tgtEl>
                                        <p:attrNameLst>
                                          <p:attrName>style.visibility</p:attrName>
                                        </p:attrNameLst>
                                      </p:cBhvr>
                                      <p:to>
                                        <p:strVal val="visible"/>
                                      </p:to>
                                    </p:set>
                                    <p:animEffect transition="in" filter="randombar(horizontal)">
                                      <p:cBhvr>
                                        <p:cTn id="13" dur="500"/>
                                        <p:tgtEl>
                                          <p:spTgt spid="31807"/>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1808"/>
                                        </p:tgtEl>
                                        <p:attrNameLst>
                                          <p:attrName>style.visibility</p:attrName>
                                        </p:attrNameLst>
                                      </p:cBhvr>
                                      <p:to>
                                        <p:strVal val="visible"/>
                                      </p:to>
                                    </p:set>
                                    <p:animEffect transition="in" filter="randombar(horizontal)">
                                      <p:cBhvr>
                                        <p:cTn id="16" dur="500"/>
                                        <p:tgtEl>
                                          <p:spTgt spid="3180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1809"/>
                                        </p:tgtEl>
                                        <p:attrNameLst>
                                          <p:attrName>style.visibility</p:attrName>
                                        </p:attrNameLst>
                                      </p:cBhvr>
                                      <p:to>
                                        <p:strVal val="visible"/>
                                      </p:to>
                                    </p:set>
                                    <p:animEffect transition="in" filter="randombar(horizontal)">
                                      <p:cBhvr>
                                        <p:cTn id="19" dur="500"/>
                                        <p:tgtEl>
                                          <p:spTgt spid="3180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1810"/>
                                        </p:tgtEl>
                                        <p:attrNameLst>
                                          <p:attrName>style.visibility</p:attrName>
                                        </p:attrNameLst>
                                      </p:cBhvr>
                                      <p:to>
                                        <p:strVal val="visible"/>
                                      </p:to>
                                    </p:set>
                                    <p:animEffect transition="in" filter="randombar(horizontal)">
                                      <p:cBhvr>
                                        <p:cTn id="22" dur="500"/>
                                        <p:tgtEl>
                                          <p:spTgt spid="3181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31811"/>
                                        </p:tgtEl>
                                        <p:attrNameLst>
                                          <p:attrName>style.visibility</p:attrName>
                                        </p:attrNameLst>
                                      </p:cBhvr>
                                      <p:to>
                                        <p:strVal val="visible"/>
                                      </p:to>
                                    </p:set>
                                    <p:animEffect transition="in" filter="randombar(horizontal)">
                                      <p:cBhvr>
                                        <p:cTn id="25" dur="500"/>
                                        <p:tgtEl>
                                          <p:spTgt spid="31811"/>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31812"/>
                                        </p:tgtEl>
                                        <p:attrNameLst>
                                          <p:attrName>style.visibility</p:attrName>
                                        </p:attrNameLst>
                                      </p:cBhvr>
                                      <p:to>
                                        <p:strVal val="visible"/>
                                      </p:to>
                                    </p:set>
                                    <p:animEffect transition="in" filter="randombar(horizontal)">
                                      <p:cBhvr>
                                        <p:cTn id="28" dur="500"/>
                                        <p:tgtEl>
                                          <p:spTgt spid="3181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1819"/>
                                        </p:tgtEl>
                                        <p:attrNameLst>
                                          <p:attrName>style.visibility</p:attrName>
                                        </p:attrNameLst>
                                      </p:cBhvr>
                                      <p:to>
                                        <p:strVal val="visible"/>
                                      </p:to>
                                    </p:set>
                                    <p:animEffect transition="in" filter="randombar(horizontal)">
                                      <p:cBhvr>
                                        <p:cTn id="31" dur="500"/>
                                        <p:tgtEl>
                                          <p:spTgt spid="31819"/>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1820"/>
                                        </p:tgtEl>
                                        <p:attrNameLst>
                                          <p:attrName>style.visibility</p:attrName>
                                        </p:attrNameLst>
                                      </p:cBhvr>
                                      <p:to>
                                        <p:strVal val="visible"/>
                                      </p:to>
                                    </p:set>
                                    <p:animEffect transition="in" filter="randombar(horizontal)">
                                      <p:cBhvr>
                                        <p:cTn id="34" dur="500"/>
                                        <p:tgtEl>
                                          <p:spTgt spid="31820"/>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31821"/>
                                        </p:tgtEl>
                                        <p:attrNameLst>
                                          <p:attrName>style.visibility</p:attrName>
                                        </p:attrNameLst>
                                      </p:cBhvr>
                                      <p:to>
                                        <p:strVal val="visible"/>
                                      </p:to>
                                    </p:set>
                                    <p:animEffect transition="in" filter="randombar(horizontal)">
                                      <p:cBhvr>
                                        <p:cTn id="37" dur="500"/>
                                        <p:tgtEl>
                                          <p:spTgt spid="31821"/>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31822"/>
                                        </p:tgtEl>
                                        <p:attrNameLst>
                                          <p:attrName>style.visibility</p:attrName>
                                        </p:attrNameLst>
                                      </p:cBhvr>
                                      <p:to>
                                        <p:strVal val="visible"/>
                                      </p:to>
                                    </p:set>
                                    <p:animEffect transition="in" filter="randombar(horizontal)">
                                      <p:cBhvr>
                                        <p:cTn id="40" dur="500"/>
                                        <p:tgtEl>
                                          <p:spTgt spid="31822"/>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31823"/>
                                        </p:tgtEl>
                                        <p:attrNameLst>
                                          <p:attrName>style.visibility</p:attrName>
                                        </p:attrNameLst>
                                      </p:cBhvr>
                                      <p:to>
                                        <p:strVal val="visible"/>
                                      </p:to>
                                    </p:set>
                                    <p:animEffect transition="in" filter="randombar(horizontal)">
                                      <p:cBhvr>
                                        <p:cTn id="43" dur="500"/>
                                        <p:tgtEl>
                                          <p:spTgt spid="3182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31824"/>
                                        </p:tgtEl>
                                        <p:attrNameLst>
                                          <p:attrName>style.visibility</p:attrName>
                                        </p:attrNameLst>
                                      </p:cBhvr>
                                      <p:to>
                                        <p:strVal val="visible"/>
                                      </p:to>
                                    </p:set>
                                    <p:animEffect transition="in" filter="randombar(horizontal)">
                                      <p:cBhvr>
                                        <p:cTn id="46" dur="500"/>
                                        <p:tgtEl>
                                          <p:spTgt spid="31824"/>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31825"/>
                                        </p:tgtEl>
                                        <p:attrNameLst>
                                          <p:attrName>style.visibility</p:attrName>
                                        </p:attrNameLst>
                                      </p:cBhvr>
                                      <p:to>
                                        <p:strVal val="visible"/>
                                      </p:to>
                                    </p:set>
                                    <p:animEffect transition="in" filter="randombar(horizontal)">
                                      <p:cBhvr>
                                        <p:cTn id="49" dur="500"/>
                                        <p:tgtEl>
                                          <p:spTgt spid="31825"/>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31826"/>
                                        </p:tgtEl>
                                        <p:attrNameLst>
                                          <p:attrName>style.visibility</p:attrName>
                                        </p:attrNameLst>
                                      </p:cBhvr>
                                      <p:to>
                                        <p:strVal val="visible"/>
                                      </p:to>
                                    </p:set>
                                    <p:animEffect transition="in" filter="randombar(horizontal)">
                                      <p:cBhvr>
                                        <p:cTn id="52" dur="500"/>
                                        <p:tgtEl>
                                          <p:spTgt spid="31826"/>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31827"/>
                                        </p:tgtEl>
                                        <p:attrNameLst>
                                          <p:attrName>style.visibility</p:attrName>
                                        </p:attrNameLst>
                                      </p:cBhvr>
                                      <p:to>
                                        <p:strVal val="visible"/>
                                      </p:to>
                                    </p:set>
                                    <p:animEffect transition="in" filter="randombar(horizontal)">
                                      <p:cBhvr>
                                        <p:cTn id="55" dur="500"/>
                                        <p:tgtEl>
                                          <p:spTgt spid="31827"/>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31828"/>
                                        </p:tgtEl>
                                        <p:attrNameLst>
                                          <p:attrName>style.visibility</p:attrName>
                                        </p:attrNameLst>
                                      </p:cBhvr>
                                      <p:to>
                                        <p:strVal val="visible"/>
                                      </p:to>
                                    </p:set>
                                    <p:animEffect transition="in" filter="randombar(horizontal)">
                                      <p:cBhvr>
                                        <p:cTn id="58" dur="500"/>
                                        <p:tgtEl>
                                          <p:spTgt spid="31828"/>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31829"/>
                                        </p:tgtEl>
                                        <p:attrNameLst>
                                          <p:attrName>style.visibility</p:attrName>
                                        </p:attrNameLst>
                                      </p:cBhvr>
                                      <p:to>
                                        <p:strVal val="visible"/>
                                      </p:to>
                                    </p:set>
                                    <p:animEffect transition="in" filter="randombar(horizontal)">
                                      <p:cBhvr>
                                        <p:cTn id="61" dur="500"/>
                                        <p:tgtEl>
                                          <p:spTgt spid="31829"/>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31830"/>
                                        </p:tgtEl>
                                        <p:attrNameLst>
                                          <p:attrName>style.visibility</p:attrName>
                                        </p:attrNameLst>
                                      </p:cBhvr>
                                      <p:to>
                                        <p:strVal val="visible"/>
                                      </p:to>
                                    </p:set>
                                    <p:animEffect transition="in" filter="randombar(horizontal)">
                                      <p:cBhvr>
                                        <p:cTn id="64" dur="500"/>
                                        <p:tgtEl>
                                          <p:spTgt spid="31830"/>
                                        </p:tgtEl>
                                      </p:cBhvr>
                                    </p:animEffect>
                                  </p:childTnLst>
                                </p:cTn>
                              </p:par>
                            </p:childTnLst>
                          </p:cTn>
                        </p:par>
                      </p:childTnLst>
                    </p:cTn>
                  </p:par>
                  <p:par>
                    <p:cTn id="65" fill="hold">
                      <p:stCondLst>
                        <p:cond delay="indefinite"/>
                      </p:stCondLst>
                      <p:childTnLst>
                        <p:par>
                          <p:cTn id="66" fill="hold">
                            <p:stCondLst>
                              <p:cond delay="0"/>
                            </p:stCondLst>
                            <p:childTnLst>
                              <p:par>
                                <p:cTn id="67" presetID="14" presetClass="entr" presetSubtype="10" fill="hold" grpId="0" nodeType="clickEffect">
                                  <p:stCondLst>
                                    <p:cond delay="0"/>
                                  </p:stCondLst>
                                  <p:childTnLst>
                                    <p:set>
                                      <p:cBhvr>
                                        <p:cTn id="68" dur="1" fill="hold">
                                          <p:stCondLst>
                                            <p:cond delay="0"/>
                                          </p:stCondLst>
                                        </p:cTn>
                                        <p:tgtEl>
                                          <p:spTgt spid="31800"/>
                                        </p:tgtEl>
                                        <p:attrNameLst>
                                          <p:attrName>style.visibility</p:attrName>
                                        </p:attrNameLst>
                                      </p:cBhvr>
                                      <p:to>
                                        <p:strVal val="visible"/>
                                      </p:to>
                                    </p:set>
                                    <p:animEffect transition="in" filter="randombar(horizontal)">
                                      <p:cBhvr>
                                        <p:cTn id="69" dur="500"/>
                                        <p:tgtEl>
                                          <p:spTgt spid="31800"/>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31801"/>
                                        </p:tgtEl>
                                        <p:attrNameLst>
                                          <p:attrName>style.visibility</p:attrName>
                                        </p:attrNameLst>
                                      </p:cBhvr>
                                      <p:to>
                                        <p:strVal val="visible"/>
                                      </p:to>
                                    </p:set>
                                    <p:animEffect transition="in" filter="randombar(horizontal)">
                                      <p:cBhvr>
                                        <p:cTn id="72" dur="500"/>
                                        <p:tgtEl>
                                          <p:spTgt spid="31801"/>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31802"/>
                                        </p:tgtEl>
                                        <p:attrNameLst>
                                          <p:attrName>style.visibility</p:attrName>
                                        </p:attrNameLst>
                                      </p:cBhvr>
                                      <p:to>
                                        <p:strVal val="visible"/>
                                      </p:to>
                                    </p:set>
                                    <p:animEffect transition="in" filter="randombar(horizontal)">
                                      <p:cBhvr>
                                        <p:cTn id="75" dur="500"/>
                                        <p:tgtEl>
                                          <p:spTgt spid="31802"/>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31804"/>
                                        </p:tgtEl>
                                        <p:attrNameLst>
                                          <p:attrName>style.visibility</p:attrName>
                                        </p:attrNameLst>
                                      </p:cBhvr>
                                      <p:to>
                                        <p:strVal val="visible"/>
                                      </p:to>
                                    </p:set>
                                    <p:animEffect transition="in" filter="randombar(horizontal)">
                                      <p:cBhvr>
                                        <p:cTn id="78" dur="500"/>
                                        <p:tgtEl>
                                          <p:spTgt spid="31804"/>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31805"/>
                                        </p:tgtEl>
                                        <p:attrNameLst>
                                          <p:attrName>style.visibility</p:attrName>
                                        </p:attrNameLst>
                                      </p:cBhvr>
                                      <p:to>
                                        <p:strVal val="visible"/>
                                      </p:to>
                                    </p:set>
                                    <p:animEffect transition="in" filter="randombar(horizontal)">
                                      <p:cBhvr>
                                        <p:cTn id="81" dur="500"/>
                                        <p:tgtEl>
                                          <p:spTgt spid="31805"/>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31813"/>
                                        </p:tgtEl>
                                        <p:attrNameLst>
                                          <p:attrName>style.visibility</p:attrName>
                                        </p:attrNameLst>
                                      </p:cBhvr>
                                      <p:to>
                                        <p:strVal val="visible"/>
                                      </p:to>
                                    </p:set>
                                    <p:animEffect transition="in" filter="randombar(horizontal)">
                                      <p:cBhvr>
                                        <p:cTn id="84" dur="500"/>
                                        <p:tgtEl>
                                          <p:spTgt spid="31813"/>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31814"/>
                                        </p:tgtEl>
                                        <p:attrNameLst>
                                          <p:attrName>style.visibility</p:attrName>
                                        </p:attrNameLst>
                                      </p:cBhvr>
                                      <p:to>
                                        <p:strVal val="visible"/>
                                      </p:to>
                                    </p:set>
                                    <p:animEffect transition="in" filter="randombar(horizontal)">
                                      <p:cBhvr>
                                        <p:cTn id="87" dur="500"/>
                                        <p:tgtEl>
                                          <p:spTgt spid="31814"/>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31815"/>
                                        </p:tgtEl>
                                        <p:attrNameLst>
                                          <p:attrName>style.visibility</p:attrName>
                                        </p:attrNameLst>
                                      </p:cBhvr>
                                      <p:to>
                                        <p:strVal val="visible"/>
                                      </p:to>
                                    </p:set>
                                    <p:animEffect transition="in" filter="randombar(horizontal)">
                                      <p:cBhvr>
                                        <p:cTn id="90" dur="500"/>
                                        <p:tgtEl>
                                          <p:spTgt spid="31815"/>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31816"/>
                                        </p:tgtEl>
                                        <p:attrNameLst>
                                          <p:attrName>style.visibility</p:attrName>
                                        </p:attrNameLst>
                                      </p:cBhvr>
                                      <p:to>
                                        <p:strVal val="visible"/>
                                      </p:to>
                                    </p:set>
                                    <p:animEffect transition="in" filter="randombar(horizontal)">
                                      <p:cBhvr>
                                        <p:cTn id="93" dur="500"/>
                                        <p:tgtEl>
                                          <p:spTgt spid="31816"/>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31817"/>
                                        </p:tgtEl>
                                        <p:attrNameLst>
                                          <p:attrName>style.visibility</p:attrName>
                                        </p:attrNameLst>
                                      </p:cBhvr>
                                      <p:to>
                                        <p:strVal val="visible"/>
                                      </p:to>
                                    </p:set>
                                    <p:animEffect transition="in" filter="randombar(horizontal)">
                                      <p:cBhvr>
                                        <p:cTn id="96" dur="500"/>
                                        <p:tgtEl>
                                          <p:spTgt spid="31817"/>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31818"/>
                                        </p:tgtEl>
                                        <p:attrNameLst>
                                          <p:attrName>style.visibility</p:attrName>
                                        </p:attrNameLst>
                                      </p:cBhvr>
                                      <p:to>
                                        <p:strVal val="visible"/>
                                      </p:to>
                                    </p:set>
                                    <p:animEffect transition="in" filter="randombar(horizontal)">
                                      <p:cBhvr>
                                        <p:cTn id="99" dur="500"/>
                                        <p:tgtEl>
                                          <p:spTgt spid="31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99" grpId="0"/>
      <p:bldP spid="31800" grpId="0"/>
      <p:bldP spid="31801" grpId="0"/>
      <p:bldP spid="31802" grpId="0"/>
      <p:bldP spid="31804" grpId="0"/>
      <p:bldP spid="31805" grpId="0" animBg="1"/>
      <p:bldP spid="31806" grpId="0"/>
      <p:bldP spid="31807" grpId="0"/>
      <p:bldP spid="31808" grpId="0"/>
      <p:bldP spid="31809" grpId="0"/>
      <p:bldP spid="31810" grpId="0"/>
      <p:bldP spid="31811" grpId="0"/>
      <p:bldP spid="31812" grpId="0" animBg="1"/>
      <p:bldP spid="31813" grpId="0" animBg="1"/>
      <p:bldP spid="31814" grpId="0" animBg="1"/>
      <p:bldP spid="31815" grpId="0" animBg="1"/>
      <p:bldP spid="31816" grpId="0" animBg="1"/>
      <p:bldP spid="31817" grpId="0" animBg="1"/>
      <p:bldP spid="31818" grpId="0" animBg="1"/>
      <p:bldP spid="31819" grpId="0" animBg="1"/>
      <p:bldP spid="31820" grpId="0" animBg="1"/>
      <p:bldP spid="31821" grpId="0" animBg="1"/>
      <p:bldP spid="31822" grpId="0" animBg="1"/>
      <p:bldP spid="31823" grpId="0" animBg="1"/>
      <p:bldP spid="31824" grpId="0" animBg="1"/>
      <p:bldP spid="31825" grpId="0" animBg="1"/>
      <p:bldP spid="31826" grpId="0" animBg="1"/>
      <p:bldP spid="31827" grpId="0" animBg="1"/>
      <p:bldP spid="31828" grpId="0" animBg="1"/>
      <p:bldP spid="31829" grpId="0" animBg="1"/>
      <p:bldP spid="318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2"/>
          <p:cNvSpPr>
            <a:spLocks noGrp="1" noChangeArrowheads="1"/>
          </p:cNvSpPr>
          <p:nvPr>
            <p:ph type="title" idx="4294967295"/>
          </p:nvPr>
        </p:nvSpPr>
        <p:spPr>
          <a:xfrm>
            <a:off x="468312" y="1343820"/>
            <a:ext cx="7878762" cy="5953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defRPr/>
            </a:pPr>
            <a:r>
              <a:rPr lang="en-US" altLang="zh-CN" sz="3200" b="1" kern="1200" dirty="0">
                <a:solidFill>
                  <a:srgbClr val="0000FF"/>
                </a:solidFill>
                <a:latin typeface="+mn-lt"/>
                <a:ea typeface="+mn-ea"/>
                <a:cs typeface="+mn-ea"/>
                <a:sym typeface="+mn-lt"/>
              </a:rPr>
              <a:t>1. </a:t>
            </a:r>
            <a:r>
              <a:rPr lang="zh-CN" altLang="en-US" sz="3200" b="1" kern="1200" dirty="0">
                <a:solidFill>
                  <a:srgbClr val="0000FF"/>
                </a:solidFill>
                <a:latin typeface="+mn-lt"/>
                <a:ea typeface="+mn-ea"/>
                <a:cs typeface="+mn-ea"/>
                <a:sym typeface="+mn-lt"/>
              </a:rPr>
              <a:t>状态标志</a:t>
            </a:r>
            <a:r>
              <a:rPr lang="en-US" altLang="zh-CN" sz="3200" b="1" kern="1200" dirty="0">
                <a:latin typeface="+mn-lt"/>
                <a:ea typeface="+mn-ea"/>
                <a:cs typeface="+mn-ea"/>
                <a:sym typeface="+mn-lt"/>
              </a:rPr>
              <a:t>——</a:t>
            </a:r>
            <a:r>
              <a:rPr lang="zh-CN" altLang="en-US" sz="2800" b="1" kern="1200" dirty="0">
                <a:solidFill>
                  <a:srgbClr val="002060"/>
                </a:solidFill>
                <a:latin typeface="+mn-lt"/>
                <a:ea typeface="+mn-ea"/>
                <a:cs typeface="+mn-ea"/>
                <a:sym typeface="+mn-lt"/>
              </a:rPr>
              <a:t>记录程序运行结果的状态信息</a:t>
            </a:r>
            <a:endParaRPr lang="zh-CN" altLang="en-US" sz="2800" b="1" kern="1200" dirty="0">
              <a:solidFill>
                <a:srgbClr val="002060"/>
              </a:solidFill>
              <a:latin typeface="+mn-lt"/>
              <a:ea typeface="+mn-ea"/>
              <a:cs typeface="+mn-ea"/>
              <a:sym typeface="+mn-lt"/>
            </a:endParaRPr>
          </a:p>
        </p:txBody>
      </p:sp>
      <p:grpSp>
        <p:nvGrpSpPr>
          <p:cNvPr id="22531" name="Group 31"/>
          <p:cNvGrpSpPr/>
          <p:nvPr/>
        </p:nvGrpSpPr>
        <p:grpSpPr bwMode="auto">
          <a:xfrm>
            <a:off x="874713" y="5080000"/>
            <a:ext cx="7707312" cy="858838"/>
            <a:chOff x="877" y="3328"/>
            <a:chExt cx="4855" cy="541"/>
          </a:xfrm>
        </p:grpSpPr>
        <p:sp>
          <p:nvSpPr>
            <p:cNvPr id="32773" name="Text Box 5"/>
            <p:cNvSpPr txBox="1">
              <a:spLocks noChangeArrowheads="1"/>
            </p:cNvSpPr>
            <p:nvPr/>
          </p:nvSpPr>
          <p:spPr bwMode="auto">
            <a:xfrm>
              <a:off x="87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OF</a:t>
              </a:r>
              <a:endParaRPr kumimoji="1" lang="en-US" altLang="zh-CN">
                <a:solidFill>
                  <a:srgbClr val="CC3300"/>
                </a:solidFill>
                <a:latin typeface="+mn-lt"/>
                <a:ea typeface="+mn-ea"/>
                <a:cs typeface="+mn-ea"/>
                <a:sym typeface="+mn-lt"/>
              </a:endParaRPr>
            </a:p>
          </p:txBody>
        </p:sp>
        <p:sp>
          <p:nvSpPr>
            <p:cNvPr id="32774" name="Text Box 6"/>
            <p:cNvSpPr txBox="1">
              <a:spLocks noChangeArrowheads="1"/>
            </p:cNvSpPr>
            <p:nvPr/>
          </p:nvSpPr>
          <p:spPr bwMode="auto">
            <a:xfrm>
              <a:off x="87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11</a:t>
              </a:r>
              <a:endParaRPr kumimoji="1" lang="zh-CN" altLang="zh-CN">
                <a:solidFill>
                  <a:srgbClr val="CC3300"/>
                </a:solidFill>
                <a:latin typeface="+mn-lt"/>
                <a:ea typeface="+mn-ea"/>
                <a:cs typeface="+mn-ea"/>
                <a:sym typeface="+mn-lt"/>
              </a:endParaRPr>
            </a:p>
          </p:txBody>
        </p:sp>
        <p:sp>
          <p:nvSpPr>
            <p:cNvPr id="32775" name="Text Box 9"/>
            <p:cNvSpPr txBox="1">
              <a:spLocks noChangeArrowheads="1"/>
            </p:cNvSpPr>
            <p:nvPr/>
          </p:nvSpPr>
          <p:spPr bwMode="auto">
            <a:xfrm>
              <a:off x="1282"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DF</a:t>
              </a:r>
              <a:endParaRPr kumimoji="1" lang="en-US" altLang="zh-CN">
                <a:solidFill>
                  <a:schemeClr val="hlink"/>
                </a:solidFill>
                <a:latin typeface="+mn-lt"/>
                <a:ea typeface="+mn-ea"/>
                <a:cs typeface="+mn-ea"/>
                <a:sym typeface="+mn-lt"/>
              </a:endParaRPr>
            </a:p>
          </p:txBody>
        </p:sp>
        <p:sp>
          <p:nvSpPr>
            <p:cNvPr id="32776" name="Text Box 10"/>
            <p:cNvSpPr txBox="1">
              <a:spLocks noChangeArrowheads="1"/>
            </p:cNvSpPr>
            <p:nvPr/>
          </p:nvSpPr>
          <p:spPr bwMode="auto">
            <a:xfrm>
              <a:off x="1282"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10</a:t>
              </a:r>
              <a:endParaRPr kumimoji="1" lang="zh-CN" altLang="zh-CN">
                <a:solidFill>
                  <a:srgbClr val="CC3300"/>
                </a:solidFill>
                <a:latin typeface="+mn-lt"/>
                <a:ea typeface="+mn-ea"/>
                <a:cs typeface="+mn-ea"/>
                <a:sym typeface="+mn-lt"/>
              </a:endParaRPr>
            </a:p>
          </p:txBody>
        </p:sp>
        <p:sp>
          <p:nvSpPr>
            <p:cNvPr id="32777" name="Text Box 11"/>
            <p:cNvSpPr txBox="1">
              <a:spLocks noChangeArrowheads="1"/>
            </p:cNvSpPr>
            <p:nvPr/>
          </p:nvSpPr>
          <p:spPr bwMode="auto">
            <a:xfrm>
              <a:off x="1686"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IF</a:t>
              </a:r>
              <a:endParaRPr kumimoji="1" lang="en-US" altLang="zh-CN">
                <a:solidFill>
                  <a:schemeClr val="hlink"/>
                </a:solidFill>
                <a:latin typeface="+mn-lt"/>
                <a:ea typeface="+mn-ea"/>
                <a:cs typeface="+mn-ea"/>
                <a:sym typeface="+mn-lt"/>
              </a:endParaRPr>
            </a:p>
          </p:txBody>
        </p:sp>
        <p:sp>
          <p:nvSpPr>
            <p:cNvPr id="32778" name="Text Box 12"/>
            <p:cNvSpPr txBox="1">
              <a:spLocks noChangeArrowheads="1"/>
            </p:cNvSpPr>
            <p:nvPr/>
          </p:nvSpPr>
          <p:spPr bwMode="auto">
            <a:xfrm>
              <a:off x="1686"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9</a:t>
              </a:r>
              <a:endParaRPr kumimoji="1" lang="zh-CN" altLang="zh-CN">
                <a:solidFill>
                  <a:srgbClr val="CC3300"/>
                </a:solidFill>
                <a:latin typeface="+mn-lt"/>
                <a:ea typeface="+mn-ea"/>
                <a:cs typeface="+mn-ea"/>
                <a:sym typeface="+mn-lt"/>
              </a:endParaRPr>
            </a:p>
          </p:txBody>
        </p:sp>
        <p:sp>
          <p:nvSpPr>
            <p:cNvPr id="32779" name="Text Box 13"/>
            <p:cNvSpPr txBox="1">
              <a:spLocks noChangeArrowheads="1"/>
            </p:cNvSpPr>
            <p:nvPr/>
          </p:nvSpPr>
          <p:spPr bwMode="auto">
            <a:xfrm>
              <a:off x="2091"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TF</a:t>
              </a:r>
              <a:endParaRPr kumimoji="1" lang="en-US" altLang="zh-CN">
                <a:solidFill>
                  <a:schemeClr val="hlink"/>
                </a:solidFill>
                <a:latin typeface="+mn-lt"/>
                <a:ea typeface="+mn-ea"/>
                <a:cs typeface="+mn-ea"/>
                <a:sym typeface="+mn-lt"/>
              </a:endParaRPr>
            </a:p>
          </p:txBody>
        </p:sp>
        <p:sp>
          <p:nvSpPr>
            <p:cNvPr id="32780" name="Text Box 14"/>
            <p:cNvSpPr txBox="1">
              <a:spLocks noChangeArrowheads="1"/>
            </p:cNvSpPr>
            <p:nvPr/>
          </p:nvSpPr>
          <p:spPr bwMode="auto">
            <a:xfrm>
              <a:off x="2091"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8</a:t>
              </a:r>
              <a:endParaRPr kumimoji="1" lang="zh-CN" altLang="zh-CN">
                <a:solidFill>
                  <a:srgbClr val="CC3300"/>
                </a:solidFill>
                <a:latin typeface="+mn-lt"/>
                <a:ea typeface="+mn-ea"/>
                <a:cs typeface="+mn-ea"/>
                <a:sym typeface="+mn-lt"/>
              </a:endParaRPr>
            </a:p>
          </p:txBody>
        </p:sp>
        <p:sp>
          <p:nvSpPr>
            <p:cNvPr id="32781" name="Text Box 15"/>
            <p:cNvSpPr txBox="1">
              <a:spLocks noChangeArrowheads="1"/>
            </p:cNvSpPr>
            <p:nvPr/>
          </p:nvSpPr>
          <p:spPr bwMode="auto">
            <a:xfrm>
              <a:off x="2495"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SF</a:t>
              </a:r>
              <a:endParaRPr kumimoji="1" lang="en-US" altLang="zh-CN">
                <a:solidFill>
                  <a:srgbClr val="CC3300"/>
                </a:solidFill>
                <a:latin typeface="+mn-lt"/>
                <a:ea typeface="+mn-ea"/>
                <a:cs typeface="+mn-ea"/>
                <a:sym typeface="+mn-lt"/>
              </a:endParaRPr>
            </a:p>
          </p:txBody>
        </p:sp>
        <p:sp>
          <p:nvSpPr>
            <p:cNvPr id="32782" name="Text Box 16"/>
            <p:cNvSpPr txBox="1">
              <a:spLocks noChangeArrowheads="1"/>
            </p:cNvSpPr>
            <p:nvPr/>
          </p:nvSpPr>
          <p:spPr bwMode="auto">
            <a:xfrm>
              <a:off x="2495"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7</a:t>
              </a:r>
              <a:endParaRPr kumimoji="1" lang="zh-CN" altLang="zh-CN">
                <a:solidFill>
                  <a:srgbClr val="CC3300"/>
                </a:solidFill>
                <a:latin typeface="+mn-lt"/>
                <a:ea typeface="+mn-ea"/>
                <a:cs typeface="+mn-ea"/>
                <a:sym typeface="+mn-lt"/>
              </a:endParaRPr>
            </a:p>
          </p:txBody>
        </p:sp>
        <p:sp>
          <p:nvSpPr>
            <p:cNvPr id="32783" name="Text Box 17"/>
            <p:cNvSpPr txBox="1">
              <a:spLocks noChangeArrowheads="1"/>
            </p:cNvSpPr>
            <p:nvPr/>
          </p:nvSpPr>
          <p:spPr bwMode="auto">
            <a:xfrm>
              <a:off x="2900"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ZF</a:t>
              </a:r>
              <a:endParaRPr kumimoji="1" lang="en-US" altLang="zh-CN">
                <a:solidFill>
                  <a:srgbClr val="CC3300"/>
                </a:solidFill>
                <a:latin typeface="+mn-lt"/>
                <a:ea typeface="+mn-ea"/>
                <a:cs typeface="+mn-ea"/>
                <a:sym typeface="+mn-lt"/>
              </a:endParaRPr>
            </a:p>
          </p:txBody>
        </p:sp>
        <p:sp>
          <p:nvSpPr>
            <p:cNvPr id="32784" name="Text Box 18"/>
            <p:cNvSpPr txBox="1">
              <a:spLocks noChangeArrowheads="1"/>
            </p:cNvSpPr>
            <p:nvPr/>
          </p:nvSpPr>
          <p:spPr bwMode="auto">
            <a:xfrm>
              <a:off x="2900"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6</a:t>
              </a:r>
              <a:endParaRPr kumimoji="1" lang="zh-CN" altLang="zh-CN">
                <a:solidFill>
                  <a:srgbClr val="CC3300"/>
                </a:solidFill>
                <a:latin typeface="+mn-lt"/>
                <a:ea typeface="+mn-ea"/>
                <a:cs typeface="+mn-ea"/>
                <a:sym typeface="+mn-lt"/>
              </a:endParaRPr>
            </a:p>
          </p:txBody>
        </p:sp>
        <p:sp>
          <p:nvSpPr>
            <p:cNvPr id="32785" name="Text Box 19"/>
            <p:cNvSpPr txBox="1">
              <a:spLocks noChangeArrowheads="1"/>
            </p:cNvSpPr>
            <p:nvPr/>
          </p:nvSpPr>
          <p:spPr bwMode="auto">
            <a:xfrm>
              <a:off x="3305"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32786" name="Text Box 20"/>
            <p:cNvSpPr txBox="1">
              <a:spLocks noChangeArrowheads="1"/>
            </p:cNvSpPr>
            <p:nvPr/>
          </p:nvSpPr>
          <p:spPr bwMode="auto">
            <a:xfrm>
              <a:off x="3305"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5</a:t>
              </a:r>
              <a:endParaRPr kumimoji="1" lang="zh-CN" altLang="zh-CN">
                <a:solidFill>
                  <a:srgbClr val="CC3300"/>
                </a:solidFill>
                <a:latin typeface="+mn-lt"/>
                <a:ea typeface="+mn-ea"/>
                <a:cs typeface="+mn-ea"/>
                <a:sym typeface="+mn-lt"/>
              </a:endParaRPr>
            </a:p>
          </p:txBody>
        </p:sp>
        <p:sp>
          <p:nvSpPr>
            <p:cNvPr id="32787" name="Text Box 21"/>
            <p:cNvSpPr txBox="1">
              <a:spLocks noChangeArrowheads="1"/>
            </p:cNvSpPr>
            <p:nvPr/>
          </p:nvSpPr>
          <p:spPr bwMode="auto">
            <a:xfrm>
              <a:off x="3709"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AF</a:t>
              </a:r>
              <a:endParaRPr kumimoji="1" lang="en-US" altLang="zh-CN">
                <a:solidFill>
                  <a:srgbClr val="CC3300"/>
                </a:solidFill>
                <a:latin typeface="+mn-lt"/>
                <a:ea typeface="+mn-ea"/>
                <a:cs typeface="+mn-ea"/>
                <a:sym typeface="+mn-lt"/>
              </a:endParaRPr>
            </a:p>
          </p:txBody>
        </p:sp>
        <p:sp>
          <p:nvSpPr>
            <p:cNvPr id="32788" name="Text Box 22"/>
            <p:cNvSpPr txBox="1">
              <a:spLocks noChangeArrowheads="1"/>
            </p:cNvSpPr>
            <p:nvPr/>
          </p:nvSpPr>
          <p:spPr bwMode="auto">
            <a:xfrm>
              <a:off x="3709"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4</a:t>
              </a:r>
              <a:endParaRPr kumimoji="1" lang="zh-CN" altLang="zh-CN">
                <a:solidFill>
                  <a:srgbClr val="CC3300"/>
                </a:solidFill>
                <a:latin typeface="+mn-lt"/>
                <a:ea typeface="+mn-ea"/>
                <a:cs typeface="+mn-ea"/>
                <a:sym typeface="+mn-lt"/>
              </a:endParaRPr>
            </a:p>
          </p:txBody>
        </p:sp>
        <p:sp>
          <p:nvSpPr>
            <p:cNvPr id="32789" name="Text Box 23"/>
            <p:cNvSpPr txBox="1">
              <a:spLocks noChangeArrowheads="1"/>
            </p:cNvSpPr>
            <p:nvPr/>
          </p:nvSpPr>
          <p:spPr bwMode="auto">
            <a:xfrm>
              <a:off x="4114"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32790" name="Text Box 24"/>
            <p:cNvSpPr txBox="1">
              <a:spLocks noChangeArrowheads="1"/>
            </p:cNvSpPr>
            <p:nvPr/>
          </p:nvSpPr>
          <p:spPr bwMode="auto">
            <a:xfrm>
              <a:off x="4114"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3</a:t>
              </a:r>
              <a:endParaRPr kumimoji="1" lang="zh-CN" altLang="zh-CN">
                <a:solidFill>
                  <a:srgbClr val="CC3300"/>
                </a:solidFill>
                <a:latin typeface="+mn-lt"/>
                <a:ea typeface="+mn-ea"/>
                <a:cs typeface="+mn-ea"/>
                <a:sym typeface="+mn-lt"/>
              </a:endParaRPr>
            </a:p>
          </p:txBody>
        </p:sp>
        <p:sp>
          <p:nvSpPr>
            <p:cNvPr id="32791" name="Text Box 25"/>
            <p:cNvSpPr txBox="1">
              <a:spLocks noChangeArrowheads="1"/>
            </p:cNvSpPr>
            <p:nvPr/>
          </p:nvSpPr>
          <p:spPr bwMode="auto">
            <a:xfrm>
              <a:off x="4518"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PF</a:t>
              </a:r>
              <a:endParaRPr kumimoji="1" lang="en-US" altLang="zh-CN">
                <a:solidFill>
                  <a:srgbClr val="CC3300"/>
                </a:solidFill>
                <a:latin typeface="+mn-lt"/>
                <a:ea typeface="+mn-ea"/>
                <a:cs typeface="+mn-ea"/>
                <a:sym typeface="+mn-lt"/>
              </a:endParaRPr>
            </a:p>
          </p:txBody>
        </p:sp>
        <p:sp>
          <p:nvSpPr>
            <p:cNvPr id="32792" name="Text Box 26"/>
            <p:cNvSpPr txBox="1">
              <a:spLocks noChangeArrowheads="1"/>
            </p:cNvSpPr>
            <p:nvPr/>
          </p:nvSpPr>
          <p:spPr bwMode="auto">
            <a:xfrm>
              <a:off x="4518"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2</a:t>
              </a:r>
              <a:endParaRPr kumimoji="1" lang="zh-CN" altLang="zh-CN">
                <a:solidFill>
                  <a:srgbClr val="CC3300"/>
                </a:solidFill>
                <a:latin typeface="+mn-lt"/>
                <a:ea typeface="+mn-ea"/>
                <a:cs typeface="+mn-ea"/>
                <a:sym typeface="+mn-lt"/>
              </a:endParaRPr>
            </a:p>
          </p:txBody>
        </p:sp>
        <p:sp>
          <p:nvSpPr>
            <p:cNvPr id="32793" name="Text Box 27"/>
            <p:cNvSpPr txBox="1">
              <a:spLocks noChangeArrowheads="1"/>
            </p:cNvSpPr>
            <p:nvPr/>
          </p:nvSpPr>
          <p:spPr bwMode="auto">
            <a:xfrm>
              <a:off x="4923"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1</a:t>
              </a:r>
              <a:endParaRPr kumimoji="1" lang="zh-CN" altLang="zh-CN">
                <a:solidFill>
                  <a:schemeClr val="hlink"/>
                </a:solidFill>
                <a:latin typeface="+mn-lt"/>
                <a:ea typeface="+mn-ea"/>
                <a:cs typeface="+mn-ea"/>
                <a:sym typeface="+mn-lt"/>
              </a:endParaRPr>
            </a:p>
          </p:txBody>
        </p:sp>
        <p:sp>
          <p:nvSpPr>
            <p:cNvPr id="32794" name="Text Box 28"/>
            <p:cNvSpPr txBox="1">
              <a:spLocks noChangeArrowheads="1"/>
            </p:cNvSpPr>
            <p:nvPr/>
          </p:nvSpPr>
          <p:spPr bwMode="auto">
            <a:xfrm>
              <a:off x="4923"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dirty="0">
                  <a:latin typeface="+mn-lt"/>
                  <a:ea typeface="+mn-ea"/>
                  <a:cs typeface="+mn-ea"/>
                  <a:sym typeface="+mn-lt"/>
                </a:rPr>
                <a:t>1</a:t>
              </a:r>
              <a:endParaRPr kumimoji="1" lang="zh-CN" altLang="zh-CN" dirty="0">
                <a:solidFill>
                  <a:srgbClr val="CC3300"/>
                </a:solidFill>
                <a:latin typeface="+mn-lt"/>
                <a:ea typeface="+mn-ea"/>
                <a:cs typeface="+mn-ea"/>
                <a:sym typeface="+mn-lt"/>
              </a:endParaRPr>
            </a:p>
          </p:txBody>
        </p:sp>
        <p:sp>
          <p:nvSpPr>
            <p:cNvPr id="32795" name="Text Box 29"/>
            <p:cNvSpPr txBox="1">
              <a:spLocks noChangeArrowheads="1"/>
            </p:cNvSpPr>
            <p:nvPr/>
          </p:nvSpPr>
          <p:spPr bwMode="auto">
            <a:xfrm>
              <a:off x="532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CF</a:t>
              </a:r>
              <a:endParaRPr kumimoji="1" lang="en-US" altLang="zh-CN">
                <a:solidFill>
                  <a:srgbClr val="CC3300"/>
                </a:solidFill>
                <a:latin typeface="+mn-lt"/>
                <a:ea typeface="+mn-ea"/>
                <a:cs typeface="+mn-ea"/>
                <a:sym typeface="+mn-lt"/>
              </a:endParaRPr>
            </a:p>
          </p:txBody>
        </p:sp>
        <p:sp>
          <p:nvSpPr>
            <p:cNvPr id="32796" name="Text Box 30"/>
            <p:cNvSpPr txBox="1">
              <a:spLocks noChangeArrowheads="1"/>
            </p:cNvSpPr>
            <p:nvPr/>
          </p:nvSpPr>
          <p:spPr bwMode="auto">
            <a:xfrm>
              <a:off x="532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0</a:t>
              </a:r>
              <a:endParaRPr kumimoji="1" lang="zh-CN" altLang="zh-CN">
                <a:solidFill>
                  <a:srgbClr val="CC3300"/>
                </a:solidFill>
                <a:latin typeface="+mn-lt"/>
                <a:ea typeface="+mn-ea"/>
                <a:cs typeface="+mn-ea"/>
                <a:sym typeface="+mn-lt"/>
              </a:endParaRPr>
            </a:p>
          </p:txBody>
        </p:sp>
      </p:grpSp>
      <p:sp>
        <p:nvSpPr>
          <p:cNvPr id="32772" name="Rectangle 3"/>
          <p:cNvSpPr txBox="1">
            <a:spLocks noChangeArrowheads="1"/>
          </p:cNvSpPr>
          <p:nvPr/>
        </p:nvSpPr>
        <p:spPr bwMode="auto">
          <a:xfrm>
            <a:off x="1013749" y="2227263"/>
            <a:ext cx="7573962"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20000"/>
              </a:spcBef>
              <a:spcAft>
                <a:spcPts val="600"/>
              </a:spcAft>
              <a:buFontTx/>
              <a:buChar char="•"/>
            </a:pPr>
            <a:r>
              <a:rPr lang="zh-CN" altLang="en-US" sz="2600" dirty="0">
                <a:latin typeface="+mn-lt"/>
                <a:ea typeface="+mn-ea"/>
                <a:cs typeface="+mn-ea"/>
                <a:sym typeface="+mn-lt"/>
              </a:rPr>
              <a:t>最基本的标志，有</a:t>
            </a:r>
            <a:r>
              <a:rPr lang="en-US" altLang="zh-CN" sz="2600" dirty="0">
                <a:solidFill>
                  <a:srgbClr val="C00000"/>
                </a:solidFill>
                <a:latin typeface="+mn-lt"/>
                <a:ea typeface="+mn-ea"/>
                <a:cs typeface="+mn-ea"/>
                <a:sym typeface="+mn-lt"/>
              </a:rPr>
              <a:t>6</a:t>
            </a:r>
            <a:r>
              <a:rPr lang="zh-CN" altLang="en-US" sz="2600" dirty="0">
                <a:latin typeface="+mn-lt"/>
                <a:ea typeface="+mn-ea"/>
                <a:cs typeface="+mn-ea"/>
                <a:sym typeface="+mn-lt"/>
              </a:rPr>
              <a:t>个</a:t>
            </a:r>
            <a:endParaRPr lang="zh-CN" altLang="en-US" sz="2600" dirty="0">
              <a:latin typeface="+mn-lt"/>
              <a:ea typeface="+mn-ea"/>
              <a:cs typeface="+mn-ea"/>
              <a:sym typeface="+mn-lt"/>
            </a:endParaRPr>
          </a:p>
          <a:p>
            <a:pPr>
              <a:spcBef>
                <a:spcPct val="20000"/>
              </a:spcBef>
              <a:spcAft>
                <a:spcPts val="600"/>
              </a:spcAft>
              <a:buFontTx/>
              <a:buChar char="•"/>
            </a:pPr>
            <a:r>
              <a:rPr lang="zh-CN" altLang="en-US" sz="2600" dirty="0">
                <a:latin typeface="+mn-lt"/>
                <a:ea typeface="+mn-ea"/>
                <a:cs typeface="+mn-ea"/>
                <a:sym typeface="+mn-lt"/>
              </a:rPr>
              <a:t>用来记录</a:t>
            </a:r>
            <a:r>
              <a:rPr lang="zh-CN" altLang="en-US" sz="2600" dirty="0">
                <a:solidFill>
                  <a:srgbClr val="C00000"/>
                </a:solidFill>
                <a:latin typeface="+mn-lt"/>
                <a:ea typeface="+mn-ea"/>
                <a:cs typeface="+mn-ea"/>
                <a:sym typeface="+mn-lt"/>
              </a:rPr>
              <a:t>指令执行结果的辅助信息</a:t>
            </a:r>
            <a:endParaRPr lang="zh-CN" altLang="en-US" sz="2600" dirty="0">
              <a:solidFill>
                <a:srgbClr val="C00000"/>
              </a:solidFill>
              <a:latin typeface="+mn-lt"/>
              <a:ea typeface="+mn-ea"/>
              <a:cs typeface="+mn-ea"/>
              <a:sym typeface="+mn-lt"/>
            </a:endParaRPr>
          </a:p>
          <a:p>
            <a:pPr>
              <a:spcBef>
                <a:spcPct val="20000"/>
              </a:spcBef>
              <a:spcAft>
                <a:spcPts val="600"/>
              </a:spcAft>
              <a:buFontTx/>
              <a:buChar char="•"/>
            </a:pPr>
            <a:r>
              <a:rPr lang="zh-CN" altLang="en-US" sz="2600" dirty="0">
                <a:latin typeface="+mn-lt"/>
                <a:ea typeface="+mn-ea"/>
                <a:cs typeface="+mn-ea"/>
                <a:sym typeface="+mn-lt"/>
              </a:rPr>
              <a:t>主要由</a:t>
            </a:r>
            <a:r>
              <a:rPr lang="zh-CN" altLang="en-US" sz="2600" dirty="0">
                <a:solidFill>
                  <a:srgbClr val="C00000"/>
                </a:solidFill>
                <a:latin typeface="+mn-lt"/>
                <a:ea typeface="+mn-ea"/>
                <a:cs typeface="+mn-ea"/>
                <a:sym typeface="+mn-lt"/>
              </a:rPr>
              <a:t>加减运算和逻辑运算指令</a:t>
            </a:r>
            <a:r>
              <a:rPr lang="zh-CN" altLang="en-US" sz="2600" dirty="0">
                <a:latin typeface="+mn-lt"/>
                <a:ea typeface="+mn-ea"/>
                <a:cs typeface="+mn-ea"/>
                <a:sym typeface="+mn-lt"/>
              </a:rPr>
              <a:t>设置</a:t>
            </a:r>
            <a:endParaRPr lang="zh-CN" altLang="en-US" sz="2600" dirty="0">
              <a:latin typeface="+mn-lt"/>
              <a:ea typeface="+mn-ea"/>
              <a:cs typeface="+mn-ea"/>
              <a:sym typeface="+mn-lt"/>
            </a:endParaRPr>
          </a:p>
          <a:p>
            <a:pPr algn="just">
              <a:spcBef>
                <a:spcPct val="20000"/>
              </a:spcBef>
              <a:spcAft>
                <a:spcPts val="600"/>
              </a:spcAft>
              <a:buFontTx/>
              <a:buChar char="•"/>
            </a:pPr>
            <a:r>
              <a:rPr lang="zh-CN" altLang="en-US" sz="2600" dirty="0">
                <a:latin typeface="+mn-lt"/>
                <a:ea typeface="+mn-ea"/>
                <a:cs typeface="+mn-ea"/>
                <a:sym typeface="+mn-lt"/>
              </a:rPr>
              <a:t>处理器主要使用其中</a:t>
            </a:r>
            <a:r>
              <a:rPr lang="en-US" altLang="zh-CN" sz="2600" dirty="0">
                <a:latin typeface="+mn-lt"/>
                <a:ea typeface="+mn-ea"/>
                <a:cs typeface="+mn-ea"/>
                <a:sym typeface="+mn-lt"/>
              </a:rPr>
              <a:t>5</a:t>
            </a:r>
            <a:r>
              <a:rPr lang="zh-CN" altLang="en-US" sz="2600" dirty="0">
                <a:latin typeface="+mn-lt"/>
                <a:ea typeface="+mn-ea"/>
                <a:cs typeface="+mn-ea"/>
                <a:sym typeface="+mn-lt"/>
              </a:rPr>
              <a:t>个</a:t>
            </a:r>
            <a:r>
              <a:rPr lang="zh-CN" altLang="en-US" sz="2600" dirty="0">
                <a:solidFill>
                  <a:srgbClr val="C00000"/>
                </a:solidFill>
                <a:latin typeface="+mn-lt"/>
                <a:ea typeface="+mn-ea"/>
                <a:cs typeface="+mn-ea"/>
                <a:sym typeface="+mn-lt"/>
              </a:rPr>
              <a:t>构成各种条件</a:t>
            </a:r>
            <a:r>
              <a:rPr lang="zh-CN" altLang="en-US" sz="2600" dirty="0">
                <a:latin typeface="+mn-lt"/>
                <a:ea typeface="+mn-ea"/>
                <a:cs typeface="+mn-ea"/>
                <a:sym typeface="+mn-lt"/>
              </a:rPr>
              <a:t>，分支指令判断这些条件实现程序分支 </a:t>
            </a:r>
            <a:endParaRPr lang="zh-CN" altLang="en-US" sz="26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500" fill="hold"/>
                                        <p:tgtEl>
                                          <p:spTgt spid="22531"/>
                                        </p:tgtEl>
                                        <p:attrNameLst>
                                          <p:attrName>ppt_x</p:attrName>
                                        </p:attrNameLst>
                                      </p:cBhvr>
                                      <p:tavLst>
                                        <p:tav tm="0">
                                          <p:val>
                                            <p:strVal val="0-#ppt_w/2"/>
                                          </p:val>
                                        </p:tav>
                                        <p:tav tm="100000">
                                          <p:val>
                                            <p:strVal val="#ppt_x"/>
                                          </p:val>
                                        </p:tav>
                                      </p:tavLst>
                                    </p:anim>
                                    <p:anim calcmode="lin" valueType="num">
                                      <p:cBhvr additive="base">
                                        <p:cTn id="8" dur="500" fill="hold"/>
                                        <p:tgtEl>
                                          <p:spTgt spid="225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4" name="Rectangle 2"/>
          <p:cNvSpPr>
            <a:spLocks noGrp="1" noChangeArrowheads="1"/>
          </p:cNvSpPr>
          <p:nvPr>
            <p:ph type="title"/>
          </p:nvPr>
        </p:nvSpPr>
        <p:spPr>
          <a:xfrm>
            <a:off x="1887730" y="1176338"/>
            <a:ext cx="5825739" cy="584200"/>
          </a:xfrm>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defRPr/>
            </a:pPr>
            <a:r>
              <a:rPr lang="zh-CN" altLang="en-US" sz="3200" b="1" kern="1200" dirty="0">
                <a:solidFill>
                  <a:schemeClr val="tx1"/>
                </a:solidFill>
                <a:latin typeface="+mn-lt"/>
                <a:ea typeface="+mn-ea"/>
                <a:cs typeface="+mn-ea"/>
                <a:sym typeface="+mn-lt"/>
              </a:rPr>
              <a:t>进位标志</a:t>
            </a:r>
            <a:r>
              <a:rPr lang="en-US" altLang="zh-CN" sz="3200" b="1" kern="1200" dirty="0">
                <a:solidFill>
                  <a:schemeClr val="tx1"/>
                </a:solidFill>
                <a:latin typeface="+mn-lt"/>
                <a:ea typeface="+mn-ea"/>
                <a:cs typeface="+mn-ea"/>
                <a:sym typeface="+mn-lt"/>
              </a:rPr>
              <a:t>CF</a:t>
            </a:r>
            <a:r>
              <a:rPr lang="zh-CN" altLang="en-US" sz="3200" b="1" kern="1200" dirty="0">
                <a:solidFill>
                  <a:schemeClr val="tx1"/>
                </a:solidFill>
                <a:latin typeface="+mn-lt"/>
                <a:ea typeface="+mn-ea"/>
                <a:cs typeface="+mn-ea"/>
                <a:sym typeface="+mn-lt"/>
              </a:rPr>
              <a:t>（</a:t>
            </a:r>
            <a:r>
              <a:rPr lang="en-US" altLang="zh-CN" sz="3200" b="1" kern="1200" dirty="0">
                <a:solidFill>
                  <a:schemeClr val="tx1"/>
                </a:solidFill>
                <a:latin typeface="+mn-lt"/>
                <a:ea typeface="+mn-ea"/>
                <a:cs typeface="+mn-ea"/>
                <a:sym typeface="+mn-lt"/>
              </a:rPr>
              <a:t>Carry Flag</a:t>
            </a:r>
            <a:r>
              <a:rPr lang="zh-CN" altLang="en-US" sz="3200" b="1" kern="1200" dirty="0">
                <a:solidFill>
                  <a:schemeClr val="tx1"/>
                </a:solidFill>
                <a:latin typeface="+mn-lt"/>
                <a:ea typeface="+mn-ea"/>
                <a:cs typeface="+mn-ea"/>
                <a:sym typeface="+mn-lt"/>
              </a:rPr>
              <a:t>）</a:t>
            </a:r>
            <a:endParaRPr lang="zh-CN" altLang="en-US" sz="3200" b="1" kern="1200" dirty="0">
              <a:solidFill>
                <a:schemeClr val="tx1"/>
              </a:solidFill>
              <a:latin typeface="+mn-lt"/>
              <a:ea typeface="+mn-ea"/>
              <a:cs typeface="+mn-ea"/>
              <a:sym typeface="+mn-lt"/>
            </a:endParaRPr>
          </a:p>
        </p:txBody>
      </p:sp>
      <p:sp>
        <p:nvSpPr>
          <p:cNvPr id="1001475" name="Rectangle 3"/>
          <p:cNvSpPr>
            <a:spLocks noGrp="1" noChangeArrowheads="1"/>
          </p:cNvSpPr>
          <p:nvPr>
            <p:ph type="body" idx="1"/>
          </p:nvPr>
        </p:nvSpPr>
        <p:spPr>
          <a:xfrm>
            <a:off x="482153" y="1963737"/>
            <a:ext cx="8179693" cy="9969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0"/>
              </a:spcBef>
              <a:spcAft>
                <a:spcPts val="0"/>
              </a:spcAft>
              <a:defRPr/>
            </a:pPr>
            <a:r>
              <a:rPr lang="zh-CN" altLang="en-US" sz="2800" b="1" kern="1200" dirty="0">
                <a:solidFill>
                  <a:srgbClr val="002060"/>
                </a:solidFill>
                <a:cs typeface="+mn-ea"/>
                <a:sym typeface="+mn-lt"/>
              </a:rPr>
              <a:t>当加减运算的</a:t>
            </a:r>
            <a:r>
              <a:rPr lang="zh-CN" altLang="en-US" sz="2800" b="1" kern="1200" dirty="0">
                <a:solidFill>
                  <a:srgbClr val="C00000"/>
                </a:solidFill>
                <a:cs typeface="+mn-ea"/>
                <a:sym typeface="+mn-lt"/>
              </a:rPr>
              <a:t>最高有效位</a:t>
            </a:r>
            <a:r>
              <a:rPr lang="zh-CN" altLang="en-US" sz="2800" b="1" kern="1200" dirty="0">
                <a:cs typeface="+mn-ea"/>
                <a:sym typeface="+mn-lt"/>
              </a:rPr>
              <a:t>有</a:t>
            </a:r>
            <a:r>
              <a:rPr lang="zh-CN" altLang="en-US" sz="2800" b="1" kern="1200" dirty="0">
                <a:solidFill>
                  <a:srgbClr val="C00000"/>
                </a:solidFill>
                <a:cs typeface="+mn-ea"/>
                <a:sym typeface="+mn-lt"/>
              </a:rPr>
              <a:t>进位（加法）或借位（减法）</a:t>
            </a:r>
            <a:r>
              <a:rPr lang="zh-CN" altLang="en-US" sz="2800" b="1" kern="1200" dirty="0">
                <a:solidFill>
                  <a:srgbClr val="002060"/>
                </a:solidFill>
                <a:cs typeface="+mn-ea"/>
                <a:sym typeface="+mn-lt"/>
              </a:rPr>
              <a:t>时，</a:t>
            </a:r>
            <a:r>
              <a:rPr lang="en-US" altLang="zh-CN" sz="2800" b="1" kern="1200" dirty="0">
                <a:solidFill>
                  <a:srgbClr val="C00000"/>
                </a:solidFill>
                <a:cs typeface="+mn-ea"/>
                <a:sym typeface="+mn-lt"/>
              </a:rPr>
              <a:t>CF</a:t>
            </a:r>
            <a:r>
              <a:rPr lang="zh-CN" altLang="en-US" sz="2800" b="1" kern="1200" dirty="0">
                <a:solidFill>
                  <a:srgbClr val="C00000"/>
                </a:solidFill>
                <a:cs typeface="+mn-ea"/>
                <a:sym typeface="+mn-lt"/>
              </a:rPr>
              <a:t>＝</a:t>
            </a:r>
            <a:r>
              <a:rPr lang="en-US" altLang="zh-CN" sz="2800" b="1" kern="1200" dirty="0">
                <a:solidFill>
                  <a:srgbClr val="C00000"/>
                </a:solidFill>
                <a:cs typeface="+mn-ea"/>
                <a:sym typeface="+mn-lt"/>
              </a:rPr>
              <a:t>1</a:t>
            </a:r>
            <a:r>
              <a:rPr lang="zh-CN" altLang="en-US" sz="2800" b="1" kern="1200" dirty="0">
                <a:solidFill>
                  <a:srgbClr val="C00000"/>
                </a:solidFill>
                <a:cs typeface="+mn-ea"/>
                <a:sym typeface="+mn-lt"/>
              </a:rPr>
              <a:t>，否则</a:t>
            </a:r>
            <a:r>
              <a:rPr lang="en-US" altLang="zh-CN" sz="2800" b="1" kern="1200" dirty="0">
                <a:solidFill>
                  <a:srgbClr val="C00000"/>
                </a:solidFill>
                <a:cs typeface="+mn-ea"/>
                <a:sym typeface="+mn-lt"/>
              </a:rPr>
              <a:t>CF</a:t>
            </a:r>
            <a:r>
              <a:rPr lang="zh-CN" altLang="en-US" sz="2800" b="1" kern="1200" dirty="0">
                <a:solidFill>
                  <a:srgbClr val="C00000"/>
                </a:solidFill>
                <a:cs typeface="+mn-ea"/>
                <a:sym typeface="+mn-lt"/>
              </a:rPr>
              <a:t>＝</a:t>
            </a:r>
            <a:r>
              <a:rPr lang="en-US" altLang="zh-CN" sz="2800" b="1" kern="1200" dirty="0">
                <a:solidFill>
                  <a:srgbClr val="C00000"/>
                </a:solidFill>
                <a:cs typeface="+mn-ea"/>
                <a:sym typeface="+mn-lt"/>
              </a:rPr>
              <a:t>0</a:t>
            </a:r>
            <a:endParaRPr lang="en-US" altLang="zh-CN" sz="2800" b="1" kern="1200" dirty="0">
              <a:solidFill>
                <a:srgbClr val="C00000"/>
              </a:solidFill>
              <a:cs typeface="+mn-ea"/>
              <a:sym typeface="+mn-lt"/>
            </a:endParaRPr>
          </a:p>
        </p:txBody>
      </p:sp>
      <p:sp>
        <p:nvSpPr>
          <p:cNvPr id="5" name="Rectangle 3"/>
          <p:cNvSpPr txBox="1">
            <a:spLocks noChangeArrowheads="1"/>
          </p:cNvSpPr>
          <p:nvPr/>
        </p:nvSpPr>
        <p:spPr bwMode="auto">
          <a:xfrm>
            <a:off x="1185863" y="3228975"/>
            <a:ext cx="7377112"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50000"/>
              </a:lnSpc>
              <a:spcBef>
                <a:spcPct val="20000"/>
              </a:spcBef>
            </a:pPr>
            <a:r>
              <a:rPr lang="zh-CN" altLang="en-US" sz="2800" dirty="0">
                <a:solidFill>
                  <a:srgbClr val="C00000"/>
                </a:solidFill>
                <a:latin typeface="+mn-lt"/>
                <a:ea typeface="+mn-ea"/>
                <a:cs typeface="+mn-ea"/>
                <a:sym typeface="+mn-lt"/>
              </a:rPr>
              <a:t>例</a:t>
            </a:r>
            <a:r>
              <a:rPr lang="en-US" altLang="zh-CN" sz="2800" dirty="0">
                <a:solidFill>
                  <a:srgbClr val="C00000"/>
                </a:solidFill>
                <a:latin typeface="+mn-lt"/>
                <a:ea typeface="+mn-ea"/>
                <a:cs typeface="+mn-ea"/>
                <a:sym typeface="+mn-lt"/>
              </a:rPr>
              <a:t>1</a:t>
            </a:r>
            <a:r>
              <a:rPr lang="zh-CN" altLang="en-US" sz="2800" dirty="0">
                <a:solidFill>
                  <a:srgbClr val="C00000"/>
                </a:solidFill>
                <a:latin typeface="+mn-lt"/>
                <a:ea typeface="+mn-ea"/>
                <a:cs typeface="+mn-ea"/>
                <a:sym typeface="+mn-lt"/>
              </a:rPr>
              <a:t>：</a:t>
            </a:r>
            <a:r>
              <a:rPr lang="en-US" altLang="zh-CN" sz="2800" dirty="0">
                <a:solidFill>
                  <a:srgbClr val="0000CC"/>
                </a:solidFill>
                <a:latin typeface="+mn-lt"/>
                <a:ea typeface="+mn-ea"/>
                <a:cs typeface="+mn-ea"/>
                <a:sym typeface="+mn-lt"/>
              </a:rPr>
              <a:t>00111010</a:t>
            </a:r>
            <a:r>
              <a:rPr lang="zh-CN" altLang="en-US" sz="2800" dirty="0">
                <a:solidFill>
                  <a:srgbClr val="0000CC"/>
                </a:solidFill>
                <a:latin typeface="+mn-lt"/>
                <a:ea typeface="+mn-ea"/>
                <a:cs typeface="+mn-ea"/>
                <a:sym typeface="+mn-lt"/>
              </a:rPr>
              <a:t>＋</a:t>
            </a:r>
            <a:r>
              <a:rPr lang="en-US" altLang="zh-CN" sz="2800" dirty="0">
                <a:solidFill>
                  <a:srgbClr val="0000CC"/>
                </a:solidFill>
                <a:latin typeface="+mn-lt"/>
                <a:ea typeface="+mn-ea"/>
                <a:cs typeface="+mn-ea"/>
                <a:sym typeface="+mn-lt"/>
              </a:rPr>
              <a:t>01111100</a:t>
            </a:r>
            <a:endParaRPr lang="en-US" altLang="zh-CN" sz="2800" dirty="0">
              <a:solidFill>
                <a:srgbClr val="0000CC"/>
              </a:solidFill>
              <a:latin typeface="+mn-lt"/>
              <a:ea typeface="+mn-ea"/>
              <a:cs typeface="+mn-ea"/>
              <a:sym typeface="+mn-lt"/>
            </a:endParaRPr>
          </a:p>
          <a:p>
            <a:pPr>
              <a:lnSpc>
                <a:spcPct val="150000"/>
              </a:lnSpc>
              <a:spcBef>
                <a:spcPct val="20000"/>
              </a:spcBef>
            </a:pPr>
            <a:r>
              <a:rPr lang="zh-CN" altLang="en-US" sz="2800" dirty="0">
                <a:solidFill>
                  <a:srgbClr val="002060"/>
                </a:solidFill>
                <a:latin typeface="+mn-lt"/>
                <a:ea typeface="+mn-ea"/>
                <a:cs typeface="+mn-ea"/>
                <a:sym typeface="+mn-lt"/>
              </a:rPr>
              <a:t>         </a:t>
            </a:r>
            <a:r>
              <a:rPr lang="zh-CN" altLang="en-US" sz="2800" dirty="0">
                <a:latin typeface="+mn-lt"/>
                <a:ea typeface="+mn-ea"/>
                <a:cs typeface="+mn-ea"/>
                <a:sym typeface="+mn-lt"/>
              </a:rPr>
              <a:t>最高位无进位</a:t>
            </a:r>
            <a:r>
              <a:rPr lang="zh-CN" altLang="en-US" sz="2800" dirty="0">
                <a:solidFill>
                  <a:srgbClr val="002060"/>
                </a:solidFill>
                <a:latin typeface="+mn-lt"/>
                <a:ea typeface="+mn-ea"/>
                <a:cs typeface="+mn-ea"/>
                <a:sym typeface="+mn-lt"/>
              </a:rPr>
              <a:t>， </a:t>
            </a:r>
            <a:r>
              <a:rPr lang="en-US" altLang="zh-CN" sz="2800" dirty="0">
                <a:solidFill>
                  <a:srgbClr val="C00000"/>
                </a:solidFill>
                <a:latin typeface="+mn-lt"/>
                <a:ea typeface="+mn-ea"/>
                <a:cs typeface="+mn-ea"/>
                <a:sym typeface="+mn-lt"/>
              </a:rPr>
              <a:t>CF</a:t>
            </a:r>
            <a:r>
              <a:rPr lang="zh-CN" altLang="en-US" sz="2800" dirty="0">
                <a:solidFill>
                  <a:srgbClr val="C00000"/>
                </a:solidFill>
                <a:latin typeface="+mn-lt"/>
                <a:ea typeface="+mn-ea"/>
                <a:cs typeface="+mn-ea"/>
                <a:sym typeface="+mn-lt"/>
              </a:rPr>
              <a:t>＝</a:t>
            </a:r>
            <a:r>
              <a:rPr lang="en-US" altLang="zh-CN" sz="2800" dirty="0">
                <a:solidFill>
                  <a:srgbClr val="C00000"/>
                </a:solidFill>
                <a:latin typeface="+mn-lt"/>
                <a:ea typeface="+mn-ea"/>
                <a:cs typeface="+mn-ea"/>
                <a:sym typeface="+mn-lt"/>
              </a:rPr>
              <a:t>0</a:t>
            </a:r>
            <a:endParaRPr lang="en-US" altLang="zh-CN" sz="2800" dirty="0">
              <a:solidFill>
                <a:srgbClr val="C00000"/>
              </a:solidFill>
              <a:latin typeface="+mn-lt"/>
              <a:ea typeface="+mn-ea"/>
              <a:cs typeface="+mn-ea"/>
              <a:sym typeface="+mn-lt"/>
            </a:endParaRPr>
          </a:p>
          <a:p>
            <a:pPr>
              <a:lnSpc>
                <a:spcPct val="150000"/>
              </a:lnSpc>
              <a:spcBef>
                <a:spcPct val="20000"/>
              </a:spcBef>
            </a:pPr>
            <a:r>
              <a:rPr lang="zh-CN" altLang="en-US" sz="2800" dirty="0">
                <a:solidFill>
                  <a:srgbClr val="C00000"/>
                </a:solidFill>
                <a:latin typeface="+mn-lt"/>
                <a:ea typeface="+mn-ea"/>
                <a:cs typeface="+mn-ea"/>
                <a:sym typeface="+mn-lt"/>
              </a:rPr>
              <a:t>例</a:t>
            </a:r>
            <a:r>
              <a:rPr lang="en-US" altLang="zh-CN" sz="2800" dirty="0">
                <a:solidFill>
                  <a:srgbClr val="C00000"/>
                </a:solidFill>
                <a:latin typeface="+mn-lt"/>
                <a:ea typeface="+mn-ea"/>
                <a:cs typeface="+mn-ea"/>
                <a:sym typeface="+mn-lt"/>
              </a:rPr>
              <a:t>2</a:t>
            </a:r>
            <a:r>
              <a:rPr lang="zh-CN" altLang="en-US" sz="2800" dirty="0">
                <a:solidFill>
                  <a:srgbClr val="C00000"/>
                </a:solidFill>
                <a:latin typeface="+mn-lt"/>
                <a:ea typeface="+mn-ea"/>
                <a:cs typeface="+mn-ea"/>
                <a:sym typeface="+mn-lt"/>
              </a:rPr>
              <a:t>：</a:t>
            </a:r>
            <a:r>
              <a:rPr lang="en-US" altLang="zh-CN" sz="2800" dirty="0">
                <a:solidFill>
                  <a:srgbClr val="0000CC"/>
                </a:solidFill>
                <a:latin typeface="+mn-lt"/>
                <a:ea typeface="+mn-ea"/>
                <a:cs typeface="+mn-ea"/>
                <a:sym typeface="+mn-lt"/>
              </a:rPr>
              <a:t>10101010</a:t>
            </a:r>
            <a:r>
              <a:rPr lang="zh-CN" altLang="en-US" sz="2800" dirty="0">
                <a:solidFill>
                  <a:srgbClr val="0000CC"/>
                </a:solidFill>
                <a:latin typeface="+mn-lt"/>
                <a:ea typeface="+mn-ea"/>
                <a:cs typeface="+mn-ea"/>
                <a:sym typeface="+mn-lt"/>
              </a:rPr>
              <a:t>＋</a:t>
            </a:r>
            <a:r>
              <a:rPr lang="en-US" altLang="zh-CN" sz="2800" dirty="0">
                <a:solidFill>
                  <a:srgbClr val="0000CC"/>
                </a:solidFill>
                <a:latin typeface="+mn-lt"/>
                <a:ea typeface="+mn-ea"/>
                <a:cs typeface="+mn-ea"/>
                <a:sym typeface="+mn-lt"/>
              </a:rPr>
              <a:t>01111100</a:t>
            </a:r>
            <a:endParaRPr lang="en-US" altLang="zh-CN" sz="2800" dirty="0">
              <a:solidFill>
                <a:srgbClr val="0000CC"/>
              </a:solidFill>
              <a:latin typeface="+mn-lt"/>
              <a:ea typeface="+mn-ea"/>
              <a:cs typeface="+mn-ea"/>
              <a:sym typeface="+mn-lt"/>
            </a:endParaRPr>
          </a:p>
          <a:p>
            <a:pPr>
              <a:lnSpc>
                <a:spcPct val="150000"/>
              </a:lnSpc>
              <a:spcBef>
                <a:spcPct val="20000"/>
              </a:spcBef>
            </a:pPr>
            <a:r>
              <a:rPr lang="en-US" altLang="zh-CN" sz="2800" dirty="0">
                <a:solidFill>
                  <a:srgbClr val="C00000"/>
                </a:solidFill>
                <a:latin typeface="+mn-lt"/>
                <a:ea typeface="+mn-ea"/>
                <a:cs typeface="+mn-ea"/>
                <a:sym typeface="+mn-lt"/>
              </a:rPr>
              <a:t>         </a:t>
            </a:r>
            <a:r>
              <a:rPr lang="zh-CN" altLang="en-US" sz="2800" dirty="0">
                <a:latin typeface="+mn-lt"/>
                <a:ea typeface="+mn-ea"/>
                <a:cs typeface="+mn-ea"/>
                <a:sym typeface="+mn-lt"/>
              </a:rPr>
              <a:t>最高位有进位，</a:t>
            </a:r>
            <a:r>
              <a:rPr lang="en-US" altLang="zh-CN" sz="2800" dirty="0">
                <a:solidFill>
                  <a:srgbClr val="C00000"/>
                </a:solidFill>
                <a:latin typeface="+mn-lt"/>
                <a:ea typeface="+mn-ea"/>
                <a:cs typeface="+mn-ea"/>
                <a:sym typeface="+mn-lt"/>
              </a:rPr>
              <a:t>CF=1</a:t>
            </a:r>
            <a:endParaRPr lang="zh-CN" altLang="en-US" sz="2800" dirty="0">
              <a:solidFill>
                <a:srgbClr val="C00000"/>
              </a:solidFill>
              <a:latin typeface="+mn-lt"/>
              <a:ea typeface="+mn-ea"/>
              <a:cs typeface="+mn-ea"/>
              <a:sym typeface="+mn-lt"/>
            </a:endParaRPr>
          </a:p>
        </p:txBody>
      </p:sp>
      <p:sp>
        <p:nvSpPr>
          <p:cNvPr id="2" name="矩形 1"/>
          <p:cNvSpPr/>
          <p:nvPr/>
        </p:nvSpPr>
        <p:spPr bwMode="auto">
          <a:xfrm>
            <a:off x="5708650" y="3371850"/>
            <a:ext cx="2152650" cy="523875"/>
          </a:xfrm>
          <a:prstGeom prst="rect">
            <a:avLst/>
          </a:prstGeom>
          <a:solidFill>
            <a:schemeClr val="bg1"/>
          </a:solid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0000CC"/>
                </a:solidFill>
                <a:latin typeface="+mn-lt"/>
                <a:ea typeface="+mn-ea"/>
                <a:cs typeface="+mn-ea"/>
                <a:sym typeface="+mn-lt"/>
              </a:rPr>
              <a:t>10110110</a:t>
            </a:r>
            <a:endParaRPr lang="zh-CN" altLang="en-US" sz="2800" dirty="0">
              <a:solidFill>
                <a:srgbClr val="0000CC"/>
              </a:solidFill>
              <a:latin typeface="+mn-lt"/>
              <a:ea typeface="+mn-ea"/>
              <a:cs typeface="+mn-ea"/>
              <a:sym typeface="+mn-lt"/>
            </a:endParaRPr>
          </a:p>
        </p:txBody>
      </p:sp>
      <p:sp>
        <p:nvSpPr>
          <p:cNvPr id="7" name="矩形 6"/>
          <p:cNvSpPr/>
          <p:nvPr/>
        </p:nvSpPr>
        <p:spPr bwMode="auto">
          <a:xfrm>
            <a:off x="5738813" y="4805363"/>
            <a:ext cx="2722562" cy="523875"/>
          </a:xfrm>
          <a:prstGeom prst="rect">
            <a:avLst/>
          </a:prstGeom>
          <a:no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C00000"/>
                </a:solidFill>
                <a:latin typeface="+mn-lt"/>
                <a:ea typeface="+mn-ea"/>
                <a:cs typeface="+mn-ea"/>
                <a:sym typeface="+mn-lt"/>
              </a:rPr>
              <a:t>[1]</a:t>
            </a:r>
            <a:r>
              <a:rPr lang="en-US" altLang="zh-CN" sz="2800" dirty="0">
                <a:solidFill>
                  <a:srgbClr val="0000CC"/>
                </a:solidFill>
                <a:latin typeface="+mn-lt"/>
                <a:ea typeface="+mn-ea"/>
                <a:cs typeface="+mn-ea"/>
                <a:sym typeface="+mn-lt"/>
              </a:rPr>
              <a:t>00100110</a:t>
            </a:r>
            <a:endParaRPr lang="zh-CN" altLang="en-US" sz="2800" dirty="0">
              <a:solidFill>
                <a:srgbClr val="0000CC"/>
              </a:solidFill>
              <a:latin typeface="+mn-lt"/>
              <a:ea typeface="+mn-ea"/>
              <a:cs typeface="+mn-ea"/>
              <a:sym typeface="+mn-lt"/>
            </a:endParaRPr>
          </a:p>
        </p:txBody>
      </p:sp>
      <p:grpSp>
        <p:nvGrpSpPr>
          <p:cNvPr id="8" name="Group 31"/>
          <p:cNvGrpSpPr/>
          <p:nvPr/>
        </p:nvGrpSpPr>
        <p:grpSpPr bwMode="auto">
          <a:xfrm>
            <a:off x="680243" y="5985669"/>
            <a:ext cx="7707312" cy="858838"/>
            <a:chOff x="877" y="3328"/>
            <a:chExt cx="4855" cy="541"/>
          </a:xfrm>
        </p:grpSpPr>
        <p:sp>
          <p:nvSpPr>
            <p:cNvPr id="9" name="Text Box 5"/>
            <p:cNvSpPr txBox="1">
              <a:spLocks noChangeArrowheads="1"/>
            </p:cNvSpPr>
            <p:nvPr/>
          </p:nvSpPr>
          <p:spPr bwMode="auto">
            <a:xfrm>
              <a:off x="87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OF</a:t>
              </a:r>
              <a:endParaRPr kumimoji="1" lang="en-US" altLang="zh-CN">
                <a:solidFill>
                  <a:srgbClr val="CC3300"/>
                </a:solidFill>
                <a:latin typeface="+mn-lt"/>
                <a:ea typeface="+mn-ea"/>
                <a:cs typeface="+mn-ea"/>
                <a:sym typeface="+mn-lt"/>
              </a:endParaRPr>
            </a:p>
          </p:txBody>
        </p:sp>
        <p:sp>
          <p:nvSpPr>
            <p:cNvPr id="10" name="Text Box 6"/>
            <p:cNvSpPr txBox="1">
              <a:spLocks noChangeArrowheads="1"/>
            </p:cNvSpPr>
            <p:nvPr/>
          </p:nvSpPr>
          <p:spPr bwMode="auto">
            <a:xfrm>
              <a:off x="87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11</a:t>
              </a:r>
              <a:endParaRPr kumimoji="1" lang="zh-CN" altLang="zh-CN">
                <a:solidFill>
                  <a:srgbClr val="CC3300"/>
                </a:solidFill>
                <a:latin typeface="+mn-lt"/>
                <a:ea typeface="+mn-ea"/>
                <a:cs typeface="+mn-ea"/>
                <a:sym typeface="+mn-lt"/>
              </a:endParaRPr>
            </a:p>
          </p:txBody>
        </p:sp>
        <p:sp>
          <p:nvSpPr>
            <p:cNvPr id="11" name="Text Box 9"/>
            <p:cNvSpPr txBox="1">
              <a:spLocks noChangeArrowheads="1"/>
            </p:cNvSpPr>
            <p:nvPr/>
          </p:nvSpPr>
          <p:spPr bwMode="auto">
            <a:xfrm>
              <a:off x="1282"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DF</a:t>
              </a:r>
              <a:endParaRPr kumimoji="1" lang="en-US" altLang="zh-CN">
                <a:solidFill>
                  <a:schemeClr val="hlink"/>
                </a:solidFill>
                <a:latin typeface="+mn-lt"/>
                <a:ea typeface="+mn-ea"/>
                <a:cs typeface="+mn-ea"/>
                <a:sym typeface="+mn-lt"/>
              </a:endParaRPr>
            </a:p>
          </p:txBody>
        </p:sp>
        <p:sp>
          <p:nvSpPr>
            <p:cNvPr id="12" name="Text Box 10"/>
            <p:cNvSpPr txBox="1">
              <a:spLocks noChangeArrowheads="1"/>
            </p:cNvSpPr>
            <p:nvPr/>
          </p:nvSpPr>
          <p:spPr bwMode="auto">
            <a:xfrm>
              <a:off x="1282"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10</a:t>
              </a:r>
              <a:endParaRPr kumimoji="1" lang="zh-CN" altLang="zh-CN">
                <a:solidFill>
                  <a:srgbClr val="CC3300"/>
                </a:solidFill>
                <a:latin typeface="+mn-lt"/>
                <a:ea typeface="+mn-ea"/>
                <a:cs typeface="+mn-ea"/>
                <a:sym typeface="+mn-lt"/>
              </a:endParaRPr>
            </a:p>
          </p:txBody>
        </p:sp>
        <p:sp>
          <p:nvSpPr>
            <p:cNvPr id="13" name="Text Box 11"/>
            <p:cNvSpPr txBox="1">
              <a:spLocks noChangeArrowheads="1"/>
            </p:cNvSpPr>
            <p:nvPr/>
          </p:nvSpPr>
          <p:spPr bwMode="auto">
            <a:xfrm>
              <a:off x="1686"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IF</a:t>
              </a:r>
              <a:endParaRPr kumimoji="1" lang="en-US" altLang="zh-CN">
                <a:solidFill>
                  <a:schemeClr val="hlink"/>
                </a:solidFill>
                <a:latin typeface="+mn-lt"/>
                <a:ea typeface="+mn-ea"/>
                <a:cs typeface="+mn-ea"/>
                <a:sym typeface="+mn-lt"/>
              </a:endParaRPr>
            </a:p>
          </p:txBody>
        </p:sp>
        <p:sp>
          <p:nvSpPr>
            <p:cNvPr id="14" name="Text Box 12"/>
            <p:cNvSpPr txBox="1">
              <a:spLocks noChangeArrowheads="1"/>
            </p:cNvSpPr>
            <p:nvPr/>
          </p:nvSpPr>
          <p:spPr bwMode="auto">
            <a:xfrm>
              <a:off x="1686"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9</a:t>
              </a:r>
              <a:endParaRPr kumimoji="1" lang="zh-CN" altLang="zh-CN">
                <a:solidFill>
                  <a:srgbClr val="CC3300"/>
                </a:solidFill>
                <a:latin typeface="+mn-lt"/>
                <a:ea typeface="+mn-ea"/>
                <a:cs typeface="+mn-ea"/>
                <a:sym typeface="+mn-lt"/>
              </a:endParaRPr>
            </a:p>
          </p:txBody>
        </p:sp>
        <p:sp>
          <p:nvSpPr>
            <p:cNvPr id="15" name="Text Box 13"/>
            <p:cNvSpPr txBox="1">
              <a:spLocks noChangeArrowheads="1"/>
            </p:cNvSpPr>
            <p:nvPr/>
          </p:nvSpPr>
          <p:spPr bwMode="auto">
            <a:xfrm>
              <a:off x="2091"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TF</a:t>
              </a:r>
              <a:endParaRPr kumimoji="1" lang="en-US" altLang="zh-CN">
                <a:solidFill>
                  <a:schemeClr val="hlink"/>
                </a:solidFill>
                <a:latin typeface="+mn-lt"/>
                <a:ea typeface="+mn-ea"/>
                <a:cs typeface="+mn-ea"/>
                <a:sym typeface="+mn-lt"/>
              </a:endParaRPr>
            </a:p>
          </p:txBody>
        </p:sp>
        <p:sp>
          <p:nvSpPr>
            <p:cNvPr id="16" name="Text Box 14"/>
            <p:cNvSpPr txBox="1">
              <a:spLocks noChangeArrowheads="1"/>
            </p:cNvSpPr>
            <p:nvPr/>
          </p:nvSpPr>
          <p:spPr bwMode="auto">
            <a:xfrm>
              <a:off x="2091"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8</a:t>
              </a:r>
              <a:endParaRPr kumimoji="1" lang="zh-CN" altLang="zh-CN">
                <a:solidFill>
                  <a:srgbClr val="CC3300"/>
                </a:solidFill>
                <a:latin typeface="+mn-lt"/>
                <a:ea typeface="+mn-ea"/>
                <a:cs typeface="+mn-ea"/>
                <a:sym typeface="+mn-lt"/>
              </a:endParaRPr>
            </a:p>
          </p:txBody>
        </p:sp>
        <p:sp>
          <p:nvSpPr>
            <p:cNvPr id="17" name="Text Box 15"/>
            <p:cNvSpPr txBox="1">
              <a:spLocks noChangeArrowheads="1"/>
            </p:cNvSpPr>
            <p:nvPr/>
          </p:nvSpPr>
          <p:spPr bwMode="auto">
            <a:xfrm>
              <a:off x="2495"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SF</a:t>
              </a:r>
              <a:endParaRPr kumimoji="1" lang="en-US" altLang="zh-CN">
                <a:solidFill>
                  <a:srgbClr val="CC3300"/>
                </a:solidFill>
                <a:latin typeface="+mn-lt"/>
                <a:ea typeface="+mn-ea"/>
                <a:cs typeface="+mn-ea"/>
                <a:sym typeface="+mn-lt"/>
              </a:endParaRPr>
            </a:p>
          </p:txBody>
        </p:sp>
        <p:sp>
          <p:nvSpPr>
            <p:cNvPr id="18" name="Text Box 16"/>
            <p:cNvSpPr txBox="1">
              <a:spLocks noChangeArrowheads="1"/>
            </p:cNvSpPr>
            <p:nvPr/>
          </p:nvSpPr>
          <p:spPr bwMode="auto">
            <a:xfrm>
              <a:off x="2495"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7</a:t>
              </a:r>
              <a:endParaRPr kumimoji="1" lang="zh-CN" altLang="zh-CN">
                <a:solidFill>
                  <a:srgbClr val="CC3300"/>
                </a:solidFill>
                <a:latin typeface="+mn-lt"/>
                <a:ea typeface="+mn-ea"/>
                <a:cs typeface="+mn-ea"/>
                <a:sym typeface="+mn-lt"/>
              </a:endParaRPr>
            </a:p>
          </p:txBody>
        </p:sp>
        <p:sp>
          <p:nvSpPr>
            <p:cNvPr id="19" name="Text Box 17"/>
            <p:cNvSpPr txBox="1">
              <a:spLocks noChangeArrowheads="1"/>
            </p:cNvSpPr>
            <p:nvPr/>
          </p:nvSpPr>
          <p:spPr bwMode="auto">
            <a:xfrm>
              <a:off x="2900"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ZF</a:t>
              </a:r>
              <a:endParaRPr kumimoji="1" lang="en-US" altLang="zh-CN">
                <a:solidFill>
                  <a:srgbClr val="CC3300"/>
                </a:solidFill>
                <a:latin typeface="+mn-lt"/>
                <a:ea typeface="+mn-ea"/>
                <a:cs typeface="+mn-ea"/>
                <a:sym typeface="+mn-lt"/>
              </a:endParaRPr>
            </a:p>
          </p:txBody>
        </p:sp>
        <p:sp>
          <p:nvSpPr>
            <p:cNvPr id="20" name="Text Box 18"/>
            <p:cNvSpPr txBox="1">
              <a:spLocks noChangeArrowheads="1"/>
            </p:cNvSpPr>
            <p:nvPr/>
          </p:nvSpPr>
          <p:spPr bwMode="auto">
            <a:xfrm>
              <a:off x="2900"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6</a:t>
              </a:r>
              <a:endParaRPr kumimoji="1" lang="zh-CN" altLang="zh-CN">
                <a:solidFill>
                  <a:srgbClr val="CC3300"/>
                </a:solidFill>
                <a:latin typeface="+mn-lt"/>
                <a:ea typeface="+mn-ea"/>
                <a:cs typeface="+mn-ea"/>
                <a:sym typeface="+mn-lt"/>
              </a:endParaRPr>
            </a:p>
          </p:txBody>
        </p:sp>
        <p:sp>
          <p:nvSpPr>
            <p:cNvPr id="21" name="Text Box 19"/>
            <p:cNvSpPr txBox="1">
              <a:spLocks noChangeArrowheads="1"/>
            </p:cNvSpPr>
            <p:nvPr/>
          </p:nvSpPr>
          <p:spPr bwMode="auto">
            <a:xfrm>
              <a:off x="3305"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22" name="Text Box 20"/>
            <p:cNvSpPr txBox="1">
              <a:spLocks noChangeArrowheads="1"/>
            </p:cNvSpPr>
            <p:nvPr/>
          </p:nvSpPr>
          <p:spPr bwMode="auto">
            <a:xfrm>
              <a:off x="3305"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5</a:t>
              </a:r>
              <a:endParaRPr kumimoji="1" lang="zh-CN" altLang="zh-CN">
                <a:solidFill>
                  <a:srgbClr val="CC3300"/>
                </a:solidFill>
                <a:latin typeface="+mn-lt"/>
                <a:ea typeface="+mn-ea"/>
                <a:cs typeface="+mn-ea"/>
                <a:sym typeface="+mn-lt"/>
              </a:endParaRPr>
            </a:p>
          </p:txBody>
        </p:sp>
        <p:sp>
          <p:nvSpPr>
            <p:cNvPr id="23" name="Text Box 21"/>
            <p:cNvSpPr txBox="1">
              <a:spLocks noChangeArrowheads="1"/>
            </p:cNvSpPr>
            <p:nvPr/>
          </p:nvSpPr>
          <p:spPr bwMode="auto">
            <a:xfrm>
              <a:off x="3709"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AF</a:t>
              </a:r>
              <a:endParaRPr kumimoji="1" lang="en-US" altLang="zh-CN">
                <a:solidFill>
                  <a:srgbClr val="CC3300"/>
                </a:solidFill>
                <a:latin typeface="+mn-lt"/>
                <a:ea typeface="+mn-ea"/>
                <a:cs typeface="+mn-ea"/>
                <a:sym typeface="+mn-lt"/>
              </a:endParaRPr>
            </a:p>
          </p:txBody>
        </p:sp>
        <p:sp>
          <p:nvSpPr>
            <p:cNvPr id="24" name="Text Box 22"/>
            <p:cNvSpPr txBox="1">
              <a:spLocks noChangeArrowheads="1"/>
            </p:cNvSpPr>
            <p:nvPr/>
          </p:nvSpPr>
          <p:spPr bwMode="auto">
            <a:xfrm>
              <a:off x="3709"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4</a:t>
              </a:r>
              <a:endParaRPr kumimoji="1" lang="zh-CN" altLang="zh-CN">
                <a:solidFill>
                  <a:srgbClr val="CC3300"/>
                </a:solidFill>
                <a:latin typeface="+mn-lt"/>
                <a:ea typeface="+mn-ea"/>
                <a:cs typeface="+mn-ea"/>
                <a:sym typeface="+mn-lt"/>
              </a:endParaRPr>
            </a:p>
          </p:txBody>
        </p:sp>
        <p:sp>
          <p:nvSpPr>
            <p:cNvPr id="25" name="Text Box 23"/>
            <p:cNvSpPr txBox="1">
              <a:spLocks noChangeArrowheads="1"/>
            </p:cNvSpPr>
            <p:nvPr/>
          </p:nvSpPr>
          <p:spPr bwMode="auto">
            <a:xfrm>
              <a:off x="4114"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dirty="0">
                  <a:solidFill>
                    <a:schemeClr val="hlink"/>
                  </a:solidFill>
                  <a:latin typeface="+mn-lt"/>
                  <a:ea typeface="+mn-ea"/>
                  <a:cs typeface="+mn-ea"/>
                  <a:sym typeface="+mn-lt"/>
                </a:rPr>
                <a:t>0</a:t>
              </a:r>
              <a:endParaRPr kumimoji="1" lang="zh-CN" altLang="zh-CN" dirty="0">
                <a:solidFill>
                  <a:schemeClr val="hlink"/>
                </a:solidFill>
                <a:latin typeface="+mn-lt"/>
                <a:ea typeface="+mn-ea"/>
                <a:cs typeface="+mn-ea"/>
                <a:sym typeface="+mn-lt"/>
              </a:endParaRPr>
            </a:p>
          </p:txBody>
        </p:sp>
        <p:sp>
          <p:nvSpPr>
            <p:cNvPr id="26" name="Text Box 24"/>
            <p:cNvSpPr txBox="1">
              <a:spLocks noChangeArrowheads="1"/>
            </p:cNvSpPr>
            <p:nvPr/>
          </p:nvSpPr>
          <p:spPr bwMode="auto">
            <a:xfrm>
              <a:off x="4114"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3</a:t>
              </a:r>
              <a:endParaRPr kumimoji="1" lang="zh-CN" altLang="zh-CN">
                <a:solidFill>
                  <a:srgbClr val="CC3300"/>
                </a:solidFill>
                <a:latin typeface="+mn-lt"/>
                <a:ea typeface="+mn-ea"/>
                <a:cs typeface="+mn-ea"/>
                <a:sym typeface="+mn-lt"/>
              </a:endParaRPr>
            </a:p>
          </p:txBody>
        </p:sp>
        <p:sp>
          <p:nvSpPr>
            <p:cNvPr id="27" name="Text Box 25"/>
            <p:cNvSpPr txBox="1">
              <a:spLocks noChangeArrowheads="1"/>
            </p:cNvSpPr>
            <p:nvPr/>
          </p:nvSpPr>
          <p:spPr bwMode="auto">
            <a:xfrm>
              <a:off x="4518"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PF</a:t>
              </a:r>
              <a:endParaRPr kumimoji="1" lang="en-US" altLang="zh-CN">
                <a:solidFill>
                  <a:srgbClr val="CC3300"/>
                </a:solidFill>
                <a:latin typeface="+mn-lt"/>
                <a:ea typeface="+mn-ea"/>
                <a:cs typeface="+mn-ea"/>
                <a:sym typeface="+mn-lt"/>
              </a:endParaRPr>
            </a:p>
          </p:txBody>
        </p:sp>
        <p:sp>
          <p:nvSpPr>
            <p:cNvPr id="28" name="Text Box 26"/>
            <p:cNvSpPr txBox="1">
              <a:spLocks noChangeArrowheads="1"/>
            </p:cNvSpPr>
            <p:nvPr/>
          </p:nvSpPr>
          <p:spPr bwMode="auto">
            <a:xfrm>
              <a:off x="4518"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2</a:t>
              </a:r>
              <a:endParaRPr kumimoji="1" lang="zh-CN" altLang="zh-CN">
                <a:solidFill>
                  <a:srgbClr val="CC3300"/>
                </a:solidFill>
                <a:latin typeface="+mn-lt"/>
                <a:ea typeface="+mn-ea"/>
                <a:cs typeface="+mn-ea"/>
                <a:sym typeface="+mn-lt"/>
              </a:endParaRPr>
            </a:p>
          </p:txBody>
        </p:sp>
        <p:sp>
          <p:nvSpPr>
            <p:cNvPr id="29" name="Text Box 27"/>
            <p:cNvSpPr txBox="1">
              <a:spLocks noChangeArrowheads="1"/>
            </p:cNvSpPr>
            <p:nvPr/>
          </p:nvSpPr>
          <p:spPr bwMode="auto">
            <a:xfrm>
              <a:off x="4923"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1</a:t>
              </a:r>
              <a:endParaRPr kumimoji="1" lang="zh-CN" altLang="zh-CN">
                <a:solidFill>
                  <a:schemeClr val="hlink"/>
                </a:solidFill>
                <a:latin typeface="+mn-lt"/>
                <a:ea typeface="+mn-ea"/>
                <a:cs typeface="+mn-ea"/>
                <a:sym typeface="+mn-lt"/>
              </a:endParaRPr>
            </a:p>
          </p:txBody>
        </p:sp>
        <p:sp>
          <p:nvSpPr>
            <p:cNvPr id="30" name="Text Box 28"/>
            <p:cNvSpPr txBox="1">
              <a:spLocks noChangeArrowheads="1"/>
            </p:cNvSpPr>
            <p:nvPr/>
          </p:nvSpPr>
          <p:spPr bwMode="auto">
            <a:xfrm>
              <a:off x="4923"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dirty="0">
                  <a:latin typeface="+mn-lt"/>
                  <a:ea typeface="+mn-ea"/>
                  <a:cs typeface="+mn-ea"/>
                  <a:sym typeface="+mn-lt"/>
                </a:rPr>
                <a:t>1</a:t>
              </a:r>
              <a:endParaRPr kumimoji="1" lang="zh-CN" altLang="zh-CN" dirty="0">
                <a:solidFill>
                  <a:srgbClr val="CC3300"/>
                </a:solidFill>
                <a:latin typeface="+mn-lt"/>
                <a:ea typeface="+mn-ea"/>
                <a:cs typeface="+mn-ea"/>
                <a:sym typeface="+mn-lt"/>
              </a:endParaRPr>
            </a:p>
          </p:txBody>
        </p:sp>
        <p:sp>
          <p:nvSpPr>
            <p:cNvPr id="31" name="Text Box 29"/>
            <p:cNvSpPr txBox="1">
              <a:spLocks noChangeArrowheads="1"/>
            </p:cNvSpPr>
            <p:nvPr/>
          </p:nvSpPr>
          <p:spPr bwMode="auto">
            <a:xfrm>
              <a:off x="532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CF</a:t>
              </a:r>
              <a:endParaRPr kumimoji="1" lang="en-US" altLang="zh-CN">
                <a:solidFill>
                  <a:srgbClr val="CC3300"/>
                </a:solidFill>
                <a:latin typeface="+mn-lt"/>
                <a:ea typeface="+mn-ea"/>
                <a:cs typeface="+mn-ea"/>
                <a:sym typeface="+mn-lt"/>
              </a:endParaRPr>
            </a:p>
          </p:txBody>
        </p:sp>
        <p:sp>
          <p:nvSpPr>
            <p:cNvPr id="32" name="Text Box 30"/>
            <p:cNvSpPr txBox="1">
              <a:spLocks noChangeArrowheads="1"/>
            </p:cNvSpPr>
            <p:nvPr/>
          </p:nvSpPr>
          <p:spPr bwMode="auto">
            <a:xfrm>
              <a:off x="532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0</a:t>
              </a:r>
              <a:endParaRPr kumimoji="1" lang="zh-CN" altLang="zh-CN">
                <a:solidFill>
                  <a:srgbClr val="CC3300"/>
                </a:solidFill>
                <a:latin typeface="+mn-lt"/>
                <a:ea typeface="+mn-ea"/>
                <a:cs typeface="+mn-ea"/>
                <a:sym typeface="+mn-lt"/>
              </a:endParaRPr>
            </a:p>
          </p:txBody>
        </p:sp>
      </p:grpSp>
      <p:sp>
        <p:nvSpPr>
          <p:cNvPr id="3" name="椭圆 2"/>
          <p:cNvSpPr/>
          <p:nvPr/>
        </p:nvSpPr>
        <p:spPr bwMode="auto">
          <a:xfrm>
            <a:off x="7670798" y="5985669"/>
            <a:ext cx="790577" cy="85883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01475">
                                            <p:txEl>
                                              <p:pRg st="0" end="0"/>
                                            </p:txEl>
                                          </p:spTgt>
                                        </p:tgtEl>
                                        <p:attrNameLst>
                                          <p:attrName>style.visibility</p:attrName>
                                        </p:attrNameLst>
                                      </p:cBhvr>
                                      <p:to>
                                        <p:strVal val="visible"/>
                                      </p:to>
                                    </p:set>
                                    <p:animEffect transition="in" filter="wipe(up)">
                                      <p:cBhvr>
                                        <p:cTn id="7" dur="500"/>
                                        <p:tgtEl>
                                          <p:spTgt spid="10014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475" grpId="0" build="p"/>
      <p:bldP spid="5" grpId="0" uiExpand="1" build="p"/>
      <p:bldP spid="2" grpId="0" animBg="1"/>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5" name="Rectangle 3"/>
          <p:cNvSpPr>
            <a:spLocks noGrp="1" noChangeArrowheads="1"/>
          </p:cNvSpPr>
          <p:nvPr>
            <p:ph type="body" idx="1"/>
          </p:nvPr>
        </p:nvSpPr>
        <p:spPr>
          <a:xfrm>
            <a:off x="494522" y="1252538"/>
            <a:ext cx="8360229" cy="45259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spcAft>
                <a:spcPts val="1200"/>
              </a:spcAft>
              <a:defRPr/>
            </a:pPr>
            <a:r>
              <a:rPr lang="zh-CN" altLang="en-US" sz="2800" b="1" kern="1200" dirty="0">
                <a:solidFill>
                  <a:srgbClr val="002060"/>
                </a:solidFill>
                <a:cs typeface="+mn-ea"/>
                <a:sym typeface="+mn-lt"/>
              </a:rPr>
              <a:t>针对</a:t>
            </a:r>
            <a:r>
              <a:rPr lang="zh-CN" altLang="en-US" sz="2800" b="1" kern="1200" dirty="0">
                <a:solidFill>
                  <a:srgbClr val="C00000"/>
                </a:solidFill>
                <a:cs typeface="+mn-ea"/>
                <a:sym typeface="+mn-lt"/>
              </a:rPr>
              <a:t>无符号整数</a:t>
            </a:r>
            <a:r>
              <a:rPr lang="zh-CN" altLang="en-US" sz="2800" b="1" kern="1200" dirty="0">
                <a:solidFill>
                  <a:srgbClr val="002060"/>
                </a:solidFill>
                <a:cs typeface="+mn-ea"/>
                <a:sym typeface="+mn-lt"/>
              </a:rPr>
              <a:t>，判断加减结果是否超出表达范围</a:t>
            </a:r>
            <a:endParaRPr lang="zh-CN" altLang="en-US" sz="2800" b="1" kern="1200" dirty="0">
              <a:solidFill>
                <a:srgbClr val="002060"/>
              </a:solidFill>
              <a:cs typeface="+mn-ea"/>
              <a:sym typeface="+mn-lt"/>
            </a:endParaRPr>
          </a:p>
          <a:p>
            <a:pPr lvl="1">
              <a:defRPr/>
            </a:pPr>
            <a:r>
              <a:rPr lang="en-US" altLang="zh-CN" b="1" dirty="0">
                <a:cs typeface="+mn-ea"/>
                <a:sym typeface="+mn-lt"/>
              </a:rPr>
              <a:t>N</a:t>
            </a:r>
            <a:r>
              <a:rPr lang="zh-CN" altLang="en-US" b="1" dirty="0">
                <a:cs typeface="+mn-ea"/>
                <a:sym typeface="+mn-lt"/>
              </a:rPr>
              <a:t>个二进制位表达无符号整数的范围：</a:t>
            </a:r>
            <a:endParaRPr lang="zh-CN" altLang="en-US" b="1" dirty="0">
              <a:cs typeface="+mn-ea"/>
              <a:sym typeface="+mn-lt"/>
            </a:endParaRPr>
          </a:p>
          <a:p>
            <a:pPr marL="457200" lvl="1" indent="0" algn="ctr">
              <a:buFontTx/>
              <a:buNone/>
              <a:defRPr/>
            </a:pPr>
            <a:r>
              <a:rPr lang="en-US" altLang="zh-CN" b="1" dirty="0">
                <a:cs typeface="+mn-ea"/>
                <a:sym typeface="+mn-lt"/>
              </a:rPr>
              <a:t>0</a:t>
            </a:r>
            <a:r>
              <a:rPr lang="zh-CN" altLang="en-US" b="1" dirty="0">
                <a:cs typeface="+mn-ea"/>
                <a:sym typeface="+mn-lt"/>
              </a:rPr>
              <a:t>～</a:t>
            </a:r>
            <a:r>
              <a:rPr lang="en-US" altLang="zh-CN" b="1" dirty="0">
                <a:cs typeface="+mn-ea"/>
                <a:sym typeface="+mn-lt"/>
              </a:rPr>
              <a:t>2</a:t>
            </a:r>
            <a:r>
              <a:rPr lang="en-US" altLang="zh-CN" b="1" baseline="30000" dirty="0">
                <a:cs typeface="+mn-ea"/>
                <a:sym typeface="+mn-lt"/>
              </a:rPr>
              <a:t>N</a:t>
            </a:r>
            <a:r>
              <a:rPr lang="en-US" altLang="zh-CN" b="1" dirty="0">
                <a:cs typeface="+mn-ea"/>
                <a:sym typeface="+mn-lt"/>
              </a:rPr>
              <a:t>-1</a:t>
            </a:r>
            <a:endParaRPr lang="en-US" altLang="zh-CN" b="1" dirty="0">
              <a:cs typeface="+mn-ea"/>
              <a:sym typeface="+mn-lt"/>
            </a:endParaRPr>
          </a:p>
          <a:p>
            <a:pPr lvl="1">
              <a:spcBef>
                <a:spcPts val="3000"/>
              </a:spcBef>
              <a:defRPr/>
            </a:pPr>
            <a:r>
              <a:rPr lang="en-US" altLang="zh-CN" b="1" dirty="0">
                <a:cs typeface="+mn-ea"/>
                <a:sym typeface="+mn-lt"/>
              </a:rPr>
              <a:t>  8</a:t>
            </a:r>
            <a:r>
              <a:rPr lang="zh-CN" altLang="en-US" b="1" dirty="0">
                <a:cs typeface="+mn-ea"/>
                <a:sym typeface="+mn-lt"/>
              </a:rPr>
              <a:t>位：</a:t>
            </a:r>
            <a:r>
              <a:rPr lang="en-US" altLang="zh-CN" b="1" dirty="0">
                <a:cs typeface="+mn-ea"/>
                <a:sym typeface="+mn-lt"/>
              </a:rPr>
              <a:t>0</a:t>
            </a:r>
            <a:r>
              <a:rPr lang="zh-CN" altLang="en-US" b="1" dirty="0">
                <a:cs typeface="+mn-ea"/>
                <a:sym typeface="+mn-lt"/>
              </a:rPr>
              <a:t>～</a:t>
            </a:r>
            <a:r>
              <a:rPr lang="en-US" altLang="zh-CN" b="1" dirty="0">
                <a:cs typeface="+mn-ea"/>
                <a:sym typeface="+mn-lt"/>
              </a:rPr>
              <a:t>255</a:t>
            </a:r>
            <a:endParaRPr lang="en-US" altLang="zh-CN" b="1" dirty="0">
              <a:cs typeface="+mn-ea"/>
              <a:sym typeface="+mn-lt"/>
            </a:endParaRPr>
          </a:p>
          <a:p>
            <a:pPr lvl="1">
              <a:defRPr/>
            </a:pPr>
            <a:r>
              <a:rPr lang="en-US" altLang="zh-CN" b="1" dirty="0">
                <a:cs typeface="+mn-ea"/>
                <a:sym typeface="+mn-lt"/>
              </a:rPr>
              <a:t>16</a:t>
            </a:r>
            <a:r>
              <a:rPr lang="zh-CN" altLang="en-US" b="1" dirty="0">
                <a:cs typeface="+mn-ea"/>
                <a:sym typeface="+mn-lt"/>
              </a:rPr>
              <a:t>位：</a:t>
            </a:r>
            <a:r>
              <a:rPr lang="en-US" altLang="zh-CN" b="1" dirty="0">
                <a:cs typeface="+mn-ea"/>
                <a:sym typeface="+mn-lt"/>
              </a:rPr>
              <a:t>0</a:t>
            </a:r>
            <a:r>
              <a:rPr lang="zh-CN" altLang="en-US" b="1" dirty="0">
                <a:cs typeface="+mn-ea"/>
                <a:sym typeface="+mn-lt"/>
              </a:rPr>
              <a:t>～</a:t>
            </a:r>
            <a:r>
              <a:rPr lang="en-US" altLang="zh-CN" b="1" dirty="0">
                <a:cs typeface="+mn-ea"/>
                <a:sym typeface="+mn-lt"/>
              </a:rPr>
              <a:t>65535</a:t>
            </a:r>
            <a:endParaRPr lang="en-US" altLang="zh-CN" b="1" dirty="0">
              <a:cs typeface="+mn-ea"/>
              <a:sym typeface="+mn-lt"/>
            </a:endParaRPr>
          </a:p>
          <a:p>
            <a:pPr lvl="1">
              <a:defRPr/>
            </a:pPr>
            <a:r>
              <a:rPr lang="en-US" altLang="zh-CN" b="1" dirty="0">
                <a:cs typeface="+mn-ea"/>
                <a:sym typeface="+mn-lt"/>
              </a:rPr>
              <a:t>32</a:t>
            </a:r>
            <a:r>
              <a:rPr lang="zh-CN" altLang="en-US" b="1" dirty="0">
                <a:cs typeface="+mn-ea"/>
                <a:sym typeface="+mn-lt"/>
              </a:rPr>
              <a:t>位：</a:t>
            </a:r>
            <a:r>
              <a:rPr lang="en-US" altLang="zh-CN" b="1" dirty="0">
                <a:cs typeface="+mn-ea"/>
                <a:sym typeface="+mn-lt"/>
              </a:rPr>
              <a:t>0</a:t>
            </a:r>
            <a:r>
              <a:rPr lang="zh-CN" altLang="en-US" b="1" dirty="0">
                <a:cs typeface="+mn-ea"/>
                <a:sym typeface="+mn-lt"/>
              </a:rPr>
              <a:t>～</a:t>
            </a:r>
            <a:r>
              <a:rPr lang="en-US" altLang="zh-CN" b="1" dirty="0">
                <a:cs typeface="+mn-ea"/>
                <a:sym typeface="+mn-lt"/>
              </a:rPr>
              <a:t>2</a:t>
            </a:r>
            <a:r>
              <a:rPr lang="en-US" altLang="zh-CN" b="1" baseline="30000" dirty="0">
                <a:cs typeface="+mn-ea"/>
                <a:sym typeface="+mn-lt"/>
              </a:rPr>
              <a:t>32</a:t>
            </a:r>
            <a:r>
              <a:rPr lang="zh-CN" altLang="en-US" b="1" dirty="0">
                <a:cs typeface="+mn-ea"/>
                <a:sym typeface="+mn-lt"/>
              </a:rPr>
              <a:t>－</a:t>
            </a:r>
            <a:r>
              <a:rPr lang="en-US" altLang="zh-CN" b="1" dirty="0">
                <a:cs typeface="+mn-ea"/>
                <a:sym typeface="+mn-lt"/>
              </a:rPr>
              <a:t>1</a:t>
            </a:r>
            <a:endParaRPr lang="zh-CN" altLang="en-US" b="1" dirty="0">
              <a:cs typeface="+mn-ea"/>
              <a:sym typeface="+mn-lt"/>
            </a:endParaRPr>
          </a:p>
        </p:txBody>
      </p:sp>
      <p:grpSp>
        <p:nvGrpSpPr>
          <p:cNvPr id="29" name="Group 31"/>
          <p:cNvGrpSpPr/>
          <p:nvPr/>
        </p:nvGrpSpPr>
        <p:grpSpPr bwMode="auto">
          <a:xfrm>
            <a:off x="680243" y="5906157"/>
            <a:ext cx="7707312" cy="858838"/>
            <a:chOff x="877" y="3328"/>
            <a:chExt cx="4855" cy="541"/>
          </a:xfrm>
        </p:grpSpPr>
        <p:sp>
          <p:nvSpPr>
            <p:cNvPr id="30" name="Text Box 5"/>
            <p:cNvSpPr txBox="1">
              <a:spLocks noChangeArrowheads="1"/>
            </p:cNvSpPr>
            <p:nvPr/>
          </p:nvSpPr>
          <p:spPr bwMode="auto">
            <a:xfrm>
              <a:off x="87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OF</a:t>
              </a:r>
              <a:endParaRPr kumimoji="1" lang="en-US" altLang="zh-CN">
                <a:solidFill>
                  <a:srgbClr val="CC3300"/>
                </a:solidFill>
                <a:latin typeface="+mn-lt"/>
                <a:ea typeface="+mn-ea"/>
                <a:cs typeface="+mn-ea"/>
                <a:sym typeface="+mn-lt"/>
              </a:endParaRPr>
            </a:p>
          </p:txBody>
        </p:sp>
        <p:sp>
          <p:nvSpPr>
            <p:cNvPr id="31" name="Text Box 6"/>
            <p:cNvSpPr txBox="1">
              <a:spLocks noChangeArrowheads="1"/>
            </p:cNvSpPr>
            <p:nvPr/>
          </p:nvSpPr>
          <p:spPr bwMode="auto">
            <a:xfrm>
              <a:off x="87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11</a:t>
              </a:r>
              <a:endParaRPr kumimoji="1" lang="zh-CN" altLang="zh-CN">
                <a:solidFill>
                  <a:srgbClr val="CC3300"/>
                </a:solidFill>
                <a:latin typeface="+mn-lt"/>
                <a:ea typeface="+mn-ea"/>
                <a:cs typeface="+mn-ea"/>
                <a:sym typeface="+mn-lt"/>
              </a:endParaRPr>
            </a:p>
          </p:txBody>
        </p:sp>
        <p:sp>
          <p:nvSpPr>
            <p:cNvPr id="32" name="Text Box 9"/>
            <p:cNvSpPr txBox="1">
              <a:spLocks noChangeArrowheads="1"/>
            </p:cNvSpPr>
            <p:nvPr/>
          </p:nvSpPr>
          <p:spPr bwMode="auto">
            <a:xfrm>
              <a:off x="1282"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DF</a:t>
              </a:r>
              <a:endParaRPr kumimoji="1" lang="en-US" altLang="zh-CN">
                <a:solidFill>
                  <a:schemeClr val="hlink"/>
                </a:solidFill>
                <a:latin typeface="+mn-lt"/>
                <a:ea typeface="+mn-ea"/>
                <a:cs typeface="+mn-ea"/>
                <a:sym typeface="+mn-lt"/>
              </a:endParaRPr>
            </a:p>
          </p:txBody>
        </p:sp>
        <p:sp>
          <p:nvSpPr>
            <p:cNvPr id="33" name="Text Box 10"/>
            <p:cNvSpPr txBox="1">
              <a:spLocks noChangeArrowheads="1"/>
            </p:cNvSpPr>
            <p:nvPr/>
          </p:nvSpPr>
          <p:spPr bwMode="auto">
            <a:xfrm>
              <a:off x="1282"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10</a:t>
              </a:r>
              <a:endParaRPr kumimoji="1" lang="zh-CN" altLang="zh-CN">
                <a:solidFill>
                  <a:srgbClr val="CC3300"/>
                </a:solidFill>
                <a:latin typeface="+mn-lt"/>
                <a:ea typeface="+mn-ea"/>
                <a:cs typeface="+mn-ea"/>
                <a:sym typeface="+mn-lt"/>
              </a:endParaRPr>
            </a:p>
          </p:txBody>
        </p:sp>
        <p:sp>
          <p:nvSpPr>
            <p:cNvPr id="34" name="Text Box 11"/>
            <p:cNvSpPr txBox="1">
              <a:spLocks noChangeArrowheads="1"/>
            </p:cNvSpPr>
            <p:nvPr/>
          </p:nvSpPr>
          <p:spPr bwMode="auto">
            <a:xfrm>
              <a:off x="1686"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IF</a:t>
              </a:r>
              <a:endParaRPr kumimoji="1" lang="en-US" altLang="zh-CN">
                <a:solidFill>
                  <a:schemeClr val="hlink"/>
                </a:solidFill>
                <a:latin typeface="+mn-lt"/>
                <a:ea typeface="+mn-ea"/>
                <a:cs typeface="+mn-ea"/>
                <a:sym typeface="+mn-lt"/>
              </a:endParaRPr>
            </a:p>
          </p:txBody>
        </p:sp>
        <p:sp>
          <p:nvSpPr>
            <p:cNvPr id="35" name="Text Box 12"/>
            <p:cNvSpPr txBox="1">
              <a:spLocks noChangeArrowheads="1"/>
            </p:cNvSpPr>
            <p:nvPr/>
          </p:nvSpPr>
          <p:spPr bwMode="auto">
            <a:xfrm>
              <a:off x="1686"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9</a:t>
              </a:r>
              <a:endParaRPr kumimoji="1" lang="zh-CN" altLang="zh-CN">
                <a:solidFill>
                  <a:srgbClr val="CC3300"/>
                </a:solidFill>
                <a:latin typeface="+mn-lt"/>
                <a:ea typeface="+mn-ea"/>
                <a:cs typeface="+mn-ea"/>
                <a:sym typeface="+mn-lt"/>
              </a:endParaRPr>
            </a:p>
          </p:txBody>
        </p:sp>
        <p:sp>
          <p:nvSpPr>
            <p:cNvPr id="36" name="Text Box 13"/>
            <p:cNvSpPr txBox="1">
              <a:spLocks noChangeArrowheads="1"/>
            </p:cNvSpPr>
            <p:nvPr/>
          </p:nvSpPr>
          <p:spPr bwMode="auto">
            <a:xfrm>
              <a:off x="2091"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TF</a:t>
              </a:r>
              <a:endParaRPr kumimoji="1" lang="en-US" altLang="zh-CN">
                <a:solidFill>
                  <a:schemeClr val="hlink"/>
                </a:solidFill>
                <a:latin typeface="+mn-lt"/>
                <a:ea typeface="+mn-ea"/>
                <a:cs typeface="+mn-ea"/>
                <a:sym typeface="+mn-lt"/>
              </a:endParaRPr>
            </a:p>
          </p:txBody>
        </p:sp>
        <p:sp>
          <p:nvSpPr>
            <p:cNvPr id="37" name="Text Box 14"/>
            <p:cNvSpPr txBox="1">
              <a:spLocks noChangeArrowheads="1"/>
            </p:cNvSpPr>
            <p:nvPr/>
          </p:nvSpPr>
          <p:spPr bwMode="auto">
            <a:xfrm>
              <a:off x="2091"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8</a:t>
              </a:r>
              <a:endParaRPr kumimoji="1" lang="zh-CN" altLang="zh-CN">
                <a:solidFill>
                  <a:srgbClr val="CC3300"/>
                </a:solidFill>
                <a:latin typeface="+mn-lt"/>
                <a:ea typeface="+mn-ea"/>
                <a:cs typeface="+mn-ea"/>
                <a:sym typeface="+mn-lt"/>
              </a:endParaRPr>
            </a:p>
          </p:txBody>
        </p:sp>
        <p:sp>
          <p:nvSpPr>
            <p:cNvPr id="38" name="Text Box 15"/>
            <p:cNvSpPr txBox="1">
              <a:spLocks noChangeArrowheads="1"/>
            </p:cNvSpPr>
            <p:nvPr/>
          </p:nvSpPr>
          <p:spPr bwMode="auto">
            <a:xfrm>
              <a:off x="2495"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SF</a:t>
              </a:r>
              <a:endParaRPr kumimoji="1" lang="en-US" altLang="zh-CN">
                <a:solidFill>
                  <a:srgbClr val="CC3300"/>
                </a:solidFill>
                <a:latin typeface="+mn-lt"/>
                <a:ea typeface="+mn-ea"/>
                <a:cs typeface="+mn-ea"/>
                <a:sym typeface="+mn-lt"/>
              </a:endParaRPr>
            </a:p>
          </p:txBody>
        </p:sp>
        <p:sp>
          <p:nvSpPr>
            <p:cNvPr id="39" name="Text Box 16"/>
            <p:cNvSpPr txBox="1">
              <a:spLocks noChangeArrowheads="1"/>
            </p:cNvSpPr>
            <p:nvPr/>
          </p:nvSpPr>
          <p:spPr bwMode="auto">
            <a:xfrm>
              <a:off x="2495"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7</a:t>
              </a:r>
              <a:endParaRPr kumimoji="1" lang="zh-CN" altLang="zh-CN">
                <a:solidFill>
                  <a:srgbClr val="CC3300"/>
                </a:solidFill>
                <a:latin typeface="+mn-lt"/>
                <a:ea typeface="+mn-ea"/>
                <a:cs typeface="+mn-ea"/>
                <a:sym typeface="+mn-lt"/>
              </a:endParaRPr>
            </a:p>
          </p:txBody>
        </p:sp>
        <p:sp>
          <p:nvSpPr>
            <p:cNvPr id="40" name="Text Box 17"/>
            <p:cNvSpPr txBox="1">
              <a:spLocks noChangeArrowheads="1"/>
            </p:cNvSpPr>
            <p:nvPr/>
          </p:nvSpPr>
          <p:spPr bwMode="auto">
            <a:xfrm>
              <a:off x="2900"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ZF</a:t>
              </a:r>
              <a:endParaRPr kumimoji="1" lang="en-US" altLang="zh-CN">
                <a:solidFill>
                  <a:srgbClr val="CC3300"/>
                </a:solidFill>
                <a:latin typeface="+mn-lt"/>
                <a:ea typeface="+mn-ea"/>
                <a:cs typeface="+mn-ea"/>
                <a:sym typeface="+mn-lt"/>
              </a:endParaRPr>
            </a:p>
          </p:txBody>
        </p:sp>
        <p:sp>
          <p:nvSpPr>
            <p:cNvPr id="41" name="Text Box 18"/>
            <p:cNvSpPr txBox="1">
              <a:spLocks noChangeArrowheads="1"/>
            </p:cNvSpPr>
            <p:nvPr/>
          </p:nvSpPr>
          <p:spPr bwMode="auto">
            <a:xfrm>
              <a:off x="2900"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6</a:t>
              </a:r>
              <a:endParaRPr kumimoji="1" lang="zh-CN" altLang="zh-CN">
                <a:solidFill>
                  <a:srgbClr val="CC3300"/>
                </a:solidFill>
                <a:latin typeface="+mn-lt"/>
                <a:ea typeface="+mn-ea"/>
                <a:cs typeface="+mn-ea"/>
                <a:sym typeface="+mn-lt"/>
              </a:endParaRPr>
            </a:p>
          </p:txBody>
        </p:sp>
        <p:sp>
          <p:nvSpPr>
            <p:cNvPr id="42" name="Text Box 19"/>
            <p:cNvSpPr txBox="1">
              <a:spLocks noChangeArrowheads="1"/>
            </p:cNvSpPr>
            <p:nvPr/>
          </p:nvSpPr>
          <p:spPr bwMode="auto">
            <a:xfrm>
              <a:off x="3305"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43" name="Text Box 20"/>
            <p:cNvSpPr txBox="1">
              <a:spLocks noChangeArrowheads="1"/>
            </p:cNvSpPr>
            <p:nvPr/>
          </p:nvSpPr>
          <p:spPr bwMode="auto">
            <a:xfrm>
              <a:off x="3305"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5</a:t>
              </a:r>
              <a:endParaRPr kumimoji="1" lang="zh-CN" altLang="zh-CN">
                <a:solidFill>
                  <a:srgbClr val="CC3300"/>
                </a:solidFill>
                <a:latin typeface="+mn-lt"/>
                <a:ea typeface="+mn-ea"/>
                <a:cs typeface="+mn-ea"/>
                <a:sym typeface="+mn-lt"/>
              </a:endParaRPr>
            </a:p>
          </p:txBody>
        </p:sp>
        <p:sp>
          <p:nvSpPr>
            <p:cNvPr id="44" name="Text Box 21"/>
            <p:cNvSpPr txBox="1">
              <a:spLocks noChangeArrowheads="1"/>
            </p:cNvSpPr>
            <p:nvPr/>
          </p:nvSpPr>
          <p:spPr bwMode="auto">
            <a:xfrm>
              <a:off x="3709"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AF</a:t>
              </a:r>
              <a:endParaRPr kumimoji="1" lang="en-US" altLang="zh-CN">
                <a:solidFill>
                  <a:srgbClr val="CC3300"/>
                </a:solidFill>
                <a:latin typeface="+mn-lt"/>
                <a:ea typeface="+mn-ea"/>
                <a:cs typeface="+mn-ea"/>
                <a:sym typeface="+mn-lt"/>
              </a:endParaRPr>
            </a:p>
          </p:txBody>
        </p:sp>
        <p:sp>
          <p:nvSpPr>
            <p:cNvPr id="45" name="Text Box 22"/>
            <p:cNvSpPr txBox="1">
              <a:spLocks noChangeArrowheads="1"/>
            </p:cNvSpPr>
            <p:nvPr/>
          </p:nvSpPr>
          <p:spPr bwMode="auto">
            <a:xfrm>
              <a:off x="3709"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4</a:t>
              </a:r>
              <a:endParaRPr kumimoji="1" lang="zh-CN" altLang="zh-CN">
                <a:solidFill>
                  <a:srgbClr val="CC3300"/>
                </a:solidFill>
                <a:latin typeface="+mn-lt"/>
                <a:ea typeface="+mn-ea"/>
                <a:cs typeface="+mn-ea"/>
                <a:sym typeface="+mn-lt"/>
              </a:endParaRPr>
            </a:p>
          </p:txBody>
        </p:sp>
        <p:sp>
          <p:nvSpPr>
            <p:cNvPr id="46" name="Text Box 23"/>
            <p:cNvSpPr txBox="1">
              <a:spLocks noChangeArrowheads="1"/>
            </p:cNvSpPr>
            <p:nvPr/>
          </p:nvSpPr>
          <p:spPr bwMode="auto">
            <a:xfrm>
              <a:off x="4114"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dirty="0">
                  <a:solidFill>
                    <a:schemeClr val="hlink"/>
                  </a:solidFill>
                  <a:latin typeface="+mn-lt"/>
                  <a:ea typeface="+mn-ea"/>
                  <a:cs typeface="+mn-ea"/>
                  <a:sym typeface="+mn-lt"/>
                </a:rPr>
                <a:t>0</a:t>
              </a:r>
              <a:endParaRPr kumimoji="1" lang="zh-CN" altLang="zh-CN" dirty="0">
                <a:solidFill>
                  <a:schemeClr val="hlink"/>
                </a:solidFill>
                <a:latin typeface="+mn-lt"/>
                <a:ea typeface="+mn-ea"/>
                <a:cs typeface="+mn-ea"/>
                <a:sym typeface="+mn-lt"/>
              </a:endParaRPr>
            </a:p>
          </p:txBody>
        </p:sp>
        <p:sp>
          <p:nvSpPr>
            <p:cNvPr id="47" name="Text Box 24"/>
            <p:cNvSpPr txBox="1">
              <a:spLocks noChangeArrowheads="1"/>
            </p:cNvSpPr>
            <p:nvPr/>
          </p:nvSpPr>
          <p:spPr bwMode="auto">
            <a:xfrm>
              <a:off x="4114"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3</a:t>
              </a:r>
              <a:endParaRPr kumimoji="1" lang="zh-CN" altLang="zh-CN">
                <a:solidFill>
                  <a:srgbClr val="CC3300"/>
                </a:solidFill>
                <a:latin typeface="+mn-lt"/>
                <a:ea typeface="+mn-ea"/>
                <a:cs typeface="+mn-ea"/>
                <a:sym typeface="+mn-lt"/>
              </a:endParaRPr>
            </a:p>
          </p:txBody>
        </p:sp>
        <p:sp>
          <p:nvSpPr>
            <p:cNvPr id="48" name="Text Box 25"/>
            <p:cNvSpPr txBox="1">
              <a:spLocks noChangeArrowheads="1"/>
            </p:cNvSpPr>
            <p:nvPr/>
          </p:nvSpPr>
          <p:spPr bwMode="auto">
            <a:xfrm>
              <a:off x="4518"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PF</a:t>
              </a:r>
              <a:endParaRPr kumimoji="1" lang="en-US" altLang="zh-CN">
                <a:solidFill>
                  <a:srgbClr val="CC3300"/>
                </a:solidFill>
                <a:latin typeface="+mn-lt"/>
                <a:ea typeface="+mn-ea"/>
                <a:cs typeface="+mn-ea"/>
                <a:sym typeface="+mn-lt"/>
              </a:endParaRPr>
            </a:p>
          </p:txBody>
        </p:sp>
        <p:sp>
          <p:nvSpPr>
            <p:cNvPr id="49" name="Text Box 26"/>
            <p:cNvSpPr txBox="1">
              <a:spLocks noChangeArrowheads="1"/>
            </p:cNvSpPr>
            <p:nvPr/>
          </p:nvSpPr>
          <p:spPr bwMode="auto">
            <a:xfrm>
              <a:off x="4518"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2</a:t>
              </a:r>
              <a:endParaRPr kumimoji="1" lang="zh-CN" altLang="zh-CN">
                <a:solidFill>
                  <a:srgbClr val="CC3300"/>
                </a:solidFill>
                <a:latin typeface="+mn-lt"/>
                <a:ea typeface="+mn-ea"/>
                <a:cs typeface="+mn-ea"/>
                <a:sym typeface="+mn-lt"/>
              </a:endParaRPr>
            </a:p>
          </p:txBody>
        </p:sp>
        <p:sp>
          <p:nvSpPr>
            <p:cNvPr id="50" name="Text Box 27"/>
            <p:cNvSpPr txBox="1">
              <a:spLocks noChangeArrowheads="1"/>
            </p:cNvSpPr>
            <p:nvPr/>
          </p:nvSpPr>
          <p:spPr bwMode="auto">
            <a:xfrm>
              <a:off x="4923"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1</a:t>
              </a:r>
              <a:endParaRPr kumimoji="1" lang="zh-CN" altLang="zh-CN">
                <a:solidFill>
                  <a:schemeClr val="hlink"/>
                </a:solidFill>
                <a:latin typeface="+mn-lt"/>
                <a:ea typeface="+mn-ea"/>
                <a:cs typeface="+mn-ea"/>
                <a:sym typeface="+mn-lt"/>
              </a:endParaRPr>
            </a:p>
          </p:txBody>
        </p:sp>
        <p:sp>
          <p:nvSpPr>
            <p:cNvPr id="51" name="Text Box 28"/>
            <p:cNvSpPr txBox="1">
              <a:spLocks noChangeArrowheads="1"/>
            </p:cNvSpPr>
            <p:nvPr/>
          </p:nvSpPr>
          <p:spPr bwMode="auto">
            <a:xfrm>
              <a:off x="4923"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dirty="0">
                  <a:latin typeface="+mn-lt"/>
                  <a:ea typeface="+mn-ea"/>
                  <a:cs typeface="+mn-ea"/>
                  <a:sym typeface="+mn-lt"/>
                </a:rPr>
                <a:t>1</a:t>
              </a:r>
              <a:endParaRPr kumimoji="1" lang="zh-CN" altLang="zh-CN" dirty="0">
                <a:solidFill>
                  <a:srgbClr val="CC3300"/>
                </a:solidFill>
                <a:latin typeface="+mn-lt"/>
                <a:ea typeface="+mn-ea"/>
                <a:cs typeface="+mn-ea"/>
                <a:sym typeface="+mn-lt"/>
              </a:endParaRPr>
            </a:p>
          </p:txBody>
        </p:sp>
        <p:sp>
          <p:nvSpPr>
            <p:cNvPr id="52" name="Text Box 29"/>
            <p:cNvSpPr txBox="1">
              <a:spLocks noChangeArrowheads="1"/>
            </p:cNvSpPr>
            <p:nvPr/>
          </p:nvSpPr>
          <p:spPr bwMode="auto">
            <a:xfrm>
              <a:off x="532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CF</a:t>
              </a:r>
              <a:endParaRPr kumimoji="1" lang="en-US" altLang="zh-CN">
                <a:solidFill>
                  <a:srgbClr val="CC3300"/>
                </a:solidFill>
                <a:latin typeface="+mn-lt"/>
                <a:ea typeface="+mn-ea"/>
                <a:cs typeface="+mn-ea"/>
                <a:sym typeface="+mn-lt"/>
              </a:endParaRPr>
            </a:p>
          </p:txBody>
        </p:sp>
        <p:sp>
          <p:nvSpPr>
            <p:cNvPr id="53" name="Text Box 30"/>
            <p:cNvSpPr txBox="1">
              <a:spLocks noChangeArrowheads="1"/>
            </p:cNvSpPr>
            <p:nvPr/>
          </p:nvSpPr>
          <p:spPr bwMode="auto">
            <a:xfrm>
              <a:off x="532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0</a:t>
              </a:r>
              <a:endParaRPr kumimoji="1" lang="zh-CN" altLang="zh-CN">
                <a:solidFill>
                  <a:srgbClr val="CC3300"/>
                </a:solidFill>
                <a:latin typeface="+mn-lt"/>
                <a:ea typeface="+mn-ea"/>
                <a:cs typeface="+mn-ea"/>
                <a:sym typeface="+mn-lt"/>
              </a:endParaRPr>
            </a:p>
          </p:txBody>
        </p:sp>
      </p:grpSp>
      <p:sp>
        <p:nvSpPr>
          <p:cNvPr id="54" name="椭圆 53"/>
          <p:cNvSpPr/>
          <p:nvPr/>
        </p:nvSpPr>
        <p:spPr bwMode="auto">
          <a:xfrm>
            <a:off x="5104607" y="5921208"/>
            <a:ext cx="790577" cy="85883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55" name="Text Box 8"/>
          <p:cNvSpPr txBox="1">
            <a:spLocks noChangeArrowheads="1"/>
          </p:cNvSpPr>
          <p:nvPr/>
        </p:nvSpPr>
        <p:spPr bwMode="auto">
          <a:xfrm>
            <a:off x="4674636" y="3759706"/>
            <a:ext cx="407124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en-US" altLang="zh-CN" sz="2400" b="1" dirty="0">
                <a:solidFill>
                  <a:srgbClr val="3333FF"/>
                </a:solidFill>
                <a:latin typeface="+mn-lt"/>
                <a:ea typeface="+mn-ea"/>
                <a:cs typeface="+mn-ea"/>
                <a:sym typeface="+mn-lt"/>
              </a:rPr>
              <a:t>AF(Auxiliary carry Flag)</a:t>
            </a:r>
            <a:r>
              <a:rPr lang="zh-CN" altLang="en-US" sz="2400" b="1" dirty="0">
                <a:solidFill>
                  <a:srgbClr val="3333FF"/>
                </a:solidFill>
                <a:latin typeface="+mn-lt"/>
                <a:ea typeface="+mn-ea"/>
                <a:cs typeface="+mn-ea"/>
                <a:sym typeface="+mn-lt"/>
              </a:rPr>
              <a:t>辅助进位标志</a:t>
            </a:r>
            <a:r>
              <a:rPr lang="zh-CN" altLang="en-US" sz="2400" b="1" dirty="0">
                <a:latin typeface="+mn-lt"/>
                <a:ea typeface="+mn-ea"/>
                <a:cs typeface="+mn-ea"/>
                <a:sym typeface="+mn-lt"/>
              </a:rPr>
              <a:t>，当运算结果的低</a:t>
            </a:r>
            <a:r>
              <a:rPr lang="en-US" altLang="zh-CN" sz="2400" b="1" dirty="0">
                <a:latin typeface="+mn-lt"/>
                <a:ea typeface="+mn-ea"/>
                <a:cs typeface="+mn-ea"/>
                <a:sym typeface="+mn-lt"/>
              </a:rPr>
              <a:t>4</a:t>
            </a:r>
            <a:r>
              <a:rPr lang="zh-CN" altLang="en-US" sz="2400" b="1" dirty="0">
                <a:latin typeface="+mn-lt"/>
                <a:ea typeface="+mn-ea"/>
                <a:cs typeface="+mn-ea"/>
                <a:sym typeface="+mn-lt"/>
              </a:rPr>
              <a:t>位向高</a:t>
            </a:r>
            <a:r>
              <a:rPr lang="en-US" altLang="zh-CN" sz="2400" b="1" dirty="0">
                <a:latin typeface="+mn-lt"/>
                <a:ea typeface="+mn-ea"/>
                <a:cs typeface="+mn-ea"/>
                <a:sym typeface="+mn-lt"/>
              </a:rPr>
              <a:t>4</a:t>
            </a:r>
            <a:r>
              <a:rPr lang="zh-CN" altLang="en-US" sz="2400" b="1" dirty="0">
                <a:latin typeface="+mn-lt"/>
                <a:ea typeface="+mn-ea"/>
                <a:cs typeface="+mn-ea"/>
                <a:sym typeface="+mn-lt"/>
              </a:rPr>
              <a:t>位有进位或借位时，</a:t>
            </a:r>
            <a:r>
              <a:rPr lang="en-US" altLang="zh-CN" sz="2400" b="1" dirty="0">
                <a:latin typeface="+mn-lt"/>
                <a:ea typeface="+mn-ea"/>
                <a:cs typeface="+mn-ea"/>
                <a:sym typeface="+mn-lt"/>
              </a:rPr>
              <a:t>AF=1</a:t>
            </a:r>
            <a:r>
              <a:rPr lang="zh-CN" altLang="en-US" sz="2400" b="1" dirty="0">
                <a:latin typeface="+mn-lt"/>
                <a:ea typeface="+mn-ea"/>
                <a:cs typeface="+mn-ea"/>
                <a:sym typeface="+mn-lt"/>
              </a:rPr>
              <a:t>。</a:t>
            </a:r>
            <a:r>
              <a:rPr lang="zh-CN" altLang="en-US" dirty="0">
                <a:latin typeface="+mn-lt"/>
                <a:ea typeface="+mn-ea"/>
                <a:cs typeface="+mn-ea"/>
                <a:sym typeface="+mn-lt"/>
              </a:rPr>
              <a:t> </a:t>
            </a:r>
            <a:r>
              <a:rPr lang="zh-CN" altLang="en-US" sz="2400" b="1" dirty="0">
                <a:solidFill>
                  <a:srgbClr val="A3092E"/>
                </a:solidFill>
                <a:latin typeface="+mn-lt"/>
                <a:ea typeface="+mn-ea"/>
                <a:cs typeface="+mn-ea"/>
                <a:sym typeface="+mn-lt"/>
              </a:rPr>
              <a:t>该标志与操作数长度无关。</a:t>
            </a:r>
            <a:endParaRPr lang="zh-CN" altLang="en-US" sz="2400" b="1" dirty="0">
              <a:solidFill>
                <a:srgbClr val="A3092E"/>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01475">
                                            <p:txEl>
                                              <p:pRg st="1" end="1"/>
                                            </p:txEl>
                                          </p:spTgt>
                                        </p:tgtEl>
                                        <p:attrNameLst>
                                          <p:attrName>style.visibility</p:attrName>
                                        </p:attrNameLst>
                                      </p:cBhvr>
                                      <p:to>
                                        <p:strVal val="visible"/>
                                      </p:to>
                                    </p:set>
                                    <p:animEffect transition="in" filter="wipe(up)">
                                      <p:cBhvr>
                                        <p:cTn id="7" dur="500"/>
                                        <p:tgtEl>
                                          <p:spTgt spid="10014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01475">
                                            <p:txEl>
                                              <p:pRg st="2" end="2"/>
                                            </p:txEl>
                                          </p:spTgt>
                                        </p:tgtEl>
                                        <p:attrNameLst>
                                          <p:attrName>style.visibility</p:attrName>
                                        </p:attrNameLst>
                                      </p:cBhvr>
                                      <p:to>
                                        <p:strVal val="visible"/>
                                      </p:to>
                                    </p:set>
                                    <p:animEffect transition="in" filter="wipe(up)">
                                      <p:cBhvr>
                                        <p:cTn id="12" dur="500"/>
                                        <p:tgtEl>
                                          <p:spTgt spid="10014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01475">
                                            <p:txEl>
                                              <p:pRg st="3" end="3"/>
                                            </p:txEl>
                                          </p:spTgt>
                                        </p:tgtEl>
                                        <p:attrNameLst>
                                          <p:attrName>style.visibility</p:attrName>
                                        </p:attrNameLst>
                                      </p:cBhvr>
                                      <p:to>
                                        <p:strVal val="visible"/>
                                      </p:to>
                                    </p:set>
                                    <p:animEffect transition="in" filter="wipe(up)">
                                      <p:cBhvr>
                                        <p:cTn id="17" dur="500"/>
                                        <p:tgtEl>
                                          <p:spTgt spid="100147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01475">
                                            <p:txEl>
                                              <p:pRg st="4" end="4"/>
                                            </p:txEl>
                                          </p:spTgt>
                                        </p:tgtEl>
                                        <p:attrNameLst>
                                          <p:attrName>style.visibility</p:attrName>
                                        </p:attrNameLst>
                                      </p:cBhvr>
                                      <p:to>
                                        <p:strVal val="visible"/>
                                      </p:to>
                                    </p:set>
                                    <p:animEffect transition="in" filter="wipe(up)">
                                      <p:cBhvr>
                                        <p:cTn id="22" dur="500"/>
                                        <p:tgtEl>
                                          <p:spTgt spid="100147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01475">
                                            <p:txEl>
                                              <p:pRg st="5" end="5"/>
                                            </p:txEl>
                                          </p:spTgt>
                                        </p:tgtEl>
                                        <p:attrNameLst>
                                          <p:attrName>style.visibility</p:attrName>
                                        </p:attrNameLst>
                                      </p:cBhvr>
                                      <p:to>
                                        <p:strVal val="visible"/>
                                      </p:to>
                                    </p:set>
                                    <p:animEffect transition="in" filter="wipe(up)">
                                      <p:cBhvr>
                                        <p:cTn id="27" dur="500"/>
                                        <p:tgtEl>
                                          <p:spTgt spid="100147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box(in)">
                                      <p:cBhvr>
                                        <p:cTn id="32" dur="500"/>
                                        <p:tgtEl>
                                          <p:spTgt spid="55"/>
                                        </p:tgtEl>
                                      </p:cBhvr>
                                    </p:animEffect>
                                  </p:childTnLst>
                                </p:cTn>
                              </p:par>
                              <p:par>
                                <p:cTn id="33" presetID="42"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1000"/>
                                        <p:tgtEl>
                                          <p:spTgt spid="29"/>
                                        </p:tgtEl>
                                      </p:cBhvr>
                                    </p:animEffect>
                                    <p:anim calcmode="lin" valueType="num">
                                      <p:cBhvr>
                                        <p:cTn id="36" dur="1000" fill="hold"/>
                                        <p:tgtEl>
                                          <p:spTgt spid="29"/>
                                        </p:tgtEl>
                                        <p:attrNameLst>
                                          <p:attrName>ppt_x</p:attrName>
                                        </p:attrNameLst>
                                      </p:cBhvr>
                                      <p:tavLst>
                                        <p:tav tm="0">
                                          <p:val>
                                            <p:strVal val="#ppt_x"/>
                                          </p:val>
                                        </p:tav>
                                        <p:tav tm="100000">
                                          <p:val>
                                            <p:strVal val="#ppt_x"/>
                                          </p:val>
                                        </p:tav>
                                      </p:tavLst>
                                    </p:anim>
                                    <p:anim calcmode="lin" valueType="num">
                                      <p:cBhvr>
                                        <p:cTn id="37" dur="1000" fill="hold"/>
                                        <p:tgtEl>
                                          <p:spTgt spid="2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1000"/>
                                        <p:tgtEl>
                                          <p:spTgt spid="54"/>
                                        </p:tgtEl>
                                      </p:cBhvr>
                                    </p:animEffect>
                                    <p:anim calcmode="lin" valueType="num">
                                      <p:cBhvr>
                                        <p:cTn id="41" dur="1000" fill="hold"/>
                                        <p:tgtEl>
                                          <p:spTgt spid="54"/>
                                        </p:tgtEl>
                                        <p:attrNameLst>
                                          <p:attrName>ppt_x</p:attrName>
                                        </p:attrNameLst>
                                      </p:cBhvr>
                                      <p:tavLst>
                                        <p:tav tm="0">
                                          <p:val>
                                            <p:strVal val="#ppt_x"/>
                                          </p:val>
                                        </p:tav>
                                        <p:tav tm="100000">
                                          <p:val>
                                            <p:strVal val="#ppt_x"/>
                                          </p:val>
                                        </p:tav>
                                      </p:tavLst>
                                    </p:anim>
                                    <p:anim calcmode="lin" valueType="num">
                                      <p:cBhvr>
                                        <p:cTn id="42"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475" grpId="0" build="p"/>
      <p:bldP spid="54" grpId="0" animBg="1"/>
      <p:bldP spid="5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Rectangle 2"/>
          <p:cNvSpPr>
            <a:spLocks noGrp="1" noChangeArrowheads="1"/>
          </p:cNvSpPr>
          <p:nvPr>
            <p:ph type="title"/>
          </p:nvPr>
        </p:nvSpPr>
        <p:spPr>
          <a:xfrm>
            <a:off x="863600" y="1177925"/>
            <a:ext cx="8229600" cy="585788"/>
          </a:xfrm>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defRPr/>
            </a:pPr>
            <a:r>
              <a:rPr lang="zh-CN" altLang="en-US" sz="3200" b="1" kern="1200" dirty="0">
                <a:solidFill>
                  <a:schemeClr val="tx1"/>
                </a:solidFill>
                <a:latin typeface="+mn-lt"/>
                <a:ea typeface="+mn-ea"/>
                <a:cs typeface="+mn-ea"/>
                <a:sym typeface="+mn-lt"/>
              </a:rPr>
              <a:t>溢出标志</a:t>
            </a:r>
            <a:r>
              <a:rPr lang="en-US" altLang="zh-CN" sz="3200" b="1" kern="1200" dirty="0">
                <a:solidFill>
                  <a:schemeClr val="tx1"/>
                </a:solidFill>
                <a:latin typeface="+mn-lt"/>
                <a:ea typeface="+mn-ea"/>
                <a:cs typeface="+mn-ea"/>
                <a:sym typeface="+mn-lt"/>
              </a:rPr>
              <a:t>OF</a:t>
            </a:r>
            <a:r>
              <a:rPr lang="zh-CN" altLang="en-US" sz="3200" b="1" kern="1200" dirty="0">
                <a:solidFill>
                  <a:schemeClr val="tx1"/>
                </a:solidFill>
                <a:latin typeface="+mn-lt"/>
                <a:ea typeface="+mn-ea"/>
                <a:cs typeface="+mn-ea"/>
                <a:sym typeface="+mn-lt"/>
              </a:rPr>
              <a:t>（</a:t>
            </a:r>
            <a:r>
              <a:rPr lang="en-US" altLang="zh-CN" sz="3200" b="1" kern="1200" dirty="0">
                <a:solidFill>
                  <a:schemeClr val="tx1"/>
                </a:solidFill>
                <a:latin typeface="+mn-lt"/>
                <a:ea typeface="+mn-ea"/>
                <a:cs typeface="+mn-ea"/>
                <a:sym typeface="+mn-lt"/>
              </a:rPr>
              <a:t>Overflow Flag</a:t>
            </a:r>
            <a:r>
              <a:rPr lang="zh-CN" altLang="en-US" sz="3200" b="1" kern="1200" dirty="0">
                <a:solidFill>
                  <a:schemeClr val="tx1"/>
                </a:solidFill>
                <a:latin typeface="+mn-lt"/>
                <a:ea typeface="+mn-ea"/>
                <a:cs typeface="+mn-ea"/>
                <a:sym typeface="+mn-lt"/>
              </a:rPr>
              <a:t>）</a:t>
            </a:r>
            <a:endParaRPr lang="zh-CN" altLang="en-US" sz="3200" b="1" kern="1200" dirty="0">
              <a:solidFill>
                <a:schemeClr val="tx1"/>
              </a:solidFill>
              <a:latin typeface="+mn-lt"/>
              <a:ea typeface="+mn-ea"/>
              <a:cs typeface="+mn-ea"/>
              <a:sym typeface="+mn-lt"/>
            </a:endParaRPr>
          </a:p>
        </p:txBody>
      </p:sp>
      <p:sp>
        <p:nvSpPr>
          <p:cNvPr id="1003523" name="Rectangle 3"/>
          <p:cNvSpPr>
            <a:spLocks noGrp="1" noChangeArrowheads="1"/>
          </p:cNvSpPr>
          <p:nvPr>
            <p:ph type="body" idx="1"/>
          </p:nvPr>
        </p:nvSpPr>
        <p:spPr>
          <a:xfrm>
            <a:off x="659757" y="1876425"/>
            <a:ext cx="7917506" cy="736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indent="-174625">
              <a:lnSpc>
                <a:spcPct val="150000"/>
              </a:lnSpc>
              <a:spcAft>
                <a:spcPts val="1200"/>
              </a:spcAft>
              <a:defRPr/>
            </a:pPr>
            <a:r>
              <a:rPr lang="zh-CN" altLang="zh-CN" sz="2600" b="1" kern="1200" dirty="0">
                <a:solidFill>
                  <a:srgbClr val="C00000"/>
                </a:solidFill>
                <a:cs typeface="+mn-ea"/>
                <a:sym typeface="+mn-lt"/>
              </a:rPr>
              <a:t>有符号数</a:t>
            </a:r>
            <a:r>
              <a:rPr lang="zh-CN" altLang="zh-CN" sz="2600" b="1" kern="1200" dirty="0">
                <a:solidFill>
                  <a:srgbClr val="002060"/>
                </a:solidFill>
                <a:cs typeface="+mn-ea"/>
                <a:sym typeface="+mn-lt"/>
              </a:rPr>
              <a:t>加减结果有溢出则OF＝1</a:t>
            </a:r>
            <a:r>
              <a:rPr lang="zh-CN" altLang="en-US" sz="2600" b="1" kern="1200" dirty="0">
                <a:solidFill>
                  <a:srgbClr val="002060"/>
                </a:solidFill>
                <a:cs typeface="+mn-ea"/>
                <a:sym typeface="+mn-lt"/>
              </a:rPr>
              <a:t>，</a:t>
            </a:r>
            <a:r>
              <a:rPr lang="zh-CN" altLang="zh-CN" sz="2600" b="1" kern="1200" dirty="0">
                <a:solidFill>
                  <a:srgbClr val="002060"/>
                </a:solidFill>
                <a:cs typeface="+mn-ea"/>
                <a:sym typeface="+mn-lt"/>
              </a:rPr>
              <a:t>否则OF＝0</a:t>
            </a:r>
            <a:endParaRPr lang="zh-CN" altLang="en-US" sz="2600" dirty="0">
              <a:cs typeface="+mn-ea"/>
              <a:sym typeface="+mn-lt"/>
            </a:endParaRPr>
          </a:p>
        </p:txBody>
      </p:sp>
      <p:sp>
        <p:nvSpPr>
          <p:cNvPr id="6" name="Rectangle 3"/>
          <p:cNvSpPr txBox="1">
            <a:spLocks noChangeArrowheads="1"/>
          </p:cNvSpPr>
          <p:nvPr/>
        </p:nvSpPr>
        <p:spPr bwMode="auto">
          <a:xfrm>
            <a:off x="1112836" y="2735669"/>
            <a:ext cx="7377112"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50000"/>
              </a:lnSpc>
              <a:spcBef>
                <a:spcPct val="20000"/>
              </a:spcBef>
            </a:pPr>
            <a:r>
              <a:rPr lang="zh-CN" altLang="en-US" sz="2800" dirty="0">
                <a:solidFill>
                  <a:srgbClr val="C00000"/>
                </a:solidFill>
                <a:latin typeface="+mn-lt"/>
                <a:ea typeface="+mn-ea"/>
                <a:cs typeface="+mn-ea"/>
                <a:sym typeface="+mn-lt"/>
              </a:rPr>
              <a:t>例</a:t>
            </a:r>
            <a:r>
              <a:rPr lang="en-US" altLang="zh-CN" sz="2800" dirty="0">
                <a:solidFill>
                  <a:srgbClr val="C00000"/>
                </a:solidFill>
                <a:latin typeface="+mn-lt"/>
                <a:ea typeface="+mn-ea"/>
                <a:cs typeface="+mn-ea"/>
                <a:sym typeface="+mn-lt"/>
              </a:rPr>
              <a:t>1</a:t>
            </a:r>
            <a:r>
              <a:rPr lang="zh-CN" altLang="en-US" sz="2800" dirty="0">
                <a:solidFill>
                  <a:srgbClr val="C00000"/>
                </a:solidFill>
                <a:latin typeface="+mn-lt"/>
                <a:ea typeface="+mn-ea"/>
                <a:cs typeface="+mn-ea"/>
                <a:sym typeface="+mn-lt"/>
              </a:rPr>
              <a:t>：</a:t>
            </a:r>
            <a:r>
              <a:rPr lang="en-US" altLang="zh-CN" sz="2800" dirty="0">
                <a:solidFill>
                  <a:srgbClr val="0000CC"/>
                </a:solidFill>
                <a:latin typeface="+mn-lt"/>
                <a:ea typeface="+mn-ea"/>
                <a:cs typeface="+mn-ea"/>
                <a:sym typeface="+mn-lt"/>
              </a:rPr>
              <a:t>00111010</a:t>
            </a:r>
            <a:r>
              <a:rPr lang="zh-CN" altLang="en-US" sz="2800" dirty="0">
                <a:solidFill>
                  <a:srgbClr val="0000CC"/>
                </a:solidFill>
                <a:latin typeface="+mn-lt"/>
                <a:ea typeface="+mn-ea"/>
                <a:cs typeface="+mn-ea"/>
                <a:sym typeface="+mn-lt"/>
              </a:rPr>
              <a:t>＋</a:t>
            </a:r>
            <a:r>
              <a:rPr lang="en-US" altLang="zh-CN" sz="2800" dirty="0">
                <a:solidFill>
                  <a:srgbClr val="0000CC"/>
                </a:solidFill>
                <a:latin typeface="+mn-lt"/>
                <a:ea typeface="+mn-ea"/>
                <a:cs typeface="+mn-ea"/>
                <a:sym typeface="+mn-lt"/>
              </a:rPr>
              <a:t>01111100</a:t>
            </a:r>
            <a:endParaRPr lang="en-US" altLang="zh-CN" sz="2800" dirty="0">
              <a:solidFill>
                <a:srgbClr val="0000CC"/>
              </a:solidFill>
              <a:latin typeface="+mn-lt"/>
              <a:ea typeface="+mn-ea"/>
              <a:cs typeface="+mn-ea"/>
              <a:sym typeface="+mn-lt"/>
            </a:endParaRPr>
          </a:p>
          <a:p>
            <a:pPr>
              <a:lnSpc>
                <a:spcPct val="150000"/>
              </a:lnSpc>
              <a:spcBef>
                <a:spcPct val="20000"/>
              </a:spcBef>
            </a:pPr>
            <a:r>
              <a:rPr lang="zh-CN" altLang="en-US" sz="2800" dirty="0">
                <a:solidFill>
                  <a:srgbClr val="002060"/>
                </a:solidFill>
                <a:latin typeface="+mn-lt"/>
                <a:ea typeface="+mn-ea"/>
                <a:cs typeface="+mn-ea"/>
                <a:sym typeface="+mn-lt"/>
              </a:rPr>
              <a:t>         </a:t>
            </a:r>
            <a:r>
              <a:rPr lang="zh-CN" altLang="en-US" sz="2800" dirty="0">
                <a:latin typeface="+mn-lt"/>
                <a:ea typeface="+mn-ea"/>
                <a:cs typeface="+mn-ea"/>
                <a:sym typeface="+mn-lt"/>
              </a:rPr>
              <a:t>超出表达范围</a:t>
            </a:r>
            <a:r>
              <a:rPr lang="zh-CN" altLang="en-US" sz="2800" dirty="0">
                <a:solidFill>
                  <a:srgbClr val="002060"/>
                </a:solidFill>
                <a:latin typeface="+mn-lt"/>
                <a:ea typeface="+mn-ea"/>
                <a:cs typeface="+mn-ea"/>
                <a:sym typeface="+mn-lt"/>
              </a:rPr>
              <a:t>，</a:t>
            </a:r>
            <a:r>
              <a:rPr lang="en-US" altLang="zh-CN" sz="2800" dirty="0">
                <a:solidFill>
                  <a:srgbClr val="C00000"/>
                </a:solidFill>
                <a:latin typeface="+mn-lt"/>
                <a:ea typeface="+mn-ea"/>
                <a:cs typeface="+mn-ea"/>
                <a:sym typeface="+mn-lt"/>
              </a:rPr>
              <a:t>OF</a:t>
            </a:r>
            <a:r>
              <a:rPr lang="zh-CN" altLang="en-US" sz="2800" dirty="0">
                <a:solidFill>
                  <a:srgbClr val="C00000"/>
                </a:solidFill>
                <a:latin typeface="+mn-lt"/>
                <a:ea typeface="+mn-ea"/>
                <a:cs typeface="+mn-ea"/>
                <a:sym typeface="+mn-lt"/>
              </a:rPr>
              <a:t>＝</a:t>
            </a:r>
            <a:r>
              <a:rPr lang="en-US" altLang="zh-CN" sz="2800" dirty="0">
                <a:solidFill>
                  <a:srgbClr val="C00000"/>
                </a:solidFill>
                <a:latin typeface="+mn-lt"/>
                <a:ea typeface="+mn-ea"/>
                <a:cs typeface="+mn-ea"/>
                <a:sym typeface="+mn-lt"/>
              </a:rPr>
              <a:t>1</a:t>
            </a:r>
            <a:endParaRPr lang="en-US" altLang="zh-CN" sz="2800" dirty="0">
              <a:solidFill>
                <a:srgbClr val="C00000"/>
              </a:solidFill>
              <a:latin typeface="+mn-lt"/>
              <a:ea typeface="+mn-ea"/>
              <a:cs typeface="+mn-ea"/>
              <a:sym typeface="+mn-lt"/>
            </a:endParaRPr>
          </a:p>
          <a:p>
            <a:pPr>
              <a:lnSpc>
                <a:spcPct val="150000"/>
              </a:lnSpc>
              <a:spcBef>
                <a:spcPct val="20000"/>
              </a:spcBef>
            </a:pPr>
            <a:r>
              <a:rPr lang="zh-CN" altLang="en-US" sz="2800" dirty="0">
                <a:solidFill>
                  <a:srgbClr val="C00000"/>
                </a:solidFill>
                <a:latin typeface="+mn-lt"/>
                <a:ea typeface="+mn-ea"/>
                <a:cs typeface="+mn-ea"/>
                <a:sym typeface="+mn-lt"/>
              </a:rPr>
              <a:t>例</a:t>
            </a:r>
            <a:r>
              <a:rPr lang="en-US" altLang="zh-CN" sz="2800" dirty="0">
                <a:solidFill>
                  <a:srgbClr val="C00000"/>
                </a:solidFill>
                <a:latin typeface="+mn-lt"/>
                <a:ea typeface="+mn-ea"/>
                <a:cs typeface="+mn-ea"/>
                <a:sym typeface="+mn-lt"/>
              </a:rPr>
              <a:t>2</a:t>
            </a:r>
            <a:r>
              <a:rPr lang="zh-CN" altLang="en-US" sz="2800" dirty="0">
                <a:solidFill>
                  <a:srgbClr val="C00000"/>
                </a:solidFill>
                <a:latin typeface="+mn-lt"/>
                <a:ea typeface="+mn-ea"/>
                <a:cs typeface="+mn-ea"/>
                <a:sym typeface="+mn-lt"/>
              </a:rPr>
              <a:t>：</a:t>
            </a:r>
            <a:r>
              <a:rPr lang="en-US" altLang="zh-CN" sz="2800" dirty="0">
                <a:solidFill>
                  <a:srgbClr val="0000CC"/>
                </a:solidFill>
                <a:latin typeface="+mn-lt"/>
                <a:ea typeface="+mn-ea"/>
                <a:cs typeface="+mn-ea"/>
                <a:sym typeface="+mn-lt"/>
              </a:rPr>
              <a:t>10101010</a:t>
            </a:r>
            <a:r>
              <a:rPr lang="zh-CN" altLang="en-US" sz="2800" dirty="0">
                <a:solidFill>
                  <a:srgbClr val="0000CC"/>
                </a:solidFill>
                <a:latin typeface="+mn-lt"/>
                <a:ea typeface="+mn-ea"/>
                <a:cs typeface="+mn-ea"/>
                <a:sym typeface="+mn-lt"/>
              </a:rPr>
              <a:t>＋</a:t>
            </a:r>
            <a:r>
              <a:rPr lang="en-US" altLang="zh-CN" sz="2800" dirty="0">
                <a:solidFill>
                  <a:srgbClr val="0000CC"/>
                </a:solidFill>
                <a:latin typeface="+mn-lt"/>
                <a:ea typeface="+mn-ea"/>
                <a:cs typeface="+mn-ea"/>
                <a:sym typeface="+mn-lt"/>
              </a:rPr>
              <a:t>01111100</a:t>
            </a:r>
            <a:endParaRPr lang="en-US" altLang="zh-CN" sz="2800" dirty="0">
              <a:solidFill>
                <a:srgbClr val="0000CC"/>
              </a:solidFill>
              <a:latin typeface="+mn-lt"/>
              <a:ea typeface="+mn-ea"/>
              <a:cs typeface="+mn-ea"/>
              <a:sym typeface="+mn-lt"/>
            </a:endParaRPr>
          </a:p>
          <a:p>
            <a:pPr>
              <a:lnSpc>
                <a:spcPct val="150000"/>
              </a:lnSpc>
              <a:spcBef>
                <a:spcPct val="20000"/>
              </a:spcBef>
            </a:pPr>
            <a:r>
              <a:rPr lang="en-US" altLang="zh-CN" sz="2800" dirty="0">
                <a:solidFill>
                  <a:srgbClr val="C00000"/>
                </a:solidFill>
                <a:latin typeface="+mn-lt"/>
                <a:ea typeface="+mn-ea"/>
                <a:cs typeface="+mn-ea"/>
                <a:sym typeface="+mn-lt"/>
              </a:rPr>
              <a:t>         </a:t>
            </a:r>
            <a:r>
              <a:rPr lang="zh-CN" altLang="en-US" sz="2800" dirty="0">
                <a:latin typeface="+mn-lt"/>
                <a:ea typeface="+mn-ea"/>
                <a:cs typeface="+mn-ea"/>
                <a:sym typeface="+mn-lt"/>
              </a:rPr>
              <a:t>未超出表达范围，</a:t>
            </a:r>
            <a:r>
              <a:rPr lang="en-US" altLang="zh-CN" sz="2800" dirty="0">
                <a:solidFill>
                  <a:srgbClr val="C00000"/>
                </a:solidFill>
                <a:latin typeface="+mn-lt"/>
                <a:ea typeface="+mn-ea"/>
                <a:cs typeface="+mn-ea"/>
                <a:sym typeface="+mn-lt"/>
              </a:rPr>
              <a:t>OF=0</a:t>
            </a:r>
            <a:endParaRPr lang="zh-CN" altLang="en-US" sz="2800" dirty="0">
              <a:solidFill>
                <a:srgbClr val="C00000"/>
              </a:solidFill>
              <a:latin typeface="+mn-lt"/>
              <a:ea typeface="+mn-ea"/>
              <a:cs typeface="+mn-ea"/>
              <a:sym typeface="+mn-lt"/>
            </a:endParaRPr>
          </a:p>
        </p:txBody>
      </p:sp>
      <p:sp>
        <p:nvSpPr>
          <p:cNvPr id="7" name="矩形 6"/>
          <p:cNvSpPr/>
          <p:nvPr/>
        </p:nvSpPr>
        <p:spPr bwMode="auto">
          <a:xfrm>
            <a:off x="5635623" y="2849969"/>
            <a:ext cx="2152650" cy="522288"/>
          </a:xfrm>
          <a:prstGeom prst="rect">
            <a:avLst/>
          </a:prstGeom>
          <a:solidFill>
            <a:schemeClr val="bg1"/>
          </a:solid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0000CC"/>
                </a:solidFill>
                <a:latin typeface="+mn-lt"/>
                <a:ea typeface="+mn-ea"/>
                <a:cs typeface="+mn-ea"/>
                <a:sym typeface="+mn-lt"/>
              </a:rPr>
              <a:t>10110110</a:t>
            </a:r>
            <a:endParaRPr lang="zh-CN" altLang="en-US" sz="2800" dirty="0">
              <a:solidFill>
                <a:srgbClr val="0000CC"/>
              </a:solidFill>
              <a:latin typeface="+mn-lt"/>
              <a:ea typeface="+mn-ea"/>
              <a:cs typeface="+mn-ea"/>
              <a:sym typeface="+mn-lt"/>
            </a:endParaRPr>
          </a:p>
        </p:txBody>
      </p:sp>
      <p:sp>
        <p:nvSpPr>
          <p:cNvPr id="8" name="矩形 7"/>
          <p:cNvSpPr/>
          <p:nvPr/>
        </p:nvSpPr>
        <p:spPr bwMode="auto">
          <a:xfrm>
            <a:off x="5635623" y="4297769"/>
            <a:ext cx="2724150" cy="522288"/>
          </a:xfrm>
          <a:prstGeom prst="rect">
            <a:avLst/>
          </a:prstGeom>
          <a:no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C00000"/>
                </a:solidFill>
                <a:latin typeface="+mn-lt"/>
                <a:ea typeface="+mn-ea"/>
                <a:cs typeface="+mn-ea"/>
                <a:sym typeface="+mn-lt"/>
              </a:rPr>
              <a:t>[1]</a:t>
            </a:r>
            <a:r>
              <a:rPr lang="en-US" altLang="zh-CN" sz="2800" dirty="0">
                <a:solidFill>
                  <a:srgbClr val="0000CC"/>
                </a:solidFill>
                <a:latin typeface="+mn-lt"/>
                <a:ea typeface="+mn-ea"/>
                <a:cs typeface="+mn-ea"/>
                <a:sym typeface="+mn-lt"/>
              </a:rPr>
              <a:t>00100110</a:t>
            </a:r>
            <a:endParaRPr lang="zh-CN" altLang="en-US" sz="2800" dirty="0">
              <a:solidFill>
                <a:srgbClr val="0000CC"/>
              </a:solidFill>
              <a:latin typeface="+mn-lt"/>
              <a:ea typeface="+mn-ea"/>
              <a:cs typeface="+mn-ea"/>
              <a:sym typeface="+mn-lt"/>
            </a:endParaRPr>
          </a:p>
        </p:txBody>
      </p:sp>
      <p:grpSp>
        <p:nvGrpSpPr>
          <p:cNvPr id="9" name="Group 31"/>
          <p:cNvGrpSpPr/>
          <p:nvPr/>
        </p:nvGrpSpPr>
        <p:grpSpPr bwMode="auto">
          <a:xfrm>
            <a:off x="727182" y="5835198"/>
            <a:ext cx="7707312" cy="858838"/>
            <a:chOff x="877" y="3328"/>
            <a:chExt cx="4855" cy="541"/>
          </a:xfrm>
        </p:grpSpPr>
        <p:sp>
          <p:nvSpPr>
            <p:cNvPr id="10" name="Text Box 5"/>
            <p:cNvSpPr txBox="1">
              <a:spLocks noChangeArrowheads="1"/>
            </p:cNvSpPr>
            <p:nvPr/>
          </p:nvSpPr>
          <p:spPr bwMode="auto">
            <a:xfrm>
              <a:off x="87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OF</a:t>
              </a:r>
              <a:endParaRPr kumimoji="1" lang="en-US" altLang="zh-CN">
                <a:solidFill>
                  <a:srgbClr val="CC3300"/>
                </a:solidFill>
                <a:latin typeface="+mn-lt"/>
                <a:ea typeface="+mn-ea"/>
                <a:cs typeface="+mn-ea"/>
                <a:sym typeface="+mn-lt"/>
              </a:endParaRPr>
            </a:p>
          </p:txBody>
        </p:sp>
        <p:sp>
          <p:nvSpPr>
            <p:cNvPr id="11" name="Text Box 6"/>
            <p:cNvSpPr txBox="1">
              <a:spLocks noChangeArrowheads="1"/>
            </p:cNvSpPr>
            <p:nvPr/>
          </p:nvSpPr>
          <p:spPr bwMode="auto">
            <a:xfrm>
              <a:off x="87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11</a:t>
              </a:r>
              <a:endParaRPr kumimoji="1" lang="zh-CN" altLang="zh-CN">
                <a:solidFill>
                  <a:srgbClr val="CC3300"/>
                </a:solidFill>
                <a:latin typeface="+mn-lt"/>
                <a:ea typeface="+mn-ea"/>
                <a:cs typeface="+mn-ea"/>
                <a:sym typeface="+mn-lt"/>
              </a:endParaRPr>
            </a:p>
          </p:txBody>
        </p:sp>
        <p:sp>
          <p:nvSpPr>
            <p:cNvPr id="12" name="Text Box 9"/>
            <p:cNvSpPr txBox="1">
              <a:spLocks noChangeArrowheads="1"/>
            </p:cNvSpPr>
            <p:nvPr/>
          </p:nvSpPr>
          <p:spPr bwMode="auto">
            <a:xfrm>
              <a:off x="1282"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DF</a:t>
              </a:r>
              <a:endParaRPr kumimoji="1" lang="en-US" altLang="zh-CN">
                <a:solidFill>
                  <a:schemeClr val="hlink"/>
                </a:solidFill>
                <a:latin typeface="+mn-lt"/>
                <a:ea typeface="+mn-ea"/>
                <a:cs typeface="+mn-ea"/>
                <a:sym typeface="+mn-lt"/>
              </a:endParaRPr>
            </a:p>
          </p:txBody>
        </p:sp>
        <p:sp>
          <p:nvSpPr>
            <p:cNvPr id="13" name="Text Box 10"/>
            <p:cNvSpPr txBox="1">
              <a:spLocks noChangeArrowheads="1"/>
            </p:cNvSpPr>
            <p:nvPr/>
          </p:nvSpPr>
          <p:spPr bwMode="auto">
            <a:xfrm>
              <a:off x="1282"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10</a:t>
              </a:r>
              <a:endParaRPr kumimoji="1" lang="zh-CN" altLang="zh-CN">
                <a:solidFill>
                  <a:srgbClr val="CC3300"/>
                </a:solidFill>
                <a:latin typeface="+mn-lt"/>
                <a:ea typeface="+mn-ea"/>
                <a:cs typeface="+mn-ea"/>
                <a:sym typeface="+mn-lt"/>
              </a:endParaRPr>
            </a:p>
          </p:txBody>
        </p:sp>
        <p:sp>
          <p:nvSpPr>
            <p:cNvPr id="14" name="Text Box 11"/>
            <p:cNvSpPr txBox="1">
              <a:spLocks noChangeArrowheads="1"/>
            </p:cNvSpPr>
            <p:nvPr/>
          </p:nvSpPr>
          <p:spPr bwMode="auto">
            <a:xfrm>
              <a:off x="1686"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IF</a:t>
              </a:r>
              <a:endParaRPr kumimoji="1" lang="en-US" altLang="zh-CN">
                <a:solidFill>
                  <a:schemeClr val="hlink"/>
                </a:solidFill>
                <a:latin typeface="+mn-lt"/>
                <a:ea typeface="+mn-ea"/>
                <a:cs typeface="+mn-ea"/>
                <a:sym typeface="+mn-lt"/>
              </a:endParaRPr>
            </a:p>
          </p:txBody>
        </p:sp>
        <p:sp>
          <p:nvSpPr>
            <p:cNvPr id="15" name="Text Box 12"/>
            <p:cNvSpPr txBox="1">
              <a:spLocks noChangeArrowheads="1"/>
            </p:cNvSpPr>
            <p:nvPr/>
          </p:nvSpPr>
          <p:spPr bwMode="auto">
            <a:xfrm>
              <a:off x="1686"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9</a:t>
              </a:r>
              <a:endParaRPr kumimoji="1" lang="zh-CN" altLang="zh-CN">
                <a:solidFill>
                  <a:srgbClr val="CC3300"/>
                </a:solidFill>
                <a:latin typeface="+mn-lt"/>
                <a:ea typeface="+mn-ea"/>
                <a:cs typeface="+mn-ea"/>
                <a:sym typeface="+mn-lt"/>
              </a:endParaRPr>
            </a:p>
          </p:txBody>
        </p:sp>
        <p:sp>
          <p:nvSpPr>
            <p:cNvPr id="16" name="Text Box 13"/>
            <p:cNvSpPr txBox="1">
              <a:spLocks noChangeArrowheads="1"/>
            </p:cNvSpPr>
            <p:nvPr/>
          </p:nvSpPr>
          <p:spPr bwMode="auto">
            <a:xfrm>
              <a:off x="2091"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TF</a:t>
              </a:r>
              <a:endParaRPr kumimoji="1" lang="en-US" altLang="zh-CN">
                <a:solidFill>
                  <a:schemeClr val="hlink"/>
                </a:solidFill>
                <a:latin typeface="+mn-lt"/>
                <a:ea typeface="+mn-ea"/>
                <a:cs typeface="+mn-ea"/>
                <a:sym typeface="+mn-lt"/>
              </a:endParaRPr>
            </a:p>
          </p:txBody>
        </p:sp>
        <p:sp>
          <p:nvSpPr>
            <p:cNvPr id="17" name="Text Box 14"/>
            <p:cNvSpPr txBox="1">
              <a:spLocks noChangeArrowheads="1"/>
            </p:cNvSpPr>
            <p:nvPr/>
          </p:nvSpPr>
          <p:spPr bwMode="auto">
            <a:xfrm>
              <a:off x="2091"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8</a:t>
              </a:r>
              <a:endParaRPr kumimoji="1" lang="zh-CN" altLang="zh-CN">
                <a:solidFill>
                  <a:srgbClr val="CC3300"/>
                </a:solidFill>
                <a:latin typeface="+mn-lt"/>
                <a:ea typeface="+mn-ea"/>
                <a:cs typeface="+mn-ea"/>
                <a:sym typeface="+mn-lt"/>
              </a:endParaRPr>
            </a:p>
          </p:txBody>
        </p:sp>
        <p:sp>
          <p:nvSpPr>
            <p:cNvPr id="18" name="Text Box 15"/>
            <p:cNvSpPr txBox="1">
              <a:spLocks noChangeArrowheads="1"/>
            </p:cNvSpPr>
            <p:nvPr/>
          </p:nvSpPr>
          <p:spPr bwMode="auto">
            <a:xfrm>
              <a:off x="2495"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SF</a:t>
              </a:r>
              <a:endParaRPr kumimoji="1" lang="en-US" altLang="zh-CN">
                <a:solidFill>
                  <a:srgbClr val="CC3300"/>
                </a:solidFill>
                <a:latin typeface="+mn-lt"/>
                <a:ea typeface="+mn-ea"/>
                <a:cs typeface="+mn-ea"/>
                <a:sym typeface="+mn-lt"/>
              </a:endParaRPr>
            </a:p>
          </p:txBody>
        </p:sp>
        <p:sp>
          <p:nvSpPr>
            <p:cNvPr id="19" name="Text Box 16"/>
            <p:cNvSpPr txBox="1">
              <a:spLocks noChangeArrowheads="1"/>
            </p:cNvSpPr>
            <p:nvPr/>
          </p:nvSpPr>
          <p:spPr bwMode="auto">
            <a:xfrm>
              <a:off x="2495"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7</a:t>
              </a:r>
              <a:endParaRPr kumimoji="1" lang="zh-CN" altLang="zh-CN">
                <a:solidFill>
                  <a:srgbClr val="CC3300"/>
                </a:solidFill>
                <a:latin typeface="+mn-lt"/>
                <a:ea typeface="+mn-ea"/>
                <a:cs typeface="+mn-ea"/>
                <a:sym typeface="+mn-lt"/>
              </a:endParaRPr>
            </a:p>
          </p:txBody>
        </p:sp>
        <p:sp>
          <p:nvSpPr>
            <p:cNvPr id="20" name="Text Box 17"/>
            <p:cNvSpPr txBox="1">
              <a:spLocks noChangeArrowheads="1"/>
            </p:cNvSpPr>
            <p:nvPr/>
          </p:nvSpPr>
          <p:spPr bwMode="auto">
            <a:xfrm>
              <a:off x="2900"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ZF</a:t>
              </a:r>
              <a:endParaRPr kumimoji="1" lang="en-US" altLang="zh-CN">
                <a:solidFill>
                  <a:srgbClr val="CC3300"/>
                </a:solidFill>
                <a:latin typeface="+mn-lt"/>
                <a:ea typeface="+mn-ea"/>
                <a:cs typeface="+mn-ea"/>
                <a:sym typeface="+mn-lt"/>
              </a:endParaRPr>
            </a:p>
          </p:txBody>
        </p:sp>
        <p:sp>
          <p:nvSpPr>
            <p:cNvPr id="21" name="Text Box 18"/>
            <p:cNvSpPr txBox="1">
              <a:spLocks noChangeArrowheads="1"/>
            </p:cNvSpPr>
            <p:nvPr/>
          </p:nvSpPr>
          <p:spPr bwMode="auto">
            <a:xfrm>
              <a:off x="2900"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6</a:t>
              </a:r>
              <a:endParaRPr kumimoji="1" lang="zh-CN" altLang="zh-CN">
                <a:solidFill>
                  <a:srgbClr val="CC3300"/>
                </a:solidFill>
                <a:latin typeface="+mn-lt"/>
                <a:ea typeface="+mn-ea"/>
                <a:cs typeface="+mn-ea"/>
                <a:sym typeface="+mn-lt"/>
              </a:endParaRPr>
            </a:p>
          </p:txBody>
        </p:sp>
        <p:sp>
          <p:nvSpPr>
            <p:cNvPr id="22" name="Text Box 19"/>
            <p:cNvSpPr txBox="1">
              <a:spLocks noChangeArrowheads="1"/>
            </p:cNvSpPr>
            <p:nvPr/>
          </p:nvSpPr>
          <p:spPr bwMode="auto">
            <a:xfrm>
              <a:off x="3305"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23" name="Text Box 20"/>
            <p:cNvSpPr txBox="1">
              <a:spLocks noChangeArrowheads="1"/>
            </p:cNvSpPr>
            <p:nvPr/>
          </p:nvSpPr>
          <p:spPr bwMode="auto">
            <a:xfrm>
              <a:off x="3305"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5</a:t>
              </a:r>
              <a:endParaRPr kumimoji="1" lang="zh-CN" altLang="zh-CN">
                <a:solidFill>
                  <a:srgbClr val="CC3300"/>
                </a:solidFill>
                <a:latin typeface="+mn-lt"/>
                <a:ea typeface="+mn-ea"/>
                <a:cs typeface="+mn-ea"/>
                <a:sym typeface="+mn-lt"/>
              </a:endParaRPr>
            </a:p>
          </p:txBody>
        </p:sp>
        <p:sp>
          <p:nvSpPr>
            <p:cNvPr id="24" name="Text Box 21"/>
            <p:cNvSpPr txBox="1">
              <a:spLocks noChangeArrowheads="1"/>
            </p:cNvSpPr>
            <p:nvPr/>
          </p:nvSpPr>
          <p:spPr bwMode="auto">
            <a:xfrm>
              <a:off x="3709"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AF</a:t>
              </a:r>
              <a:endParaRPr kumimoji="1" lang="en-US" altLang="zh-CN">
                <a:solidFill>
                  <a:srgbClr val="CC3300"/>
                </a:solidFill>
                <a:latin typeface="+mn-lt"/>
                <a:ea typeface="+mn-ea"/>
                <a:cs typeface="+mn-ea"/>
                <a:sym typeface="+mn-lt"/>
              </a:endParaRPr>
            </a:p>
          </p:txBody>
        </p:sp>
        <p:sp>
          <p:nvSpPr>
            <p:cNvPr id="25" name="Text Box 22"/>
            <p:cNvSpPr txBox="1">
              <a:spLocks noChangeArrowheads="1"/>
            </p:cNvSpPr>
            <p:nvPr/>
          </p:nvSpPr>
          <p:spPr bwMode="auto">
            <a:xfrm>
              <a:off x="3709"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4</a:t>
              </a:r>
              <a:endParaRPr kumimoji="1" lang="zh-CN" altLang="zh-CN">
                <a:solidFill>
                  <a:srgbClr val="CC3300"/>
                </a:solidFill>
                <a:latin typeface="+mn-lt"/>
                <a:ea typeface="+mn-ea"/>
                <a:cs typeface="+mn-ea"/>
                <a:sym typeface="+mn-lt"/>
              </a:endParaRPr>
            </a:p>
          </p:txBody>
        </p:sp>
        <p:sp>
          <p:nvSpPr>
            <p:cNvPr id="26" name="Text Box 23"/>
            <p:cNvSpPr txBox="1">
              <a:spLocks noChangeArrowheads="1"/>
            </p:cNvSpPr>
            <p:nvPr/>
          </p:nvSpPr>
          <p:spPr bwMode="auto">
            <a:xfrm>
              <a:off x="4114"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dirty="0">
                  <a:solidFill>
                    <a:schemeClr val="hlink"/>
                  </a:solidFill>
                  <a:latin typeface="+mn-lt"/>
                  <a:ea typeface="+mn-ea"/>
                  <a:cs typeface="+mn-ea"/>
                  <a:sym typeface="+mn-lt"/>
                </a:rPr>
                <a:t>0</a:t>
              </a:r>
              <a:endParaRPr kumimoji="1" lang="zh-CN" altLang="zh-CN" dirty="0">
                <a:solidFill>
                  <a:schemeClr val="hlink"/>
                </a:solidFill>
                <a:latin typeface="+mn-lt"/>
                <a:ea typeface="+mn-ea"/>
                <a:cs typeface="+mn-ea"/>
                <a:sym typeface="+mn-lt"/>
              </a:endParaRPr>
            </a:p>
          </p:txBody>
        </p:sp>
        <p:sp>
          <p:nvSpPr>
            <p:cNvPr id="27" name="Text Box 24"/>
            <p:cNvSpPr txBox="1">
              <a:spLocks noChangeArrowheads="1"/>
            </p:cNvSpPr>
            <p:nvPr/>
          </p:nvSpPr>
          <p:spPr bwMode="auto">
            <a:xfrm>
              <a:off x="4114"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3</a:t>
              </a:r>
              <a:endParaRPr kumimoji="1" lang="zh-CN" altLang="zh-CN">
                <a:solidFill>
                  <a:srgbClr val="CC3300"/>
                </a:solidFill>
                <a:latin typeface="+mn-lt"/>
                <a:ea typeface="+mn-ea"/>
                <a:cs typeface="+mn-ea"/>
                <a:sym typeface="+mn-lt"/>
              </a:endParaRPr>
            </a:p>
          </p:txBody>
        </p:sp>
        <p:sp>
          <p:nvSpPr>
            <p:cNvPr id="28" name="Text Box 25"/>
            <p:cNvSpPr txBox="1">
              <a:spLocks noChangeArrowheads="1"/>
            </p:cNvSpPr>
            <p:nvPr/>
          </p:nvSpPr>
          <p:spPr bwMode="auto">
            <a:xfrm>
              <a:off x="4518"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PF</a:t>
              </a:r>
              <a:endParaRPr kumimoji="1" lang="en-US" altLang="zh-CN">
                <a:solidFill>
                  <a:srgbClr val="CC3300"/>
                </a:solidFill>
                <a:latin typeface="+mn-lt"/>
                <a:ea typeface="+mn-ea"/>
                <a:cs typeface="+mn-ea"/>
                <a:sym typeface="+mn-lt"/>
              </a:endParaRPr>
            </a:p>
          </p:txBody>
        </p:sp>
        <p:sp>
          <p:nvSpPr>
            <p:cNvPr id="29" name="Text Box 26"/>
            <p:cNvSpPr txBox="1">
              <a:spLocks noChangeArrowheads="1"/>
            </p:cNvSpPr>
            <p:nvPr/>
          </p:nvSpPr>
          <p:spPr bwMode="auto">
            <a:xfrm>
              <a:off x="4518"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2</a:t>
              </a:r>
              <a:endParaRPr kumimoji="1" lang="zh-CN" altLang="zh-CN">
                <a:solidFill>
                  <a:srgbClr val="CC3300"/>
                </a:solidFill>
                <a:latin typeface="+mn-lt"/>
                <a:ea typeface="+mn-ea"/>
                <a:cs typeface="+mn-ea"/>
                <a:sym typeface="+mn-lt"/>
              </a:endParaRPr>
            </a:p>
          </p:txBody>
        </p:sp>
        <p:sp>
          <p:nvSpPr>
            <p:cNvPr id="30" name="Text Box 27"/>
            <p:cNvSpPr txBox="1">
              <a:spLocks noChangeArrowheads="1"/>
            </p:cNvSpPr>
            <p:nvPr/>
          </p:nvSpPr>
          <p:spPr bwMode="auto">
            <a:xfrm>
              <a:off x="4923"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1</a:t>
              </a:r>
              <a:endParaRPr kumimoji="1" lang="zh-CN" altLang="zh-CN">
                <a:solidFill>
                  <a:schemeClr val="hlink"/>
                </a:solidFill>
                <a:latin typeface="+mn-lt"/>
                <a:ea typeface="+mn-ea"/>
                <a:cs typeface="+mn-ea"/>
                <a:sym typeface="+mn-lt"/>
              </a:endParaRPr>
            </a:p>
          </p:txBody>
        </p:sp>
        <p:sp>
          <p:nvSpPr>
            <p:cNvPr id="31" name="Text Box 28"/>
            <p:cNvSpPr txBox="1">
              <a:spLocks noChangeArrowheads="1"/>
            </p:cNvSpPr>
            <p:nvPr/>
          </p:nvSpPr>
          <p:spPr bwMode="auto">
            <a:xfrm>
              <a:off x="4923"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dirty="0">
                  <a:latin typeface="+mn-lt"/>
                  <a:ea typeface="+mn-ea"/>
                  <a:cs typeface="+mn-ea"/>
                  <a:sym typeface="+mn-lt"/>
                </a:rPr>
                <a:t>1</a:t>
              </a:r>
              <a:endParaRPr kumimoji="1" lang="zh-CN" altLang="zh-CN" dirty="0">
                <a:solidFill>
                  <a:srgbClr val="CC3300"/>
                </a:solidFill>
                <a:latin typeface="+mn-lt"/>
                <a:ea typeface="+mn-ea"/>
                <a:cs typeface="+mn-ea"/>
                <a:sym typeface="+mn-lt"/>
              </a:endParaRPr>
            </a:p>
          </p:txBody>
        </p:sp>
        <p:sp>
          <p:nvSpPr>
            <p:cNvPr id="32" name="Text Box 29"/>
            <p:cNvSpPr txBox="1">
              <a:spLocks noChangeArrowheads="1"/>
            </p:cNvSpPr>
            <p:nvPr/>
          </p:nvSpPr>
          <p:spPr bwMode="auto">
            <a:xfrm>
              <a:off x="532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CF</a:t>
              </a:r>
              <a:endParaRPr kumimoji="1" lang="en-US" altLang="zh-CN">
                <a:solidFill>
                  <a:srgbClr val="CC3300"/>
                </a:solidFill>
                <a:latin typeface="+mn-lt"/>
                <a:ea typeface="+mn-ea"/>
                <a:cs typeface="+mn-ea"/>
                <a:sym typeface="+mn-lt"/>
              </a:endParaRPr>
            </a:p>
          </p:txBody>
        </p:sp>
        <p:sp>
          <p:nvSpPr>
            <p:cNvPr id="33" name="Text Box 30"/>
            <p:cNvSpPr txBox="1">
              <a:spLocks noChangeArrowheads="1"/>
            </p:cNvSpPr>
            <p:nvPr/>
          </p:nvSpPr>
          <p:spPr bwMode="auto">
            <a:xfrm>
              <a:off x="532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0</a:t>
              </a:r>
              <a:endParaRPr kumimoji="1" lang="zh-CN" altLang="zh-CN">
                <a:solidFill>
                  <a:srgbClr val="CC3300"/>
                </a:solidFill>
                <a:latin typeface="+mn-lt"/>
                <a:ea typeface="+mn-ea"/>
                <a:cs typeface="+mn-ea"/>
                <a:sym typeface="+mn-lt"/>
              </a:endParaRPr>
            </a:p>
          </p:txBody>
        </p:sp>
      </p:grpSp>
      <p:sp>
        <p:nvSpPr>
          <p:cNvPr id="34" name="椭圆 33"/>
          <p:cNvSpPr/>
          <p:nvPr/>
        </p:nvSpPr>
        <p:spPr bwMode="auto">
          <a:xfrm>
            <a:off x="654052" y="5848691"/>
            <a:ext cx="790577" cy="85883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3" name="Rectangle 3"/>
          <p:cNvSpPr>
            <a:spLocks noGrp="1" noChangeArrowheads="1"/>
          </p:cNvSpPr>
          <p:nvPr>
            <p:ph type="body" idx="1"/>
          </p:nvPr>
        </p:nvSpPr>
        <p:spPr>
          <a:xfrm>
            <a:off x="587829" y="1136650"/>
            <a:ext cx="8248261" cy="45259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150000"/>
              </a:lnSpc>
              <a:spcAft>
                <a:spcPts val="1200"/>
              </a:spcAft>
              <a:defRPr/>
            </a:pPr>
            <a:r>
              <a:rPr lang="zh-CN" altLang="en-US" sz="2600" b="1" kern="1200" dirty="0">
                <a:solidFill>
                  <a:srgbClr val="002060"/>
                </a:solidFill>
                <a:cs typeface="+mn-ea"/>
                <a:sym typeface="+mn-lt"/>
              </a:rPr>
              <a:t>针对</a:t>
            </a:r>
            <a:r>
              <a:rPr lang="zh-CN" altLang="en-US" sz="2600" b="1" kern="1200" dirty="0">
                <a:solidFill>
                  <a:srgbClr val="C00000"/>
                </a:solidFill>
                <a:cs typeface="+mn-ea"/>
                <a:sym typeface="+mn-lt"/>
              </a:rPr>
              <a:t>有符号整数</a:t>
            </a:r>
            <a:r>
              <a:rPr lang="zh-CN" altLang="en-US" sz="2600" b="1" kern="1200" dirty="0">
                <a:solidFill>
                  <a:srgbClr val="002060"/>
                </a:solidFill>
                <a:cs typeface="+mn-ea"/>
                <a:sym typeface="+mn-lt"/>
              </a:rPr>
              <a:t>，判断加减结果是否超出表达范围</a:t>
            </a:r>
            <a:endParaRPr lang="zh-CN" altLang="en-US" sz="2600" b="1" kern="1200" dirty="0">
              <a:solidFill>
                <a:srgbClr val="002060"/>
              </a:solidFill>
              <a:cs typeface="+mn-ea"/>
              <a:sym typeface="+mn-lt"/>
            </a:endParaRPr>
          </a:p>
          <a:p>
            <a:pPr lvl="1">
              <a:defRPr/>
            </a:pPr>
            <a:r>
              <a:rPr lang="en-US" altLang="zh-CN" b="1" dirty="0">
                <a:cs typeface="+mn-ea"/>
                <a:sym typeface="+mn-lt"/>
              </a:rPr>
              <a:t>N</a:t>
            </a:r>
            <a:r>
              <a:rPr lang="zh-CN" altLang="en-US" b="1" dirty="0">
                <a:cs typeface="+mn-ea"/>
                <a:sym typeface="+mn-lt"/>
              </a:rPr>
              <a:t>个二进制位表达有符号整数的范围：</a:t>
            </a:r>
            <a:endParaRPr lang="zh-CN" altLang="en-US" b="1" dirty="0">
              <a:cs typeface="+mn-ea"/>
              <a:sym typeface="+mn-lt"/>
            </a:endParaRPr>
          </a:p>
          <a:p>
            <a:pPr marL="0" lvl="1" indent="0" algn="ctr">
              <a:buFontTx/>
              <a:buNone/>
              <a:defRPr/>
            </a:pPr>
            <a:r>
              <a:rPr lang="en-US" altLang="zh-CN" b="1" dirty="0">
                <a:cs typeface="+mn-ea"/>
                <a:sym typeface="+mn-lt"/>
              </a:rPr>
              <a:t>-2</a:t>
            </a:r>
            <a:r>
              <a:rPr lang="en-US" altLang="zh-CN" b="1" baseline="30000" dirty="0">
                <a:cs typeface="+mn-ea"/>
                <a:sym typeface="+mn-lt"/>
              </a:rPr>
              <a:t>N-1</a:t>
            </a:r>
            <a:r>
              <a:rPr lang="zh-CN" altLang="en-US" b="1" dirty="0">
                <a:cs typeface="+mn-ea"/>
                <a:sym typeface="+mn-lt"/>
              </a:rPr>
              <a:t>～</a:t>
            </a:r>
            <a:r>
              <a:rPr lang="en-US" altLang="zh-CN" b="1" dirty="0">
                <a:cs typeface="+mn-ea"/>
                <a:sym typeface="+mn-lt"/>
              </a:rPr>
              <a:t>2</a:t>
            </a:r>
            <a:r>
              <a:rPr lang="en-US" altLang="zh-CN" b="1" baseline="30000" dirty="0">
                <a:cs typeface="+mn-ea"/>
                <a:sym typeface="+mn-lt"/>
              </a:rPr>
              <a:t>N-1</a:t>
            </a:r>
            <a:r>
              <a:rPr lang="en-US" altLang="zh-CN" b="1" dirty="0">
                <a:cs typeface="+mn-ea"/>
                <a:sym typeface="+mn-lt"/>
              </a:rPr>
              <a:t>-1</a:t>
            </a:r>
            <a:endParaRPr lang="en-US" altLang="zh-CN" b="1" dirty="0">
              <a:cs typeface="+mn-ea"/>
              <a:sym typeface="+mn-lt"/>
            </a:endParaRPr>
          </a:p>
          <a:p>
            <a:pPr lvl="1">
              <a:spcBef>
                <a:spcPts val="3000"/>
              </a:spcBef>
              <a:defRPr/>
            </a:pPr>
            <a:r>
              <a:rPr lang="en-US" altLang="zh-CN" b="1" dirty="0">
                <a:cs typeface="+mn-ea"/>
                <a:sym typeface="+mn-lt"/>
              </a:rPr>
              <a:t>8</a:t>
            </a:r>
            <a:r>
              <a:rPr lang="zh-CN" altLang="en-US" b="1" dirty="0">
                <a:cs typeface="+mn-ea"/>
                <a:sym typeface="+mn-lt"/>
              </a:rPr>
              <a:t>位：－</a:t>
            </a:r>
            <a:r>
              <a:rPr lang="en-US" altLang="zh-CN" b="1" dirty="0">
                <a:cs typeface="+mn-ea"/>
                <a:sym typeface="+mn-lt"/>
              </a:rPr>
              <a:t>128</a:t>
            </a:r>
            <a:r>
              <a:rPr lang="zh-CN" altLang="en-US" b="1" dirty="0">
                <a:cs typeface="+mn-ea"/>
                <a:sym typeface="+mn-lt"/>
              </a:rPr>
              <a:t>～＋</a:t>
            </a:r>
            <a:r>
              <a:rPr lang="en-US" altLang="zh-CN" b="1" dirty="0">
                <a:cs typeface="+mn-ea"/>
                <a:sym typeface="+mn-lt"/>
              </a:rPr>
              <a:t>127</a:t>
            </a:r>
            <a:endParaRPr lang="en-US" altLang="zh-CN" b="1" dirty="0">
              <a:cs typeface="+mn-ea"/>
              <a:sym typeface="+mn-lt"/>
            </a:endParaRPr>
          </a:p>
          <a:p>
            <a:pPr lvl="1">
              <a:defRPr/>
            </a:pPr>
            <a:r>
              <a:rPr lang="en-US" altLang="zh-CN" b="1" dirty="0">
                <a:cs typeface="+mn-ea"/>
                <a:sym typeface="+mn-lt"/>
              </a:rPr>
              <a:t>16</a:t>
            </a:r>
            <a:r>
              <a:rPr lang="zh-CN" altLang="en-US" b="1" dirty="0">
                <a:cs typeface="+mn-ea"/>
                <a:sym typeface="+mn-lt"/>
              </a:rPr>
              <a:t>位：－</a:t>
            </a:r>
            <a:r>
              <a:rPr lang="en-US" altLang="zh-CN" b="1" dirty="0">
                <a:cs typeface="+mn-ea"/>
                <a:sym typeface="+mn-lt"/>
              </a:rPr>
              <a:t>32768</a:t>
            </a:r>
            <a:r>
              <a:rPr lang="zh-CN" altLang="en-US" b="1" dirty="0">
                <a:cs typeface="+mn-ea"/>
                <a:sym typeface="+mn-lt"/>
              </a:rPr>
              <a:t>～＋</a:t>
            </a:r>
            <a:r>
              <a:rPr lang="en-US" altLang="zh-CN" b="1" dirty="0">
                <a:cs typeface="+mn-ea"/>
                <a:sym typeface="+mn-lt"/>
              </a:rPr>
              <a:t>32767</a:t>
            </a:r>
            <a:endParaRPr lang="en-US" altLang="zh-CN" b="1" dirty="0">
              <a:cs typeface="+mn-ea"/>
              <a:sym typeface="+mn-lt"/>
            </a:endParaRPr>
          </a:p>
          <a:p>
            <a:pPr lvl="1">
              <a:defRPr/>
            </a:pPr>
            <a:r>
              <a:rPr lang="en-US" altLang="zh-CN" b="1" dirty="0">
                <a:cs typeface="+mn-ea"/>
                <a:sym typeface="+mn-lt"/>
              </a:rPr>
              <a:t>32</a:t>
            </a:r>
            <a:r>
              <a:rPr lang="zh-CN" altLang="en-US" b="1" dirty="0">
                <a:cs typeface="+mn-ea"/>
                <a:sym typeface="+mn-lt"/>
              </a:rPr>
              <a:t>位：－</a:t>
            </a:r>
            <a:r>
              <a:rPr lang="en-US" altLang="zh-CN" b="1" dirty="0">
                <a:cs typeface="+mn-ea"/>
                <a:sym typeface="+mn-lt"/>
              </a:rPr>
              <a:t>2</a:t>
            </a:r>
            <a:r>
              <a:rPr lang="en-US" altLang="zh-CN" b="1" baseline="30000" dirty="0">
                <a:cs typeface="+mn-ea"/>
                <a:sym typeface="+mn-lt"/>
              </a:rPr>
              <a:t>31</a:t>
            </a:r>
            <a:r>
              <a:rPr lang="zh-CN" altLang="en-US" b="1" dirty="0">
                <a:cs typeface="+mn-ea"/>
                <a:sym typeface="+mn-lt"/>
              </a:rPr>
              <a:t>～＋</a:t>
            </a:r>
            <a:r>
              <a:rPr lang="en-US" altLang="zh-CN" b="1" dirty="0">
                <a:cs typeface="+mn-ea"/>
                <a:sym typeface="+mn-lt"/>
              </a:rPr>
              <a:t>2</a:t>
            </a:r>
            <a:r>
              <a:rPr lang="en-US" altLang="zh-CN" b="1" baseline="30000" dirty="0">
                <a:cs typeface="+mn-ea"/>
                <a:sym typeface="+mn-lt"/>
              </a:rPr>
              <a:t>31</a:t>
            </a:r>
            <a:r>
              <a:rPr lang="zh-CN" altLang="en-US" b="1" dirty="0">
                <a:cs typeface="+mn-ea"/>
                <a:sym typeface="+mn-lt"/>
              </a:rPr>
              <a:t>－</a:t>
            </a:r>
            <a:r>
              <a:rPr lang="en-US" altLang="zh-CN" b="1" dirty="0">
                <a:cs typeface="+mn-ea"/>
                <a:sym typeface="+mn-lt"/>
              </a:rPr>
              <a:t>1</a:t>
            </a:r>
            <a:endParaRPr lang="zh-CN" altLang="en-US" b="1" dirty="0">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035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035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2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70" name="Rectangle 2"/>
          <p:cNvSpPr>
            <a:spLocks noGrp="1" noChangeArrowheads="1"/>
          </p:cNvSpPr>
          <p:nvPr>
            <p:ph type="title"/>
          </p:nvPr>
        </p:nvSpPr>
        <p:spPr>
          <a:xfrm>
            <a:off x="7774189" y="1338782"/>
            <a:ext cx="617457" cy="4524315"/>
          </a:xfrm>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195580" indent="-195580">
              <a:spcBef>
                <a:spcPct val="50000"/>
              </a:spcBef>
              <a:defRPr/>
            </a:pPr>
            <a:r>
              <a:rPr lang="zh-CN" altLang="en-US" sz="3200" b="1" kern="1200" dirty="0">
                <a:solidFill>
                  <a:schemeClr val="tx1"/>
                </a:solidFill>
                <a:latin typeface="+mn-lt"/>
                <a:ea typeface="+mn-ea"/>
                <a:cs typeface="+mn-ea"/>
                <a:sym typeface="+mn-lt"/>
              </a:rPr>
              <a:t> </a:t>
            </a:r>
            <a:r>
              <a:rPr lang="zh-CN" altLang="en-US" sz="3200" b="1" kern="1200" dirty="0">
                <a:solidFill>
                  <a:srgbClr val="C00000"/>
                </a:solidFill>
                <a:latin typeface="+mn-lt"/>
                <a:ea typeface="+mn-ea"/>
                <a:cs typeface="+mn-ea"/>
                <a:sym typeface="+mn-lt"/>
              </a:rPr>
              <a:t>进位和溢出的区别</a:t>
            </a:r>
            <a:endParaRPr lang="zh-CN" altLang="en-US" sz="3200" b="1" kern="1200" dirty="0">
              <a:solidFill>
                <a:srgbClr val="C00000"/>
              </a:solidFill>
              <a:latin typeface="+mn-lt"/>
              <a:ea typeface="+mn-ea"/>
              <a:cs typeface="+mn-ea"/>
              <a:sym typeface="+mn-lt"/>
            </a:endParaRPr>
          </a:p>
        </p:txBody>
      </p:sp>
      <p:sp>
        <p:nvSpPr>
          <p:cNvPr id="1005571" name="Rectangle 3"/>
          <p:cNvSpPr>
            <a:spLocks noGrp="1" noChangeArrowheads="1"/>
          </p:cNvSpPr>
          <p:nvPr>
            <p:ph type="body" idx="1"/>
          </p:nvPr>
        </p:nvSpPr>
        <p:spPr>
          <a:xfrm>
            <a:off x="457200" y="1337134"/>
            <a:ext cx="8229600" cy="45259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00"/>
              </a:spcAft>
              <a:defRPr/>
            </a:pPr>
            <a:r>
              <a:rPr lang="en-US" altLang="zh-CN" sz="2600" b="1" kern="1200" dirty="0">
                <a:solidFill>
                  <a:srgbClr val="002060"/>
                </a:solidFill>
                <a:cs typeface="+mn-ea"/>
                <a:sym typeface="+mn-lt"/>
              </a:rPr>
              <a:t>CF</a:t>
            </a:r>
            <a:r>
              <a:rPr lang="zh-CN" altLang="en-US" sz="2600" b="1" kern="1200" dirty="0">
                <a:solidFill>
                  <a:srgbClr val="002060"/>
                </a:solidFill>
                <a:cs typeface="+mn-ea"/>
                <a:sym typeface="+mn-lt"/>
              </a:rPr>
              <a:t>反映</a:t>
            </a:r>
            <a:r>
              <a:rPr lang="zh-CN" altLang="en-US" sz="2600" b="1" kern="1200" dirty="0">
                <a:solidFill>
                  <a:srgbClr val="C00000"/>
                </a:solidFill>
                <a:cs typeface="+mn-ea"/>
                <a:sym typeface="+mn-lt"/>
              </a:rPr>
              <a:t>无符号整数</a:t>
            </a:r>
            <a:r>
              <a:rPr lang="zh-CN" altLang="en-US" sz="2600" b="1" kern="1200" dirty="0">
                <a:solidFill>
                  <a:srgbClr val="002060"/>
                </a:solidFill>
                <a:cs typeface="+mn-ea"/>
                <a:sym typeface="+mn-lt"/>
              </a:rPr>
              <a:t>运算结果是否超出范围</a:t>
            </a:r>
            <a:endParaRPr lang="zh-CN" altLang="en-US" sz="2600" b="1" kern="1200" dirty="0">
              <a:solidFill>
                <a:srgbClr val="002060"/>
              </a:solidFill>
              <a:cs typeface="+mn-ea"/>
              <a:sym typeface="+mn-lt"/>
            </a:endParaRPr>
          </a:p>
          <a:p>
            <a:pPr marL="720090" lvl="1">
              <a:spcBef>
                <a:spcPts val="0"/>
              </a:spcBef>
              <a:spcAft>
                <a:spcPts val="1200"/>
              </a:spcAft>
              <a:defRPr/>
            </a:pPr>
            <a:r>
              <a:rPr lang="zh-CN" altLang="en-US" sz="2400" b="1" kern="1200" dirty="0">
                <a:cs typeface="+mn-ea"/>
                <a:sym typeface="+mn-lt"/>
              </a:rPr>
              <a:t>有进位，加上进位或借位后运算结果仍然正确</a:t>
            </a:r>
            <a:endParaRPr lang="zh-CN" altLang="en-US" sz="2400" b="1" kern="1200" dirty="0">
              <a:cs typeface="+mn-ea"/>
              <a:sym typeface="+mn-lt"/>
            </a:endParaRPr>
          </a:p>
          <a:p>
            <a:pPr>
              <a:spcBef>
                <a:spcPts val="0"/>
              </a:spcBef>
              <a:spcAft>
                <a:spcPts val="0"/>
              </a:spcAft>
              <a:defRPr/>
            </a:pPr>
            <a:r>
              <a:rPr lang="en-US" altLang="zh-CN" sz="2600" b="1" kern="1200" dirty="0">
                <a:solidFill>
                  <a:srgbClr val="002060"/>
                </a:solidFill>
                <a:cs typeface="+mn-ea"/>
                <a:sym typeface="+mn-lt"/>
              </a:rPr>
              <a:t>OF</a:t>
            </a:r>
            <a:r>
              <a:rPr lang="zh-CN" altLang="en-US" sz="2600" b="1" kern="1200" dirty="0">
                <a:solidFill>
                  <a:srgbClr val="002060"/>
                </a:solidFill>
                <a:cs typeface="+mn-ea"/>
                <a:sym typeface="+mn-lt"/>
              </a:rPr>
              <a:t>反映</a:t>
            </a:r>
            <a:r>
              <a:rPr lang="zh-CN" altLang="en-US" sz="2600" b="1" kern="1200" dirty="0">
                <a:solidFill>
                  <a:srgbClr val="C00000"/>
                </a:solidFill>
                <a:cs typeface="+mn-ea"/>
                <a:sym typeface="+mn-lt"/>
              </a:rPr>
              <a:t>有符号整数</a:t>
            </a:r>
            <a:r>
              <a:rPr lang="zh-CN" altLang="en-US" sz="2600" b="1" kern="1200" dirty="0">
                <a:solidFill>
                  <a:srgbClr val="002060"/>
                </a:solidFill>
                <a:cs typeface="+mn-ea"/>
                <a:sym typeface="+mn-lt"/>
              </a:rPr>
              <a:t>运算结果是否超出范围</a:t>
            </a:r>
            <a:endParaRPr lang="zh-CN" altLang="en-US" sz="2600" b="1" kern="1200" dirty="0">
              <a:solidFill>
                <a:srgbClr val="002060"/>
              </a:solidFill>
              <a:cs typeface="+mn-ea"/>
              <a:sym typeface="+mn-lt"/>
            </a:endParaRPr>
          </a:p>
          <a:p>
            <a:pPr marL="720090" lvl="1">
              <a:spcBef>
                <a:spcPts val="0"/>
              </a:spcBef>
              <a:spcAft>
                <a:spcPts val="1200"/>
              </a:spcAft>
              <a:defRPr/>
            </a:pPr>
            <a:r>
              <a:rPr lang="zh-CN" altLang="en-US" sz="2400" b="1" kern="1200" dirty="0">
                <a:cs typeface="+mn-ea"/>
                <a:sym typeface="+mn-lt"/>
              </a:rPr>
              <a:t>有溢出，运算结果已经</a:t>
            </a:r>
            <a:r>
              <a:rPr lang="zh-CN" altLang="en-US" sz="3600" b="1" kern="1200" dirty="0">
                <a:solidFill>
                  <a:srgbClr val="990033"/>
                </a:solidFill>
                <a:cs typeface="+mn-ea"/>
                <a:sym typeface="+mn-lt"/>
              </a:rPr>
              <a:t>不正确</a:t>
            </a:r>
            <a:endParaRPr lang="zh-CN" altLang="en-US" sz="2400" b="1" kern="1200" dirty="0">
              <a:cs typeface="+mn-ea"/>
              <a:sym typeface="+mn-lt"/>
            </a:endParaRPr>
          </a:p>
          <a:p>
            <a:pPr marL="342900" lvl="1" indent="-342900">
              <a:spcAft>
                <a:spcPts val="600"/>
              </a:spcAft>
              <a:buFontTx/>
              <a:buChar char="•"/>
              <a:defRPr/>
            </a:pPr>
            <a:r>
              <a:rPr lang="zh-CN" altLang="en-US" sz="2600" b="1" kern="1200" dirty="0">
                <a:cs typeface="+mn-ea"/>
                <a:sym typeface="+mn-lt"/>
              </a:rPr>
              <a:t>处理器按照</a:t>
            </a:r>
            <a:r>
              <a:rPr lang="zh-CN" altLang="en-US" sz="2600" b="1" kern="1200" dirty="0">
                <a:solidFill>
                  <a:srgbClr val="C00000"/>
                </a:solidFill>
                <a:cs typeface="+mn-ea"/>
                <a:sym typeface="+mn-lt"/>
              </a:rPr>
              <a:t>无符号整数</a:t>
            </a:r>
            <a:r>
              <a:rPr lang="zh-CN" altLang="en-US" sz="2600" b="1" kern="1200" dirty="0">
                <a:cs typeface="+mn-ea"/>
                <a:sym typeface="+mn-lt"/>
              </a:rPr>
              <a:t>求得结果</a:t>
            </a:r>
            <a:endParaRPr lang="en-US" altLang="zh-CN" sz="2600" b="1" kern="1200" dirty="0">
              <a:cs typeface="+mn-ea"/>
              <a:sym typeface="+mn-lt"/>
            </a:endParaRPr>
          </a:p>
          <a:p>
            <a:pPr lvl="1">
              <a:defRPr/>
            </a:pPr>
            <a:r>
              <a:rPr lang="zh-CN" altLang="en-US" sz="2400" b="1" kern="1200" dirty="0">
                <a:cs typeface="+mn-ea"/>
                <a:sym typeface="+mn-lt"/>
              </a:rPr>
              <a:t>设置进位标志</a:t>
            </a:r>
            <a:r>
              <a:rPr lang="en-US" altLang="zh-CN" sz="2400" b="1" kern="1200" dirty="0">
                <a:cs typeface="+mn-ea"/>
                <a:sym typeface="+mn-lt"/>
              </a:rPr>
              <a:t>CF</a:t>
            </a:r>
            <a:endParaRPr lang="en-US" altLang="zh-CN" sz="2400" b="1" kern="1200" dirty="0">
              <a:cs typeface="+mn-ea"/>
              <a:sym typeface="+mn-lt"/>
            </a:endParaRPr>
          </a:p>
          <a:p>
            <a:pPr lvl="1">
              <a:spcBef>
                <a:spcPts val="0"/>
              </a:spcBef>
              <a:spcAft>
                <a:spcPts val="1200"/>
              </a:spcAft>
              <a:defRPr/>
            </a:pPr>
            <a:r>
              <a:rPr lang="zh-CN" altLang="en-US" sz="2400" b="1" kern="1200" dirty="0">
                <a:cs typeface="+mn-ea"/>
                <a:sym typeface="+mn-lt"/>
              </a:rPr>
              <a:t>设置溢出标志</a:t>
            </a:r>
            <a:r>
              <a:rPr lang="en-US" altLang="zh-CN" sz="2400" b="1" kern="1200" dirty="0">
                <a:cs typeface="+mn-ea"/>
                <a:sym typeface="+mn-lt"/>
              </a:rPr>
              <a:t>OF</a:t>
            </a:r>
            <a:endParaRPr lang="en-US" altLang="zh-CN" sz="2400" b="1" kern="1200" dirty="0">
              <a:cs typeface="+mn-ea"/>
              <a:sym typeface="+mn-lt"/>
            </a:endParaRPr>
          </a:p>
          <a:p>
            <a:pPr>
              <a:spcAft>
                <a:spcPts val="600"/>
              </a:spcAft>
              <a:defRPr/>
            </a:pPr>
            <a:r>
              <a:rPr lang="zh-CN" altLang="en-US" sz="2600" b="1" kern="1200" dirty="0">
                <a:cs typeface="+mn-ea"/>
                <a:sym typeface="+mn-lt"/>
              </a:rPr>
              <a:t>程序员决定</a:t>
            </a:r>
            <a:endParaRPr lang="zh-CN" altLang="en-US" sz="2600" b="1" kern="1200" dirty="0">
              <a:cs typeface="+mn-ea"/>
              <a:sym typeface="+mn-lt"/>
            </a:endParaRPr>
          </a:p>
          <a:p>
            <a:pPr lvl="1">
              <a:defRPr/>
            </a:pPr>
            <a:r>
              <a:rPr lang="zh-CN" altLang="en-US" sz="2400" b="1" kern="1200" dirty="0">
                <a:cs typeface="+mn-ea"/>
                <a:sym typeface="+mn-lt"/>
              </a:rPr>
              <a:t>操作数是</a:t>
            </a:r>
            <a:r>
              <a:rPr lang="zh-CN" altLang="en-US" sz="2400" b="1" kern="1200" dirty="0">
                <a:solidFill>
                  <a:srgbClr val="C00000"/>
                </a:solidFill>
                <a:cs typeface="+mn-ea"/>
                <a:sym typeface="+mn-lt"/>
              </a:rPr>
              <a:t>无符号数</a:t>
            </a:r>
            <a:r>
              <a:rPr lang="zh-CN" altLang="en-US" sz="2400" b="1" kern="1200" dirty="0">
                <a:cs typeface="+mn-ea"/>
                <a:sym typeface="+mn-lt"/>
              </a:rPr>
              <a:t>，关心</a:t>
            </a:r>
            <a:r>
              <a:rPr lang="zh-CN" altLang="en-US" sz="2400" b="1" kern="1200" dirty="0">
                <a:solidFill>
                  <a:srgbClr val="C00000"/>
                </a:solidFill>
                <a:cs typeface="+mn-ea"/>
                <a:sym typeface="+mn-lt"/>
              </a:rPr>
              <a:t>进位</a:t>
            </a:r>
            <a:endParaRPr lang="zh-CN" altLang="en-US" sz="2400" b="1" kern="1200" dirty="0">
              <a:solidFill>
                <a:srgbClr val="C00000"/>
              </a:solidFill>
              <a:cs typeface="+mn-ea"/>
              <a:sym typeface="+mn-lt"/>
            </a:endParaRPr>
          </a:p>
          <a:p>
            <a:pPr lvl="1">
              <a:defRPr/>
            </a:pPr>
            <a:r>
              <a:rPr lang="zh-CN" altLang="en-US" sz="2400" b="1" kern="1200" dirty="0">
                <a:cs typeface="+mn-ea"/>
                <a:sym typeface="+mn-lt"/>
              </a:rPr>
              <a:t>操作数是</a:t>
            </a:r>
            <a:r>
              <a:rPr lang="zh-CN" altLang="en-US" sz="2400" b="1" kern="1200" dirty="0">
                <a:solidFill>
                  <a:srgbClr val="C00000"/>
                </a:solidFill>
                <a:cs typeface="+mn-ea"/>
                <a:sym typeface="+mn-lt"/>
              </a:rPr>
              <a:t>有符号数</a:t>
            </a:r>
            <a:r>
              <a:rPr lang="zh-CN" altLang="en-US" sz="2400" b="1" kern="1200" dirty="0">
                <a:cs typeface="+mn-ea"/>
                <a:sym typeface="+mn-lt"/>
              </a:rPr>
              <a:t>，注意</a:t>
            </a:r>
            <a:r>
              <a:rPr lang="zh-CN" altLang="en-US" sz="2400" b="1" kern="1200" dirty="0">
                <a:solidFill>
                  <a:srgbClr val="C00000"/>
                </a:solidFill>
                <a:cs typeface="+mn-ea"/>
                <a:sym typeface="+mn-lt"/>
              </a:rPr>
              <a:t>溢出</a:t>
            </a:r>
            <a:endParaRPr lang="zh-CN" altLang="en-US" sz="2400" b="1" kern="1200" dirty="0">
              <a:solidFill>
                <a:srgbClr val="C00000"/>
              </a:solidFill>
              <a:cs typeface="+mn-ea"/>
              <a:sym typeface="+mn-lt"/>
            </a:endParaRPr>
          </a:p>
        </p:txBody>
      </p:sp>
      <mc:AlternateContent xmlns:mc="http://schemas.openxmlformats.org/markup-compatibility/2006" xmlns:p14="http://schemas.microsoft.com/office/powerpoint/2010/main">
        <mc:Choice Requires="p14">
          <p:contentPart r:id="rId1" p14:bwMode="auto">
            <p14:nvContentPartPr>
              <p14:cNvPr id="4" name="墨迹 3"/>
              <p14:cNvContentPartPr/>
              <p14:nvPr/>
            </p14:nvContentPartPr>
            <p14:xfrm>
              <a:off x="5985297" y="4569949"/>
              <a:ext cx="360" cy="360"/>
            </p14:xfrm>
          </p:contentPart>
        </mc:Choice>
        <mc:Fallback xmlns="">
          <p:pic>
            <p:nvPicPr>
              <p:cNvPr id="4" name="墨迹 3"/>
            </p:nvPicPr>
            <p:blipFill>
              <a:blip r:embed="rId2"/>
            </p:blipFill>
            <p:spPr>
              <a:xfrm>
                <a:off x="5985297" y="4569949"/>
                <a:ext cx="360" cy="360"/>
              </a:xfrm>
              <a:prstGeom prst="rect"/>
            </p:spPr>
          </p:pic>
        </mc:Fallback>
      </mc:AlternateContent>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05571">
                                            <p:txEl>
                                              <p:pRg st="0" end="0"/>
                                            </p:txEl>
                                          </p:spTgt>
                                        </p:tgtEl>
                                        <p:attrNameLst>
                                          <p:attrName>style.visibility</p:attrName>
                                        </p:attrNameLst>
                                      </p:cBhvr>
                                      <p:to>
                                        <p:strVal val="visible"/>
                                      </p:to>
                                    </p:set>
                                    <p:animEffect transition="in" filter="fade">
                                      <p:cBhvr>
                                        <p:cTn id="7" dur="1000"/>
                                        <p:tgtEl>
                                          <p:spTgt spid="1005571">
                                            <p:txEl>
                                              <p:pRg st="0" end="0"/>
                                            </p:txEl>
                                          </p:spTgt>
                                        </p:tgtEl>
                                      </p:cBhvr>
                                    </p:animEffect>
                                    <p:anim calcmode="lin" valueType="num">
                                      <p:cBhvr>
                                        <p:cTn id="8" dur="1000" fill="hold"/>
                                        <p:tgtEl>
                                          <p:spTgt spid="10055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05571">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05571">
                                            <p:txEl>
                                              <p:pRg st="1" end="1"/>
                                            </p:txEl>
                                          </p:spTgt>
                                        </p:tgtEl>
                                        <p:attrNameLst>
                                          <p:attrName>style.visibility</p:attrName>
                                        </p:attrNameLst>
                                      </p:cBhvr>
                                      <p:to>
                                        <p:strVal val="visible"/>
                                      </p:to>
                                    </p:set>
                                    <p:animEffect transition="in" filter="fade">
                                      <p:cBhvr>
                                        <p:cTn id="12" dur="1000"/>
                                        <p:tgtEl>
                                          <p:spTgt spid="1005571">
                                            <p:txEl>
                                              <p:pRg st="1" end="1"/>
                                            </p:txEl>
                                          </p:spTgt>
                                        </p:tgtEl>
                                      </p:cBhvr>
                                    </p:animEffect>
                                    <p:anim calcmode="lin" valueType="num">
                                      <p:cBhvr>
                                        <p:cTn id="13" dur="1000" fill="hold"/>
                                        <p:tgtEl>
                                          <p:spTgt spid="100557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055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05571">
                                            <p:txEl>
                                              <p:pRg st="2" end="2"/>
                                            </p:txEl>
                                          </p:spTgt>
                                        </p:tgtEl>
                                        <p:attrNameLst>
                                          <p:attrName>style.visibility</p:attrName>
                                        </p:attrNameLst>
                                      </p:cBhvr>
                                      <p:to>
                                        <p:strVal val="visible"/>
                                      </p:to>
                                    </p:set>
                                    <p:animEffect transition="in" filter="fade">
                                      <p:cBhvr>
                                        <p:cTn id="19" dur="1000"/>
                                        <p:tgtEl>
                                          <p:spTgt spid="1005571">
                                            <p:txEl>
                                              <p:pRg st="2" end="2"/>
                                            </p:txEl>
                                          </p:spTgt>
                                        </p:tgtEl>
                                      </p:cBhvr>
                                    </p:animEffect>
                                    <p:anim calcmode="lin" valueType="num">
                                      <p:cBhvr>
                                        <p:cTn id="20" dur="1000" fill="hold"/>
                                        <p:tgtEl>
                                          <p:spTgt spid="100557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005571">
                                            <p:txEl>
                                              <p:pRg st="2" end="2"/>
                                            </p:txEl>
                                          </p:spTgt>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005571">
                                            <p:txEl>
                                              <p:pRg st="3" end="3"/>
                                            </p:txEl>
                                          </p:spTgt>
                                        </p:tgtEl>
                                        <p:attrNameLst>
                                          <p:attrName>style.visibility</p:attrName>
                                        </p:attrNameLst>
                                      </p:cBhvr>
                                      <p:to>
                                        <p:strVal val="visible"/>
                                      </p:to>
                                    </p:set>
                                    <p:animEffect transition="in" filter="fade">
                                      <p:cBhvr>
                                        <p:cTn id="24" dur="1000"/>
                                        <p:tgtEl>
                                          <p:spTgt spid="1005571">
                                            <p:txEl>
                                              <p:pRg st="3" end="3"/>
                                            </p:txEl>
                                          </p:spTgt>
                                        </p:tgtEl>
                                      </p:cBhvr>
                                    </p:animEffect>
                                    <p:anim calcmode="lin" valueType="num">
                                      <p:cBhvr>
                                        <p:cTn id="25" dur="1000" fill="hold"/>
                                        <p:tgtEl>
                                          <p:spTgt spid="1005571">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0055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005571">
                                            <p:txEl>
                                              <p:pRg st="4" end="4"/>
                                            </p:txEl>
                                          </p:spTgt>
                                        </p:tgtEl>
                                        <p:attrNameLst>
                                          <p:attrName>style.visibility</p:attrName>
                                        </p:attrNameLst>
                                      </p:cBhvr>
                                      <p:to>
                                        <p:strVal val="visible"/>
                                      </p:to>
                                    </p:set>
                                    <p:animEffect transition="in" filter="fade">
                                      <p:cBhvr>
                                        <p:cTn id="31" dur="1000"/>
                                        <p:tgtEl>
                                          <p:spTgt spid="1005571">
                                            <p:txEl>
                                              <p:pRg st="4" end="4"/>
                                            </p:txEl>
                                          </p:spTgt>
                                        </p:tgtEl>
                                      </p:cBhvr>
                                    </p:animEffect>
                                    <p:anim calcmode="lin" valueType="num">
                                      <p:cBhvr>
                                        <p:cTn id="32" dur="1000" fill="hold"/>
                                        <p:tgtEl>
                                          <p:spTgt spid="100557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005571">
                                            <p:txEl>
                                              <p:pRg st="4" end="4"/>
                                            </p:txEl>
                                          </p:spTgt>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005571">
                                            <p:txEl>
                                              <p:pRg st="5" end="5"/>
                                            </p:txEl>
                                          </p:spTgt>
                                        </p:tgtEl>
                                        <p:attrNameLst>
                                          <p:attrName>style.visibility</p:attrName>
                                        </p:attrNameLst>
                                      </p:cBhvr>
                                      <p:to>
                                        <p:strVal val="visible"/>
                                      </p:to>
                                    </p:set>
                                    <p:animEffect transition="in" filter="fade">
                                      <p:cBhvr>
                                        <p:cTn id="36" dur="1000"/>
                                        <p:tgtEl>
                                          <p:spTgt spid="1005571">
                                            <p:txEl>
                                              <p:pRg st="5" end="5"/>
                                            </p:txEl>
                                          </p:spTgt>
                                        </p:tgtEl>
                                      </p:cBhvr>
                                    </p:animEffect>
                                    <p:anim calcmode="lin" valueType="num">
                                      <p:cBhvr>
                                        <p:cTn id="37" dur="1000" fill="hold"/>
                                        <p:tgtEl>
                                          <p:spTgt spid="1005571">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1005571">
                                            <p:txEl>
                                              <p:pRg st="5" end="5"/>
                                            </p:txEl>
                                          </p:spTgt>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005571">
                                            <p:txEl>
                                              <p:pRg st="6" end="6"/>
                                            </p:txEl>
                                          </p:spTgt>
                                        </p:tgtEl>
                                        <p:attrNameLst>
                                          <p:attrName>style.visibility</p:attrName>
                                        </p:attrNameLst>
                                      </p:cBhvr>
                                      <p:to>
                                        <p:strVal val="visible"/>
                                      </p:to>
                                    </p:set>
                                    <p:animEffect transition="in" filter="fade">
                                      <p:cBhvr>
                                        <p:cTn id="41" dur="1000"/>
                                        <p:tgtEl>
                                          <p:spTgt spid="1005571">
                                            <p:txEl>
                                              <p:pRg st="6" end="6"/>
                                            </p:txEl>
                                          </p:spTgt>
                                        </p:tgtEl>
                                      </p:cBhvr>
                                    </p:animEffect>
                                    <p:anim calcmode="lin" valueType="num">
                                      <p:cBhvr>
                                        <p:cTn id="42" dur="1000" fill="hold"/>
                                        <p:tgtEl>
                                          <p:spTgt spid="1005571">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100557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1005571">
                                            <p:txEl>
                                              <p:pRg st="7" end="7"/>
                                            </p:txEl>
                                          </p:spTgt>
                                        </p:tgtEl>
                                        <p:attrNameLst>
                                          <p:attrName>style.visibility</p:attrName>
                                        </p:attrNameLst>
                                      </p:cBhvr>
                                      <p:to>
                                        <p:strVal val="visible"/>
                                      </p:to>
                                    </p:set>
                                    <p:animEffect transition="in" filter="fade">
                                      <p:cBhvr>
                                        <p:cTn id="48" dur="1000"/>
                                        <p:tgtEl>
                                          <p:spTgt spid="1005571">
                                            <p:txEl>
                                              <p:pRg st="7" end="7"/>
                                            </p:txEl>
                                          </p:spTgt>
                                        </p:tgtEl>
                                      </p:cBhvr>
                                    </p:animEffect>
                                    <p:anim calcmode="lin" valueType="num">
                                      <p:cBhvr>
                                        <p:cTn id="49" dur="1000" fill="hold"/>
                                        <p:tgtEl>
                                          <p:spTgt spid="1005571">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1005571">
                                            <p:txEl>
                                              <p:pRg st="7" end="7"/>
                                            </p:txEl>
                                          </p:spTgt>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1005571">
                                            <p:txEl>
                                              <p:pRg st="8" end="8"/>
                                            </p:txEl>
                                          </p:spTgt>
                                        </p:tgtEl>
                                        <p:attrNameLst>
                                          <p:attrName>style.visibility</p:attrName>
                                        </p:attrNameLst>
                                      </p:cBhvr>
                                      <p:to>
                                        <p:strVal val="visible"/>
                                      </p:to>
                                    </p:set>
                                    <p:animEffect transition="in" filter="fade">
                                      <p:cBhvr>
                                        <p:cTn id="53" dur="1000"/>
                                        <p:tgtEl>
                                          <p:spTgt spid="1005571">
                                            <p:txEl>
                                              <p:pRg st="8" end="8"/>
                                            </p:txEl>
                                          </p:spTgt>
                                        </p:tgtEl>
                                      </p:cBhvr>
                                    </p:animEffect>
                                    <p:anim calcmode="lin" valueType="num">
                                      <p:cBhvr>
                                        <p:cTn id="54" dur="1000" fill="hold"/>
                                        <p:tgtEl>
                                          <p:spTgt spid="1005571">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1005571">
                                            <p:txEl>
                                              <p:pRg st="8" end="8"/>
                                            </p:txEl>
                                          </p:spTgt>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1005571">
                                            <p:txEl>
                                              <p:pRg st="9" end="9"/>
                                            </p:txEl>
                                          </p:spTgt>
                                        </p:tgtEl>
                                        <p:attrNameLst>
                                          <p:attrName>style.visibility</p:attrName>
                                        </p:attrNameLst>
                                      </p:cBhvr>
                                      <p:to>
                                        <p:strVal val="visible"/>
                                      </p:to>
                                    </p:set>
                                    <p:animEffect transition="in" filter="fade">
                                      <p:cBhvr>
                                        <p:cTn id="58" dur="1000"/>
                                        <p:tgtEl>
                                          <p:spTgt spid="1005571">
                                            <p:txEl>
                                              <p:pRg st="9" end="9"/>
                                            </p:txEl>
                                          </p:spTgt>
                                        </p:tgtEl>
                                      </p:cBhvr>
                                    </p:animEffect>
                                    <p:anim calcmode="lin" valueType="num">
                                      <p:cBhvr>
                                        <p:cTn id="59" dur="1000" fill="hold"/>
                                        <p:tgtEl>
                                          <p:spTgt spid="1005571">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1005571">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557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4" name="Rectangle 2"/>
          <p:cNvSpPr>
            <a:spLocks noGrp="1" noChangeArrowheads="1"/>
          </p:cNvSpPr>
          <p:nvPr>
            <p:ph type="title"/>
          </p:nvPr>
        </p:nvSpPr>
        <p:spPr>
          <a:xfrm>
            <a:off x="457200" y="1031082"/>
            <a:ext cx="8229600" cy="584200"/>
          </a:xfrm>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195580" indent="-195580">
              <a:spcBef>
                <a:spcPct val="50000"/>
              </a:spcBef>
              <a:defRPr/>
            </a:pPr>
            <a:r>
              <a:rPr lang="zh-CN" altLang="en-US" sz="3200" b="1" kern="1200" dirty="0">
                <a:solidFill>
                  <a:schemeClr val="tx1"/>
                </a:solidFill>
                <a:latin typeface="+mn-lt"/>
                <a:ea typeface="+mn-ea"/>
                <a:cs typeface="+mn-ea"/>
                <a:sym typeface="+mn-lt"/>
              </a:rPr>
              <a:t>溢出标志的判断</a:t>
            </a:r>
            <a:endParaRPr lang="zh-CN" altLang="en-US" sz="3200" b="1" kern="1200" dirty="0">
              <a:solidFill>
                <a:schemeClr val="tx1"/>
              </a:solidFill>
              <a:latin typeface="+mn-lt"/>
              <a:ea typeface="+mn-ea"/>
              <a:cs typeface="+mn-ea"/>
              <a:sym typeface="+mn-lt"/>
            </a:endParaRPr>
          </a:p>
        </p:txBody>
      </p:sp>
      <p:sp>
        <p:nvSpPr>
          <p:cNvPr id="1006595" name="Rectangle 3"/>
          <p:cNvSpPr>
            <a:spLocks noGrp="1" noChangeArrowheads="1"/>
          </p:cNvSpPr>
          <p:nvPr>
            <p:ph type="body" idx="1"/>
          </p:nvPr>
        </p:nvSpPr>
        <p:spPr>
          <a:xfrm>
            <a:off x="511367" y="1662112"/>
            <a:ext cx="8229600" cy="45259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00"/>
              </a:spcAft>
              <a:defRPr/>
            </a:pPr>
            <a:r>
              <a:rPr lang="zh-CN" altLang="en-US" sz="2600" b="1" kern="1200" dirty="0">
                <a:solidFill>
                  <a:srgbClr val="002060"/>
                </a:solidFill>
                <a:cs typeface="+mn-ea"/>
                <a:sym typeface="+mn-lt"/>
              </a:rPr>
              <a:t>处理器硬件判断规则</a:t>
            </a:r>
            <a:endParaRPr lang="zh-CN" altLang="en-US" sz="2600" b="1" kern="1200" dirty="0">
              <a:solidFill>
                <a:srgbClr val="002060"/>
              </a:solidFill>
              <a:cs typeface="+mn-ea"/>
              <a:sym typeface="+mn-lt"/>
            </a:endParaRPr>
          </a:p>
          <a:p>
            <a:pPr marL="720090" lvl="1">
              <a:spcBef>
                <a:spcPts val="0"/>
              </a:spcBef>
              <a:spcAft>
                <a:spcPts val="1200"/>
              </a:spcAft>
              <a:defRPr/>
            </a:pPr>
            <a:r>
              <a:rPr lang="zh-CN" altLang="en-US" sz="2400" b="1" kern="1200" dirty="0">
                <a:cs typeface="+mn-ea"/>
                <a:sym typeface="+mn-lt"/>
              </a:rPr>
              <a:t>最高位和次高位同时有进位或同时无进位，无溢出；</a:t>
            </a:r>
            <a:endParaRPr lang="en-US" altLang="zh-CN" sz="2400" b="1" kern="1200" dirty="0">
              <a:cs typeface="+mn-ea"/>
              <a:sym typeface="+mn-lt"/>
            </a:endParaRPr>
          </a:p>
          <a:p>
            <a:pPr marL="720090" lvl="1">
              <a:spcBef>
                <a:spcPts val="0"/>
              </a:spcBef>
              <a:spcAft>
                <a:spcPts val="1200"/>
              </a:spcAft>
              <a:defRPr/>
            </a:pPr>
            <a:r>
              <a:rPr lang="zh-CN" altLang="en-US" sz="2400" b="1" kern="1200" dirty="0">
                <a:cs typeface="+mn-ea"/>
                <a:sym typeface="+mn-lt"/>
              </a:rPr>
              <a:t>最高位和次高位进位状态不同，有溢出</a:t>
            </a:r>
            <a:endParaRPr lang="zh-CN" altLang="en-US" sz="2400" b="1" kern="1200" dirty="0">
              <a:cs typeface="+mn-ea"/>
              <a:sym typeface="+mn-lt"/>
            </a:endParaRPr>
          </a:p>
          <a:p>
            <a:pPr>
              <a:spcAft>
                <a:spcPts val="600"/>
              </a:spcAft>
              <a:defRPr/>
            </a:pPr>
            <a:r>
              <a:rPr lang="zh-CN" altLang="en-US" sz="2600" b="1" kern="1200" dirty="0">
                <a:solidFill>
                  <a:srgbClr val="002060"/>
                </a:solidFill>
                <a:cs typeface="+mn-ea"/>
                <a:sym typeface="+mn-lt"/>
              </a:rPr>
              <a:t>人工判断的简单规则</a:t>
            </a:r>
            <a:endParaRPr lang="zh-CN" altLang="en-US" sz="2600" b="1" kern="1200" dirty="0">
              <a:solidFill>
                <a:srgbClr val="002060"/>
              </a:solidFill>
              <a:cs typeface="+mn-ea"/>
              <a:sym typeface="+mn-lt"/>
            </a:endParaRPr>
          </a:p>
          <a:p>
            <a:pPr marL="720090" lvl="1">
              <a:spcBef>
                <a:spcPts val="0"/>
              </a:spcBef>
              <a:spcAft>
                <a:spcPts val="1200"/>
              </a:spcAft>
              <a:defRPr/>
            </a:pPr>
            <a:r>
              <a:rPr lang="zh-CN" altLang="en-US" sz="2400" b="1" kern="1200" dirty="0">
                <a:cs typeface="+mn-ea"/>
                <a:sym typeface="+mn-lt"/>
              </a:rPr>
              <a:t>只有当两个相同符号数相加（含两个不同符号数相减），而运算结果的符号与原数据符号相反时，产生溢出；其他情况下，不会产生溢出</a:t>
            </a:r>
            <a:endParaRPr lang="zh-CN" altLang="en-US" sz="2400" b="1" kern="1200" dirty="0">
              <a:cs typeface="+mn-ea"/>
              <a:sym typeface="+mn-lt"/>
            </a:endParaRPr>
          </a:p>
        </p:txBody>
      </p:sp>
      <p:grpSp>
        <p:nvGrpSpPr>
          <p:cNvPr id="28676" name="Group 4"/>
          <p:cNvGrpSpPr/>
          <p:nvPr/>
        </p:nvGrpSpPr>
        <p:grpSpPr bwMode="auto">
          <a:xfrm>
            <a:off x="2049416" y="4960936"/>
            <a:ext cx="3950073" cy="1728788"/>
            <a:chOff x="748" y="2892"/>
            <a:chExt cx="2323" cy="1089"/>
          </a:xfrm>
        </p:grpSpPr>
        <p:grpSp>
          <p:nvGrpSpPr>
            <p:cNvPr id="38917" name="Group 5"/>
            <p:cNvGrpSpPr/>
            <p:nvPr/>
          </p:nvGrpSpPr>
          <p:grpSpPr bwMode="auto">
            <a:xfrm>
              <a:off x="1665" y="2892"/>
              <a:ext cx="1406" cy="1089"/>
              <a:chOff x="3208" y="3028"/>
              <a:chExt cx="1406" cy="1089"/>
            </a:xfrm>
          </p:grpSpPr>
          <p:sp>
            <p:nvSpPr>
              <p:cNvPr id="38927" name="filecab3"/>
              <p:cNvSpPr>
                <a:spLocks noEditPoints="1" noChangeArrowheads="1"/>
              </p:cNvSpPr>
              <p:nvPr/>
            </p:nvSpPr>
            <p:spPr bwMode="auto">
              <a:xfrm flipV="1">
                <a:off x="3208" y="3028"/>
                <a:ext cx="1406" cy="10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999 w 21600"/>
                  <a:gd name="T25" fmla="*/ 516 h 21600"/>
                  <a:gd name="T26" fmla="*/ 20540 w 21600"/>
                  <a:gd name="T27" fmla="*/ 1876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10788" y="0"/>
                    </a:moveTo>
                    <a:lnTo>
                      <a:pt x="0" y="0"/>
                    </a:lnTo>
                    <a:lnTo>
                      <a:pt x="0" y="10800"/>
                    </a:lnTo>
                    <a:lnTo>
                      <a:pt x="0" y="19099"/>
                    </a:lnTo>
                    <a:lnTo>
                      <a:pt x="8466" y="19099"/>
                    </a:lnTo>
                    <a:lnTo>
                      <a:pt x="8490" y="19440"/>
                    </a:lnTo>
                    <a:lnTo>
                      <a:pt x="8537" y="20008"/>
                    </a:lnTo>
                    <a:lnTo>
                      <a:pt x="8607" y="20349"/>
                    </a:lnTo>
                    <a:lnTo>
                      <a:pt x="8701" y="20691"/>
                    </a:lnTo>
                    <a:lnTo>
                      <a:pt x="8842" y="21145"/>
                    </a:lnTo>
                    <a:lnTo>
                      <a:pt x="9053" y="21373"/>
                    </a:lnTo>
                    <a:lnTo>
                      <a:pt x="9264" y="21600"/>
                    </a:lnTo>
                    <a:lnTo>
                      <a:pt x="9545" y="21600"/>
                    </a:lnTo>
                    <a:lnTo>
                      <a:pt x="10718" y="21600"/>
                    </a:lnTo>
                    <a:lnTo>
                      <a:pt x="11891" y="21600"/>
                    </a:lnTo>
                    <a:lnTo>
                      <a:pt x="12266" y="21600"/>
                    </a:lnTo>
                    <a:lnTo>
                      <a:pt x="12477" y="21429"/>
                    </a:lnTo>
                    <a:lnTo>
                      <a:pt x="12618" y="21202"/>
                    </a:lnTo>
                    <a:lnTo>
                      <a:pt x="12758" y="20861"/>
                    </a:lnTo>
                    <a:lnTo>
                      <a:pt x="12922" y="20349"/>
                    </a:lnTo>
                    <a:lnTo>
                      <a:pt x="12993" y="19952"/>
                    </a:lnTo>
                    <a:lnTo>
                      <a:pt x="13016" y="19440"/>
                    </a:lnTo>
                    <a:lnTo>
                      <a:pt x="13063" y="19099"/>
                    </a:lnTo>
                    <a:lnTo>
                      <a:pt x="21600" y="19099"/>
                    </a:lnTo>
                    <a:lnTo>
                      <a:pt x="21600" y="10800"/>
                    </a:lnTo>
                    <a:lnTo>
                      <a:pt x="21600" y="0"/>
                    </a:lnTo>
                    <a:lnTo>
                      <a:pt x="10788" y="0"/>
                    </a:lnTo>
                    <a:close/>
                    <a:moveTo>
                      <a:pt x="9053" y="19099"/>
                    </a:moveTo>
                    <a:lnTo>
                      <a:pt x="9053" y="19440"/>
                    </a:lnTo>
                    <a:lnTo>
                      <a:pt x="9076" y="19611"/>
                    </a:lnTo>
                    <a:lnTo>
                      <a:pt x="9123" y="19781"/>
                    </a:lnTo>
                    <a:lnTo>
                      <a:pt x="9193" y="20008"/>
                    </a:lnTo>
                    <a:lnTo>
                      <a:pt x="9264" y="20179"/>
                    </a:lnTo>
                    <a:lnTo>
                      <a:pt x="9334" y="20293"/>
                    </a:lnTo>
                    <a:lnTo>
                      <a:pt x="9405" y="20349"/>
                    </a:lnTo>
                    <a:lnTo>
                      <a:pt x="9545" y="20349"/>
                    </a:lnTo>
                    <a:lnTo>
                      <a:pt x="11891" y="20349"/>
                    </a:lnTo>
                    <a:lnTo>
                      <a:pt x="12031" y="20349"/>
                    </a:lnTo>
                    <a:lnTo>
                      <a:pt x="12172" y="20236"/>
                    </a:lnTo>
                    <a:lnTo>
                      <a:pt x="12266" y="20179"/>
                    </a:lnTo>
                    <a:lnTo>
                      <a:pt x="12336" y="20008"/>
                    </a:lnTo>
                    <a:lnTo>
                      <a:pt x="12383" y="19838"/>
                    </a:lnTo>
                    <a:lnTo>
                      <a:pt x="12430" y="19611"/>
                    </a:lnTo>
                    <a:lnTo>
                      <a:pt x="12477" y="19440"/>
                    </a:lnTo>
                    <a:lnTo>
                      <a:pt x="12477" y="19099"/>
                    </a:lnTo>
                    <a:lnTo>
                      <a:pt x="9053" y="19099"/>
                    </a:lnTo>
                    <a:close/>
                  </a:path>
                  <a:path w="21600" h="21600" extrusionOk="0">
                    <a:moveTo>
                      <a:pt x="9053" y="19099"/>
                    </a:moveTo>
                    <a:lnTo>
                      <a:pt x="0" y="19099"/>
                    </a:lnTo>
                    <a:lnTo>
                      <a:pt x="21600" y="19099"/>
                    </a:lnTo>
                  </a:path>
                </a:pathLst>
              </a:custGeom>
              <a:solidFill>
                <a:schemeClr val="folHlink"/>
              </a:solidFill>
              <a:ln w="9525">
                <a:solidFill>
                  <a:srgbClr val="000000"/>
                </a:solidFill>
                <a:miter lim="800000"/>
              </a:ln>
              <a:effectLst>
                <a:outerShdw dist="107763" dir="2700000" algn="ctr" rotWithShape="0">
                  <a:srgbClr val="808080"/>
                </a:outerShdw>
              </a:effectLst>
            </p:spPr>
            <p:txBody>
              <a:bodyPr rot="1080000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zh-CN" altLang="en-US" sz="2800">
                    <a:solidFill>
                      <a:srgbClr val="0000CC"/>
                    </a:solidFill>
                    <a:latin typeface="+mn-lt"/>
                    <a:ea typeface="+mn-ea"/>
                    <a:cs typeface="+mn-ea"/>
                    <a:sym typeface="+mn-lt"/>
                  </a:rPr>
                  <a:t>　</a:t>
                </a:r>
                <a:r>
                  <a:rPr lang="en-US" altLang="zh-CN" sz="2800">
                    <a:solidFill>
                      <a:srgbClr val="CC3300"/>
                    </a:solidFill>
                    <a:latin typeface="+mn-lt"/>
                    <a:ea typeface="+mn-ea"/>
                    <a:cs typeface="+mn-ea"/>
                    <a:sym typeface="+mn-lt"/>
                  </a:rPr>
                  <a:t>0</a:t>
                </a:r>
                <a:r>
                  <a:rPr lang="en-US" altLang="zh-CN" sz="2800">
                    <a:solidFill>
                      <a:srgbClr val="0000CC"/>
                    </a:solidFill>
                    <a:latin typeface="+mn-lt"/>
                    <a:ea typeface="+mn-ea"/>
                    <a:cs typeface="+mn-ea"/>
                    <a:sym typeface="+mn-lt"/>
                  </a:rPr>
                  <a:t>0</a:t>
                </a:r>
                <a:r>
                  <a:rPr lang="en-US" altLang="zh-CN" sz="2800">
                    <a:latin typeface="+mn-lt"/>
                    <a:ea typeface="+mn-ea"/>
                    <a:cs typeface="+mn-ea"/>
                    <a:sym typeface="+mn-lt"/>
                  </a:rPr>
                  <a:t>111010</a:t>
                </a:r>
                <a:endParaRPr lang="en-US" altLang="zh-CN" sz="2800">
                  <a:latin typeface="+mn-lt"/>
                  <a:ea typeface="+mn-ea"/>
                  <a:cs typeface="+mn-ea"/>
                  <a:sym typeface="+mn-lt"/>
                </a:endParaRPr>
              </a:p>
              <a:p>
                <a:pPr algn="just"/>
                <a:r>
                  <a:rPr lang="zh-CN" altLang="en-US" sz="2800">
                    <a:solidFill>
                      <a:srgbClr val="0000CC"/>
                    </a:solidFill>
                    <a:latin typeface="+mn-lt"/>
                    <a:ea typeface="+mn-ea"/>
                    <a:cs typeface="+mn-ea"/>
                    <a:sym typeface="+mn-lt"/>
                  </a:rPr>
                  <a:t>＋</a:t>
                </a:r>
                <a:r>
                  <a:rPr lang="en-US" altLang="zh-CN" sz="2800">
                    <a:solidFill>
                      <a:srgbClr val="CC3300"/>
                    </a:solidFill>
                    <a:latin typeface="+mn-lt"/>
                    <a:ea typeface="+mn-ea"/>
                    <a:cs typeface="+mn-ea"/>
                    <a:sym typeface="+mn-lt"/>
                  </a:rPr>
                  <a:t>0</a:t>
                </a:r>
                <a:r>
                  <a:rPr lang="en-US" altLang="zh-CN" sz="2800">
                    <a:solidFill>
                      <a:srgbClr val="0000CC"/>
                    </a:solidFill>
                    <a:latin typeface="+mn-lt"/>
                    <a:ea typeface="+mn-ea"/>
                    <a:cs typeface="+mn-ea"/>
                    <a:sym typeface="+mn-lt"/>
                  </a:rPr>
                  <a:t>1</a:t>
                </a:r>
                <a:r>
                  <a:rPr lang="en-US" altLang="zh-CN" sz="2800">
                    <a:latin typeface="+mn-lt"/>
                    <a:ea typeface="+mn-ea"/>
                    <a:cs typeface="+mn-ea"/>
                    <a:sym typeface="+mn-lt"/>
                  </a:rPr>
                  <a:t>111100</a:t>
                </a:r>
                <a:endParaRPr lang="en-US" altLang="zh-CN" sz="2800">
                  <a:latin typeface="+mn-lt"/>
                  <a:ea typeface="+mn-ea"/>
                  <a:cs typeface="+mn-ea"/>
                  <a:sym typeface="+mn-lt"/>
                </a:endParaRPr>
              </a:p>
              <a:p>
                <a:pPr algn="just">
                  <a:spcBef>
                    <a:spcPct val="20000"/>
                  </a:spcBef>
                </a:pPr>
                <a:r>
                  <a:rPr lang="zh-CN" altLang="en-US" sz="2800">
                    <a:solidFill>
                      <a:srgbClr val="CC3300"/>
                    </a:solidFill>
                    <a:latin typeface="+mn-lt"/>
                    <a:ea typeface="+mn-ea"/>
                    <a:cs typeface="+mn-ea"/>
                    <a:sym typeface="+mn-lt"/>
                  </a:rPr>
                  <a:t>　</a:t>
                </a:r>
                <a:r>
                  <a:rPr lang="en-US" altLang="zh-CN" sz="2800">
                    <a:solidFill>
                      <a:srgbClr val="CC3300"/>
                    </a:solidFill>
                    <a:latin typeface="+mn-lt"/>
                    <a:ea typeface="+mn-ea"/>
                    <a:cs typeface="+mn-ea"/>
                    <a:sym typeface="+mn-lt"/>
                  </a:rPr>
                  <a:t>1</a:t>
                </a:r>
                <a:r>
                  <a:rPr lang="en-US" altLang="zh-CN" sz="2800">
                    <a:solidFill>
                      <a:srgbClr val="0000CC"/>
                    </a:solidFill>
                    <a:latin typeface="+mn-lt"/>
                    <a:ea typeface="+mn-ea"/>
                    <a:cs typeface="+mn-ea"/>
                    <a:sym typeface="+mn-lt"/>
                  </a:rPr>
                  <a:t>0</a:t>
                </a:r>
                <a:r>
                  <a:rPr lang="en-US" altLang="zh-CN" sz="2800">
                    <a:latin typeface="+mn-lt"/>
                    <a:ea typeface="+mn-ea"/>
                    <a:cs typeface="+mn-ea"/>
                    <a:sym typeface="+mn-lt"/>
                  </a:rPr>
                  <a:t>110110</a:t>
                </a:r>
                <a:endParaRPr lang="zh-CN" altLang="en-US" sz="2800">
                  <a:latin typeface="+mn-lt"/>
                  <a:ea typeface="+mn-ea"/>
                  <a:cs typeface="+mn-ea"/>
                  <a:sym typeface="+mn-lt"/>
                </a:endParaRPr>
              </a:p>
            </p:txBody>
          </p:sp>
          <p:sp>
            <p:nvSpPr>
              <p:cNvPr id="38928" name="Line 7"/>
              <p:cNvSpPr>
                <a:spLocks noChangeShapeType="1"/>
              </p:cNvSpPr>
              <p:nvPr/>
            </p:nvSpPr>
            <p:spPr bwMode="auto">
              <a:xfrm>
                <a:off x="3298" y="3801"/>
                <a:ext cx="118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grpSp>
        <p:grpSp>
          <p:nvGrpSpPr>
            <p:cNvPr id="38918" name="Group 8"/>
            <p:cNvGrpSpPr/>
            <p:nvPr/>
          </p:nvGrpSpPr>
          <p:grpSpPr bwMode="auto">
            <a:xfrm>
              <a:off x="748" y="2971"/>
              <a:ext cx="1243" cy="291"/>
              <a:chOff x="866" y="2971"/>
              <a:chExt cx="1243" cy="291"/>
            </a:xfrm>
          </p:grpSpPr>
          <p:sp>
            <p:nvSpPr>
              <p:cNvPr id="38925" name="Text Box 9"/>
              <p:cNvSpPr txBox="1">
                <a:spLocks noChangeArrowheads="1"/>
              </p:cNvSpPr>
              <p:nvPr/>
            </p:nvSpPr>
            <p:spPr bwMode="auto">
              <a:xfrm>
                <a:off x="866" y="2971"/>
                <a:ext cx="47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dirty="0">
                    <a:solidFill>
                      <a:srgbClr val="660066"/>
                    </a:solidFill>
                    <a:latin typeface="+mn-lt"/>
                    <a:ea typeface="+mn-ea"/>
                    <a:cs typeface="+mn-ea"/>
                    <a:sym typeface="+mn-lt"/>
                  </a:rPr>
                  <a:t>正数</a:t>
                </a:r>
                <a:endParaRPr lang="zh-CN" altLang="en-US" dirty="0">
                  <a:solidFill>
                    <a:srgbClr val="660066"/>
                  </a:solidFill>
                  <a:latin typeface="+mn-lt"/>
                  <a:ea typeface="+mn-ea"/>
                  <a:cs typeface="+mn-ea"/>
                  <a:sym typeface="+mn-lt"/>
                </a:endParaRPr>
              </a:p>
            </p:txBody>
          </p:sp>
          <p:sp>
            <p:nvSpPr>
              <p:cNvPr id="38926" name="Line 10"/>
              <p:cNvSpPr>
                <a:spLocks noChangeShapeType="1"/>
              </p:cNvSpPr>
              <p:nvPr/>
            </p:nvSpPr>
            <p:spPr bwMode="auto">
              <a:xfrm>
                <a:off x="1338" y="3113"/>
                <a:ext cx="771" cy="0"/>
              </a:xfrm>
              <a:prstGeom prst="line">
                <a:avLst/>
              </a:prstGeom>
              <a:noFill/>
              <a:ln w="9525">
                <a:solidFill>
                  <a:srgbClr val="660066"/>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grpSp>
        <p:grpSp>
          <p:nvGrpSpPr>
            <p:cNvPr id="38919" name="Group 11"/>
            <p:cNvGrpSpPr/>
            <p:nvPr/>
          </p:nvGrpSpPr>
          <p:grpSpPr bwMode="auto">
            <a:xfrm>
              <a:off x="748" y="3294"/>
              <a:ext cx="1243" cy="291"/>
              <a:chOff x="866" y="2971"/>
              <a:chExt cx="1243" cy="291"/>
            </a:xfrm>
          </p:grpSpPr>
          <p:sp>
            <p:nvSpPr>
              <p:cNvPr id="38923" name="Text Box 12"/>
              <p:cNvSpPr txBox="1">
                <a:spLocks noChangeArrowheads="1"/>
              </p:cNvSpPr>
              <p:nvPr/>
            </p:nvSpPr>
            <p:spPr bwMode="auto">
              <a:xfrm>
                <a:off x="866" y="2971"/>
                <a:ext cx="47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dirty="0">
                    <a:solidFill>
                      <a:srgbClr val="660066"/>
                    </a:solidFill>
                    <a:latin typeface="+mn-lt"/>
                    <a:ea typeface="+mn-ea"/>
                    <a:cs typeface="+mn-ea"/>
                    <a:sym typeface="+mn-lt"/>
                  </a:rPr>
                  <a:t>正数</a:t>
                </a:r>
                <a:endParaRPr lang="zh-CN" altLang="en-US" dirty="0">
                  <a:solidFill>
                    <a:srgbClr val="660066"/>
                  </a:solidFill>
                  <a:latin typeface="+mn-lt"/>
                  <a:ea typeface="+mn-ea"/>
                  <a:cs typeface="+mn-ea"/>
                  <a:sym typeface="+mn-lt"/>
                </a:endParaRPr>
              </a:p>
            </p:txBody>
          </p:sp>
          <p:sp>
            <p:nvSpPr>
              <p:cNvPr id="38924" name="Line 13"/>
              <p:cNvSpPr>
                <a:spLocks noChangeShapeType="1"/>
              </p:cNvSpPr>
              <p:nvPr/>
            </p:nvSpPr>
            <p:spPr bwMode="auto">
              <a:xfrm>
                <a:off x="1338" y="3113"/>
                <a:ext cx="771" cy="0"/>
              </a:xfrm>
              <a:prstGeom prst="line">
                <a:avLst/>
              </a:prstGeom>
              <a:noFill/>
              <a:ln w="9525">
                <a:solidFill>
                  <a:srgbClr val="660066"/>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grpSp>
        <p:grpSp>
          <p:nvGrpSpPr>
            <p:cNvPr id="38920" name="Group 14"/>
            <p:cNvGrpSpPr/>
            <p:nvPr/>
          </p:nvGrpSpPr>
          <p:grpSpPr bwMode="auto">
            <a:xfrm>
              <a:off x="748" y="3612"/>
              <a:ext cx="1243" cy="291"/>
              <a:chOff x="866" y="2971"/>
              <a:chExt cx="1243" cy="291"/>
            </a:xfrm>
          </p:grpSpPr>
          <p:sp>
            <p:nvSpPr>
              <p:cNvPr id="38921" name="Text Box 15"/>
              <p:cNvSpPr txBox="1">
                <a:spLocks noChangeArrowheads="1"/>
              </p:cNvSpPr>
              <p:nvPr/>
            </p:nvSpPr>
            <p:spPr bwMode="auto">
              <a:xfrm>
                <a:off x="866" y="2971"/>
                <a:ext cx="47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a:solidFill>
                      <a:srgbClr val="660066"/>
                    </a:solidFill>
                    <a:latin typeface="+mn-lt"/>
                    <a:ea typeface="+mn-ea"/>
                    <a:cs typeface="+mn-ea"/>
                    <a:sym typeface="+mn-lt"/>
                  </a:rPr>
                  <a:t>负数</a:t>
                </a:r>
                <a:endParaRPr lang="zh-CN" altLang="en-US">
                  <a:solidFill>
                    <a:srgbClr val="660066"/>
                  </a:solidFill>
                  <a:latin typeface="+mn-lt"/>
                  <a:ea typeface="+mn-ea"/>
                  <a:cs typeface="+mn-ea"/>
                  <a:sym typeface="+mn-lt"/>
                </a:endParaRPr>
              </a:p>
            </p:txBody>
          </p:sp>
          <p:sp>
            <p:nvSpPr>
              <p:cNvPr id="38922" name="Line 16"/>
              <p:cNvSpPr>
                <a:spLocks noChangeShapeType="1"/>
              </p:cNvSpPr>
              <p:nvPr/>
            </p:nvSpPr>
            <p:spPr bwMode="auto">
              <a:xfrm>
                <a:off x="1338" y="3113"/>
                <a:ext cx="771" cy="0"/>
              </a:xfrm>
              <a:prstGeom prst="line">
                <a:avLst/>
              </a:prstGeom>
              <a:noFill/>
              <a:ln w="9525">
                <a:solidFill>
                  <a:srgbClr val="660066"/>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6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65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65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65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0659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659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Rectangle 2"/>
          <p:cNvSpPr>
            <a:spLocks noGrp="1" noChangeArrowheads="1"/>
          </p:cNvSpPr>
          <p:nvPr>
            <p:ph type="title"/>
          </p:nvPr>
        </p:nvSpPr>
        <p:spPr>
          <a:xfrm>
            <a:off x="863600" y="1177925"/>
            <a:ext cx="8229600" cy="584200"/>
          </a:xfrm>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defRPr/>
            </a:pPr>
            <a:r>
              <a:rPr lang="zh-CN" altLang="en-US" sz="3200" b="1" kern="1200" dirty="0">
                <a:solidFill>
                  <a:schemeClr val="tx1"/>
                </a:solidFill>
                <a:latin typeface="+mn-lt"/>
                <a:ea typeface="+mn-ea"/>
                <a:cs typeface="+mn-ea"/>
                <a:sym typeface="+mn-lt"/>
              </a:rPr>
              <a:t>零标志</a:t>
            </a:r>
            <a:r>
              <a:rPr lang="en-US" altLang="zh-CN" sz="3200" b="1" kern="1200" dirty="0">
                <a:solidFill>
                  <a:schemeClr val="tx1"/>
                </a:solidFill>
                <a:latin typeface="+mn-lt"/>
                <a:ea typeface="+mn-ea"/>
                <a:cs typeface="+mn-ea"/>
                <a:sym typeface="+mn-lt"/>
              </a:rPr>
              <a:t>ZF</a:t>
            </a:r>
            <a:r>
              <a:rPr lang="zh-CN" altLang="en-US" sz="3200" b="1" kern="1200" dirty="0">
                <a:solidFill>
                  <a:schemeClr val="tx1"/>
                </a:solidFill>
                <a:latin typeface="+mn-lt"/>
                <a:ea typeface="+mn-ea"/>
                <a:cs typeface="+mn-ea"/>
                <a:sym typeface="+mn-lt"/>
              </a:rPr>
              <a:t>（</a:t>
            </a:r>
            <a:r>
              <a:rPr lang="en-US" altLang="zh-CN" sz="3200" b="1" kern="1200" dirty="0">
                <a:solidFill>
                  <a:schemeClr val="tx1"/>
                </a:solidFill>
                <a:latin typeface="+mn-lt"/>
                <a:ea typeface="+mn-ea"/>
                <a:cs typeface="+mn-ea"/>
                <a:sym typeface="+mn-lt"/>
              </a:rPr>
              <a:t>Zero Flag</a:t>
            </a:r>
            <a:r>
              <a:rPr lang="zh-CN" altLang="en-US" sz="3200" b="1" kern="1200" dirty="0">
                <a:solidFill>
                  <a:schemeClr val="tx1"/>
                </a:solidFill>
                <a:latin typeface="+mn-lt"/>
                <a:ea typeface="+mn-ea"/>
                <a:cs typeface="+mn-ea"/>
                <a:sym typeface="+mn-lt"/>
              </a:rPr>
              <a:t>）</a:t>
            </a:r>
            <a:endParaRPr lang="zh-CN" altLang="en-US" sz="3200" b="1" kern="1200" dirty="0">
              <a:solidFill>
                <a:schemeClr val="tx1"/>
              </a:solidFill>
              <a:latin typeface="+mn-lt"/>
              <a:ea typeface="+mn-ea"/>
              <a:cs typeface="+mn-ea"/>
              <a:sym typeface="+mn-lt"/>
            </a:endParaRPr>
          </a:p>
        </p:txBody>
      </p:sp>
      <p:sp>
        <p:nvSpPr>
          <p:cNvPr id="1003523" name="Rectangle 3"/>
          <p:cNvSpPr>
            <a:spLocks noGrp="1" noChangeArrowheads="1"/>
          </p:cNvSpPr>
          <p:nvPr>
            <p:ph type="body" idx="1"/>
          </p:nvPr>
        </p:nvSpPr>
        <p:spPr>
          <a:xfrm>
            <a:off x="1095375" y="1876425"/>
            <a:ext cx="7481888" cy="736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indent="-174625">
              <a:lnSpc>
                <a:spcPct val="150000"/>
              </a:lnSpc>
              <a:spcAft>
                <a:spcPts val="1200"/>
              </a:spcAft>
              <a:defRPr/>
            </a:pPr>
            <a:r>
              <a:rPr lang="zh-CN" altLang="en-US" sz="2800" b="1" kern="1200" dirty="0">
                <a:solidFill>
                  <a:srgbClr val="002060"/>
                </a:solidFill>
                <a:cs typeface="+mn-ea"/>
                <a:sym typeface="+mn-lt"/>
              </a:rPr>
              <a:t> 运算结果为</a:t>
            </a:r>
            <a:r>
              <a:rPr lang="en-US" altLang="zh-CN" sz="2800" b="1" kern="1200" dirty="0">
                <a:solidFill>
                  <a:srgbClr val="002060"/>
                </a:solidFill>
                <a:cs typeface="+mn-ea"/>
                <a:sym typeface="+mn-lt"/>
              </a:rPr>
              <a:t>0</a:t>
            </a:r>
            <a:r>
              <a:rPr lang="zh-CN" altLang="en-US" sz="2800" b="1" kern="1200" dirty="0">
                <a:solidFill>
                  <a:srgbClr val="002060"/>
                </a:solidFill>
                <a:cs typeface="+mn-ea"/>
                <a:sym typeface="+mn-lt"/>
              </a:rPr>
              <a:t>则</a:t>
            </a:r>
            <a:r>
              <a:rPr lang="en-US" altLang="zh-CN" sz="2800" b="1" kern="1200" dirty="0">
                <a:solidFill>
                  <a:srgbClr val="002060"/>
                </a:solidFill>
                <a:cs typeface="+mn-ea"/>
                <a:sym typeface="+mn-lt"/>
              </a:rPr>
              <a:t>ZF</a:t>
            </a:r>
            <a:r>
              <a:rPr lang="zh-CN" altLang="en-US" sz="2800" b="1" kern="1200" dirty="0">
                <a:solidFill>
                  <a:srgbClr val="002060"/>
                </a:solidFill>
                <a:cs typeface="+mn-ea"/>
                <a:sym typeface="+mn-lt"/>
              </a:rPr>
              <a:t>＝</a:t>
            </a:r>
            <a:r>
              <a:rPr lang="en-US" altLang="zh-CN" sz="2800" b="1" kern="1200" dirty="0">
                <a:solidFill>
                  <a:srgbClr val="002060"/>
                </a:solidFill>
                <a:cs typeface="+mn-ea"/>
                <a:sym typeface="+mn-lt"/>
              </a:rPr>
              <a:t>1</a:t>
            </a:r>
            <a:r>
              <a:rPr lang="zh-CN" altLang="en-US" sz="2800" b="1" kern="1200" dirty="0">
                <a:solidFill>
                  <a:srgbClr val="002060"/>
                </a:solidFill>
                <a:cs typeface="+mn-ea"/>
                <a:sym typeface="+mn-lt"/>
              </a:rPr>
              <a:t>，否则</a:t>
            </a:r>
            <a:r>
              <a:rPr lang="en-US" altLang="zh-CN" sz="2800" b="1" kern="1200" dirty="0">
                <a:solidFill>
                  <a:srgbClr val="002060"/>
                </a:solidFill>
                <a:cs typeface="+mn-ea"/>
                <a:sym typeface="+mn-lt"/>
              </a:rPr>
              <a:t>ZF</a:t>
            </a:r>
            <a:r>
              <a:rPr lang="zh-CN" altLang="en-US" sz="2800" b="1" kern="1200" dirty="0">
                <a:solidFill>
                  <a:srgbClr val="002060"/>
                </a:solidFill>
                <a:cs typeface="+mn-ea"/>
                <a:sym typeface="+mn-lt"/>
              </a:rPr>
              <a:t>＝</a:t>
            </a:r>
            <a:r>
              <a:rPr lang="en-US" altLang="zh-CN" sz="2800" b="1" kern="1200" dirty="0">
                <a:solidFill>
                  <a:srgbClr val="002060"/>
                </a:solidFill>
                <a:cs typeface="+mn-ea"/>
                <a:sym typeface="+mn-lt"/>
              </a:rPr>
              <a:t>0</a:t>
            </a:r>
            <a:endParaRPr lang="zh-CN" altLang="en-US" sz="2800" dirty="0">
              <a:cs typeface="+mn-ea"/>
              <a:sym typeface="+mn-lt"/>
            </a:endParaRPr>
          </a:p>
        </p:txBody>
      </p:sp>
      <p:sp>
        <p:nvSpPr>
          <p:cNvPr id="6" name="Rectangle 3"/>
          <p:cNvSpPr txBox="1">
            <a:spLocks noChangeArrowheads="1"/>
          </p:cNvSpPr>
          <p:nvPr/>
        </p:nvSpPr>
        <p:spPr bwMode="auto">
          <a:xfrm>
            <a:off x="1185863" y="2895600"/>
            <a:ext cx="7377112"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50000"/>
              </a:lnSpc>
              <a:spcBef>
                <a:spcPct val="20000"/>
              </a:spcBef>
            </a:pPr>
            <a:r>
              <a:rPr lang="zh-CN" altLang="en-US" sz="2800">
                <a:solidFill>
                  <a:srgbClr val="C00000"/>
                </a:solidFill>
                <a:latin typeface="+mn-lt"/>
                <a:ea typeface="+mn-ea"/>
                <a:cs typeface="+mn-ea"/>
                <a:sym typeface="+mn-lt"/>
              </a:rPr>
              <a:t>例</a:t>
            </a:r>
            <a:r>
              <a:rPr lang="en-US" altLang="zh-CN" sz="2800">
                <a:solidFill>
                  <a:srgbClr val="C00000"/>
                </a:solidFill>
                <a:latin typeface="+mn-lt"/>
                <a:ea typeface="+mn-ea"/>
                <a:cs typeface="+mn-ea"/>
                <a:sym typeface="+mn-lt"/>
              </a:rPr>
              <a:t>1</a:t>
            </a:r>
            <a:r>
              <a:rPr lang="zh-CN" altLang="en-US" sz="2800">
                <a:solidFill>
                  <a:srgbClr val="C00000"/>
                </a:solidFill>
                <a:latin typeface="+mn-lt"/>
                <a:ea typeface="+mn-ea"/>
                <a:cs typeface="+mn-ea"/>
                <a:sym typeface="+mn-lt"/>
              </a:rPr>
              <a:t>：</a:t>
            </a:r>
            <a:r>
              <a:rPr lang="en-US" altLang="zh-CN" sz="2800">
                <a:solidFill>
                  <a:srgbClr val="0000CC"/>
                </a:solidFill>
                <a:latin typeface="+mn-lt"/>
                <a:ea typeface="+mn-ea"/>
                <a:cs typeface="+mn-ea"/>
                <a:sym typeface="+mn-lt"/>
              </a:rPr>
              <a:t>00111010</a:t>
            </a:r>
            <a:r>
              <a:rPr lang="zh-CN" altLang="en-US" sz="2800">
                <a:solidFill>
                  <a:srgbClr val="0000CC"/>
                </a:solidFill>
                <a:latin typeface="+mn-lt"/>
                <a:ea typeface="+mn-ea"/>
                <a:cs typeface="+mn-ea"/>
                <a:sym typeface="+mn-lt"/>
              </a:rPr>
              <a:t>＋</a:t>
            </a:r>
            <a:r>
              <a:rPr lang="en-US" altLang="zh-CN" sz="2800">
                <a:solidFill>
                  <a:srgbClr val="0000CC"/>
                </a:solidFill>
                <a:latin typeface="+mn-lt"/>
                <a:ea typeface="+mn-ea"/>
                <a:cs typeface="+mn-ea"/>
                <a:sym typeface="+mn-lt"/>
              </a:rPr>
              <a:t>01111100</a:t>
            </a:r>
            <a:endParaRPr lang="en-US" altLang="zh-CN" sz="2800">
              <a:solidFill>
                <a:srgbClr val="0000CC"/>
              </a:solidFill>
              <a:latin typeface="+mn-lt"/>
              <a:ea typeface="+mn-ea"/>
              <a:cs typeface="+mn-ea"/>
              <a:sym typeface="+mn-lt"/>
            </a:endParaRPr>
          </a:p>
          <a:p>
            <a:pPr>
              <a:lnSpc>
                <a:spcPct val="150000"/>
              </a:lnSpc>
              <a:spcBef>
                <a:spcPct val="20000"/>
              </a:spcBef>
            </a:pPr>
            <a:r>
              <a:rPr lang="zh-CN" altLang="en-US" sz="2800">
                <a:solidFill>
                  <a:srgbClr val="002060"/>
                </a:solidFill>
                <a:latin typeface="+mn-lt"/>
                <a:ea typeface="+mn-ea"/>
                <a:cs typeface="+mn-ea"/>
                <a:sym typeface="+mn-lt"/>
              </a:rPr>
              <a:t>         </a:t>
            </a:r>
            <a:r>
              <a:rPr lang="zh-CN" altLang="en-US" sz="2800">
                <a:latin typeface="+mn-lt"/>
                <a:ea typeface="+mn-ea"/>
                <a:cs typeface="+mn-ea"/>
                <a:sym typeface="+mn-lt"/>
              </a:rPr>
              <a:t>结果不是</a:t>
            </a:r>
            <a:r>
              <a:rPr lang="en-US" altLang="zh-CN" sz="2800">
                <a:latin typeface="+mn-lt"/>
                <a:ea typeface="+mn-ea"/>
                <a:cs typeface="+mn-ea"/>
                <a:sym typeface="+mn-lt"/>
              </a:rPr>
              <a:t>0</a:t>
            </a:r>
            <a:r>
              <a:rPr lang="zh-CN" altLang="en-US" sz="2800">
                <a:solidFill>
                  <a:srgbClr val="002060"/>
                </a:solidFill>
                <a:latin typeface="+mn-lt"/>
                <a:ea typeface="+mn-ea"/>
                <a:cs typeface="+mn-ea"/>
                <a:sym typeface="+mn-lt"/>
              </a:rPr>
              <a:t>，</a:t>
            </a:r>
            <a:r>
              <a:rPr lang="en-US" altLang="zh-CN" sz="2800">
                <a:solidFill>
                  <a:srgbClr val="C00000"/>
                </a:solidFill>
                <a:latin typeface="+mn-lt"/>
                <a:ea typeface="+mn-ea"/>
                <a:cs typeface="+mn-ea"/>
                <a:sym typeface="+mn-lt"/>
              </a:rPr>
              <a:t>ZF</a:t>
            </a:r>
            <a:r>
              <a:rPr lang="zh-CN" altLang="en-US" sz="2800">
                <a:solidFill>
                  <a:srgbClr val="C00000"/>
                </a:solidFill>
                <a:latin typeface="+mn-lt"/>
                <a:ea typeface="+mn-ea"/>
                <a:cs typeface="+mn-ea"/>
                <a:sym typeface="+mn-lt"/>
              </a:rPr>
              <a:t>＝</a:t>
            </a:r>
            <a:r>
              <a:rPr lang="en-US" altLang="zh-CN" sz="2800">
                <a:solidFill>
                  <a:srgbClr val="C00000"/>
                </a:solidFill>
                <a:latin typeface="+mn-lt"/>
                <a:ea typeface="+mn-ea"/>
                <a:cs typeface="+mn-ea"/>
                <a:sym typeface="+mn-lt"/>
              </a:rPr>
              <a:t>0</a:t>
            </a:r>
            <a:endParaRPr lang="en-US" altLang="zh-CN" sz="2800">
              <a:solidFill>
                <a:srgbClr val="C00000"/>
              </a:solidFill>
              <a:latin typeface="+mn-lt"/>
              <a:ea typeface="+mn-ea"/>
              <a:cs typeface="+mn-ea"/>
              <a:sym typeface="+mn-lt"/>
            </a:endParaRPr>
          </a:p>
          <a:p>
            <a:pPr>
              <a:lnSpc>
                <a:spcPct val="150000"/>
              </a:lnSpc>
              <a:spcBef>
                <a:spcPct val="20000"/>
              </a:spcBef>
            </a:pPr>
            <a:r>
              <a:rPr lang="zh-CN" altLang="en-US" sz="2800">
                <a:solidFill>
                  <a:srgbClr val="C00000"/>
                </a:solidFill>
                <a:latin typeface="+mn-lt"/>
                <a:ea typeface="+mn-ea"/>
                <a:cs typeface="+mn-ea"/>
                <a:sym typeface="+mn-lt"/>
              </a:rPr>
              <a:t>例</a:t>
            </a:r>
            <a:r>
              <a:rPr lang="en-US" altLang="zh-CN" sz="2800">
                <a:solidFill>
                  <a:srgbClr val="C00000"/>
                </a:solidFill>
                <a:latin typeface="+mn-lt"/>
                <a:ea typeface="+mn-ea"/>
                <a:cs typeface="+mn-ea"/>
                <a:sym typeface="+mn-lt"/>
              </a:rPr>
              <a:t>2</a:t>
            </a:r>
            <a:r>
              <a:rPr lang="zh-CN" altLang="en-US" sz="2800">
                <a:solidFill>
                  <a:srgbClr val="C00000"/>
                </a:solidFill>
                <a:latin typeface="+mn-lt"/>
                <a:ea typeface="+mn-ea"/>
                <a:cs typeface="+mn-ea"/>
                <a:sym typeface="+mn-lt"/>
              </a:rPr>
              <a:t>：</a:t>
            </a:r>
            <a:r>
              <a:rPr lang="en-US" altLang="zh-CN" sz="2800">
                <a:solidFill>
                  <a:srgbClr val="0000CC"/>
                </a:solidFill>
                <a:latin typeface="+mn-lt"/>
                <a:ea typeface="+mn-ea"/>
                <a:cs typeface="+mn-ea"/>
                <a:sym typeface="+mn-lt"/>
              </a:rPr>
              <a:t>10000100</a:t>
            </a:r>
            <a:r>
              <a:rPr lang="zh-CN" altLang="en-US" sz="2800">
                <a:solidFill>
                  <a:srgbClr val="0000CC"/>
                </a:solidFill>
                <a:latin typeface="+mn-lt"/>
                <a:ea typeface="+mn-ea"/>
                <a:cs typeface="+mn-ea"/>
                <a:sym typeface="+mn-lt"/>
              </a:rPr>
              <a:t>＋</a:t>
            </a:r>
            <a:r>
              <a:rPr lang="en-US" altLang="zh-CN" sz="2800">
                <a:solidFill>
                  <a:srgbClr val="0000CC"/>
                </a:solidFill>
                <a:latin typeface="+mn-lt"/>
                <a:ea typeface="+mn-ea"/>
                <a:cs typeface="+mn-ea"/>
                <a:sym typeface="+mn-lt"/>
              </a:rPr>
              <a:t>01111100</a:t>
            </a:r>
            <a:endParaRPr lang="en-US" altLang="zh-CN" sz="2800">
              <a:solidFill>
                <a:srgbClr val="0000CC"/>
              </a:solidFill>
              <a:latin typeface="+mn-lt"/>
              <a:ea typeface="+mn-ea"/>
              <a:cs typeface="+mn-ea"/>
              <a:sym typeface="+mn-lt"/>
            </a:endParaRPr>
          </a:p>
          <a:p>
            <a:pPr>
              <a:lnSpc>
                <a:spcPct val="150000"/>
              </a:lnSpc>
              <a:spcBef>
                <a:spcPct val="20000"/>
              </a:spcBef>
            </a:pPr>
            <a:r>
              <a:rPr lang="en-US" altLang="zh-CN" sz="2800">
                <a:solidFill>
                  <a:srgbClr val="C00000"/>
                </a:solidFill>
                <a:latin typeface="+mn-lt"/>
                <a:ea typeface="+mn-ea"/>
                <a:cs typeface="+mn-ea"/>
                <a:sym typeface="+mn-lt"/>
              </a:rPr>
              <a:t>         </a:t>
            </a:r>
            <a:r>
              <a:rPr lang="zh-CN" altLang="en-US" sz="2800">
                <a:latin typeface="+mn-lt"/>
                <a:ea typeface="+mn-ea"/>
                <a:cs typeface="+mn-ea"/>
                <a:sym typeface="+mn-lt"/>
              </a:rPr>
              <a:t>结果是</a:t>
            </a:r>
            <a:r>
              <a:rPr lang="en-US" altLang="zh-CN" sz="2800">
                <a:latin typeface="+mn-lt"/>
                <a:ea typeface="+mn-ea"/>
                <a:cs typeface="+mn-ea"/>
                <a:sym typeface="+mn-lt"/>
              </a:rPr>
              <a:t>0</a:t>
            </a:r>
            <a:r>
              <a:rPr lang="zh-CN" altLang="en-US" sz="2800">
                <a:latin typeface="+mn-lt"/>
                <a:ea typeface="+mn-ea"/>
                <a:cs typeface="+mn-ea"/>
                <a:sym typeface="+mn-lt"/>
              </a:rPr>
              <a:t>，</a:t>
            </a:r>
            <a:r>
              <a:rPr lang="en-US" altLang="zh-CN" sz="2800">
                <a:solidFill>
                  <a:srgbClr val="C00000"/>
                </a:solidFill>
                <a:latin typeface="+mn-lt"/>
                <a:ea typeface="+mn-ea"/>
                <a:cs typeface="+mn-ea"/>
                <a:sym typeface="+mn-lt"/>
              </a:rPr>
              <a:t>ZF=1</a:t>
            </a:r>
            <a:endParaRPr lang="zh-CN" altLang="en-US" sz="2800">
              <a:solidFill>
                <a:srgbClr val="C00000"/>
              </a:solidFill>
              <a:latin typeface="+mn-lt"/>
              <a:ea typeface="+mn-ea"/>
              <a:cs typeface="+mn-ea"/>
              <a:sym typeface="+mn-lt"/>
            </a:endParaRPr>
          </a:p>
        </p:txBody>
      </p:sp>
      <p:sp>
        <p:nvSpPr>
          <p:cNvPr id="7" name="矩形 6"/>
          <p:cNvSpPr/>
          <p:nvPr/>
        </p:nvSpPr>
        <p:spPr bwMode="auto">
          <a:xfrm>
            <a:off x="5708650" y="3009900"/>
            <a:ext cx="2152650" cy="522288"/>
          </a:xfrm>
          <a:prstGeom prst="rect">
            <a:avLst/>
          </a:prstGeom>
          <a:solidFill>
            <a:schemeClr val="bg1"/>
          </a:solid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0000CC"/>
                </a:solidFill>
                <a:latin typeface="+mn-lt"/>
                <a:ea typeface="+mn-ea"/>
                <a:cs typeface="+mn-ea"/>
                <a:sym typeface="+mn-lt"/>
              </a:rPr>
              <a:t>10110110</a:t>
            </a:r>
            <a:endParaRPr lang="zh-CN" altLang="en-US" sz="2800" dirty="0">
              <a:solidFill>
                <a:srgbClr val="0000CC"/>
              </a:solidFill>
              <a:latin typeface="+mn-lt"/>
              <a:ea typeface="+mn-ea"/>
              <a:cs typeface="+mn-ea"/>
              <a:sym typeface="+mn-lt"/>
            </a:endParaRPr>
          </a:p>
        </p:txBody>
      </p:sp>
      <p:sp>
        <p:nvSpPr>
          <p:cNvPr id="8" name="矩形 7"/>
          <p:cNvSpPr/>
          <p:nvPr/>
        </p:nvSpPr>
        <p:spPr bwMode="auto">
          <a:xfrm>
            <a:off x="5708650" y="4457700"/>
            <a:ext cx="2724150" cy="522288"/>
          </a:xfrm>
          <a:prstGeom prst="rect">
            <a:avLst/>
          </a:prstGeom>
          <a:no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C00000"/>
                </a:solidFill>
                <a:latin typeface="+mn-lt"/>
                <a:ea typeface="+mn-ea"/>
                <a:cs typeface="+mn-ea"/>
                <a:sym typeface="+mn-lt"/>
              </a:rPr>
              <a:t>[1]</a:t>
            </a:r>
            <a:r>
              <a:rPr lang="en-US" altLang="zh-CN" sz="2800" dirty="0">
                <a:solidFill>
                  <a:srgbClr val="0000CC"/>
                </a:solidFill>
                <a:latin typeface="+mn-lt"/>
                <a:ea typeface="+mn-ea"/>
                <a:cs typeface="+mn-ea"/>
                <a:sym typeface="+mn-lt"/>
              </a:rPr>
              <a:t>00000000</a:t>
            </a:r>
            <a:endParaRPr lang="zh-CN" altLang="en-US" sz="2800" dirty="0">
              <a:solidFill>
                <a:srgbClr val="0000CC"/>
              </a:solidFill>
              <a:latin typeface="+mn-lt"/>
              <a:ea typeface="+mn-ea"/>
              <a:cs typeface="+mn-ea"/>
              <a:sym typeface="+mn-lt"/>
            </a:endParaRPr>
          </a:p>
        </p:txBody>
      </p:sp>
      <p:grpSp>
        <p:nvGrpSpPr>
          <p:cNvPr id="9" name="Group 31"/>
          <p:cNvGrpSpPr/>
          <p:nvPr/>
        </p:nvGrpSpPr>
        <p:grpSpPr bwMode="auto">
          <a:xfrm>
            <a:off x="725488" y="5870769"/>
            <a:ext cx="7707312" cy="858838"/>
            <a:chOff x="877" y="3328"/>
            <a:chExt cx="4855" cy="541"/>
          </a:xfrm>
        </p:grpSpPr>
        <p:sp>
          <p:nvSpPr>
            <p:cNvPr id="10" name="Text Box 5"/>
            <p:cNvSpPr txBox="1">
              <a:spLocks noChangeArrowheads="1"/>
            </p:cNvSpPr>
            <p:nvPr/>
          </p:nvSpPr>
          <p:spPr bwMode="auto">
            <a:xfrm>
              <a:off x="87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OF</a:t>
              </a:r>
              <a:endParaRPr kumimoji="1" lang="en-US" altLang="zh-CN">
                <a:solidFill>
                  <a:srgbClr val="CC3300"/>
                </a:solidFill>
                <a:latin typeface="+mn-lt"/>
                <a:ea typeface="+mn-ea"/>
                <a:cs typeface="+mn-ea"/>
                <a:sym typeface="+mn-lt"/>
              </a:endParaRPr>
            </a:p>
          </p:txBody>
        </p:sp>
        <p:sp>
          <p:nvSpPr>
            <p:cNvPr id="11" name="Text Box 6"/>
            <p:cNvSpPr txBox="1">
              <a:spLocks noChangeArrowheads="1"/>
            </p:cNvSpPr>
            <p:nvPr/>
          </p:nvSpPr>
          <p:spPr bwMode="auto">
            <a:xfrm>
              <a:off x="87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11</a:t>
              </a:r>
              <a:endParaRPr kumimoji="1" lang="zh-CN" altLang="zh-CN">
                <a:solidFill>
                  <a:srgbClr val="CC3300"/>
                </a:solidFill>
                <a:latin typeface="+mn-lt"/>
                <a:ea typeface="+mn-ea"/>
                <a:cs typeface="+mn-ea"/>
                <a:sym typeface="+mn-lt"/>
              </a:endParaRPr>
            </a:p>
          </p:txBody>
        </p:sp>
        <p:sp>
          <p:nvSpPr>
            <p:cNvPr id="12" name="Text Box 9"/>
            <p:cNvSpPr txBox="1">
              <a:spLocks noChangeArrowheads="1"/>
            </p:cNvSpPr>
            <p:nvPr/>
          </p:nvSpPr>
          <p:spPr bwMode="auto">
            <a:xfrm>
              <a:off x="1282"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DF</a:t>
              </a:r>
              <a:endParaRPr kumimoji="1" lang="en-US" altLang="zh-CN">
                <a:solidFill>
                  <a:schemeClr val="hlink"/>
                </a:solidFill>
                <a:latin typeface="+mn-lt"/>
                <a:ea typeface="+mn-ea"/>
                <a:cs typeface="+mn-ea"/>
                <a:sym typeface="+mn-lt"/>
              </a:endParaRPr>
            </a:p>
          </p:txBody>
        </p:sp>
        <p:sp>
          <p:nvSpPr>
            <p:cNvPr id="13" name="Text Box 10"/>
            <p:cNvSpPr txBox="1">
              <a:spLocks noChangeArrowheads="1"/>
            </p:cNvSpPr>
            <p:nvPr/>
          </p:nvSpPr>
          <p:spPr bwMode="auto">
            <a:xfrm>
              <a:off x="1282"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10</a:t>
              </a:r>
              <a:endParaRPr kumimoji="1" lang="zh-CN" altLang="zh-CN">
                <a:solidFill>
                  <a:srgbClr val="CC3300"/>
                </a:solidFill>
                <a:latin typeface="+mn-lt"/>
                <a:ea typeface="+mn-ea"/>
                <a:cs typeface="+mn-ea"/>
                <a:sym typeface="+mn-lt"/>
              </a:endParaRPr>
            </a:p>
          </p:txBody>
        </p:sp>
        <p:sp>
          <p:nvSpPr>
            <p:cNvPr id="14" name="Text Box 11"/>
            <p:cNvSpPr txBox="1">
              <a:spLocks noChangeArrowheads="1"/>
            </p:cNvSpPr>
            <p:nvPr/>
          </p:nvSpPr>
          <p:spPr bwMode="auto">
            <a:xfrm>
              <a:off x="1686"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IF</a:t>
              </a:r>
              <a:endParaRPr kumimoji="1" lang="en-US" altLang="zh-CN">
                <a:solidFill>
                  <a:schemeClr val="hlink"/>
                </a:solidFill>
                <a:latin typeface="+mn-lt"/>
                <a:ea typeface="+mn-ea"/>
                <a:cs typeface="+mn-ea"/>
                <a:sym typeface="+mn-lt"/>
              </a:endParaRPr>
            </a:p>
          </p:txBody>
        </p:sp>
        <p:sp>
          <p:nvSpPr>
            <p:cNvPr id="15" name="Text Box 12"/>
            <p:cNvSpPr txBox="1">
              <a:spLocks noChangeArrowheads="1"/>
            </p:cNvSpPr>
            <p:nvPr/>
          </p:nvSpPr>
          <p:spPr bwMode="auto">
            <a:xfrm>
              <a:off x="1686"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9</a:t>
              </a:r>
              <a:endParaRPr kumimoji="1" lang="zh-CN" altLang="zh-CN">
                <a:solidFill>
                  <a:srgbClr val="CC3300"/>
                </a:solidFill>
                <a:latin typeface="+mn-lt"/>
                <a:ea typeface="+mn-ea"/>
                <a:cs typeface="+mn-ea"/>
                <a:sym typeface="+mn-lt"/>
              </a:endParaRPr>
            </a:p>
          </p:txBody>
        </p:sp>
        <p:sp>
          <p:nvSpPr>
            <p:cNvPr id="16" name="Text Box 13"/>
            <p:cNvSpPr txBox="1">
              <a:spLocks noChangeArrowheads="1"/>
            </p:cNvSpPr>
            <p:nvPr/>
          </p:nvSpPr>
          <p:spPr bwMode="auto">
            <a:xfrm>
              <a:off x="2091"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TF</a:t>
              </a:r>
              <a:endParaRPr kumimoji="1" lang="en-US" altLang="zh-CN">
                <a:solidFill>
                  <a:schemeClr val="hlink"/>
                </a:solidFill>
                <a:latin typeface="+mn-lt"/>
                <a:ea typeface="+mn-ea"/>
                <a:cs typeface="+mn-ea"/>
                <a:sym typeface="+mn-lt"/>
              </a:endParaRPr>
            </a:p>
          </p:txBody>
        </p:sp>
        <p:sp>
          <p:nvSpPr>
            <p:cNvPr id="17" name="Text Box 14"/>
            <p:cNvSpPr txBox="1">
              <a:spLocks noChangeArrowheads="1"/>
            </p:cNvSpPr>
            <p:nvPr/>
          </p:nvSpPr>
          <p:spPr bwMode="auto">
            <a:xfrm>
              <a:off x="2091"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8</a:t>
              </a:r>
              <a:endParaRPr kumimoji="1" lang="zh-CN" altLang="zh-CN">
                <a:solidFill>
                  <a:srgbClr val="CC3300"/>
                </a:solidFill>
                <a:latin typeface="+mn-lt"/>
                <a:ea typeface="+mn-ea"/>
                <a:cs typeface="+mn-ea"/>
                <a:sym typeface="+mn-lt"/>
              </a:endParaRPr>
            </a:p>
          </p:txBody>
        </p:sp>
        <p:sp>
          <p:nvSpPr>
            <p:cNvPr id="18" name="Text Box 15"/>
            <p:cNvSpPr txBox="1">
              <a:spLocks noChangeArrowheads="1"/>
            </p:cNvSpPr>
            <p:nvPr/>
          </p:nvSpPr>
          <p:spPr bwMode="auto">
            <a:xfrm>
              <a:off x="2495"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SF</a:t>
              </a:r>
              <a:endParaRPr kumimoji="1" lang="en-US" altLang="zh-CN">
                <a:solidFill>
                  <a:srgbClr val="CC3300"/>
                </a:solidFill>
                <a:latin typeface="+mn-lt"/>
                <a:ea typeface="+mn-ea"/>
                <a:cs typeface="+mn-ea"/>
                <a:sym typeface="+mn-lt"/>
              </a:endParaRPr>
            </a:p>
          </p:txBody>
        </p:sp>
        <p:sp>
          <p:nvSpPr>
            <p:cNvPr id="19" name="Text Box 16"/>
            <p:cNvSpPr txBox="1">
              <a:spLocks noChangeArrowheads="1"/>
            </p:cNvSpPr>
            <p:nvPr/>
          </p:nvSpPr>
          <p:spPr bwMode="auto">
            <a:xfrm>
              <a:off x="2495"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7</a:t>
              </a:r>
              <a:endParaRPr kumimoji="1" lang="zh-CN" altLang="zh-CN">
                <a:solidFill>
                  <a:srgbClr val="CC3300"/>
                </a:solidFill>
                <a:latin typeface="+mn-lt"/>
                <a:ea typeface="+mn-ea"/>
                <a:cs typeface="+mn-ea"/>
                <a:sym typeface="+mn-lt"/>
              </a:endParaRPr>
            </a:p>
          </p:txBody>
        </p:sp>
        <p:sp>
          <p:nvSpPr>
            <p:cNvPr id="20" name="Text Box 17"/>
            <p:cNvSpPr txBox="1">
              <a:spLocks noChangeArrowheads="1"/>
            </p:cNvSpPr>
            <p:nvPr/>
          </p:nvSpPr>
          <p:spPr bwMode="auto">
            <a:xfrm>
              <a:off x="2900"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ZF</a:t>
              </a:r>
              <a:endParaRPr kumimoji="1" lang="en-US" altLang="zh-CN">
                <a:solidFill>
                  <a:srgbClr val="CC3300"/>
                </a:solidFill>
                <a:latin typeface="+mn-lt"/>
                <a:ea typeface="+mn-ea"/>
                <a:cs typeface="+mn-ea"/>
                <a:sym typeface="+mn-lt"/>
              </a:endParaRPr>
            </a:p>
          </p:txBody>
        </p:sp>
        <p:sp>
          <p:nvSpPr>
            <p:cNvPr id="21" name="Text Box 18"/>
            <p:cNvSpPr txBox="1">
              <a:spLocks noChangeArrowheads="1"/>
            </p:cNvSpPr>
            <p:nvPr/>
          </p:nvSpPr>
          <p:spPr bwMode="auto">
            <a:xfrm>
              <a:off x="2900"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6</a:t>
              </a:r>
              <a:endParaRPr kumimoji="1" lang="zh-CN" altLang="zh-CN">
                <a:solidFill>
                  <a:srgbClr val="CC3300"/>
                </a:solidFill>
                <a:latin typeface="+mn-lt"/>
                <a:ea typeface="+mn-ea"/>
                <a:cs typeface="+mn-ea"/>
                <a:sym typeface="+mn-lt"/>
              </a:endParaRPr>
            </a:p>
          </p:txBody>
        </p:sp>
        <p:sp>
          <p:nvSpPr>
            <p:cNvPr id="22" name="Text Box 19"/>
            <p:cNvSpPr txBox="1">
              <a:spLocks noChangeArrowheads="1"/>
            </p:cNvSpPr>
            <p:nvPr/>
          </p:nvSpPr>
          <p:spPr bwMode="auto">
            <a:xfrm>
              <a:off x="3305"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23" name="Text Box 20"/>
            <p:cNvSpPr txBox="1">
              <a:spLocks noChangeArrowheads="1"/>
            </p:cNvSpPr>
            <p:nvPr/>
          </p:nvSpPr>
          <p:spPr bwMode="auto">
            <a:xfrm>
              <a:off x="3305"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5</a:t>
              </a:r>
              <a:endParaRPr kumimoji="1" lang="zh-CN" altLang="zh-CN">
                <a:solidFill>
                  <a:srgbClr val="CC3300"/>
                </a:solidFill>
                <a:latin typeface="+mn-lt"/>
                <a:ea typeface="+mn-ea"/>
                <a:cs typeface="+mn-ea"/>
                <a:sym typeface="+mn-lt"/>
              </a:endParaRPr>
            </a:p>
          </p:txBody>
        </p:sp>
        <p:sp>
          <p:nvSpPr>
            <p:cNvPr id="24" name="Text Box 21"/>
            <p:cNvSpPr txBox="1">
              <a:spLocks noChangeArrowheads="1"/>
            </p:cNvSpPr>
            <p:nvPr/>
          </p:nvSpPr>
          <p:spPr bwMode="auto">
            <a:xfrm>
              <a:off x="3709"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AF</a:t>
              </a:r>
              <a:endParaRPr kumimoji="1" lang="en-US" altLang="zh-CN">
                <a:solidFill>
                  <a:srgbClr val="CC3300"/>
                </a:solidFill>
                <a:latin typeface="+mn-lt"/>
                <a:ea typeface="+mn-ea"/>
                <a:cs typeface="+mn-ea"/>
                <a:sym typeface="+mn-lt"/>
              </a:endParaRPr>
            </a:p>
          </p:txBody>
        </p:sp>
        <p:sp>
          <p:nvSpPr>
            <p:cNvPr id="25" name="Text Box 22"/>
            <p:cNvSpPr txBox="1">
              <a:spLocks noChangeArrowheads="1"/>
            </p:cNvSpPr>
            <p:nvPr/>
          </p:nvSpPr>
          <p:spPr bwMode="auto">
            <a:xfrm>
              <a:off x="3709"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4</a:t>
              </a:r>
              <a:endParaRPr kumimoji="1" lang="zh-CN" altLang="zh-CN">
                <a:solidFill>
                  <a:srgbClr val="CC3300"/>
                </a:solidFill>
                <a:latin typeface="+mn-lt"/>
                <a:ea typeface="+mn-ea"/>
                <a:cs typeface="+mn-ea"/>
                <a:sym typeface="+mn-lt"/>
              </a:endParaRPr>
            </a:p>
          </p:txBody>
        </p:sp>
        <p:sp>
          <p:nvSpPr>
            <p:cNvPr id="26" name="Text Box 23"/>
            <p:cNvSpPr txBox="1">
              <a:spLocks noChangeArrowheads="1"/>
            </p:cNvSpPr>
            <p:nvPr/>
          </p:nvSpPr>
          <p:spPr bwMode="auto">
            <a:xfrm>
              <a:off x="4114"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dirty="0">
                  <a:solidFill>
                    <a:schemeClr val="hlink"/>
                  </a:solidFill>
                  <a:latin typeface="+mn-lt"/>
                  <a:ea typeface="+mn-ea"/>
                  <a:cs typeface="+mn-ea"/>
                  <a:sym typeface="+mn-lt"/>
                </a:rPr>
                <a:t>0</a:t>
              </a:r>
              <a:endParaRPr kumimoji="1" lang="zh-CN" altLang="zh-CN" dirty="0">
                <a:solidFill>
                  <a:schemeClr val="hlink"/>
                </a:solidFill>
                <a:latin typeface="+mn-lt"/>
                <a:ea typeface="+mn-ea"/>
                <a:cs typeface="+mn-ea"/>
                <a:sym typeface="+mn-lt"/>
              </a:endParaRPr>
            </a:p>
          </p:txBody>
        </p:sp>
        <p:sp>
          <p:nvSpPr>
            <p:cNvPr id="27" name="Text Box 24"/>
            <p:cNvSpPr txBox="1">
              <a:spLocks noChangeArrowheads="1"/>
            </p:cNvSpPr>
            <p:nvPr/>
          </p:nvSpPr>
          <p:spPr bwMode="auto">
            <a:xfrm>
              <a:off x="4114"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3</a:t>
              </a:r>
              <a:endParaRPr kumimoji="1" lang="zh-CN" altLang="zh-CN">
                <a:solidFill>
                  <a:srgbClr val="CC3300"/>
                </a:solidFill>
                <a:latin typeface="+mn-lt"/>
                <a:ea typeface="+mn-ea"/>
                <a:cs typeface="+mn-ea"/>
                <a:sym typeface="+mn-lt"/>
              </a:endParaRPr>
            </a:p>
          </p:txBody>
        </p:sp>
        <p:sp>
          <p:nvSpPr>
            <p:cNvPr id="28" name="Text Box 25"/>
            <p:cNvSpPr txBox="1">
              <a:spLocks noChangeArrowheads="1"/>
            </p:cNvSpPr>
            <p:nvPr/>
          </p:nvSpPr>
          <p:spPr bwMode="auto">
            <a:xfrm>
              <a:off x="4518"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PF</a:t>
              </a:r>
              <a:endParaRPr kumimoji="1" lang="en-US" altLang="zh-CN">
                <a:solidFill>
                  <a:srgbClr val="CC3300"/>
                </a:solidFill>
                <a:latin typeface="+mn-lt"/>
                <a:ea typeface="+mn-ea"/>
                <a:cs typeface="+mn-ea"/>
                <a:sym typeface="+mn-lt"/>
              </a:endParaRPr>
            </a:p>
          </p:txBody>
        </p:sp>
        <p:sp>
          <p:nvSpPr>
            <p:cNvPr id="29" name="Text Box 26"/>
            <p:cNvSpPr txBox="1">
              <a:spLocks noChangeArrowheads="1"/>
            </p:cNvSpPr>
            <p:nvPr/>
          </p:nvSpPr>
          <p:spPr bwMode="auto">
            <a:xfrm>
              <a:off x="4518"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2</a:t>
              </a:r>
              <a:endParaRPr kumimoji="1" lang="zh-CN" altLang="zh-CN">
                <a:solidFill>
                  <a:srgbClr val="CC3300"/>
                </a:solidFill>
                <a:latin typeface="+mn-lt"/>
                <a:ea typeface="+mn-ea"/>
                <a:cs typeface="+mn-ea"/>
                <a:sym typeface="+mn-lt"/>
              </a:endParaRPr>
            </a:p>
          </p:txBody>
        </p:sp>
        <p:sp>
          <p:nvSpPr>
            <p:cNvPr id="30" name="Text Box 27"/>
            <p:cNvSpPr txBox="1">
              <a:spLocks noChangeArrowheads="1"/>
            </p:cNvSpPr>
            <p:nvPr/>
          </p:nvSpPr>
          <p:spPr bwMode="auto">
            <a:xfrm>
              <a:off x="4923"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1</a:t>
              </a:r>
              <a:endParaRPr kumimoji="1" lang="zh-CN" altLang="zh-CN">
                <a:solidFill>
                  <a:schemeClr val="hlink"/>
                </a:solidFill>
                <a:latin typeface="+mn-lt"/>
                <a:ea typeface="+mn-ea"/>
                <a:cs typeface="+mn-ea"/>
                <a:sym typeface="+mn-lt"/>
              </a:endParaRPr>
            </a:p>
          </p:txBody>
        </p:sp>
        <p:sp>
          <p:nvSpPr>
            <p:cNvPr id="31" name="Text Box 28"/>
            <p:cNvSpPr txBox="1">
              <a:spLocks noChangeArrowheads="1"/>
            </p:cNvSpPr>
            <p:nvPr/>
          </p:nvSpPr>
          <p:spPr bwMode="auto">
            <a:xfrm>
              <a:off x="4923"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dirty="0">
                  <a:latin typeface="+mn-lt"/>
                  <a:ea typeface="+mn-ea"/>
                  <a:cs typeface="+mn-ea"/>
                  <a:sym typeface="+mn-lt"/>
                </a:rPr>
                <a:t>1</a:t>
              </a:r>
              <a:endParaRPr kumimoji="1" lang="zh-CN" altLang="zh-CN" dirty="0">
                <a:solidFill>
                  <a:srgbClr val="CC3300"/>
                </a:solidFill>
                <a:latin typeface="+mn-lt"/>
                <a:ea typeface="+mn-ea"/>
                <a:cs typeface="+mn-ea"/>
                <a:sym typeface="+mn-lt"/>
              </a:endParaRPr>
            </a:p>
          </p:txBody>
        </p:sp>
        <p:sp>
          <p:nvSpPr>
            <p:cNvPr id="32" name="Text Box 29"/>
            <p:cNvSpPr txBox="1">
              <a:spLocks noChangeArrowheads="1"/>
            </p:cNvSpPr>
            <p:nvPr/>
          </p:nvSpPr>
          <p:spPr bwMode="auto">
            <a:xfrm>
              <a:off x="532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CF</a:t>
              </a:r>
              <a:endParaRPr kumimoji="1" lang="en-US" altLang="zh-CN">
                <a:solidFill>
                  <a:srgbClr val="CC3300"/>
                </a:solidFill>
                <a:latin typeface="+mn-lt"/>
                <a:ea typeface="+mn-ea"/>
                <a:cs typeface="+mn-ea"/>
                <a:sym typeface="+mn-lt"/>
              </a:endParaRPr>
            </a:p>
          </p:txBody>
        </p:sp>
        <p:sp>
          <p:nvSpPr>
            <p:cNvPr id="33" name="Text Box 30"/>
            <p:cNvSpPr txBox="1">
              <a:spLocks noChangeArrowheads="1"/>
            </p:cNvSpPr>
            <p:nvPr/>
          </p:nvSpPr>
          <p:spPr bwMode="auto">
            <a:xfrm>
              <a:off x="532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0</a:t>
              </a:r>
              <a:endParaRPr kumimoji="1" lang="zh-CN" altLang="zh-CN">
                <a:solidFill>
                  <a:srgbClr val="CC3300"/>
                </a:solidFill>
                <a:latin typeface="+mn-lt"/>
                <a:ea typeface="+mn-ea"/>
                <a:cs typeface="+mn-ea"/>
                <a:sym typeface="+mn-lt"/>
              </a:endParaRPr>
            </a:p>
          </p:txBody>
        </p:sp>
      </p:grpSp>
      <p:sp>
        <p:nvSpPr>
          <p:cNvPr id="34" name="椭圆 33"/>
          <p:cNvSpPr/>
          <p:nvPr/>
        </p:nvSpPr>
        <p:spPr bwMode="auto">
          <a:xfrm>
            <a:off x="3862387" y="5884262"/>
            <a:ext cx="790577" cy="85883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Rectangle 2"/>
          <p:cNvSpPr>
            <a:spLocks noGrp="1" noChangeArrowheads="1"/>
          </p:cNvSpPr>
          <p:nvPr>
            <p:ph type="title"/>
          </p:nvPr>
        </p:nvSpPr>
        <p:spPr>
          <a:xfrm>
            <a:off x="863600" y="1177925"/>
            <a:ext cx="8229600" cy="584200"/>
          </a:xfrm>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defRPr/>
            </a:pPr>
            <a:r>
              <a:rPr lang="zh-CN" altLang="en-US" sz="3200" b="1" kern="1200" dirty="0">
                <a:solidFill>
                  <a:schemeClr val="tx1"/>
                </a:solidFill>
                <a:latin typeface="+mn-lt"/>
                <a:ea typeface="+mn-ea"/>
                <a:cs typeface="+mn-ea"/>
                <a:sym typeface="+mn-lt"/>
              </a:rPr>
              <a:t>符号标志</a:t>
            </a:r>
            <a:r>
              <a:rPr lang="en-US" altLang="zh-CN" sz="3200" b="1" kern="1200" dirty="0">
                <a:solidFill>
                  <a:schemeClr val="tx1"/>
                </a:solidFill>
                <a:latin typeface="+mn-lt"/>
                <a:ea typeface="+mn-ea"/>
                <a:cs typeface="+mn-ea"/>
                <a:sym typeface="+mn-lt"/>
              </a:rPr>
              <a:t>SF</a:t>
            </a:r>
            <a:r>
              <a:rPr lang="zh-CN" altLang="en-US" sz="3200" b="1" kern="1200" dirty="0">
                <a:solidFill>
                  <a:schemeClr val="tx1"/>
                </a:solidFill>
                <a:latin typeface="+mn-lt"/>
                <a:ea typeface="+mn-ea"/>
                <a:cs typeface="+mn-ea"/>
                <a:sym typeface="+mn-lt"/>
              </a:rPr>
              <a:t>（</a:t>
            </a:r>
            <a:r>
              <a:rPr lang="en-US" altLang="zh-CN" sz="3200" b="1" kern="1200" dirty="0">
                <a:solidFill>
                  <a:schemeClr val="tx1"/>
                </a:solidFill>
                <a:latin typeface="+mn-lt"/>
                <a:ea typeface="+mn-ea"/>
                <a:cs typeface="+mn-ea"/>
                <a:sym typeface="+mn-lt"/>
              </a:rPr>
              <a:t>Sign Flag</a:t>
            </a:r>
            <a:r>
              <a:rPr lang="zh-CN" altLang="en-US" sz="3200" b="1" kern="1200" dirty="0">
                <a:solidFill>
                  <a:schemeClr val="tx1"/>
                </a:solidFill>
                <a:latin typeface="+mn-lt"/>
                <a:ea typeface="+mn-ea"/>
                <a:cs typeface="+mn-ea"/>
                <a:sym typeface="+mn-lt"/>
              </a:rPr>
              <a:t>）</a:t>
            </a:r>
            <a:endParaRPr lang="zh-CN" altLang="en-US" sz="3200" b="1" kern="1200" dirty="0">
              <a:solidFill>
                <a:schemeClr val="tx1"/>
              </a:solidFill>
              <a:latin typeface="+mn-lt"/>
              <a:ea typeface="+mn-ea"/>
              <a:cs typeface="+mn-ea"/>
              <a:sym typeface="+mn-lt"/>
            </a:endParaRPr>
          </a:p>
        </p:txBody>
      </p:sp>
      <p:sp>
        <p:nvSpPr>
          <p:cNvPr id="1003523" name="Rectangle 3"/>
          <p:cNvSpPr>
            <a:spLocks noGrp="1" noChangeArrowheads="1"/>
          </p:cNvSpPr>
          <p:nvPr>
            <p:ph type="body" idx="1"/>
          </p:nvPr>
        </p:nvSpPr>
        <p:spPr>
          <a:xfrm>
            <a:off x="1168400" y="1876425"/>
            <a:ext cx="7481888" cy="736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indent="-174625">
              <a:lnSpc>
                <a:spcPct val="150000"/>
              </a:lnSpc>
              <a:spcAft>
                <a:spcPts val="1200"/>
              </a:spcAft>
              <a:defRPr/>
            </a:pPr>
            <a:r>
              <a:rPr lang="zh-CN" altLang="en-US" sz="2800" b="1" kern="1200" dirty="0">
                <a:solidFill>
                  <a:srgbClr val="002060"/>
                </a:solidFill>
                <a:cs typeface="+mn-ea"/>
                <a:sym typeface="+mn-lt"/>
              </a:rPr>
              <a:t> 运算结果最高位为</a:t>
            </a:r>
            <a:r>
              <a:rPr lang="en-US" altLang="zh-CN" sz="2800" b="1" kern="1200" dirty="0">
                <a:solidFill>
                  <a:srgbClr val="002060"/>
                </a:solidFill>
                <a:cs typeface="+mn-ea"/>
                <a:sym typeface="+mn-lt"/>
              </a:rPr>
              <a:t>1</a:t>
            </a:r>
            <a:r>
              <a:rPr lang="zh-CN" altLang="en-US" sz="2800" b="1" kern="1200" dirty="0">
                <a:solidFill>
                  <a:srgbClr val="002060"/>
                </a:solidFill>
                <a:cs typeface="+mn-ea"/>
                <a:sym typeface="+mn-lt"/>
              </a:rPr>
              <a:t>则</a:t>
            </a:r>
            <a:r>
              <a:rPr lang="en-US" altLang="zh-CN" sz="2800" b="1" kern="1200" dirty="0">
                <a:solidFill>
                  <a:srgbClr val="002060"/>
                </a:solidFill>
                <a:cs typeface="+mn-ea"/>
                <a:sym typeface="+mn-lt"/>
              </a:rPr>
              <a:t>SF</a:t>
            </a:r>
            <a:r>
              <a:rPr lang="zh-CN" altLang="en-US" sz="2800" b="1" kern="1200" dirty="0">
                <a:solidFill>
                  <a:srgbClr val="002060"/>
                </a:solidFill>
                <a:cs typeface="+mn-ea"/>
                <a:sym typeface="+mn-lt"/>
              </a:rPr>
              <a:t>＝</a:t>
            </a:r>
            <a:r>
              <a:rPr lang="en-US" altLang="zh-CN" sz="2800" b="1" kern="1200" dirty="0">
                <a:solidFill>
                  <a:srgbClr val="002060"/>
                </a:solidFill>
                <a:cs typeface="+mn-ea"/>
                <a:sym typeface="+mn-lt"/>
              </a:rPr>
              <a:t>1</a:t>
            </a:r>
            <a:r>
              <a:rPr lang="zh-CN" altLang="en-US" sz="2800" b="1" kern="1200" dirty="0">
                <a:solidFill>
                  <a:srgbClr val="002060"/>
                </a:solidFill>
                <a:cs typeface="+mn-ea"/>
                <a:sym typeface="+mn-lt"/>
              </a:rPr>
              <a:t>，否则</a:t>
            </a:r>
            <a:r>
              <a:rPr lang="en-US" altLang="zh-CN" sz="2800" b="1" kern="1200" dirty="0">
                <a:solidFill>
                  <a:srgbClr val="002060"/>
                </a:solidFill>
                <a:cs typeface="+mn-ea"/>
                <a:sym typeface="+mn-lt"/>
              </a:rPr>
              <a:t>SF</a:t>
            </a:r>
            <a:r>
              <a:rPr lang="zh-CN" altLang="en-US" sz="2800" b="1" kern="1200" dirty="0">
                <a:solidFill>
                  <a:srgbClr val="002060"/>
                </a:solidFill>
                <a:cs typeface="+mn-ea"/>
                <a:sym typeface="+mn-lt"/>
              </a:rPr>
              <a:t>＝</a:t>
            </a:r>
            <a:r>
              <a:rPr lang="en-US" altLang="zh-CN" sz="2800" b="1" kern="1200" dirty="0">
                <a:solidFill>
                  <a:srgbClr val="002060"/>
                </a:solidFill>
                <a:cs typeface="+mn-ea"/>
                <a:sym typeface="+mn-lt"/>
              </a:rPr>
              <a:t>0</a:t>
            </a:r>
            <a:endParaRPr lang="zh-CN" altLang="en-US" sz="2800" dirty="0">
              <a:cs typeface="+mn-ea"/>
              <a:sym typeface="+mn-lt"/>
            </a:endParaRPr>
          </a:p>
        </p:txBody>
      </p:sp>
      <p:sp>
        <p:nvSpPr>
          <p:cNvPr id="6" name="Rectangle 3"/>
          <p:cNvSpPr txBox="1">
            <a:spLocks noChangeArrowheads="1"/>
          </p:cNvSpPr>
          <p:nvPr/>
        </p:nvSpPr>
        <p:spPr bwMode="auto">
          <a:xfrm>
            <a:off x="1185863" y="2895600"/>
            <a:ext cx="7377112"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50000"/>
              </a:lnSpc>
              <a:spcBef>
                <a:spcPct val="20000"/>
              </a:spcBef>
            </a:pPr>
            <a:r>
              <a:rPr lang="zh-CN" altLang="en-US" sz="2800">
                <a:solidFill>
                  <a:srgbClr val="C00000"/>
                </a:solidFill>
                <a:latin typeface="+mn-lt"/>
                <a:ea typeface="+mn-ea"/>
                <a:cs typeface="+mn-ea"/>
                <a:sym typeface="+mn-lt"/>
              </a:rPr>
              <a:t>例</a:t>
            </a:r>
            <a:r>
              <a:rPr lang="en-US" altLang="zh-CN" sz="2800">
                <a:solidFill>
                  <a:srgbClr val="C00000"/>
                </a:solidFill>
                <a:latin typeface="+mn-lt"/>
                <a:ea typeface="+mn-ea"/>
                <a:cs typeface="+mn-ea"/>
                <a:sym typeface="+mn-lt"/>
              </a:rPr>
              <a:t>1</a:t>
            </a:r>
            <a:r>
              <a:rPr lang="zh-CN" altLang="en-US" sz="2800">
                <a:solidFill>
                  <a:srgbClr val="C00000"/>
                </a:solidFill>
                <a:latin typeface="+mn-lt"/>
                <a:ea typeface="+mn-ea"/>
                <a:cs typeface="+mn-ea"/>
                <a:sym typeface="+mn-lt"/>
              </a:rPr>
              <a:t>：</a:t>
            </a:r>
            <a:r>
              <a:rPr lang="en-US" altLang="zh-CN" sz="2800">
                <a:solidFill>
                  <a:srgbClr val="0000CC"/>
                </a:solidFill>
                <a:latin typeface="+mn-lt"/>
                <a:ea typeface="+mn-ea"/>
                <a:cs typeface="+mn-ea"/>
                <a:sym typeface="+mn-lt"/>
              </a:rPr>
              <a:t>00111010</a:t>
            </a:r>
            <a:r>
              <a:rPr lang="zh-CN" altLang="en-US" sz="2800">
                <a:solidFill>
                  <a:srgbClr val="0000CC"/>
                </a:solidFill>
                <a:latin typeface="+mn-lt"/>
                <a:ea typeface="+mn-ea"/>
                <a:cs typeface="+mn-ea"/>
                <a:sym typeface="+mn-lt"/>
              </a:rPr>
              <a:t>＋</a:t>
            </a:r>
            <a:r>
              <a:rPr lang="en-US" altLang="zh-CN" sz="2800">
                <a:solidFill>
                  <a:srgbClr val="0000CC"/>
                </a:solidFill>
                <a:latin typeface="+mn-lt"/>
                <a:ea typeface="+mn-ea"/>
                <a:cs typeface="+mn-ea"/>
                <a:sym typeface="+mn-lt"/>
              </a:rPr>
              <a:t>01111100</a:t>
            </a:r>
            <a:endParaRPr lang="en-US" altLang="zh-CN" sz="2800">
              <a:solidFill>
                <a:srgbClr val="0000CC"/>
              </a:solidFill>
              <a:latin typeface="+mn-lt"/>
              <a:ea typeface="+mn-ea"/>
              <a:cs typeface="+mn-ea"/>
              <a:sym typeface="+mn-lt"/>
            </a:endParaRPr>
          </a:p>
          <a:p>
            <a:pPr>
              <a:lnSpc>
                <a:spcPct val="150000"/>
              </a:lnSpc>
              <a:spcBef>
                <a:spcPct val="20000"/>
              </a:spcBef>
            </a:pPr>
            <a:r>
              <a:rPr lang="zh-CN" altLang="en-US" sz="2800">
                <a:solidFill>
                  <a:srgbClr val="002060"/>
                </a:solidFill>
                <a:latin typeface="+mn-lt"/>
                <a:ea typeface="+mn-ea"/>
                <a:cs typeface="+mn-ea"/>
                <a:sym typeface="+mn-lt"/>
              </a:rPr>
              <a:t>         </a:t>
            </a:r>
            <a:r>
              <a:rPr lang="zh-CN" altLang="en-US" sz="2800">
                <a:latin typeface="+mn-lt"/>
                <a:ea typeface="+mn-ea"/>
                <a:cs typeface="+mn-ea"/>
                <a:sym typeface="+mn-lt"/>
              </a:rPr>
              <a:t>最高位为</a:t>
            </a:r>
            <a:r>
              <a:rPr lang="en-US" altLang="zh-CN" sz="2800">
                <a:latin typeface="+mn-lt"/>
                <a:ea typeface="+mn-ea"/>
                <a:cs typeface="+mn-ea"/>
                <a:sym typeface="+mn-lt"/>
              </a:rPr>
              <a:t>1</a:t>
            </a:r>
            <a:r>
              <a:rPr lang="zh-CN" altLang="en-US" sz="2800">
                <a:solidFill>
                  <a:srgbClr val="002060"/>
                </a:solidFill>
                <a:latin typeface="+mn-lt"/>
                <a:ea typeface="+mn-ea"/>
                <a:cs typeface="+mn-ea"/>
                <a:sym typeface="+mn-lt"/>
              </a:rPr>
              <a:t>，</a:t>
            </a:r>
            <a:r>
              <a:rPr lang="en-US" altLang="zh-CN" sz="2800">
                <a:solidFill>
                  <a:srgbClr val="C00000"/>
                </a:solidFill>
                <a:latin typeface="+mn-lt"/>
                <a:ea typeface="+mn-ea"/>
                <a:cs typeface="+mn-ea"/>
                <a:sym typeface="+mn-lt"/>
              </a:rPr>
              <a:t>SF</a:t>
            </a:r>
            <a:r>
              <a:rPr lang="zh-CN" altLang="en-US" sz="2800">
                <a:solidFill>
                  <a:srgbClr val="C00000"/>
                </a:solidFill>
                <a:latin typeface="+mn-lt"/>
                <a:ea typeface="+mn-ea"/>
                <a:cs typeface="+mn-ea"/>
                <a:sym typeface="+mn-lt"/>
              </a:rPr>
              <a:t>＝</a:t>
            </a:r>
            <a:r>
              <a:rPr lang="en-US" altLang="zh-CN" sz="2800">
                <a:solidFill>
                  <a:srgbClr val="C00000"/>
                </a:solidFill>
                <a:latin typeface="+mn-lt"/>
                <a:ea typeface="+mn-ea"/>
                <a:cs typeface="+mn-ea"/>
                <a:sym typeface="+mn-lt"/>
              </a:rPr>
              <a:t>1</a:t>
            </a:r>
            <a:endParaRPr lang="en-US" altLang="zh-CN" sz="2800">
              <a:solidFill>
                <a:srgbClr val="C00000"/>
              </a:solidFill>
              <a:latin typeface="+mn-lt"/>
              <a:ea typeface="+mn-ea"/>
              <a:cs typeface="+mn-ea"/>
              <a:sym typeface="+mn-lt"/>
            </a:endParaRPr>
          </a:p>
          <a:p>
            <a:pPr>
              <a:lnSpc>
                <a:spcPct val="150000"/>
              </a:lnSpc>
              <a:spcBef>
                <a:spcPct val="20000"/>
              </a:spcBef>
            </a:pPr>
            <a:r>
              <a:rPr lang="zh-CN" altLang="en-US" sz="2800">
                <a:solidFill>
                  <a:srgbClr val="C00000"/>
                </a:solidFill>
                <a:latin typeface="+mn-lt"/>
                <a:ea typeface="+mn-ea"/>
                <a:cs typeface="+mn-ea"/>
                <a:sym typeface="+mn-lt"/>
              </a:rPr>
              <a:t>例</a:t>
            </a:r>
            <a:r>
              <a:rPr lang="en-US" altLang="zh-CN" sz="2800">
                <a:solidFill>
                  <a:srgbClr val="C00000"/>
                </a:solidFill>
                <a:latin typeface="+mn-lt"/>
                <a:ea typeface="+mn-ea"/>
                <a:cs typeface="+mn-ea"/>
                <a:sym typeface="+mn-lt"/>
              </a:rPr>
              <a:t>2</a:t>
            </a:r>
            <a:r>
              <a:rPr lang="zh-CN" altLang="en-US" sz="2800">
                <a:solidFill>
                  <a:srgbClr val="C00000"/>
                </a:solidFill>
                <a:latin typeface="+mn-lt"/>
                <a:ea typeface="+mn-ea"/>
                <a:cs typeface="+mn-ea"/>
                <a:sym typeface="+mn-lt"/>
              </a:rPr>
              <a:t>：</a:t>
            </a:r>
            <a:r>
              <a:rPr lang="en-US" altLang="zh-CN" sz="2800">
                <a:solidFill>
                  <a:srgbClr val="0000CC"/>
                </a:solidFill>
                <a:latin typeface="+mn-lt"/>
                <a:ea typeface="+mn-ea"/>
                <a:cs typeface="+mn-ea"/>
                <a:sym typeface="+mn-lt"/>
              </a:rPr>
              <a:t>10000100</a:t>
            </a:r>
            <a:r>
              <a:rPr lang="zh-CN" altLang="en-US" sz="2800">
                <a:solidFill>
                  <a:srgbClr val="0000CC"/>
                </a:solidFill>
                <a:latin typeface="+mn-lt"/>
                <a:ea typeface="+mn-ea"/>
                <a:cs typeface="+mn-ea"/>
                <a:sym typeface="+mn-lt"/>
              </a:rPr>
              <a:t>＋</a:t>
            </a:r>
            <a:r>
              <a:rPr lang="en-US" altLang="zh-CN" sz="2800">
                <a:solidFill>
                  <a:srgbClr val="0000CC"/>
                </a:solidFill>
                <a:latin typeface="+mn-lt"/>
                <a:ea typeface="+mn-ea"/>
                <a:cs typeface="+mn-ea"/>
                <a:sym typeface="+mn-lt"/>
              </a:rPr>
              <a:t>01111100</a:t>
            </a:r>
            <a:endParaRPr lang="en-US" altLang="zh-CN" sz="2800">
              <a:solidFill>
                <a:srgbClr val="0000CC"/>
              </a:solidFill>
              <a:latin typeface="+mn-lt"/>
              <a:ea typeface="+mn-ea"/>
              <a:cs typeface="+mn-ea"/>
              <a:sym typeface="+mn-lt"/>
            </a:endParaRPr>
          </a:p>
          <a:p>
            <a:pPr>
              <a:lnSpc>
                <a:spcPct val="150000"/>
              </a:lnSpc>
              <a:spcBef>
                <a:spcPct val="20000"/>
              </a:spcBef>
            </a:pPr>
            <a:r>
              <a:rPr lang="en-US" altLang="zh-CN" sz="2800">
                <a:solidFill>
                  <a:srgbClr val="C00000"/>
                </a:solidFill>
                <a:latin typeface="+mn-lt"/>
                <a:ea typeface="+mn-ea"/>
                <a:cs typeface="+mn-ea"/>
                <a:sym typeface="+mn-lt"/>
              </a:rPr>
              <a:t>         </a:t>
            </a:r>
            <a:r>
              <a:rPr lang="zh-CN" altLang="en-US" sz="2800">
                <a:latin typeface="+mn-lt"/>
                <a:ea typeface="+mn-ea"/>
                <a:cs typeface="+mn-ea"/>
                <a:sym typeface="+mn-lt"/>
              </a:rPr>
              <a:t>最高位为</a:t>
            </a:r>
            <a:r>
              <a:rPr lang="en-US" altLang="zh-CN" sz="2800">
                <a:latin typeface="+mn-lt"/>
                <a:ea typeface="+mn-ea"/>
                <a:cs typeface="+mn-ea"/>
                <a:sym typeface="+mn-lt"/>
              </a:rPr>
              <a:t>0</a:t>
            </a:r>
            <a:r>
              <a:rPr lang="zh-CN" altLang="en-US" sz="2800">
                <a:latin typeface="+mn-lt"/>
                <a:ea typeface="+mn-ea"/>
                <a:cs typeface="+mn-ea"/>
                <a:sym typeface="+mn-lt"/>
              </a:rPr>
              <a:t>，</a:t>
            </a:r>
            <a:r>
              <a:rPr lang="en-US" altLang="zh-CN" sz="2800">
                <a:solidFill>
                  <a:srgbClr val="C00000"/>
                </a:solidFill>
                <a:latin typeface="+mn-lt"/>
                <a:ea typeface="+mn-ea"/>
                <a:cs typeface="+mn-ea"/>
                <a:sym typeface="+mn-lt"/>
              </a:rPr>
              <a:t>SF=0</a:t>
            </a:r>
            <a:endParaRPr lang="zh-CN" altLang="en-US" sz="2800">
              <a:solidFill>
                <a:srgbClr val="C00000"/>
              </a:solidFill>
              <a:latin typeface="+mn-lt"/>
              <a:ea typeface="+mn-ea"/>
              <a:cs typeface="+mn-ea"/>
              <a:sym typeface="+mn-lt"/>
            </a:endParaRPr>
          </a:p>
        </p:txBody>
      </p:sp>
      <p:sp>
        <p:nvSpPr>
          <p:cNvPr id="7" name="矩形 6"/>
          <p:cNvSpPr/>
          <p:nvPr/>
        </p:nvSpPr>
        <p:spPr bwMode="auto">
          <a:xfrm>
            <a:off x="5708650" y="3009900"/>
            <a:ext cx="2152650" cy="522288"/>
          </a:xfrm>
          <a:prstGeom prst="rect">
            <a:avLst/>
          </a:prstGeom>
          <a:solidFill>
            <a:schemeClr val="bg1"/>
          </a:solid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C00000"/>
                </a:solidFill>
                <a:latin typeface="+mn-lt"/>
                <a:ea typeface="+mn-ea"/>
                <a:cs typeface="+mn-ea"/>
                <a:sym typeface="+mn-lt"/>
              </a:rPr>
              <a:t>1</a:t>
            </a:r>
            <a:r>
              <a:rPr lang="en-US" altLang="zh-CN" sz="2800" dirty="0">
                <a:solidFill>
                  <a:srgbClr val="0000CC"/>
                </a:solidFill>
                <a:latin typeface="+mn-lt"/>
                <a:ea typeface="+mn-ea"/>
                <a:cs typeface="+mn-ea"/>
                <a:sym typeface="+mn-lt"/>
              </a:rPr>
              <a:t>0110110</a:t>
            </a:r>
            <a:endParaRPr lang="zh-CN" altLang="en-US" sz="2800" dirty="0">
              <a:solidFill>
                <a:srgbClr val="0000CC"/>
              </a:solidFill>
              <a:latin typeface="+mn-lt"/>
              <a:ea typeface="+mn-ea"/>
              <a:cs typeface="+mn-ea"/>
              <a:sym typeface="+mn-lt"/>
            </a:endParaRPr>
          </a:p>
        </p:txBody>
      </p:sp>
      <p:sp>
        <p:nvSpPr>
          <p:cNvPr id="8" name="矩形 7"/>
          <p:cNvSpPr/>
          <p:nvPr/>
        </p:nvSpPr>
        <p:spPr bwMode="auto">
          <a:xfrm>
            <a:off x="5708650" y="4457700"/>
            <a:ext cx="2724150" cy="522288"/>
          </a:xfrm>
          <a:prstGeom prst="rect">
            <a:avLst/>
          </a:prstGeom>
          <a:no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C00000"/>
                </a:solidFill>
                <a:latin typeface="+mn-lt"/>
                <a:ea typeface="+mn-ea"/>
                <a:cs typeface="+mn-ea"/>
                <a:sym typeface="+mn-lt"/>
              </a:rPr>
              <a:t>[1]0</a:t>
            </a:r>
            <a:r>
              <a:rPr lang="en-US" altLang="zh-CN" sz="2800" dirty="0">
                <a:solidFill>
                  <a:srgbClr val="0000CC"/>
                </a:solidFill>
                <a:latin typeface="+mn-lt"/>
                <a:ea typeface="+mn-ea"/>
                <a:cs typeface="+mn-ea"/>
                <a:sym typeface="+mn-lt"/>
              </a:rPr>
              <a:t>0000000</a:t>
            </a:r>
            <a:endParaRPr lang="zh-CN" altLang="en-US" sz="2800" dirty="0">
              <a:solidFill>
                <a:srgbClr val="0000CC"/>
              </a:solidFill>
              <a:latin typeface="+mn-lt"/>
              <a:ea typeface="+mn-ea"/>
              <a:cs typeface="+mn-ea"/>
              <a:sym typeface="+mn-lt"/>
            </a:endParaRPr>
          </a:p>
        </p:txBody>
      </p:sp>
      <p:sp>
        <p:nvSpPr>
          <p:cNvPr id="9" name="Line 11"/>
          <p:cNvSpPr>
            <a:spLocks noChangeShapeType="1"/>
          </p:cNvSpPr>
          <p:nvPr/>
        </p:nvSpPr>
        <p:spPr bwMode="auto">
          <a:xfrm flipH="1" flipV="1">
            <a:off x="6402388" y="4973638"/>
            <a:ext cx="314325" cy="314325"/>
          </a:xfrm>
          <a:prstGeom prst="line">
            <a:avLst/>
          </a:prstGeom>
          <a:noFill/>
          <a:ln w="1905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cs typeface="+mn-ea"/>
              <a:sym typeface="+mn-lt"/>
            </a:endParaRPr>
          </a:p>
        </p:txBody>
      </p:sp>
      <p:sp>
        <p:nvSpPr>
          <p:cNvPr id="10" name="Text Box 12"/>
          <p:cNvSpPr txBox="1">
            <a:spLocks noChangeArrowheads="1"/>
          </p:cNvSpPr>
          <p:nvPr/>
        </p:nvSpPr>
        <p:spPr bwMode="auto">
          <a:xfrm>
            <a:off x="6672263" y="5153025"/>
            <a:ext cx="796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a:latin typeface="+mn-lt"/>
                <a:ea typeface="+mn-ea"/>
                <a:cs typeface="+mn-ea"/>
                <a:sym typeface="+mn-lt"/>
              </a:rPr>
              <a:t>进位</a:t>
            </a:r>
            <a:endParaRPr lang="zh-CN" altLang="en-US">
              <a:latin typeface="+mn-lt"/>
              <a:ea typeface="+mn-ea"/>
              <a:cs typeface="+mn-ea"/>
              <a:sym typeface="+mn-lt"/>
            </a:endParaRPr>
          </a:p>
        </p:txBody>
      </p:sp>
      <p:grpSp>
        <p:nvGrpSpPr>
          <p:cNvPr id="11" name="Group 31"/>
          <p:cNvGrpSpPr/>
          <p:nvPr/>
        </p:nvGrpSpPr>
        <p:grpSpPr bwMode="auto">
          <a:xfrm>
            <a:off x="761748" y="5904644"/>
            <a:ext cx="7707312" cy="858838"/>
            <a:chOff x="877" y="3328"/>
            <a:chExt cx="4855" cy="541"/>
          </a:xfrm>
        </p:grpSpPr>
        <p:sp>
          <p:nvSpPr>
            <p:cNvPr id="12" name="Text Box 5"/>
            <p:cNvSpPr txBox="1">
              <a:spLocks noChangeArrowheads="1"/>
            </p:cNvSpPr>
            <p:nvPr/>
          </p:nvSpPr>
          <p:spPr bwMode="auto">
            <a:xfrm>
              <a:off x="87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OF</a:t>
              </a:r>
              <a:endParaRPr kumimoji="1" lang="en-US" altLang="zh-CN">
                <a:solidFill>
                  <a:srgbClr val="CC3300"/>
                </a:solidFill>
                <a:latin typeface="+mn-lt"/>
                <a:ea typeface="+mn-ea"/>
                <a:cs typeface="+mn-ea"/>
                <a:sym typeface="+mn-lt"/>
              </a:endParaRPr>
            </a:p>
          </p:txBody>
        </p:sp>
        <p:sp>
          <p:nvSpPr>
            <p:cNvPr id="13" name="Text Box 6"/>
            <p:cNvSpPr txBox="1">
              <a:spLocks noChangeArrowheads="1"/>
            </p:cNvSpPr>
            <p:nvPr/>
          </p:nvSpPr>
          <p:spPr bwMode="auto">
            <a:xfrm>
              <a:off x="87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11</a:t>
              </a:r>
              <a:endParaRPr kumimoji="1" lang="zh-CN" altLang="zh-CN">
                <a:solidFill>
                  <a:srgbClr val="CC3300"/>
                </a:solidFill>
                <a:latin typeface="+mn-lt"/>
                <a:ea typeface="+mn-ea"/>
                <a:cs typeface="+mn-ea"/>
                <a:sym typeface="+mn-lt"/>
              </a:endParaRPr>
            </a:p>
          </p:txBody>
        </p:sp>
        <p:sp>
          <p:nvSpPr>
            <p:cNvPr id="14" name="Text Box 9"/>
            <p:cNvSpPr txBox="1">
              <a:spLocks noChangeArrowheads="1"/>
            </p:cNvSpPr>
            <p:nvPr/>
          </p:nvSpPr>
          <p:spPr bwMode="auto">
            <a:xfrm>
              <a:off x="1282"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DF</a:t>
              </a:r>
              <a:endParaRPr kumimoji="1" lang="en-US" altLang="zh-CN">
                <a:solidFill>
                  <a:schemeClr val="hlink"/>
                </a:solidFill>
                <a:latin typeface="+mn-lt"/>
                <a:ea typeface="+mn-ea"/>
                <a:cs typeface="+mn-ea"/>
                <a:sym typeface="+mn-lt"/>
              </a:endParaRPr>
            </a:p>
          </p:txBody>
        </p:sp>
        <p:sp>
          <p:nvSpPr>
            <p:cNvPr id="15" name="Text Box 10"/>
            <p:cNvSpPr txBox="1">
              <a:spLocks noChangeArrowheads="1"/>
            </p:cNvSpPr>
            <p:nvPr/>
          </p:nvSpPr>
          <p:spPr bwMode="auto">
            <a:xfrm>
              <a:off x="1282"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10</a:t>
              </a:r>
              <a:endParaRPr kumimoji="1" lang="zh-CN" altLang="zh-CN">
                <a:solidFill>
                  <a:srgbClr val="CC3300"/>
                </a:solidFill>
                <a:latin typeface="+mn-lt"/>
                <a:ea typeface="+mn-ea"/>
                <a:cs typeface="+mn-ea"/>
                <a:sym typeface="+mn-lt"/>
              </a:endParaRPr>
            </a:p>
          </p:txBody>
        </p:sp>
        <p:sp>
          <p:nvSpPr>
            <p:cNvPr id="16" name="Text Box 11"/>
            <p:cNvSpPr txBox="1">
              <a:spLocks noChangeArrowheads="1"/>
            </p:cNvSpPr>
            <p:nvPr/>
          </p:nvSpPr>
          <p:spPr bwMode="auto">
            <a:xfrm>
              <a:off x="1686"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IF</a:t>
              </a:r>
              <a:endParaRPr kumimoji="1" lang="en-US" altLang="zh-CN">
                <a:solidFill>
                  <a:schemeClr val="hlink"/>
                </a:solidFill>
                <a:latin typeface="+mn-lt"/>
                <a:ea typeface="+mn-ea"/>
                <a:cs typeface="+mn-ea"/>
                <a:sym typeface="+mn-lt"/>
              </a:endParaRPr>
            </a:p>
          </p:txBody>
        </p:sp>
        <p:sp>
          <p:nvSpPr>
            <p:cNvPr id="17" name="Text Box 12"/>
            <p:cNvSpPr txBox="1">
              <a:spLocks noChangeArrowheads="1"/>
            </p:cNvSpPr>
            <p:nvPr/>
          </p:nvSpPr>
          <p:spPr bwMode="auto">
            <a:xfrm>
              <a:off x="1686"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9</a:t>
              </a:r>
              <a:endParaRPr kumimoji="1" lang="zh-CN" altLang="zh-CN">
                <a:solidFill>
                  <a:srgbClr val="CC3300"/>
                </a:solidFill>
                <a:latin typeface="+mn-lt"/>
                <a:ea typeface="+mn-ea"/>
                <a:cs typeface="+mn-ea"/>
                <a:sym typeface="+mn-lt"/>
              </a:endParaRPr>
            </a:p>
          </p:txBody>
        </p:sp>
        <p:sp>
          <p:nvSpPr>
            <p:cNvPr id="18" name="Text Box 13"/>
            <p:cNvSpPr txBox="1">
              <a:spLocks noChangeArrowheads="1"/>
            </p:cNvSpPr>
            <p:nvPr/>
          </p:nvSpPr>
          <p:spPr bwMode="auto">
            <a:xfrm>
              <a:off x="2091"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TF</a:t>
              </a:r>
              <a:endParaRPr kumimoji="1" lang="en-US" altLang="zh-CN">
                <a:solidFill>
                  <a:schemeClr val="hlink"/>
                </a:solidFill>
                <a:latin typeface="+mn-lt"/>
                <a:ea typeface="+mn-ea"/>
                <a:cs typeface="+mn-ea"/>
                <a:sym typeface="+mn-lt"/>
              </a:endParaRPr>
            </a:p>
          </p:txBody>
        </p:sp>
        <p:sp>
          <p:nvSpPr>
            <p:cNvPr id="19" name="Text Box 14"/>
            <p:cNvSpPr txBox="1">
              <a:spLocks noChangeArrowheads="1"/>
            </p:cNvSpPr>
            <p:nvPr/>
          </p:nvSpPr>
          <p:spPr bwMode="auto">
            <a:xfrm>
              <a:off x="2091"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8</a:t>
              </a:r>
              <a:endParaRPr kumimoji="1" lang="zh-CN" altLang="zh-CN">
                <a:solidFill>
                  <a:srgbClr val="CC3300"/>
                </a:solidFill>
                <a:latin typeface="+mn-lt"/>
                <a:ea typeface="+mn-ea"/>
                <a:cs typeface="+mn-ea"/>
                <a:sym typeface="+mn-lt"/>
              </a:endParaRPr>
            </a:p>
          </p:txBody>
        </p:sp>
        <p:sp>
          <p:nvSpPr>
            <p:cNvPr id="20" name="Text Box 15"/>
            <p:cNvSpPr txBox="1">
              <a:spLocks noChangeArrowheads="1"/>
            </p:cNvSpPr>
            <p:nvPr/>
          </p:nvSpPr>
          <p:spPr bwMode="auto">
            <a:xfrm>
              <a:off x="2495"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SF</a:t>
              </a:r>
              <a:endParaRPr kumimoji="1" lang="en-US" altLang="zh-CN">
                <a:solidFill>
                  <a:srgbClr val="CC3300"/>
                </a:solidFill>
                <a:latin typeface="+mn-lt"/>
                <a:ea typeface="+mn-ea"/>
                <a:cs typeface="+mn-ea"/>
                <a:sym typeface="+mn-lt"/>
              </a:endParaRPr>
            </a:p>
          </p:txBody>
        </p:sp>
        <p:sp>
          <p:nvSpPr>
            <p:cNvPr id="21" name="Text Box 16"/>
            <p:cNvSpPr txBox="1">
              <a:spLocks noChangeArrowheads="1"/>
            </p:cNvSpPr>
            <p:nvPr/>
          </p:nvSpPr>
          <p:spPr bwMode="auto">
            <a:xfrm>
              <a:off x="2495"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7</a:t>
              </a:r>
              <a:endParaRPr kumimoji="1" lang="zh-CN" altLang="zh-CN">
                <a:solidFill>
                  <a:srgbClr val="CC3300"/>
                </a:solidFill>
                <a:latin typeface="+mn-lt"/>
                <a:ea typeface="+mn-ea"/>
                <a:cs typeface="+mn-ea"/>
                <a:sym typeface="+mn-lt"/>
              </a:endParaRPr>
            </a:p>
          </p:txBody>
        </p:sp>
        <p:sp>
          <p:nvSpPr>
            <p:cNvPr id="22" name="Text Box 17"/>
            <p:cNvSpPr txBox="1">
              <a:spLocks noChangeArrowheads="1"/>
            </p:cNvSpPr>
            <p:nvPr/>
          </p:nvSpPr>
          <p:spPr bwMode="auto">
            <a:xfrm>
              <a:off x="2900"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ZF</a:t>
              </a:r>
              <a:endParaRPr kumimoji="1" lang="en-US" altLang="zh-CN">
                <a:solidFill>
                  <a:srgbClr val="CC3300"/>
                </a:solidFill>
                <a:latin typeface="+mn-lt"/>
                <a:ea typeface="+mn-ea"/>
                <a:cs typeface="+mn-ea"/>
                <a:sym typeface="+mn-lt"/>
              </a:endParaRPr>
            </a:p>
          </p:txBody>
        </p:sp>
        <p:sp>
          <p:nvSpPr>
            <p:cNvPr id="23" name="Text Box 18"/>
            <p:cNvSpPr txBox="1">
              <a:spLocks noChangeArrowheads="1"/>
            </p:cNvSpPr>
            <p:nvPr/>
          </p:nvSpPr>
          <p:spPr bwMode="auto">
            <a:xfrm>
              <a:off x="2900"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6</a:t>
              </a:r>
              <a:endParaRPr kumimoji="1" lang="zh-CN" altLang="zh-CN">
                <a:solidFill>
                  <a:srgbClr val="CC3300"/>
                </a:solidFill>
                <a:latin typeface="+mn-lt"/>
                <a:ea typeface="+mn-ea"/>
                <a:cs typeface="+mn-ea"/>
                <a:sym typeface="+mn-lt"/>
              </a:endParaRPr>
            </a:p>
          </p:txBody>
        </p:sp>
        <p:sp>
          <p:nvSpPr>
            <p:cNvPr id="24" name="Text Box 19"/>
            <p:cNvSpPr txBox="1">
              <a:spLocks noChangeArrowheads="1"/>
            </p:cNvSpPr>
            <p:nvPr/>
          </p:nvSpPr>
          <p:spPr bwMode="auto">
            <a:xfrm>
              <a:off x="3305"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25" name="Text Box 20"/>
            <p:cNvSpPr txBox="1">
              <a:spLocks noChangeArrowheads="1"/>
            </p:cNvSpPr>
            <p:nvPr/>
          </p:nvSpPr>
          <p:spPr bwMode="auto">
            <a:xfrm>
              <a:off x="3305"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5</a:t>
              </a:r>
              <a:endParaRPr kumimoji="1" lang="zh-CN" altLang="zh-CN">
                <a:solidFill>
                  <a:srgbClr val="CC3300"/>
                </a:solidFill>
                <a:latin typeface="+mn-lt"/>
                <a:ea typeface="+mn-ea"/>
                <a:cs typeface="+mn-ea"/>
                <a:sym typeface="+mn-lt"/>
              </a:endParaRPr>
            </a:p>
          </p:txBody>
        </p:sp>
        <p:sp>
          <p:nvSpPr>
            <p:cNvPr id="26" name="Text Box 21"/>
            <p:cNvSpPr txBox="1">
              <a:spLocks noChangeArrowheads="1"/>
            </p:cNvSpPr>
            <p:nvPr/>
          </p:nvSpPr>
          <p:spPr bwMode="auto">
            <a:xfrm>
              <a:off x="3709"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AF</a:t>
              </a:r>
              <a:endParaRPr kumimoji="1" lang="en-US" altLang="zh-CN">
                <a:solidFill>
                  <a:srgbClr val="CC3300"/>
                </a:solidFill>
                <a:latin typeface="+mn-lt"/>
                <a:ea typeface="+mn-ea"/>
                <a:cs typeface="+mn-ea"/>
                <a:sym typeface="+mn-lt"/>
              </a:endParaRPr>
            </a:p>
          </p:txBody>
        </p:sp>
        <p:sp>
          <p:nvSpPr>
            <p:cNvPr id="27" name="Text Box 22"/>
            <p:cNvSpPr txBox="1">
              <a:spLocks noChangeArrowheads="1"/>
            </p:cNvSpPr>
            <p:nvPr/>
          </p:nvSpPr>
          <p:spPr bwMode="auto">
            <a:xfrm>
              <a:off x="3709"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4</a:t>
              </a:r>
              <a:endParaRPr kumimoji="1" lang="zh-CN" altLang="zh-CN">
                <a:solidFill>
                  <a:srgbClr val="CC3300"/>
                </a:solidFill>
                <a:latin typeface="+mn-lt"/>
                <a:ea typeface="+mn-ea"/>
                <a:cs typeface="+mn-ea"/>
                <a:sym typeface="+mn-lt"/>
              </a:endParaRPr>
            </a:p>
          </p:txBody>
        </p:sp>
        <p:sp>
          <p:nvSpPr>
            <p:cNvPr id="28" name="Text Box 23"/>
            <p:cNvSpPr txBox="1">
              <a:spLocks noChangeArrowheads="1"/>
            </p:cNvSpPr>
            <p:nvPr/>
          </p:nvSpPr>
          <p:spPr bwMode="auto">
            <a:xfrm>
              <a:off x="4114"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dirty="0">
                  <a:solidFill>
                    <a:schemeClr val="hlink"/>
                  </a:solidFill>
                  <a:latin typeface="+mn-lt"/>
                  <a:ea typeface="+mn-ea"/>
                  <a:cs typeface="+mn-ea"/>
                  <a:sym typeface="+mn-lt"/>
                </a:rPr>
                <a:t>0</a:t>
              </a:r>
              <a:endParaRPr kumimoji="1" lang="zh-CN" altLang="zh-CN" dirty="0">
                <a:solidFill>
                  <a:schemeClr val="hlink"/>
                </a:solidFill>
                <a:latin typeface="+mn-lt"/>
                <a:ea typeface="+mn-ea"/>
                <a:cs typeface="+mn-ea"/>
                <a:sym typeface="+mn-lt"/>
              </a:endParaRPr>
            </a:p>
          </p:txBody>
        </p:sp>
        <p:sp>
          <p:nvSpPr>
            <p:cNvPr id="29" name="Text Box 24"/>
            <p:cNvSpPr txBox="1">
              <a:spLocks noChangeArrowheads="1"/>
            </p:cNvSpPr>
            <p:nvPr/>
          </p:nvSpPr>
          <p:spPr bwMode="auto">
            <a:xfrm>
              <a:off x="4114"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3</a:t>
              </a:r>
              <a:endParaRPr kumimoji="1" lang="zh-CN" altLang="zh-CN">
                <a:solidFill>
                  <a:srgbClr val="CC3300"/>
                </a:solidFill>
                <a:latin typeface="+mn-lt"/>
                <a:ea typeface="+mn-ea"/>
                <a:cs typeface="+mn-ea"/>
                <a:sym typeface="+mn-lt"/>
              </a:endParaRPr>
            </a:p>
          </p:txBody>
        </p:sp>
        <p:sp>
          <p:nvSpPr>
            <p:cNvPr id="30" name="Text Box 25"/>
            <p:cNvSpPr txBox="1">
              <a:spLocks noChangeArrowheads="1"/>
            </p:cNvSpPr>
            <p:nvPr/>
          </p:nvSpPr>
          <p:spPr bwMode="auto">
            <a:xfrm>
              <a:off x="4518"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PF</a:t>
              </a:r>
              <a:endParaRPr kumimoji="1" lang="en-US" altLang="zh-CN">
                <a:solidFill>
                  <a:srgbClr val="CC3300"/>
                </a:solidFill>
                <a:latin typeface="+mn-lt"/>
                <a:ea typeface="+mn-ea"/>
                <a:cs typeface="+mn-ea"/>
                <a:sym typeface="+mn-lt"/>
              </a:endParaRPr>
            </a:p>
          </p:txBody>
        </p:sp>
        <p:sp>
          <p:nvSpPr>
            <p:cNvPr id="31" name="Text Box 26"/>
            <p:cNvSpPr txBox="1">
              <a:spLocks noChangeArrowheads="1"/>
            </p:cNvSpPr>
            <p:nvPr/>
          </p:nvSpPr>
          <p:spPr bwMode="auto">
            <a:xfrm>
              <a:off x="4518"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2</a:t>
              </a:r>
              <a:endParaRPr kumimoji="1" lang="zh-CN" altLang="zh-CN">
                <a:solidFill>
                  <a:srgbClr val="CC3300"/>
                </a:solidFill>
                <a:latin typeface="+mn-lt"/>
                <a:ea typeface="+mn-ea"/>
                <a:cs typeface="+mn-ea"/>
                <a:sym typeface="+mn-lt"/>
              </a:endParaRPr>
            </a:p>
          </p:txBody>
        </p:sp>
        <p:sp>
          <p:nvSpPr>
            <p:cNvPr id="32" name="Text Box 27"/>
            <p:cNvSpPr txBox="1">
              <a:spLocks noChangeArrowheads="1"/>
            </p:cNvSpPr>
            <p:nvPr/>
          </p:nvSpPr>
          <p:spPr bwMode="auto">
            <a:xfrm>
              <a:off x="4923"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1</a:t>
              </a:r>
              <a:endParaRPr kumimoji="1" lang="zh-CN" altLang="zh-CN">
                <a:solidFill>
                  <a:schemeClr val="hlink"/>
                </a:solidFill>
                <a:latin typeface="+mn-lt"/>
                <a:ea typeface="+mn-ea"/>
                <a:cs typeface="+mn-ea"/>
                <a:sym typeface="+mn-lt"/>
              </a:endParaRPr>
            </a:p>
          </p:txBody>
        </p:sp>
        <p:sp>
          <p:nvSpPr>
            <p:cNvPr id="33" name="Text Box 28"/>
            <p:cNvSpPr txBox="1">
              <a:spLocks noChangeArrowheads="1"/>
            </p:cNvSpPr>
            <p:nvPr/>
          </p:nvSpPr>
          <p:spPr bwMode="auto">
            <a:xfrm>
              <a:off x="4923"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dirty="0">
                  <a:latin typeface="+mn-lt"/>
                  <a:ea typeface="+mn-ea"/>
                  <a:cs typeface="+mn-ea"/>
                  <a:sym typeface="+mn-lt"/>
                </a:rPr>
                <a:t>1</a:t>
              </a:r>
              <a:endParaRPr kumimoji="1" lang="zh-CN" altLang="zh-CN" dirty="0">
                <a:solidFill>
                  <a:srgbClr val="CC3300"/>
                </a:solidFill>
                <a:latin typeface="+mn-lt"/>
                <a:ea typeface="+mn-ea"/>
                <a:cs typeface="+mn-ea"/>
                <a:sym typeface="+mn-lt"/>
              </a:endParaRPr>
            </a:p>
          </p:txBody>
        </p:sp>
        <p:sp>
          <p:nvSpPr>
            <p:cNvPr id="34" name="Text Box 29"/>
            <p:cNvSpPr txBox="1">
              <a:spLocks noChangeArrowheads="1"/>
            </p:cNvSpPr>
            <p:nvPr/>
          </p:nvSpPr>
          <p:spPr bwMode="auto">
            <a:xfrm>
              <a:off x="532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CF</a:t>
              </a:r>
              <a:endParaRPr kumimoji="1" lang="en-US" altLang="zh-CN">
                <a:solidFill>
                  <a:srgbClr val="CC3300"/>
                </a:solidFill>
                <a:latin typeface="+mn-lt"/>
                <a:ea typeface="+mn-ea"/>
                <a:cs typeface="+mn-ea"/>
                <a:sym typeface="+mn-lt"/>
              </a:endParaRPr>
            </a:p>
          </p:txBody>
        </p:sp>
        <p:sp>
          <p:nvSpPr>
            <p:cNvPr id="35" name="Text Box 30"/>
            <p:cNvSpPr txBox="1">
              <a:spLocks noChangeArrowheads="1"/>
            </p:cNvSpPr>
            <p:nvPr/>
          </p:nvSpPr>
          <p:spPr bwMode="auto">
            <a:xfrm>
              <a:off x="532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0</a:t>
              </a:r>
              <a:endParaRPr kumimoji="1" lang="zh-CN" altLang="zh-CN">
                <a:solidFill>
                  <a:srgbClr val="CC3300"/>
                </a:solidFill>
                <a:latin typeface="+mn-lt"/>
                <a:ea typeface="+mn-ea"/>
                <a:cs typeface="+mn-ea"/>
                <a:sym typeface="+mn-lt"/>
              </a:endParaRPr>
            </a:p>
          </p:txBody>
        </p:sp>
      </p:grpSp>
      <p:sp>
        <p:nvSpPr>
          <p:cNvPr id="36" name="椭圆 35"/>
          <p:cNvSpPr/>
          <p:nvPr/>
        </p:nvSpPr>
        <p:spPr bwMode="auto">
          <a:xfrm>
            <a:off x="3256502" y="5904644"/>
            <a:ext cx="790577" cy="85883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22" name="Rectangle 2"/>
          <p:cNvSpPr>
            <a:spLocks noGrp="1" noChangeArrowheads="1"/>
          </p:cNvSpPr>
          <p:nvPr>
            <p:ph type="title"/>
          </p:nvPr>
        </p:nvSpPr>
        <p:spPr>
          <a:xfrm>
            <a:off x="863600" y="1177925"/>
            <a:ext cx="8229600" cy="584200"/>
          </a:xfrm>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defRPr/>
            </a:pPr>
            <a:r>
              <a:rPr lang="zh-CN" altLang="en-US" sz="3200" b="1" kern="1200" dirty="0">
                <a:solidFill>
                  <a:schemeClr val="tx1"/>
                </a:solidFill>
                <a:latin typeface="+mn-lt"/>
                <a:ea typeface="+mn-ea"/>
                <a:cs typeface="+mn-ea"/>
                <a:sym typeface="+mn-lt"/>
              </a:rPr>
              <a:t>奇偶标志</a:t>
            </a:r>
            <a:r>
              <a:rPr lang="en-US" altLang="zh-CN" sz="3200" b="1" kern="1200" dirty="0">
                <a:solidFill>
                  <a:schemeClr val="tx1"/>
                </a:solidFill>
                <a:latin typeface="+mn-lt"/>
                <a:ea typeface="+mn-ea"/>
                <a:cs typeface="+mn-ea"/>
                <a:sym typeface="+mn-lt"/>
              </a:rPr>
              <a:t>PF</a:t>
            </a:r>
            <a:r>
              <a:rPr lang="zh-CN" altLang="en-US" sz="3200" b="1" kern="1200" dirty="0">
                <a:solidFill>
                  <a:schemeClr val="tx1"/>
                </a:solidFill>
                <a:latin typeface="+mn-lt"/>
                <a:ea typeface="+mn-ea"/>
                <a:cs typeface="+mn-ea"/>
                <a:sym typeface="+mn-lt"/>
              </a:rPr>
              <a:t>（</a:t>
            </a:r>
            <a:r>
              <a:rPr lang="en-US" altLang="zh-CN" sz="3200" b="1" kern="1200" dirty="0">
                <a:solidFill>
                  <a:schemeClr val="tx1"/>
                </a:solidFill>
                <a:latin typeface="+mn-lt"/>
                <a:ea typeface="+mn-ea"/>
                <a:cs typeface="+mn-ea"/>
                <a:sym typeface="+mn-lt"/>
              </a:rPr>
              <a:t>Parity Flag</a:t>
            </a:r>
            <a:r>
              <a:rPr lang="zh-CN" altLang="en-US" sz="3200" b="1" kern="1200" dirty="0">
                <a:solidFill>
                  <a:schemeClr val="tx1"/>
                </a:solidFill>
                <a:latin typeface="+mn-lt"/>
                <a:ea typeface="+mn-ea"/>
                <a:cs typeface="+mn-ea"/>
                <a:sym typeface="+mn-lt"/>
              </a:rPr>
              <a:t>）</a:t>
            </a:r>
            <a:endParaRPr lang="zh-CN" altLang="en-US" sz="3200" b="1" kern="1200" dirty="0">
              <a:solidFill>
                <a:schemeClr val="tx1"/>
              </a:solidFill>
              <a:latin typeface="+mn-lt"/>
              <a:ea typeface="+mn-ea"/>
              <a:cs typeface="+mn-ea"/>
              <a:sym typeface="+mn-lt"/>
            </a:endParaRPr>
          </a:p>
        </p:txBody>
      </p:sp>
      <p:sp>
        <p:nvSpPr>
          <p:cNvPr id="1003523" name="Rectangle 3"/>
          <p:cNvSpPr>
            <a:spLocks noGrp="1" noChangeArrowheads="1"/>
          </p:cNvSpPr>
          <p:nvPr>
            <p:ph type="body" idx="1"/>
          </p:nvPr>
        </p:nvSpPr>
        <p:spPr>
          <a:xfrm>
            <a:off x="379965" y="1797844"/>
            <a:ext cx="8384070" cy="736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indent="-174625">
              <a:lnSpc>
                <a:spcPct val="130000"/>
              </a:lnSpc>
              <a:spcBef>
                <a:spcPts val="0"/>
              </a:spcBef>
              <a:spcAft>
                <a:spcPts val="1200"/>
              </a:spcAft>
              <a:defRPr/>
            </a:pPr>
            <a:r>
              <a:rPr lang="zh-CN" altLang="en-US" sz="2800" b="1" kern="1200" dirty="0">
                <a:solidFill>
                  <a:srgbClr val="002060"/>
                </a:solidFill>
                <a:cs typeface="+mn-ea"/>
                <a:sym typeface="+mn-lt"/>
              </a:rPr>
              <a:t>当运算结果</a:t>
            </a:r>
            <a:r>
              <a:rPr lang="zh-CN" altLang="en-US" sz="2800" b="1" kern="1200" dirty="0">
                <a:solidFill>
                  <a:srgbClr val="FF0000"/>
                </a:solidFill>
                <a:cs typeface="+mn-ea"/>
                <a:sym typeface="+mn-lt"/>
              </a:rPr>
              <a:t>最低字节</a:t>
            </a:r>
            <a:r>
              <a:rPr lang="zh-CN" altLang="en-US" sz="2800" b="1" kern="1200" dirty="0">
                <a:solidFill>
                  <a:srgbClr val="002060"/>
                </a:solidFill>
                <a:cs typeface="+mn-ea"/>
                <a:sym typeface="+mn-lt"/>
              </a:rPr>
              <a:t>中</a:t>
            </a:r>
            <a:r>
              <a:rPr lang="en-US" altLang="zh-CN" sz="2800" b="1" kern="1200" dirty="0">
                <a:solidFill>
                  <a:srgbClr val="002060"/>
                </a:solidFill>
                <a:cs typeface="+mn-ea"/>
                <a:sym typeface="+mn-lt"/>
              </a:rPr>
              <a:t>”1”</a:t>
            </a:r>
            <a:r>
              <a:rPr lang="zh-CN" altLang="en-US" sz="2800" b="1" kern="1200" dirty="0">
                <a:solidFill>
                  <a:srgbClr val="002060"/>
                </a:solidFill>
                <a:cs typeface="+mn-ea"/>
                <a:sym typeface="+mn-lt"/>
              </a:rPr>
              <a:t>的个数为零或偶数时，</a:t>
            </a:r>
            <a:r>
              <a:rPr lang="en-US" altLang="zh-CN" sz="2800" b="1" kern="1200" dirty="0">
                <a:solidFill>
                  <a:srgbClr val="002060"/>
                </a:solidFill>
                <a:cs typeface="+mn-ea"/>
                <a:sym typeface="+mn-lt"/>
              </a:rPr>
              <a:t>PF</a:t>
            </a:r>
            <a:r>
              <a:rPr lang="zh-CN" altLang="en-US" sz="2800" b="1" kern="1200" dirty="0">
                <a:solidFill>
                  <a:srgbClr val="002060"/>
                </a:solidFill>
                <a:cs typeface="+mn-ea"/>
                <a:sym typeface="+mn-lt"/>
              </a:rPr>
              <a:t>＝</a:t>
            </a:r>
            <a:r>
              <a:rPr lang="en-US" altLang="zh-CN" sz="2800" b="1" kern="1200" dirty="0">
                <a:solidFill>
                  <a:srgbClr val="002060"/>
                </a:solidFill>
                <a:cs typeface="+mn-ea"/>
                <a:sym typeface="+mn-lt"/>
              </a:rPr>
              <a:t>1</a:t>
            </a:r>
            <a:r>
              <a:rPr lang="zh-CN" altLang="en-US" sz="2800" b="1" kern="1200" dirty="0">
                <a:solidFill>
                  <a:srgbClr val="002060"/>
                </a:solidFill>
                <a:cs typeface="+mn-ea"/>
                <a:sym typeface="+mn-lt"/>
              </a:rPr>
              <a:t>；否则</a:t>
            </a:r>
            <a:r>
              <a:rPr lang="en-US" altLang="zh-CN" sz="2800" b="1" kern="1200" dirty="0">
                <a:solidFill>
                  <a:srgbClr val="002060"/>
                </a:solidFill>
                <a:cs typeface="+mn-ea"/>
                <a:sym typeface="+mn-lt"/>
              </a:rPr>
              <a:t>PF</a:t>
            </a:r>
            <a:r>
              <a:rPr lang="zh-CN" altLang="en-US" sz="2800" b="1" kern="1200" dirty="0">
                <a:solidFill>
                  <a:srgbClr val="002060"/>
                </a:solidFill>
                <a:cs typeface="+mn-ea"/>
                <a:sym typeface="+mn-lt"/>
              </a:rPr>
              <a:t>＝</a:t>
            </a:r>
            <a:r>
              <a:rPr lang="en-US" altLang="zh-CN" sz="2800" b="1" kern="1200" dirty="0">
                <a:solidFill>
                  <a:srgbClr val="002060"/>
                </a:solidFill>
                <a:cs typeface="+mn-ea"/>
                <a:sym typeface="+mn-lt"/>
              </a:rPr>
              <a:t>0</a:t>
            </a:r>
            <a:endParaRPr lang="zh-CN" altLang="en-US" sz="2800" dirty="0">
              <a:cs typeface="+mn-ea"/>
              <a:sym typeface="+mn-lt"/>
            </a:endParaRPr>
          </a:p>
        </p:txBody>
      </p:sp>
      <p:sp>
        <p:nvSpPr>
          <p:cNvPr id="6" name="Rectangle 3"/>
          <p:cNvSpPr txBox="1">
            <a:spLocks noChangeArrowheads="1"/>
          </p:cNvSpPr>
          <p:nvPr/>
        </p:nvSpPr>
        <p:spPr bwMode="auto">
          <a:xfrm>
            <a:off x="1132682" y="2997995"/>
            <a:ext cx="7375525" cy="31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50000"/>
              </a:lnSpc>
              <a:spcBef>
                <a:spcPct val="20000"/>
              </a:spcBef>
            </a:pPr>
            <a:r>
              <a:rPr lang="zh-CN" altLang="en-US" sz="2800" dirty="0">
                <a:solidFill>
                  <a:srgbClr val="C00000"/>
                </a:solidFill>
                <a:latin typeface="+mn-lt"/>
                <a:ea typeface="+mn-ea"/>
                <a:cs typeface="+mn-ea"/>
                <a:sym typeface="+mn-lt"/>
              </a:rPr>
              <a:t>例</a:t>
            </a:r>
            <a:r>
              <a:rPr lang="en-US" altLang="zh-CN" sz="2800" dirty="0">
                <a:solidFill>
                  <a:srgbClr val="C00000"/>
                </a:solidFill>
                <a:latin typeface="+mn-lt"/>
                <a:ea typeface="+mn-ea"/>
                <a:cs typeface="+mn-ea"/>
                <a:sym typeface="+mn-lt"/>
              </a:rPr>
              <a:t>1</a:t>
            </a:r>
            <a:r>
              <a:rPr lang="zh-CN" altLang="en-US" sz="2800" dirty="0">
                <a:solidFill>
                  <a:srgbClr val="C00000"/>
                </a:solidFill>
                <a:latin typeface="+mn-lt"/>
                <a:ea typeface="+mn-ea"/>
                <a:cs typeface="+mn-ea"/>
                <a:sym typeface="+mn-lt"/>
              </a:rPr>
              <a:t>：</a:t>
            </a:r>
            <a:r>
              <a:rPr lang="en-US" altLang="zh-CN" sz="2800" dirty="0">
                <a:solidFill>
                  <a:srgbClr val="0000CC"/>
                </a:solidFill>
                <a:latin typeface="+mn-lt"/>
                <a:ea typeface="+mn-ea"/>
                <a:cs typeface="+mn-ea"/>
                <a:sym typeface="+mn-lt"/>
              </a:rPr>
              <a:t>00111010</a:t>
            </a:r>
            <a:r>
              <a:rPr lang="zh-CN" altLang="en-US" sz="2800" dirty="0">
                <a:solidFill>
                  <a:srgbClr val="0000CC"/>
                </a:solidFill>
                <a:latin typeface="+mn-lt"/>
                <a:ea typeface="+mn-ea"/>
                <a:cs typeface="+mn-ea"/>
                <a:sym typeface="+mn-lt"/>
              </a:rPr>
              <a:t>＋</a:t>
            </a:r>
            <a:r>
              <a:rPr lang="en-US" altLang="zh-CN" sz="2800" dirty="0">
                <a:solidFill>
                  <a:srgbClr val="0000CC"/>
                </a:solidFill>
                <a:latin typeface="+mn-lt"/>
                <a:ea typeface="+mn-ea"/>
                <a:cs typeface="+mn-ea"/>
                <a:sym typeface="+mn-lt"/>
              </a:rPr>
              <a:t>01111100</a:t>
            </a:r>
            <a:endParaRPr lang="en-US" altLang="zh-CN" sz="2800" dirty="0">
              <a:solidFill>
                <a:srgbClr val="0000CC"/>
              </a:solidFill>
              <a:latin typeface="+mn-lt"/>
              <a:ea typeface="+mn-ea"/>
              <a:cs typeface="+mn-ea"/>
              <a:sym typeface="+mn-lt"/>
            </a:endParaRPr>
          </a:p>
          <a:p>
            <a:pPr>
              <a:lnSpc>
                <a:spcPct val="150000"/>
              </a:lnSpc>
              <a:spcBef>
                <a:spcPct val="20000"/>
              </a:spcBef>
            </a:pPr>
            <a:r>
              <a:rPr lang="zh-CN" altLang="en-US" sz="2800" dirty="0">
                <a:solidFill>
                  <a:srgbClr val="002060"/>
                </a:solidFill>
                <a:latin typeface="+mn-lt"/>
                <a:ea typeface="+mn-ea"/>
                <a:cs typeface="+mn-ea"/>
                <a:sym typeface="+mn-lt"/>
              </a:rPr>
              <a:t>         “</a:t>
            </a:r>
            <a:r>
              <a:rPr lang="en-US" altLang="zh-CN" sz="2800" dirty="0">
                <a:latin typeface="+mn-lt"/>
                <a:ea typeface="+mn-ea"/>
                <a:cs typeface="+mn-ea"/>
                <a:sym typeface="+mn-lt"/>
              </a:rPr>
              <a:t>1</a:t>
            </a:r>
            <a:r>
              <a:rPr lang="zh-CN" altLang="en-US" sz="2800" dirty="0">
                <a:latin typeface="+mn-lt"/>
                <a:ea typeface="+mn-ea"/>
                <a:cs typeface="+mn-ea"/>
                <a:sym typeface="+mn-lt"/>
              </a:rPr>
              <a:t>”的个数为</a:t>
            </a:r>
            <a:r>
              <a:rPr lang="en-US" altLang="zh-CN" sz="2800" dirty="0">
                <a:latin typeface="+mn-lt"/>
                <a:ea typeface="+mn-ea"/>
                <a:cs typeface="+mn-ea"/>
                <a:sym typeface="+mn-lt"/>
              </a:rPr>
              <a:t>5</a:t>
            </a:r>
            <a:r>
              <a:rPr lang="zh-CN" altLang="en-US" sz="2800" dirty="0">
                <a:latin typeface="+mn-lt"/>
                <a:ea typeface="+mn-ea"/>
                <a:cs typeface="+mn-ea"/>
                <a:sym typeface="+mn-lt"/>
              </a:rPr>
              <a:t>个</a:t>
            </a:r>
            <a:r>
              <a:rPr lang="zh-CN" altLang="en-US" sz="2800" dirty="0">
                <a:solidFill>
                  <a:srgbClr val="002060"/>
                </a:solidFill>
                <a:latin typeface="+mn-lt"/>
                <a:ea typeface="+mn-ea"/>
                <a:cs typeface="+mn-ea"/>
                <a:sym typeface="+mn-lt"/>
              </a:rPr>
              <a:t>，</a:t>
            </a:r>
            <a:r>
              <a:rPr lang="en-US" altLang="zh-CN" sz="2800" dirty="0">
                <a:solidFill>
                  <a:srgbClr val="C00000"/>
                </a:solidFill>
                <a:latin typeface="+mn-lt"/>
                <a:ea typeface="+mn-ea"/>
                <a:cs typeface="+mn-ea"/>
                <a:sym typeface="+mn-lt"/>
              </a:rPr>
              <a:t>PF</a:t>
            </a:r>
            <a:r>
              <a:rPr lang="zh-CN" altLang="en-US" sz="2800" dirty="0">
                <a:solidFill>
                  <a:srgbClr val="C00000"/>
                </a:solidFill>
                <a:latin typeface="+mn-lt"/>
                <a:ea typeface="+mn-ea"/>
                <a:cs typeface="+mn-ea"/>
                <a:sym typeface="+mn-lt"/>
              </a:rPr>
              <a:t>＝</a:t>
            </a:r>
            <a:r>
              <a:rPr lang="en-US" altLang="zh-CN" sz="2800" dirty="0">
                <a:solidFill>
                  <a:srgbClr val="C00000"/>
                </a:solidFill>
                <a:latin typeface="+mn-lt"/>
                <a:ea typeface="+mn-ea"/>
                <a:cs typeface="+mn-ea"/>
                <a:sym typeface="+mn-lt"/>
              </a:rPr>
              <a:t>0</a:t>
            </a:r>
            <a:endParaRPr lang="en-US" altLang="zh-CN" sz="2800" dirty="0">
              <a:solidFill>
                <a:srgbClr val="C00000"/>
              </a:solidFill>
              <a:latin typeface="+mn-lt"/>
              <a:ea typeface="+mn-ea"/>
              <a:cs typeface="+mn-ea"/>
              <a:sym typeface="+mn-lt"/>
            </a:endParaRPr>
          </a:p>
          <a:p>
            <a:pPr>
              <a:lnSpc>
                <a:spcPct val="150000"/>
              </a:lnSpc>
              <a:spcBef>
                <a:spcPct val="20000"/>
              </a:spcBef>
            </a:pPr>
            <a:r>
              <a:rPr lang="zh-CN" altLang="en-US" sz="2800" dirty="0">
                <a:solidFill>
                  <a:srgbClr val="C00000"/>
                </a:solidFill>
                <a:latin typeface="+mn-lt"/>
                <a:ea typeface="+mn-ea"/>
                <a:cs typeface="+mn-ea"/>
                <a:sym typeface="+mn-lt"/>
              </a:rPr>
              <a:t>例</a:t>
            </a:r>
            <a:r>
              <a:rPr lang="en-US" altLang="zh-CN" sz="2800" dirty="0">
                <a:solidFill>
                  <a:srgbClr val="C00000"/>
                </a:solidFill>
                <a:latin typeface="+mn-lt"/>
                <a:ea typeface="+mn-ea"/>
                <a:cs typeface="+mn-ea"/>
                <a:sym typeface="+mn-lt"/>
              </a:rPr>
              <a:t>2</a:t>
            </a:r>
            <a:r>
              <a:rPr lang="zh-CN" altLang="en-US" sz="2800" dirty="0">
                <a:solidFill>
                  <a:srgbClr val="C00000"/>
                </a:solidFill>
                <a:latin typeface="+mn-lt"/>
                <a:ea typeface="+mn-ea"/>
                <a:cs typeface="+mn-ea"/>
                <a:sym typeface="+mn-lt"/>
              </a:rPr>
              <a:t>：</a:t>
            </a:r>
            <a:r>
              <a:rPr lang="en-US" altLang="zh-CN" sz="2800" dirty="0">
                <a:solidFill>
                  <a:srgbClr val="0000CC"/>
                </a:solidFill>
                <a:latin typeface="+mn-lt"/>
                <a:ea typeface="+mn-ea"/>
                <a:cs typeface="+mn-ea"/>
                <a:sym typeface="+mn-lt"/>
              </a:rPr>
              <a:t>10000100</a:t>
            </a:r>
            <a:r>
              <a:rPr lang="zh-CN" altLang="en-US" sz="2800" dirty="0">
                <a:solidFill>
                  <a:srgbClr val="0000CC"/>
                </a:solidFill>
                <a:latin typeface="+mn-lt"/>
                <a:ea typeface="+mn-ea"/>
                <a:cs typeface="+mn-ea"/>
                <a:sym typeface="+mn-lt"/>
              </a:rPr>
              <a:t>＋</a:t>
            </a:r>
            <a:r>
              <a:rPr lang="en-US" altLang="zh-CN" sz="2800" dirty="0">
                <a:solidFill>
                  <a:srgbClr val="0000CC"/>
                </a:solidFill>
                <a:latin typeface="+mn-lt"/>
                <a:ea typeface="+mn-ea"/>
                <a:cs typeface="+mn-ea"/>
                <a:sym typeface="+mn-lt"/>
              </a:rPr>
              <a:t>01111100</a:t>
            </a:r>
            <a:endParaRPr lang="en-US" altLang="zh-CN" sz="2800" dirty="0">
              <a:solidFill>
                <a:srgbClr val="0000CC"/>
              </a:solidFill>
              <a:latin typeface="+mn-lt"/>
              <a:ea typeface="+mn-ea"/>
              <a:cs typeface="+mn-ea"/>
              <a:sym typeface="+mn-lt"/>
            </a:endParaRPr>
          </a:p>
          <a:p>
            <a:pPr>
              <a:lnSpc>
                <a:spcPct val="150000"/>
              </a:lnSpc>
              <a:spcBef>
                <a:spcPct val="20000"/>
              </a:spcBef>
            </a:pPr>
            <a:r>
              <a:rPr lang="en-US" altLang="zh-CN" sz="2800" dirty="0">
                <a:solidFill>
                  <a:srgbClr val="C00000"/>
                </a:solidFill>
                <a:latin typeface="+mn-lt"/>
                <a:ea typeface="+mn-ea"/>
                <a:cs typeface="+mn-ea"/>
                <a:sym typeface="+mn-lt"/>
              </a:rPr>
              <a:t>         </a:t>
            </a:r>
            <a:r>
              <a:rPr lang="zh-CN" altLang="en-US" sz="2800" dirty="0">
                <a:latin typeface="+mn-lt"/>
                <a:ea typeface="+mn-ea"/>
                <a:cs typeface="+mn-ea"/>
                <a:sym typeface="+mn-lt"/>
              </a:rPr>
              <a:t>“</a:t>
            </a:r>
            <a:r>
              <a:rPr lang="en-US" altLang="zh-CN" sz="2800" dirty="0">
                <a:latin typeface="+mn-lt"/>
                <a:ea typeface="+mn-ea"/>
                <a:cs typeface="+mn-ea"/>
                <a:sym typeface="+mn-lt"/>
              </a:rPr>
              <a:t>1</a:t>
            </a:r>
            <a:r>
              <a:rPr lang="zh-CN" altLang="en-US" sz="2800" dirty="0">
                <a:latin typeface="+mn-lt"/>
                <a:ea typeface="+mn-ea"/>
                <a:cs typeface="+mn-ea"/>
                <a:sym typeface="+mn-lt"/>
              </a:rPr>
              <a:t>”的个数为</a:t>
            </a:r>
            <a:r>
              <a:rPr lang="en-US" altLang="zh-CN" sz="2800" dirty="0">
                <a:latin typeface="+mn-lt"/>
                <a:ea typeface="+mn-ea"/>
                <a:cs typeface="+mn-ea"/>
                <a:sym typeface="+mn-lt"/>
              </a:rPr>
              <a:t>0</a:t>
            </a:r>
            <a:r>
              <a:rPr lang="zh-CN" altLang="en-US" sz="2800" dirty="0">
                <a:latin typeface="+mn-lt"/>
                <a:ea typeface="+mn-ea"/>
                <a:cs typeface="+mn-ea"/>
                <a:sym typeface="+mn-lt"/>
              </a:rPr>
              <a:t>个，</a:t>
            </a:r>
            <a:r>
              <a:rPr lang="en-US" altLang="zh-CN" sz="2800" dirty="0">
                <a:solidFill>
                  <a:srgbClr val="C00000"/>
                </a:solidFill>
                <a:latin typeface="+mn-lt"/>
                <a:ea typeface="+mn-ea"/>
                <a:cs typeface="+mn-ea"/>
                <a:sym typeface="+mn-lt"/>
              </a:rPr>
              <a:t>PF=1</a:t>
            </a:r>
            <a:endParaRPr lang="zh-CN" altLang="en-US" sz="2800" dirty="0">
              <a:solidFill>
                <a:srgbClr val="C00000"/>
              </a:solidFill>
              <a:latin typeface="+mn-lt"/>
              <a:ea typeface="+mn-ea"/>
              <a:cs typeface="+mn-ea"/>
              <a:sym typeface="+mn-lt"/>
            </a:endParaRPr>
          </a:p>
        </p:txBody>
      </p:sp>
      <p:sp>
        <p:nvSpPr>
          <p:cNvPr id="7" name="矩形 6"/>
          <p:cNvSpPr/>
          <p:nvPr/>
        </p:nvSpPr>
        <p:spPr bwMode="auto">
          <a:xfrm>
            <a:off x="5537994" y="3144045"/>
            <a:ext cx="2152650" cy="522287"/>
          </a:xfrm>
          <a:prstGeom prst="rect">
            <a:avLst/>
          </a:prstGeom>
          <a:solidFill>
            <a:schemeClr val="bg1"/>
          </a:solid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C00000"/>
                </a:solidFill>
                <a:latin typeface="+mn-lt"/>
                <a:ea typeface="+mn-ea"/>
                <a:cs typeface="+mn-ea"/>
                <a:sym typeface="+mn-lt"/>
              </a:rPr>
              <a:t>1</a:t>
            </a:r>
            <a:r>
              <a:rPr lang="en-US" altLang="zh-CN" sz="2800" dirty="0">
                <a:solidFill>
                  <a:srgbClr val="0000CC"/>
                </a:solidFill>
                <a:latin typeface="+mn-lt"/>
                <a:ea typeface="+mn-ea"/>
                <a:cs typeface="+mn-ea"/>
                <a:sym typeface="+mn-lt"/>
              </a:rPr>
              <a:t>0</a:t>
            </a:r>
            <a:r>
              <a:rPr lang="en-US" altLang="zh-CN" sz="2800" dirty="0">
                <a:solidFill>
                  <a:srgbClr val="C00000"/>
                </a:solidFill>
                <a:latin typeface="+mn-lt"/>
                <a:ea typeface="+mn-ea"/>
                <a:cs typeface="+mn-ea"/>
                <a:sym typeface="+mn-lt"/>
              </a:rPr>
              <a:t>11</a:t>
            </a:r>
            <a:r>
              <a:rPr lang="en-US" altLang="zh-CN" sz="2800" dirty="0">
                <a:solidFill>
                  <a:srgbClr val="0000CC"/>
                </a:solidFill>
                <a:latin typeface="+mn-lt"/>
                <a:ea typeface="+mn-ea"/>
                <a:cs typeface="+mn-ea"/>
                <a:sym typeface="+mn-lt"/>
              </a:rPr>
              <a:t>0</a:t>
            </a:r>
            <a:r>
              <a:rPr lang="en-US" altLang="zh-CN" sz="2800" dirty="0">
                <a:solidFill>
                  <a:srgbClr val="C00000"/>
                </a:solidFill>
                <a:latin typeface="+mn-lt"/>
                <a:ea typeface="+mn-ea"/>
                <a:cs typeface="+mn-ea"/>
                <a:sym typeface="+mn-lt"/>
              </a:rPr>
              <a:t>11</a:t>
            </a:r>
            <a:r>
              <a:rPr lang="en-US" altLang="zh-CN" sz="2800" dirty="0">
                <a:solidFill>
                  <a:srgbClr val="0000CC"/>
                </a:solidFill>
                <a:latin typeface="+mn-lt"/>
                <a:ea typeface="+mn-ea"/>
                <a:cs typeface="+mn-ea"/>
                <a:sym typeface="+mn-lt"/>
              </a:rPr>
              <a:t>0</a:t>
            </a:r>
            <a:endParaRPr lang="zh-CN" altLang="en-US" sz="2800" dirty="0">
              <a:solidFill>
                <a:srgbClr val="0000CC"/>
              </a:solidFill>
              <a:latin typeface="+mn-lt"/>
              <a:ea typeface="+mn-ea"/>
              <a:cs typeface="+mn-ea"/>
              <a:sym typeface="+mn-lt"/>
            </a:endParaRPr>
          </a:p>
        </p:txBody>
      </p:sp>
      <p:sp>
        <p:nvSpPr>
          <p:cNvPr id="8" name="矩形 7"/>
          <p:cNvSpPr/>
          <p:nvPr/>
        </p:nvSpPr>
        <p:spPr bwMode="auto">
          <a:xfrm>
            <a:off x="5684044" y="4575970"/>
            <a:ext cx="2722563" cy="523875"/>
          </a:xfrm>
          <a:prstGeom prst="rect">
            <a:avLst/>
          </a:prstGeom>
          <a:noFill/>
          <a:ln>
            <a:noFill/>
          </a:ln>
          <a:effectLst/>
        </p:spPr>
        <p:txBody>
          <a:bodyPr anchor="ctr">
            <a:spAutoFit/>
          </a:bodyPr>
          <a:lstStyle/>
          <a:p>
            <a:pPr>
              <a:defRPr/>
            </a:pPr>
            <a:r>
              <a:rPr lang="zh-CN" altLang="en-US" sz="2800" dirty="0">
                <a:solidFill>
                  <a:srgbClr val="0000CC"/>
                </a:solidFill>
                <a:latin typeface="+mn-lt"/>
                <a:ea typeface="+mn-ea"/>
                <a:cs typeface="+mn-ea"/>
                <a:sym typeface="+mn-lt"/>
              </a:rPr>
              <a:t>＝</a:t>
            </a:r>
            <a:r>
              <a:rPr lang="en-US" altLang="zh-CN" sz="2800" dirty="0">
                <a:solidFill>
                  <a:srgbClr val="C00000"/>
                </a:solidFill>
                <a:latin typeface="+mn-lt"/>
                <a:ea typeface="+mn-ea"/>
                <a:cs typeface="+mn-ea"/>
                <a:sym typeface="+mn-lt"/>
              </a:rPr>
              <a:t>[1</a:t>
            </a:r>
            <a:r>
              <a:rPr lang="en-US" altLang="zh-CN" sz="2800" u="sng" dirty="0">
                <a:solidFill>
                  <a:srgbClr val="C00000"/>
                </a:solidFill>
                <a:latin typeface="+mn-lt"/>
                <a:ea typeface="+mn-ea"/>
                <a:cs typeface="+mn-ea"/>
                <a:sym typeface="+mn-lt"/>
              </a:rPr>
              <a:t>]00000000</a:t>
            </a:r>
            <a:endParaRPr lang="zh-CN" altLang="en-US" sz="2800" u="sng" dirty="0">
              <a:solidFill>
                <a:srgbClr val="C00000"/>
              </a:solidFill>
              <a:latin typeface="+mn-lt"/>
              <a:ea typeface="+mn-ea"/>
              <a:cs typeface="+mn-ea"/>
              <a:sym typeface="+mn-lt"/>
            </a:endParaRPr>
          </a:p>
        </p:txBody>
      </p:sp>
      <p:grpSp>
        <p:nvGrpSpPr>
          <p:cNvPr id="9" name="Group 31"/>
          <p:cNvGrpSpPr/>
          <p:nvPr/>
        </p:nvGrpSpPr>
        <p:grpSpPr bwMode="auto">
          <a:xfrm>
            <a:off x="730029" y="5935974"/>
            <a:ext cx="7707312" cy="858838"/>
            <a:chOff x="877" y="3328"/>
            <a:chExt cx="4855" cy="541"/>
          </a:xfrm>
        </p:grpSpPr>
        <p:sp>
          <p:nvSpPr>
            <p:cNvPr id="10" name="Text Box 5"/>
            <p:cNvSpPr txBox="1">
              <a:spLocks noChangeArrowheads="1"/>
            </p:cNvSpPr>
            <p:nvPr/>
          </p:nvSpPr>
          <p:spPr bwMode="auto">
            <a:xfrm>
              <a:off x="87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OF</a:t>
              </a:r>
              <a:endParaRPr kumimoji="1" lang="en-US" altLang="zh-CN">
                <a:solidFill>
                  <a:srgbClr val="CC3300"/>
                </a:solidFill>
                <a:latin typeface="+mn-lt"/>
                <a:ea typeface="+mn-ea"/>
                <a:cs typeface="+mn-ea"/>
                <a:sym typeface="+mn-lt"/>
              </a:endParaRPr>
            </a:p>
          </p:txBody>
        </p:sp>
        <p:sp>
          <p:nvSpPr>
            <p:cNvPr id="11" name="Text Box 6"/>
            <p:cNvSpPr txBox="1">
              <a:spLocks noChangeArrowheads="1"/>
            </p:cNvSpPr>
            <p:nvPr/>
          </p:nvSpPr>
          <p:spPr bwMode="auto">
            <a:xfrm>
              <a:off x="87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11</a:t>
              </a:r>
              <a:endParaRPr kumimoji="1" lang="zh-CN" altLang="zh-CN">
                <a:solidFill>
                  <a:srgbClr val="CC3300"/>
                </a:solidFill>
                <a:latin typeface="+mn-lt"/>
                <a:ea typeface="+mn-ea"/>
                <a:cs typeface="+mn-ea"/>
                <a:sym typeface="+mn-lt"/>
              </a:endParaRPr>
            </a:p>
          </p:txBody>
        </p:sp>
        <p:sp>
          <p:nvSpPr>
            <p:cNvPr id="12" name="Text Box 9"/>
            <p:cNvSpPr txBox="1">
              <a:spLocks noChangeArrowheads="1"/>
            </p:cNvSpPr>
            <p:nvPr/>
          </p:nvSpPr>
          <p:spPr bwMode="auto">
            <a:xfrm>
              <a:off x="1282"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DF</a:t>
              </a:r>
              <a:endParaRPr kumimoji="1" lang="en-US" altLang="zh-CN">
                <a:solidFill>
                  <a:schemeClr val="hlink"/>
                </a:solidFill>
                <a:latin typeface="+mn-lt"/>
                <a:ea typeface="+mn-ea"/>
                <a:cs typeface="+mn-ea"/>
                <a:sym typeface="+mn-lt"/>
              </a:endParaRPr>
            </a:p>
          </p:txBody>
        </p:sp>
        <p:sp>
          <p:nvSpPr>
            <p:cNvPr id="13" name="Text Box 10"/>
            <p:cNvSpPr txBox="1">
              <a:spLocks noChangeArrowheads="1"/>
            </p:cNvSpPr>
            <p:nvPr/>
          </p:nvSpPr>
          <p:spPr bwMode="auto">
            <a:xfrm>
              <a:off x="1282"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10</a:t>
              </a:r>
              <a:endParaRPr kumimoji="1" lang="zh-CN" altLang="zh-CN">
                <a:solidFill>
                  <a:srgbClr val="CC3300"/>
                </a:solidFill>
                <a:latin typeface="+mn-lt"/>
                <a:ea typeface="+mn-ea"/>
                <a:cs typeface="+mn-ea"/>
                <a:sym typeface="+mn-lt"/>
              </a:endParaRPr>
            </a:p>
          </p:txBody>
        </p:sp>
        <p:sp>
          <p:nvSpPr>
            <p:cNvPr id="14" name="Text Box 11"/>
            <p:cNvSpPr txBox="1">
              <a:spLocks noChangeArrowheads="1"/>
            </p:cNvSpPr>
            <p:nvPr/>
          </p:nvSpPr>
          <p:spPr bwMode="auto">
            <a:xfrm>
              <a:off x="1686"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IF</a:t>
              </a:r>
              <a:endParaRPr kumimoji="1" lang="en-US" altLang="zh-CN">
                <a:solidFill>
                  <a:schemeClr val="hlink"/>
                </a:solidFill>
                <a:latin typeface="+mn-lt"/>
                <a:ea typeface="+mn-ea"/>
                <a:cs typeface="+mn-ea"/>
                <a:sym typeface="+mn-lt"/>
              </a:endParaRPr>
            </a:p>
          </p:txBody>
        </p:sp>
        <p:sp>
          <p:nvSpPr>
            <p:cNvPr id="15" name="Text Box 12"/>
            <p:cNvSpPr txBox="1">
              <a:spLocks noChangeArrowheads="1"/>
            </p:cNvSpPr>
            <p:nvPr/>
          </p:nvSpPr>
          <p:spPr bwMode="auto">
            <a:xfrm>
              <a:off x="1686"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9</a:t>
              </a:r>
              <a:endParaRPr kumimoji="1" lang="zh-CN" altLang="zh-CN">
                <a:solidFill>
                  <a:srgbClr val="CC3300"/>
                </a:solidFill>
                <a:latin typeface="+mn-lt"/>
                <a:ea typeface="+mn-ea"/>
                <a:cs typeface="+mn-ea"/>
                <a:sym typeface="+mn-lt"/>
              </a:endParaRPr>
            </a:p>
          </p:txBody>
        </p:sp>
        <p:sp>
          <p:nvSpPr>
            <p:cNvPr id="16" name="Text Box 13"/>
            <p:cNvSpPr txBox="1">
              <a:spLocks noChangeArrowheads="1"/>
            </p:cNvSpPr>
            <p:nvPr/>
          </p:nvSpPr>
          <p:spPr bwMode="auto">
            <a:xfrm>
              <a:off x="2091"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TF</a:t>
              </a:r>
              <a:endParaRPr kumimoji="1" lang="en-US" altLang="zh-CN">
                <a:solidFill>
                  <a:schemeClr val="hlink"/>
                </a:solidFill>
                <a:latin typeface="+mn-lt"/>
                <a:ea typeface="+mn-ea"/>
                <a:cs typeface="+mn-ea"/>
                <a:sym typeface="+mn-lt"/>
              </a:endParaRPr>
            </a:p>
          </p:txBody>
        </p:sp>
        <p:sp>
          <p:nvSpPr>
            <p:cNvPr id="17" name="Text Box 14"/>
            <p:cNvSpPr txBox="1">
              <a:spLocks noChangeArrowheads="1"/>
            </p:cNvSpPr>
            <p:nvPr/>
          </p:nvSpPr>
          <p:spPr bwMode="auto">
            <a:xfrm>
              <a:off x="2091"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8</a:t>
              </a:r>
              <a:endParaRPr kumimoji="1" lang="zh-CN" altLang="zh-CN">
                <a:solidFill>
                  <a:srgbClr val="CC3300"/>
                </a:solidFill>
                <a:latin typeface="+mn-lt"/>
                <a:ea typeface="+mn-ea"/>
                <a:cs typeface="+mn-ea"/>
                <a:sym typeface="+mn-lt"/>
              </a:endParaRPr>
            </a:p>
          </p:txBody>
        </p:sp>
        <p:sp>
          <p:nvSpPr>
            <p:cNvPr id="18" name="Text Box 15"/>
            <p:cNvSpPr txBox="1">
              <a:spLocks noChangeArrowheads="1"/>
            </p:cNvSpPr>
            <p:nvPr/>
          </p:nvSpPr>
          <p:spPr bwMode="auto">
            <a:xfrm>
              <a:off x="2495"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SF</a:t>
              </a:r>
              <a:endParaRPr kumimoji="1" lang="en-US" altLang="zh-CN">
                <a:solidFill>
                  <a:srgbClr val="CC3300"/>
                </a:solidFill>
                <a:latin typeface="+mn-lt"/>
                <a:ea typeface="+mn-ea"/>
                <a:cs typeface="+mn-ea"/>
                <a:sym typeface="+mn-lt"/>
              </a:endParaRPr>
            </a:p>
          </p:txBody>
        </p:sp>
        <p:sp>
          <p:nvSpPr>
            <p:cNvPr id="19" name="Text Box 16"/>
            <p:cNvSpPr txBox="1">
              <a:spLocks noChangeArrowheads="1"/>
            </p:cNvSpPr>
            <p:nvPr/>
          </p:nvSpPr>
          <p:spPr bwMode="auto">
            <a:xfrm>
              <a:off x="2495"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7</a:t>
              </a:r>
              <a:endParaRPr kumimoji="1" lang="zh-CN" altLang="zh-CN">
                <a:solidFill>
                  <a:srgbClr val="CC3300"/>
                </a:solidFill>
                <a:latin typeface="+mn-lt"/>
                <a:ea typeface="+mn-ea"/>
                <a:cs typeface="+mn-ea"/>
                <a:sym typeface="+mn-lt"/>
              </a:endParaRPr>
            </a:p>
          </p:txBody>
        </p:sp>
        <p:sp>
          <p:nvSpPr>
            <p:cNvPr id="20" name="Text Box 17"/>
            <p:cNvSpPr txBox="1">
              <a:spLocks noChangeArrowheads="1"/>
            </p:cNvSpPr>
            <p:nvPr/>
          </p:nvSpPr>
          <p:spPr bwMode="auto">
            <a:xfrm>
              <a:off x="2900"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ZF</a:t>
              </a:r>
              <a:endParaRPr kumimoji="1" lang="en-US" altLang="zh-CN">
                <a:solidFill>
                  <a:srgbClr val="CC3300"/>
                </a:solidFill>
                <a:latin typeface="+mn-lt"/>
                <a:ea typeface="+mn-ea"/>
                <a:cs typeface="+mn-ea"/>
                <a:sym typeface="+mn-lt"/>
              </a:endParaRPr>
            </a:p>
          </p:txBody>
        </p:sp>
        <p:sp>
          <p:nvSpPr>
            <p:cNvPr id="21" name="Text Box 18"/>
            <p:cNvSpPr txBox="1">
              <a:spLocks noChangeArrowheads="1"/>
            </p:cNvSpPr>
            <p:nvPr/>
          </p:nvSpPr>
          <p:spPr bwMode="auto">
            <a:xfrm>
              <a:off x="2900"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6</a:t>
              </a:r>
              <a:endParaRPr kumimoji="1" lang="zh-CN" altLang="zh-CN">
                <a:solidFill>
                  <a:srgbClr val="CC3300"/>
                </a:solidFill>
                <a:latin typeface="+mn-lt"/>
                <a:ea typeface="+mn-ea"/>
                <a:cs typeface="+mn-ea"/>
                <a:sym typeface="+mn-lt"/>
              </a:endParaRPr>
            </a:p>
          </p:txBody>
        </p:sp>
        <p:sp>
          <p:nvSpPr>
            <p:cNvPr id="22" name="Text Box 19"/>
            <p:cNvSpPr txBox="1">
              <a:spLocks noChangeArrowheads="1"/>
            </p:cNvSpPr>
            <p:nvPr/>
          </p:nvSpPr>
          <p:spPr bwMode="auto">
            <a:xfrm>
              <a:off x="3305"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23" name="Text Box 20"/>
            <p:cNvSpPr txBox="1">
              <a:spLocks noChangeArrowheads="1"/>
            </p:cNvSpPr>
            <p:nvPr/>
          </p:nvSpPr>
          <p:spPr bwMode="auto">
            <a:xfrm>
              <a:off x="3305"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5</a:t>
              </a:r>
              <a:endParaRPr kumimoji="1" lang="zh-CN" altLang="zh-CN">
                <a:solidFill>
                  <a:srgbClr val="CC3300"/>
                </a:solidFill>
                <a:latin typeface="+mn-lt"/>
                <a:ea typeface="+mn-ea"/>
                <a:cs typeface="+mn-ea"/>
                <a:sym typeface="+mn-lt"/>
              </a:endParaRPr>
            </a:p>
          </p:txBody>
        </p:sp>
        <p:sp>
          <p:nvSpPr>
            <p:cNvPr id="24" name="Text Box 21"/>
            <p:cNvSpPr txBox="1">
              <a:spLocks noChangeArrowheads="1"/>
            </p:cNvSpPr>
            <p:nvPr/>
          </p:nvSpPr>
          <p:spPr bwMode="auto">
            <a:xfrm>
              <a:off x="3709"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AF</a:t>
              </a:r>
              <a:endParaRPr kumimoji="1" lang="en-US" altLang="zh-CN">
                <a:solidFill>
                  <a:srgbClr val="CC3300"/>
                </a:solidFill>
                <a:latin typeface="+mn-lt"/>
                <a:ea typeface="+mn-ea"/>
                <a:cs typeface="+mn-ea"/>
                <a:sym typeface="+mn-lt"/>
              </a:endParaRPr>
            </a:p>
          </p:txBody>
        </p:sp>
        <p:sp>
          <p:nvSpPr>
            <p:cNvPr id="25" name="Text Box 22"/>
            <p:cNvSpPr txBox="1">
              <a:spLocks noChangeArrowheads="1"/>
            </p:cNvSpPr>
            <p:nvPr/>
          </p:nvSpPr>
          <p:spPr bwMode="auto">
            <a:xfrm>
              <a:off x="3709"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4</a:t>
              </a:r>
              <a:endParaRPr kumimoji="1" lang="zh-CN" altLang="zh-CN">
                <a:solidFill>
                  <a:srgbClr val="CC3300"/>
                </a:solidFill>
                <a:latin typeface="+mn-lt"/>
                <a:ea typeface="+mn-ea"/>
                <a:cs typeface="+mn-ea"/>
                <a:sym typeface="+mn-lt"/>
              </a:endParaRPr>
            </a:p>
          </p:txBody>
        </p:sp>
        <p:sp>
          <p:nvSpPr>
            <p:cNvPr id="26" name="Text Box 23"/>
            <p:cNvSpPr txBox="1">
              <a:spLocks noChangeArrowheads="1"/>
            </p:cNvSpPr>
            <p:nvPr/>
          </p:nvSpPr>
          <p:spPr bwMode="auto">
            <a:xfrm>
              <a:off x="4114"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dirty="0">
                  <a:solidFill>
                    <a:schemeClr val="hlink"/>
                  </a:solidFill>
                  <a:latin typeface="+mn-lt"/>
                  <a:ea typeface="+mn-ea"/>
                  <a:cs typeface="+mn-ea"/>
                  <a:sym typeface="+mn-lt"/>
                </a:rPr>
                <a:t>0</a:t>
              </a:r>
              <a:endParaRPr kumimoji="1" lang="zh-CN" altLang="zh-CN" dirty="0">
                <a:solidFill>
                  <a:schemeClr val="hlink"/>
                </a:solidFill>
                <a:latin typeface="+mn-lt"/>
                <a:ea typeface="+mn-ea"/>
                <a:cs typeface="+mn-ea"/>
                <a:sym typeface="+mn-lt"/>
              </a:endParaRPr>
            </a:p>
          </p:txBody>
        </p:sp>
        <p:sp>
          <p:nvSpPr>
            <p:cNvPr id="27" name="Text Box 24"/>
            <p:cNvSpPr txBox="1">
              <a:spLocks noChangeArrowheads="1"/>
            </p:cNvSpPr>
            <p:nvPr/>
          </p:nvSpPr>
          <p:spPr bwMode="auto">
            <a:xfrm>
              <a:off x="4114"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3</a:t>
              </a:r>
              <a:endParaRPr kumimoji="1" lang="zh-CN" altLang="zh-CN">
                <a:solidFill>
                  <a:srgbClr val="CC3300"/>
                </a:solidFill>
                <a:latin typeface="+mn-lt"/>
                <a:ea typeface="+mn-ea"/>
                <a:cs typeface="+mn-ea"/>
                <a:sym typeface="+mn-lt"/>
              </a:endParaRPr>
            </a:p>
          </p:txBody>
        </p:sp>
        <p:sp>
          <p:nvSpPr>
            <p:cNvPr id="28" name="Text Box 25"/>
            <p:cNvSpPr txBox="1">
              <a:spLocks noChangeArrowheads="1"/>
            </p:cNvSpPr>
            <p:nvPr/>
          </p:nvSpPr>
          <p:spPr bwMode="auto">
            <a:xfrm>
              <a:off x="4518"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PF</a:t>
              </a:r>
              <a:endParaRPr kumimoji="1" lang="en-US" altLang="zh-CN">
                <a:solidFill>
                  <a:srgbClr val="CC3300"/>
                </a:solidFill>
                <a:latin typeface="+mn-lt"/>
                <a:ea typeface="+mn-ea"/>
                <a:cs typeface="+mn-ea"/>
                <a:sym typeface="+mn-lt"/>
              </a:endParaRPr>
            </a:p>
          </p:txBody>
        </p:sp>
        <p:sp>
          <p:nvSpPr>
            <p:cNvPr id="29" name="Text Box 26"/>
            <p:cNvSpPr txBox="1">
              <a:spLocks noChangeArrowheads="1"/>
            </p:cNvSpPr>
            <p:nvPr/>
          </p:nvSpPr>
          <p:spPr bwMode="auto">
            <a:xfrm>
              <a:off x="4518"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2</a:t>
              </a:r>
              <a:endParaRPr kumimoji="1" lang="zh-CN" altLang="zh-CN">
                <a:solidFill>
                  <a:srgbClr val="CC3300"/>
                </a:solidFill>
                <a:latin typeface="+mn-lt"/>
                <a:ea typeface="+mn-ea"/>
                <a:cs typeface="+mn-ea"/>
                <a:sym typeface="+mn-lt"/>
              </a:endParaRPr>
            </a:p>
          </p:txBody>
        </p:sp>
        <p:sp>
          <p:nvSpPr>
            <p:cNvPr id="30" name="Text Box 27"/>
            <p:cNvSpPr txBox="1">
              <a:spLocks noChangeArrowheads="1"/>
            </p:cNvSpPr>
            <p:nvPr/>
          </p:nvSpPr>
          <p:spPr bwMode="auto">
            <a:xfrm>
              <a:off x="4923"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1</a:t>
              </a:r>
              <a:endParaRPr kumimoji="1" lang="zh-CN" altLang="zh-CN">
                <a:solidFill>
                  <a:schemeClr val="hlink"/>
                </a:solidFill>
                <a:latin typeface="+mn-lt"/>
                <a:ea typeface="+mn-ea"/>
                <a:cs typeface="+mn-ea"/>
                <a:sym typeface="+mn-lt"/>
              </a:endParaRPr>
            </a:p>
          </p:txBody>
        </p:sp>
        <p:sp>
          <p:nvSpPr>
            <p:cNvPr id="31" name="Text Box 28"/>
            <p:cNvSpPr txBox="1">
              <a:spLocks noChangeArrowheads="1"/>
            </p:cNvSpPr>
            <p:nvPr/>
          </p:nvSpPr>
          <p:spPr bwMode="auto">
            <a:xfrm>
              <a:off x="4923"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dirty="0">
                  <a:latin typeface="+mn-lt"/>
                  <a:ea typeface="+mn-ea"/>
                  <a:cs typeface="+mn-ea"/>
                  <a:sym typeface="+mn-lt"/>
                </a:rPr>
                <a:t>1</a:t>
              </a:r>
              <a:endParaRPr kumimoji="1" lang="zh-CN" altLang="zh-CN" dirty="0">
                <a:solidFill>
                  <a:srgbClr val="CC3300"/>
                </a:solidFill>
                <a:latin typeface="+mn-lt"/>
                <a:ea typeface="+mn-ea"/>
                <a:cs typeface="+mn-ea"/>
                <a:sym typeface="+mn-lt"/>
              </a:endParaRPr>
            </a:p>
          </p:txBody>
        </p:sp>
        <p:sp>
          <p:nvSpPr>
            <p:cNvPr id="32" name="Text Box 29"/>
            <p:cNvSpPr txBox="1">
              <a:spLocks noChangeArrowheads="1"/>
            </p:cNvSpPr>
            <p:nvPr/>
          </p:nvSpPr>
          <p:spPr bwMode="auto">
            <a:xfrm>
              <a:off x="532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CF</a:t>
              </a:r>
              <a:endParaRPr kumimoji="1" lang="en-US" altLang="zh-CN">
                <a:solidFill>
                  <a:srgbClr val="CC3300"/>
                </a:solidFill>
                <a:latin typeface="+mn-lt"/>
                <a:ea typeface="+mn-ea"/>
                <a:cs typeface="+mn-ea"/>
                <a:sym typeface="+mn-lt"/>
              </a:endParaRPr>
            </a:p>
          </p:txBody>
        </p:sp>
        <p:sp>
          <p:nvSpPr>
            <p:cNvPr id="33" name="Text Box 30"/>
            <p:cNvSpPr txBox="1">
              <a:spLocks noChangeArrowheads="1"/>
            </p:cNvSpPr>
            <p:nvPr/>
          </p:nvSpPr>
          <p:spPr bwMode="auto">
            <a:xfrm>
              <a:off x="532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0</a:t>
              </a:r>
              <a:endParaRPr kumimoji="1" lang="zh-CN" altLang="zh-CN">
                <a:solidFill>
                  <a:srgbClr val="CC3300"/>
                </a:solidFill>
                <a:latin typeface="+mn-lt"/>
                <a:ea typeface="+mn-ea"/>
                <a:cs typeface="+mn-ea"/>
                <a:sym typeface="+mn-lt"/>
              </a:endParaRPr>
            </a:p>
          </p:txBody>
        </p:sp>
      </p:grpSp>
      <p:sp>
        <p:nvSpPr>
          <p:cNvPr id="34" name="椭圆 33"/>
          <p:cNvSpPr/>
          <p:nvPr/>
        </p:nvSpPr>
        <p:spPr bwMode="auto">
          <a:xfrm>
            <a:off x="6430341" y="5949467"/>
            <a:ext cx="790577" cy="85883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64"/>
          <p:cNvSpPr>
            <a:spLocks noChangeArrowheads="1"/>
          </p:cNvSpPr>
          <p:nvPr/>
        </p:nvSpPr>
        <p:spPr bwMode="gray">
          <a:xfrm rot="5400000">
            <a:off x="6265069" y="646844"/>
            <a:ext cx="1727200" cy="3240088"/>
          </a:xfrm>
          <a:prstGeom prst="roundRect">
            <a:avLst>
              <a:gd name="adj" fmla="val 11560"/>
            </a:avLst>
          </a:prstGeom>
          <a:gradFill rotWithShape="1">
            <a:gsLst>
              <a:gs pos="0">
                <a:srgbClr val="F8F8F8">
                  <a:gamma/>
                  <a:shade val="77647"/>
                  <a:invGamma/>
                  <a:alpha val="98000"/>
                </a:srgbClr>
              </a:gs>
              <a:gs pos="50000">
                <a:srgbClr val="F8F8F8"/>
              </a:gs>
              <a:gs pos="100000">
                <a:srgbClr val="F8F8F8">
                  <a:gamma/>
                  <a:shade val="77647"/>
                  <a:invGamma/>
                  <a:alpha val="98000"/>
                </a:srgbClr>
              </a:gs>
            </a:gsLst>
            <a:lin ang="5400000" scaled="1"/>
          </a:gradFill>
          <a:ln w="38100" algn="ctr">
            <a:noFill/>
            <a:round/>
          </a:ln>
          <a:effectLst>
            <a:prstShdw prst="shdw17" dist="17961" dir="2700000">
              <a:srgbClr val="F8F8F8">
                <a:gamma/>
                <a:shade val="60000"/>
                <a:invGamma/>
              </a:srgbClr>
            </a:prstShdw>
          </a:effectLst>
        </p:spPr>
        <p:txBody>
          <a:bodyPr rot="10800000" vert="eaVert" wrap="none" anchor="ctr"/>
          <a:lstStyle/>
          <a:p>
            <a:pPr algn="l">
              <a:defRPr/>
            </a:pPr>
            <a:r>
              <a:rPr kumimoji="1" lang="zh-CN" altLang="en-US" sz="2400">
                <a:latin typeface="+mn-lt"/>
                <a:ea typeface="+mn-ea"/>
                <a:cs typeface="+mn-ea"/>
                <a:sym typeface="+mn-lt"/>
              </a:rPr>
              <a:t>         </a:t>
            </a:r>
            <a:r>
              <a:rPr kumimoji="1" lang="en-US" altLang="zh-CN" sz="2400" b="1">
                <a:solidFill>
                  <a:srgbClr val="990099"/>
                </a:solidFill>
                <a:latin typeface="+mn-lt"/>
                <a:ea typeface="+mn-ea"/>
                <a:cs typeface="+mn-ea"/>
                <a:sym typeface="+mn-lt"/>
              </a:rPr>
              <a:t>1 0 0 1 0 0 0 1</a:t>
            </a:r>
            <a:endParaRPr kumimoji="1" lang="en-US" altLang="zh-CN" sz="2400" b="1">
              <a:solidFill>
                <a:srgbClr val="990099"/>
              </a:solidFill>
              <a:latin typeface="+mn-lt"/>
              <a:ea typeface="+mn-ea"/>
              <a:cs typeface="+mn-ea"/>
              <a:sym typeface="+mn-lt"/>
            </a:endParaRPr>
          </a:p>
          <a:p>
            <a:pPr algn="l">
              <a:defRPr/>
            </a:pPr>
            <a:r>
              <a:rPr kumimoji="1" lang="en-US" altLang="zh-CN" sz="2400" b="1" u="sng">
                <a:solidFill>
                  <a:srgbClr val="990099"/>
                </a:solidFill>
                <a:latin typeface="+mn-lt"/>
                <a:ea typeface="+mn-ea"/>
                <a:cs typeface="+mn-ea"/>
                <a:sym typeface="+mn-lt"/>
              </a:rPr>
              <a:t>  </a:t>
            </a:r>
            <a:r>
              <a:rPr kumimoji="1" lang="en-US" altLang="en-US" sz="2400" b="1" u="sng">
                <a:solidFill>
                  <a:srgbClr val="990099"/>
                </a:solidFill>
                <a:latin typeface="+mn-lt"/>
                <a:ea typeface="+mn-ea"/>
                <a:cs typeface="+mn-ea"/>
                <a:sym typeface="+mn-lt"/>
              </a:rPr>
              <a:t>  </a:t>
            </a:r>
            <a:r>
              <a:rPr kumimoji="1" lang="en-US" altLang="zh-CN" sz="2400" b="1" u="sng">
                <a:solidFill>
                  <a:srgbClr val="990099"/>
                </a:solidFill>
                <a:latin typeface="+mn-lt"/>
                <a:ea typeface="+mn-ea"/>
                <a:cs typeface="+mn-ea"/>
                <a:sym typeface="+mn-lt"/>
              </a:rPr>
              <a:t> </a:t>
            </a:r>
            <a:r>
              <a:rPr kumimoji="1" lang="en-US" altLang="en-US" sz="2400" b="1" u="sng">
                <a:solidFill>
                  <a:srgbClr val="990099"/>
                </a:solidFill>
                <a:latin typeface="+mn-lt"/>
                <a:ea typeface="+mn-ea"/>
                <a:cs typeface="+mn-ea"/>
                <a:sym typeface="+mn-lt"/>
              </a:rPr>
              <a:t> + 0 1 1 1 0 1 0 0  </a:t>
            </a:r>
            <a:endParaRPr kumimoji="1" lang="en-US" altLang="zh-CN" sz="2400" b="1" u="sng">
              <a:solidFill>
                <a:srgbClr val="990099"/>
              </a:solidFill>
              <a:latin typeface="+mn-lt"/>
              <a:ea typeface="+mn-ea"/>
              <a:cs typeface="+mn-ea"/>
              <a:sym typeface="+mn-lt"/>
            </a:endParaRPr>
          </a:p>
          <a:p>
            <a:pPr algn="l">
              <a:defRPr/>
            </a:pPr>
            <a:r>
              <a:rPr kumimoji="1" lang="en-US" altLang="zh-CN" sz="2400" b="1">
                <a:solidFill>
                  <a:srgbClr val="990099"/>
                </a:solidFill>
                <a:latin typeface="+mn-lt"/>
                <a:ea typeface="+mn-ea"/>
                <a:cs typeface="+mn-ea"/>
                <a:sym typeface="+mn-lt"/>
              </a:rPr>
              <a:t>  1←</a:t>
            </a:r>
            <a:r>
              <a:rPr kumimoji="1" lang="en-US" altLang="zh-CN" b="1">
                <a:solidFill>
                  <a:srgbClr val="990099"/>
                </a:solidFill>
                <a:latin typeface="+mn-lt"/>
                <a:ea typeface="+mn-ea"/>
                <a:cs typeface="+mn-ea"/>
                <a:sym typeface="+mn-lt"/>
              </a:rPr>
              <a:t>  </a:t>
            </a:r>
            <a:r>
              <a:rPr kumimoji="1" lang="en-US" altLang="zh-CN" sz="2400" b="1">
                <a:solidFill>
                  <a:srgbClr val="990099"/>
                </a:solidFill>
                <a:latin typeface="+mn-lt"/>
                <a:ea typeface="+mn-ea"/>
                <a:cs typeface="+mn-ea"/>
                <a:sym typeface="+mn-lt"/>
              </a:rPr>
              <a:t>0 0 0 0 0 1 0 1</a:t>
            </a:r>
            <a:endParaRPr kumimoji="1" lang="en-US" altLang="zh-CN" sz="2400" b="1">
              <a:solidFill>
                <a:srgbClr val="990099"/>
              </a:solidFill>
              <a:latin typeface="+mn-lt"/>
              <a:ea typeface="+mn-ea"/>
              <a:cs typeface="+mn-ea"/>
              <a:sym typeface="+mn-lt"/>
            </a:endParaRPr>
          </a:p>
          <a:p>
            <a:pPr algn="l">
              <a:defRPr/>
            </a:pPr>
            <a:r>
              <a:rPr kumimoji="1" lang="zh-CN" altLang="en-US" sz="2400" b="1">
                <a:solidFill>
                  <a:srgbClr val="990099"/>
                </a:solidFill>
                <a:latin typeface="+mn-lt"/>
                <a:ea typeface="+mn-ea"/>
                <a:cs typeface="+mn-ea"/>
                <a:sym typeface="+mn-lt"/>
              </a:rPr>
              <a:t>进位</a:t>
            </a:r>
            <a:endParaRPr lang="zh-CN" altLang="en-US" sz="2400">
              <a:latin typeface="+mn-lt"/>
              <a:ea typeface="+mn-ea"/>
              <a:cs typeface="+mn-ea"/>
              <a:sym typeface="+mn-lt"/>
            </a:endParaRPr>
          </a:p>
        </p:txBody>
      </p:sp>
      <p:sp>
        <p:nvSpPr>
          <p:cNvPr id="7" name="AutoShape 70"/>
          <p:cNvSpPr>
            <a:spLocks noChangeArrowheads="1"/>
          </p:cNvSpPr>
          <p:nvPr/>
        </p:nvSpPr>
        <p:spPr bwMode="gray">
          <a:xfrm>
            <a:off x="468313" y="1401701"/>
            <a:ext cx="4752975" cy="1728787"/>
          </a:xfrm>
          <a:prstGeom prst="roundRect">
            <a:avLst>
              <a:gd name="adj" fmla="val 4639"/>
            </a:avLst>
          </a:prstGeom>
          <a:gradFill rotWithShape="1">
            <a:gsLst>
              <a:gs pos="0">
                <a:schemeClr val="hlink">
                  <a:gamma/>
                  <a:tint val="4314"/>
                  <a:invGamma/>
                </a:schemeClr>
              </a:gs>
              <a:gs pos="100000">
                <a:schemeClr val="hlink"/>
              </a:gs>
            </a:gsLst>
            <a:lin ang="5400000" scaled="1"/>
          </a:gradFill>
          <a:ln w="19050">
            <a:solidFill>
              <a:srgbClr val="C0C0C0"/>
            </a:solidFill>
            <a:round/>
          </a:ln>
          <a:effectLst>
            <a:outerShdw dist="53882" dir="2700000" algn="ctr" rotWithShape="0">
              <a:srgbClr val="292929">
                <a:alpha val="50000"/>
              </a:srgbClr>
            </a:outerShdw>
          </a:effectLst>
        </p:spPr>
        <p:txBody>
          <a:bodyPr anchor="ctr"/>
          <a:lstStyle/>
          <a:p>
            <a:pPr algn="l" defTabSz="377825">
              <a:defRPr/>
            </a:pPr>
            <a:r>
              <a:rPr kumimoji="1" lang="zh-CN" altLang="en-US" sz="2400" b="1" dirty="0">
                <a:solidFill>
                  <a:srgbClr val="000099"/>
                </a:solidFill>
                <a:latin typeface="+mn-lt"/>
                <a:ea typeface="+mn-ea"/>
                <a:cs typeface="+mn-ea"/>
                <a:sym typeface="+mn-lt"/>
              </a:rPr>
              <a:t>二进制加法</a:t>
            </a:r>
            <a:endParaRPr kumimoji="1" lang="zh-CN" altLang="en-US" sz="2400" b="1" dirty="0">
              <a:solidFill>
                <a:srgbClr val="000099"/>
              </a:solidFill>
              <a:latin typeface="+mn-lt"/>
              <a:ea typeface="+mn-ea"/>
              <a:cs typeface="+mn-ea"/>
              <a:sym typeface="+mn-lt"/>
            </a:endParaRPr>
          </a:p>
          <a:p>
            <a:pPr algn="l" defTabSz="377825">
              <a:defRPr/>
            </a:pPr>
            <a:r>
              <a:rPr kumimoji="1" lang="zh-CN" altLang="en-US" sz="2400" b="1" dirty="0">
                <a:solidFill>
                  <a:srgbClr val="000099"/>
                </a:solidFill>
                <a:latin typeface="+mn-lt"/>
                <a:ea typeface="+mn-ea"/>
                <a:cs typeface="+mn-ea"/>
                <a:sym typeface="+mn-lt"/>
              </a:rPr>
              <a:t>	</a:t>
            </a:r>
            <a:r>
              <a:rPr kumimoji="1" lang="en-US" altLang="zh-CN" sz="2400" b="1" dirty="0">
                <a:solidFill>
                  <a:srgbClr val="000099"/>
                </a:solidFill>
                <a:latin typeface="+mn-lt"/>
                <a:ea typeface="+mn-ea"/>
                <a:cs typeface="+mn-ea"/>
                <a:sym typeface="+mn-lt"/>
              </a:rPr>
              <a:t>10010001B + 01110100B </a:t>
            </a:r>
            <a:endParaRPr kumimoji="1" lang="en-US" altLang="zh-CN" sz="2400" b="1" dirty="0">
              <a:solidFill>
                <a:srgbClr val="000099"/>
              </a:solidFill>
              <a:latin typeface="+mn-lt"/>
              <a:ea typeface="+mn-ea"/>
              <a:cs typeface="+mn-ea"/>
              <a:sym typeface="+mn-lt"/>
            </a:endParaRPr>
          </a:p>
          <a:p>
            <a:pPr algn="l" defTabSz="377825">
              <a:defRPr/>
            </a:pPr>
            <a:r>
              <a:rPr kumimoji="1" lang="en-US" altLang="zh-CN" sz="2400" b="1" dirty="0">
                <a:solidFill>
                  <a:srgbClr val="000099"/>
                </a:solidFill>
                <a:latin typeface="+mn-lt"/>
                <a:ea typeface="+mn-ea"/>
                <a:cs typeface="+mn-ea"/>
                <a:sym typeface="+mn-lt"/>
              </a:rPr>
              <a:t>	= 00000101B</a:t>
            </a:r>
            <a:endParaRPr kumimoji="1" lang="en-US" altLang="zh-CN" sz="2400" b="1" dirty="0">
              <a:solidFill>
                <a:srgbClr val="000099"/>
              </a:solidFill>
              <a:latin typeface="+mn-lt"/>
              <a:ea typeface="+mn-ea"/>
              <a:cs typeface="+mn-ea"/>
              <a:sym typeface="+mn-lt"/>
            </a:endParaRPr>
          </a:p>
        </p:txBody>
      </p:sp>
      <p:sp>
        <p:nvSpPr>
          <p:cNvPr id="8" name="AutoShape 71"/>
          <p:cNvSpPr>
            <a:spLocks noChangeArrowheads="1"/>
          </p:cNvSpPr>
          <p:nvPr/>
        </p:nvSpPr>
        <p:spPr bwMode="invGray">
          <a:xfrm>
            <a:off x="4279137" y="1185801"/>
            <a:ext cx="723880" cy="431800"/>
          </a:xfrm>
          <a:prstGeom prst="hexagon">
            <a:avLst/>
          </a:prstGeom>
          <a:gradFill rotWithShape="1">
            <a:gsLst>
              <a:gs pos="0">
                <a:srgbClr val="FFEBFA"/>
              </a:gs>
              <a:gs pos="100000">
                <a:schemeClr val="hlink"/>
              </a:gs>
            </a:gsLst>
            <a:lin ang="5400000" scaled="1"/>
          </a:gradFill>
          <a:ln w="9525" algn="ctr">
            <a:noFill/>
            <a:miter lim="800000"/>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400" b="1" dirty="0">
                <a:solidFill>
                  <a:srgbClr val="000099"/>
                </a:solidFill>
                <a:latin typeface="+mn-lt"/>
                <a:ea typeface="+mn-ea"/>
                <a:cs typeface="+mn-ea"/>
                <a:sym typeface="+mn-lt"/>
              </a:rPr>
              <a:t>例</a:t>
            </a:r>
            <a:endParaRPr lang="zh-CN" altLang="en-US" sz="2400" b="1" dirty="0">
              <a:solidFill>
                <a:srgbClr val="000099"/>
              </a:solidFill>
              <a:latin typeface="+mn-lt"/>
              <a:ea typeface="+mn-ea"/>
              <a:cs typeface="+mn-ea"/>
              <a:sym typeface="+mn-lt"/>
            </a:endParaRPr>
          </a:p>
        </p:txBody>
      </p:sp>
      <p:sp>
        <p:nvSpPr>
          <p:cNvPr id="9" name="AutoShape 72"/>
          <p:cNvSpPr>
            <a:spLocks noChangeArrowheads="1"/>
          </p:cNvSpPr>
          <p:nvPr/>
        </p:nvSpPr>
        <p:spPr bwMode="gray">
          <a:xfrm>
            <a:off x="468313" y="3357563"/>
            <a:ext cx="8280400" cy="3097212"/>
          </a:xfrm>
          <a:prstGeom prst="roundRect">
            <a:avLst>
              <a:gd name="adj" fmla="val 4639"/>
            </a:avLst>
          </a:prstGeom>
          <a:gradFill rotWithShape="1">
            <a:gsLst>
              <a:gs pos="0">
                <a:schemeClr val="hlink">
                  <a:gamma/>
                  <a:tint val="4314"/>
                  <a:invGamma/>
                </a:schemeClr>
              </a:gs>
              <a:gs pos="100000">
                <a:schemeClr val="hlink"/>
              </a:gs>
            </a:gsLst>
            <a:lin ang="5400000" scaled="1"/>
          </a:gradFill>
          <a:ln w="19050">
            <a:solidFill>
              <a:srgbClr val="C0C0C0"/>
            </a:solidFill>
            <a:round/>
          </a:ln>
          <a:effectLst>
            <a:outerShdw dist="53882" dir="2700000" algn="ctr" rotWithShape="0">
              <a:srgbClr val="292929">
                <a:alpha val="50000"/>
              </a:srgbClr>
            </a:outerShdw>
          </a:effectLst>
        </p:spPr>
        <p:txBody>
          <a:bodyPr anchor="ctr"/>
          <a:lstStyle/>
          <a:p>
            <a:pPr algn="l" defTabSz="377825">
              <a:defRPr/>
            </a:pPr>
            <a:r>
              <a:rPr kumimoji="1" lang="en-US" altLang="zh-CN" sz="2400" b="1" dirty="0">
                <a:solidFill>
                  <a:srgbClr val="000099"/>
                </a:solidFill>
                <a:latin typeface="+mn-lt"/>
                <a:ea typeface="+mn-ea"/>
                <a:cs typeface="+mn-ea"/>
                <a:sym typeface="+mn-lt"/>
              </a:rPr>
              <a:t>CF=1</a:t>
            </a:r>
            <a:r>
              <a:rPr kumimoji="1" lang="zh-CN" altLang="en-US" sz="2400" b="1" dirty="0">
                <a:solidFill>
                  <a:srgbClr val="000099"/>
                </a:solidFill>
                <a:latin typeface="+mn-lt"/>
                <a:ea typeface="+mn-ea"/>
                <a:cs typeface="+mn-ea"/>
                <a:sym typeface="+mn-lt"/>
              </a:rPr>
              <a:t>，产生进位			 		</a:t>
            </a:r>
            <a:r>
              <a:rPr kumimoji="1" lang="en-US" altLang="zh-CN" sz="2400" b="1" dirty="0">
                <a:solidFill>
                  <a:srgbClr val="000099"/>
                </a:solidFill>
                <a:latin typeface="+mn-lt"/>
                <a:ea typeface="+mn-ea"/>
                <a:cs typeface="+mn-ea"/>
                <a:sym typeface="+mn-lt"/>
              </a:rPr>
              <a:t>AF=0</a:t>
            </a:r>
            <a:r>
              <a:rPr kumimoji="1" lang="zh-CN" altLang="en-US" sz="2400" b="1" dirty="0">
                <a:solidFill>
                  <a:srgbClr val="000099"/>
                </a:solidFill>
                <a:latin typeface="+mn-lt"/>
                <a:ea typeface="+mn-ea"/>
                <a:cs typeface="+mn-ea"/>
                <a:sym typeface="+mn-lt"/>
              </a:rPr>
              <a:t>，半字节无进位</a:t>
            </a:r>
            <a:endParaRPr kumimoji="1" lang="zh-CN" altLang="en-US" sz="2400" b="1" dirty="0">
              <a:solidFill>
                <a:srgbClr val="000099"/>
              </a:solidFill>
              <a:latin typeface="+mn-lt"/>
              <a:ea typeface="+mn-ea"/>
              <a:cs typeface="+mn-ea"/>
              <a:sym typeface="+mn-lt"/>
            </a:endParaRPr>
          </a:p>
          <a:p>
            <a:pPr algn="l" defTabSz="377825">
              <a:defRPr/>
            </a:pPr>
            <a:r>
              <a:rPr kumimoji="1" lang="en-US" altLang="zh-CN" sz="2400" b="1" dirty="0">
                <a:solidFill>
                  <a:srgbClr val="000099"/>
                </a:solidFill>
                <a:latin typeface="+mn-lt"/>
                <a:ea typeface="+mn-ea"/>
                <a:cs typeface="+mn-ea"/>
                <a:sym typeface="+mn-lt"/>
              </a:rPr>
              <a:t>SF=0</a:t>
            </a:r>
            <a:r>
              <a:rPr kumimoji="1" lang="zh-CN" altLang="en-US" sz="2400" b="1" dirty="0">
                <a:solidFill>
                  <a:srgbClr val="000099"/>
                </a:solidFill>
                <a:latin typeface="+mn-lt"/>
                <a:ea typeface="+mn-ea"/>
                <a:cs typeface="+mn-ea"/>
                <a:sym typeface="+mn-lt"/>
              </a:rPr>
              <a:t>，结果为正</a:t>
            </a:r>
            <a:r>
              <a:rPr kumimoji="1" lang="en-US" altLang="zh-CN" sz="2400" b="1" dirty="0">
                <a:solidFill>
                  <a:srgbClr val="000099"/>
                </a:solidFill>
                <a:latin typeface="+mn-lt"/>
                <a:ea typeface="+mn-ea"/>
                <a:cs typeface="+mn-ea"/>
                <a:sym typeface="+mn-lt"/>
              </a:rPr>
              <a:t>(</a:t>
            </a:r>
            <a:r>
              <a:rPr kumimoji="1" lang="zh-CN" altLang="en-US" sz="2400" b="1" dirty="0">
                <a:solidFill>
                  <a:srgbClr val="000099"/>
                </a:solidFill>
                <a:latin typeface="+mn-lt"/>
                <a:ea typeface="+mn-ea"/>
                <a:cs typeface="+mn-ea"/>
                <a:sym typeface="+mn-lt"/>
              </a:rPr>
              <a:t>最高位为</a:t>
            </a:r>
            <a:r>
              <a:rPr kumimoji="1" lang="en-US" altLang="zh-CN" sz="2400" b="1" dirty="0">
                <a:solidFill>
                  <a:srgbClr val="000099"/>
                </a:solidFill>
                <a:latin typeface="+mn-lt"/>
                <a:ea typeface="+mn-ea"/>
                <a:cs typeface="+mn-ea"/>
                <a:sym typeface="+mn-lt"/>
              </a:rPr>
              <a:t>0)	ZF=0</a:t>
            </a:r>
            <a:r>
              <a:rPr kumimoji="1" lang="zh-CN" altLang="en-US" sz="2400" b="1" dirty="0">
                <a:solidFill>
                  <a:srgbClr val="000099"/>
                </a:solidFill>
                <a:latin typeface="+mn-lt"/>
                <a:ea typeface="+mn-ea"/>
                <a:cs typeface="+mn-ea"/>
                <a:sym typeface="+mn-lt"/>
              </a:rPr>
              <a:t>，结果不为</a:t>
            </a:r>
            <a:r>
              <a:rPr kumimoji="1" lang="en-US" altLang="zh-CN" sz="2400" b="1" dirty="0">
                <a:solidFill>
                  <a:srgbClr val="000099"/>
                </a:solidFill>
                <a:latin typeface="+mn-lt"/>
                <a:ea typeface="+mn-ea"/>
                <a:cs typeface="+mn-ea"/>
                <a:sym typeface="+mn-lt"/>
              </a:rPr>
              <a:t>0</a:t>
            </a:r>
            <a:endParaRPr kumimoji="1" lang="en-US" altLang="zh-CN" sz="2400" b="1" dirty="0">
              <a:solidFill>
                <a:srgbClr val="000099"/>
              </a:solidFill>
              <a:latin typeface="+mn-lt"/>
              <a:ea typeface="+mn-ea"/>
              <a:cs typeface="+mn-ea"/>
              <a:sym typeface="+mn-lt"/>
            </a:endParaRPr>
          </a:p>
          <a:p>
            <a:pPr algn="l" defTabSz="377825">
              <a:defRPr/>
            </a:pPr>
            <a:r>
              <a:rPr kumimoji="1" lang="en-US" altLang="zh-CN" sz="2400" b="1" dirty="0">
                <a:solidFill>
                  <a:srgbClr val="000099"/>
                </a:solidFill>
                <a:latin typeface="+mn-lt"/>
                <a:ea typeface="+mn-ea"/>
                <a:cs typeface="+mn-ea"/>
                <a:sym typeface="+mn-lt"/>
              </a:rPr>
              <a:t>PF=1</a:t>
            </a:r>
            <a:r>
              <a:rPr kumimoji="1" lang="zh-CN" altLang="en-US" sz="2400" b="1" dirty="0">
                <a:solidFill>
                  <a:srgbClr val="000099"/>
                </a:solidFill>
                <a:latin typeface="+mn-lt"/>
                <a:ea typeface="+mn-ea"/>
                <a:cs typeface="+mn-ea"/>
                <a:sym typeface="+mn-lt"/>
              </a:rPr>
              <a:t>，结果偶数个</a:t>
            </a:r>
            <a:r>
              <a:rPr kumimoji="1" lang="en-US" altLang="zh-CN" sz="2400" b="1" dirty="0">
                <a:solidFill>
                  <a:srgbClr val="000099"/>
                </a:solidFill>
                <a:latin typeface="+mn-lt"/>
                <a:ea typeface="+mn-ea"/>
                <a:cs typeface="+mn-ea"/>
                <a:sym typeface="+mn-lt"/>
              </a:rPr>
              <a:t>1</a:t>
            </a:r>
            <a:endParaRPr kumimoji="1" lang="en-US" altLang="zh-CN" sz="2400" b="1" dirty="0">
              <a:solidFill>
                <a:srgbClr val="000099"/>
              </a:solidFill>
              <a:latin typeface="+mn-lt"/>
              <a:ea typeface="+mn-ea"/>
              <a:cs typeface="+mn-ea"/>
              <a:sym typeface="+mn-lt"/>
            </a:endParaRPr>
          </a:p>
          <a:p>
            <a:pPr algn="l" defTabSz="377825">
              <a:defRPr/>
            </a:pPr>
            <a:r>
              <a:rPr kumimoji="1" lang="en-US" altLang="zh-CN" sz="2400" b="1" dirty="0">
                <a:solidFill>
                  <a:srgbClr val="000099"/>
                </a:solidFill>
                <a:latin typeface="+mn-lt"/>
                <a:ea typeface="+mn-ea"/>
                <a:cs typeface="+mn-ea"/>
                <a:sym typeface="+mn-lt"/>
              </a:rPr>
              <a:t>OF=0</a:t>
            </a:r>
            <a:r>
              <a:rPr kumimoji="1" lang="zh-CN" altLang="en-US" sz="2400" b="1" dirty="0">
                <a:solidFill>
                  <a:srgbClr val="000099"/>
                </a:solidFill>
                <a:latin typeface="+mn-lt"/>
                <a:ea typeface="+mn-ea"/>
                <a:cs typeface="+mn-ea"/>
                <a:sym typeface="+mn-lt"/>
              </a:rPr>
              <a:t>，将两个操作数作为有符号数，相加结果无溢出。</a:t>
            </a:r>
            <a:endParaRPr kumimoji="1" lang="zh-CN" altLang="en-US" sz="2400" b="1" dirty="0">
              <a:solidFill>
                <a:srgbClr val="000099"/>
              </a:solidFill>
              <a:latin typeface="+mn-lt"/>
              <a:ea typeface="+mn-ea"/>
              <a:cs typeface="+mn-ea"/>
              <a:sym typeface="+mn-lt"/>
            </a:endParaRPr>
          </a:p>
          <a:p>
            <a:pPr algn="l" defTabSz="377825">
              <a:defRPr/>
            </a:pPr>
            <a:r>
              <a:rPr kumimoji="1" lang="zh-CN" altLang="en-US" sz="2400" b="1" dirty="0">
                <a:solidFill>
                  <a:srgbClr val="000099"/>
                </a:solidFill>
                <a:latin typeface="+mn-lt"/>
                <a:ea typeface="+mn-ea"/>
                <a:cs typeface="+mn-ea"/>
                <a:sym typeface="+mn-lt"/>
              </a:rPr>
              <a:t>		   </a:t>
            </a:r>
            <a:r>
              <a:rPr kumimoji="1" lang="en-US" altLang="zh-CN" sz="2400" b="1" dirty="0">
                <a:solidFill>
                  <a:srgbClr val="000099"/>
                </a:solidFill>
                <a:latin typeface="+mn-lt"/>
                <a:ea typeface="+mn-ea"/>
                <a:cs typeface="+mn-ea"/>
                <a:sym typeface="+mn-lt"/>
              </a:rPr>
              <a:t>10010001B = -111D</a:t>
            </a:r>
            <a:r>
              <a:rPr kumimoji="1" lang="zh-CN" altLang="en-US" sz="2400" b="1" dirty="0">
                <a:solidFill>
                  <a:srgbClr val="000099"/>
                </a:solidFill>
                <a:latin typeface="+mn-lt"/>
                <a:ea typeface="+mn-ea"/>
                <a:cs typeface="+mn-ea"/>
                <a:sym typeface="+mn-lt"/>
              </a:rPr>
              <a:t>，</a:t>
            </a:r>
            <a:r>
              <a:rPr kumimoji="1" lang="en-US" altLang="zh-CN" sz="2400" b="1" dirty="0">
                <a:solidFill>
                  <a:srgbClr val="000099"/>
                </a:solidFill>
                <a:latin typeface="+mn-lt"/>
                <a:ea typeface="+mn-ea"/>
                <a:cs typeface="+mn-ea"/>
                <a:sym typeface="+mn-lt"/>
              </a:rPr>
              <a:t>01110100B = 116D</a:t>
            </a:r>
            <a:endParaRPr kumimoji="1" lang="en-US" altLang="zh-CN" sz="2400" b="1" dirty="0">
              <a:solidFill>
                <a:srgbClr val="000099"/>
              </a:solidFill>
              <a:latin typeface="+mn-lt"/>
              <a:ea typeface="+mn-ea"/>
              <a:cs typeface="+mn-ea"/>
              <a:sym typeface="+mn-lt"/>
            </a:endParaRPr>
          </a:p>
          <a:p>
            <a:pPr algn="l" defTabSz="377825">
              <a:defRPr/>
            </a:pPr>
            <a:r>
              <a:rPr kumimoji="1" lang="en-US" altLang="zh-CN" sz="2400" b="1" dirty="0">
                <a:solidFill>
                  <a:srgbClr val="000099"/>
                </a:solidFill>
                <a:latin typeface="+mn-lt"/>
                <a:ea typeface="+mn-ea"/>
                <a:cs typeface="+mn-ea"/>
                <a:sym typeface="+mn-lt"/>
              </a:rPr>
              <a:t>		   (-111D) + (+116D) = 5D</a:t>
            </a:r>
            <a:endParaRPr kumimoji="1" lang="en-US" altLang="zh-CN" sz="2400" b="1" dirty="0">
              <a:solidFill>
                <a:srgbClr val="000099"/>
              </a:solidFill>
              <a:latin typeface="+mn-lt"/>
              <a:ea typeface="+mn-ea"/>
              <a:cs typeface="+mn-ea"/>
              <a:sym typeface="+mn-lt"/>
            </a:endParaRPr>
          </a:p>
          <a:p>
            <a:pPr algn="l" defTabSz="377825">
              <a:defRPr/>
            </a:pPr>
            <a:r>
              <a:rPr kumimoji="1" lang="zh-CN" altLang="en-US" sz="2400" b="1" dirty="0">
                <a:solidFill>
                  <a:srgbClr val="000099"/>
                </a:solidFill>
                <a:latin typeface="+mn-lt"/>
                <a:ea typeface="+mn-ea"/>
                <a:cs typeface="+mn-ea"/>
                <a:sym typeface="+mn-lt"/>
              </a:rPr>
              <a:t>加法</a:t>
            </a:r>
            <a:r>
              <a:rPr kumimoji="1" lang="en-US" altLang="zh-CN" sz="2400" b="1" dirty="0">
                <a:solidFill>
                  <a:srgbClr val="000099"/>
                </a:solidFill>
                <a:latin typeface="+mn-lt"/>
                <a:ea typeface="+mn-ea"/>
                <a:cs typeface="+mn-ea"/>
                <a:sym typeface="+mn-lt"/>
              </a:rPr>
              <a:t>OF</a:t>
            </a:r>
            <a:r>
              <a:rPr kumimoji="1" lang="zh-CN" altLang="zh-CN" sz="2400" b="1" dirty="0">
                <a:solidFill>
                  <a:srgbClr val="000099"/>
                </a:solidFill>
                <a:latin typeface="+mn-lt"/>
                <a:ea typeface="+mn-ea"/>
                <a:cs typeface="+mn-ea"/>
                <a:sym typeface="+mn-lt"/>
              </a:rPr>
              <a:t>的判断：同符号数相加而和的符号与之相反则</a:t>
            </a:r>
            <a:r>
              <a:rPr kumimoji="1" lang="en-US" altLang="zh-CN" sz="2400" b="1" dirty="0">
                <a:solidFill>
                  <a:srgbClr val="000099"/>
                </a:solidFill>
                <a:latin typeface="+mn-lt"/>
                <a:ea typeface="+mn-ea"/>
                <a:cs typeface="+mn-ea"/>
                <a:sym typeface="+mn-lt"/>
              </a:rPr>
              <a:t>OF</a:t>
            </a:r>
            <a:r>
              <a:rPr kumimoji="1" lang="zh-CN" altLang="zh-CN" sz="2400" b="1" dirty="0">
                <a:solidFill>
                  <a:srgbClr val="000099"/>
                </a:solidFill>
                <a:latin typeface="+mn-lt"/>
                <a:ea typeface="+mn-ea"/>
                <a:cs typeface="+mn-ea"/>
                <a:sym typeface="+mn-lt"/>
              </a:rPr>
              <a:t>为1</a:t>
            </a:r>
            <a:r>
              <a:rPr kumimoji="1" lang="en-US" altLang="zh-CN" sz="2400" b="1" dirty="0">
                <a:solidFill>
                  <a:srgbClr val="000099"/>
                </a:solidFill>
                <a:latin typeface="+mn-lt"/>
                <a:ea typeface="+mn-ea"/>
                <a:cs typeface="+mn-ea"/>
                <a:sym typeface="+mn-lt"/>
              </a:rPr>
              <a:t>(</a:t>
            </a:r>
            <a:r>
              <a:rPr kumimoji="1" lang="zh-CN" altLang="en-US" sz="2400" b="1" dirty="0">
                <a:solidFill>
                  <a:srgbClr val="000099"/>
                </a:solidFill>
                <a:latin typeface="+mn-lt"/>
                <a:ea typeface="+mn-ea"/>
                <a:cs typeface="+mn-ea"/>
                <a:sym typeface="+mn-lt"/>
              </a:rPr>
              <a:t>产生溢出</a:t>
            </a:r>
            <a:r>
              <a:rPr kumimoji="1" lang="en-US" altLang="zh-CN" sz="2400" b="1" dirty="0">
                <a:solidFill>
                  <a:srgbClr val="000099"/>
                </a:solidFill>
                <a:latin typeface="+mn-lt"/>
                <a:ea typeface="+mn-ea"/>
                <a:cs typeface="+mn-ea"/>
                <a:sym typeface="+mn-lt"/>
              </a:rPr>
              <a:t>)</a:t>
            </a:r>
            <a:r>
              <a:rPr kumimoji="1" lang="zh-CN" altLang="en-US" sz="2400" b="1" dirty="0">
                <a:solidFill>
                  <a:srgbClr val="000099"/>
                </a:solidFill>
                <a:latin typeface="+mn-lt"/>
                <a:ea typeface="+mn-ea"/>
                <a:cs typeface="+mn-ea"/>
                <a:sym typeface="+mn-lt"/>
              </a:rPr>
              <a:t>，否则</a:t>
            </a:r>
            <a:r>
              <a:rPr kumimoji="1" lang="en-US" altLang="zh-CN" sz="2400" b="1" dirty="0">
                <a:solidFill>
                  <a:srgbClr val="000099"/>
                </a:solidFill>
                <a:latin typeface="+mn-lt"/>
                <a:ea typeface="+mn-ea"/>
                <a:cs typeface="+mn-ea"/>
                <a:sym typeface="+mn-lt"/>
              </a:rPr>
              <a:t>OF</a:t>
            </a:r>
            <a:r>
              <a:rPr kumimoji="1" lang="zh-CN" altLang="en-US" sz="2400" b="1" dirty="0">
                <a:solidFill>
                  <a:srgbClr val="000099"/>
                </a:solidFill>
                <a:latin typeface="+mn-lt"/>
                <a:ea typeface="+mn-ea"/>
                <a:cs typeface="+mn-ea"/>
                <a:sym typeface="+mn-lt"/>
              </a:rPr>
              <a:t>为</a:t>
            </a:r>
            <a:r>
              <a:rPr kumimoji="1" lang="en-US" altLang="zh-CN" sz="2400" b="1" dirty="0">
                <a:solidFill>
                  <a:srgbClr val="000099"/>
                </a:solidFill>
                <a:latin typeface="+mn-lt"/>
                <a:ea typeface="+mn-ea"/>
                <a:cs typeface="+mn-ea"/>
                <a:sym typeface="+mn-lt"/>
              </a:rPr>
              <a:t>0(</a:t>
            </a:r>
            <a:r>
              <a:rPr kumimoji="1" lang="zh-CN" altLang="en-US" sz="2400" b="1" dirty="0">
                <a:solidFill>
                  <a:srgbClr val="000099"/>
                </a:solidFill>
                <a:latin typeface="+mn-lt"/>
                <a:ea typeface="+mn-ea"/>
                <a:cs typeface="+mn-ea"/>
                <a:sym typeface="+mn-lt"/>
              </a:rPr>
              <a:t>不产生溢出</a:t>
            </a:r>
            <a:r>
              <a:rPr kumimoji="1" lang="en-US" altLang="zh-CN" sz="2400" b="1" dirty="0">
                <a:solidFill>
                  <a:srgbClr val="000099"/>
                </a:solidFill>
                <a:latin typeface="+mn-lt"/>
                <a:ea typeface="+mn-ea"/>
                <a:cs typeface="+mn-ea"/>
                <a:sym typeface="+mn-lt"/>
              </a:rPr>
              <a:t>)</a:t>
            </a:r>
            <a:r>
              <a:rPr kumimoji="1" lang="zh-CN" altLang="en-US" sz="2400" b="1" dirty="0">
                <a:solidFill>
                  <a:srgbClr val="000099"/>
                </a:solidFill>
                <a:latin typeface="+mn-lt"/>
                <a:ea typeface="+mn-ea"/>
                <a:cs typeface="+mn-ea"/>
                <a:sym typeface="+mn-lt"/>
              </a:rPr>
              <a:t>。</a:t>
            </a:r>
            <a:endParaRPr kumimoji="1" lang="zh-CN" altLang="en-US" sz="2400" b="1" dirty="0">
              <a:solidFill>
                <a:srgbClr val="000099"/>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4610" name="Group 2"/>
          <p:cNvGraphicFramePr>
            <a:graphicFrameLocks noGrp="1"/>
          </p:cNvGraphicFramePr>
          <p:nvPr/>
        </p:nvGraphicFramePr>
        <p:xfrm>
          <a:off x="628650" y="2073275"/>
          <a:ext cx="8128000" cy="4222751"/>
        </p:xfrm>
        <a:graphic>
          <a:graphicData uri="http://schemas.openxmlformats.org/drawingml/2006/table">
            <a:tbl>
              <a:tblPr/>
              <a:tblGrid>
                <a:gridCol w="1282700"/>
                <a:gridCol w="1766888"/>
                <a:gridCol w="1584325"/>
                <a:gridCol w="1603375"/>
                <a:gridCol w="1890712"/>
              </a:tblGrid>
              <a:tr h="1404936">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dirty="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2800" b="0" i="0" u="none" strike="noStrike" cap="none" normalizeH="0" baseline="0" dirty="0">
                          <a:ln>
                            <a:noFill/>
                          </a:ln>
                          <a:solidFill>
                            <a:schemeClr val="tx1"/>
                          </a:solidFill>
                          <a:effectLst/>
                          <a:latin typeface="+mn-lt"/>
                          <a:ea typeface="+mn-ea"/>
                          <a:cs typeface="+mn-ea"/>
                          <a:sym typeface="+mn-lt"/>
                        </a:rPr>
                        <a:t>                         </a:t>
                      </a:r>
                      <a:endParaRPr kumimoji="0" lang="en-US" altLang="zh-CN" sz="2800" b="0" i="0" u="none" strike="noStrike" cap="none" normalizeH="0" baseline="0" dirty="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miter lim="800000"/>
                      <a:headEnd type="none" w="med" len="med"/>
                      <a:tailEnd type="triangl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zh-CN" altLang="zh-CN" sz="2800" b="0"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miter lim="800000"/>
                      <a:headEnd type="none" w="med" len="med"/>
                      <a:tailEnd type="triangl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2800" b="1" i="0" u="none" strike="noStrike" cap="none" normalizeH="0" baseline="0">
                          <a:ln>
                            <a:noFill/>
                          </a:ln>
                          <a:solidFill>
                            <a:srgbClr val="FF0000"/>
                          </a:solidFill>
                          <a:effectLst/>
                          <a:latin typeface="+mn-lt"/>
                          <a:ea typeface="+mn-ea"/>
                          <a:cs typeface="+mn-ea"/>
                          <a:sym typeface="+mn-lt"/>
                        </a:rPr>
                        <a:t>CF</a:t>
                      </a:r>
                      <a:endParaRPr kumimoji="0" lang="en-US" altLang="zh-CN" sz="2800" b="1" i="0" u="none" strike="noStrike" cap="none" normalizeH="0" baseline="0">
                        <a:ln>
                          <a:noFill/>
                        </a:ln>
                        <a:solidFill>
                          <a:srgbClr val="FF0000"/>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hlink"/>
                        </a:solidFill>
                        <a:effectLst>
                          <a:outerShdw blurRad="38100" dist="38100" dir="2700000" algn="tl">
                            <a:srgbClr val="C0C0C0"/>
                          </a:outerShdw>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hlink"/>
                        </a:solidFill>
                        <a:effectLst>
                          <a:outerShdw blurRad="38100" dist="38100" dir="2700000" algn="tl">
                            <a:srgbClr val="C0C0C0"/>
                          </a:outerShdw>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hlink"/>
                        </a:solidFill>
                        <a:effectLst>
                          <a:outerShdw blurRad="38100" dist="38100" dir="2700000" algn="tl">
                            <a:srgbClr val="C0C0C0"/>
                          </a:outerShdw>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miter lim="800000"/>
                      <a:headEnd type="none" w="med" len="med"/>
                      <a:tailEnd type="triangl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hlink"/>
                        </a:solidFill>
                        <a:effectLst>
                          <a:outerShdw blurRad="38100" dist="38100" dir="2700000" algn="tl">
                            <a:srgbClr val="C0C0C0"/>
                          </a:outerShdw>
                        </a:effectLst>
                        <a:latin typeface="+mn-lt"/>
                        <a:ea typeface="+mn-ea"/>
                        <a:cs typeface="+mn-ea"/>
                        <a:sym typeface="+mn-lt"/>
                      </a:endParaRPr>
                    </a:p>
                  </a:txBody>
                  <a:tcPr anchor="ctr" horzOverflow="overflow">
                    <a:lnL w="12700" cap="flat" cmpd="sng" algn="ctr">
                      <a:solidFill>
                        <a:schemeClr val="tx1"/>
                      </a:solidFill>
                      <a:prstDash val="solid"/>
                      <a:miter lim="800000"/>
                      <a:headEnd type="none" w="med" len="med"/>
                      <a:tailEnd type="triangl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2800" b="1" i="0" u="none" strike="noStrike" cap="none" normalizeH="0" baseline="0">
                          <a:ln>
                            <a:noFill/>
                          </a:ln>
                          <a:solidFill>
                            <a:schemeClr val="tx1"/>
                          </a:solidFill>
                          <a:effectLst/>
                          <a:latin typeface="+mn-lt"/>
                          <a:ea typeface="+mn-ea"/>
                          <a:cs typeface="+mn-ea"/>
                          <a:sym typeface="+mn-lt"/>
                        </a:rPr>
                        <a:t>PF</a:t>
                      </a:r>
                      <a:endParaRPr kumimoji="0" lang="en-US"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miter lim="800000"/>
                      <a:headEnd type="none" w="med" len="med"/>
                      <a:tailEnd type="triangl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miter lim="800000"/>
                      <a:headEnd type="none" w="med" len="med"/>
                      <a:tailEnd type="triangl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2800" b="1" i="0" u="none" strike="noStrike" cap="none" normalizeH="0" baseline="0" dirty="0">
                          <a:ln>
                            <a:noFill/>
                          </a:ln>
                          <a:solidFill>
                            <a:schemeClr val="tx1"/>
                          </a:solidFill>
                          <a:effectLst/>
                          <a:latin typeface="+mn-lt"/>
                          <a:ea typeface="+mn-ea"/>
                          <a:cs typeface="+mn-ea"/>
                          <a:sym typeface="+mn-lt"/>
                        </a:rPr>
                        <a:t>ZF</a:t>
                      </a:r>
                      <a:endParaRPr kumimoji="0" lang="en-US" altLang="zh-CN" sz="2800" b="1" i="0" u="none" strike="noStrike" cap="none" normalizeH="0" baseline="0" dirty="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miter lim="800000"/>
                      <a:headEnd type="none" w="med" len="med"/>
                      <a:tailEnd type="triangl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miter lim="800000"/>
                      <a:headEnd type="none" w="med" len="med"/>
                      <a:tailEnd type="triangl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2800" b="1" i="0" u="none" strike="noStrike" cap="none" normalizeH="0" baseline="0">
                          <a:ln>
                            <a:noFill/>
                          </a:ln>
                          <a:solidFill>
                            <a:schemeClr val="tx1"/>
                          </a:solidFill>
                          <a:effectLst/>
                          <a:latin typeface="+mn-lt"/>
                          <a:ea typeface="+mn-ea"/>
                          <a:cs typeface="+mn-ea"/>
                          <a:sym typeface="+mn-lt"/>
                        </a:rPr>
                        <a:t>SF</a:t>
                      </a:r>
                      <a:endParaRPr kumimoji="0" lang="en-US"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miter lim="800000"/>
                      <a:headEnd type="none" w="med" len="med"/>
                      <a:tailEnd type="triangl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tx1"/>
                        </a:solidFill>
                        <a:effectLst/>
                        <a:latin typeface="+mn-lt"/>
                        <a:ea typeface="+mn-ea"/>
                        <a:cs typeface="+mn-ea"/>
                        <a:sym typeface="+mn-lt"/>
                      </a:endParaRPr>
                    </a:p>
                  </a:txBody>
                  <a:tcPr anchor="ctr" horzOverflow="overflow">
                    <a:lnL w="12700" cap="flat" cmpd="sng" algn="ctr">
                      <a:solidFill>
                        <a:schemeClr val="tx1"/>
                      </a:solidFill>
                      <a:prstDash val="solid"/>
                      <a:miter lim="800000"/>
                      <a:headEnd type="none" w="med" len="med"/>
                      <a:tailEnd type="triangl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2800" b="1" i="0" u="none" strike="noStrike" cap="none" normalizeH="0" baseline="0">
                          <a:ln>
                            <a:noFill/>
                          </a:ln>
                          <a:solidFill>
                            <a:srgbClr val="FF0000"/>
                          </a:solidFill>
                          <a:effectLst/>
                          <a:latin typeface="+mn-lt"/>
                          <a:ea typeface="+mn-ea"/>
                          <a:cs typeface="+mn-ea"/>
                          <a:sym typeface="+mn-lt"/>
                        </a:rPr>
                        <a:t>OF</a:t>
                      </a:r>
                      <a:endParaRPr kumimoji="0" lang="en-US" altLang="zh-CN" sz="2800" b="1" i="0" u="none" strike="noStrike" cap="none" normalizeH="0" baseline="0">
                        <a:ln>
                          <a:noFill/>
                        </a:ln>
                        <a:solidFill>
                          <a:srgbClr val="FF0000"/>
                        </a:solidFill>
                        <a:effectLst/>
                        <a:latin typeface="+mn-lt"/>
                        <a:ea typeface="+mn-ea"/>
                        <a:cs typeface="+mn-ea"/>
                        <a:sym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dirty="0">
                        <a:ln>
                          <a:noFill/>
                        </a:ln>
                        <a:solidFill>
                          <a:schemeClr val="hlink"/>
                        </a:solidFill>
                        <a:effectLst>
                          <a:outerShdw blurRad="38100" dist="38100" dir="2700000" algn="tl">
                            <a:srgbClr val="C0C0C0"/>
                          </a:outerShdw>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hlink"/>
                        </a:solidFill>
                        <a:effectLst>
                          <a:outerShdw blurRad="38100" dist="38100" dir="2700000" algn="tl">
                            <a:srgbClr val="C0C0C0"/>
                          </a:outerShdw>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a:ln>
                          <a:noFill/>
                        </a:ln>
                        <a:solidFill>
                          <a:schemeClr val="hlink"/>
                        </a:solidFill>
                        <a:effectLst>
                          <a:outerShdw blurRad="38100" dist="38100" dir="2700000" algn="tl">
                            <a:srgbClr val="C0C0C0"/>
                          </a:outerShdw>
                        </a:effectLst>
                        <a:latin typeface="+mn-lt"/>
                        <a:ea typeface="+mn-ea"/>
                        <a:cs typeface="+mn-ea"/>
                        <a:sym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miter lim="800000"/>
                      <a:headEnd type="none" w="med" len="med"/>
                      <a:tailEnd type="triangl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2800" b="1" i="0" u="none" strike="noStrike" cap="none" normalizeH="0" baseline="0" dirty="0">
                        <a:ln>
                          <a:noFill/>
                        </a:ln>
                        <a:solidFill>
                          <a:srgbClr val="FF0000"/>
                        </a:solidFill>
                        <a:effectLst/>
                        <a:latin typeface="+mn-lt"/>
                        <a:ea typeface="+mn-ea"/>
                        <a:cs typeface="+mn-ea"/>
                        <a:sym typeface="+mn-lt"/>
                      </a:endParaRPr>
                    </a:p>
                  </a:txBody>
                  <a:tcPr anchor="ctr" horzOverflow="overflow">
                    <a:lnL w="12700" cap="flat" cmpd="sng" algn="ctr">
                      <a:solidFill>
                        <a:schemeClr val="tx1"/>
                      </a:solidFill>
                      <a:prstDash val="solid"/>
                      <a:miter lim="800000"/>
                      <a:headEnd type="none" w="med" len="med"/>
                      <a:tailEnd type="triangl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2850" name="Text Box 56"/>
          <p:cNvSpPr txBox="1">
            <a:spLocks noChangeArrowheads="1"/>
          </p:cNvSpPr>
          <p:nvPr/>
        </p:nvSpPr>
        <p:spPr bwMode="auto">
          <a:xfrm>
            <a:off x="2316163" y="2939584"/>
            <a:ext cx="126104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dirty="0">
                <a:latin typeface="+mn-lt"/>
                <a:ea typeface="+mn-ea"/>
                <a:cs typeface="+mn-ea"/>
                <a:sym typeface="+mn-lt"/>
              </a:rPr>
              <a:t>0000H</a:t>
            </a:r>
            <a:endParaRPr kumimoji="1" lang="en-US" altLang="zh-CN" sz="2800" dirty="0">
              <a:latin typeface="+mn-lt"/>
              <a:ea typeface="+mn-ea"/>
              <a:cs typeface="+mn-ea"/>
              <a:sym typeface="+mn-lt"/>
            </a:endParaRPr>
          </a:p>
        </p:txBody>
      </p:sp>
      <p:grpSp>
        <p:nvGrpSpPr>
          <p:cNvPr id="43055" name="组合 3"/>
          <p:cNvGrpSpPr/>
          <p:nvPr/>
        </p:nvGrpSpPr>
        <p:grpSpPr bwMode="auto">
          <a:xfrm>
            <a:off x="2016125" y="2064872"/>
            <a:ext cx="1545892" cy="907395"/>
            <a:chOff x="2111375" y="1569572"/>
            <a:chExt cx="1545892" cy="907395"/>
          </a:xfrm>
        </p:grpSpPr>
        <p:sp>
          <p:nvSpPr>
            <p:cNvPr id="43079" name="Text Box 53"/>
            <p:cNvSpPr txBox="1">
              <a:spLocks noChangeArrowheads="1"/>
            </p:cNvSpPr>
            <p:nvPr/>
          </p:nvSpPr>
          <p:spPr bwMode="auto">
            <a:xfrm>
              <a:off x="2398713" y="1569572"/>
              <a:ext cx="124585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8000H</a:t>
              </a:r>
              <a:endParaRPr kumimoji="1" lang="en-US" altLang="zh-CN" sz="2800">
                <a:latin typeface="+mn-lt"/>
                <a:ea typeface="+mn-ea"/>
                <a:cs typeface="+mn-ea"/>
                <a:sym typeface="+mn-lt"/>
              </a:endParaRPr>
            </a:p>
          </p:txBody>
        </p:sp>
        <p:sp>
          <p:nvSpPr>
            <p:cNvPr id="43080" name="Text Box 54"/>
            <p:cNvSpPr txBox="1">
              <a:spLocks noChangeArrowheads="1"/>
            </p:cNvSpPr>
            <p:nvPr/>
          </p:nvSpPr>
          <p:spPr bwMode="auto">
            <a:xfrm>
              <a:off x="2411413" y="1953747"/>
              <a:ext cx="124585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8000H</a:t>
              </a:r>
              <a:endParaRPr kumimoji="1" lang="en-US" altLang="zh-CN" sz="2800">
                <a:latin typeface="+mn-lt"/>
                <a:ea typeface="+mn-ea"/>
                <a:cs typeface="+mn-ea"/>
                <a:sym typeface="+mn-lt"/>
              </a:endParaRPr>
            </a:p>
          </p:txBody>
        </p:sp>
        <p:sp>
          <p:nvSpPr>
            <p:cNvPr id="43081" name="Text Box 55"/>
            <p:cNvSpPr txBox="1">
              <a:spLocks noChangeArrowheads="1"/>
            </p:cNvSpPr>
            <p:nvPr/>
          </p:nvSpPr>
          <p:spPr bwMode="auto">
            <a:xfrm>
              <a:off x="2111375" y="1953747"/>
              <a:ext cx="3946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a:t>
              </a:r>
              <a:endParaRPr kumimoji="1" lang="en-US" altLang="zh-CN" sz="2800">
                <a:latin typeface="+mn-lt"/>
                <a:ea typeface="+mn-ea"/>
                <a:cs typeface="+mn-ea"/>
                <a:sym typeface="+mn-lt"/>
              </a:endParaRPr>
            </a:p>
          </p:txBody>
        </p:sp>
        <p:sp>
          <p:nvSpPr>
            <p:cNvPr id="43082" name="Line 57"/>
            <p:cNvSpPr>
              <a:spLocks noChangeShapeType="1"/>
            </p:cNvSpPr>
            <p:nvPr/>
          </p:nvSpPr>
          <p:spPr bwMode="auto">
            <a:xfrm>
              <a:off x="2162175" y="2449513"/>
              <a:ext cx="1463675" cy="0"/>
            </a:xfrm>
            <a:prstGeom prst="line">
              <a:avLst/>
            </a:prstGeom>
            <a:noFill/>
            <a:ln w="38100">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lt"/>
                <a:ea typeface="+mn-ea"/>
                <a:cs typeface="+mn-ea"/>
                <a:sym typeface="+mn-lt"/>
              </a:endParaRPr>
            </a:p>
          </p:txBody>
        </p:sp>
      </p:grpSp>
      <p:sp>
        <p:nvSpPr>
          <p:cNvPr id="32845" name="Text Box 62"/>
          <p:cNvSpPr txBox="1">
            <a:spLocks noChangeArrowheads="1"/>
          </p:cNvSpPr>
          <p:nvPr/>
        </p:nvSpPr>
        <p:spPr bwMode="auto">
          <a:xfrm>
            <a:off x="4071938" y="2957046"/>
            <a:ext cx="132205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dirty="0">
                <a:latin typeface="+mn-lt"/>
                <a:ea typeface="+mn-ea"/>
                <a:cs typeface="+mn-ea"/>
                <a:sym typeface="+mn-lt"/>
              </a:rPr>
              <a:t>8000H</a:t>
            </a:r>
            <a:endParaRPr kumimoji="1" lang="en-US" altLang="zh-CN" sz="2800" dirty="0">
              <a:latin typeface="+mn-lt"/>
              <a:ea typeface="+mn-ea"/>
              <a:cs typeface="+mn-ea"/>
              <a:sym typeface="+mn-lt"/>
            </a:endParaRPr>
          </a:p>
        </p:txBody>
      </p:sp>
      <p:grpSp>
        <p:nvGrpSpPr>
          <p:cNvPr id="6" name="组合 5"/>
          <p:cNvGrpSpPr/>
          <p:nvPr/>
        </p:nvGrpSpPr>
        <p:grpSpPr bwMode="auto">
          <a:xfrm>
            <a:off x="3670300" y="2028532"/>
            <a:ext cx="1630603" cy="933742"/>
            <a:chOff x="3765552" y="1533234"/>
            <a:chExt cx="1630604" cy="933118"/>
          </a:xfrm>
        </p:grpSpPr>
        <p:sp>
          <p:nvSpPr>
            <p:cNvPr id="43075" name="Text Box 59"/>
            <p:cNvSpPr txBox="1">
              <a:spLocks noChangeArrowheads="1"/>
            </p:cNvSpPr>
            <p:nvPr/>
          </p:nvSpPr>
          <p:spPr bwMode="auto">
            <a:xfrm>
              <a:off x="4065590" y="1533234"/>
              <a:ext cx="1305166" cy="52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C000H</a:t>
              </a:r>
              <a:endParaRPr kumimoji="1" lang="en-US" altLang="zh-CN" sz="2800">
                <a:latin typeface="+mn-lt"/>
                <a:ea typeface="+mn-ea"/>
                <a:cs typeface="+mn-ea"/>
                <a:sym typeface="+mn-lt"/>
              </a:endParaRPr>
            </a:p>
          </p:txBody>
        </p:sp>
        <p:sp>
          <p:nvSpPr>
            <p:cNvPr id="43076" name="Text Box 60"/>
            <p:cNvSpPr txBox="1">
              <a:spLocks noChangeArrowheads="1"/>
            </p:cNvSpPr>
            <p:nvPr/>
          </p:nvSpPr>
          <p:spPr bwMode="auto">
            <a:xfrm>
              <a:off x="4090990" y="1941222"/>
              <a:ext cx="1305166" cy="52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C000H</a:t>
              </a:r>
              <a:endParaRPr kumimoji="1" lang="en-US" altLang="zh-CN" sz="2800">
                <a:latin typeface="+mn-lt"/>
                <a:ea typeface="+mn-ea"/>
                <a:cs typeface="+mn-ea"/>
                <a:sym typeface="+mn-lt"/>
              </a:endParaRPr>
            </a:p>
          </p:txBody>
        </p:sp>
        <p:sp>
          <p:nvSpPr>
            <p:cNvPr id="43077" name="Text Box 61"/>
            <p:cNvSpPr txBox="1">
              <a:spLocks noChangeArrowheads="1"/>
            </p:cNvSpPr>
            <p:nvPr/>
          </p:nvSpPr>
          <p:spPr bwMode="auto">
            <a:xfrm>
              <a:off x="3765552" y="1942809"/>
              <a:ext cx="394660" cy="52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a:t>
              </a:r>
              <a:endParaRPr kumimoji="1" lang="en-US" altLang="zh-CN" sz="2800">
                <a:latin typeface="+mn-lt"/>
                <a:ea typeface="+mn-ea"/>
                <a:cs typeface="+mn-ea"/>
                <a:sym typeface="+mn-lt"/>
              </a:endParaRPr>
            </a:p>
          </p:txBody>
        </p:sp>
        <p:sp>
          <p:nvSpPr>
            <p:cNvPr id="43078" name="Line 63"/>
            <p:cNvSpPr>
              <a:spLocks noChangeShapeType="1"/>
            </p:cNvSpPr>
            <p:nvPr/>
          </p:nvSpPr>
          <p:spPr bwMode="auto">
            <a:xfrm>
              <a:off x="3871470" y="2466352"/>
              <a:ext cx="1463676" cy="0"/>
            </a:xfrm>
            <a:prstGeom prst="line">
              <a:avLst/>
            </a:prstGeom>
            <a:noFill/>
            <a:ln w="38100">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lt"/>
                <a:ea typeface="+mn-ea"/>
                <a:cs typeface="+mn-ea"/>
                <a:sym typeface="+mn-lt"/>
              </a:endParaRPr>
            </a:p>
          </p:txBody>
        </p:sp>
      </p:grpSp>
      <p:sp>
        <p:nvSpPr>
          <p:cNvPr id="32840" name="Text Box 68"/>
          <p:cNvSpPr txBox="1">
            <a:spLocks noChangeArrowheads="1"/>
          </p:cNvSpPr>
          <p:nvPr/>
        </p:nvSpPr>
        <p:spPr bwMode="auto">
          <a:xfrm>
            <a:off x="5562600" y="2982446"/>
            <a:ext cx="13184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dirty="0">
                <a:latin typeface="+mn-lt"/>
                <a:ea typeface="+mn-ea"/>
                <a:cs typeface="+mn-ea"/>
                <a:sym typeface="+mn-lt"/>
              </a:rPr>
              <a:t>8010H</a:t>
            </a:r>
            <a:endParaRPr kumimoji="1" lang="en-US" altLang="zh-CN" sz="2800" dirty="0">
              <a:latin typeface="+mn-lt"/>
              <a:ea typeface="+mn-ea"/>
              <a:cs typeface="+mn-ea"/>
              <a:sym typeface="+mn-lt"/>
            </a:endParaRPr>
          </a:p>
        </p:txBody>
      </p:sp>
      <p:grpSp>
        <p:nvGrpSpPr>
          <p:cNvPr id="7" name="组合 6"/>
          <p:cNvGrpSpPr/>
          <p:nvPr/>
        </p:nvGrpSpPr>
        <p:grpSpPr bwMode="auto">
          <a:xfrm>
            <a:off x="5253038" y="2028359"/>
            <a:ext cx="1544304" cy="947083"/>
            <a:chOff x="5348288" y="1533059"/>
            <a:chExt cx="1544304" cy="947084"/>
          </a:xfrm>
        </p:grpSpPr>
        <p:sp>
          <p:nvSpPr>
            <p:cNvPr id="43071" name="Text Box 65"/>
            <p:cNvSpPr txBox="1">
              <a:spLocks noChangeArrowheads="1"/>
            </p:cNvSpPr>
            <p:nvPr/>
          </p:nvSpPr>
          <p:spPr bwMode="auto">
            <a:xfrm>
              <a:off x="5635625" y="1533059"/>
              <a:ext cx="1245854" cy="523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4008H</a:t>
              </a:r>
              <a:endParaRPr kumimoji="1" lang="en-US" altLang="zh-CN" sz="2800">
                <a:latin typeface="+mn-lt"/>
                <a:ea typeface="+mn-ea"/>
                <a:cs typeface="+mn-ea"/>
                <a:sym typeface="+mn-lt"/>
              </a:endParaRPr>
            </a:p>
          </p:txBody>
        </p:sp>
        <p:sp>
          <p:nvSpPr>
            <p:cNvPr id="43072" name="Text Box 66"/>
            <p:cNvSpPr txBox="1">
              <a:spLocks noChangeArrowheads="1"/>
            </p:cNvSpPr>
            <p:nvPr/>
          </p:nvSpPr>
          <p:spPr bwMode="auto">
            <a:xfrm>
              <a:off x="5646738" y="1941047"/>
              <a:ext cx="1245854" cy="523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4008H</a:t>
              </a:r>
              <a:endParaRPr kumimoji="1" lang="en-US" altLang="zh-CN" sz="2800">
                <a:latin typeface="+mn-lt"/>
                <a:ea typeface="+mn-ea"/>
                <a:cs typeface="+mn-ea"/>
                <a:sym typeface="+mn-lt"/>
              </a:endParaRPr>
            </a:p>
          </p:txBody>
        </p:sp>
        <p:sp>
          <p:nvSpPr>
            <p:cNvPr id="43073" name="Text Box 67"/>
            <p:cNvSpPr txBox="1">
              <a:spLocks noChangeArrowheads="1"/>
            </p:cNvSpPr>
            <p:nvPr/>
          </p:nvSpPr>
          <p:spPr bwMode="auto">
            <a:xfrm>
              <a:off x="5348288" y="1956922"/>
              <a:ext cx="394660" cy="523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a:t>
              </a:r>
              <a:endParaRPr kumimoji="1" lang="en-US" altLang="zh-CN" sz="2800">
                <a:latin typeface="+mn-lt"/>
                <a:ea typeface="+mn-ea"/>
                <a:cs typeface="+mn-ea"/>
                <a:sym typeface="+mn-lt"/>
              </a:endParaRPr>
            </a:p>
          </p:txBody>
        </p:sp>
        <p:sp>
          <p:nvSpPr>
            <p:cNvPr id="43074" name="Line 69"/>
            <p:cNvSpPr>
              <a:spLocks noChangeShapeType="1"/>
            </p:cNvSpPr>
            <p:nvPr/>
          </p:nvSpPr>
          <p:spPr bwMode="auto">
            <a:xfrm>
              <a:off x="5413375" y="2474913"/>
              <a:ext cx="1463675" cy="0"/>
            </a:xfrm>
            <a:prstGeom prst="line">
              <a:avLst/>
            </a:prstGeom>
            <a:noFill/>
            <a:ln w="38100">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lt"/>
                <a:ea typeface="+mn-ea"/>
                <a:cs typeface="+mn-ea"/>
                <a:sym typeface="+mn-lt"/>
              </a:endParaRPr>
            </a:p>
          </p:txBody>
        </p:sp>
      </p:grpSp>
      <p:sp>
        <p:nvSpPr>
          <p:cNvPr id="32835" name="Text Box 74"/>
          <p:cNvSpPr txBox="1">
            <a:spLocks noChangeArrowheads="1"/>
          </p:cNvSpPr>
          <p:nvPr/>
        </p:nvSpPr>
        <p:spPr bwMode="auto">
          <a:xfrm>
            <a:off x="7227887" y="2957046"/>
            <a:ext cx="140072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dirty="0">
                <a:latin typeface="+mn-lt"/>
                <a:ea typeface="+mn-ea"/>
                <a:cs typeface="+mn-ea"/>
                <a:sym typeface="+mn-lt"/>
              </a:rPr>
              <a:t>C808H</a:t>
            </a:r>
            <a:endParaRPr kumimoji="1" lang="en-US" altLang="zh-CN" sz="2800" dirty="0">
              <a:latin typeface="+mn-lt"/>
              <a:ea typeface="+mn-ea"/>
              <a:cs typeface="+mn-ea"/>
              <a:sym typeface="+mn-lt"/>
            </a:endParaRPr>
          </a:p>
        </p:txBody>
      </p:sp>
      <p:grpSp>
        <p:nvGrpSpPr>
          <p:cNvPr id="8" name="组合 7"/>
          <p:cNvGrpSpPr/>
          <p:nvPr/>
        </p:nvGrpSpPr>
        <p:grpSpPr bwMode="auto">
          <a:xfrm>
            <a:off x="6954838" y="2028360"/>
            <a:ext cx="1579802" cy="941853"/>
            <a:chOff x="7050088" y="1533060"/>
            <a:chExt cx="1579802" cy="941853"/>
          </a:xfrm>
        </p:grpSpPr>
        <p:sp>
          <p:nvSpPr>
            <p:cNvPr id="43067" name="Text Box 71"/>
            <p:cNvSpPr txBox="1">
              <a:spLocks noChangeArrowheads="1"/>
            </p:cNvSpPr>
            <p:nvPr/>
          </p:nvSpPr>
          <p:spPr bwMode="auto">
            <a:xfrm>
              <a:off x="7362825" y="1533060"/>
              <a:ext cx="124585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0808H</a:t>
              </a:r>
              <a:endParaRPr kumimoji="1" lang="en-US" altLang="zh-CN" sz="2800">
                <a:latin typeface="+mn-lt"/>
                <a:ea typeface="+mn-ea"/>
                <a:cs typeface="+mn-ea"/>
                <a:sym typeface="+mn-lt"/>
              </a:endParaRPr>
            </a:p>
          </p:txBody>
        </p:sp>
        <p:sp>
          <p:nvSpPr>
            <p:cNvPr id="43068" name="Text Box 72"/>
            <p:cNvSpPr txBox="1">
              <a:spLocks noChangeArrowheads="1"/>
            </p:cNvSpPr>
            <p:nvPr/>
          </p:nvSpPr>
          <p:spPr bwMode="auto">
            <a:xfrm>
              <a:off x="7324725" y="1928348"/>
              <a:ext cx="130516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C000H</a:t>
              </a:r>
              <a:endParaRPr kumimoji="1" lang="en-US" altLang="zh-CN" sz="2800">
                <a:latin typeface="+mn-lt"/>
                <a:ea typeface="+mn-ea"/>
                <a:cs typeface="+mn-ea"/>
                <a:sym typeface="+mn-lt"/>
              </a:endParaRPr>
            </a:p>
          </p:txBody>
        </p:sp>
        <p:sp>
          <p:nvSpPr>
            <p:cNvPr id="43069" name="Text Box 73"/>
            <p:cNvSpPr txBox="1">
              <a:spLocks noChangeArrowheads="1"/>
            </p:cNvSpPr>
            <p:nvPr/>
          </p:nvSpPr>
          <p:spPr bwMode="auto">
            <a:xfrm>
              <a:off x="7050088" y="1904535"/>
              <a:ext cx="3946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en-US" altLang="zh-CN" sz="2800">
                  <a:latin typeface="+mn-lt"/>
                  <a:ea typeface="+mn-ea"/>
                  <a:cs typeface="+mn-ea"/>
                  <a:sym typeface="+mn-lt"/>
                </a:rPr>
                <a:t>+</a:t>
              </a:r>
              <a:endParaRPr kumimoji="1" lang="en-US" altLang="zh-CN" sz="2800">
                <a:latin typeface="+mn-lt"/>
                <a:ea typeface="+mn-ea"/>
                <a:cs typeface="+mn-ea"/>
                <a:sym typeface="+mn-lt"/>
              </a:endParaRPr>
            </a:p>
          </p:txBody>
        </p:sp>
        <p:sp>
          <p:nvSpPr>
            <p:cNvPr id="43070" name="Line 75"/>
            <p:cNvSpPr>
              <a:spLocks noChangeShapeType="1"/>
            </p:cNvSpPr>
            <p:nvPr/>
          </p:nvSpPr>
          <p:spPr bwMode="auto">
            <a:xfrm>
              <a:off x="7150100" y="2474913"/>
              <a:ext cx="1463675" cy="0"/>
            </a:xfrm>
            <a:prstGeom prst="line">
              <a:avLst/>
            </a:prstGeom>
            <a:noFill/>
            <a:ln w="38100">
              <a:solidFill>
                <a:schemeClr val="tx1"/>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lt"/>
                <a:ea typeface="+mn-ea"/>
                <a:cs typeface="+mn-ea"/>
                <a:sym typeface="+mn-lt"/>
              </a:endParaRPr>
            </a:p>
          </p:txBody>
        </p:sp>
      </p:grpSp>
      <p:sp>
        <p:nvSpPr>
          <p:cNvPr id="324684" name="Text Box 76"/>
          <p:cNvSpPr txBox="1">
            <a:spLocks noChangeArrowheads="1"/>
          </p:cNvSpPr>
          <p:nvPr/>
        </p:nvSpPr>
        <p:spPr bwMode="auto">
          <a:xfrm>
            <a:off x="2638425" y="3388927"/>
            <a:ext cx="485775" cy="293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32000"/>
              </a:lnSpc>
            </a:pPr>
            <a:r>
              <a:rPr kumimoji="1" lang="en-US" altLang="zh-CN" sz="2800">
                <a:solidFill>
                  <a:srgbClr val="FF0000"/>
                </a:solidFill>
                <a:latin typeface="+mn-lt"/>
                <a:ea typeface="+mn-ea"/>
                <a:cs typeface="+mn-ea"/>
                <a:sym typeface="+mn-lt"/>
              </a:rPr>
              <a:t>1</a:t>
            </a:r>
            <a:endParaRPr kumimoji="1" lang="en-US" altLang="zh-CN" sz="2800">
              <a:solidFill>
                <a:srgbClr val="FF0000"/>
              </a:solidFill>
              <a:latin typeface="+mn-lt"/>
              <a:ea typeface="+mn-ea"/>
              <a:cs typeface="+mn-ea"/>
              <a:sym typeface="+mn-lt"/>
            </a:endParaRPr>
          </a:p>
          <a:p>
            <a:pPr>
              <a:lnSpc>
                <a:spcPct val="132000"/>
              </a:lnSpc>
            </a:pPr>
            <a:r>
              <a:rPr kumimoji="1" lang="en-US" altLang="zh-CN" sz="2800">
                <a:latin typeface="+mn-lt"/>
                <a:ea typeface="+mn-ea"/>
                <a:cs typeface="+mn-ea"/>
                <a:sym typeface="+mn-lt"/>
              </a:rPr>
              <a:t>1</a:t>
            </a:r>
            <a:endParaRPr kumimoji="1" lang="en-US" altLang="zh-CN" sz="2800">
              <a:latin typeface="+mn-lt"/>
              <a:ea typeface="+mn-ea"/>
              <a:cs typeface="+mn-ea"/>
              <a:sym typeface="+mn-lt"/>
            </a:endParaRPr>
          </a:p>
          <a:p>
            <a:pPr>
              <a:lnSpc>
                <a:spcPct val="132000"/>
              </a:lnSpc>
            </a:pPr>
            <a:r>
              <a:rPr kumimoji="1" lang="en-US" altLang="zh-CN" sz="2800">
                <a:latin typeface="+mn-lt"/>
                <a:ea typeface="+mn-ea"/>
                <a:cs typeface="+mn-ea"/>
                <a:sym typeface="+mn-lt"/>
              </a:rPr>
              <a:t>1</a:t>
            </a:r>
            <a:endParaRPr kumimoji="1" lang="en-US" altLang="zh-CN" sz="2800">
              <a:latin typeface="+mn-lt"/>
              <a:ea typeface="+mn-ea"/>
              <a:cs typeface="+mn-ea"/>
              <a:sym typeface="+mn-lt"/>
            </a:endParaRPr>
          </a:p>
          <a:p>
            <a:pPr>
              <a:lnSpc>
                <a:spcPct val="132000"/>
              </a:lnSpc>
            </a:pPr>
            <a:r>
              <a:rPr kumimoji="1" lang="en-US" altLang="zh-CN" sz="2800">
                <a:latin typeface="+mn-lt"/>
                <a:ea typeface="+mn-ea"/>
                <a:cs typeface="+mn-ea"/>
                <a:sym typeface="+mn-lt"/>
              </a:rPr>
              <a:t>0</a:t>
            </a:r>
            <a:endParaRPr kumimoji="1" lang="en-US" altLang="zh-CN" sz="2800">
              <a:latin typeface="+mn-lt"/>
              <a:ea typeface="+mn-ea"/>
              <a:cs typeface="+mn-ea"/>
              <a:sym typeface="+mn-lt"/>
            </a:endParaRPr>
          </a:p>
          <a:p>
            <a:pPr>
              <a:lnSpc>
                <a:spcPct val="132000"/>
              </a:lnSpc>
            </a:pPr>
            <a:r>
              <a:rPr kumimoji="1" lang="en-US" altLang="zh-CN" sz="2800">
                <a:solidFill>
                  <a:srgbClr val="FF0000"/>
                </a:solidFill>
                <a:latin typeface="+mn-lt"/>
                <a:ea typeface="+mn-ea"/>
                <a:cs typeface="+mn-ea"/>
                <a:sym typeface="+mn-lt"/>
              </a:rPr>
              <a:t>1</a:t>
            </a:r>
            <a:endParaRPr kumimoji="1" lang="en-US" altLang="zh-CN" sz="2800">
              <a:solidFill>
                <a:srgbClr val="FF0000"/>
              </a:solidFill>
              <a:latin typeface="+mn-lt"/>
              <a:ea typeface="+mn-ea"/>
              <a:cs typeface="+mn-ea"/>
              <a:sym typeface="+mn-lt"/>
            </a:endParaRPr>
          </a:p>
        </p:txBody>
      </p:sp>
      <p:sp>
        <p:nvSpPr>
          <p:cNvPr id="324685" name="Text Box 77"/>
          <p:cNvSpPr txBox="1">
            <a:spLocks noChangeArrowheads="1"/>
          </p:cNvSpPr>
          <p:nvPr/>
        </p:nvSpPr>
        <p:spPr bwMode="auto">
          <a:xfrm>
            <a:off x="4354513" y="3411152"/>
            <a:ext cx="485775" cy="293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32000"/>
              </a:lnSpc>
            </a:pPr>
            <a:r>
              <a:rPr kumimoji="1" lang="en-US" altLang="zh-CN" sz="2800">
                <a:solidFill>
                  <a:srgbClr val="FF0000"/>
                </a:solidFill>
                <a:latin typeface="+mn-lt"/>
                <a:ea typeface="+mn-ea"/>
                <a:cs typeface="+mn-ea"/>
                <a:sym typeface="+mn-lt"/>
              </a:rPr>
              <a:t>1</a:t>
            </a:r>
            <a:endParaRPr kumimoji="1" lang="en-US" altLang="zh-CN" sz="2800">
              <a:solidFill>
                <a:srgbClr val="FF0000"/>
              </a:solidFill>
              <a:latin typeface="+mn-lt"/>
              <a:ea typeface="+mn-ea"/>
              <a:cs typeface="+mn-ea"/>
              <a:sym typeface="+mn-lt"/>
            </a:endParaRPr>
          </a:p>
          <a:p>
            <a:pPr>
              <a:lnSpc>
                <a:spcPct val="132000"/>
              </a:lnSpc>
            </a:pPr>
            <a:r>
              <a:rPr kumimoji="1" lang="en-US" altLang="zh-CN" sz="2800">
                <a:latin typeface="+mn-lt"/>
                <a:ea typeface="+mn-ea"/>
                <a:cs typeface="+mn-ea"/>
                <a:sym typeface="+mn-lt"/>
              </a:rPr>
              <a:t>1</a:t>
            </a:r>
            <a:endParaRPr kumimoji="1" lang="en-US" altLang="zh-CN" sz="2800">
              <a:latin typeface="+mn-lt"/>
              <a:ea typeface="+mn-ea"/>
              <a:cs typeface="+mn-ea"/>
              <a:sym typeface="+mn-lt"/>
            </a:endParaRPr>
          </a:p>
          <a:p>
            <a:pPr>
              <a:lnSpc>
                <a:spcPct val="132000"/>
              </a:lnSpc>
            </a:pPr>
            <a:r>
              <a:rPr kumimoji="1" lang="en-US" altLang="zh-CN" sz="2800">
                <a:latin typeface="+mn-lt"/>
                <a:ea typeface="+mn-ea"/>
                <a:cs typeface="+mn-ea"/>
                <a:sym typeface="+mn-lt"/>
              </a:rPr>
              <a:t>0</a:t>
            </a:r>
            <a:endParaRPr kumimoji="1" lang="en-US" altLang="zh-CN" sz="2800">
              <a:latin typeface="+mn-lt"/>
              <a:ea typeface="+mn-ea"/>
              <a:cs typeface="+mn-ea"/>
              <a:sym typeface="+mn-lt"/>
            </a:endParaRPr>
          </a:p>
          <a:p>
            <a:pPr>
              <a:lnSpc>
                <a:spcPct val="132000"/>
              </a:lnSpc>
            </a:pPr>
            <a:r>
              <a:rPr kumimoji="1" lang="en-US" altLang="zh-CN" sz="2800">
                <a:latin typeface="+mn-lt"/>
                <a:ea typeface="+mn-ea"/>
                <a:cs typeface="+mn-ea"/>
                <a:sym typeface="+mn-lt"/>
              </a:rPr>
              <a:t>1</a:t>
            </a:r>
            <a:endParaRPr kumimoji="1" lang="en-US" altLang="zh-CN" sz="2800">
              <a:latin typeface="+mn-lt"/>
              <a:ea typeface="+mn-ea"/>
              <a:cs typeface="+mn-ea"/>
              <a:sym typeface="+mn-lt"/>
            </a:endParaRPr>
          </a:p>
          <a:p>
            <a:pPr>
              <a:lnSpc>
                <a:spcPct val="132000"/>
              </a:lnSpc>
            </a:pPr>
            <a:r>
              <a:rPr kumimoji="1" lang="en-US" altLang="zh-CN" sz="2800">
                <a:solidFill>
                  <a:srgbClr val="FF0000"/>
                </a:solidFill>
                <a:latin typeface="+mn-lt"/>
                <a:ea typeface="+mn-ea"/>
                <a:cs typeface="+mn-ea"/>
                <a:sym typeface="+mn-lt"/>
              </a:rPr>
              <a:t>0</a:t>
            </a:r>
            <a:endParaRPr kumimoji="1" lang="en-US" altLang="zh-CN" sz="2800">
              <a:solidFill>
                <a:srgbClr val="FF0000"/>
              </a:solidFill>
              <a:latin typeface="+mn-lt"/>
              <a:ea typeface="+mn-ea"/>
              <a:cs typeface="+mn-ea"/>
              <a:sym typeface="+mn-lt"/>
            </a:endParaRPr>
          </a:p>
        </p:txBody>
      </p:sp>
      <p:sp>
        <p:nvSpPr>
          <p:cNvPr id="324686" name="Text Box 78"/>
          <p:cNvSpPr txBox="1">
            <a:spLocks noChangeArrowheads="1"/>
          </p:cNvSpPr>
          <p:nvPr/>
        </p:nvSpPr>
        <p:spPr bwMode="auto">
          <a:xfrm>
            <a:off x="5918200" y="3411152"/>
            <a:ext cx="485775" cy="293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32000"/>
              </a:lnSpc>
              <a:defRPr/>
            </a:pPr>
            <a:r>
              <a:rPr kumimoji="1" lang="en-US" altLang="zh-CN" sz="2800" dirty="0">
                <a:solidFill>
                  <a:srgbClr val="FF0000"/>
                </a:solidFill>
                <a:effectLst>
                  <a:outerShdw blurRad="38100" dist="38100" dir="2700000" algn="tl">
                    <a:srgbClr val="C0C0C0"/>
                  </a:outerShdw>
                </a:effectLst>
                <a:latin typeface="+mn-lt"/>
                <a:ea typeface="+mn-ea"/>
                <a:cs typeface="+mn-ea"/>
                <a:sym typeface="+mn-lt"/>
              </a:rPr>
              <a:t>0</a:t>
            </a:r>
            <a:endParaRPr kumimoji="1" lang="en-US" altLang="zh-CN" sz="2800" dirty="0">
              <a:solidFill>
                <a:srgbClr val="FF0000"/>
              </a:solidFill>
              <a:effectLst>
                <a:outerShdw blurRad="38100" dist="38100" dir="2700000" algn="tl">
                  <a:srgbClr val="C0C0C0"/>
                </a:outerShdw>
              </a:effectLst>
              <a:latin typeface="+mn-lt"/>
              <a:ea typeface="+mn-ea"/>
              <a:cs typeface="+mn-ea"/>
              <a:sym typeface="+mn-lt"/>
            </a:endParaRPr>
          </a:p>
          <a:p>
            <a:pPr>
              <a:lnSpc>
                <a:spcPct val="132000"/>
              </a:lnSpc>
              <a:defRPr/>
            </a:pPr>
            <a:r>
              <a:rPr kumimoji="1" lang="en-US" altLang="zh-CN" sz="2800" dirty="0">
                <a:latin typeface="+mn-lt"/>
                <a:ea typeface="+mn-ea"/>
                <a:cs typeface="+mn-ea"/>
                <a:sym typeface="+mn-lt"/>
              </a:rPr>
              <a:t>0</a:t>
            </a:r>
            <a:endParaRPr kumimoji="1" lang="en-US" altLang="zh-CN" sz="2800" dirty="0">
              <a:latin typeface="+mn-lt"/>
              <a:ea typeface="+mn-ea"/>
              <a:cs typeface="+mn-ea"/>
              <a:sym typeface="+mn-lt"/>
            </a:endParaRPr>
          </a:p>
          <a:p>
            <a:pPr>
              <a:lnSpc>
                <a:spcPct val="132000"/>
              </a:lnSpc>
              <a:defRPr/>
            </a:pPr>
            <a:r>
              <a:rPr kumimoji="1" lang="en-US" altLang="zh-CN" sz="2800" dirty="0">
                <a:latin typeface="+mn-lt"/>
                <a:ea typeface="+mn-ea"/>
                <a:cs typeface="+mn-ea"/>
                <a:sym typeface="+mn-lt"/>
              </a:rPr>
              <a:t>0</a:t>
            </a:r>
            <a:endParaRPr kumimoji="1" lang="en-US" altLang="zh-CN" sz="2800" dirty="0">
              <a:latin typeface="+mn-lt"/>
              <a:ea typeface="+mn-ea"/>
              <a:cs typeface="+mn-ea"/>
              <a:sym typeface="+mn-lt"/>
            </a:endParaRPr>
          </a:p>
          <a:p>
            <a:pPr>
              <a:lnSpc>
                <a:spcPct val="132000"/>
              </a:lnSpc>
              <a:defRPr/>
            </a:pPr>
            <a:r>
              <a:rPr kumimoji="1" lang="en-US" altLang="zh-CN" sz="2800" dirty="0">
                <a:latin typeface="+mn-lt"/>
                <a:ea typeface="+mn-ea"/>
                <a:cs typeface="+mn-ea"/>
                <a:sym typeface="+mn-lt"/>
              </a:rPr>
              <a:t>1</a:t>
            </a:r>
            <a:endParaRPr kumimoji="1" lang="en-US" altLang="zh-CN" sz="2800" dirty="0">
              <a:latin typeface="+mn-lt"/>
              <a:ea typeface="+mn-ea"/>
              <a:cs typeface="+mn-ea"/>
              <a:sym typeface="+mn-lt"/>
            </a:endParaRPr>
          </a:p>
          <a:p>
            <a:pPr>
              <a:lnSpc>
                <a:spcPct val="132000"/>
              </a:lnSpc>
              <a:defRPr/>
            </a:pPr>
            <a:r>
              <a:rPr kumimoji="1" lang="en-US" altLang="zh-CN" sz="2800" dirty="0">
                <a:solidFill>
                  <a:srgbClr val="FF0000"/>
                </a:solidFill>
                <a:latin typeface="+mn-lt"/>
                <a:ea typeface="+mn-ea"/>
                <a:cs typeface="+mn-ea"/>
                <a:sym typeface="+mn-lt"/>
              </a:rPr>
              <a:t>1</a:t>
            </a:r>
            <a:endParaRPr kumimoji="1" lang="en-US" altLang="zh-CN" sz="2800" dirty="0">
              <a:solidFill>
                <a:srgbClr val="FF0000"/>
              </a:solidFill>
              <a:latin typeface="+mn-lt"/>
              <a:ea typeface="+mn-ea"/>
              <a:cs typeface="+mn-ea"/>
              <a:sym typeface="+mn-lt"/>
            </a:endParaRPr>
          </a:p>
        </p:txBody>
      </p:sp>
      <p:sp>
        <p:nvSpPr>
          <p:cNvPr id="324687" name="Text Box 79"/>
          <p:cNvSpPr txBox="1">
            <a:spLocks noChangeArrowheads="1"/>
          </p:cNvSpPr>
          <p:nvPr/>
        </p:nvSpPr>
        <p:spPr bwMode="auto">
          <a:xfrm>
            <a:off x="7594600" y="3430202"/>
            <a:ext cx="485775" cy="293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32000"/>
              </a:lnSpc>
            </a:pPr>
            <a:r>
              <a:rPr kumimoji="1" lang="en-US" altLang="zh-CN" sz="2800">
                <a:solidFill>
                  <a:srgbClr val="FF0000"/>
                </a:solidFill>
                <a:latin typeface="+mn-lt"/>
                <a:ea typeface="+mn-ea"/>
                <a:cs typeface="+mn-ea"/>
                <a:sym typeface="+mn-lt"/>
              </a:rPr>
              <a:t>0</a:t>
            </a:r>
            <a:endParaRPr kumimoji="1" lang="en-US" altLang="zh-CN" sz="2800">
              <a:solidFill>
                <a:srgbClr val="FF0000"/>
              </a:solidFill>
              <a:latin typeface="+mn-lt"/>
              <a:ea typeface="+mn-ea"/>
              <a:cs typeface="+mn-ea"/>
              <a:sym typeface="+mn-lt"/>
            </a:endParaRPr>
          </a:p>
          <a:p>
            <a:pPr>
              <a:lnSpc>
                <a:spcPct val="132000"/>
              </a:lnSpc>
            </a:pPr>
            <a:r>
              <a:rPr kumimoji="1" lang="en-US" altLang="zh-CN" sz="2800">
                <a:latin typeface="+mn-lt"/>
                <a:ea typeface="+mn-ea"/>
                <a:cs typeface="+mn-ea"/>
                <a:sym typeface="+mn-lt"/>
              </a:rPr>
              <a:t>0</a:t>
            </a:r>
            <a:endParaRPr kumimoji="1" lang="en-US" altLang="zh-CN" sz="2800">
              <a:latin typeface="+mn-lt"/>
              <a:ea typeface="+mn-ea"/>
              <a:cs typeface="+mn-ea"/>
              <a:sym typeface="+mn-lt"/>
            </a:endParaRPr>
          </a:p>
          <a:p>
            <a:pPr>
              <a:lnSpc>
                <a:spcPct val="132000"/>
              </a:lnSpc>
            </a:pPr>
            <a:r>
              <a:rPr kumimoji="1" lang="en-US" altLang="zh-CN" sz="2800">
                <a:latin typeface="+mn-lt"/>
                <a:ea typeface="+mn-ea"/>
                <a:cs typeface="+mn-ea"/>
                <a:sym typeface="+mn-lt"/>
              </a:rPr>
              <a:t>0</a:t>
            </a:r>
            <a:endParaRPr kumimoji="1" lang="en-US" altLang="zh-CN" sz="2800">
              <a:latin typeface="+mn-lt"/>
              <a:ea typeface="+mn-ea"/>
              <a:cs typeface="+mn-ea"/>
              <a:sym typeface="+mn-lt"/>
            </a:endParaRPr>
          </a:p>
          <a:p>
            <a:pPr>
              <a:lnSpc>
                <a:spcPct val="132000"/>
              </a:lnSpc>
            </a:pPr>
            <a:r>
              <a:rPr kumimoji="1" lang="en-US" altLang="zh-CN" sz="2800">
                <a:latin typeface="+mn-lt"/>
                <a:ea typeface="+mn-ea"/>
                <a:cs typeface="+mn-ea"/>
                <a:sym typeface="+mn-lt"/>
              </a:rPr>
              <a:t>1</a:t>
            </a:r>
            <a:endParaRPr kumimoji="1" lang="en-US" altLang="zh-CN" sz="2800">
              <a:latin typeface="+mn-lt"/>
              <a:ea typeface="+mn-ea"/>
              <a:cs typeface="+mn-ea"/>
              <a:sym typeface="+mn-lt"/>
            </a:endParaRPr>
          </a:p>
          <a:p>
            <a:pPr>
              <a:lnSpc>
                <a:spcPct val="132000"/>
              </a:lnSpc>
            </a:pPr>
            <a:r>
              <a:rPr kumimoji="1" lang="en-US" altLang="zh-CN" sz="2800">
                <a:solidFill>
                  <a:srgbClr val="FF0000"/>
                </a:solidFill>
                <a:latin typeface="+mn-lt"/>
                <a:ea typeface="+mn-ea"/>
                <a:cs typeface="+mn-ea"/>
                <a:sym typeface="+mn-lt"/>
              </a:rPr>
              <a:t>0</a:t>
            </a:r>
            <a:endParaRPr kumimoji="1" lang="en-US" altLang="zh-CN" sz="2800">
              <a:solidFill>
                <a:srgbClr val="FF0000"/>
              </a:solidFill>
              <a:latin typeface="+mn-lt"/>
              <a:ea typeface="+mn-ea"/>
              <a:cs typeface="+mn-ea"/>
              <a:sym typeface="+mn-lt"/>
            </a:endParaRPr>
          </a:p>
        </p:txBody>
      </p:sp>
      <p:sp>
        <p:nvSpPr>
          <p:cNvPr id="43066" name="Rectangle 80"/>
          <p:cNvSpPr>
            <a:spLocks noChangeArrowheads="1"/>
          </p:cNvSpPr>
          <p:nvPr/>
        </p:nvSpPr>
        <p:spPr bwMode="auto">
          <a:xfrm>
            <a:off x="511969" y="1239044"/>
            <a:ext cx="7685088" cy="519113"/>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kumimoji="1" lang="zh-CN" altLang="en-US" sz="2800" dirty="0">
                <a:solidFill>
                  <a:srgbClr val="FF0000"/>
                </a:solidFill>
                <a:latin typeface="+mn-lt"/>
                <a:ea typeface="+mn-ea"/>
                <a:cs typeface="+mn-ea"/>
                <a:sym typeface="+mn-lt"/>
              </a:rPr>
              <a:t>练习：</a:t>
            </a:r>
            <a:r>
              <a:rPr kumimoji="1" lang="zh-CN" altLang="en-US" sz="2800" dirty="0">
                <a:solidFill>
                  <a:schemeClr val="accent2"/>
                </a:solidFill>
                <a:latin typeface="+mn-lt"/>
                <a:ea typeface="+mn-ea"/>
                <a:cs typeface="+mn-ea"/>
                <a:sym typeface="+mn-lt"/>
              </a:rPr>
              <a:t>下列十六进制数相加会如何影响标志位？</a:t>
            </a:r>
            <a:endParaRPr kumimoji="1" lang="zh-CN" altLang="en-US" sz="2800" dirty="0">
              <a:solidFill>
                <a:schemeClr val="accent2"/>
              </a:solidFill>
              <a:latin typeface="+mn-lt"/>
              <a:ea typeface="+mn-ea"/>
              <a:cs typeface="+mn-ea"/>
              <a:sym typeface="+mn-lt"/>
            </a:endParaRPr>
          </a:p>
        </p:txBody>
      </p:sp>
      <p:sp>
        <p:nvSpPr>
          <p:cNvPr id="2" name="矩形 1"/>
          <p:cNvSpPr/>
          <p:nvPr/>
        </p:nvSpPr>
        <p:spPr>
          <a:xfrm>
            <a:off x="1931670" y="3462020"/>
            <a:ext cx="6824980" cy="2863215"/>
          </a:xfrm>
          <a:prstGeom prst="rect">
            <a:avLst/>
          </a:prstGeom>
          <a:solidFill>
            <a:schemeClr val="bg1"/>
          </a:solidFill>
          <a:ln w="9525" cap="flat" cmpd="sng" algn="ctr">
            <a:solidFill>
              <a:srgbClr val="000000"/>
            </a:solidFill>
            <a:prstDash val="solid"/>
            <a:round/>
            <a:headEnd type="none" w="med" len="med"/>
            <a:tailEnd type="none" w="med" len="med"/>
          </a:ln>
        </p:spPr>
        <p:txBody>
          <a:bodyPr vert="horz" wrap="square" lIns="91440" tIns="45720" rIns="91440" bIns="45720" numCol="1" anchor="t" anchorCtr="0" compatLnSpc="1"/>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8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500"/>
                                  </p:iterate>
                                  <p:childTnLst>
                                    <p:set>
                                      <p:cBhvr>
                                        <p:cTn id="10" dur="1" fill="hold">
                                          <p:stCondLst>
                                            <p:cond delay="499"/>
                                          </p:stCondLst>
                                        </p:cTn>
                                        <p:tgtEl>
                                          <p:spTgt spid="32468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500"/>
                                  </p:iterate>
                                  <p:childTnLst>
                                    <p:set>
                                      <p:cBhvr>
                                        <p:cTn id="14" dur="1" fill="hold">
                                          <p:stCondLst>
                                            <p:cond delay="499"/>
                                          </p:stCondLst>
                                        </p:cTn>
                                        <p:tgtEl>
                                          <p:spTgt spid="32468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500"/>
                                  </p:iterate>
                                  <p:childTnLst>
                                    <p:set>
                                      <p:cBhvr>
                                        <p:cTn id="18" dur="1" fill="hold">
                                          <p:stCondLst>
                                            <p:cond delay="499"/>
                                          </p:stCondLst>
                                        </p:cTn>
                                        <p:tgtEl>
                                          <p:spTgt spid="32468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500"/>
                                  </p:iterate>
                                  <p:childTnLst>
                                    <p:set>
                                      <p:cBhvr>
                                        <p:cTn id="22" dur="1" fill="hold">
                                          <p:stCondLst>
                                            <p:cond delay="499"/>
                                          </p:stCondLst>
                                        </p:cTn>
                                        <p:tgtEl>
                                          <p:spTgt spid="32468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500"/>
                                  </p:iterate>
                                  <p:childTnLst>
                                    <p:set>
                                      <p:cBhvr>
                                        <p:cTn id="26" dur="1" fill="hold">
                                          <p:stCondLst>
                                            <p:cond delay="499"/>
                                          </p:stCondLst>
                                        </p:cTn>
                                        <p:tgtEl>
                                          <p:spTgt spid="32468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2845"/>
                                        </p:tgtEl>
                                        <p:attrNameLst>
                                          <p:attrName>style.visibility</p:attrName>
                                        </p:attrNameLst>
                                      </p:cBhvr>
                                      <p:to>
                                        <p:strVal val="visible"/>
                                      </p:to>
                                    </p:set>
                                    <p:animEffect transition="in" filter="fade">
                                      <p:cBhvr>
                                        <p:cTn id="35" dur="500"/>
                                        <p:tgtEl>
                                          <p:spTgt spid="32845"/>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iterate type="wd">
                                    <p:tmAbs val="500"/>
                                  </p:iterate>
                                  <p:childTnLst>
                                    <p:set>
                                      <p:cBhvr>
                                        <p:cTn id="39" dur="1" fill="hold">
                                          <p:stCondLst>
                                            <p:cond delay="499"/>
                                          </p:stCondLst>
                                        </p:cTn>
                                        <p:tgtEl>
                                          <p:spTgt spid="324685">
                                            <p:txEl>
                                              <p:pRg st="0" end="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iterate type="wd">
                                    <p:tmAbs val="500"/>
                                  </p:iterate>
                                  <p:childTnLst>
                                    <p:set>
                                      <p:cBhvr>
                                        <p:cTn id="43" dur="1" fill="hold">
                                          <p:stCondLst>
                                            <p:cond delay="499"/>
                                          </p:stCondLst>
                                        </p:cTn>
                                        <p:tgtEl>
                                          <p:spTgt spid="324685">
                                            <p:txEl>
                                              <p:pRg st="1" end="1"/>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iterate type="wd">
                                    <p:tmAbs val="500"/>
                                  </p:iterate>
                                  <p:childTnLst>
                                    <p:set>
                                      <p:cBhvr>
                                        <p:cTn id="47" dur="1" fill="hold">
                                          <p:stCondLst>
                                            <p:cond delay="499"/>
                                          </p:stCondLst>
                                        </p:cTn>
                                        <p:tgtEl>
                                          <p:spTgt spid="324685">
                                            <p:txEl>
                                              <p:pRg st="2" end="2"/>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iterate type="wd">
                                    <p:tmAbs val="500"/>
                                  </p:iterate>
                                  <p:childTnLst>
                                    <p:set>
                                      <p:cBhvr>
                                        <p:cTn id="51" dur="1" fill="hold">
                                          <p:stCondLst>
                                            <p:cond delay="499"/>
                                          </p:stCondLst>
                                        </p:cTn>
                                        <p:tgtEl>
                                          <p:spTgt spid="324685">
                                            <p:txEl>
                                              <p:pRg st="3" end="3"/>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iterate type="wd">
                                    <p:tmAbs val="500"/>
                                  </p:iterate>
                                  <p:childTnLst>
                                    <p:set>
                                      <p:cBhvr>
                                        <p:cTn id="55" dur="1" fill="hold">
                                          <p:stCondLst>
                                            <p:cond delay="499"/>
                                          </p:stCondLst>
                                        </p:cTn>
                                        <p:tgtEl>
                                          <p:spTgt spid="324685">
                                            <p:txEl>
                                              <p:pRg st="4" end="4"/>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7"/>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32840"/>
                                        </p:tgtEl>
                                        <p:attrNameLst>
                                          <p:attrName>style.visibility</p:attrName>
                                        </p:attrNameLst>
                                      </p:cBhvr>
                                      <p:to>
                                        <p:strVal val="visible"/>
                                      </p:to>
                                    </p:set>
                                    <p:animEffect transition="in" filter="wipe(up)">
                                      <p:cBhvr>
                                        <p:cTn id="64" dur="500"/>
                                        <p:tgtEl>
                                          <p:spTgt spid="32840"/>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iterate type="wd">
                                    <p:tmAbs val="500"/>
                                  </p:iterate>
                                  <p:childTnLst>
                                    <p:set>
                                      <p:cBhvr>
                                        <p:cTn id="68" dur="1" fill="hold">
                                          <p:stCondLst>
                                            <p:cond delay="499"/>
                                          </p:stCondLst>
                                        </p:cTn>
                                        <p:tgtEl>
                                          <p:spTgt spid="324686">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iterate type="wd">
                                    <p:tmAbs val="500"/>
                                  </p:iterate>
                                  <p:childTnLst>
                                    <p:set>
                                      <p:cBhvr>
                                        <p:cTn id="72" dur="1" fill="hold">
                                          <p:stCondLst>
                                            <p:cond delay="499"/>
                                          </p:stCondLst>
                                        </p:cTn>
                                        <p:tgtEl>
                                          <p:spTgt spid="324686">
                                            <p:txEl>
                                              <p:pRg st="1" end="1"/>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iterate type="wd">
                                    <p:tmAbs val="500"/>
                                  </p:iterate>
                                  <p:childTnLst>
                                    <p:set>
                                      <p:cBhvr>
                                        <p:cTn id="76" dur="1" fill="hold">
                                          <p:stCondLst>
                                            <p:cond delay="499"/>
                                          </p:stCondLst>
                                        </p:cTn>
                                        <p:tgtEl>
                                          <p:spTgt spid="324686">
                                            <p:txEl>
                                              <p:pRg st="2" end="2"/>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iterate type="wd">
                                    <p:tmAbs val="500"/>
                                  </p:iterate>
                                  <p:childTnLst>
                                    <p:set>
                                      <p:cBhvr>
                                        <p:cTn id="80" dur="1" fill="hold">
                                          <p:stCondLst>
                                            <p:cond delay="499"/>
                                          </p:stCondLst>
                                        </p:cTn>
                                        <p:tgtEl>
                                          <p:spTgt spid="324686">
                                            <p:txEl>
                                              <p:pRg st="3" end="3"/>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iterate type="wd">
                                    <p:tmAbs val="500"/>
                                  </p:iterate>
                                  <p:childTnLst>
                                    <p:set>
                                      <p:cBhvr>
                                        <p:cTn id="84" dur="1" fill="hold">
                                          <p:stCondLst>
                                            <p:cond delay="499"/>
                                          </p:stCondLst>
                                        </p:cTn>
                                        <p:tgtEl>
                                          <p:spTgt spid="324686">
                                            <p:txEl>
                                              <p:pRg st="4" end="4"/>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4" presetClass="entr" presetSubtype="5" fill="hold" grpId="0" nodeType="clickEffect">
                                  <p:stCondLst>
                                    <p:cond delay="0"/>
                                  </p:stCondLst>
                                  <p:childTnLst>
                                    <p:set>
                                      <p:cBhvr>
                                        <p:cTn id="92" dur="1" fill="hold">
                                          <p:stCondLst>
                                            <p:cond delay="0"/>
                                          </p:stCondLst>
                                        </p:cTn>
                                        <p:tgtEl>
                                          <p:spTgt spid="32835"/>
                                        </p:tgtEl>
                                        <p:attrNameLst>
                                          <p:attrName>style.visibility</p:attrName>
                                        </p:attrNameLst>
                                      </p:cBhvr>
                                      <p:to>
                                        <p:strVal val="visible"/>
                                      </p:to>
                                    </p:set>
                                    <p:animEffect transition="in" filter="randombar(vertical)">
                                      <p:cBhvr>
                                        <p:cTn id="93" dur="500"/>
                                        <p:tgtEl>
                                          <p:spTgt spid="32835"/>
                                        </p:tgtEl>
                                      </p:cBhvr>
                                    </p:animEffec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iterate type="wd">
                                    <p:tmAbs val="500"/>
                                  </p:iterate>
                                  <p:childTnLst>
                                    <p:set>
                                      <p:cBhvr>
                                        <p:cTn id="97" dur="1" fill="hold">
                                          <p:stCondLst>
                                            <p:cond delay="499"/>
                                          </p:stCondLst>
                                        </p:cTn>
                                        <p:tgtEl>
                                          <p:spTgt spid="324687">
                                            <p:txEl>
                                              <p:pRg st="0" end="0"/>
                                            </p:txEl>
                                          </p:spTgt>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iterate type="wd">
                                    <p:tmAbs val="500"/>
                                  </p:iterate>
                                  <p:childTnLst>
                                    <p:set>
                                      <p:cBhvr>
                                        <p:cTn id="101" dur="1" fill="hold">
                                          <p:stCondLst>
                                            <p:cond delay="499"/>
                                          </p:stCondLst>
                                        </p:cTn>
                                        <p:tgtEl>
                                          <p:spTgt spid="324687">
                                            <p:txEl>
                                              <p:pRg st="1" end="1"/>
                                            </p:txEl>
                                          </p:spTgt>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iterate type="wd">
                                    <p:tmAbs val="500"/>
                                  </p:iterate>
                                  <p:childTnLst>
                                    <p:set>
                                      <p:cBhvr>
                                        <p:cTn id="105" dur="1" fill="hold">
                                          <p:stCondLst>
                                            <p:cond delay="499"/>
                                          </p:stCondLst>
                                        </p:cTn>
                                        <p:tgtEl>
                                          <p:spTgt spid="324687">
                                            <p:txEl>
                                              <p:pRg st="2" end="2"/>
                                            </p:txEl>
                                          </p:spTgt>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iterate type="wd">
                                    <p:tmAbs val="500"/>
                                  </p:iterate>
                                  <p:childTnLst>
                                    <p:set>
                                      <p:cBhvr>
                                        <p:cTn id="109" dur="1" fill="hold">
                                          <p:stCondLst>
                                            <p:cond delay="499"/>
                                          </p:stCondLst>
                                        </p:cTn>
                                        <p:tgtEl>
                                          <p:spTgt spid="324687">
                                            <p:txEl>
                                              <p:pRg st="3" end="3"/>
                                            </p:txEl>
                                          </p:spTgt>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iterate type="wd">
                                    <p:tmAbs val="500"/>
                                  </p:iterate>
                                  <p:childTnLst>
                                    <p:set>
                                      <p:cBhvr>
                                        <p:cTn id="113" dur="1" fill="hold">
                                          <p:stCondLst>
                                            <p:cond delay="499"/>
                                          </p:stCondLst>
                                        </p:cTn>
                                        <p:tgtEl>
                                          <p:spTgt spid="324687">
                                            <p:txEl>
                                              <p:pRg st="4" end="4"/>
                                            </p:txEl>
                                          </p:spTgt>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7" presetClass="exit" presetSubtype="4" fill="hold" grpId="0" nodeType="clickEffect">
                                  <p:stCondLst>
                                    <p:cond delay="0"/>
                                  </p:stCondLst>
                                  <p:childTnLst>
                                    <p:anim calcmode="lin" valueType="num">
                                      <p:cBhvr additive="base">
                                        <p:cTn id="117" dur="5000"/>
                                        <p:tgtEl>
                                          <p:spTgt spid="2"/>
                                        </p:tgtEl>
                                        <p:attrNameLst>
                                          <p:attrName>ppt_x</p:attrName>
                                        </p:attrNameLst>
                                      </p:cBhvr>
                                      <p:tavLst>
                                        <p:tav tm="0">
                                          <p:val>
                                            <p:strVal val="ppt_x"/>
                                          </p:val>
                                        </p:tav>
                                        <p:tav tm="100000">
                                          <p:val>
                                            <p:strVal val="ppt_x"/>
                                          </p:val>
                                        </p:tav>
                                      </p:tavLst>
                                    </p:anim>
                                    <p:anim calcmode="lin" valueType="num">
                                      <p:cBhvr additive="base">
                                        <p:cTn id="118" dur="5000"/>
                                        <p:tgtEl>
                                          <p:spTgt spid="2"/>
                                        </p:tgtEl>
                                        <p:attrNameLst>
                                          <p:attrName>ppt_y</p:attrName>
                                        </p:attrNameLst>
                                      </p:cBhvr>
                                      <p:tavLst>
                                        <p:tav tm="0">
                                          <p:val>
                                            <p:strVal val="ppt_y"/>
                                          </p:val>
                                        </p:tav>
                                        <p:tav tm="100000">
                                          <p:val>
                                            <p:strVal val="1+ppt_h/2"/>
                                          </p:val>
                                        </p:tav>
                                      </p:tavLst>
                                    </p:anim>
                                    <p:set>
                                      <p:cBhvr>
                                        <p:cTn id="119" dur="1" fill="hold">
                                          <p:stCondLst>
                                            <p:cond delay="4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50" grpId="0"/>
      <p:bldP spid="32845" grpId="0"/>
      <p:bldP spid="32840" grpId="0"/>
      <p:bldP spid="32835" grpId="0"/>
      <p:bldP spid="324684" grpId="0" autoUpdateAnimBg="0" build="p"/>
      <p:bldP spid="324685" grpId="0" autoUpdateAnimBg="0" build="allAtOnce"/>
      <p:bldP spid="324686" grpId="0" autoUpdateAnimBg="0" build="allAtOnce"/>
      <p:bldP spid="324687" grpId="0" autoUpdateAnimBg="0" build="allAtOnce"/>
      <p:bldP spid="2" grpId="0" bldLvl="0" animBg="1"/>
      <p:bldP spid="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p:cNvSpPr>
            <a:spLocks noGrp="1" noChangeArrowheads="1"/>
          </p:cNvSpPr>
          <p:nvPr>
            <p:ph type="title"/>
          </p:nvPr>
        </p:nvSpPr>
        <p:spPr>
          <a:xfrm>
            <a:off x="782637" y="1128712"/>
            <a:ext cx="7990973" cy="6397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defRPr/>
            </a:pPr>
            <a:r>
              <a:rPr lang="en-US" altLang="zh-CN" sz="3200" b="1" kern="1200" dirty="0">
                <a:solidFill>
                  <a:srgbClr val="0000FF"/>
                </a:solidFill>
                <a:latin typeface="+mn-lt"/>
                <a:ea typeface="+mn-ea"/>
                <a:cs typeface="+mn-ea"/>
                <a:sym typeface="+mn-lt"/>
              </a:rPr>
              <a:t>2. </a:t>
            </a:r>
            <a:r>
              <a:rPr lang="zh-CN" altLang="en-US" sz="3200" b="1" kern="1200" dirty="0">
                <a:solidFill>
                  <a:srgbClr val="0000FF"/>
                </a:solidFill>
                <a:latin typeface="+mn-lt"/>
                <a:ea typeface="+mn-ea"/>
                <a:cs typeface="+mn-ea"/>
                <a:sym typeface="+mn-lt"/>
              </a:rPr>
              <a:t>控制标志</a:t>
            </a:r>
            <a:r>
              <a:rPr lang="en-US" altLang="zh-CN" sz="2800" b="1" kern="1200" dirty="0">
                <a:latin typeface="+mn-lt"/>
                <a:ea typeface="+mn-ea"/>
                <a:cs typeface="+mn-ea"/>
                <a:sym typeface="+mn-lt"/>
              </a:rPr>
              <a:t>——</a:t>
            </a:r>
            <a:r>
              <a:rPr lang="zh-CN" altLang="en-US" sz="2800" b="1" kern="1200" dirty="0">
                <a:solidFill>
                  <a:srgbClr val="002060"/>
                </a:solidFill>
                <a:latin typeface="+mn-lt"/>
                <a:ea typeface="+mn-ea"/>
                <a:cs typeface="+mn-ea"/>
                <a:sym typeface="+mn-lt"/>
              </a:rPr>
              <a:t>方向标志</a:t>
            </a:r>
            <a:r>
              <a:rPr lang="en-US" altLang="zh-CN" sz="2800" b="1" kern="1200" dirty="0">
                <a:solidFill>
                  <a:srgbClr val="002060"/>
                </a:solidFill>
                <a:latin typeface="+mn-lt"/>
                <a:ea typeface="+mn-ea"/>
                <a:cs typeface="+mn-ea"/>
                <a:sym typeface="+mn-lt"/>
              </a:rPr>
              <a:t> </a:t>
            </a:r>
            <a:r>
              <a:rPr lang="en-US" altLang="zh-CN" sz="2800" b="1" dirty="0">
                <a:solidFill>
                  <a:srgbClr val="002060"/>
                </a:solidFill>
                <a:latin typeface="+mn-lt"/>
                <a:ea typeface="+mn-ea"/>
                <a:cs typeface="+mn-ea"/>
                <a:sym typeface="+mn-lt"/>
              </a:rPr>
              <a:t>DF(Direction Flag</a:t>
            </a:r>
            <a:r>
              <a:rPr lang="en-US" altLang="zh-CN" sz="2800" b="1" kern="1200" dirty="0">
                <a:solidFill>
                  <a:srgbClr val="002060"/>
                </a:solidFill>
                <a:latin typeface="+mn-lt"/>
                <a:ea typeface="+mn-ea"/>
                <a:cs typeface="+mn-ea"/>
                <a:sym typeface="+mn-lt"/>
              </a:rPr>
              <a:t>)</a:t>
            </a:r>
            <a:br>
              <a:rPr lang="zh-CN" altLang="en-US" sz="2800" b="1" kern="1200" dirty="0">
                <a:latin typeface="+mn-lt"/>
                <a:ea typeface="+mn-ea"/>
                <a:cs typeface="+mn-ea"/>
                <a:sym typeface="+mn-lt"/>
              </a:rPr>
            </a:br>
            <a:endParaRPr lang="zh-CN" altLang="en-US" sz="2800" b="1" kern="1200" dirty="0">
              <a:latin typeface="+mn-lt"/>
              <a:ea typeface="+mn-ea"/>
              <a:cs typeface="+mn-ea"/>
              <a:sym typeface="+mn-lt"/>
            </a:endParaRPr>
          </a:p>
        </p:txBody>
      </p:sp>
      <p:sp>
        <p:nvSpPr>
          <p:cNvPr id="509955" name="Rectangle 3"/>
          <p:cNvSpPr>
            <a:spLocks noGrp="1" noChangeArrowheads="1"/>
          </p:cNvSpPr>
          <p:nvPr>
            <p:ph type="body" idx="1"/>
          </p:nvPr>
        </p:nvSpPr>
        <p:spPr>
          <a:xfrm>
            <a:off x="1014411" y="1768475"/>
            <a:ext cx="6989763" cy="461366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spcAft>
                <a:spcPts val="600"/>
              </a:spcAft>
              <a:defRPr/>
            </a:pPr>
            <a:r>
              <a:rPr lang="zh-CN" altLang="en-US" sz="2600" b="1" kern="1200" dirty="0">
                <a:solidFill>
                  <a:srgbClr val="C00000"/>
                </a:solidFill>
                <a:cs typeface="+mn-ea"/>
                <a:sym typeface="+mn-lt"/>
              </a:rPr>
              <a:t>仅用于</a:t>
            </a:r>
            <a:r>
              <a:rPr lang="zh-CN" altLang="en-US" sz="2600" b="1" kern="1200" dirty="0">
                <a:solidFill>
                  <a:srgbClr val="009900"/>
                </a:solidFill>
                <a:cs typeface="+mn-ea"/>
                <a:sym typeface="+mn-lt"/>
              </a:rPr>
              <a:t>串操作指令</a:t>
            </a:r>
            <a:r>
              <a:rPr lang="zh-CN" altLang="en-US" sz="2600" b="1" kern="1200" dirty="0">
                <a:solidFill>
                  <a:srgbClr val="C00000"/>
                </a:solidFill>
                <a:cs typeface="+mn-ea"/>
                <a:sym typeface="+mn-lt"/>
              </a:rPr>
              <a:t>，控制地址的变化方向</a:t>
            </a:r>
            <a:endParaRPr lang="zh-CN" altLang="en-US" sz="2600" b="1" kern="1200" dirty="0">
              <a:solidFill>
                <a:srgbClr val="C00000"/>
              </a:solidFill>
              <a:cs typeface="+mn-ea"/>
              <a:sym typeface="+mn-lt"/>
            </a:endParaRPr>
          </a:p>
          <a:p>
            <a:pPr lvl="1">
              <a:lnSpc>
                <a:spcPct val="150000"/>
              </a:lnSpc>
              <a:spcBef>
                <a:spcPct val="0"/>
              </a:spcBef>
              <a:buFont typeface="Times New Roman" panose="02020603050405020304" pitchFamily="18" charset="0"/>
              <a:buChar char="−"/>
              <a:defRPr/>
            </a:pPr>
            <a:r>
              <a:rPr lang="zh-CN" altLang="en-US" sz="2400" b="1" kern="1200" dirty="0">
                <a:cs typeface="+mn-ea"/>
                <a:sym typeface="+mn-lt"/>
              </a:rPr>
              <a:t>设置</a:t>
            </a:r>
            <a:r>
              <a:rPr lang="en-US" altLang="zh-CN" sz="2400" b="1" kern="1200" dirty="0">
                <a:solidFill>
                  <a:srgbClr val="002060"/>
                </a:solidFill>
                <a:cs typeface="+mn-ea"/>
                <a:sym typeface="+mn-lt"/>
              </a:rPr>
              <a:t>DF</a:t>
            </a:r>
            <a:r>
              <a:rPr lang="zh-CN" altLang="en-US" sz="2400" b="1" kern="1200" dirty="0">
                <a:solidFill>
                  <a:srgbClr val="002060"/>
                </a:solidFill>
                <a:cs typeface="+mn-ea"/>
                <a:sym typeface="+mn-lt"/>
              </a:rPr>
              <a:t>＝</a:t>
            </a:r>
            <a:r>
              <a:rPr lang="en-US" altLang="zh-CN" sz="2400" b="1" kern="1200" dirty="0">
                <a:solidFill>
                  <a:srgbClr val="002060"/>
                </a:solidFill>
                <a:cs typeface="+mn-ea"/>
                <a:sym typeface="+mn-lt"/>
              </a:rPr>
              <a:t>0</a:t>
            </a:r>
            <a:r>
              <a:rPr lang="zh-CN" altLang="en-US" sz="2400" b="1" kern="1200" dirty="0">
                <a:cs typeface="+mn-ea"/>
                <a:sym typeface="+mn-lt"/>
              </a:rPr>
              <a:t>，每次串操作后的</a:t>
            </a:r>
            <a:r>
              <a:rPr lang="zh-CN" altLang="en-US" sz="2400" b="1" kern="1200" dirty="0">
                <a:solidFill>
                  <a:srgbClr val="002060"/>
                </a:solidFill>
                <a:cs typeface="+mn-ea"/>
                <a:sym typeface="+mn-lt"/>
              </a:rPr>
              <a:t>存储器地址就自动增加</a:t>
            </a:r>
            <a:r>
              <a:rPr lang="zh-CN" altLang="en-US" sz="2400" b="1" kern="1200" dirty="0">
                <a:cs typeface="+mn-ea"/>
                <a:sym typeface="+mn-lt"/>
              </a:rPr>
              <a:t>，即从低地址向高地址处理数据串</a:t>
            </a:r>
            <a:endParaRPr lang="zh-CN" altLang="en-US" sz="2400" b="1" kern="1200" dirty="0">
              <a:cs typeface="+mn-ea"/>
              <a:sym typeface="+mn-lt"/>
            </a:endParaRPr>
          </a:p>
          <a:p>
            <a:pPr lvl="1">
              <a:lnSpc>
                <a:spcPct val="150000"/>
              </a:lnSpc>
              <a:spcBef>
                <a:spcPct val="0"/>
              </a:spcBef>
              <a:buFont typeface="Times New Roman" panose="02020603050405020304" pitchFamily="18" charset="0"/>
              <a:buChar char="−"/>
              <a:defRPr/>
            </a:pPr>
            <a:r>
              <a:rPr lang="zh-CN" altLang="en-US" sz="2400" b="1" kern="1200" dirty="0">
                <a:cs typeface="+mn-ea"/>
                <a:sym typeface="+mn-lt"/>
              </a:rPr>
              <a:t>设置</a:t>
            </a:r>
            <a:r>
              <a:rPr lang="en-US" altLang="zh-CN" sz="2400" b="1" kern="1200" dirty="0">
                <a:solidFill>
                  <a:srgbClr val="002060"/>
                </a:solidFill>
                <a:cs typeface="+mn-ea"/>
                <a:sym typeface="+mn-lt"/>
              </a:rPr>
              <a:t>DF</a:t>
            </a:r>
            <a:r>
              <a:rPr lang="zh-CN" altLang="en-US" sz="2400" b="1" kern="1200" dirty="0">
                <a:solidFill>
                  <a:srgbClr val="002060"/>
                </a:solidFill>
                <a:cs typeface="+mn-ea"/>
                <a:sym typeface="+mn-lt"/>
              </a:rPr>
              <a:t>＝</a:t>
            </a:r>
            <a:r>
              <a:rPr lang="en-US" altLang="zh-CN" sz="2400" b="1" kern="1200" dirty="0">
                <a:solidFill>
                  <a:srgbClr val="002060"/>
                </a:solidFill>
                <a:cs typeface="+mn-ea"/>
                <a:sym typeface="+mn-lt"/>
              </a:rPr>
              <a:t>1</a:t>
            </a:r>
            <a:r>
              <a:rPr lang="zh-CN" altLang="en-US" sz="2400" b="1" kern="1200" dirty="0">
                <a:cs typeface="+mn-ea"/>
                <a:sym typeface="+mn-lt"/>
              </a:rPr>
              <a:t>，每次串操作后的</a:t>
            </a:r>
            <a:r>
              <a:rPr lang="zh-CN" altLang="en-US" sz="2400" b="1" kern="1200" dirty="0">
                <a:solidFill>
                  <a:srgbClr val="002060"/>
                </a:solidFill>
                <a:cs typeface="+mn-ea"/>
                <a:sym typeface="+mn-lt"/>
              </a:rPr>
              <a:t>存储器地址就自动减少</a:t>
            </a:r>
            <a:r>
              <a:rPr lang="zh-CN" altLang="en-US" sz="2400" b="1" kern="1200" dirty="0">
                <a:cs typeface="+mn-ea"/>
                <a:sym typeface="+mn-lt"/>
              </a:rPr>
              <a:t>，即从高地址向低地址处理数据串</a:t>
            </a:r>
            <a:endParaRPr lang="zh-CN" altLang="en-US" sz="2400" b="1" kern="1200" dirty="0">
              <a:cs typeface="+mn-ea"/>
              <a:sym typeface="+mn-lt"/>
            </a:endParaRPr>
          </a:p>
          <a:p>
            <a:pPr>
              <a:lnSpc>
                <a:spcPct val="150000"/>
              </a:lnSpc>
              <a:spcAft>
                <a:spcPts val="600"/>
              </a:spcAft>
              <a:defRPr/>
            </a:pPr>
            <a:r>
              <a:rPr lang="zh-CN" altLang="en-US" sz="2600" b="1" kern="1200" dirty="0">
                <a:solidFill>
                  <a:srgbClr val="C00000"/>
                </a:solidFill>
                <a:cs typeface="+mn-ea"/>
                <a:sym typeface="+mn-lt"/>
              </a:rPr>
              <a:t>执行</a:t>
            </a:r>
            <a:r>
              <a:rPr lang="en-US" altLang="zh-CN" sz="2600" b="1" kern="1200" dirty="0">
                <a:solidFill>
                  <a:srgbClr val="002060"/>
                </a:solidFill>
                <a:cs typeface="+mn-ea"/>
                <a:sym typeface="+mn-lt"/>
              </a:rPr>
              <a:t>CLD</a:t>
            </a:r>
            <a:r>
              <a:rPr lang="zh-CN" altLang="en-US" sz="2600" b="1" kern="1200" dirty="0">
                <a:solidFill>
                  <a:srgbClr val="C00000"/>
                </a:solidFill>
                <a:cs typeface="+mn-ea"/>
                <a:sym typeface="+mn-lt"/>
              </a:rPr>
              <a:t>指令设置</a:t>
            </a:r>
            <a:r>
              <a:rPr lang="en-US" altLang="zh-CN" sz="2600" b="1" kern="1200" dirty="0">
                <a:solidFill>
                  <a:srgbClr val="002060"/>
                </a:solidFill>
                <a:cs typeface="+mn-ea"/>
                <a:sym typeface="+mn-lt"/>
              </a:rPr>
              <a:t>DF</a:t>
            </a:r>
            <a:r>
              <a:rPr lang="zh-CN" altLang="en-US" sz="2600" b="1" kern="1200" dirty="0">
                <a:solidFill>
                  <a:srgbClr val="002060"/>
                </a:solidFill>
                <a:cs typeface="+mn-ea"/>
                <a:sym typeface="+mn-lt"/>
              </a:rPr>
              <a:t>＝</a:t>
            </a:r>
            <a:r>
              <a:rPr lang="en-US" altLang="zh-CN" sz="2600" b="1" kern="1200" dirty="0">
                <a:solidFill>
                  <a:srgbClr val="002060"/>
                </a:solidFill>
                <a:cs typeface="+mn-ea"/>
                <a:sym typeface="+mn-lt"/>
              </a:rPr>
              <a:t>0</a:t>
            </a:r>
            <a:endParaRPr lang="en-US" altLang="zh-CN" sz="2600" b="1" kern="1200" dirty="0">
              <a:solidFill>
                <a:srgbClr val="002060"/>
              </a:solidFill>
              <a:cs typeface="+mn-ea"/>
              <a:sym typeface="+mn-lt"/>
            </a:endParaRPr>
          </a:p>
          <a:p>
            <a:pPr>
              <a:lnSpc>
                <a:spcPct val="150000"/>
              </a:lnSpc>
              <a:spcBef>
                <a:spcPts val="0"/>
              </a:spcBef>
              <a:spcAft>
                <a:spcPts val="600"/>
              </a:spcAft>
              <a:defRPr/>
            </a:pPr>
            <a:r>
              <a:rPr lang="zh-CN" altLang="en-US" sz="2600" b="1" kern="1200" dirty="0">
                <a:solidFill>
                  <a:srgbClr val="C00000"/>
                </a:solidFill>
                <a:cs typeface="+mn-ea"/>
                <a:sym typeface="+mn-lt"/>
              </a:rPr>
              <a:t>执行</a:t>
            </a:r>
            <a:r>
              <a:rPr lang="en-US" altLang="zh-CN" sz="2600" b="1" kern="1200" dirty="0">
                <a:solidFill>
                  <a:srgbClr val="002060"/>
                </a:solidFill>
                <a:cs typeface="+mn-ea"/>
                <a:sym typeface="+mn-lt"/>
              </a:rPr>
              <a:t>STD</a:t>
            </a:r>
            <a:r>
              <a:rPr lang="zh-CN" altLang="en-US" sz="2600" b="1" kern="1200" dirty="0">
                <a:solidFill>
                  <a:srgbClr val="C00000"/>
                </a:solidFill>
                <a:cs typeface="+mn-ea"/>
                <a:sym typeface="+mn-lt"/>
              </a:rPr>
              <a:t>指令设置</a:t>
            </a:r>
            <a:r>
              <a:rPr lang="en-US" altLang="zh-CN" sz="2600" b="1" kern="1200" dirty="0">
                <a:solidFill>
                  <a:srgbClr val="002060"/>
                </a:solidFill>
                <a:cs typeface="+mn-ea"/>
                <a:sym typeface="+mn-lt"/>
              </a:rPr>
              <a:t>DF</a:t>
            </a:r>
            <a:r>
              <a:rPr lang="zh-CN" altLang="en-US" sz="2600" b="1" kern="1200" dirty="0">
                <a:solidFill>
                  <a:srgbClr val="002060"/>
                </a:solidFill>
                <a:cs typeface="+mn-ea"/>
                <a:sym typeface="+mn-lt"/>
              </a:rPr>
              <a:t>＝</a:t>
            </a:r>
            <a:r>
              <a:rPr lang="en-US" altLang="zh-CN" sz="2600" b="1" kern="1200" dirty="0">
                <a:solidFill>
                  <a:srgbClr val="002060"/>
                </a:solidFill>
                <a:cs typeface="+mn-ea"/>
                <a:sym typeface="+mn-lt"/>
              </a:rPr>
              <a:t>1</a:t>
            </a:r>
            <a:r>
              <a:rPr lang="en-US" altLang="zh-CN" sz="2600" b="1" kern="1200" dirty="0">
                <a:solidFill>
                  <a:srgbClr val="C00000"/>
                </a:solidFill>
                <a:cs typeface="+mn-ea"/>
                <a:sym typeface="+mn-lt"/>
              </a:rPr>
              <a:t> </a:t>
            </a:r>
            <a:endParaRPr lang="zh-CN" altLang="en-US" sz="2600" b="1" kern="1200" dirty="0">
              <a:solidFill>
                <a:srgbClr val="C00000"/>
              </a:solidFill>
              <a:cs typeface="+mn-ea"/>
              <a:sym typeface="+mn-lt"/>
            </a:endParaRPr>
          </a:p>
        </p:txBody>
      </p:sp>
      <p:grpSp>
        <p:nvGrpSpPr>
          <p:cNvPr id="4" name="Group 31"/>
          <p:cNvGrpSpPr/>
          <p:nvPr/>
        </p:nvGrpSpPr>
        <p:grpSpPr bwMode="auto">
          <a:xfrm>
            <a:off x="776219" y="5952720"/>
            <a:ext cx="7707312" cy="858838"/>
            <a:chOff x="877" y="3328"/>
            <a:chExt cx="4855" cy="541"/>
          </a:xfrm>
        </p:grpSpPr>
        <p:sp>
          <p:nvSpPr>
            <p:cNvPr id="5" name="Text Box 5"/>
            <p:cNvSpPr txBox="1">
              <a:spLocks noChangeArrowheads="1"/>
            </p:cNvSpPr>
            <p:nvPr/>
          </p:nvSpPr>
          <p:spPr bwMode="auto">
            <a:xfrm>
              <a:off x="87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OF</a:t>
              </a:r>
              <a:endParaRPr kumimoji="1" lang="en-US" altLang="zh-CN">
                <a:solidFill>
                  <a:srgbClr val="CC3300"/>
                </a:solidFill>
                <a:latin typeface="+mn-lt"/>
                <a:ea typeface="+mn-ea"/>
                <a:cs typeface="+mn-ea"/>
                <a:sym typeface="+mn-lt"/>
              </a:endParaRPr>
            </a:p>
          </p:txBody>
        </p:sp>
        <p:sp>
          <p:nvSpPr>
            <p:cNvPr id="6" name="Text Box 6"/>
            <p:cNvSpPr txBox="1">
              <a:spLocks noChangeArrowheads="1"/>
            </p:cNvSpPr>
            <p:nvPr/>
          </p:nvSpPr>
          <p:spPr bwMode="auto">
            <a:xfrm>
              <a:off x="87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11</a:t>
              </a:r>
              <a:endParaRPr kumimoji="1" lang="zh-CN" altLang="zh-CN">
                <a:solidFill>
                  <a:srgbClr val="CC3300"/>
                </a:solidFill>
                <a:latin typeface="+mn-lt"/>
                <a:ea typeface="+mn-ea"/>
                <a:cs typeface="+mn-ea"/>
                <a:sym typeface="+mn-lt"/>
              </a:endParaRPr>
            </a:p>
          </p:txBody>
        </p:sp>
        <p:sp>
          <p:nvSpPr>
            <p:cNvPr id="7" name="Text Box 9"/>
            <p:cNvSpPr txBox="1">
              <a:spLocks noChangeArrowheads="1"/>
            </p:cNvSpPr>
            <p:nvPr/>
          </p:nvSpPr>
          <p:spPr bwMode="auto">
            <a:xfrm>
              <a:off x="1282"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DF</a:t>
              </a:r>
              <a:endParaRPr kumimoji="1" lang="en-US" altLang="zh-CN">
                <a:solidFill>
                  <a:schemeClr val="hlink"/>
                </a:solidFill>
                <a:latin typeface="+mn-lt"/>
                <a:ea typeface="+mn-ea"/>
                <a:cs typeface="+mn-ea"/>
                <a:sym typeface="+mn-lt"/>
              </a:endParaRPr>
            </a:p>
          </p:txBody>
        </p:sp>
        <p:sp>
          <p:nvSpPr>
            <p:cNvPr id="8" name="Text Box 10"/>
            <p:cNvSpPr txBox="1">
              <a:spLocks noChangeArrowheads="1"/>
            </p:cNvSpPr>
            <p:nvPr/>
          </p:nvSpPr>
          <p:spPr bwMode="auto">
            <a:xfrm>
              <a:off x="1282"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10</a:t>
              </a:r>
              <a:endParaRPr kumimoji="1" lang="zh-CN" altLang="zh-CN">
                <a:solidFill>
                  <a:srgbClr val="CC3300"/>
                </a:solidFill>
                <a:latin typeface="+mn-lt"/>
                <a:ea typeface="+mn-ea"/>
                <a:cs typeface="+mn-ea"/>
                <a:sym typeface="+mn-lt"/>
              </a:endParaRPr>
            </a:p>
          </p:txBody>
        </p:sp>
        <p:sp>
          <p:nvSpPr>
            <p:cNvPr id="9" name="Text Box 11"/>
            <p:cNvSpPr txBox="1">
              <a:spLocks noChangeArrowheads="1"/>
            </p:cNvSpPr>
            <p:nvPr/>
          </p:nvSpPr>
          <p:spPr bwMode="auto">
            <a:xfrm>
              <a:off x="1686"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IF</a:t>
              </a:r>
              <a:endParaRPr kumimoji="1" lang="en-US" altLang="zh-CN">
                <a:solidFill>
                  <a:schemeClr val="hlink"/>
                </a:solidFill>
                <a:latin typeface="+mn-lt"/>
                <a:ea typeface="+mn-ea"/>
                <a:cs typeface="+mn-ea"/>
                <a:sym typeface="+mn-lt"/>
              </a:endParaRPr>
            </a:p>
          </p:txBody>
        </p:sp>
        <p:sp>
          <p:nvSpPr>
            <p:cNvPr id="10" name="Text Box 12"/>
            <p:cNvSpPr txBox="1">
              <a:spLocks noChangeArrowheads="1"/>
            </p:cNvSpPr>
            <p:nvPr/>
          </p:nvSpPr>
          <p:spPr bwMode="auto">
            <a:xfrm>
              <a:off x="1686"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9</a:t>
              </a:r>
              <a:endParaRPr kumimoji="1" lang="zh-CN" altLang="zh-CN">
                <a:solidFill>
                  <a:srgbClr val="CC3300"/>
                </a:solidFill>
                <a:latin typeface="+mn-lt"/>
                <a:ea typeface="+mn-ea"/>
                <a:cs typeface="+mn-ea"/>
                <a:sym typeface="+mn-lt"/>
              </a:endParaRPr>
            </a:p>
          </p:txBody>
        </p:sp>
        <p:sp>
          <p:nvSpPr>
            <p:cNvPr id="11" name="Text Box 13"/>
            <p:cNvSpPr txBox="1">
              <a:spLocks noChangeArrowheads="1"/>
            </p:cNvSpPr>
            <p:nvPr/>
          </p:nvSpPr>
          <p:spPr bwMode="auto">
            <a:xfrm>
              <a:off x="2091"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TF</a:t>
              </a:r>
              <a:endParaRPr kumimoji="1" lang="en-US" altLang="zh-CN">
                <a:solidFill>
                  <a:schemeClr val="hlink"/>
                </a:solidFill>
                <a:latin typeface="+mn-lt"/>
                <a:ea typeface="+mn-ea"/>
                <a:cs typeface="+mn-ea"/>
                <a:sym typeface="+mn-lt"/>
              </a:endParaRPr>
            </a:p>
          </p:txBody>
        </p:sp>
        <p:sp>
          <p:nvSpPr>
            <p:cNvPr id="12" name="Text Box 14"/>
            <p:cNvSpPr txBox="1">
              <a:spLocks noChangeArrowheads="1"/>
            </p:cNvSpPr>
            <p:nvPr/>
          </p:nvSpPr>
          <p:spPr bwMode="auto">
            <a:xfrm>
              <a:off x="2091"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8</a:t>
              </a:r>
              <a:endParaRPr kumimoji="1" lang="zh-CN" altLang="zh-CN">
                <a:solidFill>
                  <a:srgbClr val="CC3300"/>
                </a:solidFill>
                <a:latin typeface="+mn-lt"/>
                <a:ea typeface="+mn-ea"/>
                <a:cs typeface="+mn-ea"/>
                <a:sym typeface="+mn-lt"/>
              </a:endParaRPr>
            </a:p>
          </p:txBody>
        </p:sp>
        <p:sp>
          <p:nvSpPr>
            <p:cNvPr id="13" name="Text Box 15"/>
            <p:cNvSpPr txBox="1">
              <a:spLocks noChangeArrowheads="1"/>
            </p:cNvSpPr>
            <p:nvPr/>
          </p:nvSpPr>
          <p:spPr bwMode="auto">
            <a:xfrm>
              <a:off x="2495"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SF</a:t>
              </a:r>
              <a:endParaRPr kumimoji="1" lang="en-US" altLang="zh-CN">
                <a:solidFill>
                  <a:srgbClr val="CC3300"/>
                </a:solidFill>
                <a:latin typeface="+mn-lt"/>
                <a:ea typeface="+mn-ea"/>
                <a:cs typeface="+mn-ea"/>
                <a:sym typeface="+mn-lt"/>
              </a:endParaRPr>
            </a:p>
          </p:txBody>
        </p:sp>
        <p:sp>
          <p:nvSpPr>
            <p:cNvPr id="14" name="Text Box 16"/>
            <p:cNvSpPr txBox="1">
              <a:spLocks noChangeArrowheads="1"/>
            </p:cNvSpPr>
            <p:nvPr/>
          </p:nvSpPr>
          <p:spPr bwMode="auto">
            <a:xfrm>
              <a:off x="2495"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7</a:t>
              </a:r>
              <a:endParaRPr kumimoji="1" lang="zh-CN" altLang="zh-CN">
                <a:solidFill>
                  <a:srgbClr val="CC3300"/>
                </a:solidFill>
                <a:latin typeface="+mn-lt"/>
                <a:ea typeface="+mn-ea"/>
                <a:cs typeface="+mn-ea"/>
                <a:sym typeface="+mn-lt"/>
              </a:endParaRPr>
            </a:p>
          </p:txBody>
        </p:sp>
        <p:sp>
          <p:nvSpPr>
            <p:cNvPr id="15" name="Text Box 17"/>
            <p:cNvSpPr txBox="1">
              <a:spLocks noChangeArrowheads="1"/>
            </p:cNvSpPr>
            <p:nvPr/>
          </p:nvSpPr>
          <p:spPr bwMode="auto">
            <a:xfrm>
              <a:off x="2900"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ZF</a:t>
              </a:r>
              <a:endParaRPr kumimoji="1" lang="en-US" altLang="zh-CN">
                <a:solidFill>
                  <a:srgbClr val="CC3300"/>
                </a:solidFill>
                <a:latin typeface="+mn-lt"/>
                <a:ea typeface="+mn-ea"/>
                <a:cs typeface="+mn-ea"/>
                <a:sym typeface="+mn-lt"/>
              </a:endParaRPr>
            </a:p>
          </p:txBody>
        </p:sp>
        <p:sp>
          <p:nvSpPr>
            <p:cNvPr id="16" name="Text Box 18"/>
            <p:cNvSpPr txBox="1">
              <a:spLocks noChangeArrowheads="1"/>
            </p:cNvSpPr>
            <p:nvPr/>
          </p:nvSpPr>
          <p:spPr bwMode="auto">
            <a:xfrm>
              <a:off x="2900"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6</a:t>
              </a:r>
              <a:endParaRPr kumimoji="1" lang="zh-CN" altLang="zh-CN">
                <a:solidFill>
                  <a:srgbClr val="CC3300"/>
                </a:solidFill>
                <a:latin typeface="+mn-lt"/>
                <a:ea typeface="+mn-ea"/>
                <a:cs typeface="+mn-ea"/>
                <a:sym typeface="+mn-lt"/>
              </a:endParaRPr>
            </a:p>
          </p:txBody>
        </p:sp>
        <p:sp>
          <p:nvSpPr>
            <p:cNvPr id="17" name="Text Box 19"/>
            <p:cNvSpPr txBox="1">
              <a:spLocks noChangeArrowheads="1"/>
            </p:cNvSpPr>
            <p:nvPr/>
          </p:nvSpPr>
          <p:spPr bwMode="auto">
            <a:xfrm>
              <a:off x="3305"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18" name="Text Box 20"/>
            <p:cNvSpPr txBox="1">
              <a:spLocks noChangeArrowheads="1"/>
            </p:cNvSpPr>
            <p:nvPr/>
          </p:nvSpPr>
          <p:spPr bwMode="auto">
            <a:xfrm>
              <a:off x="3305"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5</a:t>
              </a:r>
              <a:endParaRPr kumimoji="1" lang="zh-CN" altLang="zh-CN">
                <a:solidFill>
                  <a:srgbClr val="CC3300"/>
                </a:solidFill>
                <a:latin typeface="+mn-lt"/>
                <a:ea typeface="+mn-ea"/>
                <a:cs typeface="+mn-ea"/>
                <a:sym typeface="+mn-lt"/>
              </a:endParaRPr>
            </a:p>
          </p:txBody>
        </p:sp>
        <p:sp>
          <p:nvSpPr>
            <p:cNvPr id="19" name="Text Box 21"/>
            <p:cNvSpPr txBox="1">
              <a:spLocks noChangeArrowheads="1"/>
            </p:cNvSpPr>
            <p:nvPr/>
          </p:nvSpPr>
          <p:spPr bwMode="auto">
            <a:xfrm>
              <a:off x="3709"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AF</a:t>
              </a:r>
              <a:endParaRPr kumimoji="1" lang="en-US" altLang="zh-CN">
                <a:solidFill>
                  <a:srgbClr val="CC3300"/>
                </a:solidFill>
                <a:latin typeface="+mn-lt"/>
                <a:ea typeface="+mn-ea"/>
                <a:cs typeface="+mn-ea"/>
                <a:sym typeface="+mn-lt"/>
              </a:endParaRPr>
            </a:p>
          </p:txBody>
        </p:sp>
        <p:sp>
          <p:nvSpPr>
            <p:cNvPr id="20" name="Text Box 22"/>
            <p:cNvSpPr txBox="1">
              <a:spLocks noChangeArrowheads="1"/>
            </p:cNvSpPr>
            <p:nvPr/>
          </p:nvSpPr>
          <p:spPr bwMode="auto">
            <a:xfrm>
              <a:off x="3709"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4</a:t>
              </a:r>
              <a:endParaRPr kumimoji="1" lang="zh-CN" altLang="zh-CN">
                <a:solidFill>
                  <a:srgbClr val="CC3300"/>
                </a:solidFill>
                <a:latin typeface="+mn-lt"/>
                <a:ea typeface="+mn-ea"/>
                <a:cs typeface="+mn-ea"/>
                <a:sym typeface="+mn-lt"/>
              </a:endParaRPr>
            </a:p>
          </p:txBody>
        </p:sp>
        <p:sp>
          <p:nvSpPr>
            <p:cNvPr id="21" name="Text Box 23"/>
            <p:cNvSpPr txBox="1">
              <a:spLocks noChangeArrowheads="1"/>
            </p:cNvSpPr>
            <p:nvPr/>
          </p:nvSpPr>
          <p:spPr bwMode="auto">
            <a:xfrm>
              <a:off x="4114"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dirty="0">
                  <a:solidFill>
                    <a:schemeClr val="hlink"/>
                  </a:solidFill>
                  <a:latin typeface="+mn-lt"/>
                  <a:ea typeface="+mn-ea"/>
                  <a:cs typeface="+mn-ea"/>
                  <a:sym typeface="+mn-lt"/>
                </a:rPr>
                <a:t>0</a:t>
              </a:r>
              <a:endParaRPr kumimoji="1" lang="zh-CN" altLang="zh-CN" dirty="0">
                <a:solidFill>
                  <a:schemeClr val="hlink"/>
                </a:solidFill>
                <a:latin typeface="+mn-lt"/>
                <a:ea typeface="+mn-ea"/>
                <a:cs typeface="+mn-ea"/>
                <a:sym typeface="+mn-lt"/>
              </a:endParaRPr>
            </a:p>
          </p:txBody>
        </p:sp>
        <p:sp>
          <p:nvSpPr>
            <p:cNvPr id="22" name="Text Box 24"/>
            <p:cNvSpPr txBox="1">
              <a:spLocks noChangeArrowheads="1"/>
            </p:cNvSpPr>
            <p:nvPr/>
          </p:nvSpPr>
          <p:spPr bwMode="auto">
            <a:xfrm>
              <a:off x="4114"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3</a:t>
              </a:r>
              <a:endParaRPr kumimoji="1" lang="zh-CN" altLang="zh-CN">
                <a:solidFill>
                  <a:srgbClr val="CC3300"/>
                </a:solidFill>
                <a:latin typeface="+mn-lt"/>
                <a:ea typeface="+mn-ea"/>
                <a:cs typeface="+mn-ea"/>
                <a:sym typeface="+mn-lt"/>
              </a:endParaRPr>
            </a:p>
          </p:txBody>
        </p:sp>
        <p:sp>
          <p:nvSpPr>
            <p:cNvPr id="23" name="Text Box 25"/>
            <p:cNvSpPr txBox="1">
              <a:spLocks noChangeArrowheads="1"/>
            </p:cNvSpPr>
            <p:nvPr/>
          </p:nvSpPr>
          <p:spPr bwMode="auto">
            <a:xfrm>
              <a:off x="4518"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PF</a:t>
              </a:r>
              <a:endParaRPr kumimoji="1" lang="en-US" altLang="zh-CN">
                <a:solidFill>
                  <a:srgbClr val="CC3300"/>
                </a:solidFill>
                <a:latin typeface="+mn-lt"/>
                <a:ea typeface="+mn-ea"/>
                <a:cs typeface="+mn-ea"/>
                <a:sym typeface="+mn-lt"/>
              </a:endParaRPr>
            </a:p>
          </p:txBody>
        </p:sp>
        <p:sp>
          <p:nvSpPr>
            <p:cNvPr id="24" name="Text Box 26"/>
            <p:cNvSpPr txBox="1">
              <a:spLocks noChangeArrowheads="1"/>
            </p:cNvSpPr>
            <p:nvPr/>
          </p:nvSpPr>
          <p:spPr bwMode="auto">
            <a:xfrm>
              <a:off x="4518"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2</a:t>
              </a:r>
              <a:endParaRPr kumimoji="1" lang="zh-CN" altLang="zh-CN">
                <a:solidFill>
                  <a:srgbClr val="CC3300"/>
                </a:solidFill>
                <a:latin typeface="+mn-lt"/>
                <a:ea typeface="+mn-ea"/>
                <a:cs typeface="+mn-ea"/>
                <a:sym typeface="+mn-lt"/>
              </a:endParaRPr>
            </a:p>
          </p:txBody>
        </p:sp>
        <p:sp>
          <p:nvSpPr>
            <p:cNvPr id="25" name="Text Box 27"/>
            <p:cNvSpPr txBox="1">
              <a:spLocks noChangeArrowheads="1"/>
            </p:cNvSpPr>
            <p:nvPr/>
          </p:nvSpPr>
          <p:spPr bwMode="auto">
            <a:xfrm>
              <a:off x="4923"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1</a:t>
              </a:r>
              <a:endParaRPr kumimoji="1" lang="zh-CN" altLang="zh-CN">
                <a:solidFill>
                  <a:schemeClr val="hlink"/>
                </a:solidFill>
                <a:latin typeface="+mn-lt"/>
                <a:ea typeface="+mn-ea"/>
                <a:cs typeface="+mn-ea"/>
                <a:sym typeface="+mn-lt"/>
              </a:endParaRPr>
            </a:p>
          </p:txBody>
        </p:sp>
        <p:sp>
          <p:nvSpPr>
            <p:cNvPr id="26" name="Text Box 28"/>
            <p:cNvSpPr txBox="1">
              <a:spLocks noChangeArrowheads="1"/>
            </p:cNvSpPr>
            <p:nvPr/>
          </p:nvSpPr>
          <p:spPr bwMode="auto">
            <a:xfrm>
              <a:off x="4923"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dirty="0">
                  <a:latin typeface="+mn-lt"/>
                  <a:ea typeface="+mn-ea"/>
                  <a:cs typeface="+mn-ea"/>
                  <a:sym typeface="+mn-lt"/>
                </a:rPr>
                <a:t>1</a:t>
              </a:r>
              <a:endParaRPr kumimoji="1" lang="zh-CN" altLang="zh-CN" dirty="0">
                <a:solidFill>
                  <a:srgbClr val="CC3300"/>
                </a:solidFill>
                <a:latin typeface="+mn-lt"/>
                <a:ea typeface="+mn-ea"/>
                <a:cs typeface="+mn-ea"/>
                <a:sym typeface="+mn-lt"/>
              </a:endParaRPr>
            </a:p>
          </p:txBody>
        </p:sp>
        <p:sp>
          <p:nvSpPr>
            <p:cNvPr id="27" name="Text Box 29"/>
            <p:cNvSpPr txBox="1">
              <a:spLocks noChangeArrowheads="1"/>
            </p:cNvSpPr>
            <p:nvPr/>
          </p:nvSpPr>
          <p:spPr bwMode="auto">
            <a:xfrm>
              <a:off x="532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CF</a:t>
              </a:r>
              <a:endParaRPr kumimoji="1" lang="en-US" altLang="zh-CN">
                <a:solidFill>
                  <a:srgbClr val="CC3300"/>
                </a:solidFill>
                <a:latin typeface="+mn-lt"/>
                <a:ea typeface="+mn-ea"/>
                <a:cs typeface="+mn-ea"/>
                <a:sym typeface="+mn-lt"/>
              </a:endParaRPr>
            </a:p>
          </p:txBody>
        </p:sp>
        <p:sp>
          <p:nvSpPr>
            <p:cNvPr id="28" name="Text Box 30"/>
            <p:cNvSpPr txBox="1">
              <a:spLocks noChangeArrowheads="1"/>
            </p:cNvSpPr>
            <p:nvPr/>
          </p:nvSpPr>
          <p:spPr bwMode="auto">
            <a:xfrm>
              <a:off x="532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0</a:t>
              </a:r>
              <a:endParaRPr kumimoji="1" lang="zh-CN" altLang="zh-CN">
                <a:solidFill>
                  <a:srgbClr val="CC3300"/>
                </a:solidFill>
                <a:latin typeface="+mn-lt"/>
                <a:ea typeface="+mn-ea"/>
                <a:cs typeface="+mn-ea"/>
                <a:sym typeface="+mn-lt"/>
              </a:endParaRPr>
            </a:p>
          </p:txBody>
        </p:sp>
      </p:grpSp>
      <p:sp>
        <p:nvSpPr>
          <p:cNvPr id="29" name="椭圆 28"/>
          <p:cNvSpPr/>
          <p:nvPr/>
        </p:nvSpPr>
        <p:spPr bwMode="auto">
          <a:xfrm>
            <a:off x="1343749" y="5952720"/>
            <a:ext cx="790577" cy="85883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9955">
                                            <p:txEl>
                                              <p:pRg st="0" end="0"/>
                                            </p:txEl>
                                          </p:spTgt>
                                        </p:tgtEl>
                                        <p:attrNameLst>
                                          <p:attrName>style.visibility</p:attrName>
                                        </p:attrNameLst>
                                      </p:cBhvr>
                                      <p:to>
                                        <p:strVal val="visible"/>
                                      </p:to>
                                    </p:set>
                                    <p:animEffect transition="in" filter="wipe(left)">
                                      <p:cBhvr>
                                        <p:cTn id="7" dur="500"/>
                                        <p:tgtEl>
                                          <p:spTgt spid="50995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09955">
                                            <p:txEl>
                                              <p:pRg st="1" end="1"/>
                                            </p:txEl>
                                          </p:spTgt>
                                        </p:tgtEl>
                                        <p:attrNameLst>
                                          <p:attrName>style.visibility</p:attrName>
                                        </p:attrNameLst>
                                      </p:cBhvr>
                                      <p:to>
                                        <p:strVal val="visible"/>
                                      </p:to>
                                    </p:set>
                                    <p:animEffect transition="in" filter="wipe(left)">
                                      <p:cBhvr>
                                        <p:cTn id="10" dur="500"/>
                                        <p:tgtEl>
                                          <p:spTgt spid="50995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09955">
                                            <p:txEl>
                                              <p:pRg st="2" end="2"/>
                                            </p:txEl>
                                          </p:spTgt>
                                        </p:tgtEl>
                                        <p:attrNameLst>
                                          <p:attrName>style.visibility</p:attrName>
                                        </p:attrNameLst>
                                      </p:cBhvr>
                                      <p:to>
                                        <p:strVal val="visible"/>
                                      </p:to>
                                    </p:set>
                                    <p:animEffect transition="in" filter="wipe(left)">
                                      <p:cBhvr>
                                        <p:cTn id="13" dur="500"/>
                                        <p:tgtEl>
                                          <p:spTgt spid="50995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09955">
                                            <p:txEl>
                                              <p:pRg st="3" end="3"/>
                                            </p:txEl>
                                          </p:spTgt>
                                        </p:tgtEl>
                                        <p:attrNameLst>
                                          <p:attrName>style.visibility</p:attrName>
                                        </p:attrNameLst>
                                      </p:cBhvr>
                                      <p:to>
                                        <p:strVal val="visible"/>
                                      </p:to>
                                    </p:set>
                                    <p:animEffect transition="in" filter="wipe(left)">
                                      <p:cBhvr>
                                        <p:cTn id="18" dur="500"/>
                                        <p:tgtEl>
                                          <p:spTgt spid="50995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99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bwMode="auto">
          <a:xfrm>
            <a:off x="325812" y="1100721"/>
            <a:ext cx="8308221" cy="52818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50000"/>
              </a:lnSpc>
            </a:pPr>
            <a:r>
              <a:rPr lang="zh-CN" altLang="en-US" sz="2800" b="1" dirty="0">
                <a:solidFill>
                  <a:srgbClr val="C00000"/>
                </a:solidFill>
                <a:cs typeface="+mn-ea"/>
                <a:sym typeface="+mn-lt"/>
              </a:rPr>
              <a:t>中断允许标志</a:t>
            </a:r>
            <a:r>
              <a:rPr lang="en-US" altLang="zh-CN" sz="2800" b="1" dirty="0">
                <a:solidFill>
                  <a:srgbClr val="C00000"/>
                </a:solidFill>
                <a:cs typeface="+mn-ea"/>
                <a:sym typeface="+mn-lt"/>
              </a:rPr>
              <a:t>IF</a:t>
            </a:r>
            <a:r>
              <a:rPr lang="zh-CN" altLang="en-US" sz="2800" b="1" dirty="0">
                <a:solidFill>
                  <a:srgbClr val="C00000"/>
                </a:solidFill>
                <a:cs typeface="+mn-ea"/>
                <a:sym typeface="+mn-lt"/>
              </a:rPr>
              <a:t>（</a:t>
            </a:r>
            <a:r>
              <a:rPr lang="en-US" altLang="zh-CN" sz="2800" b="1" dirty="0">
                <a:solidFill>
                  <a:srgbClr val="C00000"/>
                </a:solidFill>
                <a:cs typeface="+mn-ea"/>
                <a:sym typeface="+mn-lt"/>
              </a:rPr>
              <a:t>Interrupt-enable Flag</a:t>
            </a:r>
            <a:r>
              <a:rPr lang="zh-CN" altLang="en-US" sz="2800" b="1" dirty="0">
                <a:solidFill>
                  <a:srgbClr val="C00000"/>
                </a:solidFill>
                <a:cs typeface="+mn-ea"/>
                <a:sym typeface="+mn-lt"/>
              </a:rPr>
              <a:t>）：</a:t>
            </a:r>
            <a:r>
              <a:rPr lang="zh-CN" altLang="en-US" sz="2000" b="1" dirty="0">
                <a:cs typeface="+mn-ea"/>
                <a:sym typeface="+mn-lt"/>
              </a:rPr>
              <a:t>主要针对外中断中</a:t>
            </a:r>
            <a:r>
              <a:rPr lang="zh-CN" altLang="en-US" sz="2000" b="1" dirty="0">
                <a:solidFill>
                  <a:srgbClr val="0000FF"/>
                </a:solidFill>
                <a:cs typeface="+mn-ea"/>
                <a:sym typeface="+mn-lt"/>
              </a:rPr>
              <a:t>可屏蔽中断</a:t>
            </a:r>
            <a:r>
              <a:rPr lang="zh-CN" altLang="en-US" sz="2000" b="1" dirty="0">
                <a:cs typeface="+mn-ea"/>
                <a:sym typeface="+mn-lt"/>
              </a:rPr>
              <a:t>的开放或禁止。当</a:t>
            </a:r>
            <a:r>
              <a:rPr lang="en-US" altLang="zh-CN" sz="2000" b="1" dirty="0">
                <a:cs typeface="+mn-ea"/>
                <a:sym typeface="+mn-lt"/>
              </a:rPr>
              <a:t>IF=‘1’</a:t>
            </a:r>
            <a:r>
              <a:rPr lang="zh-CN" altLang="en-US" sz="2000" b="1" dirty="0">
                <a:cs typeface="+mn-ea"/>
                <a:sym typeface="+mn-lt"/>
              </a:rPr>
              <a:t>时，</a:t>
            </a:r>
            <a:r>
              <a:rPr lang="en-US" altLang="zh-CN" sz="2000" b="1" dirty="0">
                <a:cs typeface="+mn-ea"/>
                <a:sym typeface="+mn-lt"/>
              </a:rPr>
              <a:t>CPU</a:t>
            </a:r>
            <a:r>
              <a:rPr lang="zh-CN" altLang="en-US" sz="2000" b="1" dirty="0">
                <a:cs typeface="+mn-ea"/>
                <a:sym typeface="+mn-lt"/>
              </a:rPr>
              <a:t>允许响应可屏蔽中断，中断当前程序，转去执行中断处理程序。</a:t>
            </a:r>
            <a:r>
              <a:rPr lang="en-US" altLang="zh-CN" sz="2000" b="1" dirty="0">
                <a:cs typeface="+mn-ea"/>
                <a:sym typeface="+mn-lt"/>
              </a:rPr>
              <a:t>IF</a:t>
            </a:r>
            <a:r>
              <a:rPr lang="zh-CN" altLang="en-US" sz="2000" b="1" dirty="0">
                <a:cs typeface="+mn-ea"/>
                <a:sym typeface="+mn-lt"/>
              </a:rPr>
              <a:t>＝</a:t>
            </a:r>
            <a:r>
              <a:rPr lang="en-US" altLang="zh-CN" sz="2000" b="1" dirty="0">
                <a:cs typeface="+mn-ea"/>
                <a:sym typeface="+mn-lt"/>
              </a:rPr>
              <a:t>‘0’</a:t>
            </a:r>
            <a:r>
              <a:rPr lang="zh-CN" altLang="en-US" sz="2000" b="1" dirty="0">
                <a:cs typeface="+mn-ea"/>
                <a:sym typeface="+mn-lt"/>
              </a:rPr>
              <a:t>时，则不允许响应可屏蔽中断。用</a:t>
            </a:r>
            <a:r>
              <a:rPr lang="en-US" altLang="zh-CN" sz="2000" b="1" dirty="0">
                <a:cs typeface="+mn-ea"/>
                <a:sym typeface="+mn-lt"/>
              </a:rPr>
              <a:t>STI</a:t>
            </a:r>
            <a:r>
              <a:rPr lang="zh-CN" altLang="en-US" sz="2000" b="1" dirty="0">
                <a:cs typeface="+mn-ea"/>
                <a:sym typeface="+mn-lt"/>
              </a:rPr>
              <a:t>指令使</a:t>
            </a:r>
            <a:r>
              <a:rPr lang="en-US" altLang="zh-CN" sz="2000" b="1" dirty="0">
                <a:cs typeface="+mn-ea"/>
                <a:sym typeface="+mn-lt"/>
              </a:rPr>
              <a:t>IF</a:t>
            </a:r>
            <a:r>
              <a:rPr lang="zh-CN" altLang="en-US" sz="2000" b="1" dirty="0">
                <a:cs typeface="+mn-ea"/>
                <a:sym typeface="+mn-lt"/>
              </a:rPr>
              <a:t>置</a:t>
            </a:r>
            <a:r>
              <a:rPr lang="en-US" altLang="zh-CN" sz="2000" b="1" dirty="0">
                <a:cs typeface="+mn-ea"/>
                <a:sym typeface="+mn-lt"/>
              </a:rPr>
              <a:t>‘1’</a:t>
            </a:r>
            <a:r>
              <a:rPr lang="zh-CN" altLang="en-US" sz="2000" b="1" dirty="0">
                <a:cs typeface="+mn-ea"/>
                <a:sym typeface="+mn-lt"/>
              </a:rPr>
              <a:t>，用</a:t>
            </a:r>
            <a:r>
              <a:rPr lang="en-US" altLang="zh-CN" sz="2000" b="1" dirty="0">
                <a:cs typeface="+mn-ea"/>
                <a:sym typeface="+mn-lt"/>
              </a:rPr>
              <a:t>CLI</a:t>
            </a:r>
            <a:r>
              <a:rPr lang="zh-CN" altLang="en-US" sz="2000" b="1" dirty="0">
                <a:cs typeface="+mn-ea"/>
                <a:sym typeface="+mn-lt"/>
              </a:rPr>
              <a:t>使</a:t>
            </a:r>
            <a:r>
              <a:rPr lang="en-US" altLang="zh-CN" sz="2000" b="1" dirty="0">
                <a:cs typeface="+mn-ea"/>
                <a:sym typeface="+mn-lt"/>
              </a:rPr>
              <a:t>IF=‘0’</a:t>
            </a:r>
            <a:r>
              <a:rPr lang="zh-CN" altLang="en-US" sz="2000" b="1" dirty="0">
                <a:cs typeface="+mn-ea"/>
                <a:sym typeface="+mn-lt"/>
              </a:rPr>
              <a:t>。</a:t>
            </a:r>
            <a:endParaRPr lang="zh-CN" altLang="en-US" sz="2000" b="1" dirty="0">
              <a:cs typeface="+mn-ea"/>
              <a:sym typeface="+mn-lt"/>
            </a:endParaRPr>
          </a:p>
          <a:p>
            <a:pPr>
              <a:lnSpc>
                <a:spcPct val="150000"/>
              </a:lnSpc>
            </a:pPr>
            <a:r>
              <a:rPr lang="zh-CN" altLang="en-US" sz="2800" b="1" dirty="0">
                <a:solidFill>
                  <a:srgbClr val="C00000"/>
                </a:solidFill>
                <a:cs typeface="+mn-ea"/>
                <a:sym typeface="+mn-lt"/>
              </a:rPr>
              <a:t>追踪标志</a:t>
            </a:r>
            <a:r>
              <a:rPr lang="en-US" altLang="zh-CN" sz="2800" b="1" dirty="0">
                <a:solidFill>
                  <a:srgbClr val="C00000"/>
                </a:solidFill>
                <a:cs typeface="+mn-ea"/>
                <a:sym typeface="+mn-lt"/>
              </a:rPr>
              <a:t>TF</a:t>
            </a:r>
            <a:r>
              <a:rPr lang="zh-CN" altLang="en-US" sz="2800" b="1" dirty="0">
                <a:solidFill>
                  <a:srgbClr val="C00000"/>
                </a:solidFill>
                <a:cs typeface="+mn-ea"/>
                <a:sym typeface="+mn-lt"/>
              </a:rPr>
              <a:t>（</a:t>
            </a:r>
            <a:r>
              <a:rPr lang="en-US" altLang="zh-CN" sz="2800" b="1" dirty="0">
                <a:solidFill>
                  <a:srgbClr val="C00000"/>
                </a:solidFill>
                <a:cs typeface="+mn-ea"/>
                <a:sym typeface="+mn-lt"/>
              </a:rPr>
              <a:t>Trace Flag</a:t>
            </a:r>
            <a:r>
              <a:rPr lang="zh-CN" altLang="en-US" sz="2800" b="1" dirty="0">
                <a:solidFill>
                  <a:srgbClr val="C00000"/>
                </a:solidFill>
                <a:cs typeface="+mn-ea"/>
                <a:sym typeface="+mn-lt"/>
              </a:rPr>
              <a:t>）：</a:t>
            </a:r>
            <a:r>
              <a:rPr lang="zh-CN" altLang="en-US" sz="2000" b="1" dirty="0">
                <a:cs typeface="+mn-ea"/>
                <a:sym typeface="+mn-lt"/>
              </a:rPr>
              <a:t>用于单步调试程序。当</a:t>
            </a:r>
            <a:r>
              <a:rPr lang="en-US" altLang="zh-CN" sz="2000" b="1" dirty="0">
                <a:cs typeface="+mn-ea"/>
                <a:sym typeface="+mn-lt"/>
              </a:rPr>
              <a:t>TF=‘1’</a:t>
            </a:r>
            <a:r>
              <a:rPr lang="zh-CN" altLang="en-US" sz="2000" b="1" dirty="0">
                <a:cs typeface="+mn-ea"/>
                <a:sym typeface="+mn-lt"/>
              </a:rPr>
              <a:t>时，在执行完一条指令后，产生单步中断。这在</a:t>
            </a:r>
            <a:r>
              <a:rPr lang="en-US" altLang="zh-CN" sz="2000" b="1" dirty="0">
                <a:cs typeface="+mn-ea"/>
                <a:sym typeface="+mn-lt"/>
              </a:rPr>
              <a:t>DEBUG</a:t>
            </a:r>
            <a:r>
              <a:rPr lang="zh-CN" altLang="en-US" sz="2000" b="1" dirty="0">
                <a:cs typeface="+mn-ea"/>
                <a:sym typeface="+mn-lt"/>
              </a:rPr>
              <a:t>调试程序状态下，可以使指令单步运行，可逐一检查各寄存器内容，标志状态、存储器的检查或修改等等。</a:t>
            </a:r>
            <a:r>
              <a:rPr lang="en-US" altLang="zh-CN" sz="2000" b="1" dirty="0">
                <a:cs typeface="+mn-ea"/>
                <a:sym typeface="+mn-lt"/>
              </a:rPr>
              <a:t>TF=‘1’</a:t>
            </a:r>
            <a:r>
              <a:rPr lang="zh-CN" altLang="en-US" sz="2000" b="1" dirty="0">
                <a:cs typeface="+mn-ea"/>
                <a:sym typeface="+mn-lt"/>
              </a:rPr>
              <a:t>时为调试程序时所用，当程序调试成功后让</a:t>
            </a:r>
            <a:r>
              <a:rPr lang="en-US" altLang="zh-CN" sz="2000" b="1" dirty="0">
                <a:cs typeface="+mn-ea"/>
                <a:sym typeface="+mn-lt"/>
              </a:rPr>
              <a:t>TF=‘0’</a:t>
            </a:r>
            <a:r>
              <a:rPr lang="zh-CN" altLang="en-US" sz="2000" b="1" dirty="0">
                <a:cs typeface="+mn-ea"/>
                <a:sym typeface="+mn-lt"/>
              </a:rPr>
              <a:t>，</a:t>
            </a:r>
            <a:r>
              <a:rPr lang="en-US" altLang="zh-CN" sz="2000" b="1" dirty="0">
                <a:cs typeface="+mn-ea"/>
                <a:sym typeface="+mn-lt"/>
              </a:rPr>
              <a:t>CPU</a:t>
            </a:r>
            <a:r>
              <a:rPr lang="zh-CN" altLang="en-US" sz="2000" b="1" dirty="0">
                <a:cs typeface="+mn-ea"/>
                <a:sym typeface="+mn-lt"/>
              </a:rPr>
              <a:t>正常工作不产生单步中断。 </a:t>
            </a:r>
            <a:endParaRPr lang="en-US" altLang="zh-CN" sz="2000" b="1" dirty="0">
              <a:cs typeface="+mn-ea"/>
              <a:sym typeface="+mn-lt"/>
            </a:endParaRPr>
          </a:p>
        </p:txBody>
      </p:sp>
      <p:grpSp>
        <p:nvGrpSpPr>
          <p:cNvPr id="5" name="Group 31"/>
          <p:cNvGrpSpPr/>
          <p:nvPr/>
        </p:nvGrpSpPr>
        <p:grpSpPr bwMode="auto">
          <a:xfrm>
            <a:off x="748162" y="5826645"/>
            <a:ext cx="7707312" cy="858838"/>
            <a:chOff x="877" y="3328"/>
            <a:chExt cx="4855" cy="541"/>
          </a:xfrm>
        </p:grpSpPr>
        <p:sp>
          <p:nvSpPr>
            <p:cNvPr id="6" name="Text Box 5"/>
            <p:cNvSpPr txBox="1">
              <a:spLocks noChangeArrowheads="1"/>
            </p:cNvSpPr>
            <p:nvPr/>
          </p:nvSpPr>
          <p:spPr bwMode="auto">
            <a:xfrm>
              <a:off x="87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OF</a:t>
              </a:r>
              <a:endParaRPr kumimoji="1" lang="en-US" altLang="zh-CN">
                <a:solidFill>
                  <a:srgbClr val="CC3300"/>
                </a:solidFill>
                <a:latin typeface="+mn-lt"/>
                <a:ea typeface="+mn-ea"/>
                <a:cs typeface="+mn-ea"/>
                <a:sym typeface="+mn-lt"/>
              </a:endParaRPr>
            </a:p>
          </p:txBody>
        </p:sp>
        <p:sp>
          <p:nvSpPr>
            <p:cNvPr id="7" name="Text Box 6"/>
            <p:cNvSpPr txBox="1">
              <a:spLocks noChangeArrowheads="1"/>
            </p:cNvSpPr>
            <p:nvPr/>
          </p:nvSpPr>
          <p:spPr bwMode="auto">
            <a:xfrm>
              <a:off x="87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11</a:t>
              </a:r>
              <a:endParaRPr kumimoji="1" lang="zh-CN" altLang="zh-CN">
                <a:solidFill>
                  <a:srgbClr val="CC3300"/>
                </a:solidFill>
                <a:latin typeface="+mn-lt"/>
                <a:ea typeface="+mn-ea"/>
                <a:cs typeface="+mn-ea"/>
                <a:sym typeface="+mn-lt"/>
              </a:endParaRPr>
            </a:p>
          </p:txBody>
        </p:sp>
        <p:sp>
          <p:nvSpPr>
            <p:cNvPr id="8" name="Text Box 9"/>
            <p:cNvSpPr txBox="1">
              <a:spLocks noChangeArrowheads="1"/>
            </p:cNvSpPr>
            <p:nvPr/>
          </p:nvSpPr>
          <p:spPr bwMode="auto">
            <a:xfrm>
              <a:off x="1282"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DF</a:t>
              </a:r>
              <a:endParaRPr kumimoji="1" lang="en-US" altLang="zh-CN">
                <a:solidFill>
                  <a:schemeClr val="hlink"/>
                </a:solidFill>
                <a:latin typeface="+mn-lt"/>
                <a:ea typeface="+mn-ea"/>
                <a:cs typeface="+mn-ea"/>
                <a:sym typeface="+mn-lt"/>
              </a:endParaRPr>
            </a:p>
          </p:txBody>
        </p:sp>
        <p:sp>
          <p:nvSpPr>
            <p:cNvPr id="9" name="Text Box 10"/>
            <p:cNvSpPr txBox="1">
              <a:spLocks noChangeArrowheads="1"/>
            </p:cNvSpPr>
            <p:nvPr/>
          </p:nvSpPr>
          <p:spPr bwMode="auto">
            <a:xfrm>
              <a:off x="1282"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10</a:t>
              </a:r>
              <a:endParaRPr kumimoji="1" lang="zh-CN" altLang="zh-CN">
                <a:solidFill>
                  <a:srgbClr val="CC3300"/>
                </a:solidFill>
                <a:latin typeface="+mn-lt"/>
                <a:ea typeface="+mn-ea"/>
                <a:cs typeface="+mn-ea"/>
                <a:sym typeface="+mn-lt"/>
              </a:endParaRPr>
            </a:p>
          </p:txBody>
        </p:sp>
        <p:sp>
          <p:nvSpPr>
            <p:cNvPr id="10" name="Text Box 11"/>
            <p:cNvSpPr txBox="1">
              <a:spLocks noChangeArrowheads="1"/>
            </p:cNvSpPr>
            <p:nvPr/>
          </p:nvSpPr>
          <p:spPr bwMode="auto">
            <a:xfrm>
              <a:off x="1686"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IF</a:t>
              </a:r>
              <a:endParaRPr kumimoji="1" lang="en-US" altLang="zh-CN">
                <a:solidFill>
                  <a:schemeClr val="hlink"/>
                </a:solidFill>
                <a:latin typeface="+mn-lt"/>
                <a:ea typeface="+mn-ea"/>
                <a:cs typeface="+mn-ea"/>
                <a:sym typeface="+mn-lt"/>
              </a:endParaRPr>
            </a:p>
          </p:txBody>
        </p:sp>
        <p:sp>
          <p:nvSpPr>
            <p:cNvPr id="11" name="Text Box 12"/>
            <p:cNvSpPr txBox="1">
              <a:spLocks noChangeArrowheads="1"/>
            </p:cNvSpPr>
            <p:nvPr/>
          </p:nvSpPr>
          <p:spPr bwMode="auto">
            <a:xfrm>
              <a:off x="1686"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9</a:t>
              </a:r>
              <a:endParaRPr kumimoji="1" lang="zh-CN" altLang="zh-CN">
                <a:solidFill>
                  <a:srgbClr val="CC3300"/>
                </a:solidFill>
                <a:latin typeface="+mn-lt"/>
                <a:ea typeface="+mn-ea"/>
                <a:cs typeface="+mn-ea"/>
                <a:sym typeface="+mn-lt"/>
              </a:endParaRPr>
            </a:p>
          </p:txBody>
        </p:sp>
        <p:sp>
          <p:nvSpPr>
            <p:cNvPr id="12" name="Text Box 13"/>
            <p:cNvSpPr txBox="1">
              <a:spLocks noChangeArrowheads="1"/>
            </p:cNvSpPr>
            <p:nvPr/>
          </p:nvSpPr>
          <p:spPr bwMode="auto">
            <a:xfrm>
              <a:off x="2091"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chemeClr val="hlink"/>
                  </a:solidFill>
                  <a:latin typeface="+mn-lt"/>
                  <a:ea typeface="+mn-ea"/>
                  <a:cs typeface="+mn-ea"/>
                  <a:sym typeface="+mn-lt"/>
                </a:rPr>
                <a:t>TF</a:t>
              </a:r>
              <a:endParaRPr kumimoji="1" lang="en-US" altLang="zh-CN">
                <a:solidFill>
                  <a:schemeClr val="hlink"/>
                </a:solidFill>
                <a:latin typeface="+mn-lt"/>
                <a:ea typeface="+mn-ea"/>
                <a:cs typeface="+mn-ea"/>
                <a:sym typeface="+mn-lt"/>
              </a:endParaRPr>
            </a:p>
          </p:txBody>
        </p:sp>
        <p:sp>
          <p:nvSpPr>
            <p:cNvPr id="13" name="Text Box 14"/>
            <p:cNvSpPr txBox="1">
              <a:spLocks noChangeArrowheads="1"/>
            </p:cNvSpPr>
            <p:nvPr/>
          </p:nvSpPr>
          <p:spPr bwMode="auto">
            <a:xfrm>
              <a:off x="2091"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8</a:t>
              </a:r>
              <a:endParaRPr kumimoji="1" lang="zh-CN" altLang="zh-CN">
                <a:solidFill>
                  <a:srgbClr val="CC3300"/>
                </a:solidFill>
                <a:latin typeface="+mn-lt"/>
                <a:ea typeface="+mn-ea"/>
                <a:cs typeface="+mn-ea"/>
                <a:sym typeface="+mn-lt"/>
              </a:endParaRPr>
            </a:p>
          </p:txBody>
        </p:sp>
        <p:sp>
          <p:nvSpPr>
            <p:cNvPr id="14" name="Text Box 15"/>
            <p:cNvSpPr txBox="1">
              <a:spLocks noChangeArrowheads="1"/>
            </p:cNvSpPr>
            <p:nvPr/>
          </p:nvSpPr>
          <p:spPr bwMode="auto">
            <a:xfrm>
              <a:off x="2495"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SF</a:t>
              </a:r>
              <a:endParaRPr kumimoji="1" lang="en-US" altLang="zh-CN">
                <a:solidFill>
                  <a:srgbClr val="CC3300"/>
                </a:solidFill>
                <a:latin typeface="+mn-lt"/>
                <a:ea typeface="+mn-ea"/>
                <a:cs typeface="+mn-ea"/>
                <a:sym typeface="+mn-lt"/>
              </a:endParaRPr>
            </a:p>
          </p:txBody>
        </p:sp>
        <p:sp>
          <p:nvSpPr>
            <p:cNvPr id="15" name="Text Box 16"/>
            <p:cNvSpPr txBox="1">
              <a:spLocks noChangeArrowheads="1"/>
            </p:cNvSpPr>
            <p:nvPr/>
          </p:nvSpPr>
          <p:spPr bwMode="auto">
            <a:xfrm>
              <a:off x="2495"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7</a:t>
              </a:r>
              <a:endParaRPr kumimoji="1" lang="zh-CN" altLang="zh-CN">
                <a:solidFill>
                  <a:srgbClr val="CC3300"/>
                </a:solidFill>
                <a:latin typeface="+mn-lt"/>
                <a:ea typeface="+mn-ea"/>
                <a:cs typeface="+mn-ea"/>
                <a:sym typeface="+mn-lt"/>
              </a:endParaRPr>
            </a:p>
          </p:txBody>
        </p:sp>
        <p:sp>
          <p:nvSpPr>
            <p:cNvPr id="16" name="Text Box 17"/>
            <p:cNvSpPr txBox="1">
              <a:spLocks noChangeArrowheads="1"/>
            </p:cNvSpPr>
            <p:nvPr/>
          </p:nvSpPr>
          <p:spPr bwMode="auto">
            <a:xfrm>
              <a:off x="2900"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ZF</a:t>
              </a:r>
              <a:endParaRPr kumimoji="1" lang="en-US" altLang="zh-CN">
                <a:solidFill>
                  <a:srgbClr val="CC3300"/>
                </a:solidFill>
                <a:latin typeface="+mn-lt"/>
                <a:ea typeface="+mn-ea"/>
                <a:cs typeface="+mn-ea"/>
                <a:sym typeface="+mn-lt"/>
              </a:endParaRPr>
            </a:p>
          </p:txBody>
        </p:sp>
        <p:sp>
          <p:nvSpPr>
            <p:cNvPr id="17" name="Text Box 18"/>
            <p:cNvSpPr txBox="1">
              <a:spLocks noChangeArrowheads="1"/>
            </p:cNvSpPr>
            <p:nvPr/>
          </p:nvSpPr>
          <p:spPr bwMode="auto">
            <a:xfrm>
              <a:off x="2900"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6</a:t>
              </a:r>
              <a:endParaRPr kumimoji="1" lang="zh-CN" altLang="zh-CN">
                <a:solidFill>
                  <a:srgbClr val="CC3300"/>
                </a:solidFill>
                <a:latin typeface="+mn-lt"/>
                <a:ea typeface="+mn-ea"/>
                <a:cs typeface="+mn-ea"/>
                <a:sym typeface="+mn-lt"/>
              </a:endParaRPr>
            </a:p>
          </p:txBody>
        </p:sp>
        <p:sp>
          <p:nvSpPr>
            <p:cNvPr id="18" name="Text Box 19"/>
            <p:cNvSpPr txBox="1">
              <a:spLocks noChangeArrowheads="1"/>
            </p:cNvSpPr>
            <p:nvPr/>
          </p:nvSpPr>
          <p:spPr bwMode="auto">
            <a:xfrm>
              <a:off x="3305"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0</a:t>
              </a:r>
              <a:endParaRPr kumimoji="1" lang="zh-CN" altLang="zh-CN">
                <a:solidFill>
                  <a:schemeClr val="hlink"/>
                </a:solidFill>
                <a:latin typeface="+mn-lt"/>
                <a:ea typeface="+mn-ea"/>
                <a:cs typeface="+mn-ea"/>
                <a:sym typeface="+mn-lt"/>
              </a:endParaRPr>
            </a:p>
          </p:txBody>
        </p:sp>
        <p:sp>
          <p:nvSpPr>
            <p:cNvPr id="19" name="Text Box 20"/>
            <p:cNvSpPr txBox="1">
              <a:spLocks noChangeArrowheads="1"/>
            </p:cNvSpPr>
            <p:nvPr/>
          </p:nvSpPr>
          <p:spPr bwMode="auto">
            <a:xfrm>
              <a:off x="3305"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5</a:t>
              </a:r>
              <a:endParaRPr kumimoji="1" lang="zh-CN" altLang="zh-CN">
                <a:solidFill>
                  <a:srgbClr val="CC3300"/>
                </a:solidFill>
                <a:latin typeface="+mn-lt"/>
                <a:ea typeface="+mn-ea"/>
                <a:cs typeface="+mn-ea"/>
                <a:sym typeface="+mn-lt"/>
              </a:endParaRPr>
            </a:p>
          </p:txBody>
        </p:sp>
        <p:sp>
          <p:nvSpPr>
            <p:cNvPr id="20" name="Text Box 21"/>
            <p:cNvSpPr txBox="1">
              <a:spLocks noChangeArrowheads="1"/>
            </p:cNvSpPr>
            <p:nvPr/>
          </p:nvSpPr>
          <p:spPr bwMode="auto">
            <a:xfrm>
              <a:off x="3709"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AF</a:t>
              </a:r>
              <a:endParaRPr kumimoji="1" lang="en-US" altLang="zh-CN">
                <a:solidFill>
                  <a:srgbClr val="CC3300"/>
                </a:solidFill>
                <a:latin typeface="+mn-lt"/>
                <a:ea typeface="+mn-ea"/>
                <a:cs typeface="+mn-ea"/>
                <a:sym typeface="+mn-lt"/>
              </a:endParaRPr>
            </a:p>
          </p:txBody>
        </p:sp>
        <p:sp>
          <p:nvSpPr>
            <p:cNvPr id="21" name="Text Box 22"/>
            <p:cNvSpPr txBox="1">
              <a:spLocks noChangeArrowheads="1"/>
            </p:cNvSpPr>
            <p:nvPr/>
          </p:nvSpPr>
          <p:spPr bwMode="auto">
            <a:xfrm>
              <a:off x="3709"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4</a:t>
              </a:r>
              <a:endParaRPr kumimoji="1" lang="zh-CN" altLang="zh-CN">
                <a:solidFill>
                  <a:srgbClr val="CC3300"/>
                </a:solidFill>
                <a:latin typeface="+mn-lt"/>
                <a:ea typeface="+mn-ea"/>
                <a:cs typeface="+mn-ea"/>
                <a:sym typeface="+mn-lt"/>
              </a:endParaRPr>
            </a:p>
          </p:txBody>
        </p:sp>
        <p:sp>
          <p:nvSpPr>
            <p:cNvPr id="22" name="Text Box 23"/>
            <p:cNvSpPr txBox="1">
              <a:spLocks noChangeArrowheads="1"/>
            </p:cNvSpPr>
            <p:nvPr/>
          </p:nvSpPr>
          <p:spPr bwMode="auto">
            <a:xfrm>
              <a:off x="4114"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dirty="0">
                  <a:solidFill>
                    <a:schemeClr val="hlink"/>
                  </a:solidFill>
                  <a:latin typeface="+mn-lt"/>
                  <a:ea typeface="+mn-ea"/>
                  <a:cs typeface="+mn-ea"/>
                  <a:sym typeface="+mn-lt"/>
                </a:rPr>
                <a:t>0</a:t>
              </a:r>
              <a:endParaRPr kumimoji="1" lang="zh-CN" altLang="zh-CN" dirty="0">
                <a:solidFill>
                  <a:schemeClr val="hlink"/>
                </a:solidFill>
                <a:latin typeface="+mn-lt"/>
                <a:ea typeface="+mn-ea"/>
                <a:cs typeface="+mn-ea"/>
                <a:sym typeface="+mn-lt"/>
              </a:endParaRPr>
            </a:p>
          </p:txBody>
        </p:sp>
        <p:sp>
          <p:nvSpPr>
            <p:cNvPr id="23" name="Text Box 24"/>
            <p:cNvSpPr txBox="1">
              <a:spLocks noChangeArrowheads="1"/>
            </p:cNvSpPr>
            <p:nvPr/>
          </p:nvSpPr>
          <p:spPr bwMode="auto">
            <a:xfrm>
              <a:off x="4114"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3</a:t>
              </a:r>
              <a:endParaRPr kumimoji="1" lang="zh-CN" altLang="zh-CN">
                <a:solidFill>
                  <a:srgbClr val="CC3300"/>
                </a:solidFill>
                <a:latin typeface="+mn-lt"/>
                <a:ea typeface="+mn-ea"/>
                <a:cs typeface="+mn-ea"/>
                <a:sym typeface="+mn-lt"/>
              </a:endParaRPr>
            </a:p>
          </p:txBody>
        </p:sp>
        <p:sp>
          <p:nvSpPr>
            <p:cNvPr id="24" name="Text Box 25"/>
            <p:cNvSpPr txBox="1">
              <a:spLocks noChangeArrowheads="1"/>
            </p:cNvSpPr>
            <p:nvPr/>
          </p:nvSpPr>
          <p:spPr bwMode="auto">
            <a:xfrm>
              <a:off x="4518"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PF</a:t>
              </a:r>
              <a:endParaRPr kumimoji="1" lang="en-US" altLang="zh-CN">
                <a:solidFill>
                  <a:srgbClr val="CC3300"/>
                </a:solidFill>
                <a:latin typeface="+mn-lt"/>
                <a:ea typeface="+mn-ea"/>
                <a:cs typeface="+mn-ea"/>
                <a:sym typeface="+mn-lt"/>
              </a:endParaRPr>
            </a:p>
          </p:txBody>
        </p:sp>
        <p:sp>
          <p:nvSpPr>
            <p:cNvPr id="25" name="Text Box 26"/>
            <p:cNvSpPr txBox="1">
              <a:spLocks noChangeArrowheads="1"/>
            </p:cNvSpPr>
            <p:nvPr/>
          </p:nvSpPr>
          <p:spPr bwMode="auto">
            <a:xfrm>
              <a:off x="4518"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2</a:t>
              </a:r>
              <a:endParaRPr kumimoji="1" lang="zh-CN" altLang="zh-CN">
                <a:solidFill>
                  <a:srgbClr val="CC3300"/>
                </a:solidFill>
                <a:latin typeface="+mn-lt"/>
                <a:ea typeface="+mn-ea"/>
                <a:cs typeface="+mn-ea"/>
                <a:sym typeface="+mn-lt"/>
              </a:endParaRPr>
            </a:p>
          </p:txBody>
        </p:sp>
        <p:sp>
          <p:nvSpPr>
            <p:cNvPr id="26" name="Text Box 27"/>
            <p:cNvSpPr txBox="1">
              <a:spLocks noChangeArrowheads="1"/>
            </p:cNvSpPr>
            <p:nvPr/>
          </p:nvSpPr>
          <p:spPr bwMode="auto">
            <a:xfrm>
              <a:off x="4923" y="3578"/>
              <a:ext cx="404"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en-US">
                  <a:solidFill>
                    <a:schemeClr val="hlink"/>
                  </a:solidFill>
                  <a:latin typeface="+mn-lt"/>
                  <a:ea typeface="+mn-ea"/>
                  <a:cs typeface="+mn-ea"/>
                  <a:sym typeface="+mn-lt"/>
                </a:rPr>
                <a:t>1</a:t>
              </a:r>
              <a:endParaRPr kumimoji="1" lang="zh-CN" altLang="zh-CN">
                <a:solidFill>
                  <a:schemeClr val="hlink"/>
                </a:solidFill>
                <a:latin typeface="+mn-lt"/>
                <a:ea typeface="+mn-ea"/>
                <a:cs typeface="+mn-ea"/>
                <a:sym typeface="+mn-lt"/>
              </a:endParaRPr>
            </a:p>
          </p:txBody>
        </p:sp>
        <p:sp>
          <p:nvSpPr>
            <p:cNvPr id="27" name="Text Box 28"/>
            <p:cNvSpPr txBox="1">
              <a:spLocks noChangeArrowheads="1"/>
            </p:cNvSpPr>
            <p:nvPr/>
          </p:nvSpPr>
          <p:spPr bwMode="auto">
            <a:xfrm>
              <a:off x="4923" y="3328"/>
              <a:ext cx="4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dirty="0">
                  <a:latin typeface="+mn-lt"/>
                  <a:ea typeface="+mn-ea"/>
                  <a:cs typeface="+mn-ea"/>
                  <a:sym typeface="+mn-lt"/>
                </a:rPr>
                <a:t>1</a:t>
              </a:r>
              <a:endParaRPr kumimoji="1" lang="zh-CN" altLang="zh-CN" dirty="0">
                <a:solidFill>
                  <a:srgbClr val="CC3300"/>
                </a:solidFill>
                <a:latin typeface="+mn-lt"/>
                <a:ea typeface="+mn-ea"/>
                <a:cs typeface="+mn-ea"/>
                <a:sym typeface="+mn-lt"/>
              </a:endParaRPr>
            </a:p>
          </p:txBody>
        </p:sp>
        <p:sp>
          <p:nvSpPr>
            <p:cNvPr id="28" name="Text Box 29"/>
            <p:cNvSpPr txBox="1">
              <a:spLocks noChangeArrowheads="1"/>
            </p:cNvSpPr>
            <p:nvPr/>
          </p:nvSpPr>
          <p:spPr bwMode="auto">
            <a:xfrm>
              <a:off x="5327" y="3578"/>
              <a:ext cx="405" cy="291"/>
            </a:xfrm>
            <a:prstGeom prst="rect">
              <a:avLst/>
            </a:prstGeom>
            <a:noFill/>
            <a:ln w="28575" cap="sq">
              <a:solidFill>
                <a:srgbClr val="0000CC"/>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en-US" altLang="zh-CN">
                  <a:solidFill>
                    <a:srgbClr val="CC3300"/>
                  </a:solidFill>
                  <a:latin typeface="+mn-lt"/>
                  <a:ea typeface="+mn-ea"/>
                  <a:cs typeface="+mn-ea"/>
                  <a:sym typeface="+mn-lt"/>
                </a:rPr>
                <a:t>CF</a:t>
              </a:r>
              <a:endParaRPr kumimoji="1" lang="en-US" altLang="zh-CN">
                <a:solidFill>
                  <a:srgbClr val="CC3300"/>
                </a:solidFill>
                <a:latin typeface="+mn-lt"/>
                <a:ea typeface="+mn-ea"/>
                <a:cs typeface="+mn-ea"/>
                <a:sym typeface="+mn-lt"/>
              </a:endParaRPr>
            </a:p>
          </p:txBody>
        </p:sp>
        <p:sp>
          <p:nvSpPr>
            <p:cNvPr id="29" name="Text Box 30"/>
            <p:cNvSpPr txBox="1">
              <a:spLocks noChangeArrowheads="1"/>
            </p:cNvSpPr>
            <p:nvPr/>
          </p:nvSpPr>
          <p:spPr bwMode="auto">
            <a:xfrm>
              <a:off x="5327" y="3328"/>
              <a:ext cx="4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CC"/>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kumimoji="1" lang="zh-CN" altLang="zh-CN" sz="2000">
                  <a:latin typeface="+mn-lt"/>
                  <a:ea typeface="+mn-ea"/>
                  <a:cs typeface="+mn-ea"/>
                  <a:sym typeface="+mn-lt"/>
                </a:rPr>
                <a:t>0</a:t>
              </a:r>
              <a:endParaRPr kumimoji="1" lang="zh-CN" altLang="zh-CN">
                <a:solidFill>
                  <a:srgbClr val="CC3300"/>
                </a:solidFill>
                <a:latin typeface="+mn-lt"/>
                <a:ea typeface="+mn-ea"/>
                <a:cs typeface="+mn-ea"/>
                <a:sym typeface="+mn-lt"/>
              </a:endParaRPr>
            </a:p>
          </p:txBody>
        </p:sp>
      </p:grpSp>
      <p:sp>
        <p:nvSpPr>
          <p:cNvPr id="30" name="椭圆 29"/>
          <p:cNvSpPr/>
          <p:nvPr/>
        </p:nvSpPr>
        <p:spPr bwMode="auto">
          <a:xfrm>
            <a:off x="1995362" y="5826645"/>
            <a:ext cx="1412766" cy="85883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randombar(horizontal)">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randombar(horizontal)">
                                      <p:cBhvr>
                                        <p:cTn id="12" dur="500"/>
                                        <p:tgtEl>
                                          <p:spTgt spid="460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2987675" y="1412875"/>
            <a:ext cx="3168650" cy="641350"/>
          </a:xfrm>
          <a:prstGeom prst="rect">
            <a:avLst/>
          </a:prstGeom>
          <a:solidFill>
            <a:srgbClr val="FFCC66"/>
          </a:solidFill>
          <a:ln>
            <a:noFill/>
          </a:ln>
          <a:effectLst/>
          <a:extLst>
            <a:ext uri="{91240B29-F687-4F45-9708-019B960494DF}">
              <a14:hiddenLine xmlns:a14="http://schemas.microsoft.com/office/drawing/2010/main" w="9525">
                <a:solidFill>
                  <a:srgbClr val="0099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eaLnBrk="1" hangingPunct="1"/>
            <a:r>
              <a:rPr kumimoji="1" lang="zh-CN" altLang="en-US" sz="3600" dirty="0">
                <a:solidFill>
                  <a:schemeClr val="accent2"/>
                </a:solidFill>
                <a:latin typeface="+mn-lt"/>
                <a:ea typeface="+mn-ea"/>
                <a:cs typeface="+mn-ea"/>
                <a:sym typeface="+mn-lt"/>
              </a:rPr>
              <a:t>主要内容</a:t>
            </a:r>
            <a:endParaRPr kumimoji="1" lang="zh-CN" altLang="en-US" sz="3600" dirty="0">
              <a:solidFill>
                <a:schemeClr val="accent2"/>
              </a:solidFill>
              <a:latin typeface="+mn-lt"/>
              <a:ea typeface="+mn-ea"/>
              <a:cs typeface="+mn-ea"/>
              <a:sym typeface="+mn-lt"/>
            </a:endParaRPr>
          </a:p>
        </p:txBody>
      </p:sp>
      <p:sp>
        <p:nvSpPr>
          <p:cNvPr id="48131" name="AutoShape 6"/>
          <p:cNvSpPr>
            <a:spLocks noChangeArrowheads="1"/>
          </p:cNvSpPr>
          <p:nvPr/>
        </p:nvSpPr>
        <p:spPr bwMode="auto">
          <a:xfrm>
            <a:off x="2128838" y="2456344"/>
            <a:ext cx="4743450" cy="2923212"/>
          </a:xfrm>
          <a:prstGeom prst="roundRect">
            <a:avLst>
              <a:gd name="adj" fmla="val 16667"/>
            </a:avLst>
          </a:prstGeom>
          <a:noFill/>
          <a:ln w="38100" algn="ctr">
            <a:solidFill>
              <a:srgbClr val="FF99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95580" indent="-19558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70000"/>
              </a:lnSpc>
            </a:pPr>
            <a:r>
              <a:rPr kumimoji="1" lang="en-US" altLang="zh-CN" sz="3400">
                <a:latin typeface="+mn-lt"/>
                <a:ea typeface="+mn-ea"/>
                <a:cs typeface="+mn-ea"/>
                <a:sym typeface="+mn-lt"/>
              </a:rPr>
              <a:t>2.1 </a:t>
            </a:r>
            <a:r>
              <a:rPr kumimoji="1" lang="zh-CN" altLang="en-US" sz="3400">
                <a:latin typeface="+mn-lt"/>
                <a:ea typeface="+mn-ea"/>
                <a:cs typeface="+mn-ea"/>
                <a:sym typeface="+mn-lt"/>
              </a:rPr>
              <a:t>计算机系统</a:t>
            </a:r>
            <a:endParaRPr kumimoji="1" lang="en-US" altLang="zh-CN" sz="3400">
              <a:latin typeface="+mn-lt"/>
              <a:ea typeface="+mn-ea"/>
              <a:cs typeface="+mn-ea"/>
              <a:sym typeface="+mn-lt"/>
            </a:endParaRPr>
          </a:p>
          <a:p>
            <a:pPr>
              <a:lnSpc>
                <a:spcPct val="170000"/>
              </a:lnSpc>
            </a:pPr>
            <a:r>
              <a:rPr kumimoji="1" lang="en-US" altLang="zh-CN" sz="3400">
                <a:latin typeface="+mn-lt"/>
                <a:ea typeface="+mn-ea"/>
                <a:cs typeface="+mn-ea"/>
                <a:sym typeface="+mn-lt"/>
              </a:rPr>
              <a:t>2.2 8086</a:t>
            </a:r>
            <a:r>
              <a:rPr kumimoji="1" lang="zh-CN" altLang="en-US" sz="3400">
                <a:latin typeface="+mn-lt"/>
                <a:ea typeface="+mn-ea"/>
                <a:cs typeface="+mn-ea"/>
                <a:sym typeface="+mn-lt"/>
              </a:rPr>
              <a:t>微处理器</a:t>
            </a:r>
            <a:endParaRPr kumimoji="1" lang="en-US" altLang="zh-CN" sz="3400">
              <a:latin typeface="+mn-lt"/>
              <a:ea typeface="+mn-ea"/>
              <a:cs typeface="+mn-ea"/>
              <a:sym typeface="+mn-lt"/>
            </a:endParaRPr>
          </a:p>
          <a:p>
            <a:pPr>
              <a:lnSpc>
                <a:spcPct val="170000"/>
              </a:lnSpc>
            </a:pPr>
            <a:r>
              <a:rPr kumimoji="1" lang="en-US" altLang="zh-CN" sz="3400">
                <a:latin typeface="+mn-lt"/>
                <a:ea typeface="+mn-ea"/>
                <a:cs typeface="+mn-ea"/>
                <a:sym typeface="+mn-lt"/>
              </a:rPr>
              <a:t>2.3 </a:t>
            </a:r>
            <a:r>
              <a:rPr kumimoji="1" lang="zh-CN" altLang="en-US" sz="3400" u="sng">
                <a:solidFill>
                  <a:srgbClr val="FF0000"/>
                </a:solidFill>
                <a:latin typeface="+mn-lt"/>
                <a:ea typeface="+mn-ea"/>
                <a:cs typeface="+mn-ea"/>
                <a:sym typeface="+mn-lt"/>
              </a:rPr>
              <a:t>存储器地址</a:t>
            </a:r>
            <a:endParaRPr kumimoji="1" lang="zh-CN" altLang="en-US" sz="3400" u="sng">
              <a:solidFill>
                <a:srgbClr val="FF0000"/>
              </a:solidFill>
              <a:latin typeface="+mn-lt"/>
              <a:ea typeface="+mn-ea"/>
              <a:cs typeface="+mn-ea"/>
              <a:sym typeface="+mn-lt"/>
            </a:endParaRPr>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569119" y="1308100"/>
            <a:ext cx="5081587" cy="763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514350" indent="-514350" algn="l">
              <a:buFontTx/>
              <a:buAutoNum type="arabicPeriod"/>
            </a:pPr>
            <a:r>
              <a:rPr lang="zh-CN" altLang="en-US" sz="3200" b="1" dirty="0">
                <a:solidFill>
                  <a:srgbClr val="0000FF"/>
                </a:solidFill>
                <a:latin typeface="+mn-lt"/>
                <a:ea typeface="+mn-ea"/>
                <a:cs typeface="+mn-ea"/>
                <a:sym typeface="+mn-lt"/>
              </a:rPr>
              <a:t>存储单元的地址和内容</a:t>
            </a:r>
            <a:endParaRPr lang="zh-CN" altLang="en-US" sz="3200" b="1" dirty="0">
              <a:solidFill>
                <a:srgbClr val="0000FF"/>
              </a:solidFill>
              <a:latin typeface="+mn-lt"/>
              <a:ea typeface="+mn-ea"/>
              <a:cs typeface="+mn-ea"/>
              <a:sym typeface="+mn-lt"/>
            </a:endParaRPr>
          </a:p>
        </p:txBody>
      </p:sp>
      <p:sp>
        <p:nvSpPr>
          <p:cNvPr id="93187" name="Rectangle 3"/>
          <p:cNvSpPr>
            <a:spLocks noGrp="1" noChangeArrowheads="1"/>
          </p:cNvSpPr>
          <p:nvPr>
            <p:ph type="body" idx="1"/>
          </p:nvPr>
        </p:nvSpPr>
        <p:spPr>
          <a:xfrm>
            <a:off x="569119" y="2261394"/>
            <a:ext cx="8005762" cy="2335212"/>
          </a:xfrm>
        </p:spPr>
        <p:txBody>
          <a:bodyPr/>
          <a:lstStyle/>
          <a:p>
            <a:pPr>
              <a:lnSpc>
                <a:spcPct val="125000"/>
              </a:lnSpc>
              <a:defRPr/>
            </a:pPr>
            <a:r>
              <a:rPr lang="zh-CN" altLang="en-US" sz="2800" b="1" dirty="0">
                <a:solidFill>
                  <a:srgbClr val="C00000"/>
                </a:solidFill>
                <a:cs typeface="+mn-ea"/>
                <a:sym typeface="+mn-lt"/>
              </a:rPr>
              <a:t>存储单元的地址</a:t>
            </a:r>
            <a:endParaRPr lang="zh-CN" altLang="en-US" sz="2800" b="1" dirty="0">
              <a:solidFill>
                <a:srgbClr val="C00000"/>
              </a:solidFill>
              <a:cs typeface="+mn-ea"/>
              <a:sym typeface="+mn-lt"/>
            </a:endParaRPr>
          </a:p>
          <a:p>
            <a:pPr marL="914400" lvl="1" indent="-457200">
              <a:lnSpc>
                <a:spcPct val="120000"/>
              </a:lnSpc>
              <a:buFontTx/>
              <a:buChar char="−"/>
              <a:defRPr/>
            </a:pPr>
            <a:r>
              <a:rPr lang="zh-CN" altLang="en-US" b="1" dirty="0">
                <a:cs typeface="+mn-ea"/>
                <a:sym typeface="+mn-lt"/>
              </a:rPr>
              <a:t>将存储单元编号，这个编号就是</a:t>
            </a:r>
            <a:r>
              <a:rPr lang="zh-CN" altLang="en-US" b="1" dirty="0">
                <a:solidFill>
                  <a:srgbClr val="009900"/>
                </a:solidFill>
                <a:cs typeface="+mn-ea"/>
                <a:sym typeface="+mn-lt"/>
              </a:rPr>
              <a:t>存储器地址</a:t>
            </a:r>
            <a:endParaRPr lang="zh-CN" altLang="en-US" b="1" kern="1200" dirty="0">
              <a:solidFill>
                <a:srgbClr val="009900"/>
              </a:solidFill>
              <a:cs typeface="+mn-ea"/>
              <a:sym typeface="+mn-lt"/>
            </a:endParaRPr>
          </a:p>
          <a:p>
            <a:pPr marL="914400" lvl="1" indent="-457200">
              <a:lnSpc>
                <a:spcPct val="120000"/>
              </a:lnSpc>
              <a:buFontTx/>
              <a:buChar char="−"/>
              <a:defRPr/>
            </a:pPr>
            <a:r>
              <a:rPr lang="zh-CN" altLang="en-US" b="1" dirty="0">
                <a:cs typeface="+mn-ea"/>
                <a:sym typeface="+mn-lt"/>
              </a:rPr>
              <a:t>用</a:t>
            </a:r>
            <a:r>
              <a:rPr lang="zh-CN" altLang="en-US" b="1" dirty="0">
                <a:solidFill>
                  <a:srgbClr val="009900"/>
                </a:solidFill>
                <a:cs typeface="+mn-ea"/>
                <a:sym typeface="+mn-lt"/>
              </a:rPr>
              <a:t>十六进制数</a:t>
            </a:r>
            <a:r>
              <a:rPr lang="zh-CN" altLang="en-US" b="1" dirty="0">
                <a:cs typeface="+mn-ea"/>
                <a:sym typeface="+mn-lt"/>
              </a:rPr>
              <a:t>来表示地址</a:t>
            </a:r>
            <a:endParaRPr lang="zh-CN" altLang="zh-CN" b="1" kern="1200" dirty="0">
              <a:cs typeface="+mn-ea"/>
              <a:sym typeface="+mn-lt"/>
            </a:endParaRPr>
          </a:p>
        </p:txBody>
      </p:sp>
      <p:sp>
        <p:nvSpPr>
          <p:cNvPr id="93188" name="Text Box 4"/>
          <p:cNvSpPr txBox="1">
            <a:spLocks noChangeArrowheads="1"/>
          </p:cNvSpPr>
          <p:nvPr/>
        </p:nvSpPr>
        <p:spPr bwMode="auto">
          <a:xfrm>
            <a:off x="697646" y="4786312"/>
            <a:ext cx="6934200" cy="9540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lvl="1"/>
            <a:r>
              <a:rPr lang="zh-CN" altLang="en-US" sz="2800" dirty="0">
                <a:solidFill>
                  <a:srgbClr val="FF0000"/>
                </a:solidFill>
                <a:latin typeface="+mn-lt"/>
                <a:ea typeface="+mn-ea"/>
                <a:cs typeface="+mn-ea"/>
                <a:sym typeface="+mn-lt"/>
              </a:rPr>
              <a:t>例如</a:t>
            </a:r>
            <a:r>
              <a:rPr lang="zh-CN" altLang="en-US" sz="2800" dirty="0">
                <a:latin typeface="+mn-lt"/>
                <a:ea typeface="+mn-ea"/>
                <a:cs typeface="+mn-ea"/>
                <a:sym typeface="+mn-lt"/>
              </a:rPr>
              <a:t>：存储单元地址</a:t>
            </a:r>
            <a:r>
              <a:rPr lang="en-US" altLang="zh-CN" sz="2800" dirty="0">
                <a:solidFill>
                  <a:srgbClr val="7030A0"/>
                </a:solidFill>
                <a:latin typeface="+mn-lt"/>
                <a:ea typeface="+mn-ea"/>
                <a:cs typeface="+mn-ea"/>
                <a:sym typeface="+mn-lt"/>
              </a:rPr>
              <a:t>1234H</a:t>
            </a:r>
            <a:endParaRPr lang="en-US" altLang="zh-CN" sz="2800" dirty="0">
              <a:solidFill>
                <a:srgbClr val="7030A0"/>
              </a:solidFill>
              <a:latin typeface="+mn-lt"/>
              <a:ea typeface="+mn-ea"/>
              <a:cs typeface="+mn-ea"/>
              <a:sym typeface="+mn-lt"/>
            </a:endParaRPr>
          </a:p>
          <a:p>
            <a:pPr lvl="1"/>
            <a:r>
              <a:rPr lang="en-US" altLang="zh-CN" sz="2800" dirty="0">
                <a:latin typeface="+mn-lt"/>
                <a:ea typeface="+mn-ea"/>
                <a:cs typeface="+mn-ea"/>
                <a:sym typeface="+mn-lt"/>
              </a:rPr>
              <a:t>    </a:t>
            </a:r>
            <a:endParaRPr lang="zh-CN" altLang="en-US" sz="28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3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3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uiExpand="1" build="p"/>
      <p:bldP spid="9318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627364" y="1249362"/>
            <a:ext cx="7824974"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914400" indent="-45720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5000"/>
              </a:lnSpc>
              <a:spcBef>
                <a:spcPct val="20000"/>
              </a:spcBef>
              <a:buFontTx/>
              <a:buChar char="•"/>
            </a:pPr>
            <a:r>
              <a:rPr lang="zh-CN" altLang="en-US" sz="2800" dirty="0">
                <a:solidFill>
                  <a:srgbClr val="C00000"/>
                </a:solidFill>
                <a:latin typeface="+mn-lt"/>
                <a:ea typeface="+mn-ea"/>
                <a:cs typeface="+mn-ea"/>
                <a:sym typeface="+mn-lt"/>
              </a:rPr>
              <a:t>存储单元的内容</a:t>
            </a:r>
            <a:endParaRPr lang="zh-CN" altLang="en-US" sz="2800" dirty="0">
              <a:solidFill>
                <a:srgbClr val="C00000"/>
              </a:solidFill>
              <a:latin typeface="+mn-lt"/>
              <a:ea typeface="+mn-ea"/>
              <a:cs typeface="+mn-ea"/>
              <a:sym typeface="+mn-lt"/>
            </a:endParaRPr>
          </a:p>
          <a:p>
            <a:pPr lvl="1">
              <a:lnSpc>
                <a:spcPct val="120000"/>
              </a:lnSpc>
              <a:spcBef>
                <a:spcPct val="20000"/>
              </a:spcBef>
              <a:buFontTx/>
              <a:buChar char="−"/>
            </a:pPr>
            <a:r>
              <a:rPr lang="zh-CN" altLang="en-US" sz="2800" dirty="0">
                <a:latin typeface="+mn-lt"/>
                <a:ea typeface="+mn-ea"/>
                <a:cs typeface="+mn-ea"/>
                <a:sym typeface="+mn-lt"/>
              </a:rPr>
              <a:t>存储单元中存放的信息</a:t>
            </a:r>
            <a:endParaRPr lang="en-US" altLang="zh-CN" sz="2800" dirty="0">
              <a:latin typeface="+mn-lt"/>
              <a:ea typeface="+mn-ea"/>
              <a:cs typeface="+mn-ea"/>
              <a:sym typeface="+mn-lt"/>
            </a:endParaRPr>
          </a:p>
          <a:p>
            <a:pPr lvl="1">
              <a:lnSpc>
                <a:spcPct val="120000"/>
              </a:lnSpc>
              <a:spcBef>
                <a:spcPct val="20000"/>
              </a:spcBef>
              <a:buFontTx/>
              <a:buChar char="−"/>
            </a:pPr>
            <a:r>
              <a:rPr lang="zh-CN" altLang="en-US" sz="2800" dirty="0">
                <a:latin typeface="+mn-lt"/>
                <a:ea typeface="+mn-ea"/>
                <a:cs typeface="+mn-ea"/>
                <a:sym typeface="+mn-lt"/>
              </a:rPr>
              <a:t>存储地址加括号</a:t>
            </a:r>
            <a:r>
              <a:rPr lang="en-US" altLang="zh-CN" sz="2800" dirty="0">
                <a:latin typeface="+mn-lt"/>
                <a:ea typeface="+mn-ea"/>
                <a:cs typeface="+mn-ea"/>
                <a:sym typeface="+mn-lt"/>
              </a:rPr>
              <a:t>”( )”(</a:t>
            </a:r>
            <a:r>
              <a:rPr lang="zh-CN" altLang="en-US" sz="2800" dirty="0">
                <a:latin typeface="+mn-lt"/>
                <a:ea typeface="+mn-ea"/>
                <a:cs typeface="+mn-ea"/>
                <a:sym typeface="+mn-lt"/>
              </a:rPr>
              <a:t>编程时用</a:t>
            </a:r>
            <a:r>
              <a:rPr lang="en-US" altLang="zh-CN" sz="2800" dirty="0">
                <a:latin typeface="+mn-lt"/>
                <a:ea typeface="+mn-ea"/>
                <a:cs typeface="+mn-ea"/>
                <a:sym typeface="+mn-lt"/>
              </a:rPr>
              <a:t>[])</a:t>
            </a:r>
            <a:endParaRPr lang="zh-CN" altLang="en-US" sz="2800" dirty="0">
              <a:latin typeface="+mn-lt"/>
              <a:ea typeface="+mn-ea"/>
              <a:cs typeface="+mn-ea"/>
              <a:sym typeface="+mn-lt"/>
            </a:endParaRPr>
          </a:p>
        </p:txBody>
      </p:sp>
      <p:sp>
        <p:nvSpPr>
          <p:cNvPr id="94211" name="Text Box 3"/>
          <p:cNvSpPr txBox="1">
            <a:spLocks noChangeArrowheads="1"/>
          </p:cNvSpPr>
          <p:nvPr/>
        </p:nvSpPr>
        <p:spPr bwMode="auto">
          <a:xfrm>
            <a:off x="622893" y="3324225"/>
            <a:ext cx="8413017" cy="11699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spcBef>
                <a:spcPct val="50000"/>
              </a:spcBef>
            </a:pPr>
            <a:r>
              <a:rPr lang="zh-CN" altLang="en-US" sz="2800" dirty="0">
                <a:solidFill>
                  <a:srgbClr val="FF0000"/>
                </a:solidFill>
                <a:latin typeface="+mn-lt"/>
                <a:ea typeface="+mn-ea"/>
                <a:cs typeface="+mn-ea"/>
                <a:sym typeface="+mn-lt"/>
              </a:rPr>
              <a:t>例如</a:t>
            </a:r>
            <a:r>
              <a:rPr lang="zh-CN" altLang="en-US" sz="2800" dirty="0">
                <a:latin typeface="+mn-lt"/>
                <a:ea typeface="+mn-ea"/>
                <a:cs typeface="+mn-ea"/>
                <a:sym typeface="+mn-lt"/>
              </a:rPr>
              <a:t>：</a:t>
            </a:r>
            <a:r>
              <a:rPr lang="en-US" altLang="zh-CN" sz="2800" dirty="0">
                <a:latin typeface="+mn-lt"/>
                <a:ea typeface="+mn-ea"/>
                <a:cs typeface="+mn-ea"/>
                <a:sym typeface="+mn-lt"/>
              </a:rPr>
              <a:t>X</a:t>
            </a:r>
            <a:r>
              <a:rPr lang="zh-CN" altLang="en-US" sz="2800" dirty="0">
                <a:latin typeface="+mn-lt"/>
                <a:ea typeface="+mn-ea"/>
                <a:cs typeface="+mn-ea"/>
                <a:sym typeface="+mn-lt"/>
              </a:rPr>
              <a:t>表示某存储单元的地址，则</a:t>
            </a:r>
            <a:r>
              <a:rPr lang="en-US" altLang="zh-CN" sz="2800" dirty="0">
                <a:latin typeface="+mn-lt"/>
                <a:ea typeface="+mn-ea"/>
                <a:cs typeface="+mn-ea"/>
                <a:sym typeface="+mn-lt"/>
              </a:rPr>
              <a:t>X</a:t>
            </a:r>
            <a:r>
              <a:rPr lang="zh-CN" altLang="en-US" sz="2800" dirty="0">
                <a:latin typeface="+mn-lt"/>
                <a:ea typeface="+mn-ea"/>
                <a:cs typeface="+mn-ea"/>
                <a:sym typeface="+mn-lt"/>
              </a:rPr>
              <a:t>单元的内</a:t>
            </a:r>
            <a:endParaRPr lang="en-US" altLang="zh-CN" sz="2800" dirty="0">
              <a:latin typeface="+mn-lt"/>
              <a:ea typeface="+mn-ea"/>
              <a:cs typeface="+mn-ea"/>
              <a:sym typeface="+mn-lt"/>
            </a:endParaRPr>
          </a:p>
          <a:p>
            <a:pPr algn="just">
              <a:spcBef>
                <a:spcPct val="50000"/>
              </a:spcBef>
            </a:pPr>
            <a:r>
              <a:rPr lang="en-US" altLang="zh-CN" sz="2800" dirty="0">
                <a:latin typeface="+mn-lt"/>
                <a:ea typeface="+mn-ea"/>
                <a:cs typeface="+mn-ea"/>
                <a:sym typeface="+mn-lt"/>
              </a:rPr>
              <a:t>          </a:t>
            </a:r>
            <a:r>
              <a:rPr lang="zh-CN" altLang="en-US" sz="2800" dirty="0">
                <a:latin typeface="+mn-lt"/>
                <a:ea typeface="+mn-ea"/>
                <a:cs typeface="+mn-ea"/>
                <a:sym typeface="+mn-lt"/>
              </a:rPr>
              <a:t>容可以表示为</a:t>
            </a:r>
            <a:endParaRPr lang="zh-CN" altLang="en-US" sz="2800" dirty="0">
              <a:solidFill>
                <a:schemeClr val="accent2"/>
              </a:solidFill>
              <a:latin typeface="+mn-lt"/>
              <a:ea typeface="+mn-ea"/>
              <a:cs typeface="+mn-ea"/>
              <a:sym typeface="+mn-lt"/>
            </a:endParaRPr>
          </a:p>
        </p:txBody>
      </p:sp>
      <p:sp>
        <p:nvSpPr>
          <p:cNvPr id="2" name="矩形 1"/>
          <p:cNvSpPr>
            <a:spLocks noChangeArrowheads="1"/>
          </p:cNvSpPr>
          <p:nvPr/>
        </p:nvSpPr>
        <p:spPr bwMode="auto">
          <a:xfrm>
            <a:off x="622893" y="4691917"/>
            <a:ext cx="7571031" cy="11699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2800" dirty="0">
                <a:solidFill>
                  <a:srgbClr val="FF0000"/>
                </a:solidFill>
                <a:latin typeface="+mn-lt"/>
                <a:ea typeface="+mn-ea"/>
                <a:cs typeface="+mn-ea"/>
                <a:sym typeface="+mn-lt"/>
              </a:rPr>
              <a:t>又如</a:t>
            </a:r>
            <a:r>
              <a:rPr lang="zh-CN" altLang="en-US" sz="2800" dirty="0">
                <a:latin typeface="+mn-lt"/>
                <a:ea typeface="+mn-ea"/>
                <a:cs typeface="+mn-ea"/>
                <a:sym typeface="+mn-lt"/>
              </a:rPr>
              <a:t>：</a:t>
            </a:r>
            <a:r>
              <a:rPr lang="en-US" altLang="zh-CN" sz="2800" dirty="0">
                <a:latin typeface="+mn-lt"/>
                <a:ea typeface="+mn-ea"/>
                <a:cs typeface="+mn-ea"/>
                <a:sym typeface="+mn-lt"/>
              </a:rPr>
              <a:t>X</a:t>
            </a:r>
            <a:r>
              <a:rPr lang="zh-CN" altLang="en-US" sz="2800" dirty="0">
                <a:latin typeface="+mn-lt"/>
                <a:ea typeface="+mn-ea"/>
                <a:cs typeface="+mn-ea"/>
                <a:sym typeface="+mn-lt"/>
              </a:rPr>
              <a:t>单元中存放着</a:t>
            </a:r>
            <a:r>
              <a:rPr lang="en-US" altLang="zh-CN" sz="2800" dirty="0">
                <a:latin typeface="+mn-lt"/>
                <a:ea typeface="+mn-ea"/>
                <a:cs typeface="+mn-ea"/>
                <a:sym typeface="+mn-lt"/>
              </a:rPr>
              <a:t>Y</a:t>
            </a:r>
            <a:r>
              <a:rPr lang="zh-CN" altLang="en-US" sz="2800" dirty="0">
                <a:latin typeface="+mn-lt"/>
                <a:ea typeface="+mn-ea"/>
                <a:cs typeface="+mn-ea"/>
                <a:sym typeface="+mn-lt"/>
              </a:rPr>
              <a:t>，而</a:t>
            </a:r>
            <a:r>
              <a:rPr lang="en-US" altLang="zh-CN" sz="2800" dirty="0">
                <a:latin typeface="+mn-lt"/>
                <a:ea typeface="+mn-ea"/>
                <a:cs typeface="+mn-ea"/>
                <a:sym typeface="+mn-lt"/>
              </a:rPr>
              <a:t>Y</a:t>
            </a:r>
            <a:r>
              <a:rPr lang="zh-CN" altLang="en-US" sz="2800" dirty="0">
                <a:latin typeface="+mn-lt"/>
                <a:ea typeface="+mn-ea"/>
                <a:cs typeface="+mn-ea"/>
                <a:sym typeface="+mn-lt"/>
              </a:rPr>
              <a:t>是另一个存储单 </a:t>
            </a:r>
            <a:endParaRPr lang="en-US" altLang="zh-CN" sz="2800" dirty="0">
              <a:latin typeface="+mn-lt"/>
              <a:ea typeface="+mn-ea"/>
              <a:cs typeface="+mn-ea"/>
              <a:sym typeface="+mn-lt"/>
            </a:endParaRPr>
          </a:p>
          <a:p>
            <a:pPr algn="just">
              <a:spcBef>
                <a:spcPct val="50000"/>
              </a:spcBef>
            </a:pPr>
            <a:r>
              <a:rPr lang="en-US" altLang="zh-CN" sz="2800" dirty="0">
                <a:latin typeface="+mn-lt"/>
                <a:ea typeface="+mn-ea"/>
                <a:cs typeface="+mn-ea"/>
                <a:sym typeface="+mn-lt"/>
              </a:rPr>
              <a:t>          </a:t>
            </a:r>
            <a:r>
              <a:rPr lang="zh-CN" altLang="en-US" sz="2800" dirty="0">
                <a:latin typeface="+mn-lt"/>
                <a:ea typeface="+mn-ea"/>
                <a:cs typeface="+mn-ea"/>
                <a:sym typeface="+mn-lt"/>
              </a:rPr>
              <a:t>元的地址，则</a:t>
            </a:r>
            <a:r>
              <a:rPr lang="en-US" altLang="zh-CN" sz="2800" dirty="0">
                <a:latin typeface="+mn-lt"/>
                <a:ea typeface="+mn-ea"/>
                <a:cs typeface="+mn-ea"/>
                <a:sym typeface="+mn-lt"/>
              </a:rPr>
              <a:t>Y</a:t>
            </a:r>
            <a:r>
              <a:rPr lang="zh-CN" altLang="en-US" sz="2800" dirty="0">
                <a:latin typeface="+mn-lt"/>
                <a:ea typeface="+mn-ea"/>
                <a:cs typeface="+mn-ea"/>
                <a:sym typeface="+mn-lt"/>
              </a:rPr>
              <a:t>单元的内容表示为</a:t>
            </a:r>
            <a:endParaRPr lang="zh-CN" altLang="en-US" sz="2800" dirty="0">
              <a:latin typeface="+mn-lt"/>
              <a:ea typeface="+mn-ea"/>
              <a:cs typeface="+mn-ea"/>
              <a:sym typeface="+mn-lt"/>
            </a:endParaRPr>
          </a:p>
        </p:txBody>
      </p:sp>
      <p:sp>
        <p:nvSpPr>
          <p:cNvPr id="3" name="矩形 2"/>
          <p:cNvSpPr>
            <a:spLocks noChangeArrowheads="1"/>
          </p:cNvSpPr>
          <p:nvPr/>
        </p:nvSpPr>
        <p:spPr bwMode="auto">
          <a:xfrm>
            <a:off x="4057876" y="3927476"/>
            <a:ext cx="771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sz="2800" dirty="0">
                <a:solidFill>
                  <a:srgbClr val="7030A0"/>
                </a:solidFill>
                <a:latin typeface="+mn-lt"/>
                <a:ea typeface="+mn-ea"/>
                <a:cs typeface="+mn-ea"/>
                <a:sym typeface="+mn-lt"/>
              </a:rPr>
              <a:t>(X)</a:t>
            </a:r>
            <a:endParaRPr lang="zh-CN" altLang="en-US" dirty="0">
              <a:latin typeface="+mn-lt"/>
              <a:ea typeface="+mn-ea"/>
              <a:cs typeface="+mn-ea"/>
              <a:sym typeface="+mn-lt"/>
            </a:endParaRPr>
          </a:p>
        </p:txBody>
      </p:sp>
      <p:sp>
        <p:nvSpPr>
          <p:cNvPr id="6" name="矩形 5"/>
          <p:cNvSpPr>
            <a:spLocks noChangeArrowheads="1"/>
          </p:cNvSpPr>
          <p:nvPr/>
        </p:nvSpPr>
        <p:spPr bwMode="auto">
          <a:xfrm>
            <a:off x="6872054" y="5276911"/>
            <a:ext cx="1885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800" dirty="0">
                <a:solidFill>
                  <a:srgbClr val="7030A0"/>
                </a:solidFill>
                <a:latin typeface="+mn-lt"/>
                <a:ea typeface="+mn-ea"/>
                <a:cs typeface="+mn-ea"/>
                <a:sym typeface="+mn-lt"/>
              </a:rPr>
              <a:t>(Y)=((X))</a:t>
            </a:r>
            <a:endParaRPr lang="zh-CN" altLang="en-US" sz="28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2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42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42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42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uiExpand="1" build="p"/>
      <p:bldP spid="94211" grpId="0"/>
      <p:bldP spid="2" grpId="0"/>
      <p:bldP spid="3"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4" name="Group 2"/>
          <p:cNvGrpSpPr/>
          <p:nvPr/>
        </p:nvGrpSpPr>
        <p:grpSpPr bwMode="auto">
          <a:xfrm>
            <a:off x="1258888" y="1150646"/>
            <a:ext cx="3127375" cy="4392613"/>
            <a:chOff x="703" y="890"/>
            <a:chExt cx="1970" cy="2767"/>
          </a:xfrm>
        </p:grpSpPr>
        <p:sp>
          <p:nvSpPr>
            <p:cNvPr id="52230" name="Rectangle 3"/>
            <p:cNvSpPr>
              <a:spLocks noChangeArrowheads="1"/>
            </p:cNvSpPr>
            <p:nvPr/>
          </p:nvSpPr>
          <p:spPr bwMode="auto">
            <a:xfrm>
              <a:off x="748" y="890"/>
              <a:ext cx="1814" cy="2767"/>
            </a:xfrm>
            <a:prstGeom prst="rect">
              <a:avLst/>
            </a:prstGeom>
            <a:solidFill>
              <a:schemeClr val="bg1">
                <a:lumMod val="9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grpSp>
          <p:nvGrpSpPr>
            <p:cNvPr id="52231" name="Group 4"/>
            <p:cNvGrpSpPr/>
            <p:nvPr/>
          </p:nvGrpSpPr>
          <p:grpSpPr bwMode="auto">
            <a:xfrm>
              <a:off x="703" y="890"/>
              <a:ext cx="1970" cy="2742"/>
              <a:chOff x="3168" y="1029"/>
              <a:chExt cx="1970" cy="2742"/>
            </a:xfrm>
          </p:grpSpPr>
          <p:sp>
            <p:nvSpPr>
              <p:cNvPr id="52232" name="Text Box 5"/>
              <p:cNvSpPr txBox="1">
                <a:spLocks noChangeArrowheads="1"/>
              </p:cNvSpPr>
              <p:nvPr/>
            </p:nvSpPr>
            <p:spPr bwMode="auto">
              <a:xfrm>
                <a:off x="4487" y="1029"/>
                <a:ext cx="651" cy="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05000"/>
                  </a:lnSpc>
                </a:pPr>
                <a:r>
                  <a:rPr lang="en-US" altLang="zh-CN" sz="2000" dirty="0">
                    <a:latin typeface="+mn-lt"/>
                    <a:ea typeface="+mn-ea"/>
                    <a:cs typeface="+mn-ea"/>
                    <a:sym typeface="+mn-lt"/>
                  </a:rPr>
                  <a:t>0000H</a:t>
                </a:r>
                <a:endParaRPr lang="en-US" altLang="zh-CN" sz="2000" dirty="0">
                  <a:latin typeface="+mn-lt"/>
                  <a:ea typeface="+mn-ea"/>
                  <a:cs typeface="+mn-ea"/>
                  <a:sym typeface="+mn-lt"/>
                </a:endParaRPr>
              </a:p>
              <a:p>
                <a:pPr algn="just">
                  <a:lnSpc>
                    <a:spcPct val="105000"/>
                  </a:lnSpc>
                </a:pPr>
                <a:r>
                  <a:rPr lang="en-US" altLang="zh-CN" sz="2000" dirty="0">
                    <a:latin typeface="+mn-lt"/>
                    <a:ea typeface="+mn-ea"/>
                    <a:cs typeface="+mn-ea"/>
                    <a:sym typeface="+mn-lt"/>
                  </a:rPr>
                  <a:t>0001H</a:t>
                </a:r>
                <a:endParaRPr lang="en-US" altLang="zh-CN" sz="2000" dirty="0">
                  <a:latin typeface="+mn-lt"/>
                  <a:ea typeface="+mn-ea"/>
                  <a:cs typeface="+mn-ea"/>
                  <a:sym typeface="+mn-lt"/>
                </a:endParaRPr>
              </a:p>
              <a:p>
                <a:pPr algn="just">
                  <a:lnSpc>
                    <a:spcPct val="105000"/>
                  </a:lnSpc>
                </a:pPr>
                <a:r>
                  <a:rPr lang="en-US" altLang="zh-CN" sz="2000" dirty="0">
                    <a:latin typeface="+mn-lt"/>
                    <a:ea typeface="+mn-ea"/>
                    <a:cs typeface="+mn-ea"/>
                    <a:sym typeface="+mn-lt"/>
                  </a:rPr>
                  <a:t>0002H</a:t>
                </a:r>
                <a:endParaRPr lang="en-US" altLang="zh-CN" sz="2000" dirty="0">
                  <a:latin typeface="+mn-lt"/>
                  <a:ea typeface="+mn-ea"/>
                  <a:cs typeface="+mn-ea"/>
                  <a:sym typeface="+mn-lt"/>
                </a:endParaRPr>
              </a:p>
              <a:p>
                <a:pPr algn="just">
                  <a:lnSpc>
                    <a:spcPct val="105000"/>
                  </a:lnSpc>
                </a:pPr>
                <a:r>
                  <a:rPr lang="en-US" altLang="zh-CN" sz="2000" dirty="0">
                    <a:latin typeface="+mn-lt"/>
                    <a:ea typeface="+mn-ea"/>
                    <a:cs typeface="+mn-ea"/>
                    <a:sym typeface="+mn-lt"/>
                  </a:rPr>
                  <a:t>0003H</a:t>
                </a:r>
                <a:endParaRPr lang="en-US" altLang="zh-CN" sz="2000" dirty="0">
                  <a:latin typeface="+mn-lt"/>
                  <a:ea typeface="+mn-ea"/>
                  <a:cs typeface="+mn-ea"/>
                  <a:sym typeface="+mn-lt"/>
                </a:endParaRPr>
              </a:p>
              <a:p>
                <a:pPr algn="just">
                  <a:lnSpc>
                    <a:spcPct val="105000"/>
                  </a:lnSpc>
                </a:pPr>
                <a:r>
                  <a:rPr lang="en-US" altLang="zh-CN" sz="2000" dirty="0">
                    <a:latin typeface="+mn-lt"/>
                    <a:ea typeface="+mn-ea"/>
                    <a:cs typeface="+mn-ea"/>
                    <a:sym typeface="+mn-lt"/>
                  </a:rPr>
                  <a:t>0004H</a:t>
                </a:r>
                <a:endParaRPr lang="en-US" altLang="zh-CN" sz="2000" dirty="0">
                  <a:latin typeface="+mn-lt"/>
                  <a:ea typeface="+mn-ea"/>
                  <a:cs typeface="+mn-ea"/>
                  <a:sym typeface="+mn-lt"/>
                </a:endParaRPr>
              </a:p>
              <a:p>
                <a:pPr algn="just">
                  <a:lnSpc>
                    <a:spcPct val="105000"/>
                  </a:lnSpc>
                  <a:spcAft>
                    <a:spcPts val="100"/>
                  </a:spcAft>
                </a:pPr>
                <a:r>
                  <a:rPr lang="en-US" altLang="zh-CN" sz="2000" dirty="0">
                    <a:latin typeface="+mn-lt"/>
                    <a:ea typeface="+mn-ea"/>
                    <a:cs typeface="+mn-ea"/>
                    <a:sym typeface="+mn-lt"/>
                  </a:rPr>
                  <a:t>0005H</a:t>
                </a:r>
                <a:endParaRPr lang="en-US" altLang="zh-CN" sz="2000" dirty="0">
                  <a:latin typeface="+mn-lt"/>
                  <a:ea typeface="+mn-ea"/>
                  <a:cs typeface="+mn-ea"/>
                  <a:sym typeface="+mn-lt"/>
                </a:endParaRPr>
              </a:p>
              <a:p>
                <a:pPr algn="just">
                  <a:lnSpc>
                    <a:spcPct val="105000"/>
                  </a:lnSpc>
                </a:pPr>
                <a:r>
                  <a:rPr lang="en-US" altLang="zh-CN" sz="2000" dirty="0">
                    <a:latin typeface="+mn-lt"/>
                    <a:ea typeface="+mn-ea"/>
                    <a:cs typeface="+mn-ea"/>
                    <a:sym typeface="+mn-lt"/>
                  </a:rPr>
                  <a:t>0006H</a:t>
                </a:r>
                <a:endParaRPr lang="en-US" altLang="zh-CN" sz="2000" dirty="0">
                  <a:latin typeface="+mn-lt"/>
                  <a:ea typeface="+mn-ea"/>
                  <a:cs typeface="+mn-ea"/>
                  <a:sym typeface="+mn-lt"/>
                </a:endParaRPr>
              </a:p>
              <a:p>
                <a:pPr algn="just">
                  <a:lnSpc>
                    <a:spcPct val="105000"/>
                  </a:lnSpc>
                </a:pPr>
                <a:endParaRPr lang="en-US" altLang="zh-CN" sz="2000" dirty="0">
                  <a:latin typeface="+mn-lt"/>
                  <a:ea typeface="+mn-ea"/>
                  <a:cs typeface="+mn-ea"/>
                  <a:sym typeface="+mn-lt"/>
                </a:endParaRPr>
              </a:p>
              <a:p>
                <a:pPr algn="just">
                  <a:lnSpc>
                    <a:spcPct val="105000"/>
                  </a:lnSpc>
                </a:pPr>
                <a:r>
                  <a:rPr lang="en-US" altLang="zh-CN" sz="2000" dirty="0">
                    <a:latin typeface="+mn-lt"/>
                    <a:ea typeface="+mn-ea"/>
                    <a:cs typeface="+mn-ea"/>
                    <a:sym typeface="+mn-lt"/>
                  </a:rPr>
                  <a:t>1234H</a:t>
                </a:r>
                <a:endParaRPr lang="en-US" altLang="zh-CN" sz="2000" dirty="0">
                  <a:latin typeface="+mn-lt"/>
                  <a:ea typeface="+mn-ea"/>
                  <a:cs typeface="+mn-ea"/>
                  <a:sym typeface="+mn-lt"/>
                </a:endParaRPr>
              </a:p>
              <a:p>
                <a:pPr algn="just">
                  <a:lnSpc>
                    <a:spcPct val="105000"/>
                  </a:lnSpc>
                  <a:spcBef>
                    <a:spcPts val="600"/>
                  </a:spcBef>
                </a:pPr>
                <a:r>
                  <a:rPr lang="en-US" altLang="zh-CN" sz="2000" dirty="0">
                    <a:latin typeface="+mn-lt"/>
                    <a:ea typeface="+mn-ea"/>
                    <a:cs typeface="+mn-ea"/>
                    <a:sym typeface="+mn-lt"/>
                  </a:rPr>
                  <a:t>1235H</a:t>
                </a:r>
                <a:endParaRPr lang="en-US" altLang="zh-CN" sz="2000" dirty="0">
                  <a:latin typeface="+mn-lt"/>
                  <a:ea typeface="+mn-ea"/>
                  <a:cs typeface="+mn-ea"/>
                  <a:sym typeface="+mn-lt"/>
                </a:endParaRPr>
              </a:p>
              <a:p>
                <a:pPr algn="just">
                  <a:lnSpc>
                    <a:spcPct val="105000"/>
                  </a:lnSpc>
                  <a:spcBef>
                    <a:spcPts val="200"/>
                  </a:spcBef>
                </a:pPr>
                <a:r>
                  <a:rPr lang="en-US" altLang="zh-CN" sz="2000" dirty="0">
                    <a:latin typeface="+mn-lt"/>
                    <a:ea typeface="+mn-ea"/>
                    <a:cs typeface="+mn-ea"/>
                    <a:sym typeface="+mn-lt"/>
                  </a:rPr>
                  <a:t>1236H</a:t>
                </a:r>
                <a:endParaRPr lang="en-US" altLang="zh-CN" sz="2000" dirty="0">
                  <a:latin typeface="+mn-lt"/>
                  <a:ea typeface="+mn-ea"/>
                  <a:cs typeface="+mn-ea"/>
                  <a:sym typeface="+mn-lt"/>
                </a:endParaRPr>
              </a:p>
              <a:p>
                <a:pPr algn="just">
                  <a:lnSpc>
                    <a:spcPct val="105000"/>
                  </a:lnSpc>
                  <a:spcBef>
                    <a:spcPts val="300"/>
                  </a:spcBef>
                </a:pPr>
                <a:r>
                  <a:rPr lang="en-US" altLang="zh-CN" sz="2000" dirty="0">
                    <a:latin typeface="+mn-lt"/>
                    <a:ea typeface="+mn-ea"/>
                    <a:cs typeface="+mn-ea"/>
                    <a:sym typeface="+mn-lt"/>
                  </a:rPr>
                  <a:t>1237H</a:t>
                </a:r>
                <a:endParaRPr lang="en-US" altLang="zh-CN" sz="2000" dirty="0">
                  <a:latin typeface="+mn-lt"/>
                  <a:ea typeface="+mn-ea"/>
                  <a:cs typeface="+mn-ea"/>
                  <a:sym typeface="+mn-lt"/>
                </a:endParaRPr>
              </a:p>
              <a:p>
                <a:pPr algn="just">
                  <a:spcBef>
                    <a:spcPts val="600"/>
                  </a:spcBef>
                </a:pPr>
                <a:endParaRPr lang="en-US" altLang="zh-CN" sz="2000" dirty="0">
                  <a:latin typeface="+mn-lt"/>
                  <a:ea typeface="+mn-ea"/>
                  <a:cs typeface="+mn-ea"/>
                  <a:sym typeface="+mn-lt"/>
                </a:endParaRPr>
              </a:p>
            </p:txBody>
          </p:sp>
          <p:sp>
            <p:nvSpPr>
              <p:cNvPr id="52233" name="Line 6"/>
              <p:cNvSpPr>
                <a:spLocks noChangeShapeType="1"/>
              </p:cNvSpPr>
              <p:nvPr/>
            </p:nvSpPr>
            <p:spPr bwMode="auto">
              <a:xfrm>
                <a:off x="3372" y="2726"/>
                <a:ext cx="0" cy="202"/>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52234" name="Line 7"/>
              <p:cNvSpPr>
                <a:spLocks noChangeShapeType="1"/>
              </p:cNvSpPr>
              <p:nvPr/>
            </p:nvSpPr>
            <p:spPr bwMode="auto">
              <a:xfrm>
                <a:off x="4340" y="2726"/>
                <a:ext cx="0" cy="1019"/>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lt"/>
                  <a:ea typeface="+mn-ea"/>
                  <a:cs typeface="+mn-ea"/>
                  <a:sym typeface="+mn-lt"/>
                </a:endParaRPr>
              </a:p>
            </p:txBody>
          </p:sp>
          <p:grpSp>
            <p:nvGrpSpPr>
              <p:cNvPr id="52235" name="Group 8"/>
              <p:cNvGrpSpPr/>
              <p:nvPr/>
            </p:nvGrpSpPr>
            <p:grpSpPr bwMode="auto">
              <a:xfrm>
                <a:off x="3372" y="2739"/>
                <a:ext cx="976" cy="978"/>
                <a:chOff x="2177" y="4462"/>
                <a:chExt cx="928" cy="1498"/>
              </a:xfrm>
            </p:grpSpPr>
            <p:sp>
              <p:nvSpPr>
                <p:cNvPr id="52249" name="Line 9"/>
                <p:cNvSpPr>
                  <a:spLocks noChangeShapeType="1"/>
                </p:cNvSpPr>
                <p:nvPr/>
              </p:nvSpPr>
              <p:spPr bwMode="auto">
                <a:xfrm>
                  <a:off x="2177" y="4462"/>
                  <a:ext cx="923" cy="0"/>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lt"/>
                    <a:ea typeface="+mn-ea"/>
                    <a:cs typeface="+mn-ea"/>
                    <a:sym typeface="+mn-lt"/>
                  </a:endParaRPr>
                </a:p>
              </p:txBody>
            </p:sp>
            <p:sp>
              <p:nvSpPr>
                <p:cNvPr id="52250" name="Line 10"/>
                <p:cNvSpPr>
                  <a:spLocks noChangeShapeType="1"/>
                </p:cNvSpPr>
                <p:nvPr/>
              </p:nvSpPr>
              <p:spPr bwMode="auto">
                <a:xfrm>
                  <a:off x="2177" y="4692"/>
                  <a:ext cx="3" cy="1268"/>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lt"/>
                    <a:ea typeface="+mn-ea"/>
                    <a:cs typeface="+mn-ea"/>
                    <a:sym typeface="+mn-lt"/>
                  </a:endParaRPr>
                </a:p>
              </p:txBody>
            </p:sp>
            <p:sp>
              <p:nvSpPr>
                <p:cNvPr id="52251" name="Line 11"/>
                <p:cNvSpPr>
                  <a:spLocks noChangeShapeType="1"/>
                </p:cNvSpPr>
                <p:nvPr/>
              </p:nvSpPr>
              <p:spPr bwMode="auto">
                <a:xfrm>
                  <a:off x="2180" y="4760"/>
                  <a:ext cx="888" cy="0"/>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lt"/>
                    <a:ea typeface="+mn-ea"/>
                    <a:cs typeface="+mn-ea"/>
                    <a:sym typeface="+mn-lt"/>
                  </a:endParaRPr>
                </a:p>
              </p:txBody>
            </p:sp>
            <p:sp>
              <p:nvSpPr>
                <p:cNvPr id="52252" name="Line 12"/>
                <p:cNvSpPr>
                  <a:spLocks noChangeShapeType="1"/>
                </p:cNvSpPr>
                <p:nvPr/>
              </p:nvSpPr>
              <p:spPr bwMode="auto">
                <a:xfrm>
                  <a:off x="2200" y="5060"/>
                  <a:ext cx="888" cy="0"/>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lt"/>
                    <a:ea typeface="+mn-ea"/>
                    <a:cs typeface="+mn-ea"/>
                    <a:sym typeface="+mn-lt"/>
                  </a:endParaRPr>
                </a:p>
              </p:txBody>
            </p:sp>
            <p:sp>
              <p:nvSpPr>
                <p:cNvPr id="52253" name="Line 13"/>
                <p:cNvSpPr>
                  <a:spLocks noChangeShapeType="1"/>
                </p:cNvSpPr>
                <p:nvPr/>
              </p:nvSpPr>
              <p:spPr bwMode="auto">
                <a:xfrm flipV="1">
                  <a:off x="2200" y="5360"/>
                  <a:ext cx="905" cy="0"/>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lt"/>
                    <a:ea typeface="+mn-ea"/>
                    <a:cs typeface="+mn-ea"/>
                    <a:sym typeface="+mn-lt"/>
                  </a:endParaRPr>
                </a:p>
              </p:txBody>
            </p:sp>
            <p:sp>
              <p:nvSpPr>
                <p:cNvPr id="52254" name="Line 14"/>
                <p:cNvSpPr>
                  <a:spLocks noChangeShapeType="1"/>
                </p:cNvSpPr>
                <p:nvPr/>
              </p:nvSpPr>
              <p:spPr bwMode="auto">
                <a:xfrm>
                  <a:off x="2200" y="5660"/>
                  <a:ext cx="888" cy="0"/>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lt"/>
                    <a:ea typeface="+mn-ea"/>
                    <a:cs typeface="+mn-ea"/>
                    <a:sym typeface="+mn-lt"/>
                  </a:endParaRPr>
                </a:p>
              </p:txBody>
            </p:sp>
            <p:sp>
              <p:nvSpPr>
                <p:cNvPr id="52255" name="Text Box 15"/>
                <p:cNvSpPr txBox="1">
                  <a:spLocks noChangeArrowheads="1"/>
                </p:cNvSpPr>
                <p:nvPr/>
              </p:nvSpPr>
              <p:spPr bwMode="auto">
                <a:xfrm>
                  <a:off x="2310" y="4500"/>
                  <a:ext cx="640"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a:latin typeface="+mn-lt"/>
                      <a:ea typeface="+mn-ea"/>
                      <a:cs typeface="+mn-ea"/>
                      <a:sym typeface="+mn-lt"/>
                    </a:rPr>
                    <a:t>1EH</a:t>
                  </a:r>
                  <a:endParaRPr lang="en-US" altLang="zh-CN" sz="2000">
                    <a:latin typeface="+mn-lt"/>
                    <a:ea typeface="+mn-ea"/>
                    <a:cs typeface="+mn-ea"/>
                    <a:sym typeface="+mn-lt"/>
                  </a:endParaRPr>
                </a:p>
              </p:txBody>
            </p:sp>
            <p:sp>
              <p:nvSpPr>
                <p:cNvPr id="52256" name="Text Box 16"/>
                <p:cNvSpPr txBox="1">
                  <a:spLocks noChangeArrowheads="1"/>
                </p:cNvSpPr>
                <p:nvPr/>
              </p:nvSpPr>
              <p:spPr bwMode="auto">
                <a:xfrm>
                  <a:off x="2300" y="4780"/>
                  <a:ext cx="66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a:latin typeface="+mn-lt"/>
                      <a:ea typeface="+mn-ea"/>
                      <a:cs typeface="+mn-ea"/>
                      <a:sym typeface="+mn-lt"/>
                    </a:rPr>
                    <a:t>2FH</a:t>
                  </a:r>
                  <a:endParaRPr lang="en-US" altLang="zh-CN" sz="2000">
                    <a:latin typeface="+mn-lt"/>
                    <a:ea typeface="+mn-ea"/>
                    <a:cs typeface="+mn-ea"/>
                    <a:sym typeface="+mn-lt"/>
                  </a:endParaRPr>
                </a:p>
              </p:txBody>
            </p:sp>
          </p:grpSp>
          <p:grpSp>
            <p:nvGrpSpPr>
              <p:cNvPr id="52236" name="Group 17"/>
              <p:cNvGrpSpPr/>
              <p:nvPr/>
            </p:nvGrpSpPr>
            <p:grpSpPr bwMode="auto">
              <a:xfrm>
                <a:off x="3351" y="1042"/>
                <a:ext cx="989" cy="1541"/>
                <a:chOff x="2180" y="1760"/>
                <a:chExt cx="940" cy="2360"/>
              </a:xfrm>
            </p:grpSpPr>
            <p:sp>
              <p:nvSpPr>
                <p:cNvPr id="52238" name="Rectangle 18"/>
                <p:cNvSpPr>
                  <a:spLocks noChangeArrowheads="1"/>
                </p:cNvSpPr>
                <p:nvPr/>
              </p:nvSpPr>
              <p:spPr bwMode="auto">
                <a:xfrm>
                  <a:off x="2180" y="1760"/>
                  <a:ext cx="940" cy="2153"/>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52239" name="Line 19"/>
                <p:cNvSpPr>
                  <a:spLocks noChangeShapeType="1"/>
                </p:cNvSpPr>
                <p:nvPr/>
              </p:nvSpPr>
              <p:spPr bwMode="auto">
                <a:xfrm>
                  <a:off x="2180" y="2068"/>
                  <a:ext cx="94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52240" name="Line 20"/>
                <p:cNvSpPr>
                  <a:spLocks noChangeShapeType="1"/>
                </p:cNvSpPr>
                <p:nvPr/>
              </p:nvSpPr>
              <p:spPr bwMode="auto">
                <a:xfrm>
                  <a:off x="2180" y="2375"/>
                  <a:ext cx="94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52241" name="Line 21"/>
                <p:cNvSpPr>
                  <a:spLocks noChangeShapeType="1"/>
                </p:cNvSpPr>
                <p:nvPr/>
              </p:nvSpPr>
              <p:spPr bwMode="auto">
                <a:xfrm>
                  <a:off x="2180" y="2683"/>
                  <a:ext cx="94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52242" name="Line 22"/>
                <p:cNvSpPr>
                  <a:spLocks noChangeShapeType="1"/>
                </p:cNvSpPr>
                <p:nvPr/>
              </p:nvSpPr>
              <p:spPr bwMode="auto">
                <a:xfrm>
                  <a:off x="2180" y="2990"/>
                  <a:ext cx="94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52243" name="Line 23"/>
                <p:cNvSpPr>
                  <a:spLocks noChangeShapeType="1"/>
                </p:cNvSpPr>
                <p:nvPr/>
              </p:nvSpPr>
              <p:spPr bwMode="auto">
                <a:xfrm>
                  <a:off x="2180" y="3298"/>
                  <a:ext cx="94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52244" name="Line 24"/>
                <p:cNvSpPr>
                  <a:spLocks noChangeShapeType="1"/>
                </p:cNvSpPr>
                <p:nvPr/>
              </p:nvSpPr>
              <p:spPr bwMode="auto">
                <a:xfrm>
                  <a:off x="2180" y="3605"/>
                  <a:ext cx="94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52245" name="Text Box 25"/>
                <p:cNvSpPr txBox="1">
                  <a:spLocks noChangeArrowheads="1"/>
                </p:cNvSpPr>
                <p:nvPr/>
              </p:nvSpPr>
              <p:spPr bwMode="auto">
                <a:xfrm>
                  <a:off x="2390" y="3020"/>
                  <a:ext cx="480"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a:latin typeface="+mn-lt"/>
                      <a:ea typeface="+mn-ea"/>
                      <a:cs typeface="+mn-ea"/>
                      <a:sym typeface="+mn-lt"/>
                    </a:rPr>
                    <a:t>34H</a:t>
                  </a:r>
                  <a:endParaRPr lang="en-US" altLang="zh-CN" sz="2000">
                    <a:latin typeface="+mn-lt"/>
                    <a:ea typeface="+mn-ea"/>
                    <a:cs typeface="+mn-ea"/>
                    <a:sym typeface="+mn-lt"/>
                  </a:endParaRPr>
                </a:p>
              </p:txBody>
            </p:sp>
            <p:sp>
              <p:nvSpPr>
                <p:cNvPr id="52246" name="Text Box 26"/>
                <p:cNvSpPr txBox="1">
                  <a:spLocks noChangeArrowheads="1"/>
                </p:cNvSpPr>
                <p:nvPr/>
              </p:nvSpPr>
              <p:spPr bwMode="auto">
                <a:xfrm>
                  <a:off x="2340" y="3320"/>
                  <a:ext cx="58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2000">
                      <a:latin typeface="+mn-lt"/>
                      <a:ea typeface="+mn-ea"/>
                      <a:cs typeface="+mn-ea"/>
                      <a:sym typeface="+mn-lt"/>
                    </a:rPr>
                    <a:t>12H</a:t>
                  </a:r>
                  <a:endParaRPr lang="en-US" altLang="zh-CN" sz="2000">
                    <a:latin typeface="+mn-lt"/>
                    <a:ea typeface="+mn-ea"/>
                    <a:cs typeface="+mn-ea"/>
                    <a:sym typeface="+mn-lt"/>
                  </a:endParaRPr>
                </a:p>
              </p:txBody>
            </p:sp>
            <p:sp>
              <p:nvSpPr>
                <p:cNvPr id="52247" name="Line 27"/>
                <p:cNvSpPr>
                  <a:spLocks noChangeShapeType="1"/>
                </p:cNvSpPr>
                <p:nvPr/>
              </p:nvSpPr>
              <p:spPr bwMode="auto">
                <a:xfrm>
                  <a:off x="3120" y="3920"/>
                  <a:ext cx="0" cy="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sp>
              <p:nvSpPr>
                <p:cNvPr id="52248" name="Line 28"/>
                <p:cNvSpPr>
                  <a:spLocks noChangeShapeType="1"/>
                </p:cNvSpPr>
                <p:nvPr/>
              </p:nvSpPr>
              <p:spPr bwMode="auto">
                <a:xfrm>
                  <a:off x="2180" y="3900"/>
                  <a:ext cx="0" cy="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lstStyle/>
                <a:p>
                  <a:endParaRPr lang="zh-CN" altLang="en-US">
                    <a:latin typeface="+mn-lt"/>
                    <a:ea typeface="+mn-ea"/>
                    <a:cs typeface="+mn-ea"/>
                    <a:sym typeface="+mn-lt"/>
                  </a:endParaRPr>
                </a:p>
              </p:txBody>
            </p:sp>
          </p:grpSp>
          <p:sp>
            <p:nvSpPr>
              <p:cNvPr id="52237" name="Text Box 29"/>
              <p:cNvSpPr txBox="1">
                <a:spLocks noChangeArrowheads="1"/>
              </p:cNvSpPr>
              <p:nvPr/>
            </p:nvSpPr>
            <p:spPr bwMode="auto">
              <a:xfrm>
                <a:off x="3168" y="2592"/>
                <a:ext cx="1248"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a:latin typeface="+mn-lt"/>
                    <a:ea typeface="+mn-ea"/>
                    <a:cs typeface="+mn-ea"/>
                    <a:sym typeface="+mn-lt"/>
                  </a:rPr>
                  <a:t>  ≈           ≈</a:t>
                </a:r>
                <a:endParaRPr lang="en-US" altLang="zh-CN" sz="1800">
                  <a:latin typeface="+mn-lt"/>
                  <a:ea typeface="+mn-ea"/>
                  <a:cs typeface="+mn-ea"/>
                  <a:sym typeface="+mn-lt"/>
                </a:endParaRPr>
              </a:p>
            </p:txBody>
          </p:sp>
        </p:grpSp>
      </p:grpSp>
      <p:sp>
        <p:nvSpPr>
          <p:cNvPr id="95262" name="Text Box 30"/>
          <p:cNvSpPr txBox="1">
            <a:spLocks noChangeArrowheads="1"/>
          </p:cNvSpPr>
          <p:nvPr/>
        </p:nvSpPr>
        <p:spPr bwMode="auto">
          <a:xfrm>
            <a:off x="191902" y="5695659"/>
            <a:ext cx="8760196" cy="954107"/>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zh-CN" altLang="en-US" dirty="0">
                <a:latin typeface="+mn-lt"/>
                <a:ea typeface="+mn-ea"/>
                <a:cs typeface="+mn-ea"/>
                <a:sym typeface="+mn-lt"/>
              </a:rPr>
              <a:t>字单元由两个字节单元组成，其</a:t>
            </a:r>
            <a:r>
              <a:rPr lang="zh-CN" altLang="en-US" dirty="0">
                <a:solidFill>
                  <a:srgbClr val="C00000"/>
                </a:solidFill>
                <a:latin typeface="+mn-lt"/>
                <a:ea typeface="+mn-ea"/>
                <a:cs typeface="+mn-ea"/>
                <a:sym typeface="+mn-lt"/>
              </a:rPr>
              <a:t>地址采用它的低地址来表示。</a:t>
            </a:r>
            <a:endParaRPr lang="en-US" altLang="zh-CN" dirty="0">
              <a:solidFill>
                <a:srgbClr val="C00000"/>
              </a:solidFill>
              <a:latin typeface="+mn-lt"/>
              <a:ea typeface="+mn-ea"/>
              <a:cs typeface="+mn-ea"/>
              <a:sym typeface="+mn-lt"/>
            </a:endParaRPr>
          </a:p>
          <a:p>
            <a:pPr algn="just">
              <a:spcBef>
                <a:spcPts val="1200"/>
              </a:spcBef>
            </a:pPr>
            <a:r>
              <a:rPr lang="zh-CN" altLang="en-US" sz="2200" dirty="0">
                <a:solidFill>
                  <a:srgbClr val="0000FF"/>
                </a:solidFill>
                <a:latin typeface="+mn-lt"/>
                <a:ea typeface="+mn-ea"/>
                <a:cs typeface="+mn-ea"/>
                <a:sym typeface="+mn-lt"/>
              </a:rPr>
              <a:t>字存入存储器</a:t>
            </a:r>
            <a:r>
              <a:rPr lang="en-US" altLang="zh-CN" sz="2200" dirty="0">
                <a:solidFill>
                  <a:srgbClr val="0000FF"/>
                </a:solidFill>
                <a:latin typeface="+mn-lt"/>
                <a:ea typeface="+mn-ea"/>
                <a:cs typeface="+mn-ea"/>
                <a:sym typeface="+mn-lt"/>
              </a:rPr>
              <a:t>: </a:t>
            </a:r>
            <a:r>
              <a:rPr lang="zh-CN" altLang="en-US" sz="2200" dirty="0">
                <a:solidFill>
                  <a:srgbClr val="0000FF"/>
                </a:solidFill>
                <a:latin typeface="+mn-lt"/>
                <a:ea typeface="+mn-ea"/>
                <a:cs typeface="+mn-ea"/>
                <a:sym typeface="+mn-lt"/>
              </a:rPr>
              <a:t>低位字节存入低地址单元，高位字节存入高地址单元。</a:t>
            </a:r>
            <a:endParaRPr lang="zh-CN" altLang="en-US" sz="2200" dirty="0">
              <a:solidFill>
                <a:srgbClr val="0000FF"/>
              </a:solidFill>
              <a:latin typeface="+mn-lt"/>
              <a:ea typeface="+mn-ea"/>
              <a:cs typeface="+mn-ea"/>
              <a:sym typeface="+mn-lt"/>
            </a:endParaRPr>
          </a:p>
        </p:txBody>
      </p:sp>
      <p:sp>
        <p:nvSpPr>
          <p:cNvPr id="95263" name="AutoShape 31"/>
          <p:cNvSpPr>
            <a:spLocks noChangeArrowheads="1"/>
          </p:cNvSpPr>
          <p:nvPr/>
        </p:nvSpPr>
        <p:spPr bwMode="auto">
          <a:xfrm>
            <a:off x="4702174" y="3453619"/>
            <a:ext cx="3679825" cy="1487487"/>
          </a:xfrm>
          <a:prstGeom prst="wedgeRectCallout">
            <a:avLst>
              <a:gd name="adj1" fmla="val -66028"/>
              <a:gd name="adj2" fmla="val -102123"/>
            </a:avLst>
          </a:prstGeom>
          <a:solidFill>
            <a:srgbClr val="FFFFA3"/>
          </a:solidFill>
          <a:ln w="9525">
            <a:solidFill>
              <a:schemeClr val="tx1"/>
            </a:solidFill>
            <a:miter lim="800000"/>
          </a:ln>
          <a:effec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2800" dirty="0">
                <a:latin typeface="+mn-lt"/>
                <a:ea typeface="+mn-ea"/>
                <a:cs typeface="+mn-ea"/>
                <a:sym typeface="+mn-lt"/>
              </a:rPr>
              <a:t>4</a:t>
            </a:r>
            <a:r>
              <a:rPr lang="zh-CN" altLang="en-US" sz="2800" dirty="0">
                <a:latin typeface="+mn-lt"/>
                <a:ea typeface="+mn-ea"/>
                <a:cs typeface="+mn-ea"/>
                <a:sym typeface="+mn-lt"/>
              </a:rPr>
              <a:t>号</a:t>
            </a:r>
            <a:r>
              <a:rPr lang="zh-CN" altLang="en-US" sz="2800" dirty="0">
                <a:solidFill>
                  <a:srgbClr val="FF0000"/>
                </a:solidFill>
                <a:latin typeface="+mn-lt"/>
                <a:ea typeface="+mn-ea"/>
                <a:cs typeface="+mn-ea"/>
                <a:sym typeface="+mn-lt"/>
              </a:rPr>
              <a:t>字单元</a:t>
            </a:r>
            <a:r>
              <a:rPr lang="zh-CN" altLang="en-US" sz="2800" dirty="0">
                <a:latin typeface="+mn-lt"/>
                <a:ea typeface="+mn-ea"/>
                <a:cs typeface="+mn-ea"/>
                <a:sym typeface="+mn-lt"/>
              </a:rPr>
              <a:t>的内容为</a:t>
            </a:r>
            <a:r>
              <a:rPr lang="en-US" altLang="zh-CN" sz="2800" dirty="0">
                <a:latin typeface="+mn-lt"/>
                <a:ea typeface="+mn-ea"/>
                <a:cs typeface="+mn-ea"/>
                <a:sym typeface="+mn-lt"/>
              </a:rPr>
              <a:t>1234H</a:t>
            </a:r>
            <a:r>
              <a:rPr lang="zh-CN" altLang="en-US" sz="2800" dirty="0">
                <a:latin typeface="+mn-lt"/>
                <a:ea typeface="+mn-ea"/>
                <a:cs typeface="+mn-ea"/>
                <a:sym typeface="+mn-lt"/>
              </a:rPr>
              <a:t>，表示为：           </a:t>
            </a:r>
            <a:r>
              <a:rPr lang="en-US" altLang="zh-CN" sz="2800" dirty="0">
                <a:latin typeface="+mn-lt"/>
                <a:ea typeface="+mn-ea"/>
                <a:cs typeface="+mn-ea"/>
                <a:sym typeface="+mn-lt"/>
              </a:rPr>
              <a:t>(0004H)=1234H </a:t>
            </a:r>
            <a:endParaRPr lang="en-US" altLang="zh-CN" sz="2800" dirty="0">
              <a:latin typeface="+mn-lt"/>
              <a:ea typeface="+mn-ea"/>
              <a:cs typeface="+mn-ea"/>
              <a:sym typeface="+mn-lt"/>
            </a:endParaRPr>
          </a:p>
        </p:txBody>
      </p:sp>
      <p:sp>
        <p:nvSpPr>
          <p:cNvPr id="95264" name="AutoShape 32"/>
          <p:cNvSpPr>
            <a:spLocks noChangeArrowheads="1"/>
          </p:cNvSpPr>
          <p:nvPr/>
        </p:nvSpPr>
        <p:spPr bwMode="auto">
          <a:xfrm>
            <a:off x="4732338" y="1342734"/>
            <a:ext cx="3649662" cy="1447800"/>
          </a:xfrm>
          <a:prstGeom prst="wedgeRectCallout">
            <a:avLst>
              <a:gd name="adj1" fmla="val -67603"/>
              <a:gd name="adj2" fmla="val 35781"/>
            </a:avLst>
          </a:prstGeom>
          <a:solidFill>
            <a:srgbClr val="FFFFA3"/>
          </a:solidFill>
          <a:ln w="9525">
            <a:solidFill>
              <a:schemeClr val="tx1"/>
            </a:solidFill>
            <a:miter lim="800000"/>
          </a:ln>
          <a:effec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2800" dirty="0">
                <a:latin typeface="+mn-lt"/>
                <a:ea typeface="+mn-ea"/>
                <a:cs typeface="+mn-ea"/>
                <a:sym typeface="+mn-lt"/>
              </a:rPr>
              <a:t>4</a:t>
            </a:r>
            <a:r>
              <a:rPr lang="zh-CN" altLang="en-US" sz="2800" dirty="0">
                <a:latin typeface="+mn-lt"/>
                <a:ea typeface="+mn-ea"/>
                <a:cs typeface="+mn-ea"/>
                <a:sym typeface="+mn-lt"/>
              </a:rPr>
              <a:t>号</a:t>
            </a:r>
            <a:r>
              <a:rPr lang="zh-CN" altLang="en-US" sz="2800" dirty="0">
                <a:solidFill>
                  <a:srgbClr val="FF0000"/>
                </a:solidFill>
                <a:latin typeface="+mn-lt"/>
                <a:ea typeface="+mn-ea"/>
                <a:cs typeface="+mn-ea"/>
                <a:sym typeface="+mn-lt"/>
              </a:rPr>
              <a:t>字节单元</a:t>
            </a:r>
            <a:r>
              <a:rPr lang="zh-CN" altLang="en-US" sz="2800" dirty="0">
                <a:latin typeface="+mn-lt"/>
                <a:ea typeface="+mn-ea"/>
                <a:cs typeface="+mn-ea"/>
                <a:sym typeface="+mn-lt"/>
              </a:rPr>
              <a:t>存放的信息为</a:t>
            </a:r>
            <a:r>
              <a:rPr lang="en-US" altLang="zh-CN" sz="2800" dirty="0">
                <a:latin typeface="+mn-lt"/>
                <a:ea typeface="+mn-ea"/>
                <a:cs typeface="+mn-ea"/>
                <a:sym typeface="+mn-lt"/>
              </a:rPr>
              <a:t>34H</a:t>
            </a:r>
            <a:r>
              <a:rPr lang="zh-CN" altLang="en-US" sz="2800" dirty="0">
                <a:latin typeface="+mn-lt"/>
                <a:ea typeface="+mn-ea"/>
                <a:cs typeface="+mn-ea"/>
                <a:sym typeface="+mn-lt"/>
              </a:rPr>
              <a:t>，表示：</a:t>
            </a:r>
            <a:r>
              <a:rPr lang="en-US" altLang="zh-CN" sz="2800" dirty="0">
                <a:latin typeface="+mn-lt"/>
                <a:ea typeface="+mn-ea"/>
                <a:cs typeface="+mn-ea"/>
                <a:sym typeface="+mn-lt"/>
              </a:rPr>
              <a:t>(0004H)=34H </a:t>
            </a:r>
            <a:endParaRPr lang="en-US" altLang="zh-CN" sz="28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95262"/>
                                        </p:tgtEl>
                                        <p:attrNameLst>
                                          <p:attrName>style.visibility</p:attrName>
                                        </p:attrNameLst>
                                      </p:cBhvr>
                                      <p:to>
                                        <p:strVal val="visible"/>
                                      </p:to>
                                    </p:set>
                                    <p:animEffect transition="in" filter="diamond(out)">
                                      <p:cBhvr>
                                        <p:cTn id="7" dur="500"/>
                                        <p:tgtEl>
                                          <p:spTgt spid="95262"/>
                                        </p:tgtEl>
                                      </p:cBhvr>
                                    </p:animEffect>
                                  </p:childTnLst>
                                </p:cTn>
                              </p:par>
                            </p:childTnLst>
                          </p:cTn>
                        </p:par>
                        <p:par>
                          <p:cTn id="8" fill="hold">
                            <p:stCondLst>
                              <p:cond delay="500"/>
                            </p:stCondLst>
                            <p:childTnLst>
                              <p:par>
                                <p:cTn id="9" presetID="8" presetClass="entr" presetSubtype="32" fill="hold" nodeType="afterEffect">
                                  <p:stCondLst>
                                    <p:cond delay="0"/>
                                  </p:stCondLst>
                                  <p:childTnLst>
                                    <p:set>
                                      <p:cBhvr>
                                        <p:cTn id="10" dur="1" fill="hold">
                                          <p:stCondLst>
                                            <p:cond delay="0"/>
                                          </p:stCondLst>
                                        </p:cTn>
                                        <p:tgtEl>
                                          <p:spTgt spid="95234"/>
                                        </p:tgtEl>
                                        <p:attrNameLst>
                                          <p:attrName>style.visibility</p:attrName>
                                        </p:attrNameLst>
                                      </p:cBhvr>
                                      <p:to>
                                        <p:strVal val="visible"/>
                                      </p:to>
                                    </p:set>
                                    <p:animEffect transition="in" filter="diamond(out)">
                                      <p:cBhvr>
                                        <p:cTn id="11" dur="500"/>
                                        <p:tgtEl>
                                          <p:spTgt spid="95234"/>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32" fill="hold" grpId="0" nodeType="clickEffect">
                                  <p:stCondLst>
                                    <p:cond delay="0"/>
                                  </p:stCondLst>
                                  <p:childTnLst>
                                    <p:set>
                                      <p:cBhvr>
                                        <p:cTn id="15" dur="1" fill="hold">
                                          <p:stCondLst>
                                            <p:cond delay="0"/>
                                          </p:stCondLst>
                                        </p:cTn>
                                        <p:tgtEl>
                                          <p:spTgt spid="95264"/>
                                        </p:tgtEl>
                                        <p:attrNameLst>
                                          <p:attrName>style.visibility</p:attrName>
                                        </p:attrNameLst>
                                      </p:cBhvr>
                                      <p:to>
                                        <p:strVal val="visible"/>
                                      </p:to>
                                    </p:set>
                                    <p:animEffect transition="in" filter="diamond(out)">
                                      <p:cBhvr>
                                        <p:cTn id="16" dur="500"/>
                                        <p:tgtEl>
                                          <p:spTgt spid="95264"/>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32" fill="hold" grpId="0" nodeType="clickEffect">
                                  <p:stCondLst>
                                    <p:cond delay="0"/>
                                  </p:stCondLst>
                                  <p:childTnLst>
                                    <p:set>
                                      <p:cBhvr>
                                        <p:cTn id="20" dur="1" fill="hold">
                                          <p:stCondLst>
                                            <p:cond delay="0"/>
                                          </p:stCondLst>
                                        </p:cTn>
                                        <p:tgtEl>
                                          <p:spTgt spid="95263"/>
                                        </p:tgtEl>
                                        <p:attrNameLst>
                                          <p:attrName>style.visibility</p:attrName>
                                        </p:attrNameLst>
                                      </p:cBhvr>
                                      <p:to>
                                        <p:strVal val="visible"/>
                                      </p:to>
                                    </p:set>
                                    <p:animEffect transition="in" filter="diamond(out)">
                                      <p:cBhvr>
                                        <p:cTn id="21" dur="500"/>
                                        <p:tgtEl>
                                          <p:spTgt spid="95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62" grpId="0"/>
      <p:bldP spid="95263" grpId="0" animBg="1"/>
      <p:bldP spid="9526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4"/>
          <p:cNvSpPr txBox="1">
            <a:spLocks noChangeArrowheads="1"/>
          </p:cNvSpPr>
          <p:nvPr/>
        </p:nvSpPr>
        <p:spPr bwMode="auto">
          <a:xfrm>
            <a:off x="684213" y="1120775"/>
            <a:ext cx="2954655" cy="439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20000"/>
              </a:lnSpc>
              <a:spcBef>
                <a:spcPct val="20000"/>
              </a:spcBef>
            </a:pPr>
            <a:r>
              <a:rPr lang="zh-CN" altLang="en-US" dirty="0">
                <a:latin typeface="+mn-lt"/>
                <a:ea typeface="+mn-ea"/>
                <a:cs typeface="+mn-ea"/>
                <a:sym typeface="+mn-lt"/>
              </a:rPr>
              <a:t>例：存储单元的地址</a:t>
            </a:r>
            <a:endParaRPr lang="zh-CN" altLang="en-US" dirty="0">
              <a:latin typeface="+mn-lt"/>
              <a:ea typeface="+mn-ea"/>
              <a:cs typeface="+mn-ea"/>
              <a:sym typeface="+mn-lt"/>
            </a:endParaRPr>
          </a:p>
          <a:p>
            <a:pPr>
              <a:lnSpc>
                <a:spcPct val="120000"/>
              </a:lnSpc>
              <a:spcBef>
                <a:spcPct val="20000"/>
              </a:spcBef>
            </a:pPr>
            <a:r>
              <a:rPr lang="zh-CN" altLang="en-US" dirty="0">
                <a:latin typeface="+mn-lt"/>
                <a:ea typeface="+mn-ea"/>
                <a:cs typeface="+mn-ea"/>
                <a:sym typeface="+mn-lt"/>
              </a:rPr>
              <a:t>已知：</a:t>
            </a:r>
            <a:endParaRPr lang="zh-CN" altLang="en-US" dirty="0">
              <a:latin typeface="+mn-lt"/>
              <a:ea typeface="+mn-ea"/>
              <a:cs typeface="+mn-ea"/>
              <a:sym typeface="+mn-lt"/>
            </a:endParaRPr>
          </a:p>
          <a:p>
            <a:pPr>
              <a:lnSpc>
                <a:spcPct val="120000"/>
              </a:lnSpc>
              <a:spcBef>
                <a:spcPct val="20000"/>
              </a:spcBef>
            </a:pPr>
            <a:r>
              <a:rPr lang="zh-CN" altLang="en-US" dirty="0">
                <a:latin typeface="+mn-lt"/>
                <a:ea typeface="+mn-ea"/>
                <a:cs typeface="+mn-ea"/>
                <a:sym typeface="+mn-lt"/>
              </a:rPr>
              <a:t>（</a:t>
            </a:r>
            <a:r>
              <a:rPr lang="en-US" altLang="zh-CN" dirty="0">
                <a:latin typeface="+mn-lt"/>
                <a:ea typeface="+mn-ea"/>
                <a:cs typeface="+mn-ea"/>
                <a:sym typeface="+mn-lt"/>
              </a:rPr>
              <a:t>0004H</a:t>
            </a:r>
            <a:r>
              <a:rPr lang="zh-CN" altLang="en-US" dirty="0">
                <a:latin typeface="+mn-lt"/>
                <a:ea typeface="+mn-ea"/>
                <a:cs typeface="+mn-ea"/>
                <a:sym typeface="+mn-lt"/>
              </a:rPr>
              <a:t>）</a:t>
            </a:r>
            <a:r>
              <a:rPr lang="en-US" altLang="zh-CN" dirty="0">
                <a:latin typeface="+mn-lt"/>
                <a:ea typeface="+mn-ea"/>
                <a:cs typeface="+mn-ea"/>
                <a:sym typeface="+mn-lt"/>
              </a:rPr>
              <a:t>= 5678H</a:t>
            </a:r>
            <a:endParaRPr lang="en-US" altLang="zh-CN" dirty="0">
              <a:latin typeface="+mn-lt"/>
              <a:ea typeface="+mn-ea"/>
              <a:cs typeface="+mn-ea"/>
              <a:sym typeface="+mn-lt"/>
            </a:endParaRPr>
          </a:p>
          <a:p>
            <a:pPr>
              <a:lnSpc>
                <a:spcPct val="120000"/>
              </a:lnSpc>
              <a:spcBef>
                <a:spcPct val="20000"/>
              </a:spcBef>
            </a:pPr>
            <a:endParaRPr lang="en-US" altLang="zh-CN" dirty="0">
              <a:latin typeface="+mn-lt"/>
              <a:ea typeface="+mn-ea"/>
              <a:cs typeface="+mn-ea"/>
              <a:sym typeface="+mn-lt"/>
            </a:endParaRPr>
          </a:p>
          <a:p>
            <a:pPr>
              <a:lnSpc>
                <a:spcPct val="120000"/>
              </a:lnSpc>
              <a:spcBef>
                <a:spcPts val="1200"/>
              </a:spcBef>
            </a:pPr>
            <a:r>
              <a:rPr lang="zh-CN" altLang="en-US" dirty="0">
                <a:latin typeface="+mn-lt"/>
                <a:ea typeface="+mn-ea"/>
                <a:cs typeface="+mn-ea"/>
                <a:sym typeface="+mn-lt"/>
              </a:rPr>
              <a:t>（</a:t>
            </a:r>
            <a:r>
              <a:rPr lang="en-US" altLang="zh-CN" dirty="0">
                <a:latin typeface="+mn-lt"/>
                <a:ea typeface="+mn-ea"/>
                <a:cs typeface="+mn-ea"/>
                <a:sym typeface="+mn-lt"/>
              </a:rPr>
              <a:t>0004H</a:t>
            </a:r>
            <a:r>
              <a:rPr lang="zh-CN" altLang="en-US" dirty="0">
                <a:latin typeface="+mn-lt"/>
                <a:ea typeface="+mn-ea"/>
                <a:cs typeface="+mn-ea"/>
                <a:sym typeface="+mn-lt"/>
              </a:rPr>
              <a:t>）</a:t>
            </a:r>
            <a:r>
              <a:rPr lang="en-US" altLang="zh-CN" dirty="0">
                <a:latin typeface="+mn-lt"/>
                <a:ea typeface="+mn-ea"/>
                <a:cs typeface="+mn-ea"/>
                <a:sym typeface="+mn-lt"/>
              </a:rPr>
              <a:t>= 78H</a:t>
            </a:r>
            <a:endParaRPr lang="en-US" altLang="zh-CN" dirty="0">
              <a:latin typeface="+mn-lt"/>
              <a:ea typeface="+mn-ea"/>
              <a:cs typeface="+mn-ea"/>
              <a:sym typeface="+mn-lt"/>
            </a:endParaRPr>
          </a:p>
          <a:p>
            <a:pPr>
              <a:lnSpc>
                <a:spcPct val="120000"/>
              </a:lnSpc>
              <a:spcBef>
                <a:spcPct val="20000"/>
              </a:spcBef>
            </a:pPr>
            <a:endParaRPr lang="en-US" altLang="zh-CN" dirty="0">
              <a:latin typeface="+mn-lt"/>
              <a:ea typeface="+mn-ea"/>
              <a:cs typeface="+mn-ea"/>
              <a:sym typeface="+mn-lt"/>
            </a:endParaRPr>
          </a:p>
          <a:p>
            <a:pPr>
              <a:lnSpc>
                <a:spcPct val="120000"/>
              </a:lnSpc>
              <a:spcBef>
                <a:spcPts val="1800"/>
              </a:spcBef>
            </a:pPr>
            <a:r>
              <a:rPr lang="zh-CN" altLang="en-US" dirty="0">
                <a:latin typeface="+mn-lt"/>
                <a:ea typeface="+mn-ea"/>
                <a:cs typeface="+mn-ea"/>
                <a:sym typeface="+mn-lt"/>
              </a:rPr>
              <a:t>问：</a:t>
            </a:r>
            <a:endParaRPr lang="zh-CN" altLang="en-US" dirty="0">
              <a:latin typeface="+mn-lt"/>
              <a:ea typeface="+mn-ea"/>
              <a:cs typeface="+mn-ea"/>
              <a:sym typeface="+mn-lt"/>
            </a:endParaRPr>
          </a:p>
          <a:p>
            <a:pPr>
              <a:lnSpc>
                <a:spcPct val="120000"/>
              </a:lnSpc>
              <a:spcBef>
                <a:spcPct val="20000"/>
              </a:spcBef>
            </a:pPr>
            <a:r>
              <a:rPr lang="en-US" altLang="zh-CN" dirty="0">
                <a:latin typeface="+mn-lt"/>
                <a:ea typeface="+mn-ea"/>
                <a:cs typeface="+mn-ea"/>
                <a:sym typeface="+mn-lt"/>
              </a:rPr>
              <a:t>  ((0004H))</a:t>
            </a:r>
            <a:r>
              <a:rPr lang="zh-CN" altLang="en-US" dirty="0">
                <a:latin typeface="+mn-lt"/>
                <a:ea typeface="+mn-ea"/>
                <a:cs typeface="+mn-ea"/>
                <a:sym typeface="+mn-lt"/>
              </a:rPr>
              <a:t>  </a:t>
            </a:r>
            <a:r>
              <a:rPr lang="en-US" altLang="zh-CN" dirty="0">
                <a:latin typeface="+mn-lt"/>
                <a:ea typeface="+mn-ea"/>
                <a:cs typeface="+mn-ea"/>
                <a:sym typeface="+mn-lt"/>
              </a:rPr>
              <a:t>=    </a:t>
            </a:r>
            <a:r>
              <a:rPr lang="zh-CN" altLang="en-US" dirty="0">
                <a:latin typeface="+mn-lt"/>
                <a:ea typeface="+mn-ea"/>
                <a:cs typeface="+mn-ea"/>
                <a:sym typeface="+mn-lt"/>
              </a:rPr>
              <a:t>？</a:t>
            </a:r>
            <a:endParaRPr lang="zh-CN" altLang="en-US" dirty="0">
              <a:latin typeface="+mn-lt"/>
              <a:ea typeface="+mn-ea"/>
              <a:cs typeface="+mn-ea"/>
              <a:sym typeface="+mn-lt"/>
            </a:endParaRPr>
          </a:p>
        </p:txBody>
      </p:sp>
      <p:grpSp>
        <p:nvGrpSpPr>
          <p:cNvPr id="53251" name="Group 26"/>
          <p:cNvGrpSpPr/>
          <p:nvPr/>
        </p:nvGrpSpPr>
        <p:grpSpPr bwMode="auto">
          <a:xfrm>
            <a:off x="5546724" y="1290668"/>
            <a:ext cx="3048000" cy="5040313"/>
            <a:chOff x="3243" y="754"/>
            <a:chExt cx="1920" cy="3175"/>
          </a:xfrm>
        </p:grpSpPr>
        <p:sp>
          <p:nvSpPr>
            <p:cNvPr id="53258" name="Rectangle 5"/>
            <p:cNvSpPr>
              <a:spLocks noChangeArrowheads="1"/>
            </p:cNvSpPr>
            <p:nvPr/>
          </p:nvSpPr>
          <p:spPr bwMode="auto">
            <a:xfrm>
              <a:off x="3243" y="754"/>
              <a:ext cx="1179" cy="3175"/>
            </a:xfrm>
            <a:prstGeom prst="rect">
              <a:avLst/>
            </a:prstGeom>
            <a:solidFill>
              <a:schemeClr val="bg1">
                <a:lumMod val="95000"/>
              </a:schemeClr>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53259" name="Line 6"/>
            <p:cNvSpPr>
              <a:spLocks noChangeShapeType="1"/>
            </p:cNvSpPr>
            <p:nvPr/>
          </p:nvSpPr>
          <p:spPr bwMode="auto">
            <a:xfrm>
              <a:off x="3243" y="1298"/>
              <a:ext cx="1179"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3260" name="Line 7"/>
            <p:cNvSpPr>
              <a:spLocks noChangeShapeType="1"/>
            </p:cNvSpPr>
            <p:nvPr/>
          </p:nvSpPr>
          <p:spPr bwMode="auto">
            <a:xfrm>
              <a:off x="3243" y="1525"/>
              <a:ext cx="1179"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3261" name="Line 8"/>
            <p:cNvSpPr>
              <a:spLocks noChangeShapeType="1"/>
            </p:cNvSpPr>
            <p:nvPr/>
          </p:nvSpPr>
          <p:spPr bwMode="auto">
            <a:xfrm>
              <a:off x="3243" y="1752"/>
              <a:ext cx="1179"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3262" name="Line 9"/>
            <p:cNvSpPr>
              <a:spLocks noChangeShapeType="1"/>
            </p:cNvSpPr>
            <p:nvPr/>
          </p:nvSpPr>
          <p:spPr bwMode="auto">
            <a:xfrm>
              <a:off x="3243" y="1979"/>
              <a:ext cx="1179"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3263" name="Line 10"/>
            <p:cNvSpPr>
              <a:spLocks noChangeShapeType="1"/>
            </p:cNvSpPr>
            <p:nvPr/>
          </p:nvSpPr>
          <p:spPr bwMode="auto">
            <a:xfrm>
              <a:off x="3243" y="2205"/>
              <a:ext cx="1179"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3264" name="Line 11"/>
            <p:cNvSpPr>
              <a:spLocks noChangeShapeType="1"/>
            </p:cNvSpPr>
            <p:nvPr/>
          </p:nvSpPr>
          <p:spPr bwMode="auto">
            <a:xfrm>
              <a:off x="3243" y="2840"/>
              <a:ext cx="1179"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3265" name="Line 12"/>
            <p:cNvSpPr>
              <a:spLocks noChangeShapeType="1"/>
            </p:cNvSpPr>
            <p:nvPr/>
          </p:nvSpPr>
          <p:spPr bwMode="auto">
            <a:xfrm>
              <a:off x="3243" y="3067"/>
              <a:ext cx="1179"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3266" name="Line 13"/>
            <p:cNvSpPr>
              <a:spLocks noChangeShapeType="1"/>
            </p:cNvSpPr>
            <p:nvPr/>
          </p:nvSpPr>
          <p:spPr bwMode="auto">
            <a:xfrm>
              <a:off x="3243" y="3294"/>
              <a:ext cx="1179"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3267" name="Text Box 14"/>
            <p:cNvSpPr txBox="1">
              <a:spLocks noChangeArrowheads="1"/>
            </p:cNvSpPr>
            <p:nvPr/>
          </p:nvSpPr>
          <p:spPr bwMode="auto">
            <a:xfrm>
              <a:off x="4468" y="1253"/>
              <a:ext cx="6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0004H</a:t>
              </a:r>
              <a:endParaRPr lang="en-US" altLang="zh-CN">
                <a:latin typeface="+mn-lt"/>
                <a:ea typeface="+mn-ea"/>
                <a:cs typeface="+mn-ea"/>
                <a:sym typeface="+mn-lt"/>
              </a:endParaRPr>
            </a:p>
          </p:txBody>
        </p:sp>
        <p:sp>
          <p:nvSpPr>
            <p:cNvPr id="53268" name="Text Box 15"/>
            <p:cNvSpPr txBox="1">
              <a:spLocks noChangeArrowheads="1"/>
            </p:cNvSpPr>
            <p:nvPr/>
          </p:nvSpPr>
          <p:spPr bwMode="auto">
            <a:xfrm>
              <a:off x="3560" y="1282"/>
              <a:ext cx="47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78H</a:t>
              </a:r>
              <a:endParaRPr lang="en-US" altLang="zh-CN">
                <a:latin typeface="+mn-lt"/>
                <a:ea typeface="+mn-ea"/>
                <a:cs typeface="+mn-ea"/>
                <a:sym typeface="+mn-lt"/>
              </a:endParaRPr>
            </a:p>
          </p:txBody>
        </p:sp>
        <p:sp>
          <p:nvSpPr>
            <p:cNvPr id="53269" name="Text Box 16"/>
            <p:cNvSpPr txBox="1">
              <a:spLocks noChangeArrowheads="1"/>
            </p:cNvSpPr>
            <p:nvPr/>
          </p:nvSpPr>
          <p:spPr bwMode="auto">
            <a:xfrm>
              <a:off x="3560" y="1480"/>
              <a:ext cx="47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56H</a:t>
              </a:r>
              <a:endParaRPr lang="en-US" altLang="zh-CN">
                <a:latin typeface="+mn-lt"/>
                <a:ea typeface="+mn-ea"/>
                <a:cs typeface="+mn-ea"/>
                <a:sym typeface="+mn-lt"/>
              </a:endParaRPr>
            </a:p>
          </p:txBody>
        </p:sp>
        <p:sp>
          <p:nvSpPr>
            <p:cNvPr id="53270" name="Text Box 17"/>
            <p:cNvSpPr txBox="1">
              <a:spLocks noChangeArrowheads="1"/>
            </p:cNvSpPr>
            <p:nvPr/>
          </p:nvSpPr>
          <p:spPr bwMode="auto">
            <a:xfrm>
              <a:off x="4474" y="1464"/>
              <a:ext cx="6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0005H</a:t>
              </a:r>
              <a:endParaRPr lang="en-US" altLang="zh-CN">
                <a:latin typeface="+mn-lt"/>
                <a:ea typeface="+mn-ea"/>
                <a:cs typeface="+mn-ea"/>
                <a:sym typeface="+mn-lt"/>
              </a:endParaRPr>
            </a:p>
          </p:txBody>
        </p:sp>
        <p:sp>
          <p:nvSpPr>
            <p:cNvPr id="53271" name="Text Box 18"/>
            <p:cNvSpPr txBox="1">
              <a:spLocks noChangeArrowheads="1"/>
            </p:cNvSpPr>
            <p:nvPr/>
          </p:nvSpPr>
          <p:spPr bwMode="auto">
            <a:xfrm>
              <a:off x="3560" y="1706"/>
              <a:ext cx="47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34H</a:t>
              </a:r>
              <a:endParaRPr lang="en-US" altLang="zh-CN">
                <a:latin typeface="+mn-lt"/>
                <a:ea typeface="+mn-ea"/>
                <a:cs typeface="+mn-ea"/>
                <a:sym typeface="+mn-lt"/>
              </a:endParaRPr>
            </a:p>
          </p:txBody>
        </p:sp>
        <p:sp>
          <p:nvSpPr>
            <p:cNvPr id="53272" name="Text Box 19"/>
            <p:cNvSpPr txBox="1">
              <a:spLocks noChangeArrowheads="1"/>
            </p:cNvSpPr>
            <p:nvPr/>
          </p:nvSpPr>
          <p:spPr bwMode="auto">
            <a:xfrm>
              <a:off x="4474" y="1706"/>
              <a:ext cx="6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0006H</a:t>
              </a:r>
              <a:endParaRPr lang="en-US" altLang="zh-CN">
                <a:latin typeface="+mn-lt"/>
                <a:ea typeface="+mn-ea"/>
                <a:cs typeface="+mn-ea"/>
                <a:sym typeface="+mn-lt"/>
              </a:endParaRPr>
            </a:p>
          </p:txBody>
        </p:sp>
        <p:sp>
          <p:nvSpPr>
            <p:cNvPr id="53273" name="Text Box 20"/>
            <p:cNvSpPr txBox="1">
              <a:spLocks noChangeArrowheads="1"/>
            </p:cNvSpPr>
            <p:nvPr/>
          </p:nvSpPr>
          <p:spPr bwMode="auto">
            <a:xfrm>
              <a:off x="3567" y="1963"/>
              <a:ext cx="47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12H</a:t>
              </a:r>
              <a:endParaRPr lang="en-US" altLang="zh-CN">
                <a:latin typeface="+mn-lt"/>
                <a:ea typeface="+mn-ea"/>
                <a:cs typeface="+mn-ea"/>
                <a:sym typeface="+mn-lt"/>
              </a:endParaRPr>
            </a:p>
          </p:txBody>
        </p:sp>
        <p:sp>
          <p:nvSpPr>
            <p:cNvPr id="53274" name="Text Box 21"/>
            <p:cNvSpPr txBox="1">
              <a:spLocks noChangeArrowheads="1"/>
            </p:cNvSpPr>
            <p:nvPr/>
          </p:nvSpPr>
          <p:spPr bwMode="auto">
            <a:xfrm>
              <a:off x="4468" y="1963"/>
              <a:ext cx="6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0007H</a:t>
              </a:r>
              <a:endParaRPr lang="en-US" altLang="zh-CN">
                <a:latin typeface="+mn-lt"/>
                <a:ea typeface="+mn-ea"/>
                <a:cs typeface="+mn-ea"/>
                <a:sym typeface="+mn-lt"/>
              </a:endParaRPr>
            </a:p>
          </p:txBody>
        </p:sp>
        <p:sp>
          <p:nvSpPr>
            <p:cNvPr id="53275" name="Text Box 22"/>
            <p:cNvSpPr txBox="1">
              <a:spLocks noChangeArrowheads="1"/>
            </p:cNvSpPr>
            <p:nvPr/>
          </p:nvSpPr>
          <p:spPr bwMode="auto">
            <a:xfrm>
              <a:off x="3560" y="2795"/>
              <a:ext cx="49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1EH</a:t>
              </a:r>
              <a:endParaRPr lang="en-US" altLang="zh-CN">
                <a:latin typeface="+mn-lt"/>
                <a:ea typeface="+mn-ea"/>
                <a:cs typeface="+mn-ea"/>
                <a:sym typeface="+mn-lt"/>
              </a:endParaRPr>
            </a:p>
          </p:txBody>
        </p:sp>
        <p:sp>
          <p:nvSpPr>
            <p:cNvPr id="53276" name="Text Box 23"/>
            <p:cNvSpPr txBox="1">
              <a:spLocks noChangeArrowheads="1"/>
            </p:cNvSpPr>
            <p:nvPr/>
          </p:nvSpPr>
          <p:spPr bwMode="auto">
            <a:xfrm>
              <a:off x="4468" y="2795"/>
              <a:ext cx="6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5678H</a:t>
              </a:r>
              <a:endParaRPr lang="en-US" altLang="zh-CN">
                <a:latin typeface="+mn-lt"/>
                <a:ea typeface="+mn-ea"/>
                <a:cs typeface="+mn-ea"/>
                <a:sym typeface="+mn-lt"/>
              </a:endParaRPr>
            </a:p>
          </p:txBody>
        </p:sp>
        <p:sp>
          <p:nvSpPr>
            <p:cNvPr id="53277" name="Text Box 24"/>
            <p:cNvSpPr txBox="1">
              <a:spLocks noChangeArrowheads="1"/>
            </p:cNvSpPr>
            <p:nvPr/>
          </p:nvSpPr>
          <p:spPr bwMode="auto">
            <a:xfrm>
              <a:off x="3560" y="3051"/>
              <a:ext cx="48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2FH</a:t>
              </a:r>
              <a:endParaRPr lang="en-US" altLang="zh-CN">
                <a:latin typeface="+mn-lt"/>
                <a:ea typeface="+mn-ea"/>
                <a:cs typeface="+mn-ea"/>
                <a:sym typeface="+mn-lt"/>
              </a:endParaRPr>
            </a:p>
          </p:txBody>
        </p:sp>
        <p:sp>
          <p:nvSpPr>
            <p:cNvPr id="53278" name="Text Box 25"/>
            <p:cNvSpPr txBox="1">
              <a:spLocks noChangeArrowheads="1"/>
            </p:cNvSpPr>
            <p:nvPr/>
          </p:nvSpPr>
          <p:spPr bwMode="auto">
            <a:xfrm>
              <a:off x="4468" y="3022"/>
              <a:ext cx="6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5679H</a:t>
              </a:r>
              <a:endParaRPr lang="en-US" altLang="zh-CN">
                <a:latin typeface="+mn-lt"/>
                <a:ea typeface="+mn-ea"/>
                <a:cs typeface="+mn-ea"/>
                <a:sym typeface="+mn-lt"/>
              </a:endParaRPr>
            </a:p>
          </p:txBody>
        </p:sp>
      </p:grpSp>
      <p:sp>
        <p:nvSpPr>
          <p:cNvPr id="53252" name="AutoShape 28"/>
          <p:cNvSpPr>
            <a:spLocks noChangeArrowheads="1"/>
          </p:cNvSpPr>
          <p:nvPr/>
        </p:nvSpPr>
        <p:spPr bwMode="auto">
          <a:xfrm>
            <a:off x="684213" y="2781300"/>
            <a:ext cx="1509712" cy="503238"/>
          </a:xfrm>
          <a:prstGeom prst="wedgeRoundRectCallout">
            <a:avLst>
              <a:gd name="adj1" fmla="val -579"/>
              <a:gd name="adj2" fmla="val -80282"/>
              <a:gd name="adj3" fmla="val 16667"/>
            </a:avLst>
          </a:prstGeom>
          <a:solidFill>
            <a:srgbClr val="FFCCCC"/>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a:latin typeface="+mn-lt"/>
                <a:ea typeface="+mn-ea"/>
                <a:cs typeface="+mn-ea"/>
                <a:sym typeface="+mn-lt"/>
              </a:rPr>
              <a:t>字地址</a:t>
            </a:r>
            <a:endParaRPr lang="zh-CN" altLang="en-US">
              <a:latin typeface="+mn-lt"/>
              <a:ea typeface="+mn-ea"/>
              <a:cs typeface="+mn-ea"/>
              <a:sym typeface="+mn-lt"/>
            </a:endParaRPr>
          </a:p>
        </p:txBody>
      </p:sp>
      <p:sp>
        <p:nvSpPr>
          <p:cNvPr id="53253" name="AutoShape 29"/>
          <p:cNvSpPr>
            <a:spLocks noChangeArrowheads="1"/>
          </p:cNvSpPr>
          <p:nvPr/>
        </p:nvSpPr>
        <p:spPr bwMode="auto">
          <a:xfrm>
            <a:off x="628651" y="5827743"/>
            <a:ext cx="2016125" cy="503238"/>
          </a:xfrm>
          <a:prstGeom prst="wedgeRoundRectCallout">
            <a:avLst>
              <a:gd name="adj1" fmla="val 2912"/>
              <a:gd name="adj2" fmla="val -148736"/>
              <a:gd name="adj3" fmla="val 16667"/>
            </a:avLst>
          </a:prstGeom>
          <a:solidFill>
            <a:srgbClr val="FFCCCC"/>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a:latin typeface="+mn-lt"/>
                <a:ea typeface="+mn-ea"/>
                <a:cs typeface="+mn-ea"/>
                <a:sym typeface="+mn-lt"/>
              </a:rPr>
              <a:t>地址的地址</a:t>
            </a:r>
            <a:endParaRPr lang="zh-CN" altLang="en-US">
              <a:latin typeface="+mn-lt"/>
              <a:ea typeface="+mn-ea"/>
              <a:cs typeface="+mn-ea"/>
              <a:sym typeface="+mn-lt"/>
            </a:endParaRPr>
          </a:p>
        </p:txBody>
      </p:sp>
      <p:sp>
        <p:nvSpPr>
          <p:cNvPr id="53254" name="AutoShape 30"/>
          <p:cNvSpPr>
            <a:spLocks noChangeArrowheads="1"/>
          </p:cNvSpPr>
          <p:nvPr/>
        </p:nvSpPr>
        <p:spPr bwMode="auto">
          <a:xfrm>
            <a:off x="2484438" y="2781300"/>
            <a:ext cx="1441450" cy="503238"/>
          </a:xfrm>
          <a:prstGeom prst="wedgeRoundRectCallout">
            <a:avLst>
              <a:gd name="adj1" fmla="val -34583"/>
              <a:gd name="adj2" fmla="val -92588"/>
              <a:gd name="adj3" fmla="val 16667"/>
            </a:avLst>
          </a:prstGeom>
          <a:solidFill>
            <a:srgbClr val="FFCCCC"/>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dirty="0">
                <a:latin typeface="+mn-lt"/>
                <a:ea typeface="+mn-ea"/>
                <a:cs typeface="+mn-ea"/>
                <a:sym typeface="+mn-lt"/>
              </a:rPr>
              <a:t>字内容</a:t>
            </a:r>
            <a:endParaRPr lang="zh-CN" altLang="en-US" dirty="0">
              <a:latin typeface="+mn-lt"/>
              <a:ea typeface="+mn-ea"/>
              <a:cs typeface="+mn-ea"/>
              <a:sym typeface="+mn-lt"/>
            </a:endParaRPr>
          </a:p>
        </p:txBody>
      </p:sp>
      <p:sp>
        <p:nvSpPr>
          <p:cNvPr id="53255" name="AutoShape 31"/>
          <p:cNvSpPr>
            <a:spLocks noChangeArrowheads="1"/>
          </p:cNvSpPr>
          <p:nvPr/>
        </p:nvSpPr>
        <p:spPr bwMode="auto">
          <a:xfrm>
            <a:off x="628651" y="3905333"/>
            <a:ext cx="1655762" cy="503237"/>
          </a:xfrm>
          <a:prstGeom prst="wedgeRoundRectCallout">
            <a:avLst>
              <a:gd name="adj1" fmla="val -9250"/>
              <a:gd name="adj2" fmla="val -80282"/>
              <a:gd name="adj3" fmla="val 16667"/>
            </a:avLst>
          </a:prstGeom>
          <a:solidFill>
            <a:srgbClr val="FFCCCC"/>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a:latin typeface="+mn-lt"/>
                <a:ea typeface="+mn-ea"/>
                <a:cs typeface="+mn-ea"/>
                <a:sym typeface="+mn-lt"/>
              </a:rPr>
              <a:t>字节地址</a:t>
            </a:r>
            <a:endParaRPr lang="zh-CN" altLang="en-US">
              <a:latin typeface="+mn-lt"/>
              <a:ea typeface="+mn-ea"/>
              <a:cs typeface="+mn-ea"/>
              <a:sym typeface="+mn-lt"/>
            </a:endParaRPr>
          </a:p>
        </p:txBody>
      </p:sp>
      <p:sp>
        <p:nvSpPr>
          <p:cNvPr id="53256" name="AutoShape 32"/>
          <p:cNvSpPr>
            <a:spLocks noChangeArrowheads="1"/>
          </p:cNvSpPr>
          <p:nvPr/>
        </p:nvSpPr>
        <p:spPr bwMode="auto">
          <a:xfrm>
            <a:off x="2695249" y="3933826"/>
            <a:ext cx="1871662" cy="503237"/>
          </a:xfrm>
          <a:prstGeom prst="wedgeRoundRectCallout">
            <a:avLst>
              <a:gd name="adj1" fmla="val -38125"/>
              <a:gd name="adj2" fmla="val -92588"/>
              <a:gd name="adj3" fmla="val 16667"/>
            </a:avLst>
          </a:prstGeom>
          <a:solidFill>
            <a:srgbClr val="FFCCCC"/>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a:latin typeface="+mn-lt"/>
                <a:ea typeface="+mn-ea"/>
                <a:cs typeface="+mn-ea"/>
                <a:sym typeface="+mn-lt"/>
              </a:rPr>
              <a:t>字节内容</a:t>
            </a:r>
            <a:endParaRPr lang="zh-CN" altLang="en-US">
              <a:latin typeface="+mn-lt"/>
              <a:ea typeface="+mn-ea"/>
              <a:cs typeface="+mn-ea"/>
              <a:sym typeface="+mn-lt"/>
            </a:endParaRPr>
          </a:p>
        </p:txBody>
      </p:sp>
      <p:sp>
        <p:nvSpPr>
          <p:cNvPr id="53257" name="AutoShape 33"/>
          <p:cNvSpPr>
            <a:spLocks noChangeArrowheads="1"/>
          </p:cNvSpPr>
          <p:nvPr/>
        </p:nvSpPr>
        <p:spPr bwMode="auto">
          <a:xfrm>
            <a:off x="2809875" y="5827743"/>
            <a:ext cx="2232025" cy="503238"/>
          </a:xfrm>
          <a:prstGeom prst="wedgeRoundRectCallout">
            <a:avLst>
              <a:gd name="adj1" fmla="val -36492"/>
              <a:gd name="adj2" fmla="val -136886"/>
              <a:gd name="adj3" fmla="val 16667"/>
            </a:avLst>
          </a:prstGeom>
          <a:solidFill>
            <a:srgbClr val="FFCCCC"/>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a:latin typeface="+mn-lt"/>
                <a:ea typeface="+mn-ea"/>
                <a:cs typeface="+mn-ea"/>
                <a:sym typeface="+mn-lt"/>
              </a:rPr>
              <a:t>字或字节内容</a:t>
            </a:r>
            <a:endParaRPr lang="zh-CN" altLang="en-US">
              <a:latin typeface="+mn-lt"/>
              <a:ea typeface="+mn-ea"/>
              <a:cs typeface="+mn-ea"/>
              <a:sym typeface="+mn-lt"/>
            </a:endParaRPr>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ChangeArrowheads="1"/>
          </p:cNvSpPr>
          <p:nvPr/>
        </p:nvSpPr>
        <p:spPr bwMode="auto">
          <a:xfrm>
            <a:off x="2999676" y="1294951"/>
            <a:ext cx="26468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sz="3200" dirty="0">
                <a:solidFill>
                  <a:srgbClr val="0000FF"/>
                </a:solidFill>
                <a:latin typeface="+mn-lt"/>
                <a:ea typeface="+mn-ea"/>
                <a:cs typeface="+mn-ea"/>
                <a:sym typeface="+mn-lt"/>
              </a:rPr>
              <a:t>存储器的分段</a:t>
            </a:r>
            <a:endParaRPr lang="zh-CN" altLang="en-US" sz="3200" dirty="0">
              <a:solidFill>
                <a:srgbClr val="0000FF"/>
              </a:solidFill>
              <a:latin typeface="+mn-lt"/>
              <a:ea typeface="+mn-ea"/>
              <a:cs typeface="+mn-ea"/>
              <a:sym typeface="+mn-lt"/>
            </a:endParaRPr>
          </a:p>
        </p:txBody>
      </p:sp>
      <p:sp>
        <p:nvSpPr>
          <p:cNvPr id="58371" name="Rectangle 5"/>
          <p:cNvSpPr>
            <a:spLocks noChangeArrowheads="1"/>
          </p:cNvSpPr>
          <p:nvPr/>
        </p:nvSpPr>
        <p:spPr bwMode="auto">
          <a:xfrm>
            <a:off x="406400" y="2049005"/>
            <a:ext cx="8323263"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marL="0" indent="0" algn="just">
              <a:lnSpc>
                <a:spcPct val="150000"/>
              </a:lnSpc>
              <a:spcBef>
                <a:spcPct val="20000"/>
              </a:spcBef>
              <a:buClr>
                <a:schemeClr val="tx2"/>
              </a:buClr>
              <a:buSzPct val="90000"/>
              <a:buFont typeface="Symbol" panose="05050102010706020507" pitchFamily="18" charset="2"/>
              <a:buNone/>
            </a:pPr>
            <a:r>
              <a:rPr kumimoji="1" lang="en-US" altLang="zh-CN" sz="2200" dirty="0">
                <a:solidFill>
                  <a:srgbClr val="000000"/>
                </a:solidFill>
                <a:latin typeface="+mn-lt"/>
                <a:ea typeface="+mn-ea"/>
                <a:cs typeface="+mn-ea"/>
                <a:sym typeface="+mn-lt"/>
              </a:rPr>
              <a:t>8086</a:t>
            </a:r>
            <a:r>
              <a:rPr kumimoji="1" lang="zh-CN" altLang="en-US" sz="2200" dirty="0">
                <a:solidFill>
                  <a:srgbClr val="000000"/>
                </a:solidFill>
                <a:latin typeface="+mn-lt"/>
                <a:ea typeface="+mn-ea"/>
                <a:cs typeface="+mn-ea"/>
                <a:sym typeface="+mn-lt"/>
              </a:rPr>
              <a:t>的内部寄存器是</a:t>
            </a:r>
            <a:r>
              <a:rPr kumimoji="1" lang="en-US" altLang="zh-CN" sz="2200" dirty="0">
                <a:solidFill>
                  <a:srgbClr val="000000"/>
                </a:solidFill>
                <a:latin typeface="+mn-lt"/>
                <a:ea typeface="+mn-ea"/>
                <a:cs typeface="+mn-ea"/>
                <a:sym typeface="+mn-lt"/>
              </a:rPr>
              <a:t>16</a:t>
            </a:r>
            <a:r>
              <a:rPr kumimoji="1" lang="zh-CN" altLang="en-US" sz="2200" dirty="0">
                <a:solidFill>
                  <a:srgbClr val="000000"/>
                </a:solidFill>
                <a:latin typeface="+mn-lt"/>
                <a:ea typeface="+mn-ea"/>
                <a:cs typeface="+mn-ea"/>
                <a:sym typeface="+mn-lt"/>
              </a:rPr>
              <a:t>位，地址是</a:t>
            </a:r>
            <a:r>
              <a:rPr kumimoji="1" lang="en-US" altLang="zh-CN" sz="2200" dirty="0">
                <a:solidFill>
                  <a:srgbClr val="000000"/>
                </a:solidFill>
                <a:latin typeface="+mn-lt"/>
                <a:ea typeface="+mn-ea"/>
                <a:cs typeface="+mn-ea"/>
                <a:sym typeface="+mn-lt"/>
              </a:rPr>
              <a:t>20</a:t>
            </a:r>
            <a:r>
              <a:rPr kumimoji="1" lang="zh-CN" altLang="en-US" sz="2200" dirty="0">
                <a:solidFill>
                  <a:srgbClr val="000000"/>
                </a:solidFill>
                <a:latin typeface="+mn-lt"/>
                <a:ea typeface="+mn-ea"/>
                <a:cs typeface="+mn-ea"/>
                <a:sym typeface="+mn-lt"/>
              </a:rPr>
              <a:t>位，地址宽度大于字长。显然不能用</a:t>
            </a:r>
            <a:r>
              <a:rPr kumimoji="1" lang="en-US" altLang="zh-CN" sz="2200" dirty="0">
                <a:solidFill>
                  <a:srgbClr val="000000"/>
                </a:solidFill>
                <a:latin typeface="+mn-lt"/>
                <a:ea typeface="+mn-ea"/>
                <a:cs typeface="+mn-ea"/>
                <a:sym typeface="+mn-lt"/>
              </a:rPr>
              <a:t>16</a:t>
            </a:r>
            <a:r>
              <a:rPr kumimoji="1" lang="zh-CN" altLang="en-US" sz="2200" dirty="0">
                <a:solidFill>
                  <a:srgbClr val="000000"/>
                </a:solidFill>
                <a:latin typeface="+mn-lt"/>
                <a:ea typeface="+mn-ea"/>
                <a:cs typeface="+mn-ea"/>
                <a:sym typeface="+mn-lt"/>
              </a:rPr>
              <a:t>位的寄存器一次操作实现对</a:t>
            </a:r>
            <a:r>
              <a:rPr kumimoji="1" lang="en-US" altLang="zh-CN" sz="2200" dirty="0">
                <a:solidFill>
                  <a:srgbClr val="000000"/>
                </a:solidFill>
                <a:latin typeface="+mn-lt"/>
                <a:ea typeface="+mn-ea"/>
                <a:cs typeface="+mn-ea"/>
                <a:sym typeface="+mn-lt"/>
              </a:rPr>
              <a:t>2</a:t>
            </a:r>
            <a:r>
              <a:rPr kumimoji="1" lang="en-US" altLang="zh-CN" sz="2200" baseline="30000" dirty="0">
                <a:solidFill>
                  <a:srgbClr val="000000"/>
                </a:solidFill>
                <a:latin typeface="+mn-lt"/>
                <a:ea typeface="+mn-ea"/>
                <a:cs typeface="+mn-ea"/>
                <a:sym typeface="+mn-lt"/>
              </a:rPr>
              <a:t>20</a:t>
            </a:r>
            <a:r>
              <a:rPr kumimoji="1" lang="zh-CN" altLang="en-US" sz="2200" dirty="0">
                <a:solidFill>
                  <a:srgbClr val="000000"/>
                </a:solidFill>
                <a:latin typeface="+mn-lt"/>
                <a:ea typeface="+mn-ea"/>
                <a:cs typeface="+mn-ea"/>
                <a:sym typeface="+mn-lt"/>
              </a:rPr>
              <a:t>＝</a:t>
            </a:r>
            <a:r>
              <a:rPr kumimoji="1" lang="en-US" altLang="zh-CN" sz="2200" dirty="0">
                <a:solidFill>
                  <a:srgbClr val="000000"/>
                </a:solidFill>
                <a:latin typeface="+mn-lt"/>
                <a:ea typeface="+mn-ea"/>
                <a:cs typeface="+mn-ea"/>
                <a:sym typeface="+mn-lt"/>
              </a:rPr>
              <a:t>1M</a:t>
            </a:r>
            <a:r>
              <a:rPr kumimoji="1" lang="zh-CN" altLang="en-US" sz="2200" dirty="0">
                <a:solidFill>
                  <a:srgbClr val="000000"/>
                </a:solidFill>
                <a:latin typeface="+mn-lt"/>
                <a:ea typeface="+mn-ea"/>
                <a:cs typeface="+mn-ea"/>
                <a:sym typeface="+mn-lt"/>
              </a:rPr>
              <a:t>字节单元的寻址。</a:t>
            </a:r>
            <a:endParaRPr kumimoji="1" lang="zh-CN" altLang="en-US" sz="2200" dirty="0">
              <a:solidFill>
                <a:srgbClr val="000000"/>
              </a:solidFill>
              <a:latin typeface="+mn-lt"/>
              <a:ea typeface="+mn-ea"/>
              <a:cs typeface="+mn-ea"/>
              <a:sym typeface="+mn-lt"/>
            </a:endParaRPr>
          </a:p>
          <a:p>
            <a:pPr marL="0" indent="0">
              <a:lnSpc>
                <a:spcPct val="150000"/>
              </a:lnSpc>
              <a:spcBef>
                <a:spcPct val="20000"/>
              </a:spcBef>
              <a:buClr>
                <a:schemeClr val="tx2"/>
              </a:buClr>
              <a:buSzPct val="90000"/>
              <a:buFont typeface="Symbol" panose="05050102010706020507" pitchFamily="18" charset="2"/>
              <a:buNone/>
            </a:pPr>
            <a:r>
              <a:rPr kumimoji="1" lang="en-US" altLang="zh-CN" sz="2200" dirty="0">
                <a:solidFill>
                  <a:srgbClr val="C00000"/>
                </a:solidFill>
                <a:latin typeface="+mn-lt"/>
                <a:ea typeface="+mn-ea"/>
                <a:cs typeface="+mn-ea"/>
                <a:sym typeface="+mn-lt"/>
              </a:rPr>
              <a:t>20 </a:t>
            </a:r>
            <a:r>
              <a:rPr kumimoji="1" lang="zh-CN" altLang="en-US" sz="2200" dirty="0">
                <a:solidFill>
                  <a:srgbClr val="C00000"/>
                </a:solidFill>
                <a:latin typeface="+mn-lt"/>
                <a:ea typeface="+mn-ea"/>
                <a:cs typeface="+mn-ea"/>
                <a:sym typeface="+mn-lt"/>
              </a:rPr>
              <a:t>根地址线地址范围 </a:t>
            </a:r>
            <a:r>
              <a:rPr kumimoji="1" lang="en-US" altLang="zh-CN" sz="2200" dirty="0">
                <a:solidFill>
                  <a:srgbClr val="C00000"/>
                </a:solidFill>
                <a:latin typeface="+mn-lt"/>
                <a:ea typeface="+mn-ea"/>
                <a:cs typeface="+mn-ea"/>
                <a:sym typeface="+mn-lt"/>
              </a:rPr>
              <a:t>00000H ~ FFFFFH </a:t>
            </a:r>
            <a:r>
              <a:rPr kumimoji="1" lang="zh-CN" altLang="en-US" sz="2200" dirty="0">
                <a:solidFill>
                  <a:srgbClr val="C00000"/>
                </a:solidFill>
                <a:latin typeface="+mn-lt"/>
                <a:ea typeface="+mn-ea"/>
                <a:cs typeface="+mn-ea"/>
                <a:sym typeface="+mn-lt"/>
              </a:rPr>
              <a:t>（</a:t>
            </a:r>
            <a:r>
              <a:rPr kumimoji="1" lang="en-US" altLang="zh-CN" sz="2200" dirty="0">
                <a:solidFill>
                  <a:srgbClr val="C00000"/>
                </a:solidFill>
                <a:latin typeface="+mn-lt"/>
                <a:ea typeface="+mn-ea"/>
                <a:cs typeface="+mn-ea"/>
                <a:sym typeface="+mn-lt"/>
              </a:rPr>
              <a:t>1MB</a:t>
            </a:r>
            <a:r>
              <a:rPr kumimoji="1" lang="zh-CN" altLang="en-US" sz="2200" dirty="0">
                <a:solidFill>
                  <a:srgbClr val="C00000"/>
                </a:solidFill>
                <a:latin typeface="+mn-lt"/>
                <a:ea typeface="+mn-ea"/>
                <a:cs typeface="+mn-ea"/>
                <a:sym typeface="+mn-lt"/>
              </a:rPr>
              <a:t>）</a:t>
            </a:r>
            <a:endParaRPr kumimoji="1" lang="zh-CN" altLang="en-US" sz="2200" dirty="0">
              <a:solidFill>
                <a:srgbClr val="C00000"/>
              </a:solidFill>
              <a:latin typeface="+mn-lt"/>
              <a:ea typeface="+mn-ea"/>
              <a:cs typeface="+mn-ea"/>
              <a:sym typeface="+mn-lt"/>
            </a:endParaRPr>
          </a:p>
          <a:p>
            <a:pPr marL="0" indent="0">
              <a:lnSpc>
                <a:spcPct val="150000"/>
              </a:lnSpc>
              <a:spcBef>
                <a:spcPct val="20000"/>
              </a:spcBef>
              <a:buClr>
                <a:schemeClr val="tx2"/>
              </a:buClr>
              <a:buSzPct val="90000"/>
              <a:buFont typeface="Symbol" panose="05050102010706020507" pitchFamily="18" charset="2"/>
              <a:buNone/>
            </a:pPr>
            <a:endParaRPr kumimoji="1" lang="en-US" altLang="zh-CN" sz="2200" dirty="0">
              <a:solidFill>
                <a:srgbClr val="C00000"/>
              </a:solidFill>
              <a:latin typeface="+mn-lt"/>
              <a:ea typeface="+mn-ea"/>
              <a:cs typeface="+mn-ea"/>
              <a:sym typeface="+mn-lt"/>
            </a:endParaRPr>
          </a:p>
          <a:p>
            <a:pPr marL="0" indent="0">
              <a:lnSpc>
                <a:spcPct val="150000"/>
              </a:lnSpc>
              <a:spcBef>
                <a:spcPct val="20000"/>
              </a:spcBef>
              <a:buClr>
                <a:schemeClr val="tx2"/>
              </a:buClr>
              <a:buSzPct val="90000"/>
              <a:buFont typeface="Symbol" panose="05050102010706020507" pitchFamily="18" charset="2"/>
              <a:buNone/>
            </a:pPr>
            <a:r>
              <a:rPr kumimoji="1" lang="zh-CN" altLang="en-US" sz="2200" dirty="0">
                <a:solidFill>
                  <a:srgbClr val="C00000"/>
                </a:solidFill>
                <a:latin typeface="+mn-lt"/>
                <a:ea typeface="+mn-ea"/>
                <a:cs typeface="+mn-ea"/>
                <a:sym typeface="+mn-lt"/>
              </a:rPr>
              <a:t>机器字长</a:t>
            </a:r>
            <a:r>
              <a:rPr kumimoji="1" lang="en-US" altLang="zh-CN" sz="2200" dirty="0">
                <a:solidFill>
                  <a:srgbClr val="C00000"/>
                </a:solidFill>
                <a:latin typeface="+mn-lt"/>
                <a:ea typeface="+mn-ea"/>
                <a:cs typeface="+mn-ea"/>
                <a:sym typeface="+mn-lt"/>
              </a:rPr>
              <a:t>16</a:t>
            </a:r>
            <a:r>
              <a:rPr kumimoji="1" lang="zh-CN" altLang="en-US" sz="2200" dirty="0">
                <a:solidFill>
                  <a:srgbClr val="C00000"/>
                </a:solidFill>
                <a:latin typeface="+mn-lt"/>
                <a:ea typeface="+mn-ea"/>
                <a:cs typeface="+mn-ea"/>
                <a:sym typeface="+mn-lt"/>
              </a:rPr>
              <a:t>位：仅能表示地址范围  </a:t>
            </a:r>
            <a:r>
              <a:rPr kumimoji="1" lang="en-US" altLang="zh-CN" sz="2200" dirty="0">
                <a:solidFill>
                  <a:srgbClr val="C00000"/>
                </a:solidFill>
                <a:latin typeface="+mn-lt"/>
                <a:ea typeface="+mn-ea"/>
                <a:cs typeface="+mn-ea"/>
                <a:sym typeface="+mn-lt"/>
              </a:rPr>
              <a:t>0000H ~ FFFFH</a:t>
            </a:r>
            <a:r>
              <a:rPr kumimoji="1" lang="zh-CN" altLang="en-US" sz="2200" dirty="0">
                <a:solidFill>
                  <a:srgbClr val="C00000"/>
                </a:solidFill>
                <a:latin typeface="+mn-lt"/>
                <a:ea typeface="+mn-ea"/>
                <a:cs typeface="+mn-ea"/>
                <a:sym typeface="+mn-lt"/>
              </a:rPr>
              <a:t>（</a:t>
            </a:r>
            <a:r>
              <a:rPr kumimoji="1" lang="en-US" altLang="zh-CN" sz="2200" dirty="0">
                <a:solidFill>
                  <a:srgbClr val="C00000"/>
                </a:solidFill>
                <a:latin typeface="+mn-lt"/>
                <a:ea typeface="+mn-ea"/>
                <a:cs typeface="+mn-ea"/>
                <a:sym typeface="+mn-lt"/>
              </a:rPr>
              <a:t>64KB)</a:t>
            </a:r>
            <a:endParaRPr kumimoji="1" lang="en-US" altLang="zh-CN" sz="2200" dirty="0">
              <a:solidFill>
                <a:srgbClr val="C00000"/>
              </a:solidFill>
              <a:latin typeface="+mn-lt"/>
              <a:ea typeface="+mn-ea"/>
              <a:cs typeface="+mn-ea"/>
              <a:sym typeface="+mn-lt"/>
            </a:endParaRPr>
          </a:p>
          <a:p>
            <a:pPr marL="0" indent="0">
              <a:lnSpc>
                <a:spcPct val="150000"/>
              </a:lnSpc>
              <a:spcBef>
                <a:spcPts val="1800"/>
              </a:spcBef>
              <a:buClr>
                <a:schemeClr val="tx2"/>
              </a:buClr>
              <a:buSzPct val="90000"/>
              <a:buFont typeface="Symbol" panose="05050102010706020507" pitchFamily="18" charset="2"/>
              <a:buNone/>
            </a:pPr>
            <a:r>
              <a:rPr kumimoji="1" lang="zh-CN" altLang="en-US" dirty="0">
                <a:solidFill>
                  <a:srgbClr val="000000"/>
                </a:solidFill>
                <a:latin typeface="+mn-lt"/>
                <a:ea typeface="+mn-ea"/>
                <a:cs typeface="+mn-ea"/>
                <a:sym typeface="+mn-lt"/>
              </a:rPr>
              <a:t>为此，引入了存储器“分段”的概念，即把</a:t>
            </a:r>
            <a:r>
              <a:rPr kumimoji="1" lang="en-US" altLang="zh-CN" dirty="0">
                <a:solidFill>
                  <a:srgbClr val="000000"/>
                </a:solidFill>
                <a:latin typeface="+mn-lt"/>
                <a:ea typeface="+mn-ea"/>
                <a:cs typeface="+mn-ea"/>
                <a:sym typeface="+mn-lt"/>
              </a:rPr>
              <a:t>1M</a:t>
            </a:r>
            <a:r>
              <a:rPr kumimoji="1" lang="zh-CN" altLang="en-US" dirty="0">
                <a:solidFill>
                  <a:srgbClr val="000000"/>
                </a:solidFill>
                <a:latin typeface="+mn-lt"/>
                <a:ea typeface="+mn-ea"/>
                <a:cs typeface="+mn-ea"/>
                <a:sym typeface="+mn-lt"/>
              </a:rPr>
              <a:t>字节内存空间分成最大</a:t>
            </a:r>
            <a:r>
              <a:rPr kumimoji="1" lang="en-US" altLang="zh-CN" dirty="0">
                <a:solidFill>
                  <a:srgbClr val="000000"/>
                </a:solidFill>
                <a:latin typeface="+mn-lt"/>
                <a:ea typeface="+mn-ea"/>
                <a:cs typeface="+mn-ea"/>
                <a:sym typeface="+mn-lt"/>
              </a:rPr>
              <a:t>64KB</a:t>
            </a:r>
            <a:r>
              <a:rPr kumimoji="1" lang="zh-CN" altLang="en-US" dirty="0">
                <a:solidFill>
                  <a:srgbClr val="000000"/>
                </a:solidFill>
                <a:latin typeface="+mn-lt"/>
                <a:ea typeface="+mn-ea"/>
                <a:cs typeface="+mn-ea"/>
                <a:sym typeface="+mn-lt"/>
              </a:rPr>
              <a:t>的段－可由</a:t>
            </a:r>
            <a:r>
              <a:rPr kumimoji="1" lang="en-US" altLang="zh-CN" dirty="0">
                <a:solidFill>
                  <a:srgbClr val="000000"/>
                </a:solidFill>
                <a:latin typeface="+mn-lt"/>
                <a:ea typeface="+mn-ea"/>
                <a:cs typeface="+mn-ea"/>
                <a:sym typeface="+mn-lt"/>
              </a:rPr>
              <a:t>16</a:t>
            </a:r>
            <a:r>
              <a:rPr kumimoji="1" lang="zh-CN" altLang="en-US" dirty="0">
                <a:solidFill>
                  <a:srgbClr val="000000"/>
                </a:solidFill>
                <a:latin typeface="+mn-lt"/>
                <a:ea typeface="+mn-ea"/>
                <a:cs typeface="+mn-ea"/>
                <a:sym typeface="+mn-lt"/>
              </a:rPr>
              <a:t>位寄存器进行寻址。</a:t>
            </a:r>
            <a:endParaRPr kumimoji="1" lang="zh-CN" altLang="en-US" dirty="0">
              <a:solidFill>
                <a:srgbClr val="000000"/>
              </a:solidFill>
              <a:latin typeface="+mn-lt"/>
              <a:ea typeface="+mn-ea"/>
              <a:cs typeface="+mn-ea"/>
              <a:sym typeface="+mn-lt"/>
            </a:endParaRPr>
          </a:p>
          <a:p>
            <a:pPr algn="just">
              <a:lnSpc>
                <a:spcPct val="90000"/>
              </a:lnSpc>
              <a:spcBef>
                <a:spcPct val="20000"/>
              </a:spcBef>
              <a:buClr>
                <a:schemeClr val="tx2"/>
              </a:buClr>
              <a:buSzPct val="90000"/>
              <a:buFont typeface="Symbol" panose="05050102010706020507" pitchFamily="18" charset="2"/>
              <a:buNone/>
            </a:pPr>
            <a:endParaRPr kumimoji="1" lang="en-US" altLang="zh-CN" dirty="0">
              <a:solidFill>
                <a:srgbClr val="000000"/>
              </a:solidFill>
              <a:latin typeface="+mn-lt"/>
              <a:ea typeface="+mn-ea"/>
              <a:cs typeface="+mn-ea"/>
              <a:sym typeface="+mn-lt"/>
            </a:endParaRPr>
          </a:p>
          <a:p>
            <a:pPr algn="just">
              <a:lnSpc>
                <a:spcPct val="90000"/>
              </a:lnSpc>
              <a:spcBef>
                <a:spcPct val="20000"/>
              </a:spcBef>
              <a:buClr>
                <a:schemeClr val="tx2"/>
              </a:buClr>
              <a:buSzPct val="90000"/>
              <a:buFont typeface="Symbol" panose="05050102010706020507" pitchFamily="18" charset="2"/>
              <a:buNone/>
            </a:pPr>
            <a:r>
              <a:rPr kumimoji="1" lang="en-US" altLang="zh-CN" dirty="0">
                <a:solidFill>
                  <a:srgbClr val="000000"/>
                </a:solidFill>
                <a:latin typeface="+mn-lt"/>
                <a:ea typeface="+mn-ea"/>
                <a:cs typeface="+mn-ea"/>
                <a:sym typeface="+mn-lt"/>
              </a:rPr>
              <a:t>        </a:t>
            </a:r>
            <a:endParaRPr kumimoji="1" lang="en-US" altLang="zh-CN" sz="2200" dirty="0">
              <a:solidFill>
                <a:srgbClr val="CC3300"/>
              </a:solidFill>
              <a:latin typeface="+mn-lt"/>
              <a:ea typeface="+mn-ea"/>
              <a:cs typeface="+mn-ea"/>
              <a:sym typeface="+mn-lt"/>
            </a:endParaRPr>
          </a:p>
        </p:txBody>
      </p:sp>
      <p:sp>
        <p:nvSpPr>
          <p:cNvPr id="2" name="矩形 1"/>
          <p:cNvSpPr/>
          <p:nvPr/>
        </p:nvSpPr>
        <p:spPr>
          <a:xfrm>
            <a:off x="414337" y="3747927"/>
            <a:ext cx="7817556" cy="461665"/>
          </a:xfrm>
          <a:prstGeom prst="rect">
            <a:avLst/>
          </a:prstGeom>
        </p:spPr>
        <p:txBody>
          <a:bodyPr wrap="square">
            <a:spAutoFit/>
          </a:bodyPr>
          <a:lstStyle/>
          <a:p>
            <a:r>
              <a:rPr lang="zh-CN" altLang="en-US" dirty="0">
                <a:solidFill>
                  <a:srgbClr val="009900"/>
                </a:solidFill>
                <a:latin typeface="+mn-lt"/>
                <a:ea typeface="+mn-ea"/>
                <a:cs typeface="+mn-ea"/>
                <a:sym typeface="+mn-lt"/>
              </a:rPr>
              <a:t>物理地址：每一个存储单元有一个唯一的</a:t>
            </a:r>
            <a:r>
              <a:rPr lang="en-US" altLang="zh-CN" dirty="0">
                <a:solidFill>
                  <a:srgbClr val="009900"/>
                </a:solidFill>
                <a:latin typeface="+mn-lt"/>
                <a:ea typeface="+mn-ea"/>
                <a:cs typeface="+mn-ea"/>
                <a:sym typeface="+mn-lt"/>
              </a:rPr>
              <a:t>20</a:t>
            </a:r>
            <a:r>
              <a:rPr lang="zh-CN" altLang="en-US" dirty="0">
                <a:solidFill>
                  <a:srgbClr val="009900"/>
                </a:solidFill>
                <a:latin typeface="+mn-lt"/>
                <a:ea typeface="+mn-ea"/>
                <a:cs typeface="+mn-ea"/>
                <a:sym typeface="+mn-lt"/>
              </a:rPr>
              <a:t>位地址</a:t>
            </a:r>
            <a:endParaRPr lang="zh-CN" altLang="en-US" dirty="0">
              <a:solidFill>
                <a:srgbClr val="0099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wipe(up)">
                                      <p:cBhvr>
                                        <p:cTn id="7" dur="500"/>
                                        <p:tgtEl>
                                          <p:spTgt spid="58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wipe(up)">
                                      <p:cBhvr>
                                        <p:cTn id="12" dur="500"/>
                                        <p:tgtEl>
                                          <p:spTgt spid="58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8371">
                                            <p:txEl>
                                              <p:pRg st="3" end="3"/>
                                            </p:txEl>
                                          </p:spTgt>
                                        </p:tgtEl>
                                        <p:attrNameLst>
                                          <p:attrName>style.visibility</p:attrName>
                                        </p:attrNameLst>
                                      </p:cBhvr>
                                      <p:to>
                                        <p:strVal val="visible"/>
                                      </p:to>
                                    </p:set>
                                    <p:animEffect transition="in" filter="wipe(up)">
                                      <p:cBhvr>
                                        <p:cTn id="22" dur="500"/>
                                        <p:tgtEl>
                                          <p:spTgt spid="583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animEffect transition="in" filter="wipe(up)">
                                      <p:cBhvr>
                                        <p:cTn id="27" dur="500"/>
                                        <p:tgtEl>
                                          <p:spTgt spid="583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uiExpand="1" build="p"/>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575468" y="1268071"/>
            <a:ext cx="8443903" cy="1224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10000"/>
              </a:lnSpc>
              <a:spcBef>
                <a:spcPct val="10000"/>
              </a:spcBef>
            </a:pPr>
            <a:r>
              <a:rPr lang="zh-CN" altLang="en-US" sz="3200" dirty="0">
                <a:solidFill>
                  <a:srgbClr val="009900"/>
                </a:solidFill>
                <a:latin typeface="+mn-lt"/>
                <a:ea typeface="+mn-ea"/>
                <a:cs typeface="+mn-ea"/>
                <a:sym typeface="+mn-lt"/>
              </a:rPr>
              <a:t>段地址：表示一个段的开始</a:t>
            </a:r>
            <a:endParaRPr lang="zh-CN" altLang="en-US" sz="3200" dirty="0">
              <a:solidFill>
                <a:srgbClr val="009900"/>
              </a:solidFill>
              <a:latin typeface="+mn-lt"/>
              <a:ea typeface="+mn-ea"/>
              <a:cs typeface="+mn-ea"/>
              <a:sym typeface="+mn-lt"/>
            </a:endParaRPr>
          </a:p>
          <a:p>
            <a:pPr algn="just">
              <a:lnSpc>
                <a:spcPct val="110000"/>
              </a:lnSpc>
              <a:spcBef>
                <a:spcPct val="10000"/>
              </a:spcBef>
            </a:pPr>
            <a:r>
              <a:rPr lang="zh-CN" altLang="en-US" sz="3200" dirty="0">
                <a:solidFill>
                  <a:srgbClr val="0000FF"/>
                </a:solidFill>
                <a:latin typeface="+mn-lt"/>
                <a:ea typeface="+mn-ea"/>
                <a:cs typeface="+mn-ea"/>
                <a:sym typeface="+mn-lt"/>
              </a:rPr>
              <a:t>偏移地址：在段内相对于段起始地址的偏移值</a:t>
            </a:r>
            <a:endParaRPr lang="zh-CN" altLang="en-US" sz="3200" dirty="0">
              <a:solidFill>
                <a:srgbClr val="0000FF"/>
              </a:solidFill>
              <a:latin typeface="+mn-lt"/>
              <a:ea typeface="+mn-ea"/>
              <a:cs typeface="+mn-ea"/>
              <a:sym typeface="+mn-lt"/>
            </a:endParaRPr>
          </a:p>
        </p:txBody>
      </p:sp>
      <p:sp>
        <p:nvSpPr>
          <p:cNvPr id="54275" name="Text Box 3"/>
          <p:cNvSpPr txBox="1">
            <a:spLocks noChangeArrowheads="1"/>
          </p:cNvSpPr>
          <p:nvPr/>
        </p:nvSpPr>
        <p:spPr bwMode="auto">
          <a:xfrm>
            <a:off x="575468" y="2547524"/>
            <a:ext cx="7993063" cy="122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5000"/>
              </a:lnSpc>
              <a:spcBef>
                <a:spcPct val="15000"/>
              </a:spcBef>
            </a:pPr>
            <a:r>
              <a:rPr lang="zh-CN" altLang="en-US" sz="3000" dirty="0">
                <a:solidFill>
                  <a:srgbClr val="CC3300"/>
                </a:solidFill>
                <a:latin typeface="+mn-lt"/>
                <a:ea typeface="+mn-ea"/>
                <a:cs typeface="+mn-ea"/>
                <a:sym typeface="+mn-lt"/>
              </a:rPr>
              <a:t>优点</a:t>
            </a:r>
            <a:r>
              <a:rPr lang="en-US" altLang="zh-CN" sz="3000" dirty="0">
                <a:solidFill>
                  <a:srgbClr val="CC3300"/>
                </a:solidFill>
                <a:latin typeface="+mn-lt"/>
                <a:ea typeface="+mn-ea"/>
                <a:cs typeface="+mn-ea"/>
                <a:sym typeface="+mn-lt"/>
              </a:rPr>
              <a:t>:</a:t>
            </a:r>
            <a:r>
              <a:rPr lang="en-US" altLang="zh-CN" sz="3000" dirty="0">
                <a:solidFill>
                  <a:srgbClr val="000000"/>
                </a:solidFill>
                <a:latin typeface="+mn-lt"/>
                <a:ea typeface="+mn-ea"/>
                <a:cs typeface="+mn-ea"/>
                <a:sym typeface="+mn-lt"/>
              </a:rPr>
              <a:t> </a:t>
            </a:r>
            <a:r>
              <a:rPr lang="zh-CN" altLang="en-US" sz="3000" dirty="0">
                <a:solidFill>
                  <a:srgbClr val="000000"/>
                </a:solidFill>
                <a:latin typeface="+mn-lt"/>
                <a:ea typeface="+mn-ea"/>
                <a:cs typeface="+mn-ea"/>
                <a:sym typeface="+mn-lt"/>
              </a:rPr>
              <a:t>允许程序在存储器内重定位；</a:t>
            </a:r>
            <a:endParaRPr lang="zh-CN" altLang="en-US" sz="3000" dirty="0">
              <a:solidFill>
                <a:srgbClr val="000000"/>
              </a:solidFill>
              <a:latin typeface="+mn-lt"/>
              <a:ea typeface="+mn-ea"/>
              <a:cs typeface="+mn-ea"/>
              <a:sym typeface="+mn-lt"/>
            </a:endParaRPr>
          </a:p>
          <a:p>
            <a:pPr>
              <a:lnSpc>
                <a:spcPct val="115000"/>
              </a:lnSpc>
              <a:spcBef>
                <a:spcPct val="15000"/>
              </a:spcBef>
            </a:pPr>
            <a:r>
              <a:rPr lang="zh-CN" altLang="en-US" sz="3000" dirty="0">
                <a:solidFill>
                  <a:srgbClr val="000000"/>
                </a:solidFill>
                <a:latin typeface="+mn-lt"/>
                <a:ea typeface="+mn-ea"/>
                <a:cs typeface="+mn-ea"/>
                <a:sym typeface="+mn-lt"/>
              </a:rPr>
              <a:t>         有利于程序和数据的分离。</a:t>
            </a:r>
            <a:endParaRPr lang="zh-CN" altLang="en-US" sz="3000" dirty="0">
              <a:solidFill>
                <a:srgbClr val="000000"/>
              </a:solidFill>
              <a:latin typeface="+mn-lt"/>
              <a:ea typeface="+mn-ea"/>
              <a:cs typeface="+mn-ea"/>
              <a:sym typeface="+mn-lt"/>
            </a:endParaRPr>
          </a:p>
        </p:txBody>
      </p:sp>
      <p:sp>
        <p:nvSpPr>
          <p:cNvPr id="5" name="Rectangle 5"/>
          <p:cNvSpPr>
            <a:spLocks noChangeArrowheads="1"/>
          </p:cNvSpPr>
          <p:nvPr/>
        </p:nvSpPr>
        <p:spPr bwMode="auto">
          <a:xfrm>
            <a:off x="-959821" y="3729707"/>
            <a:ext cx="5430221" cy="2569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90000"/>
              </a:lnSpc>
              <a:spcBef>
                <a:spcPct val="20000"/>
              </a:spcBef>
              <a:buClr>
                <a:schemeClr val="tx2"/>
              </a:buClr>
              <a:buSzPct val="90000"/>
              <a:buFont typeface="Symbol" panose="05050102010706020507" pitchFamily="18" charset="2"/>
              <a:buNone/>
            </a:pPr>
            <a:endParaRPr kumimoji="1" lang="en-US" altLang="zh-CN" dirty="0">
              <a:solidFill>
                <a:srgbClr val="000000"/>
              </a:solidFill>
              <a:latin typeface="+mn-lt"/>
              <a:ea typeface="+mn-ea"/>
              <a:cs typeface="+mn-ea"/>
              <a:sym typeface="+mn-lt"/>
            </a:endParaRPr>
          </a:p>
          <a:p>
            <a:pPr algn="just">
              <a:lnSpc>
                <a:spcPct val="90000"/>
              </a:lnSpc>
              <a:spcBef>
                <a:spcPct val="20000"/>
              </a:spcBef>
              <a:buClr>
                <a:schemeClr val="tx2"/>
              </a:buClr>
              <a:buSzPct val="90000"/>
              <a:buFont typeface="Symbol" panose="05050102010706020507" pitchFamily="18" charset="2"/>
              <a:buNone/>
            </a:pPr>
            <a:r>
              <a:rPr kumimoji="1" lang="zh-CN" altLang="en-US" sz="2000" dirty="0">
                <a:solidFill>
                  <a:srgbClr val="CC3300"/>
                </a:solidFill>
                <a:latin typeface="+mn-lt"/>
                <a:ea typeface="+mn-ea"/>
                <a:cs typeface="+mn-ea"/>
                <a:sym typeface="+mn-lt"/>
              </a:rPr>
              <a:t>                        小段的首地址      小段的尾地址</a:t>
            </a:r>
            <a:endParaRPr kumimoji="1" lang="zh-CN" altLang="en-US" sz="2000" dirty="0">
              <a:solidFill>
                <a:srgbClr val="CC3300"/>
              </a:solidFill>
              <a:latin typeface="+mn-lt"/>
              <a:ea typeface="+mn-ea"/>
              <a:cs typeface="+mn-ea"/>
              <a:sym typeface="+mn-lt"/>
            </a:endParaRPr>
          </a:p>
          <a:p>
            <a:pPr algn="just">
              <a:lnSpc>
                <a:spcPct val="90000"/>
              </a:lnSpc>
              <a:spcBef>
                <a:spcPct val="20000"/>
              </a:spcBef>
              <a:buClr>
                <a:schemeClr val="tx2"/>
              </a:buClr>
              <a:buSzPct val="90000"/>
              <a:buFont typeface="Symbol" panose="05050102010706020507" pitchFamily="18" charset="2"/>
              <a:buNone/>
            </a:pPr>
            <a:r>
              <a:rPr kumimoji="1" lang="zh-CN" altLang="en-US" sz="2000" dirty="0">
                <a:solidFill>
                  <a:srgbClr val="000000"/>
                </a:solidFill>
                <a:latin typeface="+mn-lt"/>
                <a:ea typeface="+mn-ea"/>
                <a:cs typeface="+mn-ea"/>
                <a:sym typeface="+mn-lt"/>
              </a:rPr>
              <a:t>                            </a:t>
            </a:r>
            <a:r>
              <a:rPr kumimoji="1" lang="en-US" altLang="zh-CN" sz="2000" dirty="0">
                <a:solidFill>
                  <a:srgbClr val="000000"/>
                </a:solidFill>
                <a:latin typeface="+mn-lt"/>
                <a:ea typeface="+mn-ea"/>
                <a:cs typeface="+mn-ea"/>
                <a:sym typeface="+mn-lt"/>
              </a:rPr>
              <a:t>00000 H       ~       0000F H</a:t>
            </a:r>
            <a:endParaRPr kumimoji="1" lang="en-US" altLang="zh-CN" sz="2000" dirty="0">
              <a:solidFill>
                <a:srgbClr val="000000"/>
              </a:solidFill>
              <a:latin typeface="+mn-lt"/>
              <a:ea typeface="+mn-ea"/>
              <a:cs typeface="+mn-ea"/>
              <a:sym typeface="+mn-lt"/>
            </a:endParaRPr>
          </a:p>
          <a:p>
            <a:pPr algn="just">
              <a:lnSpc>
                <a:spcPct val="90000"/>
              </a:lnSpc>
              <a:spcBef>
                <a:spcPct val="20000"/>
              </a:spcBef>
              <a:buClr>
                <a:schemeClr val="tx2"/>
              </a:buClr>
              <a:buSzPct val="90000"/>
              <a:buFont typeface="Symbol" panose="05050102010706020507" pitchFamily="18" charset="2"/>
              <a:buNone/>
            </a:pPr>
            <a:r>
              <a:rPr kumimoji="1" lang="en-US" altLang="zh-CN" sz="2000" dirty="0">
                <a:solidFill>
                  <a:srgbClr val="000000"/>
                </a:solidFill>
                <a:latin typeface="+mn-lt"/>
                <a:ea typeface="+mn-ea"/>
                <a:cs typeface="+mn-ea"/>
                <a:sym typeface="+mn-lt"/>
              </a:rPr>
              <a:t>                            00010 H       ~       0001F H</a:t>
            </a:r>
            <a:endParaRPr kumimoji="1" lang="en-US" altLang="zh-CN" sz="2000" dirty="0">
              <a:solidFill>
                <a:srgbClr val="000000"/>
              </a:solidFill>
              <a:latin typeface="+mn-lt"/>
              <a:ea typeface="+mn-ea"/>
              <a:cs typeface="+mn-ea"/>
              <a:sym typeface="+mn-lt"/>
            </a:endParaRPr>
          </a:p>
          <a:p>
            <a:pPr algn="just">
              <a:lnSpc>
                <a:spcPct val="90000"/>
              </a:lnSpc>
              <a:spcBef>
                <a:spcPct val="20000"/>
              </a:spcBef>
              <a:buClr>
                <a:schemeClr val="tx2"/>
              </a:buClr>
              <a:buSzPct val="90000"/>
              <a:buFont typeface="Symbol" panose="05050102010706020507" pitchFamily="18" charset="2"/>
              <a:buNone/>
            </a:pPr>
            <a:r>
              <a:rPr kumimoji="1" lang="en-US" altLang="zh-CN" sz="2000" dirty="0">
                <a:solidFill>
                  <a:srgbClr val="000000"/>
                </a:solidFill>
                <a:latin typeface="+mn-lt"/>
                <a:ea typeface="+mn-ea"/>
                <a:cs typeface="+mn-ea"/>
                <a:sym typeface="+mn-lt"/>
              </a:rPr>
              <a:t>                            00020 H       ~       0002F H</a:t>
            </a:r>
            <a:endParaRPr kumimoji="1" lang="en-US" altLang="zh-CN" sz="2000" dirty="0">
              <a:solidFill>
                <a:srgbClr val="000000"/>
              </a:solidFill>
              <a:latin typeface="+mn-lt"/>
              <a:ea typeface="+mn-ea"/>
              <a:cs typeface="+mn-ea"/>
              <a:sym typeface="+mn-lt"/>
            </a:endParaRPr>
          </a:p>
          <a:p>
            <a:pPr algn="just">
              <a:lnSpc>
                <a:spcPct val="90000"/>
              </a:lnSpc>
              <a:spcBef>
                <a:spcPct val="20000"/>
              </a:spcBef>
              <a:buClr>
                <a:schemeClr val="tx2"/>
              </a:buClr>
              <a:buSzPct val="90000"/>
              <a:buFont typeface="Symbol" panose="05050102010706020507" pitchFamily="18" charset="2"/>
              <a:buNone/>
            </a:pPr>
            <a:r>
              <a:rPr kumimoji="1" lang="en-US" altLang="zh-CN" sz="2000" dirty="0">
                <a:solidFill>
                  <a:srgbClr val="000000"/>
                </a:solidFill>
                <a:latin typeface="+mn-lt"/>
                <a:ea typeface="+mn-ea"/>
                <a:cs typeface="+mn-ea"/>
                <a:sym typeface="+mn-lt"/>
              </a:rPr>
              <a:t>                            …</a:t>
            </a:r>
            <a:endParaRPr kumimoji="1" lang="en-US" altLang="zh-CN" sz="2000" dirty="0">
              <a:solidFill>
                <a:srgbClr val="000000"/>
              </a:solidFill>
              <a:latin typeface="+mn-lt"/>
              <a:ea typeface="+mn-ea"/>
              <a:cs typeface="+mn-ea"/>
              <a:sym typeface="+mn-lt"/>
            </a:endParaRPr>
          </a:p>
          <a:p>
            <a:pPr algn="just">
              <a:lnSpc>
                <a:spcPct val="90000"/>
              </a:lnSpc>
              <a:spcBef>
                <a:spcPct val="20000"/>
              </a:spcBef>
              <a:buClr>
                <a:schemeClr val="tx2"/>
              </a:buClr>
              <a:buSzPct val="90000"/>
              <a:buFont typeface="Symbol" panose="05050102010706020507" pitchFamily="18" charset="2"/>
              <a:buNone/>
            </a:pPr>
            <a:r>
              <a:rPr kumimoji="1" lang="en-US" altLang="zh-CN" sz="2000" dirty="0">
                <a:solidFill>
                  <a:srgbClr val="000000"/>
                </a:solidFill>
                <a:latin typeface="+mn-lt"/>
                <a:ea typeface="+mn-ea"/>
                <a:cs typeface="+mn-ea"/>
                <a:sym typeface="+mn-lt"/>
              </a:rPr>
              <a:t>                            FFFF0 H      ~      FFFFF H </a:t>
            </a:r>
            <a:endParaRPr kumimoji="1" lang="en-US" altLang="zh-CN" sz="2000" dirty="0">
              <a:solidFill>
                <a:srgbClr val="000000"/>
              </a:solidFill>
              <a:latin typeface="+mn-lt"/>
              <a:ea typeface="+mn-ea"/>
              <a:cs typeface="+mn-ea"/>
              <a:sym typeface="+mn-lt"/>
            </a:endParaRPr>
          </a:p>
          <a:p>
            <a:pPr algn="just">
              <a:lnSpc>
                <a:spcPct val="90000"/>
              </a:lnSpc>
              <a:spcBef>
                <a:spcPts val="1200"/>
              </a:spcBef>
              <a:buClr>
                <a:schemeClr val="tx2"/>
              </a:buClr>
              <a:buSzPct val="90000"/>
              <a:buFont typeface="Symbol" panose="05050102010706020507" pitchFamily="18" charset="2"/>
              <a:buNone/>
            </a:pPr>
            <a:r>
              <a:rPr kumimoji="1" lang="en-US" altLang="zh-CN" sz="2000" dirty="0">
                <a:solidFill>
                  <a:srgbClr val="000000"/>
                </a:solidFill>
                <a:latin typeface="+mn-lt"/>
                <a:ea typeface="+mn-ea"/>
                <a:cs typeface="+mn-ea"/>
                <a:sym typeface="+mn-lt"/>
              </a:rPr>
              <a:t> </a:t>
            </a:r>
            <a:endParaRPr kumimoji="1" lang="zh-CN" altLang="en-US" sz="2200" dirty="0">
              <a:solidFill>
                <a:srgbClr val="CC3300"/>
              </a:solidFill>
              <a:latin typeface="+mn-lt"/>
              <a:ea typeface="+mn-ea"/>
              <a:cs typeface="+mn-ea"/>
              <a:sym typeface="+mn-lt"/>
            </a:endParaRPr>
          </a:p>
          <a:p>
            <a:pPr algn="just">
              <a:lnSpc>
                <a:spcPct val="90000"/>
              </a:lnSpc>
              <a:spcBef>
                <a:spcPct val="20000"/>
              </a:spcBef>
              <a:buClr>
                <a:schemeClr val="tx2"/>
              </a:buClr>
              <a:buSzPct val="90000"/>
              <a:buFont typeface="Symbol" panose="05050102010706020507" pitchFamily="18" charset="2"/>
              <a:buNone/>
            </a:pPr>
            <a:r>
              <a:rPr kumimoji="1" lang="en-US" altLang="zh-CN" sz="2200" dirty="0">
                <a:solidFill>
                  <a:srgbClr val="CC3300"/>
                </a:solidFill>
                <a:latin typeface="+mn-lt"/>
                <a:ea typeface="+mn-ea"/>
                <a:cs typeface="+mn-ea"/>
                <a:sym typeface="+mn-lt"/>
              </a:rPr>
              <a:t>    </a:t>
            </a:r>
            <a:endParaRPr kumimoji="1" lang="en-US" altLang="zh-CN" sz="2200" dirty="0">
              <a:solidFill>
                <a:srgbClr val="CC3300"/>
              </a:solidFill>
              <a:latin typeface="+mn-lt"/>
              <a:ea typeface="+mn-ea"/>
              <a:cs typeface="+mn-ea"/>
              <a:sym typeface="+mn-lt"/>
            </a:endParaRPr>
          </a:p>
        </p:txBody>
      </p:sp>
      <p:grpSp>
        <p:nvGrpSpPr>
          <p:cNvPr id="8" name="组合 7"/>
          <p:cNvGrpSpPr/>
          <p:nvPr/>
        </p:nvGrpSpPr>
        <p:grpSpPr>
          <a:xfrm>
            <a:off x="4811268" y="4099321"/>
            <a:ext cx="3928533" cy="1767953"/>
            <a:chOff x="4811268" y="4099321"/>
            <a:chExt cx="3928533" cy="1767953"/>
          </a:xfrm>
        </p:grpSpPr>
        <p:sp>
          <p:nvSpPr>
            <p:cNvPr id="7" name="矩形: 圆角 6"/>
            <p:cNvSpPr/>
            <p:nvPr/>
          </p:nvSpPr>
          <p:spPr bwMode="auto">
            <a:xfrm>
              <a:off x="4811268" y="4099321"/>
              <a:ext cx="3928533" cy="1767953"/>
            </a:xfrm>
            <a:prstGeom prst="roundRect">
              <a:avLst/>
            </a:prstGeo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path path="circle">
                <a:fillToRect l="100000" t="100000"/>
              </a:path>
              <a:tileRect r="-100000" b="-100000"/>
            </a:grad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lstStyle/>
            <a:p>
              <a:pPr marL="195580" marR="0" indent="-195580" algn="ctr" defTabSz="914400" rtl="0" eaLnBrk="0" fontAlgn="base" latinLnBrk="0" hangingPunct="0">
                <a:lnSpc>
                  <a:spcPct val="100000"/>
                </a:lnSpc>
                <a:spcBef>
                  <a:spcPct val="0"/>
                </a:spcBef>
                <a:spcAft>
                  <a:spcPct val="0"/>
                </a:spcAft>
                <a:buClrTx/>
                <a:buSzTx/>
                <a:buFontTx/>
                <a:buChar char="•"/>
              </a:pPr>
              <a:endParaRPr kumimoji="0" lang="zh-CN" altLang="en-US" sz="2400" b="1" i="0" u="none" strike="noStrike" cap="none" normalizeH="0" baseline="0">
                <a:ln>
                  <a:noFill/>
                </a:ln>
                <a:solidFill>
                  <a:schemeClr val="tx1"/>
                </a:solidFill>
                <a:effectLst/>
                <a:latin typeface="+mn-lt"/>
                <a:ea typeface="+mn-ea"/>
                <a:cs typeface="+mn-ea"/>
                <a:sym typeface="+mn-lt"/>
              </a:endParaRPr>
            </a:p>
          </p:txBody>
        </p:sp>
        <p:sp>
          <p:nvSpPr>
            <p:cNvPr id="2" name="矩形 1"/>
            <p:cNvSpPr/>
            <p:nvPr/>
          </p:nvSpPr>
          <p:spPr>
            <a:xfrm>
              <a:off x="5714477" y="4264621"/>
              <a:ext cx="2031325" cy="679673"/>
            </a:xfrm>
            <a:prstGeom prst="rect">
              <a:avLst/>
            </a:prstGeom>
          </p:spPr>
          <p:txBody>
            <a:bodyPr wrap="none">
              <a:spAutoFit/>
            </a:bodyPr>
            <a:lstStyle/>
            <a:p>
              <a:pPr algn="ctr">
                <a:lnSpc>
                  <a:spcPct val="115000"/>
                </a:lnSpc>
                <a:spcBef>
                  <a:spcPct val="15000"/>
                </a:spcBef>
                <a:buFontTx/>
                <a:buNone/>
              </a:pPr>
              <a:r>
                <a:rPr lang="zh-CN" altLang="en-US" sz="3600" dirty="0">
                  <a:solidFill>
                    <a:srgbClr val="C00000"/>
                  </a:solidFill>
                  <a:latin typeface="+mn-lt"/>
                  <a:ea typeface="+mn-ea"/>
                  <a:cs typeface="+mn-ea"/>
                  <a:sym typeface="+mn-lt"/>
                </a:rPr>
                <a:t>逻辑地址</a:t>
              </a:r>
              <a:endParaRPr lang="zh-CN" altLang="en-US" sz="3600" dirty="0">
                <a:solidFill>
                  <a:srgbClr val="C00000"/>
                </a:solidFill>
                <a:latin typeface="+mn-lt"/>
                <a:ea typeface="+mn-ea"/>
                <a:cs typeface="+mn-ea"/>
                <a:sym typeface="+mn-lt"/>
              </a:endParaRPr>
            </a:p>
          </p:txBody>
        </p:sp>
        <p:sp>
          <p:nvSpPr>
            <p:cNvPr id="3" name="矩形 2"/>
            <p:cNvSpPr/>
            <p:nvPr/>
          </p:nvSpPr>
          <p:spPr>
            <a:xfrm>
              <a:off x="5090949" y="5053298"/>
              <a:ext cx="3467616" cy="584775"/>
            </a:xfrm>
            <a:prstGeom prst="rect">
              <a:avLst/>
            </a:prstGeom>
          </p:spPr>
          <p:txBody>
            <a:bodyPr wrap="none">
              <a:spAutoFit/>
            </a:bodyPr>
            <a:lstStyle/>
            <a:p>
              <a:r>
                <a:rPr lang="zh-CN" altLang="en-US" sz="3200" dirty="0">
                  <a:solidFill>
                    <a:srgbClr val="0070C0"/>
                  </a:solidFill>
                  <a:latin typeface="+mn-lt"/>
                  <a:ea typeface="+mn-ea"/>
                  <a:cs typeface="+mn-ea"/>
                  <a:sym typeface="+mn-lt"/>
                </a:rPr>
                <a:t>段地址：偏移地址</a:t>
              </a:r>
              <a:endParaRPr lang="zh-CN" altLang="en-US" sz="3200" dirty="0">
                <a:solidFill>
                  <a:srgbClr val="0070C0"/>
                </a:solidFill>
                <a:latin typeface="+mn-lt"/>
                <a:ea typeface="+mn-ea"/>
                <a:cs typeface="+mn-ea"/>
                <a:sym typeface="+mn-lt"/>
              </a:endParaRPr>
            </a:p>
          </p:txBody>
        </p:sp>
      </p:grpSp>
      <p:sp>
        <p:nvSpPr>
          <p:cNvPr id="6" name="矩形 5"/>
          <p:cNvSpPr/>
          <p:nvPr/>
        </p:nvSpPr>
        <p:spPr>
          <a:xfrm>
            <a:off x="575468" y="6299201"/>
            <a:ext cx="8335604" cy="400110"/>
          </a:xfrm>
          <a:prstGeom prst="rect">
            <a:avLst/>
          </a:prstGeom>
        </p:spPr>
        <p:txBody>
          <a:bodyPr wrap="square">
            <a:spAutoFit/>
          </a:bodyPr>
          <a:lstStyle/>
          <a:p>
            <a:r>
              <a:rPr kumimoji="1" lang="zh-CN" altLang="en-US" sz="2000" dirty="0">
                <a:solidFill>
                  <a:srgbClr val="000000"/>
                </a:solidFill>
                <a:latin typeface="+mn-lt"/>
                <a:ea typeface="+mn-ea"/>
                <a:cs typeface="+mn-ea"/>
                <a:sym typeface="+mn-lt"/>
              </a:rPr>
              <a:t>每</a:t>
            </a:r>
            <a:r>
              <a:rPr kumimoji="1" lang="en-US" altLang="zh-CN" sz="2000" dirty="0">
                <a:solidFill>
                  <a:srgbClr val="000000"/>
                </a:solidFill>
                <a:latin typeface="+mn-lt"/>
                <a:ea typeface="+mn-ea"/>
                <a:cs typeface="+mn-ea"/>
                <a:sym typeface="+mn-lt"/>
              </a:rPr>
              <a:t>16</a:t>
            </a:r>
            <a:r>
              <a:rPr kumimoji="1" lang="zh-CN" altLang="en-US" sz="2000" dirty="0">
                <a:solidFill>
                  <a:srgbClr val="000000"/>
                </a:solidFill>
                <a:latin typeface="+mn-lt"/>
                <a:ea typeface="+mn-ea"/>
                <a:cs typeface="+mn-ea"/>
                <a:sym typeface="+mn-lt"/>
              </a:rPr>
              <a:t>个字节为一小段，共有</a:t>
            </a:r>
            <a:r>
              <a:rPr kumimoji="1" lang="en-US" altLang="zh-CN" sz="2000" dirty="0">
                <a:solidFill>
                  <a:srgbClr val="000000"/>
                </a:solidFill>
                <a:latin typeface="+mn-lt"/>
                <a:ea typeface="+mn-ea"/>
                <a:cs typeface="+mn-ea"/>
                <a:sym typeface="+mn-lt"/>
              </a:rPr>
              <a:t>64K</a:t>
            </a:r>
            <a:r>
              <a:rPr kumimoji="1" lang="zh-CN" altLang="en-US" sz="2000" dirty="0">
                <a:solidFill>
                  <a:srgbClr val="000000"/>
                </a:solidFill>
                <a:latin typeface="+mn-lt"/>
                <a:ea typeface="+mn-ea"/>
                <a:cs typeface="+mn-ea"/>
                <a:sym typeface="+mn-lt"/>
              </a:rPr>
              <a:t>个小段</a:t>
            </a:r>
            <a:endParaRPr lang="zh-CN" altLang="en-US" sz="2000" dirty="0">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500"/>
                                        <p:tgtEl>
                                          <p:spTgt spid="542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275"/>
                                        </p:tgtEl>
                                        <p:attrNameLst>
                                          <p:attrName>style.visibility</p:attrName>
                                        </p:attrNameLst>
                                      </p:cBhvr>
                                      <p:to>
                                        <p:strVal val="visible"/>
                                      </p:to>
                                    </p:set>
                                    <p:animEffect transition="in" filter="fade">
                                      <p:cBhvr>
                                        <p:cTn id="12" dur="500"/>
                                        <p:tgtEl>
                                          <p:spTgt spid="5427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p:bldP spid="5"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bwMode="auto">
          <a:xfrm>
            <a:off x="190500" y="1185911"/>
            <a:ext cx="8763000" cy="2603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ctr">
              <a:lnSpc>
                <a:spcPct val="115000"/>
              </a:lnSpc>
              <a:spcBef>
                <a:spcPct val="15000"/>
              </a:spcBef>
              <a:buFontTx/>
              <a:buNone/>
            </a:pPr>
            <a:r>
              <a:rPr lang="zh-CN" altLang="en-US" b="1" dirty="0">
                <a:solidFill>
                  <a:srgbClr val="C00000"/>
                </a:solidFill>
                <a:cs typeface="+mn-ea"/>
                <a:sym typeface="+mn-lt"/>
              </a:rPr>
              <a:t>物理地址的形成</a:t>
            </a:r>
            <a:endParaRPr lang="zh-CN" altLang="en-US" b="1" dirty="0">
              <a:solidFill>
                <a:srgbClr val="C00000"/>
              </a:solidFill>
              <a:cs typeface="+mn-ea"/>
              <a:sym typeface="+mn-lt"/>
            </a:endParaRPr>
          </a:p>
          <a:p>
            <a:pPr>
              <a:lnSpc>
                <a:spcPct val="115000"/>
              </a:lnSpc>
              <a:spcBef>
                <a:spcPts val="1800"/>
              </a:spcBef>
              <a:buFontTx/>
              <a:buNone/>
            </a:pPr>
            <a:r>
              <a:rPr lang="zh-CN" altLang="en-US" sz="2800" b="1" dirty="0">
                <a:solidFill>
                  <a:srgbClr val="0000FF"/>
                </a:solidFill>
                <a:cs typeface="+mn-ea"/>
                <a:sym typeface="+mn-lt"/>
              </a:rPr>
              <a:t>  物理地址：每一个存储单元有一个唯一的</a:t>
            </a:r>
            <a:r>
              <a:rPr lang="en-US" altLang="zh-CN" sz="2800" b="1" dirty="0">
                <a:solidFill>
                  <a:srgbClr val="0000FF"/>
                </a:solidFill>
                <a:cs typeface="+mn-ea"/>
                <a:sym typeface="+mn-lt"/>
              </a:rPr>
              <a:t>20</a:t>
            </a:r>
            <a:r>
              <a:rPr lang="zh-CN" altLang="en-US" sz="2800" b="1" dirty="0">
                <a:solidFill>
                  <a:srgbClr val="0000FF"/>
                </a:solidFill>
                <a:cs typeface="+mn-ea"/>
                <a:sym typeface="+mn-lt"/>
              </a:rPr>
              <a:t>位地址</a:t>
            </a:r>
            <a:endParaRPr lang="zh-CN" altLang="en-US" sz="2800" b="1" dirty="0">
              <a:solidFill>
                <a:srgbClr val="0000FF"/>
              </a:solidFill>
              <a:cs typeface="+mn-ea"/>
              <a:sym typeface="+mn-lt"/>
            </a:endParaRPr>
          </a:p>
          <a:p>
            <a:pPr>
              <a:lnSpc>
                <a:spcPct val="115000"/>
              </a:lnSpc>
              <a:spcBef>
                <a:spcPct val="15000"/>
              </a:spcBef>
              <a:buFontTx/>
              <a:buNone/>
            </a:pPr>
            <a:r>
              <a:rPr lang="zh-CN" altLang="en-US" sz="2800" b="1" dirty="0">
                <a:cs typeface="+mn-ea"/>
                <a:sym typeface="+mn-lt"/>
              </a:rPr>
              <a:t>  表示范围：</a:t>
            </a:r>
            <a:r>
              <a:rPr lang="en-US" altLang="zh-CN" sz="2800" b="1" dirty="0">
                <a:cs typeface="+mn-ea"/>
                <a:sym typeface="+mn-lt"/>
              </a:rPr>
              <a:t>00000H</a:t>
            </a:r>
            <a:r>
              <a:rPr lang="zh-CN" altLang="en-US" sz="2800" b="1" dirty="0">
                <a:cs typeface="+mn-ea"/>
                <a:sym typeface="+mn-lt"/>
              </a:rPr>
              <a:t>～</a:t>
            </a:r>
            <a:r>
              <a:rPr lang="en-US" altLang="zh-CN" sz="2800" b="1" dirty="0">
                <a:cs typeface="+mn-ea"/>
                <a:sym typeface="+mn-lt"/>
              </a:rPr>
              <a:t>FFFFFH </a:t>
            </a:r>
            <a:r>
              <a:rPr lang="zh-CN" altLang="en-US" sz="2800" b="1" dirty="0">
                <a:cs typeface="+mn-ea"/>
                <a:sym typeface="+mn-lt"/>
              </a:rPr>
              <a:t>。 </a:t>
            </a:r>
            <a:endParaRPr lang="zh-CN" altLang="en-US" sz="2800" b="1" dirty="0">
              <a:cs typeface="+mn-ea"/>
              <a:sym typeface="+mn-lt"/>
            </a:endParaRPr>
          </a:p>
          <a:p>
            <a:pPr>
              <a:lnSpc>
                <a:spcPct val="115000"/>
              </a:lnSpc>
              <a:spcBef>
                <a:spcPct val="15000"/>
              </a:spcBef>
              <a:buFontTx/>
              <a:buNone/>
            </a:pPr>
            <a:r>
              <a:rPr lang="zh-CN" altLang="en-US" sz="2800" b="1" dirty="0">
                <a:cs typeface="+mn-ea"/>
                <a:sym typeface="+mn-lt"/>
              </a:rPr>
              <a:t>  物理地址</a:t>
            </a:r>
            <a:r>
              <a:rPr lang="zh-CN" altLang="en-US" sz="2800" b="1" dirty="0">
                <a:solidFill>
                  <a:schemeClr val="tx2"/>
                </a:solidFill>
                <a:cs typeface="+mn-ea"/>
                <a:sym typeface="+mn-lt"/>
              </a:rPr>
              <a:t>形成：段地址左移</a:t>
            </a:r>
            <a:r>
              <a:rPr lang="en-US" altLang="zh-CN" sz="2800" b="1" dirty="0">
                <a:solidFill>
                  <a:schemeClr val="tx2"/>
                </a:solidFill>
                <a:cs typeface="+mn-ea"/>
                <a:sym typeface="+mn-lt"/>
              </a:rPr>
              <a:t>4</a:t>
            </a:r>
            <a:r>
              <a:rPr lang="zh-CN" altLang="en-US" sz="2800" b="1" dirty="0">
                <a:solidFill>
                  <a:schemeClr val="tx2"/>
                </a:solidFill>
                <a:cs typeface="+mn-ea"/>
                <a:sym typeface="+mn-lt"/>
              </a:rPr>
              <a:t>位再加上偏移地址值</a:t>
            </a:r>
            <a:r>
              <a:rPr lang="zh-CN" altLang="en-US" sz="2800" b="1" dirty="0">
                <a:cs typeface="+mn-ea"/>
                <a:sym typeface="+mn-lt"/>
              </a:rPr>
              <a:t> </a:t>
            </a:r>
            <a:endParaRPr lang="zh-CN" altLang="en-US" sz="2800" b="1" dirty="0">
              <a:cs typeface="+mn-ea"/>
              <a:sym typeface="+mn-lt"/>
            </a:endParaRPr>
          </a:p>
        </p:txBody>
      </p:sp>
      <p:grpSp>
        <p:nvGrpSpPr>
          <p:cNvPr id="55299" name="Group 3"/>
          <p:cNvGrpSpPr/>
          <p:nvPr/>
        </p:nvGrpSpPr>
        <p:grpSpPr bwMode="auto">
          <a:xfrm>
            <a:off x="721828" y="3476214"/>
            <a:ext cx="5029200" cy="2895600"/>
            <a:chOff x="1008" y="2208"/>
            <a:chExt cx="3168" cy="1824"/>
          </a:xfrm>
          <a:noFill/>
        </p:grpSpPr>
        <p:sp>
          <p:nvSpPr>
            <p:cNvPr id="55300" name="AutoShape 4"/>
            <p:cNvSpPr>
              <a:spLocks noChangeAspect="1" noChangeArrowheads="1"/>
            </p:cNvSpPr>
            <p:nvPr/>
          </p:nvSpPr>
          <p:spPr bwMode="auto">
            <a:xfrm>
              <a:off x="1008" y="2208"/>
              <a:ext cx="3168" cy="18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grpSp>
          <p:nvGrpSpPr>
            <p:cNvPr id="55301" name="Group 5"/>
            <p:cNvGrpSpPr/>
            <p:nvPr/>
          </p:nvGrpSpPr>
          <p:grpSpPr bwMode="auto">
            <a:xfrm>
              <a:off x="1344" y="2304"/>
              <a:ext cx="2490" cy="1540"/>
              <a:chOff x="3260" y="1243"/>
              <a:chExt cx="3443" cy="2445"/>
            </a:xfrm>
            <a:grpFill/>
          </p:grpSpPr>
          <p:sp>
            <p:nvSpPr>
              <p:cNvPr id="55302" name="Text Box 6"/>
              <p:cNvSpPr txBox="1">
                <a:spLocks noChangeArrowheads="1"/>
              </p:cNvSpPr>
              <p:nvPr/>
            </p:nvSpPr>
            <p:spPr bwMode="auto">
              <a:xfrm>
                <a:off x="3416" y="1243"/>
                <a:ext cx="2636" cy="2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dirty="0">
                    <a:latin typeface="+mn-lt"/>
                    <a:ea typeface="+mn-ea"/>
                    <a:cs typeface="+mn-ea"/>
                    <a:sym typeface="+mn-lt"/>
                  </a:rPr>
                  <a:t>15                                     0</a:t>
                </a:r>
                <a:endParaRPr lang="en-US" altLang="zh-CN" sz="1800" dirty="0">
                  <a:latin typeface="+mn-lt"/>
                  <a:ea typeface="+mn-ea"/>
                  <a:cs typeface="+mn-ea"/>
                  <a:sym typeface="+mn-lt"/>
                </a:endParaRPr>
              </a:p>
            </p:txBody>
          </p:sp>
          <p:sp>
            <p:nvSpPr>
              <p:cNvPr id="55303" name="Text Box 7"/>
              <p:cNvSpPr txBox="1">
                <a:spLocks noChangeArrowheads="1"/>
              </p:cNvSpPr>
              <p:nvPr/>
            </p:nvSpPr>
            <p:spPr bwMode="auto">
              <a:xfrm>
                <a:off x="4042" y="2058"/>
                <a:ext cx="2573" cy="2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dirty="0">
                    <a:latin typeface="+mn-lt"/>
                    <a:ea typeface="+mn-ea"/>
                    <a:cs typeface="+mn-ea"/>
                    <a:sym typeface="+mn-lt"/>
                  </a:rPr>
                  <a:t> 15                                    0</a:t>
                </a:r>
                <a:endParaRPr lang="en-US" altLang="zh-CN" sz="1800" dirty="0">
                  <a:latin typeface="+mn-lt"/>
                  <a:ea typeface="+mn-ea"/>
                  <a:cs typeface="+mn-ea"/>
                  <a:sym typeface="+mn-lt"/>
                </a:endParaRPr>
              </a:p>
            </p:txBody>
          </p:sp>
          <p:sp>
            <p:nvSpPr>
              <p:cNvPr id="55304" name="Text Box 8"/>
              <p:cNvSpPr txBox="1">
                <a:spLocks noChangeArrowheads="1"/>
              </p:cNvSpPr>
              <p:nvPr/>
            </p:nvSpPr>
            <p:spPr bwMode="auto">
              <a:xfrm>
                <a:off x="5921" y="1650"/>
                <a:ext cx="469" cy="2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a:latin typeface="+mn-lt"/>
                    <a:ea typeface="+mn-ea"/>
                    <a:cs typeface="+mn-ea"/>
                    <a:sym typeface="+mn-lt"/>
                  </a:rPr>
                  <a:t>0000</a:t>
                </a:r>
                <a:endParaRPr lang="en-US" altLang="zh-CN" sz="1800">
                  <a:latin typeface="+mn-lt"/>
                  <a:ea typeface="+mn-ea"/>
                  <a:cs typeface="+mn-ea"/>
                  <a:sym typeface="+mn-lt"/>
                </a:endParaRPr>
              </a:p>
            </p:txBody>
          </p:sp>
          <p:sp>
            <p:nvSpPr>
              <p:cNvPr id="55305" name="Rectangle 9"/>
              <p:cNvSpPr>
                <a:spLocks noChangeArrowheads="1"/>
              </p:cNvSpPr>
              <p:nvPr/>
            </p:nvSpPr>
            <p:spPr bwMode="auto">
              <a:xfrm>
                <a:off x="4042" y="2330"/>
                <a:ext cx="2348" cy="407"/>
              </a:xfrm>
              <a:prstGeom prst="rect">
                <a:avLst/>
              </a:prstGeom>
              <a:grpFill/>
              <a:ln w="9525">
                <a:solidFill>
                  <a:srgbClr val="000000"/>
                </a:solidFill>
                <a:miter lim="800000"/>
              </a:ln>
            </p:spPr>
            <p:txBody>
              <a:bodyPr lIns="87782" tIns="43891" rIns="87782" bIns="4389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1800" dirty="0">
                    <a:latin typeface="+mn-lt"/>
                    <a:ea typeface="+mn-ea"/>
                    <a:cs typeface="+mn-ea"/>
                    <a:sym typeface="+mn-lt"/>
                  </a:rPr>
                  <a:t>16</a:t>
                </a:r>
                <a:r>
                  <a:rPr lang="zh-CN" altLang="en-US" sz="1800" dirty="0">
                    <a:latin typeface="+mn-lt"/>
                    <a:ea typeface="+mn-ea"/>
                    <a:cs typeface="+mn-ea"/>
                    <a:sym typeface="+mn-lt"/>
                  </a:rPr>
                  <a:t>位偏移地址</a:t>
                </a:r>
                <a:endParaRPr lang="zh-CN" altLang="en-US" sz="1800" dirty="0">
                  <a:latin typeface="+mn-lt"/>
                  <a:ea typeface="+mn-ea"/>
                  <a:cs typeface="+mn-ea"/>
                  <a:sym typeface="+mn-lt"/>
                </a:endParaRPr>
              </a:p>
            </p:txBody>
          </p:sp>
          <p:sp>
            <p:nvSpPr>
              <p:cNvPr id="55306" name="Rectangle 10"/>
              <p:cNvSpPr>
                <a:spLocks noChangeArrowheads="1"/>
              </p:cNvSpPr>
              <p:nvPr/>
            </p:nvSpPr>
            <p:spPr bwMode="auto">
              <a:xfrm>
                <a:off x="3416" y="1514"/>
                <a:ext cx="2348" cy="408"/>
              </a:xfrm>
              <a:prstGeom prst="rect">
                <a:avLst/>
              </a:prstGeom>
              <a:grpFill/>
              <a:ln w="9525">
                <a:solidFill>
                  <a:srgbClr val="000000"/>
                </a:solidFill>
                <a:miter lim="800000"/>
              </a:ln>
            </p:spPr>
            <p:txBody>
              <a:bodyPr lIns="87782" tIns="43891" rIns="87782" bIns="4389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1800">
                    <a:latin typeface="+mn-lt"/>
                    <a:ea typeface="+mn-ea"/>
                    <a:cs typeface="+mn-ea"/>
                    <a:sym typeface="+mn-lt"/>
                  </a:rPr>
                  <a:t>16</a:t>
                </a:r>
                <a:r>
                  <a:rPr lang="zh-CN" altLang="en-US" sz="1800">
                    <a:latin typeface="+mn-lt"/>
                    <a:ea typeface="+mn-ea"/>
                    <a:cs typeface="+mn-ea"/>
                    <a:sym typeface="+mn-lt"/>
                  </a:rPr>
                  <a:t>位段地址</a:t>
                </a:r>
                <a:endParaRPr lang="zh-CN" altLang="en-US" sz="1800">
                  <a:latin typeface="+mn-lt"/>
                  <a:ea typeface="+mn-ea"/>
                  <a:cs typeface="+mn-ea"/>
                  <a:sym typeface="+mn-lt"/>
                </a:endParaRPr>
              </a:p>
            </p:txBody>
          </p:sp>
          <p:sp>
            <p:nvSpPr>
              <p:cNvPr id="55307" name="Text Box 11"/>
              <p:cNvSpPr txBox="1">
                <a:spLocks noChangeArrowheads="1"/>
              </p:cNvSpPr>
              <p:nvPr/>
            </p:nvSpPr>
            <p:spPr bwMode="auto">
              <a:xfrm>
                <a:off x="3416" y="2465"/>
                <a:ext cx="157" cy="2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a:latin typeface="+mn-lt"/>
                    <a:ea typeface="+mn-ea"/>
                    <a:cs typeface="+mn-ea"/>
                    <a:sym typeface="+mn-lt"/>
                  </a:rPr>
                  <a:t>+</a:t>
                </a:r>
                <a:endParaRPr lang="en-US" altLang="zh-CN" sz="1800">
                  <a:latin typeface="+mn-lt"/>
                  <a:ea typeface="+mn-ea"/>
                  <a:cs typeface="+mn-ea"/>
                  <a:sym typeface="+mn-lt"/>
                </a:endParaRPr>
              </a:p>
            </p:txBody>
          </p:sp>
          <p:sp>
            <p:nvSpPr>
              <p:cNvPr id="55308" name="Line 12"/>
              <p:cNvSpPr>
                <a:spLocks noChangeShapeType="1"/>
              </p:cNvSpPr>
              <p:nvPr/>
            </p:nvSpPr>
            <p:spPr bwMode="auto">
              <a:xfrm>
                <a:off x="3260" y="2873"/>
                <a:ext cx="3443" cy="0"/>
              </a:xfrm>
              <a:prstGeom prst="line">
                <a:avLst/>
              </a:prstGeom>
              <a:grpFill/>
              <a:ln w="9525">
                <a:solidFill>
                  <a:srgbClr val="000000"/>
                </a:solidFill>
                <a:round/>
              </a:ln>
            </p:spPr>
            <p:txBody>
              <a:bodyPr/>
              <a:lstStyle/>
              <a:p>
                <a:endParaRPr lang="zh-CN" altLang="en-US">
                  <a:latin typeface="+mn-lt"/>
                  <a:ea typeface="+mn-ea"/>
                  <a:cs typeface="+mn-ea"/>
                  <a:sym typeface="+mn-lt"/>
                </a:endParaRPr>
              </a:p>
            </p:txBody>
          </p:sp>
          <p:sp>
            <p:nvSpPr>
              <p:cNvPr id="55309" name="Text Box 13"/>
              <p:cNvSpPr txBox="1">
                <a:spLocks noChangeArrowheads="1"/>
              </p:cNvSpPr>
              <p:nvPr/>
            </p:nvSpPr>
            <p:spPr bwMode="auto">
              <a:xfrm>
                <a:off x="3416" y="3009"/>
                <a:ext cx="3287" cy="2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dirty="0">
                    <a:latin typeface="+mn-lt"/>
                    <a:ea typeface="+mn-ea"/>
                    <a:cs typeface="+mn-ea"/>
                    <a:sym typeface="+mn-lt"/>
                  </a:rPr>
                  <a:t>19                                                0</a:t>
                </a:r>
                <a:endParaRPr lang="en-US" altLang="zh-CN" sz="1800" dirty="0">
                  <a:latin typeface="+mn-lt"/>
                  <a:ea typeface="+mn-ea"/>
                  <a:cs typeface="+mn-ea"/>
                  <a:sym typeface="+mn-lt"/>
                </a:endParaRPr>
              </a:p>
            </p:txBody>
          </p:sp>
          <p:sp>
            <p:nvSpPr>
              <p:cNvPr id="55310" name="Rectangle 14"/>
              <p:cNvSpPr>
                <a:spLocks noChangeArrowheads="1"/>
              </p:cNvSpPr>
              <p:nvPr/>
            </p:nvSpPr>
            <p:spPr bwMode="auto">
              <a:xfrm>
                <a:off x="3416" y="3281"/>
                <a:ext cx="2974" cy="407"/>
              </a:xfrm>
              <a:prstGeom prst="rect">
                <a:avLst/>
              </a:prstGeom>
              <a:grpFill/>
              <a:ln w="9525">
                <a:solidFill>
                  <a:srgbClr val="000000"/>
                </a:solidFill>
                <a:miter lim="800000"/>
              </a:ln>
            </p:spPr>
            <p:txBody>
              <a:bodyPr lIns="87782" tIns="43891" rIns="87782" bIns="4389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sz="1800">
                    <a:latin typeface="+mn-lt"/>
                    <a:ea typeface="+mn-ea"/>
                    <a:cs typeface="+mn-ea"/>
                    <a:sym typeface="+mn-lt"/>
                  </a:rPr>
                  <a:t>20</a:t>
                </a:r>
                <a:r>
                  <a:rPr lang="zh-CN" altLang="en-US" sz="1800">
                    <a:latin typeface="+mn-lt"/>
                    <a:ea typeface="+mn-ea"/>
                    <a:cs typeface="+mn-ea"/>
                    <a:sym typeface="+mn-lt"/>
                  </a:rPr>
                  <a:t>位物理地址</a:t>
                </a:r>
                <a:endParaRPr lang="zh-CN" altLang="en-US" sz="1800">
                  <a:latin typeface="+mn-lt"/>
                  <a:ea typeface="+mn-ea"/>
                  <a:cs typeface="+mn-ea"/>
                  <a:sym typeface="+mn-lt"/>
                </a:endParaRPr>
              </a:p>
            </p:txBody>
          </p:sp>
        </p:grpSp>
      </p:grpSp>
      <p:sp>
        <p:nvSpPr>
          <p:cNvPr id="15" name="AutoShape 30"/>
          <p:cNvSpPr>
            <a:spLocks noChangeArrowheads="1"/>
          </p:cNvSpPr>
          <p:nvPr/>
        </p:nvSpPr>
        <p:spPr bwMode="auto">
          <a:xfrm>
            <a:off x="5849807" y="4341367"/>
            <a:ext cx="2200684" cy="1145033"/>
          </a:xfrm>
          <a:prstGeom prst="wedgeRoundRectCallout">
            <a:avLst>
              <a:gd name="adj1" fmla="val -34583"/>
              <a:gd name="adj2" fmla="val -92588"/>
              <a:gd name="adj3" fmla="val 16667"/>
            </a:avLst>
          </a:prstGeom>
          <a:solidFill>
            <a:srgbClr val="FFFFA3"/>
          </a:solidFill>
          <a:ln w="19050">
            <a:solidFill>
              <a:schemeClr val="tx1"/>
            </a:solidFill>
            <a:miter lim="800000"/>
          </a:ln>
          <a:effectLst/>
        </p:spPr>
        <p:txBody>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ts val="1200"/>
              </a:spcBef>
            </a:pPr>
            <a:endParaRPr lang="zh-CN" altLang="en-US" dirty="0">
              <a:latin typeface="+mn-lt"/>
              <a:ea typeface="+mn-ea"/>
              <a:cs typeface="+mn-ea"/>
              <a:sym typeface="+mn-lt"/>
            </a:endParaRPr>
          </a:p>
        </p:txBody>
      </p:sp>
      <p:sp>
        <p:nvSpPr>
          <p:cNvPr id="2" name="矩形 1"/>
          <p:cNvSpPr/>
          <p:nvPr/>
        </p:nvSpPr>
        <p:spPr>
          <a:xfrm>
            <a:off x="6047366" y="4453116"/>
            <a:ext cx="1805566" cy="941796"/>
          </a:xfrm>
          <a:prstGeom prst="rect">
            <a:avLst/>
          </a:prstGeom>
        </p:spPr>
        <p:txBody>
          <a:bodyPr wrap="square">
            <a:spAutoFit/>
          </a:bodyPr>
          <a:lstStyle/>
          <a:p>
            <a:pPr algn="ctr">
              <a:lnSpc>
                <a:spcPct val="115000"/>
              </a:lnSpc>
              <a:spcBef>
                <a:spcPct val="15000"/>
              </a:spcBef>
              <a:buFontTx/>
              <a:buNone/>
            </a:pPr>
            <a:r>
              <a:rPr lang="zh-CN" altLang="en-US" dirty="0">
                <a:solidFill>
                  <a:srgbClr val="C00000"/>
                </a:solidFill>
                <a:latin typeface="+mn-lt"/>
                <a:ea typeface="+mn-ea"/>
                <a:cs typeface="+mn-ea"/>
                <a:sym typeface="+mn-lt"/>
              </a:rPr>
              <a:t>访问存储器的实际地址</a:t>
            </a:r>
            <a:endParaRPr lang="zh-CN" altLang="en-US" dirty="0">
              <a:solidFill>
                <a:srgbClr val="C00000"/>
              </a:solidFill>
              <a:latin typeface="+mn-lt"/>
              <a:ea typeface="+mn-ea"/>
              <a:cs typeface="+mn-ea"/>
              <a:sym typeface="+mn-lt"/>
            </a:endParaRPr>
          </a:p>
        </p:txBody>
      </p:sp>
      <p:sp>
        <p:nvSpPr>
          <p:cNvPr id="3" name="矩形 2"/>
          <p:cNvSpPr/>
          <p:nvPr/>
        </p:nvSpPr>
        <p:spPr>
          <a:xfrm>
            <a:off x="291231" y="6230144"/>
            <a:ext cx="8338930" cy="646331"/>
          </a:xfrm>
          <a:prstGeom prst="rect">
            <a:avLst/>
          </a:prstGeom>
        </p:spPr>
        <p:txBody>
          <a:bodyPr wrap="square">
            <a:spAutoFit/>
          </a:bodyPr>
          <a:lstStyle/>
          <a:p>
            <a:r>
              <a:rPr lang="zh-CN" altLang="en-US" sz="1800" b="0" dirty="0">
                <a:solidFill>
                  <a:srgbClr val="FF0000"/>
                </a:solidFill>
                <a:latin typeface="+mn-ea"/>
                <a:ea typeface="+mn-ea"/>
              </a:rPr>
              <a:t>这里左移的</a:t>
            </a:r>
            <a:r>
              <a:rPr lang="en-US" altLang="zh-CN" sz="1800" b="0" dirty="0">
                <a:solidFill>
                  <a:srgbClr val="FF0000"/>
                </a:solidFill>
                <a:latin typeface="+mn-ea"/>
                <a:ea typeface="+mn-ea"/>
              </a:rPr>
              <a:t>4</a:t>
            </a:r>
            <a:r>
              <a:rPr lang="zh-CN" altLang="en-US" sz="1800" b="0" dirty="0">
                <a:solidFill>
                  <a:srgbClr val="FF0000"/>
                </a:solidFill>
                <a:latin typeface="+mn-ea"/>
                <a:ea typeface="+mn-ea"/>
              </a:rPr>
              <a:t>位是二进制位；如果用十六进制表达地址就是左移一位。</a:t>
            </a:r>
            <a:endParaRPr lang="en-US" altLang="zh-CN" sz="1800" b="0" dirty="0">
              <a:solidFill>
                <a:srgbClr val="FF0000"/>
              </a:solidFill>
              <a:latin typeface="+mn-ea"/>
              <a:ea typeface="+mn-ea"/>
            </a:endParaRPr>
          </a:p>
          <a:p>
            <a:r>
              <a:rPr lang="zh-CN" altLang="en-US" sz="1800" b="0" dirty="0">
                <a:solidFill>
                  <a:srgbClr val="FF0000"/>
                </a:solidFill>
                <a:latin typeface="+mn-ea"/>
                <a:ea typeface="+mn-ea"/>
              </a:rPr>
              <a:t>左移</a:t>
            </a:r>
            <a:r>
              <a:rPr lang="en-US" altLang="zh-CN" sz="1800" b="0" dirty="0">
                <a:solidFill>
                  <a:srgbClr val="FF0000"/>
                </a:solidFill>
                <a:latin typeface="+mn-ea"/>
                <a:ea typeface="+mn-ea"/>
              </a:rPr>
              <a:t>4</a:t>
            </a:r>
            <a:r>
              <a:rPr lang="zh-CN" altLang="en-US" sz="1800" b="0" dirty="0">
                <a:solidFill>
                  <a:srgbClr val="FF0000"/>
                </a:solidFill>
                <a:latin typeface="+mn-ea"/>
                <a:ea typeface="+mn-ea"/>
              </a:rPr>
              <a:t>位还可以表达为乘以</a:t>
            </a:r>
            <a:r>
              <a:rPr lang="en-US" altLang="zh-CN" sz="1800" b="0" dirty="0">
                <a:solidFill>
                  <a:srgbClr val="FF0000"/>
                </a:solidFill>
                <a:latin typeface="+mn-ea"/>
                <a:ea typeface="+mn-ea"/>
              </a:rPr>
              <a:t>16</a:t>
            </a:r>
            <a:r>
              <a:rPr lang="zh-CN" altLang="en-US" sz="1800" b="0" dirty="0">
                <a:solidFill>
                  <a:srgbClr val="FF0000"/>
                </a:solidFill>
                <a:latin typeface="+mn-ea"/>
                <a:ea typeface="+mn-ea"/>
              </a:rPr>
              <a:t>，即：段地址</a:t>
            </a:r>
            <a:r>
              <a:rPr lang="en-US" altLang="zh-CN" sz="1800" b="0" dirty="0">
                <a:solidFill>
                  <a:srgbClr val="FF0000"/>
                </a:solidFill>
                <a:latin typeface="+mn-ea"/>
                <a:ea typeface="+mn-ea"/>
              </a:rPr>
              <a:t>×16</a:t>
            </a:r>
            <a:r>
              <a:rPr lang="zh-CN" altLang="en-US" sz="1800" b="0" dirty="0">
                <a:solidFill>
                  <a:srgbClr val="FF0000"/>
                </a:solidFill>
                <a:latin typeface="+mn-ea"/>
                <a:ea typeface="+mn-ea"/>
              </a:rPr>
              <a:t>＋偏移地址。</a:t>
            </a:r>
            <a:endParaRPr lang="en-US" altLang="zh-CN" sz="1800" b="0" dirty="0">
              <a:solidFill>
                <a:srgbClr val="FF0000"/>
              </a:solidFill>
              <a:latin typeface="+mn-ea"/>
              <a:ea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randombar(horizontal)">
                                      <p:cBhvr>
                                        <p:cTn id="7" dur="500"/>
                                        <p:tgtEl>
                                          <p:spTgt spid="552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5298">
                                            <p:txEl>
                                              <p:pRg st="1" end="1"/>
                                            </p:txEl>
                                          </p:spTgt>
                                        </p:tgtEl>
                                        <p:attrNameLst>
                                          <p:attrName>style.visibility</p:attrName>
                                        </p:attrNameLst>
                                      </p:cBhvr>
                                      <p:to>
                                        <p:strVal val="visible"/>
                                      </p:to>
                                    </p:set>
                                    <p:animEffect transition="in" filter="randombar(horizontal)">
                                      <p:cBhvr>
                                        <p:cTn id="12" dur="500"/>
                                        <p:tgtEl>
                                          <p:spTgt spid="552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5298">
                                            <p:txEl>
                                              <p:pRg st="2" end="2"/>
                                            </p:txEl>
                                          </p:spTgt>
                                        </p:tgtEl>
                                        <p:attrNameLst>
                                          <p:attrName>style.visibility</p:attrName>
                                        </p:attrNameLst>
                                      </p:cBhvr>
                                      <p:to>
                                        <p:strVal val="visible"/>
                                      </p:to>
                                    </p:set>
                                    <p:animEffect transition="in" filter="randombar(horizontal)">
                                      <p:cBhvr>
                                        <p:cTn id="17" dur="500"/>
                                        <p:tgtEl>
                                          <p:spTgt spid="552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5298">
                                            <p:txEl>
                                              <p:pRg st="3" end="3"/>
                                            </p:txEl>
                                          </p:spTgt>
                                        </p:tgtEl>
                                        <p:attrNameLst>
                                          <p:attrName>style.visibility</p:attrName>
                                        </p:attrNameLst>
                                      </p:cBhvr>
                                      <p:to>
                                        <p:strVal val="visible"/>
                                      </p:to>
                                    </p:set>
                                    <p:animEffect transition="in" filter="randombar(horizontal)">
                                      <p:cBhvr>
                                        <p:cTn id="22" dur="500"/>
                                        <p:tgtEl>
                                          <p:spTgt spid="5529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5299"/>
                                        </p:tgtEl>
                                        <p:attrNameLst>
                                          <p:attrName>style.visibility</p:attrName>
                                        </p:attrNameLst>
                                      </p:cBhvr>
                                      <p:to>
                                        <p:strVal val="visible"/>
                                      </p:to>
                                    </p:set>
                                    <p:animEffect transition="in" filter="fade">
                                      <p:cBhvr>
                                        <p:cTn id="27" dur="1000"/>
                                        <p:tgtEl>
                                          <p:spTgt spid="55299"/>
                                        </p:tgtEl>
                                      </p:cBhvr>
                                    </p:animEffect>
                                    <p:anim calcmode="lin" valueType="num">
                                      <p:cBhvr>
                                        <p:cTn id="28" dur="1000" fill="hold"/>
                                        <p:tgtEl>
                                          <p:spTgt spid="55299"/>
                                        </p:tgtEl>
                                        <p:attrNameLst>
                                          <p:attrName>ppt_x</p:attrName>
                                        </p:attrNameLst>
                                      </p:cBhvr>
                                      <p:tavLst>
                                        <p:tav tm="0">
                                          <p:val>
                                            <p:strVal val="#ppt_x"/>
                                          </p:val>
                                        </p:tav>
                                        <p:tav tm="100000">
                                          <p:val>
                                            <p:strVal val="#ppt_x"/>
                                          </p:val>
                                        </p:tav>
                                      </p:tavLst>
                                    </p:anim>
                                    <p:anim calcmode="lin" valueType="num">
                                      <p:cBhvr>
                                        <p:cTn id="29" dur="1000" fill="hold"/>
                                        <p:tgtEl>
                                          <p:spTgt spid="5529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randombar(horizontal)">
                                      <p:cBhvr>
                                        <p:cTn id="34" dur="5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arn(inVertical)">
                                      <p:cBhvr>
                                        <p:cTn id="39" dur="500"/>
                                        <p:tgtEl>
                                          <p:spTgt spid="15"/>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arn(inVertical)">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P spid="15" grpId="0" animBg="1"/>
      <p:bldP spid="2" grpId="0"/>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4"/>
          <p:cNvSpPr txBox="1">
            <a:spLocks noChangeArrowheads="1"/>
          </p:cNvSpPr>
          <p:nvPr/>
        </p:nvSpPr>
        <p:spPr bwMode="auto">
          <a:xfrm>
            <a:off x="1778000" y="1169981"/>
            <a:ext cx="55894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3200" dirty="0">
                <a:solidFill>
                  <a:srgbClr val="0000FF"/>
                </a:solidFill>
                <a:latin typeface="+mn-lt"/>
                <a:ea typeface="+mn-ea"/>
                <a:cs typeface="+mn-ea"/>
                <a:sym typeface="+mn-lt"/>
              </a:rPr>
              <a:t>存储器的逻辑地址与物理地址</a:t>
            </a:r>
            <a:endParaRPr lang="zh-CN" altLang="en-US" sz="3200" dirty="0">
              <a:solidFill>
                <a:srgbClr val="0000FF"/>
              </a:solidFill>
              <a:latin typeface="+mn-lt"/>
              <a:ea typeface="+mn-ea"/>
              <a:cs typeface="+mn-ea"/>
              <a:sym typeface="+mn-lt"/>
            </a:endParaRPr>
          </a:p>
        </p:txBody>
      </p:sp>
      <p:sp>
        <p:nvSpPr>
          <p:cNvPr id="56354" name="Text Box 36"/>
          <p:cNvSpPr txBox="1">
            <a:spLocks noChangeArrowheads="1"/>
          </p:cNvSpPr>
          <p:nvPr/>
        </p:nvSpPr>
        <p:spPr bwMode="auto">
          <a:xfrm>
            <a:off x="728855" y="5688019"/>
            <a:ext cx="768772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dirty="0">
                <a:solidFill>
                  <a:srgbClr val="000000"/>
                </a:solidFill>
                <a:latin typeface="+mn-lt"/>
                <a:ea typeface="+mn-ea"/>
                <a:cs typeface="+mn-ea"/>
                <a:sym typeface="+mn-lt"/>
              </a:rPr>
              <a:t>字节内容（</a:t>
            </a:r>
            <a:r>
              <a:rPr lang="en-US" altLang="zh-CN" dirty="0">
                <a:solidFill>
                  <a:srgbClr val="000000"/>
                </a:solidFill>
                <a:latin typeface="+mn-lt"/>
                <a:ea typeface="+mn-ea"/>
                <a:cs typeface="+mn-ea"/>
                <a:sym typeface="+mn-lt"/>
              </a:rPr>
              <a:t>10000H</a:t>
            </a:r>
            <a:r>
              <a:rPr lang="zh-CN" altLang="en-US" dirty="0">
                <a:solidFill>
                  <a:srgbClr val="000000"/>
                </a:solidFill>
                <a:latin typeface="+mn-lt"/>
                <a:ea typeface="+mn-ea"/>
                <a:cs typeface="+mn-ea"/>
                <a:sym typeface="+mn-lt"/>
              </a:rPr>
              <a:t>）＝               （</a:t>
            </a:r>
            <a:r>
              <a:rPr lang="en-US" altLang="zh-CN" dirty="0">
                <a:solidFill>
                  <a:srgbClr val="000000"/>
                </a:solidFill>
                <a:latin typeface="+mn-lt"/>
                <a:ea typeface="+mn-ea"/>
                <a:cs typeface="+mn-ea"/>
                <a:sym typeface="+mn-lt"/>
              </a:rPr>
              <a:t>10001H</a:t>
            </a:r>
            <a:r>
              <a:rPr lang="zh-CN" altLang="en-US" dirty="0">
                <a:solidFill>
                  <a:srgbClr val="000000"/>
                </a:solidFill>
                <a:latin typeface="+mn-lt"/>
                <a:ea typeface="+mn-ea"/>
                <a:cs typeface="+mn-ea"/>
                <a:sym typeface="+mn-lt"/>
              </a:rPr>
              <a:t>）＝</a:t>
            </a:r>
            <a:endParaRPr lang="en-US" altLang="zh-CN" dirty="0">
              <a:solidFill>
                <a:srgbClr val="000000"/>
              </a:solidFill>
              <a:latin typeface="+mn-lt"/>
              <a:ea typeface="+mn-ea"/>
              <a:cs typeface="+mn-ea"/>
              <a:sym typeface="+mn-lt"/>
            </a:endParaRPr>
          </a:p>
          <a:p>
            <a:pPr>
              <a:spcBef>
                <a:spcPct val="50000"/>
              </a:spcBef>
            </a:pPr>
            <a:r>
              <a:rPr lang="zh-CN" altLang="en-US" dirty="0">
                <a:solidFill>
                  <a:srgbClr val="000000"/>
                </a:solidFill>
                <a:latin typeface="+mn-lt"/>
                <a:ea typeface="+mn-ea"/>
                <a:cs typeface="+mn-ea"/>
                <a:sym typeface="+mn-lt"/>
              </a:rPr>
              <a:t>  字内容  （</a:t>
            </a:r>
            <a:r>
              <a:rPr lang="en-US" altLang="zh-CN" dirty="0">
                <a:solidFill>
                  <a:srgbClr val="000000"/>
                </a:solidFill>
                <a:latin typeface="+mn-lt"/>
                <a:ea typeface="+mn-ea"/>
                <a:cs typeface="+mn-ea"/>
                <a:sym typeface="+mn-lt"/>
              </a:rPr>
              <a:t>10000H</a:t>
            </a:r>
            <a:r>
              <a:rPr lang="zh-CN" altLang="en-US" dirty="0">
                <a:solidFill>
                  <a:srgbClr val="000000"/>
                </a:solidFill>
                <a:latin typeface="+mn-lt"/>
                <a:ea typeface="+mn-ea"/>
                <a:cs typeface="+mn-ea"/>
                <a:sym typeface="+mn-lt"/>
              </a:rPr>
              <a:t>）＝               （</a:t>
            </a:r>
            <a:r>
              <a:rPr lang="en-US" altLang="zh-CN" dirty="0">
                <a:solidFill>
                  <a:srgbClr val="000000"/>
                </a:solidFill>
                <a:latin typeface="+mn-lt"/>
                <a:ea typeface="+mn-ea"/>
                <a:cs typeface="+mn-ea"/>
                <a:sym typeface="+mn-lt"/>
              </a:rPr>
              <a:t>10001H</a:t>
            </a:r>
            <a:r>
              <a:rPr lang="zh-CN" altLang="en-US" dirty="0">
                <a:solidFill>
                  <a:srgbClr val="000000"/>
                </a:solidFill>
                <a:latin typeface="+mn-lt"/>
                <a:ea typeface="+mn-ea"/>
                <a:cs typeface="+mn-ea"/>
                <a:sym typeface="+mn-lt"/>
              </a:rPr>
              <a:t>）＝</a:t>
            </a:r>
            <a:endParaRPr lang="en-US" altLang="zh-CN" sz="1800" dirty="0">
              <a:solidFill>
                <a:srgbClr val="000000"/>
              </a:solidFill>
              <a:latin typeface="+mn-lt"/>
              <a:ea typeface="+mn-ea"/>
              <a:cs typeface="+mn-ea"/>
              <a:sym typeface="+mn-lt"/>
            </a:endParaRPr>
          </a:p>
        </p:txBody>
      </p:sp>
      <p:sp>
        <p:nvSpPr>
          <p:cNvPr id="56329" name="Line 11"/>
          <p:cNvSpPr>
            <a:spLocks noChangeShapeType="1"/>
          </p:cNvSpPr>
          <p:nvPr/>
        </p:nvSpPr>
        <p:spPr bwMode="auto">
          <a:xfrm>
            <a:off x="3954463" y="5154619"/>
            <a:ext cx="0" cy="53340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6330" name="Line 12"/>
          <p:cNvSpPr>
            <a:spLocks noChangeShapeType="1"/>
          </p:cNvSpPr>
          <p:nvPr/>
        </p:nvSpPr>
        <p:spPr bwMode="auto">
          <a:xfrm>
            <a:off x="5630863" y="5154619"/>
            <a:ext cx="0" cy="53340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6323" name="Rectangle 5"/>
          <p:cNvSpPr>
            <a:spLocks noChangeArrowheads="1"/>
          </p:cNvSpPr>
          <p:nvPr/>
        </p:nvSpPr>
        <p:spPr bwMode="auto">
          <a:xfrm>
            <a:off x="3954463" y="2868619"/>
            <a:ext cx="1676400" cy="38100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56324" name="Rectangle 6"/>
          <p:cNvSpPr>
            <a:spLocks noChangeArrowheads="1"/>
          </p:cNvSpPr>
          <p:nvPr/>
        </p:nvSpPr>
        <p:spPr bwMode="auto">
          <a:xfrm>
            <a:off x="3954463" y="3249619"/>
            <a:ext cx="1676400" cy="38100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56325" name="Rectangle 7"/>
          <p:cNvSpPr>
            <a:spLocks noChangeArrowheads="1"/>
          </p:cNvSpPr>
          <p:nvPr/>
        </p:nvSpPr>
        <p:spPr bwMode="auto">
          <a:xfrm>
            <a:off x="3954463" y="3630619"/>
            <a:ext cx="1676400" cy="38100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56326" name="Rectangle 8"/>
          <p:cNvSpPr>
            <a:spLocks noChangeArrowheads="1"/>
          </p:cNvSpPr>
          <p:nvPr/>
        </p:nvSpPr>
        <p:spPr bwMode="auto">
          <a:xfrm>
            <a:off x="3954463" y="4011619"/>
            <a:ext cx="1676400" cy="38100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56327" name="Rectangle 9"/>
          <p:cNvSpPr>
            <a:spLocks noChangeArrowheads="1"/>
          </p:cNvSpPr>
          <p:nvPr/>
        </p:nvSpPr>
        <p:spPr bwMode="auto">
          <a:xfrm>
            <a:off x="3954463" y="4392619"/>
            <a:ext cx="1676400" cy="38100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56328" name="Rectangle 10"/>
          <p:cNvSpPr>
            <a:spLocks noChangeArrowheads="1"/>
          </p:cNvSpPr>
          <p:nvPr/>
        </p:nvSpPr>
        <p:spPr bwMode="auto">
          <a:xfrm>
            <a:off x="3954463" y="4773619"/>
            <a:ext cx="1676400" cy="381000"/>
          </a:xfrm>
          <a:prstGeom prst="rect">
            <a:avLst/>
          </a:prstGeom>
          <a:noFill/>
          <a:ln w="12700" cap="sq">
            <a:solidFill>
              <a:schemeClr val="bg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56331" name="Line 13"/>
          <p:cNvSpPr>
            <a:spLocks noChangeShapeType="1"/>
          </p:cNvSpPr>
          <p:nvPr/>
        </p:nvSpPr>
        <p:spPr bwMode="auto">
          <a:xfrm>
            <a:off x="3954463" y="2335219"/>
            <a:ext cx="0" cy="53340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6332" name="Line 14"/>
          <p:cNvSpPr>
            <a:spLocks noChangeShapeType="1"/>
          </p:cNvSpPr>
          <p:nvPr/>
        </p:nvSpPr>
        <p:spPr bwMode="auto">
          <a:xfrm>
            <a:off x="5630863" y="2335219"/>
            <a:ext cx="0" cy="53340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56333" name="Text Box 15"/>
          <p:cNvSpPr txBox="1">
            <a:spLocks noChangeArrowheads="1"/>
          </p:cNvSpPr>
          <p:nvPr/>
        </p:nvSpPr>
        <p:spPr bwMode="auto">
          <a:xfrm>
            <a:off x="3954463" y="2798769"/>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en-US" altLang="zh-CN" dirty="0">
                <a:solidFill>
                  <a:srgbClr val="000000"/>
                </a:solidFill>
                <a:latin typeface="+mn-lt"/>
                <a:ea typeface="+mn-ea"/>
                <a:cs typeface="+mn-ea"/>
                <a:sym typeface="+mn-lt"/>
              </a:rPr>
              <a:t>10011111</a:t>
            </a:r>
            <a:endParaRPr lang="en-US" altLang="zh-CN" dirty="0">
              <a:solidFill>
                <a:srgbClr val="000000"/>
              </a:solidFill>
              <a:latin typeface="+mn-lt"/>
              <a:ea typeface="+mn-ea"/>
              <a:cs typeface="+mn-ea"/>
              <a:sym typeface="+mn-lt"/>
            </a:endParaRPr>
          </a:p>
        </p:txBody>
      </p:sp>
      <p:sp>
        <p:nvSpPr>
          <p:cNvPr id="56334" name="Text Box 16"/>
          <p:cNvSpPr txBox="1">
            <a:spLocks noChangeArrowheads="1"/>
          </p:cNvSpPr>
          <p:nvPr/>
        </p:nvSpPr>
        <p:spPr bwMode="auto">
          <a:xfrm>
            <a:off x="3954463" y="3173419"/>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en-US" altLang="zh-CN" dirty="0">
                <a:solidFill>
                  <a:srgbClr val="000000"/>
                </a:solidFill>
                <a:latin typeface="+mn-lt"/>
                <a:ea typeface="+mn-ea"/>
                <a:cs typeface="+mn-ea"/>
                <a:sym typeface="+mn-lt"/>
              </a:rPr>
              <a:t>00100110</a:t>
            </a:r>
            <a:endParaRPr lang="en-US" altLang="zh-CN" dirty="0">
              <a:solidFill>
                <a:srgbClr val="000000"/>
              </a:solidFill>
              <a:latin typeface="+mn-lt"/>
              <a:ea typeface="+mn-ea"/>
              <a:cs typeface="+mn-ea"/>
              <a:sym typeface="+mn-lt"/>
            </a:endParaRPr>
          </a:p>
        </p:txBody>
      </p:sp>
      <p:sp>
        <p:nvSpPr>
          <p:cNvPr id="56335" name="Text Box 17"/>
          <p:cNvSpPr txBox="1">
            <a:spLocks noChangeArrowheads="1"/>
          </p:cNvSpPr>
          <p:nvPr/>
        </p:nvSpPr>
        <p:spPr bwMode="auto">
          <a:xfrm>
            <a:off x="3954463" y="3554419"/>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en-US" altLang="zh-CN" dirty="0">
                <a:solidFill>
                  <a:srgbClr val="000000"/>
                </a:solidFill>
                <a:latin typeface="+mn-lt"/>
                <a:ea typeface="+mn-ea"/>
                <a:cs typeface="+mn-ea"/>
                <a:sym typeface="+mn-lt"/>
              </a:rPr>
              <a:t>01001000</a:t>
            </a:r>
            <a:endParaRPr lang="en-US" altLang="zh-CN" dirty="0">
              <a:solidFill>
                <a:srgbClr val="000000"/>
              </a:solidFill>
              <a:latin typeface="+mn-lt"/>
              <a:ea typeface="+mn-ea"/>
              <a:cs typeface="+mn-ea"/>
              <a:sym typeface="+mn-lt"/>
            </a:endParaRPr>
          </a:p>
        </p:txBody>
      </p:sp>
      <p:sp>
        <p:nvSpPr>
          <p:cNvPr id="56336" name="Text Box 18"/>
          <p:cNvSpPr txBox="1">
            <a:spLocks noChangeArrowheads="1"/>
          </p:cNvSpPr>
          <p:nvPr/>
        </p:nvSpPr>
        <p:spPr bwMode="auto">
          <a:xfrm>
            <a:off x="2116138" y="2006606"/>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dirty="0">
                <a:solidFill>
                  <a:srgbClr val="CC3300"/>
                </a:solidFill>
                <a:latin typeface="+mn-lt"/>
                <a:ea typeface="+mn-ea"/>
                <a:cs typeface="+mn-ea"/>
                <a:sym typeface="+mn-lt"/>
              </a:rPr>
              <a:t>逻辑地址</a:t>
            </a:r>
            <a:endParaRPr lang="zh-CN" altLang="en-US" dirty="0">
              <a:solidFill>
                <a:srgbClr val="CC3300"/>
              </a:solidFill>
              <a:latin typeface="+mn-lt"/>
              <a:ea typeface="+mn-ea"/>
              <a:cs typeface="+mn-ea"/>
              <a:sym typeface="+mn-lt"/>
            </a:endParaRPr>
          </a:p>
        </p:txBody>
      </p:sp>
      <p:sp>
        <p:nvSpPr>
          <p:cNvPr id="56337" name="Text Box 19"/>
          <p:cNvSpPr txBox="1">
            <a:spLocks noChangeArrowheads="1"/>
          </p:cNvSpPr>
          <p:nvPr/>
        </p:nvSpPr>
        <p:spPr bwMode="auto">
          <a:xfrm>
            <a:off x="1778000" y="2478947"/>
            <a:ext cx="2209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sz="2000" dirty="0">
                <a:solidFill>
                  <a:srgbClr val="663300"/>
                </a:solidFill>
                <a:latin typeface="+mn-lt"/>
                <a:ea typeface="+mn-ea"/>
                <a:cs typeface="+mn-ea"/>
                <a:sym typeface="+mn-lt"/>
              </a:rPr>
              <a:t>段地址 </a:t>
            </a:r>
            <a:r>
              <a:rPr lang="en-US" altLang="zh-CN" sz="2000" dirty="0">
                <a:solidFill>
                  <a:srgbClr val="663300"/>
                </a:solidFill>
                <a:latin typeface="+mn-lt"/>
                <a:ea typeface="+mn-ea"/>
                <a:cs typeface="+mn-ea"/>
                <a:sym typeface="+mn-lt"/>
              </a:rPr>
              <a:t>: </a:t>
            </a:r>
            <a:r>
              <a:rPr lang="zh-CN" altLang="en-US" sz="2000" dirty="0">
                <a:solidFill>
                  <a:srgbClr val="663300"/>
                </a:solidFill>
                <a:latin typeface="+mn-lt"/>
                <a:ea typeface="+mn-ea"/>
                <a:cs typeface="+mn-ea"/>
                <a:sym typeface="+mn-lt"/>
              </a:rPr>
              <a:t>偏移地址</a:t>
            </a:r>
            <a:endParaRPr lang="zh-CN" altLang="en-US" sz="2000" dirty="0">
              <a:solidFill>
                <a:srgbClr val="663300"/>
              </a:solidFill>
              <a:latin typeface="+mn-lt"/>
              <a:ea typeface="+mn-ea"/>
              <a:cs typeface="+mn-ea"/>
              <a:sym typeface="+mn-lt"/>
            </a:endParaRPr>
          </a:p>
        </p:txBody>
      </p:sp>
      <p:sp>
        <p:nvSpPr>
          <p:cNvPr id="56338" name="Text Box 20"/>
          <p:cNvSpPr txBox="1">
            <a:spLocks noChangeArrowheads="1"/>
          </p:cNvSpPr>
          <p:nvPr/>
        </p:nvSpPr>
        <p:spPr bwMode="auto">
          <a:xfrm>
            <a:off x="1820862" y="2798769"/>
            <a:ext cx="226377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 1000 : 0000H</a:t>
            </a:r>
            <a:endParaRPr lang="en-US" altLang="zh-CN" dirty="0">
              <a:solidFill>
                <a:srgbClr val="000000"/>
              </a:solidFill>
              <a:latin typeface="+mn-lt"/>
              <a:ea typeface="+mn-ea"/>
              <a:cs typeface="+mn-ea"/>
              <a:sym typeface="+mn-lt"/>
            </a:endParaRPr>
          </a:p>
        </p:txBody>
      </p:sp>
      <p:sp>
        <p:nvSpPr>
          <p:cNvPr id="56339" name="Text Box 21"/>
          <p:cNvSpPr txBox="1">
            <a:spLocks noChangeArrowheads="1"/>
          </p:cNvSpPr>
          <p:nvPr/>
        </p:nvSpPr>
        <p:spPr bwMode="auto">
          <a:xfrm>
            <a:off x="1820862" y="3173419"/>
            <a:ext cx="22097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solidFill>
                  <a:srgbClr val="000000"/>
                </a:solidFill>
                <a:latin typeface="+mn-lt"/>
                <a:ea typeface="+mn-ea"/>
                <a:cs typeface="+mn-ea"/>
                <a:sym typeface="+mn-lt"/>
              </a:rPr>
              <a:t> 1000 : 0001H</a:t>
            </a:r>
            <a:endParaRPr lang="en-US" altLang="zh-CN" dirty="0">
              <a:solidFill>
                <a:srgbClr val="000000"/>
              </a:solidFill>
              <a:latin typeface="+mn-lt"/>
              <a:ea typeface="+mn-ea"/>
              <a:cs typeface="+mn-ea"/>
              <a:sym typeface="+mn-lt"/>
            </a:endParaRPr>
          </a:p>
        </p:txBody>
      </p:sp>
      <p:sp>
        <p:nvSpPr>
          <p:cNvPr id="56340" name="Text Box 22"/>
          <p:cNvSpPr txBox="1">
            <a:spLocks noChangeArrowheads="1"/>
          </p:cNvSpPr>
          <p:nvPr/>
        </p:nvSpPr>
        <p:spPr bwMode="auto">
          <a:xfrm>
            <a:off x="1897062" y="3554419"/>
            <a:ext cx="20573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1000 : 0002H</a:t>
            </a:r>
            <a:endParaRPr lang="en-US" altLang="zh-CN" dirty="0">
              <a:solidFill>
                <a:srgbClr val="000000"/>
              </a:solidFill>
              <a:latin typeface="+mn-lt"/>
              <a:ea typeface="+mn-ea"/>
              <a:cs typeface="+mn-ea"/>
              <a:sym typeface="+mn-lt"/>
            </a:endParaRPr>
          </a:p>
        </p:txBody>
      </p:sp>
      <p:sp>
        <p:nvSpPr>
          <p:cNvPr id="56341" name="Text Box 23"/>
          <p:cNvSpPr txBox="1">
            <a:spLocks noChangeArrowheads="1"/>
          </p:cNvSpPr>
          <p:nvPr/>
        </p:nvSpPr>
        <p:spPr bwMode="auto">
          <a:xfrm>
            <a:off x="1897063" y="3951294"/>
            <a:ext cx="209073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1000 : 0003H</a:t>
            </a:r>
            <a:endParaRPr lang="en-US" altLang="zh-CN" dirty="0">
              <a:solidFill>
                <a:srgbClr val="000000"/>
              </a:solidFill>
              <a:latin typeface="+mn-lt"/>
              <a:ea typeface="+mn-ea"/>
              <a:cs typeface="+mn-ea"/>
              <a:sym typeface="+mn-lt"/>
            </a:endParaRPr>
          </a:p>
        </p:txBody>
      </p:sp>
      <p:sp>
        <p:nvSpPr>
          <p:cNvPr id="56342" name="Text Box 24"/>
          <p:cNvSpPr txBox="1">
            <a:spLocks noChangeArrowheads="1"/>
          </p:cNvSpPr>
          <p:nvPr/>
        </p:nvSpPr>
        <p:spPr bwMode="auto">
          <a:xfrm>
            <a:off x="1897062" y="4383094"/>
            <a:ext cx="209073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1000 : 0004H</a:t>
            </a:r>
            <a:endParaRPr lang="en-US" altLang="zh-CN" dirty="0">
              <a:solidFill>
                <a:srgbClr val="000000"/>
              </a:solidFill>
              <a:latin typeface="+mn-lt"/>
              <a:ea typeface="+mn-ea"/>
              <a:cs typeface="+mn-ea"/>
              <a:sym typeface="+mn-lt"/>
            </a:endParaRPr>
          </a:p>
        </p:txBody>
      </p:sp>
      <p:sp>
        <p:nvSpPr>
          <p:cNvPr id="56343" name="Text Box 25"/>
          <p:cNvSpPr txBox="1">
            <a:spLocks noChangeArrowheads="1"/>
          </p:cNvSpPr>
          <p:nvPr/>
        </p:nvSpPr>
        <p:spPr bwMode="auto">
          <a:xfrm>
            <a:off x="1897063" y="4773619"/>
            <a:ext cx="205739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1000 : 0005H</a:t>
            </a:r>
            <a:endParaRPr lang="en-US" altLang="zh-CN" dirty="0">
              <a:solidFill>
                <a:srgbClr val="000000"/>
              </a:solidFill>
              <a:latin typeface="+mn-lt"/>
              <a:ea typeface="+mn-ea"/>
              <a:cs typeface="+mn-ea"/>
              <a:sym typeface="+mn-lt"/>
            </a:endParaRPr>
          </a:p>
        </p:txBody>
      </p:sp>
      <p:sp>
        <p:nvSpPr>
          <p:cNvPr id="56344" name="Text Box 26"/>
          <p:cNvSpPr txBox="1">
            <a:spLocks noChangeArrowheads="1"/>
          </p:cNvSpPr>
          <p:nvPr/>
        </p:nvSpPr>
        <p:spPr bwMode="auto">
          <a:xfrm>
            <a:off x="5500688" y="2006606"/>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a:solidFill>
                  <a:srgbClr val="000000"/>
                </a:solidFill>
                <a:latin typeface="+mn-lt"/>
                <a:ea typeface="+mn-ea"/>
                <a:cs typeface="+mn-ea"/>
                <a:sym typeface="+mn-lt"/>
              </a:rPr>
              <a:t>   </a:t>
            </a:r>
            <a:r>
              <a:rPr lang="zh-CN" altLang="en-US">
                <a:solidFill>
                  <a:srgbClr val="CC3300"/>
                </a:solidFill>
                <a:latin typeface="+mn-lt"/>
                <a:ea typeface="+mn-ea"/>
                <a:cs typeface="+mn-ea"/>
                <a:sym typeface="+mn-lt"/>
              </a:rPr>
              <a:t>物理地址</a:t>
            </a:r>
            <a:endParaRPr lang="zh-CN" altLang="en-US">
              <a:solidFill>
                <a:srgbClr val="CC3300"/>
              </a:solidFill>
              <a:latin typeface="+mn-lt"/>
              <a:ea typeface="+mn-ea"/>
              <a:cs typeface="+mn-ea"/>
              <a:sym typeface="+mn-lt"/>
            </a:endParaRPr>
          </a:p>
        </p:txBody>
      </p:sp>
      <p:sp>
        <p:nvSpPr>
          <p:cNvPr id="56345" name="Text Box 27"/>
          <p:cNvSpPr txBox="1">
            <a:spLocks noChangeArrowheads="1"/>
          </p:cNvSpPr>
          <p:nvPr/>
        </p:nvSpPr>
        <p:spPr bwMode="auto">
          <a:xfrm>
            <a:off x="5783263" y="2798769"/>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10000H</a:t>
            </a:r>
            <a:endParaRPr lang="en-US" altLang="zh-CN" dirty="0">
              <a:solidFill>
                <a:srgbClr val="000000"/>
              </a:solidFill>
              <a:latin typeface="+mn-lt"/>
              <a:ea typeface="+mn-ea"/>
              <a:cs typeface="+mn-ea"/>
              <a:sym typeface="+mn-lt"/>
            </a:endParaRPr>
          </a:p>
        </p:txBody>
      </p:sp>
      <p:sp>
        <p:nvSpPr>
          <p:cNvPr id="56346" name="Text Box 28"/>
          <p:cNvSpPr txBox="1">
            <a:spLocks noChangeArrowheads="1"/>
          </p:cNvSpPr>
          <p:nvPr/>
        </p:nvSpPr>
        <p:spPr bwMode="auto">
          <a:xfrm>
            <a:off x="5783263" y="3205169"/>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10001H</a:t>
            </a:r>
            <a:endParaRPr lang="en-US" altLang="zh-CN" dirty="0">
              <a:solidFill>
                <a:srgbClr val="000000"/>
              </a:solidFill>
              <a:latin typeface="+mn-lt"/>
              <a:ea typeface="+mn-ea"/>
              <a:cs typeface="+mn-ea"/>
              <a:sym typeface="+mn-lt"/>
            </a:endParaRPr>
          </a:p>
        </p:txBody>
      </p:sp>
      <p:sp>
        <p:nvSpPr>
          <p:cNvPr id="56347" name="Text Box 29"/>
          <p:cNvSpPr txBox="1">
            <a:spLocks noChangeArrowheads="1"/>
          </p:cNvSpPr>
          <p:nvPr/>
        </p:nvSpPr>
        <p:spPr bwMode="auto">
          <a:xfrm>
            <a:off x="5783263" y="3590931"/>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a:solidFill>
                  <a:srgbClr val="000000"/>
                </a:solidFill>
                <a:latin typeface="+mn-lt"/>
                <a:ea typeface="+mn-ea"/>
                <a:cs typeface="+mn-ea"/>
                <a:sym typeface="+mn-lt"/>
              </a:rPr>
              <a:t>10002H</a:t>
            </a:r>
            <a:endParaRPr lang="en-US" altLang="zh-CN">
              <a:solidFill>
                <a:srgbClr val="000000"/>
              </a:solidFill>
              <a:latin typeface="+mn-lt"/>
              <a:ea typeface="+mn-ea"/>
              <a:cs typeface="+mn-ea"/>
              <a:sym typeface="+mn-lt"/>
            </a:endParaRPr>
          </a:p>
        </p:txBody>
      </p:sp>
      <p:sp>
        <p:nvSpPr>
          <p:cNvPr id="56348" name="Text Box 30"/>
          <p:cNvSpPr txBox="1">
            <a:spLocks noChangeArrowheads="1"/>
          </p:cNvSpPr>
          <p:nvPr/>
        </p:nvSpPr>
        <p:spPr bwMode="auto">
          <a:xfrm>
            <a:off x="5783263" y="3951294"/>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10003H</a:t>
            </a:r>
            <a:endParaRPr lang="en-US" altLang="zh-CN" dirty="0">
              <a:solidFill>
                <a:srgbClr val="000000"/>
              </a:solidFill>
              <a:latin typeface="+mn-lt"/>
              <a:ea typeface="+mn-ea"/>
              <a:cs typeface="+mn-ea"/>
              <a:sym typeface="+mn-lt"/>
            </a:endParaRPr>
          </a:p>
        </p:txBody>
      </p:sp>
      <p:sp>
        <p:nvSpPr>
          <p:cNvPr id="56349" name="Text Box 31"/>
          <p:cNvSpPr txBox="1">
            <a:spLocks noChangeArrowheads="1"/>
          </p:cNvSpPr>
          <p:nvPr/>
        </p:nvSpPr>
        <p:spPr bwMode="auto">
          <a:xfrm>
            <a:off x="5707063" y="4343227"/>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 10004H</a:t>
            </a:r>
            <a:endParaRPr lang="en-US" altLang="zh-CN" dirty="0">
              <a:solidFill>
                <a:srgbClr val="000000"/>
              </a:solidFill>
              <a:latin typeface="+mn-lt"/>
              <a:ea typeface="+mn-ea"/>
              <a:cs typeface="+mn-ea"/>
              <a:sym typeface="+mn-lt"/>
            </a:endParaRPr>
          </a:p>
        </p:txBody>
      </p:sp>
      <p:sp>
        <p:nvSpPr>
          <p:cNvPr id="56350" name="Text Box 32"/>
          <p:cNvSpPr txBox="1">
            <a:spLocks noChangeArrowheads="1"/>
          </p:cNvSpPr>
          <p:nvPr/>
        </p:nvSpPr>
        <p:spPr bwMode="auto">
          <a:xfrm>
            <a:off x="5783263" y="4773619"/>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10005H</a:t>
            </a:r>
            <a:endParaRPr lang="en-US" altLang="zh-CN" dirty="0">
              <a:solidFill>
                <a:srgbClr val="000000"/>
              </a:solidFill>
              <a:latin typeface="+mn-lt"/>
              <a:ea typeface="+mn-ea"/>
              <a:cs typeface="+mn-ea"/>
              <a:sym typeface="+mn-lt"/>
            </a:endParaRPr>
          </a:p>
        </p:txBody>
      </p:sp>
      <p:sp>
        <p:nvSpPr>
          <p:cNvPr id="56351" name="Text Box 33"/>
          <p:cNvSpPr txBox="1">
            <a:spLocks noChangeArrowheads="1"/>
          </p:cNvSpPr>
          <p:nvPr/>
        </p:nvSpPr>
        <p:spPr bwMode="auto">
          <a:xfrm>
            <a:off x="3948076" y="3958759"/>
            <a:ext cx="1676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ctr">
              <a:spcBef>
                <a:spcPct val="50000"/>
              </a:spcBef>
              <a:defRPr>
                <a:solidFill>
                  <a:srgbClr val="000000"/>
                </a:solidFill>
                <a:latin typeface="+mn-lt"/>
                <a:ea typeface="+mn-ea"/>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altLang="zh-CN" dirty="0">
                <a:sym typeface="+mn-lt"/>
              </a:rPr>
              <a:t> 10000011</a:t>
            </a:r>
            <a:endParaRPr lang="en-US" altLang="zh-CN" dirty="0">
              <a:sym typeface="+mn-lt"/>
            </a:endParaRPr>
          </a:p>
        </p:txBody>
      </p:sp>
      <p:sp>
        <p:nvSpPr>
          <p:cNvPr id="56352" name="Text Box 34"/>
          <p:cNvSpPr txBox="1">
            <a:spLocks noChangeArrowheads="1"/>
          </p:cNvSpPr>
          <p:nvPr/>
        </p:nvSpPr>
        <p:spPr bwMode="auto">
          <a:xfrm>
            <a:off x="3982245" y="4345940"/>
            <a:ext cx="1676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000000"/>
                </a:solidFill>
                <a:latin typeface="+mn-lt"/>
                <a:ea typeface="+mn-ea"/>
                <a:cs typeface="+mn-ea"/>
                <a:sym typeface="+mn-lt"/>
              </a:rPr>
              <a:t> 01011100</a:t>
            </a:r>
            <a:endParaRPr lang="en-US" altLang="zh-CN" dirty="0">
              <a:solidFill>
                <a:srgbClr val="000000"/>
              </a:solidFill>
              <a:latin typeface="+mn-lt"/>
              <a:ea typeface="+mn-ea"/>
              <a:cs typeface="+mn-ea"/>
              <a:sym typeface="+mn-lt"/>
            </a:endParaRPr>
          </a:p>
        </p:txBody>
      </p:sp>
      <p:sp>
        <p:nvSpPr>
          <p:cNvPr id="56353" name="Text Box 35"/>
          <p:cNvSpPr txBox="1">
            <a:spLocks noChangeArrowheads="1"/>
          </p:cNvSpPr>
          <p:nvPr/>
        </p:nvSpPr>
        <p:spPr bwMode="auto">
          <a:xfrm>
            <a:off x="3954462" y="4734573"/>
            <a:ext cx="16764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bg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en-US" altLang="zh-CN" dirty="0">
                <a:solidFill>
                  <a:srgbClr val="000000"/>
                </a:solidFill>
                <a:latin typeface="+mn-lt"/>
                <a:ea typeface="+mn-ea"/>
                <a:cs typeface="+mn-ea"/>
                <a:sym typeface="+mn-lt"/>
              </a:rPr>
              <a:t> 10100010</a:t>
            </a:r>
            <a:endParaRPr lang="en-US" altLang="zh-CN" dirty="0">
              <a:solidFill>
                <a:srgbClr val="000000"/>
              </a:solidFill>
              <a:latin typeface="+mn-lt"/>
              <a:ea typeface="+mn-ea"/>
              <a:cs typeface="+mn-ea"/>
              <a:sym typeface="+mn-lt"/>
            </a:endParaRPr>
          </a:p>
        </p:txBody>
      </p:sp>
      <p:sp>
        <p:nvSpPr>
          <p:cNvPr id="56355" name="Text Box 38"/>
          <p:cNvSpPr txBox="1">
            <a:spLocks noChangeArrowheads="1"/>
          </p:cNvSpPr>
          <p:nvPr/>
        </p:nvSpPr>
        <p:spPr bwMode="auto">
          <a:xfrm>
            <a:off x="4308475" y="1981206"/>
            <a:ext cx="976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zh-CN" altLang="en-US">
                <a:solidFill>
                  <a:srgbClr val="CC3300"/>
                </a:solidFill>
                <a:latin typeface="+mn-lt"/>
                <a:ea typeface="+mn-ea"/>
                <a:cs typeface="+mn-ea"/>
                <a:sym typeface="+mn-lt"/>
              </a:rPr>
              <a:t>内容</a:t>
            </a:r>
            <a:endParaRPr lang="zh-CN" altLang="en-US">
              <a:solidFill>
                <a:srgbClr val="CC3300"/>
              </a:solidFill>
              <a:latin typeface="+mn-lt"/>
              <a:ea typeface="+mn-ea"/>
              <a:cs typeface="+mn-ea"/>
              <a:sym typeface="+mn-lt"/>
            </a:endParaRPr>
          </a:p>
        </p:txBody>
      </p:sp>
      <p:sp>
        <p:nvSpPr>
          <p:cNvPr id="38" name="Text Box 36"/>
          <p:cNvSpPr txBox="1">
            <a:spLocks noChangeArrowheads="1"/>
          </p:cNvSpPr>
          <p:nvPr/>
        </p:nvSpPr>
        <p:spPr bwMode="auto">
          <a:xfrm>
            <a:off x="4019410" y="5688897"/>
            <a:ext cx="439717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rgbClr val="A50021"/>
                </a:solidFill>
                <a:latin typeface="+mn-lt"/>
                <a:ea typeface="+mn-ea"/>
                <a:cs typeface="+mn-ea"/>
                <a:sym typeface="+mn-lt"/>
              </a:rPr>
              <a:t>9FH</a:t>
            </a:r>
            <a:r>
              <a:rPr lang="zh-CN" altLang="en-US" dirty="0">
                <a:solidFill>
                  <a:srgbClr val="A50021"/>
                </a:solidFill>
                <a:latin typeface="+mn-lt"/>
                <a:ea typeface="+mn-ea"/>
                <a:cs typeface="+mn-ea"/>
                <a:sym typeface="+mn-lt"/>
              </a:rPr>
              <a:t>；                            </a:t>
            </a:r>
            <a:r>
              <a:rPr lang="en-US" altLang="zh-CN" dirty="0">
                <a:solidFill>
                  <a:srgbClr val="A50021"/>
                </a:solidFill>
                <a:latin typeface="+mn-lt"/>
                <a:ea typeface="+mn-ea"/>
                <a:cs typeface="+mn-ea"/>
                <a:sym typeface="+mn-lt"/>
              </a:rPr>
              <a:t>26H</a:t>
            </a:r>
            <a:endParaRPr lang="en-US" altLang="zh-CN" dirty="0">
              <a:solidFill>
                <a:srgbClr val="A50021"/>
              </a:solidFill>
              <a:latin typeface="+mn-lt"/>
              <a:ea typeface="+mn-ea"/>
              <a:cs typeface="+mn-ea"/>
              <a:sym typeface="+mn-lt"/>
            </a:endParaRPr>
          </a:p>
          <a:p>
            <a:pPr>
              <a:spcBef>
                <a:spcPct val="50000"/>
              </a:spcBef>
            </a:pPr>
            <a:r>
              <a:rPr lang="en-US" altLang="zh-CN" dirty="0">
                <a:solidFill>
                  <a:srgbClr val="A50021"/>
                </a:solidFill>
                <a:latin typeface="+mn-lt"/>
                <a:ea typeface="+mn-ea"/>
                <a:cs typeface="+mn-ea"/>
                <a:sym typeface="+mn-lt"/>
              </a:rPr>
              <a:t>269FH</a:t>
            </a:r>
            <a:r>
              <a:rPr lang="zh-CN" altLang="en-US" dirty="0">
                <a:solidFill>
                  <a:srgbClr val="A50021"/>
                </a:solidFill>
                <a:latin typeface="+mn-lt"/>
                <a:ea typeface="+mn-ea"/>
                <a:cs typeface="+mn-ea"/>
                <a:sym typeface="+mn-lt"/>
              </a:rPr>
              <a:t>；                        </a:t>
            </a:r>
            <a:r>
              <a:rPr lang="en-US" altLang="zh-CN" dirty="0">
                <a:solidFill>
                  <a:srgbClr val="A50021"/>
                </a:solidFill>
                <a:latin typeface="+mn-lt"/>
                <a:ea typeface="+mn-ea"/>
                <a:cs typeface="+mn-ea"/>
                <a:sym typeface="+mn-lt"/>
              </a:rPr>
              <a:t>4826H</a:t>
            </a:r>
            <a:endParaRPr lang="en-US" altLang="zh-CN" sz="1800" dirty="0">
              <a:solidFill>
                <a:srgbClr val="A50021"/>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6345"/>
                                        </p:tgtEl>
                                        <p:attrNameLst>
                                          <p:attrName>style.visibility</p:attrName>
                                        </p:attrNameLst>
                                      </p:cBhvr>
                                      <p:to>
                                        <p:strVal val="visible"/>
                                      </p:to>
                                    </p:set>
                                    <p:animEffect transition="in" filter="randombar(horizontal)">
                                      <p:cBhvr>
                                        <p:cTn id="7" dur="500"/>
                                        <p:tgtEl>
                                          <p:spTgt spid="5634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6346"/>
                                        </p:tgtEl>
                                        <p:attrNameLst>
                                          <p:attrName>style.visibility</p:attrName>
                                        </p:attrNameLst>
                                      </p:cBhvr>
                                      <p:to>
                                        <p:strVal val="visible"/>
                                      </p:to>
                                    </p:set>
                                    <p:animEffect transition="in" filter="randombar(horizontal)">
                                      <p:cBhvr>
                                        <p:cTn id="12" dur="500"/>
                                        <p:tgtEl>
                                          <p:spTgt spid="5634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6350"/>
                                        </p:tgtEl>
                                        <p:attrNameLst>
                                          <p:attrName>style.visibility</p:attrName>
                                        </p:attrNameLst>
                                      </p:cBhvr>
                                      <p:to>
                                        <p:strVal val="visible"/>
                                      </p:to>
                                    </p:set>
                                    <p:animEffect transition="in" filter="randombar(horizontal)">
                                      <p:cBhvr>
                                        <p:cTn id="17" dur="500"/>
                                        <p:tgtEl>
                                          <p:spTgt spid="56350"/>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56349"/>
                                        </p:tgtEl>
                                        <p:attrNameLst>
                                          <p:attrName>style.visibility</p:attrName>
                                        </p:attrNameLst>
                                      </p:cBhvr>
                                      <p:to>
                                        <p:strVal val="visible"/>
                                      </p:to>
                                    </p:set>
                                    <p:animEffect transition="in" filter="randombar(horizontal)">
                                      <p:cBhvr>
                                        <p:cTn id="20" dur="500"/>
                                        <p:tgtEl>
                                          <p:spTgt spid="5634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56348"/>
                                        </p:tgtEl>
                                        <p:attrNameLst>
                                          <p:attrName>style.visibility</p:attrName>
                                        </p:attrNameLst>
                                      </p:cBhvr>
                                      <p:to>
                                        <p:strVal val="visible"/>
                                      </p:to>
                                    </p:set>
                                    <p:animEffect transition="in" filter="randombar(horizontal)">
                                      <p:cBhvr>
                                        <p:cTn id="23" dur="500"/>
                                        <p:tgtEl>
                                          <p:spTgt spid="5634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56347"/>
                                        </p:tgtEl>
                                        <p:attrNameLst>
                                          <p:attrName>style.visibility</p:attrName>
                                        </p:attrNameLst>
                                      </p:cBhvr>
                                      <p:to>
                                        <p:strVal val="visible"/>
                                      </p:to>
                                    </p:set>
                                    <p:animEffect transition="in" filter="randombar(horizontal)">
                                      <p:cBhvr>
                                        <p:cTn id="26" dur="500"/>
                                        <p:tgtEl>
                                          <p:spTgt spid="56347"/>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56354"/>
                                        </p:tgtEl>
                                        <p:attrNameLst>
                                          <p:attrName>style.visibility</p:attrName>
                                        </p:attrNameLst>
                                      </p:cBhvr>
                                      <p:to>
                                        <p:strVal val="visible"/>
                                      </p:to>
                                    </p:set>
                                    <p:animEffect transition="in" filter="randombar(horizontal)">
                                      <p:cBhvr>
                                        <p:cTn id="31" dur="500"/>
                                        <p:tgtEl>
                                          <p:spTgt spid="56354"/>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randombar(horizontal)">
                                      <p:cBhvr>
                                        <p:cTn id="3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54" grpId="0"/>
      <p:bldP spid="56345" grpId="0"/>
      <p:bldP spid="56346" grpId="0"/>
      <p:bldP spid="56347" grpId="0"/>
      <p:bldP spid="56348" grpId="0"/>
      <p:bldP spid="56349" grpId="0"/>
      <p:bldP spid="56350" grpId="0"/>
      <p:bldP spid="3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4"/>
          <p:cNvSpPr txBox="1">
            <a:spLocks noChangeArrowheads="1"/>
          </p:cNvSpPr>
          <p:nvPr/>
        </p:nvSpPr>
        <p:spPr bwMode="auto">
          <a:xfrm>
            <a:off x="1778000" y="1169981"/>
            <a:ext cx="55894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zh-CN" altLang="en-US" sz="3200" dirty="0">
                <a:solidFill>
                  <a:srgbClr val="0000FF"/>
                </a:solidFill>
                <a:latin typeface="+mn-lt"/>
                <a:ea typeface="+mn-ea"/>
                <a:cs typeface="+mn-ea"/>
                <a:sym typeface="+mn-lt"/>
              </a:rPr>
              <a:t>逻辑地址与物理地址的转换</a:t>
            </a:r>
            <a:endParaRPr lang="zh-CN" altLang="en-US" sz="3200" dirty="0">
              <a:solidFill>
                <a:srgbClr val="0000FF"/>
              </a:solidFill>
              <a:latin typeface="+mn-lt"/>
              <a:ea typeface="+mn-ea"/>
              <a:cs typeface="+mn-ea"/>
              <a:sym typeface="+mn-lt"/>
            </a:endParaRPr>
          </a:p>
        </p:txBody>
      </p:sp>
      <p:sp>
        <p:nvSpPr>
          <p:cNvPr id="38" name="AutoShape 17"/>
          <p:cNvSpPr>
            <a:spLocks noChangeArrowheads="1"/>
          </p:cNvSpPr>
          <p:nvPr/>
        </p:nvSpPr>
        <p:spPr bwMode="gray">
          <a:xfrm>
            <a:off x="1039284" y="2137756"/>
            <a:ext cx="7273925" cy="3550263"/>
          </a:xfrm>
          <a:prstGeom prst="roundRect">
            <a:avLst>
              <a:gd name="adj" fmla="val 4639"/>
            </a:avLst>
          </a:prstGeom>
          <a:gradFill rotWithShape="1">
            <a:gsLst>
              <a:gs pos="0">
                <a:schemeClr val="hlink">
                  <a:gamma/>
                  <a:tint val="4314"/>
                  <a:invGamma/>
                </a:schemeClr>
              </a:gs>
              <a:gs pos="100000">
                <a:schemeClr val="hlink"/>
              </a:gs>
            </a:gsLst>
            <a:lin ang="5400000" scaled="1"/>
          </a:gradFill>
          <a:ln w="19050">
            <a:solidFill>
              <a:srgbClr val="C0C0C0"/>
            </a:solidFill>
            <a:round/>
          </a:ln>
          <a:effectLst>
            <a:outerShdw dist="53882" dir="2700000" algn="ctr" rotWithShape="0">
              <a:srgbClr val="292929">
                <a:alpha val="50000"/>
              </a:srgbClr>
            </a:outerShdw>
          </a:effectLst>
        </p:spPr>
        <p:txBody>
          <a:bodyPr/>
          <a:lstStyle/>
          <a:p>
            <a:pPr algn="l" defTabSz="377825" eaLnBrk="0" hangingPunct="0">
              <a:defRPr/>
            </a:pPr>
            <a:endParaRPr kumimoji="1" lang="zh-CN" altLang="en-US" sz="1000" b="1" dirty="0">
              <a:solidFill>
                <a:srgbClr val="000099"/>
              </a:solidFill>
              <a:latin typeface="+mn-lt"/>
              <a:ea typeface="+mn-ea"/>
              <a:cs typeface="+mn-ea"/>
              <a:sym typeface="+mn-lt"/>
            </a:endParaRPr>
          </a:p>
          <a:p>
            <a:pPr algn="l" defTabSz="377825" eaLnBrk="0" hangingPunct="0">
              <a:lnSpc>
                <a:spcPct val="150000"/>
              </a:lnSpc>
              <a:defRPr/>
            </a:pPr>
            <a:r>
              <a:rPr kumimoji="1" lang="zh-CN" altLang="en-US" dirty="0">
                <a:solidFill>
                  <a:srgbClr val="000099"/>
                </a:solidFill>
                <a:latin typeface="+mn-lt"/>
                <a:ea typeface="+mn-ea"/>
                <a:cs typeface="+mn-ea"/>
                <a:sym typeface="+mn-lt"/>
              </a:rPr>
              <a:t>    </a:t>
            </a:r>
            <a:r>
              <a:rPr kumimoji="1" lang="zh-CN" altLang="en-US" sz="2400" b="1" dirty="0">
                <a:solidFill>
                  <a:srgbClr val="000099"/>
                </a:solidFill>
                <a:latin typeface="+mn-lt"/>
                <a:ea typeface="+mn-ea"/>
                <a:cs typeface="+mn-ea"/>
                <a:sym typeface="+mn-lt"/>
              </a:rPr>
              <a:t>段地址 </a:t>
            </a:r>
            <a:r>
              <a:rPr kumimoji="1" lang="en-US" altLang="zh-CN" sz="2400" b="1" dirty="0">
                <a:solidFill>
                  <a:srgbClr val="000099"/>
                </a:solidFill>
                <a:latin typeface="+mn-lt"/>
                <a:ea typeface="+mn-ea"/>
                <a:cs typeface="+mn-ea"/>
                <a:sym typeface="+mn-lt"/>
              </a:rPr>
              <a:t>= 2354H = 0010 0011 0101 0100 B</a:t>
            </a:r>
            <a:endParaRPr kumimoji="1" lang="en-US" altLang="zh-CN" sz="2400" b="1" dirty="0">
              <a:solidFill>
                <a:srgbClr val="000099"/>
              </a:solidFill>
              <a:latin typeface="+mn-lt"/>
              <a:ea typeface="+mn-ea"/>
              <a:cs typeface="+mn-ea"/>
              <a:sym typeface="+mn-lt"/>
            </a:endParaRPr>
          </a:p>
          <a:p>
            <a:pPr algn="l" defTabSz="377825" eaLnBrk="0" hangingPunct="0">
              <a:lnSpc>
                <a:spcPct val="150000"/>
              </a:lnSpc>
              <a:defRPr/>
            </a:pPr>
            <a:r>
              <a:rPr kumimoji="1" lang="zh-CN" altLang="en-US" sz="2400" b="1" dirty="0">
                <a:solidFill>
                  <a:srgbClr val="000099"/>
                </a:solidFill>
                <a:latin typeface="+mn-lt"/>
                <a:ea typeface="+mn-ea"/>
                <a:cs typeface="+mn-ea"/>
                <a:sym typeface="+mn-lt"/>
              </a:rPr>
              <a:t>偏移地址 </a:t>
            </a:r>
            <a:r>
              <a:rPr kumimoji="1" lang="en-US" altLang="zh-CN" sz="2400" b="1" dirty="0">
                <a:solidFill>
                  <a:srgbClr val="000099"/>
                </a:solidFill>
                <a:latin typeface="+mn-lt"/>
                <a:ea typeface="+mn-ea"/>
                <a:cs typeface="+mn-ea"/>
                <a:sym typeface="+mn-lt"/>
              </a:rPr>
              <a:t>= 78DAH = 0111 1000 1101 1010 B</a:t>
            </a:r>
            <a:endParaRPr kumimoji="1" lang="en-US" altLang="zh-CN" sz="2400" b="1" dirty="0">
              <a:solidFill>
                <a:srgbClr val="000099"/>
              </a:solidFill>
              <a:latin typeface="+mn-lt"/>
              <a:ea typeface="+mn-ea"/>
              <a:cs typeface="+mn-ea"/>
              <a:sym typeface="+mn-lt"/>
            </a:endParaRPr>
          </a:p>
          <a:p>
            <a:pPr algn="l" defTabSz="377825" eaLnBrk="0" hangingPunct="0">
              <a:lnSpc>
                <a:spcPct val="150000"/>
              </a:lnSpc>
              <a:defRPr/>
            </a:pPr>
            <a:r>
              <a:rPr kumimoji="1" lang="zh-CN" altLang="en-US" sz="2400" b="1" dirty="0">
                <a:solidFill>
                  <a:srgbClr val="000099"/>
                </a:solidFill>
                <a:latin typeface="+mn-lt"/>
                <a:ea typeface="+mn-ea"/>
                <a:cs typeface="+mn-ea"/>
                <a:sym typeface="+mn-lt"/>
              </a:rPr>
              <a:t>物理地址 </a:t>
            </a:r>
            <a:r>
              <a:rPr kumimoji="1" lang="en-US" altLang="zh-CN" sz="2400" b="1" dirty="0">
                <a:solidFill>
                  <a:srgbClr val="000099"/>
                </a:solidFill>
                <a:latin typeface="+mn-lt"/>
                <a:ea typeface="+mn-ea"/>
                <a:cs typeface="+mn-ea"/>
                <a:sym typeface="+mn-lt"/>
              </a:rPr>
              <a:t>= 2354H × 10H + 78DAH = 2AE1AH</a:t>
            </a:r>
            <a:endParaRPr kumimoji="1" lang="en-US" altLang="zh-CN" sz="2400" b="1" dirty="0">
              <a:solidFill>
                <a:srgbClr val="000099"/>
              </a:solidFill>
              <a:latin typeface="+mn-lt"/>
              <a:ea typeface="+mn-ea"/>
              <a:cs typeface="+mn-ea"/>
              <a:sym typeface="+mn-lt"/>
            </a:endParaRPr>
          </a:p>
          <a:p>
            <a:pPr algn="l" defTabSz="377825" eaLnBrk="0" hangingPunct="0">
              <a:lnSpc>
                <a:spcPct val="150000"/>
              </a:lnSpc>
              <a:spcBef>
                <a:spcPct val="30000"/>
              </a:spcBef>
              <a:defRPr/>
            </a:pPr>
            <a:r>
              <a:rPr kumimoji="1" lang="en-US" altLang="zh-CN" sz="2000" b="1" dirty="0">
                <a:solidFill>
                  <a:srgbClr val="9900FF"/>
                </a:solidFill>
                <a:latin typeface="+mn-lt"/>
                <a:ea typeface="+mn-ea"/>
                <a:cs typeface="+mn-ea"/>
                <a:sym typeface="+mn-lt"/>
              </a:rPr>
              <a:t>		</a:t>
            </a:r>
            <a:r>
              <a:rPr kumimoji="1" lang="en-US" altLang="zh-CN" sz="2000" b="1" dirty="0">
                <a:solidFill>
                  <a:srgbClr val="0000FF"/>
                </a:solidFill>
                <a:latin typeface="+mn-lt"/>
                <a:ea typeface="+mn-ea"/>
                <a:cs typeface="+mn-ea"/>
                <a:sym typeface="+mn-lt"/>
              </a:rPr>
              <a:t>0010 0011 0101 0100        	      	      2 3 5 4 0</a:t>
            </a:r>
            <a:endParaRPr kumimoji="1" lang="en-US" altLang="zh-CN" sz="2000" b="1" dirty="0">
              <a:solidFill>
                <a:srgbClr val="0000FF"/>
              </a:solidFill>
              <a:latin typeface="+mn-lt"/>
              <a:ea typeface="+mn-ea"/>
              <a:cs typeface="+mn-ea"/>
              <a:sym typeface="+mn-lt"/>
            </a:endParaRPr>
          </a:p>
          <a:p>
            <a:pPr algn="l" defTabSz="377825" eaLnBrk="0" hangingPunct="0">
              <a:lnSpc>
                <a:spcPct val="150000"/>
              </a:lnSpc>
              <a:defRPr/>
            </a:pPr>
            <a:r>
              <a:rPr kumimoji="1" lang="en-US" altLang="zh-CN" sz="2000" b="1" dirty="0">
                <a:solidFill>
                  <a:srgbClr val="0000FF"/>
                </a:solidFill>
                <a:latin typeface="+mn-lt"/>
                <a:ea typeface="+mn-ea"/>
                <a:cs typeface="+mn-ea"/>
                <a:sym typeface="+mn-lt"/>
              </a:rPr>
              <a:t>		</a:t>
            </a:r>
            <a:r>
              <a:rPr kumimoji="1" lang="en-US" altLang="zh-CN" sz="2000" b="1" u="sng" dirty="0">
                <a:solidFill>
                  <a:srgbClr val="0000FF"/>
                </a:solidFill>
                <a:latin typeface="+mn-lt"/>
                <a:ea typeface="+mn-ea"/>
                <a:cs typeface="+mn-ea"/>
                <a:sym typeface="+mn-lt"/>
              </a:rPr>
              <a:t>+       0111 1000 1101 1010			+ 7 8 D A</a:t>
            </a:r>
            <a:endParaRPr kumimoji="1" lang="en-US" altLang="zh-CN" sz="2000" b="1" u="sng" dirty="0">
              <a:solidFill>
                <a:srgbClr val="0000FF"/>
              </a:solidFill>
              <a:latin typeface="+mn-lt"/>
              <a:ea typeface="+mn-ea"/>
              <a:cs typeface="+mn-ea"/>
              <a:sym typeface="+mn-lt"/>
            </a:endParaRPr>
          </a:p>
          <a:p>
            <a:pPr algn="l" defTabSz="377825" eaLnBrk="0" hangingPunct="0">
              <a:lnSpc>
                <a:spcPct val="150000"/>
              </a:lnSpc>
              <a:defRPr/>
            </a:pPr>
            <a:r>
              <a:rPr kumimoji="1" lang="en-US" altLang="zh-CN" sz="2000" b="1" dirty="0">
                <a:solidFill>
                  <a:srgbClr val="0000FF"/>
                </a:solidFill>
                <a:latin typeface="+mn-lt"/>
                <a:ea typeface="+mn-ea"/>
                <a:cs typeface="+mn-ea"/>
                <a:sym typeface="+mn-lt"/>
              </a:rPr>
              <a:t>		0010 1010 1110 0001 1010			2 A E 1 A</a:t>
            </a:r>
            <a:endParaRPr kumimoji="1" lang="en-US" altLang="zh-CN" sz="2000" b="1" dirty="0">
              <a:solidFill>
                <a:srgbClr val="0000FF"/>
              </a:solidFill>
              <a:latin typeface="+mn-lt"/>
              <a:ea typeface="+mn-ea"/>
              <a:cs typeface="+mn-ea"/>
              <a:sym typeface="+mn-lt"/>
            </a:endParaRPr>
          </a:p>
        </p:txBody>
      </p:sp>
      <p:sp>
        <p:nvSpPr>
          <p:cNvPr id="40" name="AutoShape 71"/>
          <p:cNvSpPr>
            <a:spLocks noChangeArrowheads="1"/>
          </p:cNvSpPr>
          <p:nvPr/>
        </p:nvSpPr>
        <p:spPr bwMode="invGray">
          <a:xfrm>
            <a:off x="7495822" y="1603022"/>
            <a:ext cx="903111" cy="702159"/>
          </a:xfrm>
          <a:prstGeom prst="hexagon">
            <a:avLst/>
          </a:prstGeom>
          <a:gradFill rotWithShape="1">
            <a:gsLst>
              <a:gs pos="0">
                <a:srgbClr val="FFEBFA"/>
              </a:gs>
              <a:gs pos="100000">
                <a:schemeClr val="hlink"/>
              </a:gs>
            </a:gsLst>
            <a:lin ang="5400000" scaled="1"/>
          </a:gradFill>
          <a:ln w="9525" algn="ctr">
            <a:noFill/>
            <a:miter lim="800000"/>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b="1" dirty="0">
                <a:solidFill>
                  <a:srgbClr val="000099"/>
                </a:solidFill>
                <a:latin typeface="+mn-lt"/>
                <a:ea typeface="+mn-ea"/>
                <a:cs typeface="+mn-ea"/>
                <a:sym typeface="+mn-lt"/>
              </a:rPr>
              <a:t>例</a:t>
            </a:r>
            <a:endParaRPr lang="zh-CN" altLang="en-US" sz="3200" b="1" dirty="0">
              <a:solidFill>
                <a:srgbClr val="000099"/>
              </a:solidFill>
              <a:latin typeface="+mn-lt"/>
              <a:ea typeface="+mn-ea"/>
              <a:cs typeface="+mn-ea"/>
              <a:sym typeface="+mn-lt"/>
            </a:endParaRPr>
          </a:p>
        </p:txBody>
      </p:sp>
      <p:sp>
        <p:nvSpPr>
          <p:cNvPr id="41" name="Rectangle 14"/>
          <p:cNvSpPr>
            <a:spLocks noChangeArrowheads="1"/>
          </p:cNvSpPr>
          <p:nvPr/>
        </p:nvSpPr>
        <p:spPr bwMode="auto">
          <a:xfrm>
            <a:off x="369711" y="6091194"/>
            <a:ext cx="8404578" cy="461665"/>
          </a:xfrm>
          <a:prstGeom prst="rect">
            <a:avLst/>
          </a:prstGeo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5400000" scaled="1"/>
            <a:tileRect/>
          </a:grad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40000"/>
              </a:spcBef>
            </a:pPr>
            <a:r>
              <a:rPr kumimoji="1" lang="zh-CN" altLang="en-US" sz="2400" b="1" dirty="0">
                <a:solidFill>
                  <a:srgbClr val="3333FF"/>
                </a:solidFill>
                <a:latin typeface="+mn-lt"/>
                <a:ea typeface="+mn-ea"/>
                <a:cs typeface="+mn-ea"/>
                <a:sym typeface="+mn-lt"/>
              </a:rPr>
              <a:t>物理地址 </a:t>
            </a:r>
            <a:r>
              <a:rPr kumimoji="1" lang="en-US" altLang="zh-CN" sz="2400" b="1" dirty="0">
                <a:solidFill>
                  <a:srgbClr val="3333FF"/>
                </a:solidFill>
                <a:latin typeface="+mn-lt"/>
                <a:ea typeface="+mn-ea"/>
                <a:cs typeface="+mn-ea"/>
                <a:sym typeface="+mn-lt"/>
              </a:rPr>
              <a:t>= </a:t>
            </a:r>
            <a:r>
              <a:rPr kumimoji="1" lang="zh-CN" altLang="en-US" sz="2400" b="1" dirty="0">
                <a:solidFill>
                  <a:srgbClr val="3333FF"/>
                </a:solidFill>
                <a:latin typeface="+mn-lt"/>
                <a:ea typeface="+mn-ea"/>
                <a:cs typeface="+mn-ea"/>
                <a:sym typeface="+mn-lt"/>
              </a:rPr>
              <a:t>段地址</a:t>
            </a:r>
            <a:r>
              <a:rPr kumimoji="1" lang="en-US" altLang="zh-CN" sz="2400" b="1" dirty="0">
                <a:solidFill>
                  <a:srgbClr val="3333FF"/>
                </a:solidFill>
                <a:latin typeface="+mn-lt"/>
                <a:ea typeface="+mn-ea"/>
                <a:cs typeface="+mn-ea"/>
                <a:sym typeface="+mn-lt"/>
              </a:rPr>
              <a:t>×16D+</a:t>
            </a:r>
            <a:r>
              <a:rPr kumimoji="1" lang="zh-CN" altLang="en-US" sz="2400" b="1" dirty="0">
                <a:solidFill>
                  <a:srgbClr val="3333FF"/>
                </a:solidFill>
                <a:latin typeface="+mn-lt"/>
                <a:ea typeface="+mn-ea"/>
                <a:cs typeface="+mn-ea"/>
                <a:sym typeface="+mn-lt"/>
              </a:rPr>
              <a:t>偏移地址 </a:t>
            </a:r>
            <a:r>
              <a:rPr kumimoji="1" lang="en-US" altLang="zh-CN" sz="2400" b="1" dirty="0">
                <a:solidFill>
                  <a:srgbClr val="3333FF"/>
                </a:solidFill>
                <a:latin typeface="+mn-lt"/>
                <a:ea typeface="+mn-ea"/>
                <a:cs typeface="+mn-ea"/>
                <a:sym typeface="+mn-lt"/>
              </a:rPr>
              <a:t>= </a:t>
            </a:r>
            <a:r>
              <a:rPr kumimoji="1" lang="zh-CN" altLang="en-US" sz="2400" b="1" dirty="0">
                <a:solidFill>
                  <a:srgbClr val="3333FF"/>
                </a:solidFill>
                <a:latin typeface="+mn-lt"/>
                <a:ea typeface="+mn-ea"/>
                <a:cs typeface="+mn-ea"/>
                <a:sym typeface="+mn-lt"/>
              </a:rPr>
              <a:t>段地址</a:t>
            </a:r>
            <a:r>
              <a:rPr kumimoji="1" lang="en-US" altLang="zh-CN" sz="2400" b="1" dirty="0">
                <a:solidFill>
                  <a:srgbClr val="3333FF"/>
                </a:solidFill>
                <a:latin typeface="+mn-lt"/>
                <a:ea typeface="+mn-ea"/>
                <a:cs typeface="+mn-ea"/>
                <a:sym typeface="+mn-lt"/>
              </a:rPr>
              <a:t>×10H+</a:t>
            </a:r>
            <a:r>
              <a:rPr kumimoji="1" lang="zh-CN" altLang="en-US" sz="2400" b="1" dirty="0">
                <a:solidFill>
                  <a:srgbClr val="3333FF"/>
                </a:solidFill>
                <a:latin typeface="+mn-lt"/>
                <a:ea typeface="+mn-ea"/>
                <a:cs typeface="+mn-ea"/>
                <a:sym typeface="+mn-lt"/>
              </a:rPr>
              <a:t>偏移地址</a:t>
            </a:r>
            <a:endParaRPr kumimoji="1" lang="zh-CN" altLang="en-US" sz="2400" b="1" dirty="0">
              <a:solidFill>
                <a:srgbClr val="3333FF"/>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8">
                                            <p:txEl>
                                              <p:pRg st="4" end="4"/>
                                            </p:txEl>
                                          </p:spTgt>
                                        </p:tgtEl>
                                        <p:attrNameLst>
                                          <p:attrName>style.visibility</p:attrName>
                                        </p:attrNameLst>
                                      </p:cBhvr>
                                      <p:to>
                                        <p:strVal val="visible"/>
                                      </p:to>
                                    </p:set>
                                    <p:animEffect transition="in" filter="randombar(horizontal)">
                                      <p:cBhvr>
                                        <p:cTn id="14" dur="500"/>
                                        <p:tgtEl>
                                          <p:spTgt spid="38">
                                            <p:txEl>
                                              <p:pRg st="4" end="4"/>
                                            </p:txEl>
                                          </p:spTgt>
                                        </p:tgtEl>
                                      </p:cBhvr>
                                    </p:animEffect>
                                  </p:childTnLst>
                                </p:cTn>
                              </p:par>
                              <p:par>
                                <p:cTn id="15" presetID="14" presetClass="entr" presetSubtype="10" fill="hold" nodeType="withEffect">
                                  <p:stCondLst>
                                    <p:cond delay="0"/>
                                  </p:stCondLst>
                                  <p:childTnLst>
                                    <p:set>
                                      <p:cBhvr>
                                        <p:cTn id="16" dur="1" fill="hold">
                                          <p:stCondLst>
                                            <p:cond delay="0"/>
                                          </p:stCondLst>
                                        </p:cTn>
                                        <p:tgtEl>
                                          <p:spTgt spid="38">
                                            <p:txEl>
                                              <p:pRg st="5" end="5"/>
                                            </p:txEl>
                                          </p:spTgt>
                                        </p:tgtEl>
                                        <p:attrNameLst>
                                          <p:attrName>style.visibility</p:attrName>
                                        </p:attrNameLst>
                                      </p:cBhvr>
                                      <p:to>
                                        <p:strVal val="visible"/>
                                      </p:to>
                                    </p:set>
                                    <p:animEffect transition="in" filter="randombar(horizontal)">
                                      <p:cBhvr>
                                        <p:cTn id="17" dur="500"/>
                                        <p:tgtEl>
                                          <p:spTgt spid="38">
                                            <p:txEl>
                                              <p:pRg st="5" end="5"/>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38">
                                            <p:txEl>
                                              <p:pRg st="6" end="6"/>
                                            </p:txEl>
                                          </p:spTgt>
                                        </p:tgtEl>
                                        <p:attrNameLst>
                                          <p:attrName>style.visibility</p:attrName>
                                        </p:attrNameLst>
                                      </p:cBhvr>
                                      <p:to>
                                        <p:strVal val="visible"/>
                                      </p:to>
                                    </p:set>
                                    <p:animEffect transition="in" filter="randombar(horizontal)">
                                      <p:cBhvr>
                                        <p:cTn id="20" dur="500"/>
                                        <p:tgtEl>
                                          <p:spTgt spid="38">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8">
                                            <p:txEl>
                                              <p:pRg st="3" end="3"/>
                                            </p:txEl>
                                          </p:spTgt>
                                        </p:tgtEl>
                                        <p:attrNameLst>
                                          <p:attrName>style.visibility</p:attrName>
                                        </p:attrNameLst>
                                      </p:cBhvr>
                                      <p:to>
                                        <p:strVal val="visible"/>
                                      </p:to>
                                    </p:set>
                                    <p:animEffect transition="in" filter="barn(inVertical)">
                                      <p:cBhvr>
                                        <p:cTn id="25" dur="500"/>
                                        <p:tgtEl>
                                          <p:spTgt spid="3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randombar(horizontal)">
                                      <p:cBhvr>
                                        <p:cTn id="3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4"/>
          <p:cNvSpPr txBox="1">
            <a:spLocks noChangeArrowheads="1"/>
          </p:cNvSpPr>
          <p:nvPr/>
        </p:nvSpPr>
        <p:spPr bwMode="auto">
          <a:xfrm>
            <a:off x="1778000" y="1169981"/>
            <a:ext cx="55894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spcBef>
                <a:spcPct val="50000"/>
              </a:spcBef>
            </a:pPr>
            <a:r>
              <a:rPr lang="zh-CN" altLang="en-US" sz="3200" dirty="0">
                <a:solidFill>
                  <a:srgbClr val="0000FF"/>
                </a:solidFill>
                <a:latin typeface="+mn-lt"/>
                <a:ea typeface="+mn-ea"/>
                <a:cs typeface="+mn-ea"/>
                <a:sym typeface="+mn-lt"/>
              </a:rPr>
              <a:t>逻辑地址与物理地址的转换</a:t>
            </a:r>
            <a:endParaRPr lang="zh-CN" altLang="en-US" sz="3200" dirty="0">
              <a:solidFill>
                <a:srgbClr val="0000FF"/>
              </a:solidFill>
              <a:latin typeface="+mn-lt"/>
              <a:ea typeface="+mn-ea"/>
              <a:cs typeface="+mn-ea"/>
              <a:sym typeface="+mn-lt"/>
            </a:endParaRPr>
          </a:p>
        </p:txBody>
      </p:sp>
      <p:sp>
        <p:nvSpPr>
          <p:cNvPr id="40" name="AutoShape 71"/>
          <p:cNvSpPr>
            <a:spLocks noChangeArrowheads="1"/>
          </p:cNvSpPr>
          <p:nvPr/>
        </p:nvSpPr>
        <p:spPr bwMode="invGray">
          <a:xfrm>
            <a:off x="565327" y="2221322"/>
            <a:ext cx="932303" cy="702159"/>
          </a:xfrm>
          <a:prstGeom prst="hexagon">
            <a:avLst/>
          </a:prstGeo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2700000" scaled="1"/>
            <a:tileRect/>
          </a:gradFill>
          <a:ln w="9525" algn="ctr">
            <a:noFill/>
            <a:miter lim="800000"/>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200" b="1" dirty="0">
                <a:solidFill>
                  <a:srgbClr val="000099"/>
                </a:solidFill>
                <a:latin typeface="+mn-lt"/>
                <a:ea typeface="+mn-ea"/>
                <a:cs typeface="+mn-ea"/>
                <a:sym typeface="+mn-lt"/>
              </a:rPr>
              <a:t>例</a:t>
            </a:r>
            <a:endParaRPr lang="zh-CN" altLang="en-US" sz="3200" b="1" dirty="0">
              <a:solidFill>
                <a:srgbClr val="000099"/>
              </a:solidFill>
              <a:latin typeface="+mn-lt"/>
              <a:ea typeface="+mn-ea"/>
              <a:cs typeface="+mn-ea"/>
              <a:sym typeface="+mn-lt"/>
            </a:endParaRPr>
          </a:p>
        </p:txBody>
      </p:sp>
      <p:sp>
        <p:nvSpPr>
          <p:cNvPr id="41" name="Rectangle 14"/>
          <p:cNvSpPr>
            <a:spLocks noChangeArrowheads="1"/>
          </p:cNvSpPr>
          <p:nvPr/>
        </p:nvSpPr>
        <p:spPr bwMode="auto">
          <a:xfrm>
            <a:off x="369711" y="6091194"/>
            <a:ext cx="8404578" cy="461665"/>
          </a:xfrm>
          <a:prstGeom prst="rect">
            <a:avLst/>
          </a:prstGeo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5400000" scaled="1"/>
            <a:tileRect/>
          </a:grad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40000"/>
              </a:spcBef>
            </a:pPr>
            <a:r>
              <a:rPr kumimoji="1" lang="zh-CN" altLang="en-US" sz="2400" b="1" dirty="0">
                <a:solidFill>
                  <a:srgbClr val="3333FF"/>
                </a:solidFill>
                <a:latin typeface="+mn-lt"/>
                <a:ea typeface="+mn-ea"/>
                <a:cs typeface="+mn-ea"/>
                <a:sym typeface="+mn-lt"/>
              </a:rPr>
              <a:t>物理地址 </a:t>
            </a:r>
            <a:r>
              <a:rPr kumimoji="1" lang="en-US" altLang="zh-CN" sz="2400" b="1" dirty="0">
                <a:solidFill>
                  <a:srgbClr val="3333FF"/>
                </a:solidFill>
                <a:latin typeface="+mn-lt"/>
                <a:ea typeface="+mn-ea"/>
                <a:cs typeface="+mn-ea"/>
                <a:sym typeface="+mn-lt"/>
              </a:rPr>
              <a:t>= </a:t>
            </a:r>
            <a:r>
              <a:rPr kumimoji="1" lang="zh-CN" altLang="en-US" sz="2400" b="1" dirty="0">
                <a:solidFill>
                  <a:srgbClr val="3333FF"/>
                </a:solidFill>
                <a:latin typeface="+mn-lt"/>
                <a:ea typeface="+mn-ea"/>
                <a:cs typeface="+mn-ea"/>
                <a:sym typeface="+mn-lt"/>
              </a:rPr>
              <a:t>段地址</a:t>
            </a:r>
            <a:r>
              <a:rPr kumimoji="1" lang="en-US" altLang="zh-CN" sz="2400" b="1" dirty="0">
                <a:solidFill>
                  <a:srgbClr val="3333FF"/>
                </a:solidFill>
                <a:latin typeface="+mn-lt"/>
                <a:ea typeface="+mn-ea"/>
                <a:cs typeface="+mn-ea"/>
                <a:sym typeface="+mn-lt"/>
              </a:rPr>
              <a:t>×16D+</a:t>
            </a:r>
            <a:r>
              <a:rPr kumimoji="1" lang="zh-CN" altLang="en-US" sz="2400" b="1" dirty="0">
                <a:solidFill>
                  <a:srgbClr val="3333FF"/>
                </a:solidFill>
                <a:latin typeface="+mn-lt"/>
                <a:ea typeface="+mn-ea"/>
                <a:cs typeface="+mn-ea"/>
                <a:sym typeface="+mn-lt"/>
              </a:rPr>
              <a:t>偏移地址 </a:t>
            </a:r>
            <a:r>
              <a:rPr kumimoji="1" lang="en-US" altLang="zh-CN" sz="2400" b="1" dirty="0">
                <a:solidFill>
                  <a:srgbClr val="3333FF"/>
                </a:solidFill>
                <a:latin typeface="+mn-lt"/>
                <a:ea typeface="+mn-ea"/>
                <a:cs typeface="+mn-ea"/>
                <a:sym typeface="+mn-lt"/>
              </a:rPr>
              <a:t>= </a:t>
            </a:r>
            <a:r>
              <a:rPr kumimoji="1" lang="zh-CN" altLang="en-US" sz="2400" b="1" dirty="0">
                <a:solidFill>
                  <a:srgbClr val="3333FF"/>
                </a:solidFill>
                <a:latin typeface="+mn-lt"/>
                <a:ea typeface="+mn-ea"/>
                <a:cs typeface="+mn-ea"/>
                <a:sym typeface="+mn-lt"/>
              </a:rPr>
              <a:t>段地址</a:t>
            </a:r>
            <a:r>
              <a:rPr kumimoji="1" lang="en-US" altLang="zh-CN" sz="2400" b="1" dirty="0">
                <a:solidFill>
                  <a:srgbClr val="3333FF"/>
                </a:solidFill>
                <a:latin typeface="+mn-lt"/>
                <a:ea typeface="+mn-ea"/>
                <a:cs typeface="+mn-ea"/>
                <a:sym typeface="+mn-lt"/>
              </a:rPr>
              <a:t>×10H+</a:t>
            </a:r>
            <a:r>
              <a:rPr kumimoji="1" lang="zh-CN" altLang="en-US" sz="2400" b="1" dirty="0">
                <a:solidFill>
                  <a:srgbClr val="3333FF"/>
                </a:solidFill>
                <a:latin typeface="+mn-lt"/>
                <a:ea typeface="+mn-ea"/>
                <a:cs typeface="+mn-ea"/>
                <a:sym typeface="+mn-lt"/>
              </a:rPr>
              <a:t>偏移地址</a:t>
            </a:r>
            <a:endParaRPr kumimoji="1" lang="zh-CN" altLang="en-US" sz="2400" b="1" dirty="0">
              <a:solidFill>
                <a:srgbClr val="3333FF"/>
              </a:solidFill>
              <a:latin typeface="+mn-lt"/>
              <a:ea typeface="+mn-ea"/>
              <a:cs typeface="+mn-ea"/>
              <a:sym typeface="+mn-lt"/>
            </a:endParaRPr>
          </a:p>
        </p:txBody>
      </p:sp>
      <p:sp>
        <p:nvSpPr>
          <p:cNvPr id="6" name="Rectangle 3"/>
          <p:cNvSpPr txBox="1">
            <a:spLocks noChangeArrowheads="1"/>
          </p:cNvSpPr>
          <p:nvPr/>
        </p:nvSpPr>
        <p:spPr>
          <a:xfrm>
            <a:off x="565327" y="3076394"/>
            <a:ext cx="8208962" cy="2816919"/>
          </a:xfrm>
          <a:prstGeom prst="rect">
            <a:avLst/>
          </a:prstGeom>
        </p:spPr>
        <p:txBody>
          <a:bodyPr/>
          <a:lstStyle>
            <a:lvl1pPr marL="342900" indent="-342900" algn="just"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just" rtl="0" eaLnBrk="0" fontAlgn="base" hangingPunct="0">
              <a:spcBef>
                <a:spcPct val="20000"/>
              </a:spcBef>
              <a:spcAft>
                <a:spcPct val="0"/>
              </a:spcAft>
              <a:buChar char="–"/>
              <a:defRPr sz="2800">
                <a:solidFill>
                  <a:schemeClr val="tx1"/>
                </a:solidFill>
                <a:latin typeface="+mn-lt"/>
                <a:ea typeface="+mn-ea"/>
              </a:defRPr>
            </a:lvl2pPr>
            <a:lvl3pPr marL="1143000" indent="-228600" algn="just" rtl="0" eaLnBrk="0" fontAlgn="base" hangingPunct="0">
              <a:spcBef>
                <a:spcPct val="20000"/>
              </a:spcBef>
              <a:spcAft>
                <a:spcPct val="0"/>
              </a:spcAft>
              <a:buChar char="•"/>
              <a:defRPr sz="2400">
                <a:solidFill>
                  <a:schemeClr val="tx1"/>
                </a:solidFill>
                <a:latin typeface="+mn-lt"/>
                <a:ea typeface="+mn-ea"/>
              </a:defRPr>
            </a:lvl3pPr>
            <a:lvl4pPr marL="1600200" indent="-228600" algn="just" rtl="0" eaLnBrk="0" fontAlgn="base" hangingPunct="0">
              <a:spcBef>
                <a:spcPct val="20000"/>
              </a:spcBef>
              <a:spcAft>
                <a:spcPct val="0"/>
              </a:spcAft>
              <a:buChar char="–"/>
              <a:defRPr sz="2000">
                <a:solidFill>
                  <a:schemeClr val="tx1"/>
                </a:solidFill>
                <a:latin typeface="+mn-lt"/>
                <a:ea typeface="+mn-ea"/>
              </a:defRPr>
            </a:lvl4pPr>
            <a:lvl5pPr marL="2057400" indent="-228600" algn="just"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eaLnBrk="1" hangingPunct="1">
              <a:lnSpc>
                <a:spcPct val="115000"/>
              </a:lnSpc>
              <a:buNone/>
            </a:pPr>
            <a:r>
              <a:rPr lang="zh-CN" altLang="en-US" kern="0" dirty="0">
                <a:solidFill>
                  <a:srgbClr val="C00000"/>
                </a:solidFill>
                <a:cs typeface="+mn-ea"/>
                <a:sym typeface="+mn-lt"/>
              </a:rPr>
              <a:t>设某操作数存放在数据段，</a:t>
            </a:r>
            <a:r>
              <a:rPr lang="en-US" altLang="zh-CN" kern="0" dirty="0">
                <a:solidFill>
                  <a:srgbClr val="C00000"/>
                </a:solidFill>
                <a:cs typeface="+mn-ea"/>
                <a:sym typeface="+mn-lt"/>
              </a:rPr>
              <a:t>DS=250AH</a:t>
            </a:r>
            <a:r>
              <a:rPr lang="zh-CN" altLang="en-US" kern="0" dirty="0">
                <a:solidFill>
                  <a:srgbClr val="C00000"/>
                </a:solidFill>
                <a:cs typeface="+mn-ea"/>
                <a:sym typeface="+mn-lt"/>
              </a:rPr>
              <a:t>，数据所在单元的偏移地址</a:t>
            </a:r>
            <a:r>
              <a:rPr lang="en-US" altLang="zh-CN" kern="0" dirty="0">
                <a:solidFill>
                  <a:srgbClr val="C00000"/>
                </a:solidFill>
                <a:cs typeface="+mn-ea"/>
                <a:sym typeface="+mn-lt"/>
              </a:rPr>
              <a:t>=0204H</a:t>
            </a:r>
            <a:r>
              <a:rPr lang="zh-CN" altLang="en-US" kern="0" dirty="0">
                <a:solidFill>
                  <a:srgbClr val="C00000"/>
                </a:solidFill>
                <a:cs typeface="+mn-ea"/>
                <a:sym typeface="+mn-lt"/>
              </a:rPr>
              <a:t>。则该操作数所在单元的物理地址为：</a:t>
            </a:r>
            <a:endParaRPr lang="zh-CN" altLang="en-US" kern="0" dirty="0">
              <a:solidFill>
                <a:srgbClr val="C00000"/>
              </a:solidFill>
              <a:cs typeface="+mn-ea"/>
              <a:sym typeface="+mn-lt"/>
            </a:endParaRPr>
          </a:p>
        </p:txBody>
      </p:sp>
      <p:sp>
        <p:nvSpPr>
          <p:cNvPr id="2" name="矩形 1"/>
          <p:cNvSpPr/>
          <p:nvPr/>
        </p:nvSpPr>
        <p:spPr>
          <a:xfrm>
            <a:off x="4590786" y="4136841"/>
            <a:ext cx="2602089" cy="696024"/>
          </a:xfrm>
          <a:prstGeom prst="rect">
            <a:avLst/>
          </a:prstGeom>
        </p:spPr>
        <p:txBody>
          <a:bodyPr wrap="square">
            <a:spAutoFit/>
          </a:bodyPr>
          <a:lstStyle/>
          <a:p>
            <a:pPr lvl="1" eaLnBrk="1" hangingPunct="1">
              <a:lnSpc>
                <a:spcPct val="120000"/>
              </a:lnSpc>
            </a:pPr>
            <a:r>
              <a:rPr lang="en-US" altLang="zh-CN" sz="3600" kern="0" dirty="0">
                <a:solidFill>
                  <a:srgbClr val="009900"/>
                </a:solidFill>
                <a:latin typeface="+mn-lt"/>
                <a:ea typeface="+mn-ea"/>
                <a:cs typeface="+mn-ea"/>
                <a:sym typeface="+mn-lt"/>
              </a:rPr>
              <a:t>252A4H</a:t>
            </a:r>
            <a:endParaRPr lang="zh-CN" altLang="en-US" sz="3600" kern="0" dirty="0">
              <a:solidFill>
                <a:srgbClr val="0099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bwMode="auto">
          <a:xfrm>
            <a:off x="457200" y="1189038"/>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342900" indent="-342900">
              <a:lnSpc>
                <a:spcPct val="115000"/>
              </a:lnSpc>
              <a:spcBef>
                <a:spcPct val="15000"/>
              </a:spcBef>
            </a:pPr>
            <a:r>
              <a:rPr lang="zh-CN" altLang="en-US" b="1" dirty="0">
                <a:solidFill>
                  <a:srgbClr val="C00000"/>
                </a:solidFill>
                <a:latin typeface="微软雅黑" panose="020B0503020204020204" charset="-122"/>
                <a:ea typeface="微软雅黑" panose="020B0503020204020204" charset="-122"/>
                <a:cs typeface="+mn-cs"/>
              </a:rPr>
              <a:t>逻辑地址、物理地址</a:t>
            </a:r>
            <a:endParaRPr lang="zh-CN" altLang="en-US" b="1" dirty="0">
              <a:solidFill>
                <a:srgbClr val="C00000"/>
              </a:solidFill>
              <a:latin typeface="微软雅黑" panose="020B0503020204020204" charset="-122"/>
              <a:ea typeface="微软雅黑" panose="020B0503020204020204" charset="-122"/>
              <a:cs typeface="+mn-cs"/>
            </a:endParaRPr>
          </a:p>
        </p:txBody>
      </p:sp>
      <p:sp>
        <p:nvSpPr>
          <p:cNvPr id="57347" name="Rectangle 3"/>
          <p:cNvSpPr>
            <a:spLocks noGrp="1" noChangeArrowheads="1"/>
          </p:cNvSpPr>
          <p:nvPr>
            <p:ph type="body" idx="1"/>
          </p:nvPr>
        </p:nvSpPr>
        <p:spPr bwMode="auto">
          <a:xfrm>
            <a:off x="600075" y="2332038"/>
            <a:ext cx="822960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nSpc>
                <a:spcPct val="150000"/>
              </a:lnSpc>
            </a:pPr>
            <a:r>
              <a:rPr lang="zh-CN" altLang="en-US" b="1" dirty="0"/>
              <a:t>逻辑地址的形式：</a:t>
            </a:r>
            <a:endParaRPr lang="en-US" altLang="zh-CN" b="1" dirty="0"/>
          </a:p>
          <a:p>
            <a:pPr marL="0" indent="0">
              <a:buNone/>
            </a:pPr>
            <a:r>
              <a:rPr lang="en-US" altLang="zh-CN" b="1" dirty="0"/>
              <a:t>   </a:t>
            </a:r>
            <a:r>
              <a:rPr lang="zh-CN" altLang="en-US" b="1" dirty="0">
                <a:solidFill>
                  <a:srgbClr val="0000FF"/>
                </a:solidFill>
              </a:rPr>
              <a:t>指令操作数，指令间的相对地址</a:t>
            </a:r>
            <a:endParaRPr lang="zh-CN" altLang="en-US" b="1" dirty="0">
              <a:solidFill>
                <a:srgbClr val="0000FF"/>
              </a:solidFill>
            </a:endParaRPr>
          </a:p>
          <a:p>
            <a:pPr>
              <a:lnSpc>
                <a:spcPct val="150000"/>
              </a:lnSpc>
            </a:pPr>
            <a:r>
              <a:rPr lang="zh-CN" altLang="en-US" b="1" dirty="0"/>
              <a:t>物理地址：</a:t>
            </a:r>
            <a:r>
              <a:rPr lang="en-US" altLang="zh-CN" b="1" dirty="0">
                <a:solidFill>
                  <a:srgbClr val="0000FF"/>
                </a:solidFill>
              </a:rPr>
              <a:t>MEM</a:t>
            </a:r>
            <a:r>
              <a:rPr lang="zh-CN" altLang="en-US" b="1" dirty="0">
                <a:solidFill>
                  <a:srgbClr val="0000FF"/>
                </a:solidFill>
              </a:rPr>
              <a:t>的绝对地址</a:t>
            </a:r>
            <a:endParaRPr lang="zh-CN" altLang="en-US" b="1" dirty="0">
              <a:solidFill>
                <a:srgbClr val="0000FF"/>
              </a:solidFill>
            </a:endParaRPr>
          </a:p>
          <a:p>
            <a:pPr>
              <a:lnSpc>
                <a:spcPct val="150000"/>
              </a:lnSpc>
            </a:pPr>
            <a:r>
              <a:rPr lang="zh-CN" altLang="en-US" b="1" dirty="0"/>
              <a:t>逻辑地址到物理地址的转换过程因</a:t>
            </a:r>
            <a:r>
              <a:rPr lang="en-US" altLang="zh-CN" b="1" dirty="0"/>
              <a:t>CPU ARCH</a:t>
            </a:r>
            <a:r>
              <a:rPr lang="zh-CN" altLang="en-US" b="1" dirty="0"/>
              <a:t>的不同而不同</a:t>
            </a:r>
            <a:endParaRPr lang="zh-CN" altLang="en-US" b="1" dirty="0"/>
          </a:p>
          <a:p>
            <a:pPr>
              <a:buFontTx/>
              <a:buNone/>
            </a:pPr>
            <a:endParaRPr lang="en-US" altLang="zh-CN" dirty="0"/>
          </a:p>
        </p:txBody>
      </p:sp>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3" name="Rectangle 3"/>
          <p:cNvSpPr>
            <a:spLocks noGrp="1" noChangeArrowheads="1"/>
          </p:cNvSpPr>
          <p:nvPr>
            <p:ph type="body" idx="1"/>
          </p:nvPr>
        </p:nvSpPr>
        <p:spPr>
          <a:xfrm>
            <a:off x="891612" y="1166019"/>
            <a:ext cx="7360775" cy="45259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25000"/>
              </a:lnSpc>
              <a:buFontTx/>
              <a:buNone/>
            </a:pPr>
            <a:r>
              <a:rPr lang="zh-CN" altLang="en-US" b="1" dirty="0">
                <a:solidFill>
                  <a:srgbClr val="0000FF"/>
                </a:solidFill>
                <a:cs typeface="+mn-ea"/>
                <a:sym typeface="+mn-lt"/>
              </a:rPr>
              <a:t>段地址与段寄存器</a:t>
            </a:r>
            <a:endParaRPr lang="zh-CN" altLang="en-US" b="1" dirty="0">
              <a:solidFill>
                <a:srgbClr val="0000FF"/>
              </a:solidFill>
              <a:cs typeface="+mn-ea"/>
              <a:sym typeface="+mn-lt"/>
            </a:endParaRPr>
          </a:p>
          <a:p>
            <a:pPr lvl="1">
              <a:lnSpc>
                <a:spcPct val="150000"/>
              </a:lnSpc>
              <a:spcBef>
                <a:spcPct val="0"/>
              </a:spcBef>
              <a:buFont typeface="Times New Roman" panose="02020603050405020304" pitchFamily="18" charset="0"/>
              <a:buChar char="−"/>
              <a:defRPr/>
            </a:pPr>
            <a:r>
              <a:rPr lang="zh-CN" altLang="en-US" sz="2400" b="1" kern="1200" dirty="0">
                <a:solidFill>
                  <a:srgbClr val="CC6600"/>
                </a:solidFill>
                <a:cs typeface="+mn-ea"/>
                <a:sym typeface="+mn-lt"/>
              </a:rPr>
              <a:t>段是安排相关代码或数据的主存区域</a:t>
            </a:r>
            <a:endParaRPr lang="zh-CN" altLang="en-US" sz="2400" b="1" kern="1200" dirty="0">
              <a:solidFill>
                <a:srgbClr val="CC6600"/>
              </a:solidFill>
              <a:cs typeface="+mn-ea"/>
              <a:sym typeface="+mn-lt"/>
            </a:endParaRPr>
          </a:p>
          <a:p>
            <a:pPr lvl="1">
              <a:lnSpc>
                <a:spcPct val="150000"/>
              </a:lnSpc>
              <a:spcBef>
                <a:spcPct val="0"/>
              </a:spcBef>
              <a:buFont typeface="Times New Roman" panose="02020603050405020304" pitchFamily="18" charset="0"/>
              <a:buChar char="−"/>
              <a:defRPr/>
            </a:pPr>
            <a:r>
              <a:rPr lang="zh-CN" altLang="en-US" sz="2400" b="1" kern="1200" dirty="0">
                <a:cs typeface="+mn-ea"/>
                <a:sym typeface="+mn-lt"/>
              </a:rPr>
              <a:t>段寄存器表明</a:t>
            </a:r>
            <a:r>
              <a:rPr lang="zh-CN" altLang="en-US" sz="2400" b="1" kern="1200" dirty="0">
                <a:solidFill>
                  <a:srgbClr val="C00000"/>
                </a:solidFill>
                <a:cs typeface="+mn-ea"/>
                <a:sym typeface="+mn-lt"/>
              </a:rPr>
              <a:t>段在主存中的位置</a:t>
            </a:r>
            <a:endParaRPr lang="zh-CN" altLang="en-US" sz="2400" b="1" kern="1200" dirty="0">
              <a:solidFill>
                <a:srgbClr val="C00000"/>
              </a:solidFill>
              <a:cs typeface="+mn-ea"/>
              <a:sym typeface="+mn-lt"/>
            </a:endParaRPr>
          </a:p>
          <a:p>
            <a:pPr lvl="1">
              <a:lnSpc>
                <a:spcPct val="150000"/>
              </a:lnSpc>
              <a:spcBef>
                <a:spcPct val="0"/>
              </a:spcBef>
              <a:buFont typeface="Times New Roman" panose="02020603050405020304" pitchFamily="18" charset="0"/>
              <a:buChar char="−"/>
              <a:defRPr/>
            </a:pPr>
            <a:r>
              <a:rPr lang="en-US" altLang="zh-CN" sz="2400" b="1" kern="1200" dirty="0">
                <a:solidFill>
                  <a:srgbClr val="C00000"/>
                </a:solidFill>
                <a:cs typeface="+mn-ea"/>
                <a:sym typeface="+mn-lt"/>
              </a:rPr>
              <a:t>4</a:t>
            </a:r>
            <a:r>
              <a:rPr lang="zh-CN" altLang="en-US" sz="2400" b="1" kern="1200" dirty="0">
                <a:solidFill>
                  <a:srgbClr val="C00000"/>
                </a:solidFill>
                <a:cs typeface="+mn-ea"/>
                <a:sym typeface="+mn-lt"/>
              </a:rPr>
              <a:t>个</a:t>
            </a:r>
            <a:r>
              <a:rPr lang="en-US" altLang="zh-CN" sz="2400" b="1" kern="1200" dirty="0">
                <a:solidFill>
                  <a:srgbClr val="C00000"/>
                </a:solidFill>
                <a:cs typeface="+mn-ea"/>
                <a:sym typeface="+mn-lt"/>
              </a:rPr>
              <a:t>16</a:t>
            </a:r>
            <a:r>
              <a:rPr lang="zh-CN" altLang="en-US" sz="2400" b="1" kern="1200" dirty="0">
                <a:solidFill>
                  <a:srgbClr val="C00000"/>
                </a:solidFill>
                <a:cs typeface="+mn-ea"/>
                <a:sym typeface="+mn-lt"/>
              </a:rPr>
              <a:t>位段寄存器：</a:t>
            </a:r>
            <a:r>
              <a:rPr lang="en-US" altLang="zh-CN" sz="2400" b="1" kern="1200" dirty="0">
                <a:solidFill>
                  <a:srgbClr val="002060"/>
                </a:solidFill>
                <a:cs typeface="+mn-ea"/>
                <a:sym typeface="+mn-lt"/>
              </a:rPr>
              <a:t>CS  DS  SS  ES </a:t>
            </a:r>
            <a:endParaRPr lang="en-US" altLang="zh-CN" sz="2400" b="1" kern="1200" dirty="0">
              <a:solidFill>
                <a:srgbClr val="002060"/>
              </a:solidFill>
              <a:cs typeface="+mn-ea"/>
              <a:sym typeface="+mn-lt"/>
            </a:endParaRPr>
          </a:p>
          <a:p>
            <a:pPr lvl="2">
              <a:lnSpc>
                <a:spcPct val="150000"/>
              </a:lnSpc>
              <a:spcBef>
                <a:spcPct val="0"/>
              </a:spcBef>
              <a:buFont typeface="Times New Roman" panose="02020603050405020304" pitchFamily="18" charset="0"/>
              <a:buChar char="−"/>
              <a:defRPr/>
            </a:pPr>
            <a:r>
              <a:rPr lang="zh-CN" altLang="en-US" sz="2000" b="1" kern="1200" dirty="0">
                <a:solidFill>
                  <a:srgbClr val="009900"/>
                </a:solidFill>
                <a:cs typeface="+mn-ea"/>
                <a:sym typeface="+mn-lt"/>
              </a:rPr>
              <a:t>代码段</a:t>
            </a:r>
            <a:r>
              <a:rPr lang="en-US" altLang="zh-CN" sz="2000" b="1" kern="1200" dirty="0">
                <a:solidFill>
                  <a:srgbClr val="009900"/>
                </a:solidFill>
                <a:cs typeface="+mn-ea"/>
                <a:sym typeface="+mn-lt"/>
              </a:rPr>
              <a:t>CS</a:t>
            </a:r>
            <a:r>
              <a:rPr lang="zh-CN" altLang="en-US" sz="2000" b="1" kern="1200" dirty="0">
                <a:cs typeface="+mn-ea"/>
                <a:sym typeface="+mn-lt"/>
              </a:rPr>
              <a:t>主要存放运行的程序。</a:t>
            </a:r>
            <a:endParaRPr lang="zh-CN" altLang="en-US" sz="2000" b="1" kern="1200" dirty="0">
              <a:cs typeface="+mn-ea"/>
              <a:sym typeface="+mn-lt"/>
            </a:endParaRPr>
          </a:p>
          <a:p>
            <a:pPr lvl="2">
              <a:lnSpc>
                <a:spcPct val="150000"/>
              </a:lnSpc>
              <a:spcBef>
                <a:spcPct val="0"/>
              </a:spcBef>
              <a:buFont typeface="Times New Roman" panose="02020603050405020304" pitchFamily="18" charset="0"/>
              <a:buChar char="−"/>
              <a:defRPr/>
            </a:pPr>
            <a:r>
              <a:rPr lang="zh-CN" altLang="en-US" sz="2000" b="1" kern="1200" dirty="0">
                <a:solidFill>
                  <a:srgbClr val="009900"/>
                </a:solidFill>
                <a:cs typeface="+mn-ea"/>
                <a:sym typeface="+mn-lt"/>
              </a:rPr>
              <a:t>数据段</a:t>
            </a:r>
            <a:r>
              <a:rPr lang="en-US" altLang="zh-CN" sz="2000" b="1" kern="1200" dirty="0">
                <a:solidFill>
                  <a:srgbClr val="009900"/>
                </a:solidFill>
                <a:cs typeface="+mn-ea"/>
                <a:sym typeface="+mn-lt"/>
              </a:rPr>
              <a:t>DS</a:t>
            </a:r>
            <a:r>
              <a:rPr lang="zh-CN" altLang="en-US" sz="2000" b="1" kern="1200" dirty="0">
                <a:cs typeface="+mn-ea"/>
                <a:sym typeface="+mn-lt"/>
              </a:rPr>
              <a:t>存放运行程序所用的数据。</a:t>
            </a:r>
            <a:endParaRPr lang="zh-CN" altLang="en-US" sz="2000" b="1" kern="1200" dirty="0">
              <a:cs typeface="+mn-ea"/>
              <a:sym typeface="+mn-lt"/>
            </a:endParaRPr>
          </a:p>
          <a:p>
            <a:pPr lvl="2">
              <a:lnSpc>
                <a:spcPct val="150000"/>
              </a:lnSpc>
              <a:spcBef>
                <a:spcPct val="0"/>
              </a:spcBef>
              <a:buFont typeface="Times New Roman" panose="02020603050405020304" pitchFamily="18" charset="0"/>
              <a:buChar char="−"/>
              <a:defRPr/>
            </a:pPr>
            <a:r>
              <a:rPr lang="zh-CN" altLang="en-US" sz="2000" b="1" kern="1200" dirty="0">
                <a:solidFill>
                  <a:srgbClr val="009900"/>
                </a:solidFill>
                <a:cs typeface="+mn-ea"/>
                <a:sym typeface="+mn-lt"/>
              </a:rPr>
              <a:t>堆栈段</a:t>
            </a:r>
            <a:r>
              <a:rPr lang="en-US" altLang="zh-CN" sz="2000" b="1" kern="1200" dirty="0">
                <a:solidFill>
                  <a:srgbClr val="009900"/>
                </a:solidFill>
                <a:cs typeface="+mn-ea"/>
                <a:sym typeface="+mn-lt"/>
              </a:rPr>
              <a:t>SS</a:t>
            </a:r>
            <a:r>
              <a:rPr lang="zh-CN" altLang="en-US" sz="2000" b="1" kern="1200" dirty="0">
                <a:cs typeface="+mn-ea"/>
                <a:sym typeface="+mn-lt"/>
              </a:rPr>
              <a:t>定义了堆栈的所在区域。</a:t>
            </a:r>
            <a:endParaRPr lang="zh-CN" altLang="en-US" sz="2000" b="1" kern="1200" dirty="0">
              <a:cs typeface="+mn-ea"/>
              <a:sym typeface="+mn-lt"/>
            </a:endParaRPr>
          </a:p>
          <a:p>
            <a:pPr lvl="2">
              <a:lnSpc>
                <a:spcPct val="150000"/>
              </a:lnSpc>
              <a:spcBef>
                <a:spcPct val="0"/>
              </a:spcBef>
              <a:buFont typeface="Times New Roman" panose="02020603050405020304" pitchFamily="18" charset="0"/>
              <a:buChar char="−"/>
              <a:defRPr/>
            </a:pPr>
            <a:r>
              <a:rPr lang="zh-CN" altLang="en-US" sz="2000" b="1" kern="1200" dirty="0">
                <a:solidFill>
                  <a:srgbClr val="009900"/>
                </a:solidFill>
                <a:cs typeface="+mn-ea"/>
                <a:sym typeface="+mn-lt"/>
              </a:rPr>
              <a:t>附加段</a:t>
            </a:r>
            <a:r>
              <a:rPr lang="en-US" altLang="zh-CN" sz="2000" b="1" kern="1200" dirty="0">
                <a:solidFill>
                  <a:srgbClr val="009900"/>
                </a:solidFill>
                <a:cs typeface="+mn-ea"/>
                <a:sym typeface="+mn-lt"/>
              </a:rPr>
              <a:t>ES</a:t>
            </a:r>
            <a:r>
              <a:rPr lang="zh-CN" altLang="en-US" sz="2000" b="1" kern="1200" dirty="0">
                <a:cs typeface="+mn-ea"/>
                <a:sym typeface="+mn-lt"/>
              </a:rPr>
              <a:t>是附加的数据段，它是一个辅助的数据区，在串操作指令中用到目的串必定存放在附加段中。</a:t>
            </a:r>
            <a:endParaRPr lang="zh-CN" altLang="en-US" sz="2000" b="1" kern="1200" dirty="0">
              <a:cs typeface="+mn-ea"/>
              <a:sym typeface="+mn-lt"/>
            </a:endParaRPr>
          </a:p>
          <a:p>
            <a:pPr lvl="1">
              <a:lnSpc>
                <a:spcPct val="150000"/>
              </a:lnSpc>
              <a:spcBef>
                <a:spcPct val="0"/>
              </a:spcBef>
              <a:buFont typeface="Times New Roman" panose="02020603050405020304" pitchFamily="18" charset="0"/>
              <a:buChar char="−"/>
              <a:defRPr/>
            </a:pPr>
            <a:endParaRPr lang="zh-CN" altLang="en-US" sz="2400" b="1" kern="1200" dirty="0">
              <a:solidFill>
                <a:srgbClr val="002060"/>
              </a:solidFill>
              <a:cs typeface="+mn-ea"/>
              <a:sym typeface="+mn-lt"/>
            </a:endParaRPr>
          </a:p>
        </p:txBody>
      </p:sp>
      <p:sp>
        <p:nvSpPr>
          <p:cNvPr id="2" name="矩形 1"/>
          <p:cNvSpPr/>
          <p:nvPr/>
        </p:nvSpPr>
        <p:spPr>
          <a:xfrm>
            <a:off x="106687" y="6031967"/>
            <a:ext cx="8930623" cy="600164"/>
          </a:xfrm>
          <a:prstGeom prst="rect">
            <a:avLst/>
          </a:prstGeom>
        </p:spPr>
        <p:txBody>
          <a:bodyPr wrap="square">
            <a:spAutoFit/>
          </a:bodyPr>
          <a:lstStyle/>
          <a:p>
            <a:pPr marL="0" lvl="1">
              <a:lnSpc>
                <a:spcPct val="150000"/>
              </a:lnSpc>
              <a:defRPr/>
            </a:pPr>
            <a:r>
              <a:rPr lang="zh-CN" altLang="en-US" sz="2200" dirty="0">
                <a:solidFill>
                  <a:srgbClr val="0000FF"/>
                </a:solidFill>
                <a:latin typeface="+mn-lt"/>
                <a:ea typeface="+mn-ea"/>
                <a:cs typeface="+mn-ea"/>
                <a:sym typeface="+mn-lt"/>
              </a:rPr>
              <a:t>每个段寄存器可以确定一个段的</a:t>
            </a:r>
            <a:r>
              <a:rPr lang="en-US" altLang="zh-CN" sz="2200" dirty="0">
                <a:solidFill>
                  <a:srgbClr val="0000FF"/>
                </a:solidFill>
                <a:latin typeface="+mn-lt"/>
                <a:ea typeface="+mn-ea"/>
                <a:cs typeface="+mn-ea"/>
                <a:sym typeface="+mn-lt"/>
              </a:rPr>
              <a:t>20</a:t>
            </a:r>
            <a:r>
              <a:rPr lang="zh-CN" altLang="en-US" sz="2200" dirty="0">
                <a:solidFill>
                  <a:srgbClr val="0000FF"/>
                </a:solidFill>
                <a:latin typeface="+mn-lt"/>
                <a:ea typeface="+mn-ea"/>
                <a:cs typeface="+mn-ea"/>
                <a:sym typeface="+mn-lt"/>
              </a:rPr>
              <a:t>位起始地址中的高</a:t>
            </a:r>
            <a:r>
              <a:rPr lang="en-US" altLang="zh-CN" sz="2200" dirty="0">
                <a:solidFill>
                  <a:srgbClr val="0000FF"/>
                </a:solidFill>
                <a:latin typeface="+mn-lt"/>
                <a:ea typeface="+mn-ea"/>
                <a:cs typeface="+mn-ea"/>
                <a:sym typeface="+mn-lt"/>
              </a:rPr>
              <a:t>16</a:t>
            </a:r>
            <a:r>
              <a:rPr lang="zh-CN" altLang="en-US" sz="2200" dirty="0">
                <a:solidFill>
                  <a:srgbClr val="0000FF"/>
                </a:solidFill>
                <a:latin typeface="+mn-lt"/>
                <a:ea typeface="+mn-ea"/>
                <a:cs typeface="+mn-ea"/>
                <a:sym typeface="+mn-lt"/>
              </a:rPr>
              <a:t>位，称为段基址</a:t>
            </a:r>
            <a:endParaRPr lang="zh-CN" altLang="en-US" sz="2200" dirty="0">
              <a:solidFill>
                <a:srgbClr val="0000FF"/>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20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200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200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200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00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200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20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0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466543" y="1112561"/>
            <a:ext cx="8221822" cy="1200329"/>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spcBef>
                <a:spcPct val="50000"/>
              </a:spcBef>
            </a:pPr>
            <a:r>
              <a:rPr lang="zh-CN" altLang="en-US" dirty="0">
                <a:solidFill>
                  <a:srgbClr val="CC3300"/>
                </a:solidFill>
                <a:latin typeface="+mn-lt"/>
                <a:ea typeface="+mn-ea"/>
                <a:cs typeface="+mn-ea"/>
                <a:sym typeface="+mn-lt"/>
              </a:rPr>
              <a:t>各段在存储器中的分配是由操作系统负责的。一般情况下，根据需求量分配。</a:t>
            </a:r>
            <a:r>
              <a:rPr lang="zh-CN" altLang="en-US" dirty="0">
                <a:solidFill>
                  <a:srgbClr val="0000FF"/>
                </a:solidFill>
                <a:latin typeface="+mn-lt"/>
                <a:ea typeface="+mn-ea"/>
                <a:cs typeface="+mn-ea"/>
                <a:sym typeface="+mn-lt"/>
              </a:rPr>
              <a:t>注意：只有</a:t>
            </a:r>
            <a:r>
              <a:rPr lang="en-US" altLang="zh-CN" dirty="0">
                <a:solidFill>
                  <a:srgbClr val="0000FF"/>
                </a:solidFill>
                <a:latin typeface="+mn-lt"/>
                <a:ea typeface="+mn-ea"/>
                <a:cs typeface="+mn-ea"/>
                <a:sym typeface="+mn-lt"/>
              </a:rPr>
              <a:t>CS</a:t>
            </a:r>
            <a:r>
              <a:rPr lang="zh-CN" altLang="en-US" dirty="0">
                <a:solidFill>
                  <a:srgbClr val="0000FF"/>
                </a:solidFill>
                <a:latin typeface="+mn-lt"/>
                <a:ea typeface="+mn-ea"/>
                <a:cs typeface="+mn-ea"/>
                <a:sym typeface="+mn-lt"/>
              </a:rPr>
              <a:t>段寄存器是</a:t>
            </a:r>
            <a:r>
              <a:rPr lang="en-US" altLang="zh-CN" dirty="0">
                <a:solidFill>
                  <a:srgbClr val="0000FF"/>
                </a:solidFill>
                <a:latin typeface="+mn-lt"/>
                <a:ea typeface="+mn-ea"/>
                <a:cs typeface="+mn-ea"/>
                <a:sym typeface="+mn-lt"/>
              </a:rPr>
              <a:t>OS</a:t>
            </a:r>
            <a:r>
              <a:rPr lang="zh-CN" altLang="en-US" dirty="0">
                <a:solidFill>
                  <a:srgbClr val="0000FF"/>
                </a:solidFill>
                <a:latin typeface="+mn-lt"/>
                <a:ea typeface="+mn-ea"/>
                <a:cs typeface="+mn-ea"/>
                <a:sym typeface="+mn-lt"/>
              </a:rPr>
              <a:t>分配的，应用程序可读但不可写，其它的段寄存器都可以被修改。</a:t>
            </a:r>
            <a:endParaRPr lang="zh-CN" altLang="en-US" dirty="0">
              <a:solidFill>
                <a:srgbClr val="0000FF"/>
              </a:solidFill>
              <a:latin typeface="+mn-lt"/>
              <a:ea typeface="+mn-ea"/>
              <a:cs typeface="+mn-ea"/>
              <a:sym typeface="+mn-lt"/>
            </a:endParaRPr>
          </a:p>
        </p:txBody>
      </p:sp>
      <p:grpSp>
        <p:nvGrpSpPr>
          <p:cNvPr id="63491" name="Group 35"/>
          <p:cNvGrpSpPr/>
          <p:nvPr/>
        </p:nvGrpSpPr>
        <p:grpSpPr bwMode="auto">
          <a:xfrm>
            <a:off x="611165" y="2440603"/>
            <a:ext cx="8077200" cy="4329112"/>
            <a:chOff x="423" y="1071"/>
            <a:chExt cx="5088" cy="2727"/>
          </a:xfrm>
        </p:grpSpPr>
        <p:sp>
          <p:nvSpPr>
            <p:cNvPr id="63492" name="Text Box 4"/>
            <p:cNvSpPr txBox="1">
              <a:spLocks noChangeArrowheads="1"/>
            </p:cNvSpPr>
            <p:nvPr/>
          </p:nvSpPr>
          <p:spPr bwMode="auto">
            <a:xfrm>
              <a:off x="423" y="3164"/>
              <a:ext cx="1623" cy="158"/>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zh-CN" altLang="en-US" sz="1800">
                  <a:latin typeface="+mn-lt"/>
                  <a:ea typeface="+mn-ea"/>
                  <a:cs typeface="+mn-ea"/>
                  <a:sym typeface="+mn-lt"/>
                </a:rPr>
                <a:t>段寄存器</a:t>
              </a:r>
              <a:endParaRPr lang="zh-CN" altLang="en-US" sz="1800">
                <a:latin typeface="+mn-lt"/>
                <a:ea typeface="+mn-ea"/>
                <a:cs typeface="+mn-ea"/>
                <a:sym typeface="+mn-lt"/>
              </a:endParaRPr>
            </a:p>
          </p:txBody>
        </p:sp>
        <p:sp>
          <p:nvSpPr>
            <p:cNvPr id="63493" name="Text Box 5"/>
            <p:cNvSpPr txBox="1">
              <a:spLocks noChangeArrowheads="1"/>
            </p:cNvSpPr>
            <p:nvPr/>
          </p:nvSpPr>
          <p:spPr bwMode="auto">
            <a:xfrm>
              <a:off x="440" y="1972"/>
              <a:ext cx="534" cy="254"/>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a:latin typeface="+mn-lt"/>
                  <a:ea typeface="+mn-ea"/>
                  <a:cs typeface="+mn-ea"/>
                  <a:sym typeface="+mn-lt"/>
                </a:rPr>
                <a:t>CS</a:t>
              </a:r>
              <a:endParaRPr lang="en-US" altLang="zh-CN" sz="1800">
                <a:latin typeface="+mn-lt"/>
                <a:ea typeface="+mn-ea"/>
                <a:cs typeface="+mn-ea"/>
                <a:sym typeface="+mn-lt"/>
              </a:endParaRPr>
            </a:p>
          </p:txBody>
        </p:sp>
        <p:sp>
          <p:nvSpPr>
            <p:cNvPr id="63494" name="Text Box 6"/>
            <p:cNvSpPr txBox="1">
              <a:spLocks noChangeArrowheads="1"/>
            </p:cNvSpPr>
            <p:nvPr/>
          </p:nvSpPr>
          <p:spPr bwMode="auto">
            <a:xfrm>
              <a:off x="440" y="2226"/>
              <a:ext cx="534" cy="252"/>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dirty="0">
                  <a:latin typeface="+mn-lt"/>
                  <a:ea typeface="+mn-ea"/>
                  <a:cs typeface="+mn-ea"/>
                  <a:sym typeface="+mn-lt"/>
                </a:rPr>
                <a:t>SS</a:t>
              </a:r>
              <a:endParaRPr lang="en-US" altLang="zh-CN" sz="1800" dirty="0">
                <a:latin typeface="+mn-lt"/>
                <a:ea typeface="+mn-ea"/>
                <a:cs typeface="+mn-ea"/>
                <a:sym typeface="+mn-lt"/>
              </a:endParaRPr>
            </a:p>
          </p:txBody>
        </p:sp>
        <p:sp>
          <p:nvSpPr>
            <p:cNvPr id="63495" name="Text Box 7"/>
            <p:cNvSpPr txBox="1">
              <a:spLocks noChangeArrowheads="1"/>
            </p:cNvSpPr>
            <p:nvPr/>
          </p:nvSpPr>
          <p:spPr bwMode="auto">
            <a:xfrm>
              <a:off x="423" y="2480"/>
              <a:ext cx="534" cy="255"/>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dirty="0">
                  <a:latin typeface="+mn-lt"/>
                  <a:ea typeface="+mn-ea"/>
                  <a:cs typeface="+mn-ea"/>
                  <a:sym typeface="+mn-lt"/>
                </a:rPr>
                <a:t> DS</a:t>
              </a:r>
              <a:endParaRPr lang="en-US" altLang="zh-CN" sz="1800" dirty="0">
                <a:latin typeface="+mn-lt"/>
                <a:ea typeface="+mn-ea"/>
                <a:cs typeface="+mn-ea"/>
                <a:sym typeface="+mn-lt"/>
              </a:endParaRPr>
            </a:p>
          </p:txBody>
        </p:sp>
        <p:sp>
          <p:nvSpPr>
            <p:cNvPr id="63496" name="Text Box 8"/>
            <p:cNvSpPr txBox="1">
              <a:spLocks noChangeArrowheads="1"/>
            </p:cNvSpPr>
            <p:nvPr/>
          </p:nvSpPr>
          <p:spPr bwMode="auto">
            <a:xfrm>
              <a:off x="440" y="2737"/>
              <a:ext cx="534" cy="252"/>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a:latin typeface="+mn-lt"/>
                  <a:ea typeface="+mn-ea"/>
                  <a:cs typeface="+mn-ea"/>
                  <a:sym typeface="+mn-lt"/>
                </a:rPr>
                <a:t>ES</a:t>
              </a:r>
              <a:endParaRPr lang="en-US" altLang="zh-CN" sz="1800">
                <a:latin typeface="+mn-lt"/>
                <a:ea typeface="+mn-ea"/>
                <a:cs typeface="+mn-ea"/>
                <a:sym typeface="+mn-lt"/>
              </a:endParaRPr>
            </a:p>
          </p:txBody>
        </p:sp>
        <p:sp>
          <p:nvSpPr>
            <p:cNvPr id="63497" name="Rectangle 9"/>
            <p:cNvSpPr>
              <a:spLocks noChangeArrowheads="1"/>
            </p:cNvSpPr>
            <p:nvPr/>
          </p:nvSpPr>
          <p:spPr bwMode="auto">
            <a:xfrm>
              <a:off x="974" y="1972"/>
              <a:ext cx="1069" cy="254"/>
            </a:xfrm>
            <a:prstGeom prst="rect">
              <a:avLst/>
            </a:prstGeom>
            <a:noFill/>
            <a:ln w="9525">
              <a:solidFill>
                <a:srgbClr val="000000"/>
              </a:solidFill>
              <a:miter lim="800000"/>
            </a:ln>
            <a:extLst>
              <a:ext uri="{909E8E84-426E-40DD-AFC4-6F175D3DCCD1}">
                <a14:hiddenFill xmlns:a14="http://schemas.microsoft.com/office/drawing/2010/main">
                  <a:solidFill>
                    <a:srgbClr val="00FFFF"/>
                  </a:solidFill>
                </a14:hiddenFill>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a:latin typeface="+mn-lt"/>
                  <a:ea typeface="+mn-ea"/>
                  <a:cs typeface="+mn-ea"/>
                  <a:sym typeface="+mn-lt"/>
                </a:rPr>
                <a:t>0200H</a:t>
              </a:r>
              <a:endParaRPr lang="en-US" altLang="zh-CN" sz="1800">
                <a:latin typeface="+mn-lt"/>
                <a:ea typeface="+mn-ea"/>
                <a:cs typeface="+mn-ea"/>
                <a:sym typeface="+mn-lt"/>
              </a:endParaRPr>
            </a:p>
          </p:txBody>
        </p:sp>
        <p:sp>
          <p:nvSpPr>
            <p:cNvPr id="63498" name="Rectangle 10"/>
            <p:cNvSpPr>
              <a:spLocks noChangeArrowheads="1"/>
            </p:cNvSpPr>
            <p:nvPr/>
          </p:nvSpPr>
          <p:spPr bwMode="auto">
            <a:xfrm>
              <a:off x="974" y="2226"/>
              <a:ext cx="1069" cy="254"/>
            </a:xfrm>
            <a:prstGeom prst="rect">
              <a:avLst/>
            </a:prstGeom>
            <a:noFill/>
            <a:ln w="9525">
              <a:solidFill>
                <a:srgbClr val="000000"/>
              </a:solidFill>
              <a:miter lim="800000"/>
            </a:ln>
            <a:extLst>
              <a:ext uri="{909E8E84-426E-40DD-AFC4-6F175D3DCCD1}">
                <a14:hiddenFill xmlns:a14="http://schemas.microsoft.com/office/drawing/2010/main">
                  <a:solidFill>
                    <a:srgbClr val="00FFFF"/>
                  </a:solidFill>
                </a14:hiddenFill>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a:latin typeface="+mn-lt"/>
                  <a:ea typeface="+mn-ea"/>
                  <a:cs typeface="+mn-ea"/>
                  <a:sym typeface="+mn-lt"/>
                </a:rPr>
                <a:t>0400H</a:t>
              </a:r>
              <a:endParaRPr lang="en-US" altLang="zh-CN" sz="1800">
                <a:latin typeface="+mn-lt"/>
                <a:ea typeface="+mn-ea"/>
                <a:cs typeface="+mn-ea"/>
                <a:sym typeface="+mn-lt"/>
              </a:endParaRPr>
            </a:p>
          </p:txBody>
        </p:sp>
        <p:sp>
          <p:nvSpPr>
            <p:cNvPr id="63499" name="Rectangle 11"/>
            <p:cNvSpPr>
              <a:spLocks noChangeArrowheads="1"/>
            </p:cNvSpPr>
            <p:nvPr/>
          </p:nvSpPr>
          <p:spPr bwMode="auto">
            <a:xfrm>
              <a:off x="974" y="2480"/>
              <a:ext cx="1069" cy="255"/>
            </a:xfrm>
            <a:prstGeom prst="rect">
              <a:avLst/>
            </a:prstGeom>
            <a:noFill/>
            <a:ln w="9525">
              <a:solidFill>
                <a:srgbClr val="000000"/>
              </a:solidFill>
              <a:miter lim="800000"/>
            </a:ln>
            <a:extLst>
              <a:ext uri="{909E8E84-426E-40DD-AFC4-6F175D3DCCD1}">
                <a14:hiddenFill xmlns:a14="http://schemas.microsoft.com/office/drawing/2010/main">
                  <a:solidFill>
                    <a:srgbClr val="00FFFF"/>
                  </a:solidFill>
                </a14:hiddenFill>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a:latin typeface="+mn-lt"/>
                  <a:ea typeface="+mn-ea"/>
                  <a:cs typeface="+mn-ea"/>
                  <a:sym typeface="+mn-lt"/>
                </a:rPr>
                <a:t>0480H</a:t>
              </a:r>
              <a:endParaRPr lang="en-US" altLang="zh-CN" sz="1800">
                <a:latin typeface="+mn-lt"/>
                <a:ea typeface="+mn-ea"/>
                <a:cs typeface="+mn-ea"/>
                <a:sym typeface="+mn-lt"/>
              </a:endParaRPr>
            </a:p>
          </p:txBody>
        </p:sp>
        <p:sp>
          <p:nvSpPr>
            <p:cNvPr id="63500" name="Rectangle 12"/>
            <p:cNvSpPr>
              <a:spLocks noChangeArrowheads="1"/>
            </p:cNvSpPr>
            <p:nvPr/>
          </p:nvSpPr>
          <p:spPr bwMode="auto">
            <a:xfrm>
              <a:off x="974" y="2735"/>
              <a:ext cx="1069" cy="254"/>
            </a:xfrm>
            <a:prstGeom prst="rect">
              <a:avLst/>
            </a:prstGeom>
            <a:noFill/>
            <a:ln w="9525">
              <a:solidFill>
                <a:srgbClr val="000000"/>
              </a:solidFill>
              <a:miter lim="800000"/>
            </a:ln>
            <a:extLst>
              <a:ext uri="{909E8E84-426E-40DD-AFC4-6F175D3DCCD1}">
                <a14:hiddenFill xmlns:a14="http://schemas.microsoft.com/office/drawing/2010/main">
                  <a:solidFill>
                    <a:srgbClr val="00FFFF"/>
                  </a:solidFill>
                </a14:hiddenFill>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zh-CN" sz="1800">
                <a:latin typeface="+mn-lt"/>
                <a:ea typeface="+mn-ea"/>
                <a:cs typeface="+mn-ea"/>
                <a:sym typeface="+mn-lt"/>
              </a:endParaRPr>
            </a:p>
          </p:txBody>
        </p:sp>
        <p:sp>
          <p:nvSpPr>
            <p:cNvPr id="63501" name="Line 13"/>
            <p:cNvSpPr>
              <a:spLocks noChangeShapeType="1"/>
            </p:cNvSpPr>
            <p:nvPr/>
          </p:nvSpPr>
          <p:spPr bwMode="auto">
            <a:xfrm>
              <a:off x="2043" y="2099"/>
              <a:ext cx="532"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02" name="Line 14"/>
            <p:cNvSpPr>
              <a:spLocks noChangeShapeType="1"/>
            </p:cNvSpPr>
            <p:nvPr/>
          </p:nvSpPr>
          <p:spPr bwMode="auto">
            <a:xfrm flipV="1">
              <a:off x="2575" y="1464"/>
              <a:ext cx="0" cy="635"/>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03" name="Line 15"/>
            <p:cNvSpPr>
              <a:spLocks noChangeShapeType="1"/>
            </p:cNvSpPr>
            <p:nvPr/>
          </p:nvSpPr>
          <p:spPr bwMode="auto">
            <a:xfrm>
              <a:off x="2575" y="1464"/>
              <a:ext cx="268" cy="0"/>
            </a:xfrm>
            <a:prstGeom prst="line">
              <a:avLst/>
            </a:prstGeom>
            <a:noFill/>
            <a:ln w="9525">
              <a:solidFill>
                <a:srgbClr val="000000"/>
              </a:solidFill>
              <a:round/>
              <a:tailEnd type="triangle" w="sm" len="sm"/>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04" name="Line 16"/>
            <p:cNvSpPr>
              <a:spLocks noChangeShapeType="1"/>
            </p:cNvSpPr>
            <p:nvPr/>
          </p:nvSpPr>
          <p:spPr bwMode="auto">
            <a:xfrm>
              <a:off x="2043" y="2353"/>
              <a:ext cx="532"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05" name="Line 17"/>
            <p:cNvSpPr>
              <a:spLocks noChangeShapeType="1"/>
            </p:cNvSpPr>
            <p:nvPr/>
          </p:nvSpPr>
          <p:spPr bwMode="auto">
            <a:xfrm>
              <a:off x="2575" y="2608"/>
              <a:ext cx="268" cy="0"/>
            </a:xfrm>
            <a:prstGeom prst="line">
              <a:avLst/>
            </a:prstGeom>
            <a:noFill/>
            <a:ln w="9525">
              <a:solidFill>
                <a:srgbClr val="000000"/>
              </a:solidFill>
              <a:round/>
              <a:tailEnd type="triangle" w="sm" len="sm"/>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06" name="Line 18"/>
            <p:cNvSpPr>
              <a:spLocks noChangeShapeType="1"/>
            </p:cNvSpPr>
            <p:nvPr/>
          </p:nvSpPr>
          <p:spPr bwMode="auto">
            <a:xfrm>
              <a:off x="2043" y="2608"/>
              <a:ext cx="266"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07" name="Line 19"/>
            <p:cNvSpPr>
              <a:spLocks noChangeShapeType="1"/>
            </p:cNvSpPr>
            <p:nvPr/>
          </p:nvSpPr>
          <p:spPr bwMode="auto">
            <a:xfrm>
              <a:off x="2309" y="2608"/>
              <a:ext cx="0" cy="381"/>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08" name="Line 20"/>
            <p:cNvSpPr>
              <a:spLocks noChangeShapeType="1"/>
            </p:cNvSpPr>
            <p:nvPr/>
          </p:nvSpPr>
          <p:spPr bwMode="auto">
            <a:xfrm>
              <a:off x="2309" y="2989"/>
              <a:ext cx="534" cy="0"/>
            </a:xfrm>
            <a:prstGeom prst="line">
              <a:avLst/>
            </a:prstGeom>
            <a:noFill/>
            <a:ln w="9525">
              <a:solidFill>
                <a:srgbClr val="000000"/>
              </a:solidFill>
              <a:round/>
              <a:tailEnd type="triangle" w="sm" len="sm"/>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09" name="Text Box 21"/>
            <p:cNvSpPr txBox="1">
              <a:spLocks noChangeArrowheads="1"/>
            </p:cNvSpPr>
            <p:nvPr/>
          </p:nvSpPr>
          <p:spPr bwMode="auto">
            <a:xfrm>
              <a:off x="2176" y="3544"/>
              <a:ext cx="2668" cy="254"/>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latin typeface="+mn-lt"/>
                  <a:ea typeface="+mn-ea"/>
                  <a:cs typeface="+mn-ea"/>
                  <a:sym typeface="+mn-lt"/>
                </a:rPr>
                <a:t>段分配方式</a:t>
              </a:r>
              <a:endParaRPr lang="zh-CN" altLang="en-US" sz="1800" dirty="0">
                <a:latin typeface="+mn-lt"/>
                <a:ea typeface="+mn-ea"/>
                <a:cs typeface="+mn-ea"/>
                <a:sym typeface="+mn-lt"/>
              </a:endParaRPr>
            </a:p>
          </p:txBody>
        </p:sp>
        <p:sp>
          <p:nvSpPr>
            <p:cNvPr id="63510" name="Text Box 22"/>
            <p:cNvSpPr txBox="1">
              <a:spLocks noChangeArrowheads="1"/>
            </p:cNvSpPr>
            <p:nvPr/>
          </p:nvSpPr>
          <p:spPr bwMode="auto">
            <a:xfrm>
              <a:off x="4443" y="1337"/>
              <a:ext cx="1068" cy="254"/>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dirty="0">
                  <a:latin typeface="+mn-lt"/>
                  <a:ea typeface="+mn-ea"/>
                  <a:cs typeface="+mn-ea"/>
                  <a:sym typeface="+mn-lt"/>
                </a:rPr>
                <a:t>02000H</a:t>
              </a:r>
              <a:endParaRPr lang="en-US" altLang="zh-CN" sz="1800" dirty="0">
                <a:latin typeface="+mn-lt"/>
                <a:ea typeface="+mn-ea"/>
                <a:cs typeface="+mn-ea"/>
                <a:sym typeface="+mn-lt"/>
              </a:endParaRPr>
            </a:p>
          </p:txBody>
        </p:sp>
        <p:sp>
          <p:nvSpPr>
            <p:cNvPr id="63511" name="Text Box 23"/>
            <p:cNvSpPr txBox="1">
              <a:spLocks noChangeArrowheads="1"/>
            </p:cNvSpPr>
            <p:nvPr/>
          </p:nvSpPr>
          <p:spPr bwMode="auto">
            <a:xfrm>
              <a:off x="4443" y="2481"/>
              <a:ext cx="1068" cy="254"/>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a:latin typeface="+mn-lt"/>
                  <a:ea typeface="+mn-ea"/>
                  <a:cs typeface="+mn-ea"/>
                  <a:sym typeface="+mn-lt"/>
                </a:rPr>
                <a:t>04000H</a:t>
              </a:r>
              <a:endParaRPr lang="en-US" altLang="zh-CN" sz="1800">
                <a:latin typeface="+mn-lt"/>
                <a:ea typeface="+mn-ea"/>
                <a:cs typeface="+mn-ea"/>
                <a:sym typeface="+mn-lt"/>
              </a:endParaRPr>
            </a:p>
          </p:txBody>
        </p:sp>
        <p:sp>
          <p:nvSpPr>
            <p:cNvPr id="63512" name="Text Box 24"/>
            <p:cNvSpPr txBox="1">
              <a:spLocks noChangeArrowheads="1"/>
            </p:cNvSpPr>
            <p:nvPr/>
          </p:nvSpPr>
          <p:spPr bwMode="auto">
            <a:xfrm>
              <a:off x="4443" y="2862"/>
              <a:ext cx="1068" cy="254"/>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en-US" altLang="zh-CN" sz="1800" dirty="0">
                  <a:latin typeface="+mn-lt"/>
                  <a:ea typeface="+mn-ea"/>
                  <a:cs typeface="+mn-ea"/>
                  <a:sym typeface="+mn-lt"/>
                </a:rPr>
                <a:t>04800H</a:t>
              </a:r>
              <a:endParaRPr lang="en-US" altLang="zh-CN" sz="1800" dirty="0">
                <a:latin typeface="+mn-lt"/>
                <a:ea typeface="+mn-ea"/>
                <a:cs typeface="+mn-ea"/>
                <a:sym typeface="+mn-lt"/>
              </a:endParaRPr>
            </a:p>
          </p:txBody>
        </p:sp>
        <p:sp>
          <p:nvSpPr>
            <p:cNvPr id="63513" name="Text Box 25"/>
            <p:cNvSpPr txBox="1">
              <a:spLocks noChangeArrowheads="1"/>
            </p:cNvSpPr>
            <p:nvPr/>
          </p:nvSpPr>
          <p:spPr bwMode="auto">
            <a:xfrm>
              <a:off x="2737" y="1100"/>
              <a:ext cx="1480" cy="192"/>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r>
                <a:rPr lang="zh-CN" altLang="en-US" sz="2000">
                  <a:latin typeface="+mn-lt"/>
                  <a:ea typeface="+mn-ea"/>
                  <a:cs typeface="+mn-ea"/>
                  <a:sym typeface="+mn-lt"/>
                </a:rPr>
                <a:t>存储器</a:t>
              </a:r>
              <a:endParaRPr lang="zh-CN" altLang="en-US" sz="2000">
                <a:latin typeface="+mn-lt"/>
                <a:ea typeface="+mn-ea"/>
                <a:cs typeface="+mn-ea"/>
                <a:sym typeface="+mn-lt"/>
              </a:endParaRPr>
            </a:p>
          </p:txBody>
        </p:sp>
        <p:sp>
          <p:nvSpPr>
            <p:cNvPr id="63514" name="Rectangle 26"/>
            <p:cNvSpPr>
              <a:spLocks noChangeArrowheads="1"/>
            </p:cNvSpPr>
            <p:nvPr/>
          </p:nvSpPr>
          <p:spPr bwMode="auto">
            <a:xfrm>
              <a:off x="2843" y="1464"/>
              <a:ext cx="1334" cy="1144"/>
            </a:xfrm>
            <a:prstGeom prst="rect">
              <a:avLst/>
            </a:prstGeom>
            <a:noFill/>
            <a:ln w="9525">
              <a:solidFill>
                <a:srgbClr val="000000"/>
              </a:solidFill>
              <a:miter lim="800000"/>
            </a:ln>
            <a:extLst>
              <a:ext uri="{909E8E84-426E-40DD-AFC4-6F175D3DCCD1}">
                <a14:hiddenFill xmlns:a14="http://schemas.microsoft.com/office/drawing/2010/main">
                  <a:solidFill>
                    <a:srgbClr val="00FFFF"/>
                  </a:solidFill>
                </a14:hiddenFill>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latin typeface="+mn-lt"/>
                  <a:ea typeface="+mn-ea"/>
                  <a:cs typeface="+mn-ea"/>
                  <a:sym typeface="+mn-lt"/>
                </a:rPr>
                <a:t>代码段</a:t>
              </a:r>
              <a:endParaRPr lang="zh-CN" altLang="en-US" sz="1800" dirty="0">
                <a:latin typeface="+mn-lt"/>
                <a:ea typeface="+mn-ea"/>
                <a:cs typeface="+mn-ea"/>
                <a:sym typeface="+mn-lt"/>
              </a:endParaRPr>
            </a:p>
          </p:txBody>
        </p:sp>
        <p:sp>
          <p:nvSpPr>
            <p:cNvPr id="63515" name="Rectangle 27"/>
            <p:cNvSpPr>
              <a:spLocks noChangeArrowheads="1"/>
            </p:cNvSpPr>
            <p:nvPr/>
          </p:nvSpPr>
          <p:spPr bwMode="auto">
            <a:xfrm>
              <a:off x="2843" y="2989"/>
              <a:ext cx="1334" cy="381"/>
            </a:xfrm>
            <a:prstGeom prst="rect">
              <a:avLst/>
            </a:prstGeom>
            <a:noFill/>
            <a:ln w="9525">
              <a:solidFill>
                <a:srgbClr val="000000"/>
              </a:solidFill>
              <a:miter lim="800000"/>
            </a:ln>
            <a:extLst>
              <a:ext uri="{909E8E84-426E-40DD-AFC4-6F175D3DCCD1}">
                <a14:hiddenFill xmlns:a14="http://schemas.microsoft.com/office/drawing/2010/main">
                  <a:solidFill>
                    <a:srgbClr val="00FFFF"/>
                  </a:solidFill>
                </a14:hiddenFill>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latin typeface="+mn-lt"/>
                  <a:ea typeface="+mn-ea"/>
                  <a:cs typeface="+mn-ea"/>
                  <a:sym typeface="+mn-lt"/>
                </a:rPr>
                <a:t>数据段</a:t>
              </a:r>
              <a:endParaRPr lang="zh-CN" altLang="en-US" sz="1800" dirty="0">
                <a:latin typeface="+mn-lt"/>
                <a:ea typeface="+mn-ea"/>
                <a:cs typeface="+mn-ea"/>
                <a:sym typeface="+mn-lt"/>
              </a:endParaRPr>
            </a:p>
          </p:txBody>
        </p:sp>
        <p:sp>
          <p:nvSpPr>
            <p:cNvPr id="63516" name="Line 28"/>
            <p:cNvSpPr>
              <a:spLocks noChangeShapeType="1"/>
            </p:cNvSpPr>
            <p:nvPr/>
          </p:nvSpPr>
          <p:spPr bwMode="auto">
            <a:xfrm flipV="1">
              <a:off x="2843" y="1337"/>
              <a:ext cx="0" cy="127"/>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17" name="Line 29"/>
            <p:cNvSpPr>
              <a:spLocks noChangeShapeType="1"/>
            </p:cNvSpPr>
            <p:nvPr/>
          </p:nvSpPr>
          <p:spPr bwMode="auto">
            <a:xfrm flipV="1">
              <a:off x="4177" y="1337"/>
              <a:ext cx="0" cy="127"/>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18" name="Rectangle 30"/>
            <p:cNvSpPr>
              <a:spLocks noChangeArrowheads="1"/>
            </p:cNvSpPr>
            <p:nvPr/>
          </p:nvSpPr>
          <p:spPr bwMode="auto">
            <a:xfrm>
              <a:off x="2843" y="2608"/>
              <a:ext cx="1334" cy="381"/>
            </a:xfrm>
            <a:prstGeom prst="rect">
              <a:avLst/>
            </a:prstGeom>
            <a:noFill/>
            <a:ln w="9525">
              <a:solidFill>
                <a:srgbClr val="000000"/>
              </a:solidFill>
              <a:miter lim="800000"/>
            </a:ln>
            <a:extLst>
              <a:ext uri="{909E8E84-426E-40DD-AFC4-6F175D3DCCD1}">
                <a14:hiddenFill xmlns:a14="http://schemas.microsoft.com/office/drawing/2010/main">
                  <a:solidFill>
                    <a:srgbClr val="00FFFF"/>
                  </a:solidFill>
                </a14:hiddenFill>
              </a:ext>
            </a:extLst>
          </p:spPr>
          <p:txBody>
            <a:bodyPr lIns="0" tIns="0" rIns="0" bIns="0" anchor="ctr" anchorCtr="1"/>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ctr"/>
              <a:r>
                <a:rPr lang="zh-CN" altLang="en-US" sz="1800" dirty="0">
                  <a:latin typeface="+mn-lt"/>
                  <a:ea typeface="+mn-ea"/>
                  <a:cs typeface="+mn-ea"/>
                  <a:sym typeface="+mn-lt"/>
                </a:rPr>
                <a:t>堆栈段</a:t>
              </a:r>
              <a:endParaRPr lang="zh-CN" altLang="en-US" sz="1800" dirty="0">
                <a:latin typeface="+mn-lt"/>
                <a:ea typeface="+mn-ea"/>
                <a:cs typeface="+mn-ea"/>
                <a:sym typeface="+mn-lt"/>
              </a:endParaRPr>
            </a:p>
          </p:txBody>
        </p:sp>
        <p:sp>
          <p:nvSpPr>
            <p:cNvPr id="63519" name="Line 31"/>
            <p:cNvSpPr>
              <a:spLocks noChangeShapeType="1"/>
            </p:cNvSpPr>
            <p:nvPr/>
          </p:nvSpPr>
          <p:spPr bwMode="auto">
            <a:xfrm>
              <a:off x="2843" y="3370"/>
              <a:ext cx="0" cy="127"/>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20" name="Line 32"/>
            <p:cNvSpPr>
              <a:spLocks noChangeShapeType="1"/>
            </p:cNvSpPr>
            <p:nvPr/>
          </p:nvSpPr>
          <p:spPr bwMode="auto">
            <a:xfrm>
              <a:off x="4177" y="3370"/>
              <a:ext cx="0" cy="127"/>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21" name="Line 33"/>
            <p:cNvSpPr>
              <a:spLocks noChangeShapeType="1"/>
            </p:cNvSpPr>
            <p:nvPr/>
          </p:nvSpPr>
          <p:spPr bwMode="auto">
            <a:xfrm>
              <a:off x="2575" y="2353"/>
              <a:ext cx="0" cy="255"/>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anchor="ctr" anchorCtr="1"/>
            <a:lstStyle/>
            <a:p>
              <a:endParaRPr lang="zh-CN" altLang="en-US">
                <a:latin typeface="+mn-lt"/>
                <a:ea typeface="+mn-ea"/>
                <a:cs typeface="+mn-ea"/>
                <a:sym typeface="+mn-lt"/>
              </a:endParaRPr>
            </a:p>
          </p:txBody>
        </p:sp>
        <p:sp>
          <p:nvSpPr>
            <p:cNvPr id="63522" name="Text Box 34"/>
            <p:cNvSpPr txBox="1">
              <a:spLocks noChangeArrowheads="1"/>
            </p:cNvSpPr>
            <p:nvPr/>
          </p:nvSpPr>
          <p:spPr bwMode="auto">
            <a:xfrm>
              <a:off x="4636" y="1071"/>
              <a:ext cx="767"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zh-CN" altLang="en-US" sz="2000">
                  <a:latin typeface="+mn-lt"/>
                  <a:ea typeface="+mn-ea"/>
                  <a:cs typeface="+mn-ea"/>
                  <a:sym typeface="+mn-lt"/>
                </a:rPr>
                <a:t>物理地址</a:t>
              </a:r>
              <a:endParaRPr lang="zh-CN" altLang="en-US" sz="2000">
                <a:latin typeface="+mn-lt"/>
                <a:ea typeface="+mn-ea"/>
                <a:cs typeface="+mn-ea"/>
                <a:sym typeface="+mn-lt"/>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randombar(horizontal)">
                                      <p:cBhvr>
                                        <p:cTn id="7" dur="500"/>
                                        <p:tgtEl>
                                          <p:spTgt spid="6349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3491"/>
                                        </p:tgtEl>
                                        <p:attrNameLst>
                                          <p:attrName>style.visibility</p:attrName>
                                        </p:attrNameLst>
                                      </p:cBhvr>
                                      <p:to>
                                        <p:strVal val="visible"/>
                                      </p:to>
                                    </p:set>
                                    <p:animEffect transition="in" filter="wipe(up)">
                                      <p:cBhvr>
                                        <p:cTn id="12" dur="5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4514" name="Group 2"/>
          <p:cNvGrpSpPr/>
          <p:nvPr/>
        </p:nvGrpSpPr>
        <p:grpSpPr bwMode="auto">
          <a:xfrm>
            <a:off x="866422" y="2913697"/>
            <a:ext cx="7696200" cy="2859088"/>
            <a:chOff x="480" y="2016"/>
            <a:chExt cx="4848" cy="1801"/>
          </a:xfrm>
        </p:grpSpPr>
        <p:sp>
          <p:nvSpPr>
            <p:cNvPr id="64517" name="Text Box 3"/>
            <p:cNvSpPr txBox="1">
              <a:spLocks noChangeArrowheads="1"/>
            </p:cNvSpPr>
            <p:nvPr/>
          </p:nvSpPr>
          <p:spPr bwMode="auto">
            <a:xfrm>
              <a:off x="480" y="2016"/>
              <a:ext cx="4848" cy="1801"/>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spcBef>
                  <a:spcPct val="50000"/>
                </a:spcBef>
              </a:pPr>
              <a:r>
                <a:rPr lang="en-US" altLang="zh-CN" dirty="0">
                  <a:solidFill>
                    <a:schemeClr val="tx2"/>
                  </a:solidFill>
                  <a:latin typeface="+mn-lt"/>
                  <a:ea typeface="+mn-ea"/>
                  <a:cs typeface="+mn-ea"/>
                  <a:sym typeface="+mn-lt"/>
                </a:rPr>
                <a:t>                  </a:t>
              </a:r>
              <a:r>
                <a:rPr lang="zh-CN" altLang="en-US" dirty="0">
                  <a:solidFill>
                    <a:srgbClr val="0000FF"/>
                  </a:solidFill>
                  <a:latin typeface="+mn-lt"/>
                  <a:ea typeface="+mn-ea"/>
                  <a:cs typeface="+mn-ea"/>
                  <a:sym typeface="+mn-lt"/>
                </a:rPr>
                <a:t>缺省</a:t>
              </a:r>
              <a:r>
                <a:rPr lang="en-US" altLang="zh-CN" dirty="0">
                  <a:solidFill>
                    <a:srgbClr val="0000FF"/>
                  </a:solidFill>
                  <a:latin typeface="+mn-lt"/>
                  <a:ea typeface="+mn-ea"/>
                  <a:cs typeface="+mn-ea"/>
                  <a:sym typeface="+mn-lt"/>
                </a:rPr>
                <a:t>16</a:t>
              </a:r>
              <a:r>
                <a:rPr lang="zh-CN" altLang="en-US" dirty="0">
                  <a:solidFill>
                    <a:srgbClr val="0000FF"/>
                  </a:solidFill>
                  <a:latin typeface="+mn-lt"/>
                  <a:ea typeface="+mn-ea"/>
                  <a:cs typeface="+mn-ea"/>
                  <a:sym typeface="+mn-lt"/>
                </a:rPr>
                <a:t>位段</a:t>
              </a:r>
              <a:r>
                <a:rPr lang="en-US" altLang="zh-CN" dirty="0">
                  <a:solidFill>
                    <a:srgbClr val="0000FF"/>
                  </a:solidFill>
                  <a:latin typeface="+mn-lt"/>
                  <a:ea typeface="+mn-ea"/>
                  <a:cs typeface="+mn-ea"/>
                  <a:sym typeface="+mn-lt"/>
                </a:rPr>
                <a:t>+</a:t>
              </a:r>
              <a:r>
                <a:rPr lang="zh-CN" altLang="en-US" dirty="0">
                  <a:solidFill>
                    <a:srgbClr val="0000FF"/>
                  </a:solidFill>
                  <a:latin typeface="+mn-lt"/>
                  <a:ea typeface="+mn-ea"/>
                  <a:cs typeface="+mn-ea"/>
                  <a:sym typeface="+mn-lt"/>
                </a:rPr>
                <a:t>偏移寻址组合</a:t>
              </a:r>
              <a:endParaRPr lang="zh-CN" altLang="en-US" sz="2800" dirty="0">
                <a:solidFill>
                  <a:srgbClr val="0000FF"/>
                </a:solidFill>
                <a:latin typeface="+mn-lt"/>
                <a:ea typeface="+mn-ea"/>
                <a:cs typeface="+mn-ea"/>
                <a:sym typeface="+mn-lt"/>
              </a:endParaRPr>
            </a:p>
            <a:p>
              <a:r>
                <a:rPr lang="zh-CN" altLang="en-US" dirty="0">
                  <a:latin typeface="+mn-lt"/>
                  <a:ea typeface="+mn-ea"/>
                  <a:cs typeface="+mn-ea"/>
                  <a:sym typeface="+mn-lt"/>
                </a:rPr>
                <a:t> </a:t>
              </a:r>
              <a:endParaRPr lang="zh-CN" altLang="en-US" dirty="0">
                <a:latin typeface="+mn-lt"/>
                <a:ea typeface="+mn-ea"/>
                <a:cs typeface="+mn-ea"/>
                <a:sym typeface="+mn-lt"/>
              </a:endParaRPr>
            </a:p>
            <a:p>
              <a:pPr>
                <a:lnSpc>
                  <a:spcPct val="110000"/>
                </a:lnSpc>
              </a:pPr>
              <a:r>
                <a:rPr lang="zh-CN" altLang="en-US" dirty="0">
                  <a:latin typeface="+mn-lt"/>
                  <a:ea typeface="+mn-ea"/>
                  <a:cs typeface="+mn-ea"/>
                  <a:sym typeface="+mn-lt"/>
                </a:rPr>
                <a:t> 段                          偏     移                     主要用途                       </a:t>
              </a:r>
              <a:endParaRPr lang="zh-CN" altLang="en-US" dirty="0">
                <a:latin typeface="+mn-lt"/>
                <a:ea typeface="+mn-ea"/>
                <a:cs typeface="+mn-ea"/>
                <a:sym typeface="+mn-lt"/>
              </a:endParaRPr>
            </a:p>
            <a:p>
              <a:pPr>
                <a:lnSpc>
                  <a:spcPct val="110000"/>
                </a:lnSpc>
              </a:pPr>
              <a:r>
                <a:rPr lang="zh-CN" altLang="en-US" dirty="0">
                  <a:latin typeface="+mn-lt"/>
                  <a:ea typeface="+mn-ea"/>
                  <a:cs typeface="+mn-ea"/>
                  <a:sym typeface="+mn-lt"/>
                </a:rPr>
                <a:t> </a:t>
              </a:r>
              <a:r>
                <a:rPr lang="en-US" altLang="zh-CN" dirty="0">
                  <a:latin typeface="+mn-lt"/>
                  <a:ea typeface="+mn-ea"/>
                  <a:cs typeface="+mn-ea"/>
                  <a:sym typeface="+mn-lt"/>
                </a:rPr>
                <a:t>CS                             IP                          </a:t>
              </a:r>
              <a:r>
                <a:rPr lang="zh-CN" altLang="en-US" dirty="0">
                  <a:latin typeface="+mn-lt"/>
                  <a:ea typeface="+mn-ea"/>
                  <a:cs typeface="+mn-ea"/>
                  <a:sym typeface="+mn-lt"/>
                </a:rPr>
                <a:t>指令寻址</a:t>
              </a:r>
              <a:endParaRPr lang="zh-CN" altLang="en-US" dirty="0">
                <a:latin typeface="+mn-lt"/>
                <a:ea typeface="+mn-ea"/>
                <a:cs typeface="+mn-ea"/>
                <a:sym typeface="+mn-lt"/>
              </a:endParaRPr>
            </a:p>
            <a:p>
              <a:pPr>
                <a:lnSpc>
                  <a:spcPct val="110000"/>
                </a:lnSpc>
              </a:pPr>
              <a:r>
                <a:rPr lang="zh-CN" altLang="en-US" dirty="0">
                  <a:latin typeface="+mn-lt"/>
                  <a:ea typeface="+mn-ea"/>
                  <a:cs typeface="+mn-ea"/>
                  <a:sym typeface="+mn-lt"/>
                </a:rPr>
                <a:t> </a:t>
              </a:r>
              <a:r>
                <a:rPr lang="en-US" altLang="zh-CN" dirty="0">
                  <a:latin typeface="+mn-lt"/>
                  <a:ea typeface="+mn-ea"/>
                  <a:cs typeface="+mn-ea"/>
                  <a:sym typeface="+mn-lt"/>
                </a:rPr>
                <a:t>SS                         SP</a:t>
              </a:r>
              <a:r>
                <a:rPr lang="zh-CN" altLang="en-US" dirty="0">
                  <a:latin typeface="+mn-lt"/>
                  <a:ea typeface="+mn-ea"/>
                  <a:cs typeface="+mn-ea"/>
                  <a:sym typeface="+mn-lt"/>
                </a:rPr>
                <a:t>或</a:t>
              </a:r>
              <a:r>
                <a:rPr lang="en-US" altLang="zh-CN" dirty="0">
                  <a:latin typeface="+mn-lt"/>
                  <a:ea typeface="+mn-ea"/>
                  <a:cs typeface="+mn-ea"/>
                  <a:sym typeface="+mn-lt"/>
                </a:rPr>
                <a:t>BP                    </a:t>
              </a:r>
              <a:r>
                <a:rPr lang="zh-CN" altLang="en-US" dirty="0">
                  <a:latin typeface="+mn-lt"/>
                  <a:ea typeface="+mn-ea"/>
                  <a:cs typeface="+mn-ea"/>
                  <a:sym typeface="+mn-lt"/>
                </a:rPr>
                <a:t>堆栈寻址</a:t>
              </a:r>
              <a:endParaRPr lang="zh-CN" altLang="en-US" dirty="0">
                <a:latin typeface="+mn-lt"/>
                <a:ea typeface="+mn-ea"/>
                <a:cs typeface="+mn-ea"/>
                <a:sym typeface="+mn-lt"/>
              </a:endParaRPr>
            </a:p>
            <a:p>
              <a:pPr>
                <a:lnSpc>
                  <a:spcPct val="110000"/>
                </a:lnSpc>
              </a:pPr>
              <a:r>
                <a:rPr lang="zh-CN" altLang="en-US" dirty="0">
                  <a:latin typeface="+mn-lt"/>
                  <a:ea typeface="+mn-ea"/>
                  <a:cs typeface="+mn-ea"/>
                  <a:sym typeface="+mn-lt"/>
                </a:rPr>
                <a:t> </a:t>
              </a:r>
              <a:r>
                <a:rPr lang="en-US" altLang="zh-CN" dirty="0">
                  <a:latin typeface="+mn-lt"/>
                  <a:ea typeface="+mn-ea"/>
                  <a:cs typeface="+mn-ea"/>
                  <a:sym typeface="+mn-lt"/>
                </a:rPr>
                <a:t>DS                 BX,DI,SI</a:t>
              </a:r>
              <a:r>
                <a:rPr lang="zh-CN" altLang="en-US" dirty="0">
                  <a:latin typeface="+mn-lt"/>
                  <a:ea typeface="+mn-ea"/>
                  <a:cs typeface="+mn-ea"/>
                  <a:sym typeface="+mn-lt"/>
                </a:rPr>
                <a:t>或</a:t>
              </a:r>
              <a:r>
                <a:rPr lang="en-US" altLang="zh-CN" dirty="0">
                  <a:latin typeface="+mn-lt"/>
                  <a:ea typeface="+mn-ea"/>
                  <a:cs typeface="+mn-ea"/>
                  <a:sym typeface="+mn-lt"/>
                </a:rPr>
                <a:t>16</a:t>
              </a:r>
              <a:r>
                <a:rPr lang="zh-CN" altLang="en-US" dirty="0">
                  <a:latin typeface="+mn-lt"/>
                  <a:ea typeface="+mn-ea"/>
                  <a:cs typeface="+mn-ea"/>
                  <a:sym typeface="+mn-lt"/>
                </a:rPr>
                <a:t>位数            数据寻址</a:t>
              </a:r>
              <a:endParaRPr lang="zh-CN" altLang="en-US" dirty="0">
                <a:latin typeface="+mn-lt"/>
                <a:ea typeface="+mn-ea"/>
                <a:cs typeface="+mn-ea"/>
                <a:sym typeface="+mn-lt"/>
              </a:endParaRPr>
            </a:p>
            <a:p>
              <a:pPr>
                <a:lnSpc>
                  <a:spcPct val="110000"/>
                </a:lnSpc>
              </a:pPr>
              <a:r>
                <a:rPr lang="zh-CN" altLang="en-US" dirty="0">
                  <a:latin typeface="+mn-lt"/>
                  <a:ea typeface="+mn-ea"/>
                  <a:cs typeface="+mn-ea"/>
                  <a:sym typeface="+mn-lt"/>
                </a:rPr>
                <a:t> </a:t>
              </a:r>
              <a:r>
                <a:rPr lang="en-US" altLang="zh-CN" dirty="0">
                  <a:latin typeface="+mn-lt"/>
                  <a:ea typeface="+mn-ea"/>
                  <a:cs typeface="+mn-ea"/>
                  <a:sym typeface="+mn-lt"/>
                </a:rPr>
                <a:t>ES                         </a:t>
              </a:r>
              <a:r>
                <a:rPr lang="zh-CN" altLang="en-US" dirty="0">
                  <a:latin typeface="+mn-lt"/>
                  <a:ea typeface="+mn-ea"/>
                  <a:cs typeface="+mn-ea"/>
                  <a:sym typeface="+mn-lt"/>
                </a:rPr>
                <a:t>串指令</a:t>
              </a:r>
              <a:r>
                <a:rPr lang="en-US" altLang="zh-CN" dirty="0">
                  <a:latin typeface="+mn-lt"/>
                  <a:ea typeface="+mn-ea"/>
                  <a:cs typeface="+mn-ea"/>
                  <a:sym typeface="+mn-lt"/>
                </a:rPr>
                <a:t>DI                 </a:t>
              </a:r>
              <a:r>
                <a:rPr lang="zh-CN" altLang="en-US" dirty="0">
                  <a:latin typeface="+mn-lt"/>
                  <a:ea typeface="+mn-ea"/>
                  <a:cs typeface="+mn-ea"/>
                  <a:sym typeface="+mn-lt"/>
                </a:rPr>
                <a:t>目标串寻址</a:t>
              </a:r>
              <a:endParaRPr lang="zh-CN" altLang="en-US" dirty="0">
                <a:latin typeface="+mn-lt"/>
                <a:ea typeface="+mn-ea"/>
                <a:cs typeface="+mn-ea"/>
                <a:sym typeface="+mn-lt"/>
              </a:endParaRPr>
            </a:p>
          </p:txBody>
        </p:sp>
        <p:sp>
          <p:nvSpPr>
            <p:cNvPr id="64518" name="Line 4"/>
            <p:cNvSpPr>
              <a:spLocks noChangeShapeType="1"/>
            </p:cNvSpPr>
            <p:nvPr/>
          </p:nvSpPr>
          <p:spPr bwMode="auto">
            <a:xfrm>
              <a:off x="528" y="2533"/>
              <a:ext cx="4614" cy="11"/>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64519" name="Line 5"/>
            <p:cNvSpPr>
              <a:spLocks noChangeShapeType="1"/>
            </p:cNvSpPr>
            <p:nvPr/>
          </p:nvSpPr>
          <p:spPr bwMode="auto">
            <a:xfrm>
              <a:off x="542" y="2784"/>
              <a:ext cx="4600"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64520" name="Line 6"/>
            <p:cNvSpPr>
              <a:spLocks noChangeShapeType="1"/>
            </p:cNvSpPr>
            <p:nvPr/>
          </p:nvSpPr>
          <p:spPr bwMode="auto">
            <a:xfrm>
              <a:off x="542" y="3792"/>
              <a:ext cx="4600"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grpSp>
      <p:sp>
        <p:nvSpPr>
          <p:cNvPr id="64515" name="Rectangle 7"/>
          <p:cNvSpPr>
            <a:spLocks noGrp="1" noChangeArrowheads="1"/>
          </p:cNvSpPr>
          <p:nvPr>
            <p:ph type="body" idx="1"/>
          </p:nvPr>
        </p:nvSpPr>
        <p:spPr bwMode="auto">
          <a:xfrm>
            <a:off x="455930" y="863918"/>
            <a:ext cx="8305800" cy="2251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ctr">
              <a:lnSpc>
                <a:spcPct val="125000"/>
              </a:lnSpc>
              <a:spcBef>
                <a:spcPct val="50000"/>
              </a:spcBef>
              <a:buFontTx/>
              <a:buNone/>
            </a:pPr>
            <a:r>
              <a:rPr lang="zh-CN" altLang="en-US" b="1" dirty="0">
                <a:solidFill>
                  <a:srgbClr val="C00000"/>
                </a:solidFill>
                <a:cs typeface="+mn-ea"/>
                <a:sym typeface="+mn-lt"/>
              </a:rPr>
              <a:t>隐含段和偏移寄存器 </a:t>
            </a:r>
            <a:endParaRPr lang="zh-CN" altLang="en-US" b="1" dirty="0">
              <a:solidFill>
                <a:srgbClr val="C00000"/>
              </a:solidFill>
              <a:cs typeface="+mn-ea"/>
              <a:sym typeface="+mn-lt"/>
            </a:endParaRPr>
          </a:p>
          <a:p>
            <a:pPr marL="0" indent="0">
              <a:lnSpc>
                <a:spcPct val="120000"/>
              </a:lnSpc>
              <a:buFontTx/>
              <a:buNone/>
            </a:pPr>
            <a:r>
              <a:rPr lang="en-US" altLang="zh-CN" sz="2800" b="1" dirty="0">
                <a:cs typeface="+mn-ea"/>
                <a:sym typeface="+mn-lt"/>
              </a:rPr>
              <a:t>8086</a:t>
            </a:r>
            <a:r>
              <a:rPr lang="zh-CN" altLang="en-US" sz="2800" b="1" dirty="0">
                <a:cs typeface="+mn-ea"/>
                <a:sym typeface="+mn-lt"/>
              </a:rPr>
              <a:t>～</a:t>
            </a:r>
            <a:r>
              <a:rPr lang="en-US" altLang="zh-CN" sz="2800" b="1" dirty="0">
                <a:cs typeface="+mn-ea"/>
                <a:sym typeface="+mn-lt"/>
              </a:rPr>
              <a:t>Pentium</a:t>
            </a:r>
            <a:r>
              <a:rPr lang="zh-CN" altLang="en-US" sz="2800" b="1" dirty="0">
                <a:cs typeface="+mn-ea"/>
                <a:sym typeface="+mn-lt"/>
              </a:rPr>
              <a:t>微处理机中，段寄存器和偏移寄存器组合有一定规则。</a:t>
            </a:r>
            <a:endParaRPr lang="zh-CN" altLang="en-US" sz="2800" b="1" dirty="0">
              <a:cs typeface="+mn-ea"/>
              <a:sym typeface="+mn-lt"/>
            </a:endParaRPr>
          </a:p>
        </p:txBody>
      </p:sp>
      <p:sp>
        <p:nvSpPr>
          <p:cNvPr id="64516" name="Text Box 8"/>
          <p:cNvSpPr txBox="1">
            <a:spLocks noChangeArrowheads="1"/>
          </p:cNvSpPr>
          <p:nvPr/>
        </p:nvSpPr>
        <p:spPr bwMode="auto">
          <a:xfrm>
            <a:off x="468313" y="6053455"/>
            <a:ext cx="8280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spcBef>
                <a:spcPct val="50000"/>
              </a:spcBef>
            </a:pPr>
            <a:r>
              <a:rPr lang="zh-CN" altLang="en-US" sz="2000" dirty="0">
                <a:solidFill>
                  <a:srgbClr val="0000FF"/>
                </a:solidFill>
                <a:latin typeface="+mn-lt"/>
                <a:ea typeface="+mn-ea"/>
                <a:cs typeface="+mn-ea"/>
                <a:sym typeface="+mn-lt"/>
              </a:rPr>
              <a:t>注意：当</a:t>
            </a:r>
            <a:r>
              <a:rPr lang="en-US" altLang="zh-CN" sz="2000" dirty="0">
                <a:solidFill>
                  <a:srgbClr val="0000FF"/>
                </a:solidFill>
                <a:latin typeface="+mn-lt"/>
                <a:ea typeface="+mn-ea"/>
                <a:cs typeface="+mn-ea"/>
                <a:sym typeface="+mn-lt"/>
              </a:rPr>
              <a:t>BX/BP</a:t>
            </a:r>
            <a:r>
              <a:rPr lang="zh-CN" altLang="en-US" sz="2000" dirty="0">
                <a:solidFill>
                  <a:srgbClr val="0000FF"/>
                </a:solidFill>
                <a:latin typeface="+mn-lt"/>
                <a:ea typeface="+mn-ea"/>
                <a:cs typeface="+mn-ea"/>
                <a:sym typeface="+mn-lt"/>
              </a:rPr>
              <a:t>与</a:t>
            </a:r>
            <a:r>
              <a:rPr lang="en-US" altLang="zh-CN" sz="2000" dirty="0">
                <a:solidFill>
                  <a:srgbClr val="0000FF"/>
                </a:solidFill>
                <a:latin typeface="+mn-lt"/>
                <a:ea typeface="+mn-ea"/>
                <a:cs typeface="+mn-ea"/>
                <a:sym typeface="+mn-lt"/>
              </a:rPr>
              <a:t>SI/DI</a:t>
            </a:r>
            <a:r>
              <a:rPr lang="zh-CN" altLang="en-US" sz="2000" dirty="0">
                <a:solidFill>
                  <a:srgbClr val="0000FF"/>
                </a:solidFill>
                <a:latin typeface="+mn-lt"/>
                <a:ea typeface="+mn-ea"/>
                <a:cs typeface="+mn-ea"/>
                <a:sym typeface="+mn-lt"/>
              </a:rPr>
              <a:t>组合作为偏移地址时，默认的段寄存器是</a:t>
            </a:r>
            <a:r>
              <a:rPr lang="en-US" altLang="zh-CN" sz="2000" dirty="0">
                <a:solidFill>
                  <a:srgbClr val="0000FF"/>
                </a:solidFill>
                <a:latin typeface="+mn-lt"/>
                <a:ea typeface="+mn-ea"/>
                <a:cs typeface="+mn-ea"/>
                <a:sym typeface="+mn-lt"/>
              </a:rPr>
              <a:t>BX/BP</a:t>
            </a:r>
            <a:r>
              <a:rPr lang="zh-CN" altLang="en-US" sz="2000" dirty="0">
                <a:solidFill>
                  <a:srgbClr val="0000FF"/>
                </a:solidFill>
                <a:latin typeface="+mn-lt"/>
                <a:ea typeface="+mn-ea"/>
                <a:cs typeface="+mn-ea"/>
                <a:sym typeface="+mn-lt"/>
              </a:rPr>
              <a:t>所在段的寄存器，而不是</a:t>
            </a:r>
            <a:r>
              <a:rPr lang="en-US" altLang="zh-CN" sz="2000" dirty="0">
                <a:solidFill>
                  <a:srgbClr val="0000FF"/>
                </a:solidFill>
                <a:latin typeface="+mn-lt"/>
                <a:ea typeface="+mn-ea"/>
                <a:cs typeface="+mn-ea"/>
                <a:sym typeface="+mn-lt"/>
              </a:rPr>
              <a:t>SI/DI</a:t>
            </a:r>
            <a:r>
              <a:rPr lang="zh-CN" altLang="en-US" sz="2000" dirty="0">
                <a:solidFill>
                  <a:srgbClr val="0000FF"/>
                </a:solidFill>
                <a:latin typeface="+mn-lt"/>
                <a:ea typeface="+mn-ea"/>
                <a:cs typeface="+mn-ea"/>
                <a:sym typeface="+mn-lt"/>
              </a:rPr>
              <a:t>所在段的寄存器。</a:t>
            </a:r>
            <a:endParaRPr lang="zh-CN" altLang="en-US" sz="2000" dirty="0">
              <a:solidFill>
                <a:srgbClr val="0000FF"/>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wipe(up)">
                                      <p:cBhvr>
                                        <p:cTn id="7" dur="500"/>
                                        <p:tgtEl>
                                          <p:spTgt spid="64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wipe(up)">
                                      <p:cBhvr>
                                        <p:cTn id="12" dur="500"/>
                                        <p:tgtEl>
                                          <p:spTgt spid="645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4514"/>
                                        </p:tgtEl>
                                        <p:attrNameLst>
                                          <p:attrName>style.visibility</p:attrName>
                                        </p:attrNameLst>
                                      </p:cBhvr>
                                      <p:to>
                                        <p:strVal val="visible"/>
                                      </p:to>
                                    </p:set>
                                    <p:animEffect transition="in" filter="randombar(horizontal)">
                                      <p:cBhvr>
                                        <p:cTn id="17" dur="500"/>
                                        <p:tgtEl>
                                          <p:spTgt spid="6451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4516"/>
                                        </p:tgtEl>
                                        <p:attrNameLst>
                                          <p:attrName>style.visibility</p:attrName>
                                        </p:attrNameLst>
                                      </p:cBhvr>
                                      <p:to>
                                        <p:strVal val="visible"/>
                                      </p:to>
                                    </p:set>
                                    <p:animEffect transition="in" filter="fade">
                                      <p:cBhvr>
                                        <p:cTn id="22" dur="1000"/>
                                        <p:tgtEl>
                                          <p:spTgt spid="64516"/>
                                        </p:tgtEl>
                                      </p:cBhvr>
                                    </p:animEffect>
                                    <p:anim calcmode="lin" valueType="num">
                                      <p:cBhvr>
                                        <p:cTn id="23" dur="1000" fill="hold"/>
                                        <p:tgtEl>
                                          <p:spTgt spid="64516"/>
                                        </p:tgtEl>
                                        <p:attrNameLst>
                                          <p:attrName>ppt_x</p:attrName>
                                        </p:attrNameLst>
                                      </p:cBhvr>
                                      <p:tavLst>
                                        <p:tav tm="0">
                                          <p:val>
                                            <p:strVal val="#ppt_x"/>
                                          </p:val>
                                        </p:tav>
                                        <p:tav tm="100000">
                                          <p:val>
                                            <p:strVal val="#ppt_x"/>
                                          </p:val>
                                        </p:tav>
                                      </p:tavLst>
                                    </p:anim>
                                    <p:anim calcmode="lin" valueType="num">
                                      <p:cBhvr>
                                        <p:cTn id="24" dur="1000" fill="hold"/>
                                        <p:tgtEl>
                                          <p:spTgt spid="645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P spid="64516"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4"/>
          <p:cNvSpPr txBox="1">
            <a:spLocks noChangeArrowheads="1"/>
          </p:cNvSpPr>
          <p:nvPr/>
        </p:nvSpPr>
        <p:spPr bwMode="auto">
          <a:xfrm>
            <a:off x="804510" y="1601083"/>
            <a:ext cx="7848600" cy="450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nSpc>
                <a:spcPct val="115000"/>
              </a:lnSpc>
              <a:spcBef>
                <a:spcPct val="15000"/>
              </a:spcBef>
            </a:pPr>
            <a:r>
              <a:rPr lang="zh-CN" altLang="en-US" sz="2800" dirty="0">
                <a:solidFill>
                  <a:srgbClr val="000000"/>
                </a:solidFill>
                <a:latin typeface="+mn-lt"/>
                <a:ea typeface="+mn-ea"/>
                <a:cs typeface="+mn-ea"/>
                <a:sym typeface="+mn-lt"/>
              </a:rPr>
              <a:t>例</a:t>
            </a:r>
            <a:r>
              <a:rPr lang="en-US" altLang="zh-CN" sz="2800" dirty="0">
                <a:solidFill>
                  <a:srgbClr val="000000"/>
                </a:solidFill>
                <a:latin typeface="+mn-lt"/>
                <a:ea typeface="+mn-ea"/>
                <a:cs typeface="+mn-ea"/>
                <a:sym typeface="+mn-lt"/>
              </a:rPr>
              <a:t>1</a:t>
            </a:r>
            <a:r>
              <a:rPr lang="zh-CN" altLang="en-US" sz="2800" dirty="0">
                <a:solidFill>
                  <a:srgbClr val="000000"/>
                </a:solidFill>
                <a:latin typeface="+mn-lt"/>
                <a:ea typeface="+mn-ea"/>
                <a:cs typeface="+mn-ea"/>
                <a:sym typeface="+mn-lt"/>
              </a:rPr>
              <a:t>：</a:t>
            </a:r>
            <a:r>
              <a:rPr lang="en-US" altLang="zh-CN" sz="2800" dirty="0">
                <a:solidFill>
                  <a:srgbClr val="000000"/>
                </a:solidFill>
                <a:latin typeface="+mn-lt"/>
                <a:ea typeface="+mn-ea"/>
                <a:cs typeface="+mn-ea"/>
                <a:sym typeface="+mn-lt"/>
              </a:rPr>
              <a:t>(DS) = 2100H,  (BX) = 0500H</a:t>
            </a:r>
            <a:endParaRPr lang="en-US" altLang="zh-CN" sz="2800" dirty="0">
              <a:solidFill>
                <a:srgbClr val="000000"/>
              </a:solidFill>
              <a:latin typeface="+mn-lt"/>
              <a:ea typeface="+mn-ea"/>
              <a:cs typeface="+mn-ea"/>
              <a:sym typeface="+mn-lt"/>
            </a:endParaRPr>
          </a:p>
          <a:p>
            <a:pPr>
              <a:lnSpc>
                <a:spcPct val="115000"/>
              </a:lnSpc>
              <a:spcBef>
                <a:spcPct val="15000"/>
              </a:spcBef>
            </a:pPr>
            <a:r>
              <a:rPr lang="en-US" altLang="zh-CN" sz="2800" dirty="0">
                <a:solidFill>
                  <a:srgbClr val="000000"/>
                </a:solidFill>
                <a:latin typeface="+mn-lt"/>
                <a:ea typeface="+mn-ea"/>
                <a:cs typeface="+mn-ea"/>
                <a:sym typeface="+mn-lt"/>
              </a:rPr>
              <a:t>    </a:t>
            </a:r>
            <a:r>
              <a:rPr lang="zh-CN" altLang="en-US" sz="2800" dirty="0">
                <a:solidFill>
                  <a:srgbClr val="000000"/>
                </a:solidFill>
                <a:latin typeface="+mn-lt"/>
                <a:ea typeface="+mn-ea"/>
                <a:cs typeface="+mn-ea"/>
                <a:sym typeface="+mn-lt"/>
              </a:rPr>
              <a:t>物理地址 </a:t>
            </a:r>
            <a:r>
              <a:rPr lang="en-US" altLang="zh-CN" sz="2800" dirty="0">
                <a:solidFill>
                  <a:srgbClr val="000000"/>
                </a:solidFill>
                <a:latin typeface="+mn-lt"/>
                <a:ea typeface="+mn-ea"/>
                <a:cs typeface="+mn-ea"/>
                <a:sym typeface="+mn-lt"/>
              </a:rPr>
              <a:t>= 21000H + 0500H = 21500H </a:t>
            </a:r>
            <a:endParaRPr lang="en-US" altLang="zh-CN" sz="2800" dirty="0">
              <a:solidFill>
                <a:srgbClr val="000000"/>
              </a:solidFill>
              <a:latin typeface="+mn-lt"/>
              <a:ea typeface="+mn-ea"/>
              <a:cs typeface="+mn-ea"/>
              <a:sym typeface="+mn-lt"/>
            </a:endParaRPr>
          </a:p>
          <a:p>
            <a:pPr>
              <a:lnSpc>
                <a:spcPct val="115000"/>
              </a:lnSpc>
              <a:spcBef>
                <a:spcPct val="15000"/>
              </a:spcBef>
            </a:pPr>
            <a:r>
              <a:rPr lang="zh-CN" altLang="en-US" sz="2800" dirty="0">
                <a:solidFill>
                  <a:srgbClr val="000000"/>
                </a:solidFill>
                <a:latin typeface="+mn-lt"/>
                <a:ea typeface="+mn-ea"/>
                <a:cs typeface="+mn-ea"/>
                <a:sym typeface="+mn-lt"/>
              </a:rPr>
              <a:t>例</a:t>
            </a:r>
            <a:r>
              <a:rPr lang="en-US" altLang="zh-CN" sz="2800" dirty="0">
                <a:solidFill>
                  <a:srgbClr val="000000"/>
                </a:solidFill>
                <a:latin typeface="+mn-lt"/>
                <a:ea typeface="+mn-ea"/>
                <a:cs typeface="+mn-ea"/>
                <a:sym typeface="+mn-lt"/>
              </a:rPr>
              <a:t>2</a:t>
            </a:r>
            <a:r>
              <a:rPr lang="zh-CN" altLang="en-US" sz="2800" dirty="0">
                <a:solidFill>
                  <a:srgbClr val="000000"/>
                </a:solidFill>
                <a:latin typeface="+mn-lt"/>
                <a:ea typeface="+mn-ea"/>
                <a:cs typeface="+mn-ea"/>
                <a:sym typeface="+mn-lt"/>
              </a:rPr>
              <a:t>：</a:t>
            </a:r>
            <a:r>
              <a:rPr lang="en-US" altLang="zh-CN" sz="2800" dirty="0">
                <a:solidFill>
                  <a:srgbClr val="000000"/>
                </a:solidFill>
                <a:latin typeface="+mn-lt"/>
                <a:ea typeface="+mn-ea"/>
                <a:cs typeface="+mn-ea"/>
                <a:sym typeface="+mn-lt"/>
              </a:rPr>
              <a:t>(CS) = 3000H,  (IP) = 1000H</a:t>
            </a:r>
            <a:endParaRPr lang="en-US" altLang="zh-CN" sz="2800" dirty="0">
              <a:solidFill>
                <a:srgbClr val="000000"/>
              </a:solidFill>
              <a:latin typeface="+mn-lt"/>
              <a:ea typeface="+mn-ea"/>
              <a:cs typeface="+mn-ea"/>
              <a:sym typeface="+mn-lt"/>
            </a:endParaRPr>
          </a:p>
          <a:p>
            <a:pPr>
              <a:lnSpc>
                <a:spcPct val="115000"/>
              </a:lnSpc>
              <a:spcBef>
                <a:spcPct val="15000"/>
              </a:spcBef>
            </a:pPr>
            <a:r>
              <a:rPr lang="en-US" altLang="zh-CN" sz="2800" dirty="0">
                <a:solidFill>
                  <a:srgbClr val="000000"/>
                </a:solidFill>
                <a:latin typeface="+mn-lt"/>
                <a:ea typeface="+mn-ea"/>
                <a:cs typeface="+mn-ea"/>
                <a:sym typeface="+mn-lt"/>
              </a:rPr>
              <a:t>    </a:t>
            </a:r>
            <a:r>
              <a:rPr lang="zh-CN" altLang="en-US" sz="2800" dirty="0">
                <a:solidFill>
                  <a:srgbClr val="000000"/>
                </a:solidFill>
                <a:latin typeface="+mn-lt"/>
                <a:ea typeface="+mn-ea"/>
                <a:cs typeface="+mn-ea"/>
                <a:sym typeface="+mn-lt"/>
              </a:rPr>
              <a:t>物理地址 </a:t>
            </a:r>
            <a:r>
              <a:rPr lang="en-US" altLang="zh-CN" sz="2800" dirty="0">
                <a:solidFill>
                  <a:srgbClr val="000000"/>
                </a:solidFill>
                <a:latin typeface="+mn-lt"/>
                <a:ea typeface="+mn-ea"/>
                <a:cs typeface="+mn-ea"/>
                <a:sym typeface="+mn-lt"/>
              </a:rPr>
              <a:t>= 30000H + 1000H = 31000H</a:t>
            </a:r>
            <a:endParaRPr lang="en-US" altLang="zh-CN" sz="2800" dirty="0">
              <a:solidFill>
                <a:srgbClr val="000000"/>
              </a:solidFill>
              <a:latin typeface="+mn-lt"/>
              <a:ea typeface="+mn-ea"/>
              <a:cs typeface="+mn-ea"/>
              <a:sym typeface="+mn-lt"/>
            </a:endParaRPr>
          </a:p>
          <a:p>
            <a:pPr>
              <a:lnSpc>
                <a:spcPct val="115000"/>
              </a:lnSpc>
              <a:spcBef>
                <a:spcPct val="15000"/>
              </a:spcBef>
            </a:pPr>
            <a:r>
              <a:rPr lang="zh-CN" altLang="en-US" sz="2800" dirty="0">
                <a:solidFill>
                  <a:srgbClr val="000000"/>
                </a:solidFill>
                <a:latin typeface="+mn-lt"/>
                <a:ea typeface="+mn-ea"/>
                <a:cs typeface="+mn-ea"/>
                <a:sym typeface="+mn-lt"/>
              </a:rPr>
              <a:t>例</a:t>
            </a:r>
            <a:r>
              <a:rPr lang="en-US" altLang="zh-CN" sz="2800" dirty="0">
                <a:solidFill>
                  <a:srgbClr val="000000"/>
                </a:solidFill>
                <a:latin typeface="+mn-lt"/>
                <a:ea typeface="+mn-ea"/>
                <a:cs typeface="+mn-ea"/>
                <a:sym typeface="+mn-lt"/>
              </a:rPr>
              <a:t>3</a:t>
            </a:r>
            <a:r>
              <a:rPr lang="zh-CN" altLang="en-US" sz="2800" dirty="0">
                <a:solidFill>
                  <a:srgbClr val="000000"/>
                </a:solidFill>
                <a:latin typeface="+mn-lt"/>
                <a:ea typeface="+mn-ea"/>
                <a:cs typeface="+mn-ea"/>
                <a:sym typeface="+mn-lt"/>
              </a:rPr>
              <a:t>：</a:t>
            </a:r>
            <a:r>
              <a:rPr lang="en-US" altLang="zh-CN" sz="2800" dirty="0">
                <a:solidFill>
                  <a:srgbClr val="000000"/>
                </a:solidFill>
                <a:latin typeface="+mn-lt"/>
                <a:ea typeface="+mn-ea"/>
                <a:cs typeface="+mn-ea"/>
                <a:sym typeface="+mn-lt"/>
              </a:rPr>
              <a:t>(SS) = 1000H,  (SP) = 0010H</a:t>
            </a:r>
            <a:endParaRPr lang="en-US" altLang="zh-CN" sz="2800" dirty="0">
              <a:solidFill>
                <a:srgbClr val="000000"/>
              </a:solidFill>
              <a:latin typeface="+mn-lt"/>
              <a:ea typeface="+mn-ea"/>
              <a:cs typeface="+mn-ea"/>
              <a:sym typeface="+mn-lt"/>
            </a:endParaRPr>
          </a:p>
          <a:p>
            <a:pPr>
              <a:lnSpc>
                <a:spcPct val="115000"/>
              </a:lnSpc>
              <a:spcBef>
                <a:spcPct val="15000"/>
              </a:spcBef>
            </a:pPr>
            <a:r>
              <a:rPr lang="en-US" altLang="zh-CN" sz="2800" dirty="0">
                <a:solidFill>
                  <a:srgbClr val="000000"/>
                </a:solidFill>
                <a:latin typeface="+mn-lt"/>
                <a:ea typeface="+mn-ea"/>
                <a:cs typeface="+mn-ea"/>
                <a:sym typeface="+mn-lt"/>
              </a:rPr>
              <a:t>    </a:t>
            </a:r>
            <a:r>
              <a:rPr lang="zh-CN" altLang="en-US" sz="2800" dirty="0">
                <a:solidFill>
                  <a:srgbClr val="000000"/>
                </a:solidFill>
                <a:latin typeface="+mn-lt"/>
                <a:ea typeface="+mn-ea"/>
                <a:cs typeface="+mn-ea"/>
                <a:sym typeface="+mn-lt"/>
              </a:rPr>
              <a:t>物理地址 </a:t>
            </a:r>
            <a:r>
              <a:rPr lang="en-US" altLang="zh-CN" sz="2800" dirty="0">
                <a:solidFill>
                  <a:srgbClr val="000000"/>
                </a:solidFill>
                <a:latin typeface="+mn-lt"/>
                <a:ea typeface="+mn-ea"/>
                <a:cs typeface="+mn-ea"/>
                <a:sym typeface="+mn-lt"/>
              </a:rPr>
              <a:t>= 10000H + 0010H = 10010H</a:t>
            </a:r>
            <a:endParaRPr lang="en-US" altLang="zh-CN" sz="2800" dirty="0">
              <a:solidFill>
                <a:srgbClr val="000000"/>
              </a:solidFill>
              <a:latin typeface="+mn-lt"/>
              <a:ea typeface="+mn-ea"/>
              <a:cs typeface="+mn-ea"/>
              <a:sym typeface="+mn-lt"/>
            </a:endParaRPr>
          </a:p>
          <a:p>
            <a:pPr>
              <a:lnSpc>
                <a:spcPct val="115000"/>
              </a:lnSpc>
              <a:spcBef>
                <a:spcPct val="15000"/>
              </a:spcBef>
            </a:pPr>
            <a:r>
              <a:rPr lang="zh-CN" altLang="en-US" sz="2800" dirty="0">
                <a:solidFill>
                  <a:srgbClr val="000000"/>
                </a:solidFill>
                <a:latin typeface="+mn-lt"/>
                <a:ea typeface="+mn-ea"/>
                <a:cs typeface="+mn-ea"/>
                <a:sym typeface="+mn-lt"/>
              </a:rPr>
              <a:t>例</a:t>
            </a:r>
            <a:r>
              <a:rPr lang="en-US" altLang="zh-CN" sz="2800" dirty="0">
                <a:solidFill>
                  <a:srgbClr val="000000"/>
                </a:solidFill>
                <a:latin typeface="+mn-lt"/>
                <a:ea typeface="+mn-ea"/>
                <a:cs typeface="+mn-ea"/>
                <a:sym typeface="+mn-lt"/>
              </a:rPr>
              <a:t>4</a:t>
            </a:r>
            <a:r>
              <a:rPr lang="zh-CN" altLang="en-US" sz="2800" dirty="0">
                <a:solidFill>
                  <a:srgbClr val="000000"/>
                </a:solidFill>
                <a:latin typeface="+mn-lt"/>
                <a:ea typeface="+mn-ea"/>
                <a:cs typeface="+mn-ea"/>
                <a:sym typeface="+mn-lt"/>
              </a:rPr>
              <a:t>：</a:t>
            </a:r>
            <a:r>
              <a:rPr lang="en-US" altLang="zh-CN" sz="2800" dirty="0">
                <a:solidFill>
                  <a:srgbClr val="000000"/>
                </a:solidFill>
                <a:latin typeface="+mn-lt"/>
                <a:ea typeface="+mn-ea"/>
                <a:cs typeface="+mn-ea"/>
                <a:sym typeface="+mn-lt"/>
              </a:rPr>
              <a:t>(DS) = 3100H,  (SI) = 1000H</a:t>
            </a:r>
            <a:endParaRPr lang="en-US" altLang="zh-CN" sz="2800" dirty="0">
              <a:solidFill>
                <a:srgbClr val="000000"/>
              </a:solidFill>
              <a:latin typeface="+mn-lt"/>
              <a:ea typeface="+mn-ea"/>
              <a:cs typeface="+mn-ea"/>
              <a:sym typeface="+mn-lt"/>
            </a:endParaRPr>
          </a:p>
          <a:p>
            <a:pPr>
              <a:lnSpc>
                <a:spcPct val="115000"/>
              </a:lnSpc>
              <a:spcBef>
                <a:spcPct val="15000"/>
              </a:spcBef>
            </a:pPr>
            <a:r>
              <a:rPr lang="en-US" altLang="zh-CN" sz="2800" dirty="0">
                <a:solidFill>
                  <a:srgbClr val="000000"/>
                </a:solidFill>
                <a:latin typeface="+mn-lt"/>
                <a:ea typeface="+mn-ea"/>
                <a:cs typeface="+mn-ea"/>
                <a:sym typeface="+mn-lt"/>
              </a:rPr>
              <a:t>    </a:t>
            </a:r>
            <a:r>
              <a:rPr lang="zh-CN" altLang="en-US" sz="2800" dirty="0">
                <a:solidFill>
                  <a:srgbClr val="000000"/>
                </a:solidFill>
                <a:latin typeface="+mn-lt"/>
                <a:ea typeface="+mn-ea"/>
                <a:cs typeface="+mn-ea"/>
                <a:sym typeface="+mn-lt"/>
              </a:rPr>
              <a:t>物理地址 </a:t>
            </a:r>
            <a:r>
              <a:rPr lang="en-US" altLang="zh-CN" sz="2800" dirty="0">
                <a:solidFill>
                  <a:srgbClr val="000000"/>
                </a:solidFill>
                <a:latin typeface="+mn-lt"/>
                <a:ea typeface="+mn-ea"/>
                <a:cs typeface="+mn-ea"/>
                <a:sym typeface="+mn-lt"/>
              </a:rPr>
              <a:t>= 31000H + 1000H = 32000H</a:t>
            </a:r>
            <a:endParaRPr lang="en-US" altLang="zh-CN" sz="2800" dirty="0">
              <a:solidFill>
                <a:srgbClr val="000000"/>
              </a:solidFill>
              <a:latin typeface="+mn-lt"/>
              <a:ea typeface="+mn-ea"/>
              <a:cs typeface="+mn-ea"/>
              <a:sym typeface="+mn-l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animEffect transition="in" filter="wipe(up)">
                                      <p:cBhvr>
                                        <p:cTn id="7" dur="500"/>
                                        <p:tgtEl>
                                          <p:spTgt spid="655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5538">
                                            <p:txEl>
                                              <p:pRg st="1" end="1"/>
                                            </p:txEl>
                                          </p:spTgt>
                                        </p:tgtEl>
                                        <p:attrNameLst>
                                          <p:attrName>style.visibility</p:attrName>
                                        </p:attrNameLst>
                                      </p:cBhvr>
                                      <p:to>
                                        <p:strVal val="visible"/>
                                      </p:to>
                                    </p:set>
                                    <p:animEffect transition="in" filter="wipe(up)">
                                      <p:cBhvr>
                                        <p:cTn id="12" dur="500"/>
                                        <p:tgtEl>
                                          <p:spTgt spid="655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5538">
                                            <p:txEl>
                                              <p:pRg st="2" end="2"/>
                                            </p:txEl>
                                          </p:spTgt>
                                        </p:tgtEl>
                                        <p:attrNameLst>
                                          <p:attrName>style.visibility</p:attrName>
                                        </p:attrNameLst>
                                      </p:cBhvr>
                                      <p:to>
                                        <p:strVal val="visible"/>
                                      </p:to>
                                    </p:set>
                                    <p:animEffect transition="in" filter="wipe(up)">
                                      <p:cBhvr>
                                        <p:cTn id="17" dur="500"/>
                                        <p:tgtEl>
                                          <p:spTgt spid="655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5538">
                                            <p:txEl>
                                              <p:pRg st="3" end="3"/>
                                            </p:txEl>
                                          </p:spTgt>
                                        </p:tgtEl>
                                        <p:attrNameLst>
                                          <p:attrName>style.visibility</p:attrName>
                                        </p:attrNameLst>
                                      </p:cBhvr>
                                      <p:to>
                                        <p:strVal val="visible"/>
                                      </p:to>
                                    </p:set>
                                    <p:animEffect transition="in" filter="wipe(up)">
                                      <p:cBhvr>
                                        <p:cTn id="22" dur="500"/>
                                        <p:tgtEl>
                                          <p:spTgt spid="655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5538">
                                            <p:txEl>
                                              <p:pRg st="4" end="4"/>
                                            </p:txEl>
                                          </p:spTgt>
                                        </p:tgtEl>
                                        <p:attrNameLst>
                                          <p:attrName>style.visibility</p:attrName>
                                        </p:attrNameLst>
                                      </p:cBhvr>
                                      <p:to>
                                        <p:strVal val="visible"/>
                                      </p:to>
                                    </p:set>
                                    <p:animEffect transition="in" filter="wipe(up)">
                                      <p:cBhvr>
                                        <p:cTn id="27" dur="500"/>
                                        <p:tgtEl>
                                          <p:spTgt spid="655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5538">
                                            <p:txEl>
                                              <p:pRg st="5" end="5"/>
                                            </p:txEl>
                                          </p:spTgt>
                                        </p:tgtEl>
                                        <p:attrNameLst>
                                          <p:attrName>style.visibility</p:attrName>
                                        </p:attrNameLst>
                                      </p:cBhvr>
                                      <p:to>
                                        <p:strVal val="visible"/>
                                      </p:to>
                                    </p:set>
                                    <p:animEffect transition="in" filter="wipe(up)">
                                      <p:cBhvr>
                                        <p:cTn id="32" dur="500"/>
                                        <p:tgtEl>
                                          <p:spTgt spid="6553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5538">
                                            <p:txEl>
                                              <p:pRg st="6" end="6"/>
                                            </p:txEl>
                                          </p:spTgt>
                                        </p:tgtEl>
                                        <p:attrNameLst>
                                          <p:attrName>style.visibility</p:attrName>
                                        </p:attrNameLst>
                                      </p:cBhvr>
                                      <p:to>
                                        <p:strVal val="visible"/>
                                      </p:to>
                                    </p:set>
                                    <p:animEffect transition="in" filter="wipe(up)">
                                      <p:cBhvr>
                                        <p:cTn id="37" dur="500"/>
                                        <p:tgtEl>
                                          <p:spTgt spid="6553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5538">
                                            <p:txEl>
                                              <p:pRg st="7" end="7"/>
                                            </p:txEl>
                                          </p:spTgt>
                                        </p:tgtEl>
                                        <p:attrNameLst>
                                          <p:attrName>style.visibility</p:attrName>
                                        </p:attrNameLst>
                                      </p:cBhvr>
                                      <p:to>
                                        <p:strVal val="visible"/>
                                      </p:to>
                                    </p:set>
                                    <p:animEffect transition="in" filter="wipe(up)">
                                      <p:cBhvr>
                                        <p:cTn id="42" dur="500"/>
                                        <p:tgtEl>
                                          <p:spTgt spid="6553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274385" y="2440164"/>
            <a:ext cx="5256213" cy="3711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pPr>
            <a:r>
              <a:rPr lang="en-US" altLang="zh-CN" dirty="0">
                <a:latin typeface="+mn-lt"/>
                <a:ea typeface="+mn-ea"/>
                <a:cs typeface="+mn-ea"/>
                <a:sym typeface="+mn-lt"/>
              </a:rPr>
              <a:t>1</a:t>
            </a:r>
            <a:r>
              <a:rPr lang="zh-CN" altLang="en-US" dirty="0">
                <a:latin typeface="+mn-lt"/>
                <a:ea typeface="+mn-ea"/>
                <a:cs typeface="+mn-ea"/>
                <a:sym typeface="+mn-lt"/>
              </a:rPr>
              <a:t>、有两个</a:t>
            </a:r>
            <a:r>
              <a:rPr lang="en-US" altLang="zh-CN" dirty="0">
                <a:latin typeface="+mn-lt"/>
                <a:ea typeface="+mn-ea"/>
                <a:cs typeface="+mn-ea"/>
                <a:sym typeface="+mn-lt"/>
              </a:rPr>
              <a:t>16</a:t>
            </a:r>
            <a:r>
              <a:rPr lang="zh-CN" altLang="en-US" dirty="0">
                <a:latin typeface="+mn-lt"/>
                <a:ea typeface="+mn-ea"/>
                <a:cs typeface="+mn-ea"/>
                <a:sym typeface="+mn-lt"/>
              </a:rPr>
              <a:t>位字</a:t>
            </a:r>
            <a:r>
              <a:rPr lang="en-US" altLang="zh-CN" dirty="0">
                <a:latin typeface="+mn-lt"/>
                <a:ea typeface="+mn-ea"/>
                <a:cs typeface="+mn-ea"/>
                <a:sym typeface="+mn-lt"/>
              </a:rPr>
              <a:t>1EE5H</a:t>
            </a:r>
            <a:r>
              <a:rPr lang="zh-CN" altLang="en-US" dirty="0">
                <a:latin typeface="+mn-lt"/>
                <a:ea typeface="+mn-ea"/>
                <a:cs typeface="+mn-ea"/>
                <a:sym typeface="+mn-lt"/>
              </a:rPr>
              <a:t>和</a:t>
            </a:r>
            <a:r>
              <a:rPr lang="en-US" altLang="zh-CN" dirty="0">
                <a:latin typeface="+mn-lt"/>
                <a:ea typeface="+mn-ea"/>
                <a:cs typeface="+mn-ea"/>
                <a:sym typeface="+mn-lt"/>
              </a:rPr>
              <a:t>2A3CH</a:t>
            </a:r>
            <a:r>
              <a:rPr lang="zh-CN" altLang="en-US" dirty="0">
                <a:latin typeface="+mn-lt"/>
                <a:ea typeface="+mn-ea"/>
                <a:cs typeface="+mn-ea"/>
                <a:sym typeface="+mn-lt"/>
              </a:rPr>
              <a:t>分别存放在微机存储器</a:t>
            </a:r>
            <a:r>
              <a:rPr lang="en-US" altLang="zh-CN" dirty="0">
                <a:latin typeface="+mn-lt"/>
                <a:ea typeface="+mn-ea"/>
                <a:cs typeface="+mn-ea"/>
                <a:sym typeface="+mn-lt"/>
              </a:rPr>
              <a:t>000B0H</a:t>
            </a:r>
            <a:r>
              <a:rPr lang="zh-CN" altLang="en-US" dirty="0">
                <a:latin typeface="+mn-lt"/>
                <a:ea typeface="+mn-ea"/>
                <a:cs typeface="+mn-ea"/>
                <a:sym typeface="+mn-lt"/>
              </a:rPr>
              <a:t>和</a:t>
            </a:r>
            <a:r>
              <a:rPr lang="en-US" altLang="zh-CN" dirty="0">
                <a:latin typeface="+mn-lt"/>
                <a:ea typeface="+mn-ea"/>
                <a:cs typeface="+mn-ea"/>
                <a:sym typeface="+mn-lt"/>
              </a:rPr>
              <a:t>000B3H</a:t>
            </a:r>
            <a:r>
              <a:rPr lang="zh-CN" altLang="en-US" dirty="0">
                <a:latin typeface="+mn-lt"/>
                <a:ea typeface="+mn-ea"/>
                <a:cs typeface="+mn-ea"/>
                <a:sym typeface="+mn-lt"/>
              </a:rPr>
              <a:t>单元中，请用图示表示出它们在存储器里的存储情况。</a:t>
            </a:r>
            <a:endParaRPr lang="zh-CN" altLang="en-US" dirty="0">
              <a:latin typeface="+mn-lt"/>
              <a:ea typeface="+mn-ea"/>
              <a:cs typeface="+mn-ea"/>
              <a:sym typeface="+mn-lt"/>
            </a:endParaRPr>
          </a:p>
          <a:p>
            <a:pPr algn="just">
              <a:lnSpc>
                <a:spcPct val="120000"/>
              </a:lnSpc>
              <a:spcBef>
                <a:spcPct val="20000"/>
              </a:spcBef>
            </a:pPr>
            <a:r>
              <a:rPr lang="en-US" altLang="zh-CN" dirty="0">
                <a:latin typeface="+mn-lt"/>
                <a:ea typeface="+mn-ea"/>
                <a:cs typeface="+mn-ea"/>
                <a:sym typeface="+mn-lt"/>
              </a:rPr>
              <a:t>2</a:t>
            </a:r>
            <a:r>
              <a:rPr lang="zh-CN" altLang="en-US" dirty="0">
                <a:latin typeface="+mn-lt"/>
                <a:ea typeface="+mn-ea"/>
                <a:cs typeface="+mn-ea"/>
                <a:sym typeface="+mn-lt"/>
              </a:rPr>
              <a:t>、微机存储器里存放的信息如右图示，试读出</a:t>
            </a:r>
            <a:r>
              <a:rPr lang="en-US" altLang="zh-CN" dirty="0">
                <a:latin typeface="+mn-lt"/>
                <a:ea typeface="+mn-ea"/>
                <a:cs typeface="+mn-ea"/>
                <a:sym typeface="+mn-lt"/>
              </a:rPr>
              <a:t>30022H</a:t>
            </a:r>
            <a:r>
              <a:rPr lang="zh-CN" altLang="en-US" dirty="0">
                <a:latin typeface="+mn-lt"/>
                <a:ea typeface="+mn-ea"/>
                <a:cs typeface="+mn-ea"/>
                <a:sym typeface="+mn-lt"/>
              </a:rPr>
              <a:t>和</a:t>
            </a:r>
            <a:r>
              <a:rPr lang="en-US" altLang="zh-CN" dirty="0">
                <a:latin typeface="+mn-lt"/>
                <a:ea typeface="+mn-ea"/>
                <a:cs typeface="+mn-ea"/>
                <a:sym typeface="+mn-lt"/>
              </a:rPr>
              <a:t>30024H</a:t>
            </a:r>
            <a:r>
              <a:rPr lang="zh-CN" altLang="en-US" dirty="0">
                <a:latin typeface="+mn-lt"/>
                <a:ea typeface="+mn-ea"/>
                <a:cs typeface="+mn-ea"/>
                <a:sym typeface="+mn-lt"/>
              </a:rPr>
              <a:t>字节单元的内容，以及</a:t>
            </a:r>
            <a:r>
              <a:rPr lang="en-US" altLang="zh-CN" dirty="0">
                <a:latin typeface="+mn-lt"/>
                <a:ea typeface="+mn-ea"/>
                <a:cs typeface="+mn-ea"/>
                <a:sym typeface="+mn-lt"/>
              </a:rPr>
              <a:t>30021H</a:t>
            </a:r>
            <a:r>
              <a:rPr lang="zh-CN" altLang="en-US" dirty="0">
                <a:latin typeface="+mn-lt"/>
                <a:ea typeface="+mn-ea"/>
                <a:cs typeface="+mn-ea"/>
                <a:sym typeface="+mn-lt"/>
              </a:rPr>
              <a:t>和</a:t>
            </a:r>
            <a:r>
              <a:rPr lang="en-US" altLang="zh-CN" dirty="0">
                <a:latin typeface="+mn-lt"/>
                <a:ea typeface="+mn-ea"/>
                <a:cs typeface="+mn-ea"/>
                <a:sym typeface="+mn-lt"/>
              </a:rPr>
              <a:t>30022H</a:t>
            </a:r>
            <a:r>
              <a:rPr lang="zh-CN" altLang="en-US" dirty="0">
                <a:latin typeface="+mn-lt"/>
                <a:ea typeface="+mn-ea"/>
                <a:cs typeface="+mn-ea"/>
                <a:sym typeface="+mn-lt"/>
              </a:rPr>
              <a:t>字单元中的内容。</a:t>
            </a:r>
            <a:endParaRPr lang="zh-CN" altLang="en-US" dirty="0">
              <a:latin typeface="+mn-lt"/>
              <a:ea typeface="+mn-ea"/>
              <a:cs typeface="+mn-ea"/>
              <a:sym typeface="+mn-lt"/>
            </a:endParaRPr>
          </a:p>
        </p:txBody>
      </p:sp>
      <p:grpSp>
        <p:nvGrpSpPr>
          <p:cNvPr id="66563" name="组合 1"/>
          <p:cNvGrpSpPr/>
          <p:nvPr/>
        </p:nvGrpSpPr>
        <p:grpSpPr bwMode="auto">
          <a:xfrm>
            <a:off x="5780088" y="1268413"/>
            <a:ext cx="3219302" cy="5040312"/>
            <a:chOff x="5780088" y="1268413"/>
            <a:chExt cx="3219302" cy="5040312"/>
          </a:xfrm>
        </p:grpSpPr>
        <p:sp>
          <p:nvSpPr>
            <p:cNvPr id="66564" name="Rectangle 4"/>
            <p:cNvSpPr>
              <a:spLocks noChangeArrowheads="1"/>
            </p:cNvSpPr>
            <p:nvPr/>
          </p:nvSpPr>
          <p:spPr bwMode="auto">
            <a:xfrm>
              <a:off x="5780088" y="1268413"/>
              <a:ext cx="1871662" cy="5040312"/>
            </a:xfrm>
            <a:prstGeom prst="rect">
              <a:avLst/>
            </a:prstGeom>
            <a:solidFill>
              <a:schemeClr val="bg1">
                <a:lumMod val="95000"/>
              </a:schemeClr>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endParaRPr lang="zh-CN" altLang="en-US">
                <a:latin typeface="+mn-lt"/>
                <a:ea typeface="+mn-ea"/>
                <a:cs typeface="+mn-ea"/>
                <a:sym typeface="+mn-lt"/>
              </a:endParaRPr>
            </a:p>
          </p:txBody>
        </p:sp>
        <p:sp>
          <p:nvSpPr>
            <p:cNvPr id="66565" name="Line 5"/>
            <p:cNvSpPr>
              <a:spLocks noChangeShapeType="1"/>
            </p:cNvSpPr>
            <p:nvPr/>
          </p:nvSpPr>
          <p:spPr bwMode="auto">
            <a:xfrm>
              <a:off x="5780088" y="2060575"/>
              <a:ext cx="1871662"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66566" name="Line 6"/>
            <p:cNvSpPr>
              <a:spLocks noChangeShapeType="1"/>
            </p:cNvSpPr>
            <p:nvPr/>
          </p:nvSpPr>
          <p:spPr bwMode="auto">
            <a:xfrm>
              <a:off x="5780088" y="2420938"/>
              <a:ext cx="1871662"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66567" name="Line 7"/>
            <p:cNvSpPr>
              <a:spLocks noChangeShapeType="1"/>
            </p:cNvSpPr>
            <p:nvPr/>
          </p:nvSpPr>
          <p:spPr bwMode="auto">
            <a:xfrm>
              <a:off x="5780088" y="2781300"/>
              <a:ext cx="1871662"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66568" name="Line 8"/>
            <p:cNvSpPr>
              <a:spLocks noChangeShapeType="1"/>
            </p:cNvSpPr>
            <p:nvPr/>
          </p:nvSpPr>
          <p:spPr bwMode="auto">
            <a:xfrm>
              <a:off x="5780088" y="3141663"/>
              <a:ext cx="1871662"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66569" name="Line 9"/>
            <p:cNvSpPr>
              <a:spLocks noChangeShapeType="1"/>
            </p:cNvSpPr>
            <p:nvPr/>
          </p:nvSpPr>
          <p:spPr bwMode="auto">
            <a:xfrm>
              <a:off x="5780088" y="3500438"/>
              <a:ext cx="1871662"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66570" name="Line 10"/>
            <p:cNvSpPr>
              <a:spLocks noChangeShapeType="1"/>
            </p:cNvSpPr>
            <p:nvPr/>
          </p:nvSpPr>
          <p:spPr bwMode="auto">
            <a:xfrm>
              <a:off x="5780088" y="3860800"/>
              <a:ext cx="1871662"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cs typeface="+mn-ea"/>
                <a:sym typeface="+mn-lt"/>
              </a:endParaRPr>
            </a:p>
          </p:txBody>
        </p:sp>
        <p:sp>
          <p:nvSpPr>
            <p:cNvPr id="66571" name="Text Box 13"/>
            <p:cNvSpPr txBox="1">
              <a:spLocks noChangeArrowheads="1"/>
            </p:cNvSpPr>
            <p:nvPr/>
          </p:nvSpPr>
          <p:spPr bwMode="auto">
            <a:xfrm>
              <a:off x="7724775" y="1963738"/>
              <a:ext cx="12650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30020H</a:t>
              </a:r>
              <a:endParaRPr lang="en-US" altLang="zh-CN">
                <a:latin typeface="+mn-lt"/>
                <a:ea typeface="+mn-ea"/>
                <a:cs typeface="+mn-ea"/>
                <a:sym typeface="+mn-lt"/>
              </a:endParaRPr>
            </a:p>
          </p:txBody>
        </p:sp>
        <p:sp>
          <p:nvSpPr>
            <p:cNvPr id="66572" name="Text Box 14"/>
            <p:cNvSpPr txBox="1">
              <a:spLocks noChangeArrowheads="1"/>
            </p:cNvSpPr>
            <p:nvPr/>
          </p:nvSpPr>
          <p:spPr bwMode="auto">
            <a:xfrm>
              <a:off x="6383338" y="2035175"/>
              <a:ext cx="7505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12H</a:t>
              </a:r>
              <a:endParaRPr lang="en-US" altLang="zh-CN">
                <a:latin typeface="+mn-lt"/>
                <a:ea typeface="+mn-ea"/>
                <a:cs typeface="+mn-ea"/>
                <a:sym typeface="+mn-lt"/>
              </a:endParaRPr>
            </a:p>
          </p:txBody>
        </p:sp>
        <p:sp>
          <p:nvSpPr>
            <p:cNvPr id="66573" name="Text Box 15"/>
            <p:cNvSpPr txBox="1">
              <a:spLocks noChangeArrowheads="1"/>
            </p:cNvSpPr>
            <p:nvPr/>
          </p:nvSpPr>
          <p:spPr bwMode="auto">
            <a:xfrm>
              <a:off x="6383338" y="2349500"/>
              <a:ext cx="7505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34H</a:t>
              </a:r>
              <a:endParaRPr lang="en-US" altLang="zh-CN">
                <a:latin typeface="+mn-lt"/>
                <a:ea typeface="+mn-ea"/>
                <a:cs typeface="+mn-ea"/>
                <a:sym typeface="+mn-lt"/>
              </a:endParaRPr>
            </a:p>
          </p:txBody>
        </p:sp>
        <p:sp>
          <p:nvSpPr>
            <p:cNvPr id="66574" name="Text Box 16"/>
            <p:cNvSpPr txBox="1">
              <a:spLocks noChangeArrowheads="1"/>
            </p:cNvSpPr>
            <p:nvPr/>
          </p:nvSpPr>
          <p:spPr bwMode="auto">
            <a:xfrm>
              <a:off x="7734300" y="2324100"/>
              <a:ext cx="12650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30021H</a:t>
              </a:r>
              <a:endParaRPr lang="en-US" altLang="zh-CN">
                <a:latin typeface="+mn-lt"/>
                <a:ea typeface="+mn-ea"/>
                <a:cs typeface="+mn-ea"/>
                <a:sym typeface="+mn-lt"/>
              </a:endParaRPr>
            </a:p>
          </p:txBody>
        </p:sp>
        <p:sp>
          <p:nvSpPr>
            <p:cNvPr id="66575" name="Text Box 17"/>
            <p:cNvSpPr txBox="1">
              <a:spLocks noChangeArrowheads="1"/>
            </p:cNvSpPr>
            <p:nvPr/>
          </p:nvSpPr>
          <p:spPr bwMode="auto">
            <a:xfrm>
              <a:off x="6283325" y="2708275"/>
              <a:ext cx="85151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ABH</a:t>
              </a:r>
              <a:endParaRPr lang="en-US" altLang="zh-CN">
                <a:latin typeface="+mn-lt"/>
                <a:ea typeface="+mn-ea"/>
                <a:cs typeface="+mn-ea"/>
                <a:sym typeface="+mn-lt"/>
              </a:endParaRPr>
            </a:p>
          </p:txBody>
        </p:sp>
        <p:sp>
          <p:nvSpPr>
            <p:cNvPr id="66576" name="Text Box 18"/>
            <p:cNvSpPr txBox="1">
              <a:spLocks noChangeArrowheads="1"/>
            </p:cNvSpPr>
            <p:nvPr/>
          </p:nvSpPr>
          <p:spPr bwMode="auto">
            <a:xfrm>
              <a:off x="7734300" y="2708275"/>
              <a:ext cx="12650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30022H</a:t>
              </a:r>
              <a:endParaRPr lang="en-US" altLang="zh-CN">
                <a:latin typeface="+mn-lt"/>
                <a:ea typeface="+mn-ea"/>
                <a:cs typeface="+mn-ea"/>
                <a:sym typeface="+mn-lt"/>
              </a:endParaRPr>
            </a:p>
          </p:txBody>
        </p:sp>
        <p:sp>
          <p:nvSpPr>
            <p:cNvPr id="66577" name="Text Box 19"/>
            <p:cNvSpPr txBox="1">
              <a:spLocks noChangeArrowheads="1"/>
            </p:cNvSpPr>
            <p:nvPr/>
          </p:nvSpPr>
          <p:spPr bwMode="auto">
            <a:xfrm>
              <a:off x="6294438" y="3116263"/>
              <a:ext cx="8691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CDH</a:t>
              </a:r>
              <a:endParaRPr lang="en-US" altLang="zh-CN">
                <a:latin typeface="+mn-lt"/>
                <a:ea typeface="+mn-ea"/>
                <a:cs typeface="+mn-ea"/>
                <a:sym typeface="+mn-lt"/>
              </a:endParaRPr>
            </a:p>
          </p:txBody>
        </p:sp>
        <p:sp>
          <p:nvSpPr>
            <p:cNvPr id="66578" name="Text Box 20"/>
            <p:cNvSpPr txBox="1">
              <a:spLocks noChangeArrowheads="1"/>
            </p:cNvSpPr>
            <p:nvPr/>
          </p:nvSpPr>
          <p:spPr bwMode="auto">
            <a:xfrm>
              <a:off x="7724775" y="3116263"/>
              <a:ext cx="12650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30023H</a:t>
              </a:r>
              <a:endParaRPr lang="en-US" altLang="zh-CN">
                <a:latin typeface="+mn-lt"/>
                <a:ea typeface="+mn-ea"/>
                <a:cs typeface="+mn-ea"/>
                <a:sym typeface="+mn-lt"/>
              </a:endParaRPr>
            </a:p>
          </p:txBody>
        </p:sp>
        <p:sp>
          <p:nvSpPr>
            <p:cNvPr id="66579" name="Text Box 21"/>
            <p:cNvSpPr txBox="1">
              <a:spLocks noChangeArrowheads="1"/>
            </p:cNvSpPr>
            <p:nvPr/>
          </p:nvSpPr>
          <p:spPr bwMode="auto">
            <a:xfrm>
              <a:off x="6337500" y="3429000"/>
              <a:ext cx="8162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dirty="0">
                  <a:latin typeface="+mn-lt"/>
                  <a:ea typeface="+mn-ea"/>
                  <a:cs typeface="+mn-ea"/>
                  <a:sym typeface="+mn-lt"/>
                </a:rPr>
                <a:t>EFH</a:t>
              </a:r>
              <a:endParaRPr lang="en-US" altLang="zh-CN" dirty="0">
                <a:latin typeface="+mn-lt"/>
                <a:ea typeface="+mn-ea"/>
                <a:cs typeface="+mn-ea"/>
                <a:sym typeface="+mn-lt"/>
              </a:endParaRPr>
            </a:p>
          </p:txBody>
        </p:sp>
        <p:sp>
          <p:nvSpPr>
            <p:cNvPr id="66580" name="Text Box 22"/>
            <p:cNvSpPr txBox="1">
              <a:spLocks noChangeArrowheads="1"/>
            </p:cNvSpPr>
            <p:nvPr/>
          </p:nvSpPr>
          <p:spPr bwMode="auto">
            <a:xfrm>
              <a:off x="7724775" y="3476625"/>
              <a:ext cx="12650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r>
                <a:rPr lang="en-US" altLang="zh-CN">
                  <a:latin typeface="+mn-lt"/>
                  <a:ea typeface="+mn-ea"/>
                  <a:cs typeface="+mn-ea"/>
                  <a:sym typeface="+mn-lt"/>
                </a:rPr>
                <a:t>30024H</a:t>
              </a:r>
              <a:endParaRPr lang="en-US" altLang="zh-CN">
                <a:latin typeface="+mn-lt"/>
                <a:ea typeface="+mn-ea"/>
                <a:cs typeface="+mn-ea"/>
                <a:sym typeface="+mn-lt"/>
              </a:endParaRPr>
            </a:p>
          </p:txBody>
        </p:sp>
      </p:grpSp>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ackgroundRemoval t="10000" b="92623" l="1311" r="90000">
                        <a14:foregroundMark x1="25410" y1="74918" x2="25410" y2="74918"/>
                        <a14:foregroundMark x1="19672" y1="70984" x2="19672" y2="70984"/>
                        <a14:foregroundMark x1="18852" y1="72295" x2="18852" y2="72295"/>
                        <a14:foregroundMark x1="18361" y1="72787" x2="18361" y2="72787"/>
                        <a14:foregroundMark x1="17541" y1="73115" x2="17541" y2="73115"/>
                        <a14:foregroundMark x1="16885" y1="74262" x2="16885" y2="74262"/>
                        <a14:foregroundMark x1="15902" y1="74918" x2="15902" y2="74918"/>
                        <a14:foregroundMark x1="15246" y1="75082" x2="15246" y2="75082"/>
                        <a14:foregroundMark x1="19344" y1="70492" x2="19344" y2="70492"/>
                        <a14:foregroundMark x1="17049" y1="72787" x2="17049" y2="72787"/>
                        <a14:foregroundMark x1="16066" y1="73770" x2="16066" y2="73770"/>
                        <a14:foregroundMark x1="14262" y1="75574" x2="14262" y2="75574"/>
                      </a14:backgroundRemoval>
                    </a14:imgEffect>
                  </a14:imgLayer>
                </a14:imgProps>
              </a:ext>
              <a:ext uri="{28A0092B-C50C-407E-A947-70E740481C1C}">
                <a14:useLocalDpi xmlns:a14="http://schemas.microsoft.com/office/drawing/2010/main" val="0"/>
              </a:ext>
            </a:extLst>
          </a:blip>
          <a:stretch>
            <a:fillRect/>
          </a:stretch>
        </p:blipFill>
        <p:spPr>
          <a:xfrm flipH="1">
            <a:off x="266700" y="1056772"/>
            <a:ext cx="1267328" cy="1267328"/>
          </a:xfrm>
          <a:prstGeom prst="rect">
            <a:avLst/>
          </a:prstGeom>
        </p:spPr>
      </p:pic>
      <p:sp>
        <p:nvSpPr>
          <p:cNvPr id="2" name="矩形 1"/>
          <p:cNvSpPr/>
          <p:nvPr/>
        </p:nvSpPr>
        <p:spPr>
          <a:xfrm>
            <a:off x="2051050" y="1128563"/>
            <a:ext cx="1983235" cy="1005019"/>
          </a:xfrm>
          <a:prstGeom prst="rect">
            <a:avLst/>
          </a:prstGeom>
        </p:spPr>
        <p:txBody>
          <a:bodyPr wrap="none">
            <a:spAutoFit/>
          </a:bodyPr>
          <a:lstStyle/>
          <a:p>
            <a:pPr>
              <a:lnSpc>
                <a:spcPct val="120000"/>
              </a:lnSpc>
              <a:spcBef>
                <a:spcPct val="20000"/>
              </a:spcBef>
            </a:pPr>
            <a:r>
              <a:rPr lang="zh-CN" altLang="en-US" sz="5400" dirty="0">
                <a:solidFill>
                  <a:srgbClr val="C00000"/>
                </a:solidFill>
                <a:latin typeface="+mn-lt"/>
                <a:ea typeface="+mn-ea"/>
                <a:cs typeface="+mn-ea"/>
                <a:sym typeface="+mn-lt"/>
              </a:rPr>
              <a:t>作  业</a:t>
            </a:r>
            <a:endParaRPr lang="zh-CN" altLang="en-US" sz="5400" dirty="0">
              <a:solidFill>
                <a:srgbClr val="C00000"/>
              </a:solidFill>
              <a:latin typeface="+mn-lt"/>
              <a:ea typeface="+mn-ea"/>
              <a:cs typeface="+mn-ea"/>
              <a:sym typeface="+mn-lt"/>
            </a:endParaRPr>
          </a:p>
        </p:txBody>
      </p:sp>
    </p:spTree>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4"/>
          <p:cNvSpPr txBox="1">
            <a:spLocks noChangeArrowheads="1"/>
          </p:cNvSpPr>
          <p:nvPr/>
        </p:nvSpPr>
        <p:spPr bwMode="auto">
          <a:xfrm>
            <a:off x="611188" y="1341438"/>
            <a:ext cx="8015287" cy="487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b="1">
                <a:solidFill>
                  <a:schemeClr val="tx1"/>
                </a:solidFill>
                <a:latin typeface="Times New Roman" panose="02020603050405020304" pitchFamily="18" charset="0"/>
                <a:ea typeface="宋体" panose="02010600030101010101" pitchFamily="2" charset="-122"/>
              </a:defRPr>
            </a:lvl1pPr>
            <a:lvl2pPr marL="742950" indent="-285750">
              <a:defRPr sz="2400" b="1">
                <a:solidFill>
                  <a:schemeClr val="tx1"/>
                </a:solidFill>
                <a:latin typeface="Times New Roman" panose="02020603050405020304" pitchFamily="18" charset="0"/>
                <a:ea typeface="宋体" panose="02010600030101010101" pitchFamily="2" charset="-122"/>
              </a:defRPr>
            </a:lvl2pPr>
            <a:lvl3pPr marL="1143000" indent="-228600">
              <a:defRPr sz="2400" b="1">
                <a:solidFill>
                  <a:schemeClr val="tx1"/>
                </a:solidFill>
                <a:latin typeface="Times New Roman" panose="02020603050405020304" pitchFamily="18" charset="0"/>
                <a:ea typeface="宋体" panose="02010600030101010101" pitchFamily="2" charset="-122"/>
              </a:defRPr>
            </a:lvl3pPr>
            <a:lvl4pPr marL="1600200" indent="-228600">
              <a:defRPr sz="2400" b="1">
                <a:solidFill>
                  <a:schemeClr val="tx1"/>
                </a:solidFill>
                <a:latin typeface="Times New Roman" panose="02020603050405020304" pitchFamily="18" charset="0"/>
                <a:ea typeface="宋体" panose="02010600030101010101" pitchFamily="2" charset="-122"/>
              </a:defRPr>
            </a:lvl4pPr>
            <a:lvl5pPr marL="2057400" indent="-228600">
              <a:defRPr sz="24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pPr>
            <a:r>
              <a:rPr lang="en-US" altLang="zh-CN" sz="2800" dirty="0">
                <a:latin typeface="+mn-lt"/>
                <a:ea typeface="+mn-ea"/>
                <a:cs typeface="+mn-ea"/>
                <a:sym typeface="+mn-lt"/>
              </a:rPr>
              <a:t>3</a:t>
            </a:r>
            <a:r>
              <a:rPr lang="zh-CN" altLang="en-US" sz="2800" dirty="0">
                <a:latin typeface="+mn-lt"/>
                <a:ea typeface="+mn-ea"/>
                <a:cs typeface="+mn-ea"/>
                <a:sym typeface="+mn-lt"/>
              </a:rPr>
              <a:t>、在实模式下，段地址和偏移地址为</a:t>
            </a:r>
            <a:r>
              <a:rPr lang="en-US" altLang="zh-CN" sz="2800" dirty="0">
                <a:latin typeface="+mn-lt"/>
                <a:ea typeface="+mn-ea"/>
                <a:cs typeface="+mn-ea"/>
                <a:sym typeface="+mn-lt"/>
              </a:rPr>
              <a:t>3017H:000AH</a:t>
            </a:r>
            <a:r>
              <a:rPr lang="zh-CN" altLang="en-US" sz="2800" dirty="0">
                <a:latin typeface="+mn-lt"/>
                <a:ea typeface="+mn-ea"/>
                <a:cs typeface="+mn-ea"/>
                <a:sym typeface="+mn-lt"/>
              </a:rPr>
              <a:t>的存储单元的物理地址是什么？如果段地址和偏移地址是</a:t>
            </a:r>
            <a:r>
              <a:rPr lang="en-US" altLang="zh-CN" sz="2800" dirty="0">
                <a:latin typeface="+mn-lt"/>
                <a:ea typeface="+mn-ea"/>
                <a:cs typeface="+mn-ea"/>
                <a:sym typeface="+mn-lt"/>
              </a:rPr>
              <a:t>3015H:002AH</a:t>
            </a:r>
            <a:r>
              <a:rPr lang="zh-CN" altLang="en-US" sz="2800" dirty="0">
                <a:latin typeface="+mn-lt"/>
                <a:ea typeface="+mn-ea"/>
                <a:cs typeface="+mn-ea"/>
                <a:sym typeface="+mn-lt"/>
              </a:rPr>
              <a:t>和</a:t>
            </a:r>
            <a:r>
              <a:rPr lang="en-US" altLang="zh-CN" sz="2800" dirty="0">
                <a:latin typeface="+mn-lt"/>
                <a:ea typeface="+mn-ea"/>
                <a:cs typeface="+mn-ea"/>
                <a:sym typeface="+mn-lt"/>
              </a:rPr>
              <a:t>3010H:007AH</a:t>
            </a:r>
            <a:r>
              <a:rPr lang="zh-CN" altLang="en-US" sz="2800" dirty="0">
                <a:latin typeface="+mn-lt"/>
                <a:ea typeface="+mn-ea"/>
                <a:cs typeface="+mn-ea"/>
                <a:sym typeface="+mn-lt"/>
              </a:rPr>
              <a:t>呢？</a:t>
            </a:r>
            <a:endParaRPr lang="zh-CN" altLang="en-US" sz="2800" dirty="0">
              <a:latin typeface="+mn-lt"/>
              <a:ea typeface="+mn-ea"/>
              <a:cs typeface="+mn-ea"/>
              <a:sym typeface="+mn-lt"/>
            </a:endParaRPr>
          </a:p>
          <a:p>
            <a:pPr algn="just">
              <a:lnSpc>
                <a:spcPct val="120000"/>
              </a:lnSpc>
              <a:spcBef>
                <a:spcPct val="20000"/>
              </a:spcBef>
            </a:pPr>
            <a:r>
              <a:rPr lang="en-US" altLang="zh-CN" sz="2800" dirty="0">
                <a:latin typeface="+mn-lt"/>
                <a:ea typeface="+mn-ea"/>
                <a:cs typeface="+mn-ea"/>
                <a:sym typeface="+mn-lt"/>
              </a:rPr>
              <a:t>4</a:t>
            </a:r>
            <a:r>
              <a:rPr lang="zh-CN" altLang="en-US" sz="2800" dirty="0">
                <a:latin typeface="+mn-lt"/>
                <a:ea typeface="+mn-ea"/>
                <a:cs typeface="+mn-ea"/>
                <a:sym typeface="+mn-lt"/>
              </a:rPr>
              <a:t>、如果在一个程序开始执行之前（</a:t>
            </a:r>
            <a:r>
              <a:rPr lang="en-US" altLang="zh-CN" sz="2800" dirty="0">
                <a:latin typeface="+mn-lt"/>
                <a:ea typeface="+mn-ea"/>
                <a:cs typeface="+mn-ea"/>
                <a:sym typeface="+mn-lt"/>
              </a:rPr>
              <a:t>CS</a:t>
            </a:r>
            <a:r>
              <a:rPr lang="zh-CN" altLang="en-US" sz="2800" dirty="0">
                <a:latin typeface="+mn-lt"/>
                <a:ea typeface="+mn-ea"/>
                <a:cs typeface="+mn-ea"/>
                <a:sym typeface="+mn-lt"/>
              </a:rPr>
              <a:t>）</a:t>
            </a:r>
            <a:r>
              <a:rPr lang="en-US" altLang="zh-CN" sz="2800" dirty="0">
                <a:latin typeface="+mn-lt"/>
                <a:ea typeface="+mn-ea"/>
                <a:cs typeface="+mn-ea"/>
                <a:sym typeface="+mn-lt"/>
              </a:rPr>
              <a:t>=0A7F0H</a:t>
            </a:r>
            <a:r>
              <a:rPr lang="zh-CN" altLang="en-US" sz="2800" dirty="0">
                <a:latin typeface="+mn-lt"/>
                <a:ea typeface="+mn-ea"/>
                <a:cs typeface="+mn-ea"/>
                <a:sym typeface="+mn-lt"/>
              </a:rPr>
              <a:t>（如果十六进制数的最高位为字母，则应该在其前加</a:t>
            </a:r>
            <a:r>
              <a:rPr lang="en-US" altLang="zh-CN" sz="2800" dirty="0">
                <a:latin typeface="+mn-lt"/>
                <a:ea typeface="+mn-ea"/>
                <a:cs typeface="+mn-ea"/>
                <a:sym typeface="+mn-lt"/>
              </a:rPr>
              <a:t>1</a:t>
            </a:r>
            <a:r>
              <a:rPr lang="zh-CN" altLang="en-US" sz="2800" dirty="0">
                <a:latin typeface="+mn-lt"/>
                <a:ea typeface="+mn-ea"/>
                <a:cs typeface="+mn-ea"/>
                <a:sym typeface="+mn-lt"/>
              </a:rPr>
              <a:t>个</a:t>
            </a:r>
            <a:r>
              <a:rPr lang="en-US" altLang="zh-CN" sz="2800" dirty="0">
                <a:latin typeface="+mn-lt"/>
                <a:ea typeface="+mn-ea"/>
                <a:cs typeface="+mn-ea"/>
                <a:sym typeface="+mn-lt"/>
              </a:rPr>
              <a:t>0</a:t>
            </a:r>
            <a:r>
              <a:rPr lang="zh-CN" altLang="en-US" sz="2800" dirty="0">
                <a:latin typeface="+mn-lt"/>
                <a:ea typeface="+mn-ea"/>
                <a:cs typeface="+mn-ea"/>
                <a:sym typeface="+mn-lt"/>
              </a:rPr>
              <a:t>），（</a:t>
            </a:r>
            <a:r>
              <a:rPr lang="en-US" altLang="zh-CN" sz="2800" dirty="0">
                <a:latin typeface="+mn-lt"/>
                <a:ea typeface="+mn-ea"/>
                <a:cs typeface="+mn-ea"/>
                <a:sym typeface="+mn-lt"/>
              </a:rPr>
              <a:t>IP</a:t>
            </a:r>
            <a:r>
              <a:rPr lang="zh-CN" altLang="en-US" sz="2800" dirty="0">
                <a:latin typeface="+mn-lt"/>
                <a:ea typeface="+mn-ea"/>
                <a:cs typeface="+mn-ea"/>
                <a:sym typeface="+mn-lt"/>
              </a:rPr>
              <a:t>）</a:t>
            </a:r>
            <a:r>
              <a:rPr lang="en-US" altLang="zh-CN" sz="2800" dirty="0">
                <a:latin typeface="+mn-lt"/>
                <a:ea typeface="+mn-ea"/>
                <a:cs typeface="+mn-ea"/>
                <a:sym typeface="+mn-lt"/>
              </a:rPr>
              <a:t>=2B40H</a:t>
            </a:r>
            <a:r>
              <a:rPr lang="zh-CN" altLang="en-US" sz="2800" dirty="0">
                <a:latin typeface="+mn-lt"/>
                <a:ea typeface="+mn-ea"/>
                <a:cs typeface="+mn-ea"/>
                <a:sym typeface="+mn-lt"/>
              </a:rPr>
              <a:t>，试问该程序的第</a:t>
            </a:r>
            <a:r>
              <a:rPr lang="en-US" altLang="zh-CN" sz="2800" dirty="0">
                <a:latin typeface="+mn-lt"/>
                <a:ea typeface="+mn-ea"/>
                <a:cs typeface="+mn-ea"/>
                <a:sym typeface="+mn-lt"/>
              </a:rPr>
              <a:t>1</a:t>
            </a:r>
            <a:r>
              <a:rPr lang="zh-CN" altLang="en-US" sz="2800" dirty="0">
                <a:latin typeface="+mn-lt"/>
                <a:ea typeface="+mn-ea"/>
                <a:cs typeface="+mn-ea"/>
                <a:sym typeface="+mn-lt"/>
              </a:rPr>
              <a:t>个字的物理地址是多少？</a:t>
            </a:r>
            <a:endParaRPr lang="zh-CN" altLang="en-US" sz="2800" dirty="0">
              <a:latin typeface="+mn-lt"/>
              <a:ea typeface="+mn-ea"/>
              <a:cs typeface="+mn-ea"/>
              <a:sym typeface="+mn-lt"/>
            </a:endParaRPr>
          </a:p>
          <a:p>
            <a:pPr>
              <a:lnSpc>
                <a:spcPct val="120000"/>
              </a:lnSpc>
              <a:spcBef>
                <a:spcPct val="20000"/>
              </a:spcBef>
            </a:pPr>
            <a:endParaRPr lang="en-US" altLang="zh-CN" sz="2800" dirty="0">
              <a:latin typeface="+mn-lt"/>
              <a:ea typeface="+mn-ea"/>
              <a:cs typeface="+mn-ea"/>
              <a:sym typeface="+mn-lt"/>
            </a:endParaRPr>
          </a:p>
        </p:txBody>
      </p:sp>
    </p:spTree>
  </p:cSld>
  <p:clrMapOvr>
    <a:masterClrMapping/>
  </p:clrMapOvr>
  <p:transition>
    <p:random/>
  </p:transition>
</p:sld>
</file>

<file path=ppt/tags/tag1.xml><?xml version="1.0" encoding="utf-8"?>
<p:tagLst xmlns:p="http://schemas.openxmlformats.org/presentationml/2006/main">
  <p:tag name="TIMING" val="|48.2"/>
</p:tagLst>
</file>

<file path=ppt/tags/tag2.xml><?xml version="1.0" encoding="utf-8"?>
<p:tagLst xmlns:p="http://schemas.openxmlformats.org/presentationml/2006/main">
  <p:tag name="KSO_WPP_MARK_KEY" val="da5fbe52-ea34-41d0-87e1-4658e752a50a"/>
  <p:tag name="COMMONDATA" val="eyJoZGlkIjoiYjNmYzM0ZWFiNTc3NjdkOGNkNzA4MTM3NDllNzQyZDkifQ=="/>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uf3gkw3">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rgbClr val="33993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195580" marR="0" indent="-195580" algn="ctr" defTabSz="914400" rtl="0" eaLnBrk="0" fontAlgn="base" latinLnBrk="0" hangingPunct="0">
          <a:lnSpc>
            <a:spcPct val="100000"/>
          </a:lnSpc>
          <a:spcBef>
            <a:spcPct val="0"/>
          </a:spcBef>
          <a:spcAft>
            <a:spcPct val="0"/>
          </a:spcAft>
          <a:buClrTx/>
          <a:buSzTx/>
          <a:buFontTx/>
          <a:buChar char="•"/>
          <a:def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9945</Words>
  <Application>WPS 演示</Application>
  <PresentationFormat>全屏显示(4:3)</PresentationFormat>
  <Paragraphs>1397</Paragraphs>
  <Slides>55</Slides>
  <Notes>45</Notes>
  <HiddenSlides>4</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55</vt:i4>
      </vt:variant>
    </vt:vector>
  </HeadingPairs>
  <TitlesOfParts>
    <vt:vector size="73" baseType="lpstr">
      <vt:lpstr>Arial</vt:lpstr>
      <vt:lpstr>宋体</vt:lpstr>
      <vt:lpstr>Wingdings</vt:lpstr>
      <vt:lpstr>Times New Roman</vt:lpstr>
      <vt:lpstr>隶书</vt:lpstr>
      <vt:lpstr>黑体</vt:lpstr>
      <vt:lpstr>Calibri</vt:lpstr>
      <vt:lpstr>华文新魏</vt:lpstr>
      <vt:lpstr>微软雅黑</vt:lpstr>
      <vt:lpstr>Arial Unicode MS</vt:lpstr>
      <vt:lpstr>Wingdings 2</vt:lpstr>
      <vt:lpstr>楷体_GB2312</vt:lpstr>
      <vt:lpstr>新宋体</vt:lpstr>
      <vt:lpstr>楷体_GB2312</vt:lpstr>
      <vt:lpstr>Tahoma</vt:lpstr>
      <vt:lpstr>Symbol</vt:lpstr>
      <vt:lpstr>华文细黑</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8086 的功能结构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 状态标志——记录程序运行结果的状态信息</vt:lpstr>
      <vt:lpstr>进位标志CF（Carry Flag）</vt:lpstr>
      <vt:lpstr>PowerPoint 演示文稿</vt:lpstr>
      <vt:lpstr>溢出标志OF（Overflow Flag）</vt:lpstr>
      <vt:lpstr>PowerPoint 演示文稿</vt:lpstr>
      <vt:lpstr> 进位和溢出的区别</vt:lpstr>
      <vt:lpstr>溢出标志的判断</vt:lpstr>
      <vt:lpstr>零标志ZF（Zero Flag）</vt:lpstr>
      <vt:lpstr>符号标志SF（Sign Flag）</vt:lpstr>
      <vt:lpstr>奇偶标志PF（Parity Flag）</vt:lpstr>
      <vt:lpstr>PowerPoint 演示文稿</vt:lpstr>
      <vt:lpstr>PowerPoint 演示文稿</vt:lpstr>
      <vt:lpstr>2. 控制标志——方向标志 DF(Direction Flag) </vt:lpstr>
      <vt:lpstr>PowerPoint 演示文稿</vt:lpstr>
      <vt:lpstr>PowerPoint 演示文稿</vt:lpstr>
      <vt:lpstr>存储单元的地址和内容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逻辑地址、物理地址</vt:lpstr>
      <vt:lpstr>PowerPoint 演示文稿</vt:lpstr>
      <vt:lpstr>PowerPoint 演示文稿</vt:lpstr>
      <vt:lpstr>PowerPoint 演示文稿</vt:lpstr>
      <vt:lpstr>PowerPoint 演示文稿</vt:lpstr>
      <vt:lpstr>PowerPoint 演示文稿</vt:lpstr>
      <vt:lpstr>PowerPoint 演示文稿</vt:lpstr>
    </vt:vector>
  </TitlesOfParts>
  <Company>bjtu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zq</dc:creator>
  <cp:lastModifiedBy>许万茹</cp:lastModifiedBy>
  <cp:revision>1663</cp:revision>
  <dcterms:created xsi:type="dcterms:W3CDTF">2007-07-12T10:32:00Z</dcterms:created>
  <dcterms:modified xsi:type="dcterms:W3CDTF">2023-03-01T10:12:43Z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2052-11.1.0.13020</vt:lpwstr>
  </property>
  <property fmtid="{D5CDD505-2E9C-101B-9397-08002B2CF9AE}" pid="3" name="ICV">
    <vt:lpwstr>38EA4573E6804CC9847FF8C4A667EC11</vt:lpwstr>
  </property>
</Properties>
</file>