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sldIdLst>
    <p:sldId id="1420" r:id="rId3"/>
    <p:sldId id="1421" r:id="rId4"/>
    <p:sldId id="1422" r:id="rId6"/>
    <p:sldId id="1423" r:id="rId7"/>
    <p:sldId id="1424" r:id="rId8"/>
    <p:sldId id="1425" r:id="rId9"/>
    <p:sldId id="1426" r:id="rId10"/>
    <p:sldId id="1427" r:id="rId11"/>
    <p:sldId id="1428" r:id="rId12"/>
    <p:sldId id="1429" r:id="rId13"/>
    <p:sldId id="1527" r:id="rId14"/>
    <p:sldId id="1430" r:id="rId15"/>
    <p:sldId id="1431" r:id="rId16"/>
    <p:sldId id="1432" r:id="rId17"/>
    <p:sldId id="1433" r:id="rId18"/>
    <p:sldId id="1434" r:id="rId19"/>
    <p:sldId id="1435" r:id="rId20"/>
    <p:sldId id="1436" r:id="rId21"/>
    <p:sldId id="1437" r:id="rId22"/>
    <p:sldId id="1438" r:id="rId23"/>
    <p:sldId id="1439" r:id="rId24"/>
    <p:sldId id="1440" r:id="rId25"/>
    <p:sldId id="1441" r:id="rId26"/>
    <p:sldId id="1442" r:id="rId27"/>
    <p:sldId id="1444" r:id="rId28"/>
    <p:sldId id="1445" r:id="rId29"/>
    <p:sldId id="1446" r:id="rId30"/>
    <p:sldId id="1447" r:id="rId31"/>
    <p:sldId id="1448" r:id="rId32"/>
    <p:sldId id="1449" r:id="rId33"/>
    <p:sldId id="1450" r:id="rId34"/>
    <p:sldId id="1451" r:id="rId35"/>
    <p:sldId id="1452" r:id="rId36"/>
    <p:sldId id="1453" r:id="rId37"/>
    <p:sldId id="1454" r:id="rId38"/>
    <p:sldId id="1455" r:id="rId39"/>
    <p:sldId id="1456" r:id="rId40"/>
    <p:sldId id="1457" r:id="rId41"/>
    <p:sldId id="1135" r:id="rId42"/>
    <p:sldId id="1216" r:id="rId43"/>
    <p:sldId id="1136" r:id="rId44"/>
    <p:sldId id="1137" r:id="rId45"/>
    <p:sldId id="1458" r:id="rId46"/>
    <p:sldId id="1138" r:id="rId47"/>
    <p:sldId id="1459" r:id="rId48"/>
    <p:sldId id="1140" r:id="rId49"/>
    <p:sldId id="1141" r:id="rId50"/>
    <p:sldId id="1142" r:id="rId51"/>
    <p:sldId id="1217" r:id="rId52"/>
    <p:sldId id="1143" r:id="rId53"/>
    <p:sldId id="1144" r:id="rId54"/>
    <p:sldId id="1146" r:id="rId55"/>
    <p:sldId id="1460" r:id="rId56"/>
    <p:sldId id="1147" r:id="rId57"/>
    <p:sldId id="1148" r:id="rId58"/>
    <p:sldId id="389" r:id="rId59"/>
    <p:sldId id="1149" r:id="rId60"/>
    <p:sldId id="1218" r:id="rId61"/>
    <p:sldId id="1205" r:id="rId62"/>
    <p:sldId id="391" r:id="rId63"/>
    <p:sldId id="1150" r:id="rId64"/>
    <p:sldId id="1204" r:id="rId65"/>
    <p:sldId id="1152" r:id="rId66"/>
    <p:sldId id="1153" r:id="rId67"/>
    <p:sldId id="1154" r:id="rId68"/>
    <p:sldId id="1220" r:id="rId69"/>
    <p:sldId id="1505" r:id="rId70"/>
    <p:sldId id="1156" r:id="rId71"/>
    <p:sldId id="1157" r:id="rId72"/>
    <p:sldId id="1158" r:id="rId73"/>
    <p:sldId id="1159" r:id="rId74"/>
    <p:sldId id="1160" r:id="rId75"/>
    <p:sldId id="1161" r:id="rId76"/>
    <p:sldId id="1162" r:id="rId77"/>
    <p:sldId id="1163" r:id="rId78"/>
    <p:sldId id="1165" r:id="rId79"/>
    <p:sldId id="1164" r:id="rId80"/>
    <p:sldId id="1166" r:id="rId81"/>
    <p:sldId id="1167" r:id="rId82"/>
    <p:sldId id="1168" r:id="rId83"/>
    <p:sldId id="1169" r:id="rId84"/>
    <p:sldId id="1170" r:id="rId85"/>
    <p:sldId id="1171" r:id="rId86"/>
    <p:sldId id="1172" r:id="rId87"/>
    <p:sldId id="1173" r:id="rId88"/>
    <p:sldId id="1525" r:id="rId89"/>
    <p:sldId id="1207" r:id="rId90"/>
  </p:sldIdLst>
  <p:sldSz cx="9144000" cy="6858000" type="screen4x3"/>
  <p:notesSz cx="6858000" cy="9144000"/>
  <p:custDataLst>
    <p:tags r:id="rId94"/>
  </p:custDataLst>
  <p:defaultTextStyle>
    <a:defPPr>
      <a:defRPr lang="zh-CN"/>
    </a:defPPr>
    <a:lvl1pPr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3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9900"/>
    <a:srgbClr val="003399"/>
    <a:srgbClr val="FF6600"/>
    <a:srgbClr val="990033"/>
    <a:srgbClr val="E68900"/>
    <a:srgbClr val="DA8200"/>
    <a:srgbClr val="FF9900"/>
    <a:srgbClr val="3366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62" autoAdjust="0"/>
    <p:restoredTop sz="71711" autoAdjust="0"/>
  </p:normalViewPr>
  <p:slideViewPr>
    <p:cSldViewPr snapToGrid="0" showGuides="1">
      <p:cViewPr varScale="1">
        <p:scale>
          <a:sx n="76" d="100"/>
          <a:sy n="76" d="100"/>
        </p:scale>
        <p:origin x="1248" y="54"/>
      </p:cViewPr>
      <p:guideLst>
        <p:guide orient="horz" pos="2130"/>
        <p:guide pos="2880"/>
      </p:guideLst>
    </p:cSldViewPr>
  </p:slideViewPr>
  <p:notesTextViewPr>
    <p:cViewPr>
      <p:scale>
        <a:sx n="100" d="100"/>
        <a:sy n="100" d="100"/>
      </p:scale>
      <p:origin x="0" y="0"/>
    </p:cViewPr>
  </p:notesTextViewPr>
  <p:sorterViewPr>
    <p:cViewPr>
      <p:scale>
        <a:sx n="66" d="100"/>
        <a:sy n="66" d="100"/>
      </p:scale>
      <p:origin x="0" y="780"/>
    </p:cViewPr>
  </p:sorterViewPr>
  <p:gridSpacing cx="36004" cy="36004"/>
</p:viewPr>
</file>

<file path=ppt/_rels/presentation.xml.rels><?xml version="1.0" encoding="UTF-8" standalone="yes"?>
<Relationships xmlns="http://schemas.openxmlformats.org/package/2006/relationships"><Relationship Id="rId94" Type="http://schemas.openxmlformats.org/officeDocument/2006/relationships/tags" Target="tags/tag1.xml"/><Relationship Id="rId93" Type="http://schemas.openxmlformats.org/officeDocument/2006/relationships/tableStyles" Target="tableStyles.xml"/><Relationship Id="rId92" Type="http://schemas.openxmlformats.org/officeDocument/2006/relationships/viewProps" Target="viewProps.xml"/><Relationship Id="rId91" Type="http://schemas.openxmlformats.org/officeDocument/2006/relationships/presProps" Target="presProps.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algn="l" eaLnBrk="1" hangingPunct="1">
              <a:buFontTx/>
              <a:buNone/>
              <a:defRPr sz="1200" b="0">
                <a:latin typeface="Arial" panose="020B0604020202020204" pitchFamily="34" charset="0"/>
                <a:ea typeface="宋体" panose="02010600030101010101" pitchFamily="2" charset="-122"/>
              </a:defRPr>
            </a:lvl1pPr>
          </a:lstStyle>
          <a:p>
            <a:pPr>
              <a:defRPr/>
            </a:pPr>
            <a:endParaRPr lang="en-US" altLang="zh-CN"/>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lstStyle>
            <a:lvl1pPr algn="r" eaLnBrk="1" hangingPunct="1">
              <a:buFontTx/>
              <a:buNone/>
              <a:defRPr sz="1200" b="0">
                <a:latin typeface="Arial" panose="020B0604020202020204" pitchFamily="34" charset="0"/>
                <a:ea typeface="宋体" panose="02010600030101010101" pitchFamily="2" charset="-122"/>
              </a:defRPr>
            </a:lvl1pPr>
          </a:lstStyle>
          <a:p>
            <a:pPr>
              <a:defRPr/>
            </a:pPr>
            <a:endParaRPr lang="en-US" altLang="zh-CN"/>
          </a:p>
        </p:txBody>
      </p:sp>
      <p:sp>
        <p:nvSpPr>
          <p:cNvPr id="163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lstStyle>
            <a:lvl1pPr algn="l" eaLnBrk="1" hangingPunct="1">
              <a:buFontTx/>
              <a:buNone/>
              <a:defRPr sz="1200" b="0">
                <a:latin typeface="Arial" panose="020B0604020202020204" pitchFamily="34" charset="0"/>
                <a:ea typeface="宋体" panose="02010600030101010101" pitchFamily="2" charset="-122"/>
              </a:defRPr>
            </a:lvl1pPr>
          </a:lstStyle>
          <a:p>
            <a:pPr>
              <a:defRPr/>
            </a:pPr>
            <a:endParaRPr lang="en-US" altLang="zh-CN"/>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lstStyle>
            <a:lvl1pPr algn="r" eaLnBrk="1" hangingPunct="1">
              <a:defRPr sz="1200" b="0" smtClean="0">
                <a:latin typeface="Arial" panose="020B0604020202020204" pitchFamily="34" charset="0"/>
              </a:defRPr>
            </a:lvl1pPr>
          </a:lstStyle>
          <a:p>
            <a:pPr>
              <a:defRPr/>
            </a:pPr>
            <a:fld id="{215C8DCB-3F89-48F0-8B83-079E323DE629}"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ChangeArrowheads="1" noTextEdit="1"/>
          </p:cNvSpPr>
          <p:nvPr>
            <p:ph type="sldImg"/>
          </p:nvPr>
        </p:nvSpPr>
        <p:spPr/>
      </p:sp>
      <p:sp>
        <p:nvSpPr>
          <p:cNvPr id="21507"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
        <p:nvSpPr>
          <p:cNvPr id="21508"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65F24D9F-2A8C-4C93-A747-5A644B7F084F}" type="slidenum">
              <a:rPr lang="en-US" altLang="zh-CN" sz="1200" b="0">
                <a:latin typeface="Arial" panose="020B0604020202020204" pitchFamily="34" charset="0"/>
              </a:rPr>
            </a:fld>
            <a:endParaRPr lang="en-US" altLang="zh-CN" sz="1200" b="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90805" lvl="1" indent="0" eaLnBrk="1" hangingPunct="1">
              <a:buFont typeface="Wingdings" panose="05000000000000000000" pitchFamily="2" charset="2"/>
              <a:buNone/>
              <a:defRPr/>
            </a:pPr>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indent="-325120" algn="just" eaLnBrk="1" hangingPunct="1">
              <a:buFont typeface="Wingdings" panose="05000000000000000000" pitchFamily="2" charset="2"/>
              <a:buNone/>
              <a:defRPr/>
            </a:pPr>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i="0" dirty="0">
              <a:solidFill>
                <a:srgbClr val="4D4D4D"/>
              </a:solidFill>
              <a:effectLst/>
              <a:latin typeface="-apple-system"/>
            </a:endParaRPr>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pPr>
            <a:fld id="{CFBE77A2-2BB6-4FD3-B8FE-85166890409A}" type="slidenum">
              <a:rPr lang="en-US" altLang="zh-CN" smtClean="0"/>
            </a:fld>
            <a:endParaRPr lang="en-US" altLang="zh-CN" smtClean="0"/>
          </a:p>
        </p:txBody>
      </p:sp>
      <p:sp>
        <p:nvSpPr>
          <p:cNvPr id="76803" name="Rectangle 2"/>
          <p:cNvSpPr>
            <a:spLocks noGrp="1" noRot="1" noChangeAspect="1" noChangeArrowheads="1" noTextEdit="1"/>
          </p:cNvSpPr>
          <p:nvPr>
            <p:ph type="sldImg"/>
          </p:nvPr>
        </p:nvSpPr>
        <p:spPr/>
      </p:sp>
      <p:sp>
        <p:nvSpPr>
          <p:cNvPr id="76804"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pPr>
            <a:fld id="{C18C9AD4-5689-4D78-865B-8F816B7B1F08}" type="slidenum">
              <a:rPr lang="en-US" altLang="zh-CN" smtClean="0"/>
            </a:fld>
            <a:endParaRPr lang="en-US" altLang="zh-CN"/>
          </a:p>
        </p:txBody>
      </p:sp>
      <p:sp>
        <p:nvSpPr>
          <p:cNvPr id="80899" name="Rectangle 2"/>
          <p:cNvSpPr>
            <a:spLocks noGrp="1" noRot="1" noChangeAspect="1" noChangeArrowheads="1" noTextEdit="1"/>
          </p:cNvSpPr>
          <p:nvPr>
            <p:ph type="sldImg"/>
          </p:nvPr>
        </p:nvSpPr>
        <p:spPr/>
      </p:sp>
      <p:sp>
        <p:nvSpPr>
          <p:cNvPr id="80900" name="Rectangle 3"/>
          <p:cNvSpPr>
            <a:spLocks noGrp="1" noChangeArrowheads="1"/>
          </p:cNvSpPr>
          <p:nvPr>
            <p:ph type="body" idx="1"/>
          </p:nvPr>
        </p:nvSpPr>
        <p:spPr>
          <a:noFill/>
        </p:spPr>
        <p:txBody>
          <a:bodyPr/>
          <a:lstStyle/>
          <a:p>
            <a:pPr eaLnBrk="1" hangingPunct="1"/>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pPr>
            <a:fld id="{65606B6A-17D9-4390-AE3C-067BDB413B34}" type="slidenum">
              <a:rPr lang="en-US" altLang="zh-CN" smtClean="0"/>
            </a:fld>
            <a:endParaRPr lang="en-US" altLang="zh-CN"/>
          </a:p>
        </p:txBody>
      </p:sp>
      <p:sp>
        <p:nvSpPr>
          <p:cNvPr id="81923" name="Rectangle 2"/>
          <p:cNvSpPr>
            <a:spLocks noGrp="1" noRot="1" noChangeAspect="1" noChangeArrowheads="1" noTextEdit="1"/>
          </p:cNvSpPr>
          <p:nvPr>
            <p:ph type="sldImg"/>
          </p:nvPr>
        </p:nvSpPr>
        <p:spPr/>
      </p:sp>
      <p:sp>
        <p:nvSpPr>
          <p:cNvPr id="81924" name="Rectangle 3"/>
          <p:cNvSpPr>
            <a:spLocks noGrp="1" noChangeArrowheads="1"/>
          </p:cNvSpPr>
          <p:nvPr>
            <p:ph type="body" idx="1"/>
          </p:nvPr>
        </p:nvSpPr>
        <p:spPr>
          <a:noFill/>
        </p:spPr>
        <p:txBody>
          <a:bodyPr/>
          <a:lstStyle/>
          <a:p>
            <a:pPr eaLnBrk="1" hangingPunct="1"/>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pPr>
            <a:fld id="{F3FAB16D-7E79-4752-AAC4-CE102336C736}" type="slidenum">
              <a:rPr lang="en-US" altLang="zh-CN" smtClean="0"/>
            </a:fld>
            <a:endParaRPr lang="en-US" altLang="zh-CN" smtClean="0"/>
          </a:p>
        </p:txBody>
      </p:sp>
      <p:sp>
        <p:nvSpPr>
          <p:cNvPr id="82947" name="Rectangle 2"/>
          <p:cNvSpPr>
            <a:spLocks noGrp="1" noRot="1" noChangeAspect="1" noChangeArrowheads="1" noTextEdit="1"/>
          </p:cNvSpPr>
          <p:nvPr>
            <p:ph type="sldImg"/>
          </p:nvPr>
        </p:nvSpPr>
        <p:spPr/>
      </p:sp>
      <p:sp>
        <p:nvSpPr>
          <p:cNvPr id="82948" name="Rectangle 3"/>
          <p:cNvSpPr>
            <a:spLocks noGrp="1" noChangeArrowheads="1"/>
          </p:cNvSpPr>
          <p:nvPr>
            <p:ph type="body" idx="1"/>
          </p:nvPr>
        </p:nvSpPr>
        <p:spPr>
          <a:noFill/>
        </p:spPr>
        <p:txBody>
          <a:bodyPr/>
          <a:lstStyle/>
          <a:p>
            <a:pPr eaLnBrk="1" hangingPunct="1"/>
            <a:endParaRPr lang="zh-CN"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pPr>
            <a:fld id="{149889D9-02C6-4802-B27E-C7F1A219677E}" type="slidenum">
              <a:rPr lang="en-US" altLang="zh-CN" smtClean="0"/>
            </a:fld>
            <a:endParaRPr lang="en-US" altLang="zh-CN" smtClean="0"/>
          </a:p>
        </p:txBody>
      </p:sp>
      <p:sp>
        <p:nvSpPr>
          <p:cNvPr id="84995" name="Rectangle 2"/>
          <p:cNvSpPr>
            <a:spLocks noGrp="1" noRot="1" noChangeAspect="1" noChangeArrowheads="1" noTextEdit="1"/>
          </p:cNvSpPr>
          <p:nvPr>
            <p:ph type="sldImg"/>
          </p:nvPr>
        </p:nvSpPr>
        <p:spPr/>
      </p:sp>
      <p:sp>
        <p:nvSpPr>
          <p:cNvPr id="84996" name="Rectangle 3"/>
          <p:cNvSpPr>
            <a:spLocks noGrp="1" noChangeArrowheads="1"/>
          </p:cNvSpPr>
          <p:nvPr>
            <p:ph type="body" idx="1"/>
          </p:nvPr>
        </p:nvSpPr>
        <p:spPr>
          <a:noFill/>
        </p:spPr>
        <p:txBody>
          <a:bodyPr/>
          <a:lstStyle/>
          <a:p>
            <a:pPr eaLnBrk="1" hangingPunct="1"/>
            <a:endParaRPr lang="en-US" altLang="zh-CN"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marL="288290" indent="0">
              <a:lnSpc>
                <a:spcPct val="120000"/>
              </a:lnSpc>
              <a:buFontTx/>
              <a:buNone/>
              <a:defRPr/>
            </a:pPr>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ChangeArrowheads="1" noTextEdit="1"/>
          </p:cNvSpPr>
          <p:nvPr>
            <p:ph type="sldImg"/>
          </p:nvPr>
        </p:nvSpPr>
        <p:spPr/>
      </p:sp>
      <p:sp>
        <p:nvSpPr>
          <p:cNvPr id="71683"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5000"/>
              </a:lnSpc>
              <a:buFontTx/>
              <a:buNone/>
            </a:pPr>
            <a:endParaRPr lang="zh-CN" altLang="en-US" sz="1200" b="1" dirty="0">
              <a:solidFill>
                <a:srgbClr val="3333FF"/>
              </a:solidFill>
              <a:latin typeface="楷体_GB2312" pitchFamily="49" charset="-122"/>
              <a:ea typeface="楷体_GB2312" pitchFamily="49" charset="-122"/>
            </a:endParaRPr>
          </a:p>
        </p:txBody>
      </p:sp>
      <p:sp>
        <p:nvSpPr>
          <p:cNvPr id="71684"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C28D80E8-85AB-42BE-B8AA-4C7687375675}" type="slidenum">
              <a:rPr lang="en-US" altLang="zh-CN" sz="1200" b="0">
                <a:latin typeface="Arial" panose="020B0604020202020204" pitchFamily="34" charset="0"/>
              </a:rPr>
            </a:fld>
            <a:endParaRPr lang="en-US" altLang="zh-CN" sz="1200" b="0">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215C8DCB-3F89-48F0-8B83-079E323DE629}" type="slidenum">
              <a:rPr lang="en-US" altLang="zh-CN"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BB8C3430-A899-418D-90CF-3C9E445734BB}" type="slidenum">
              <a:rPr lang="en-US" altLang="zh-CN"/>
            </a:fld>
            <a:endParaRPr lang="en-US" altLang="zh-CN"/>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AB3802FE-5CD0-42CB-A42C-6E8A859129E3}" type="slidenum">
              <a:rPr lang="en-US" altLang="zh-CN"/>
            </a:fld>
            <a:endParaRPr lang="en-US" altLang="zh-CN"/>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3FED8A7A-35A2-4BED-9F2F-CBBEB6784A40}" type="slidenum">
              <a:rPr lang="en-US" altLang="zh-CN"/>
            </a:fld>
            <a:endParaRPr lang="en-US" altLang="zh-CN"/>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6" name="Rectangle 6"/>
          <p:cNvSpPr>
            <a:spLocks noGrp="1" noChangeArrowheads="1"/>
          </p:cNvSpPr>
          <p:nvPr>
            <p:ph type="sldNum" sz="quarter" idx="11"/>
          </p:nvPr>
        </p:nvSpPr>
        <p:spPr/>
        <p:txBody>
          <a:bodyPr/>
          <a:lstStyle>
            <a:lvl1pPr>
              <a:defRPr smtClean="0"/>
            </a:lvl1pPr>
          </a:lstStyle>
          <a:p>
            <a:pPr>
              <a:defRPr/>
            </a:pPr>
            <a:fld id="{B433B5B9-2727-42A9-8418-5FFB9AF38C04}" type="slidenum">
              <a:rPr lang="en-US" altLang="zh-CN"/>
            </a:fld>
            <a:endParaRPr lang="en-US" altLang="zh-CN"/>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8" name="Rectangle 6"/>
          <p:cNvSpPr>
            <a:spLocks noGrp="1" noChangeArrowheads="1"/>
          </p:cNvSpPr>
          <p:nvPr>
            <p:ph type="sldNum" sz="quarter" idx="11"/>
          </p:nvPr>
        </p:nvSpPr>
        <p:spPr/>
        <p:txBody>
          <a:bodyPr/>
          <a:lstStyle>
            <a:lvl1pPr>
              <a:defRPr smtClean="0"/>
            </a:lvl1pPr>
          </a:lstStyle>
          <a:p>
            <a:pPr>
              <a:defRPr/>
            </a:pPr>
            <a:fld id="{2E87758D-92B6-4C03-9FD1-D51C9DEFA8CA}" type="slidenum">
              <a:rPr lang="en-US" altLang="zh-CN"/>
            </a:fld>
            <a:endParaRPr lang="en-US" altLang="zh-CN"/>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4" name="Rectangle 6"/>
          <p:cNvSpPr>
            <a:spLocks noGrp="1" noChangeArrowheads="1"/>
          </p:cNvSpPr>
          <p:nvPr>
            <p:ph type="sldNum" sz="quarter" idx="11"/>
          </p:nvPr>
        </p:nvSpPr>
        <p:spPr/>
        <p:txBody>
          <a:bodyPr/>
          <a:lstStyle>
            <a:lvl1pPr>
              <a:defRPr smtClean="0"/>
            </a:lvl1pPr>
          </a:lstStyle>
          <a:p>
            <a:pPr>
              <a:defRPr/>
            </a:pPr>
            <a:fld id="{D467EEFF-A696-4243-91F8-F337FFD23794}" type="slidenum">
              <a:rPr lang="en-US" altLang="zh-CN"/>
            </a:fld>
            <a:endParaRPr lang="en-US" altLang="zh-CN"/>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465138" y="6438900"/>
            <a:ext cx="3816351" cy="457200"/>
          </a:xfrm>
        </p:spPr>
        <p:txBody>
          <a:bodyPr/>
          <a:lstStyle>
            <a:lvl1pPr>
              <a:defRPr/>
            </a:lvl1pPr>
          </a:lstStyle>
          <a:p>
            <a:pPr>
              <a:defRPr/>
            </a:pPr>
            <a:r>
              <a:rPr lang="zh-CN" altLang="en-US"/>
              <a:t>微机原理与接口技术</a:t>
            </a:r>
            <a:endParaRPr lang="zh-CN" altLang="en-US"/>
          </a:p>
        </p:txBody>
      </p:sp>
      <p:sp>
        <p:nvSpPr>
          <p:cNvPr id="3" name="Rectangle 6"/>
          <p:cNvSpPr>
            <a:spLocks noGrp="1" noChangeArrowheads="1"/>
          </p:cNvSpPr>
          <p:nvPr>
            <p:ph type="sldNum" sz="quarter" idx="11"/>
          </p:nvPr>
        </p:nvSpPr>
        <p:spPr>
          <a:xfrm>
            <a:off x="8605838" y="6542088"/>
            <a:ext cx="638175" cy="476250"/>
          </a:xfrm>
        </p:spPr>
        <p:txBody>
          <a:bodyPr/>
          <a:lstStyle>
            <a:lvl1pPr>
              <a:defRPr smtClean="0"/>
            </a:lvl1pPr>
          </a:lstStyle>
          <a:p>
            <a:pPr>
              <a:defRPr/>
            </a:pPr>
            <a:fld id="{6BCF1DF7-179B-4BE8-B4D4-8104571EFAF4}" type="slidenum">
              <a:rPr lang="en-US" altLang="zh-CN"/>
            </a:fld>
            <a:endParaRPr lang="en-US" altLang="zh-CN"/>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6" name="Rectangle 6"/>
          <p:cNvSpPr>
            <a:spLocks noGrp="1" noChangeArrowheads="1"/>
          </p:cNvSpPr>
          <p:nvPr>
            <p:ph type="sldNum" sz="quarter" idx="11"/>
          </p:nvPr>
        </p:nvSpPr>
        <p:spPr/>
        <p:txBody>
          <a:bodyPr/>
          <a:lstStyle>
            <a:lvl1pPr>
              <a:defRPr smtClean="0"/>
            </a:lvl1pPr>
          </a:lstStyle>
          <a:p>
            <a:pPr>
              <a:defRPr/>
            </a:pPr>
            <a:fld id="{B76DCA5E-01A8-4ADF-9A6C-A203E2A72836}" type="slidenum">
              <a:rPr lang="en-US" altLang="zh-CN"/>
            </a:fld>
            <a:endParaRPr lang="en-US" altLang="zh-CN"/>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6" name="Rectangle 6"/>
          <p:cNvSpPr>
            <a:spLocks noGrp="1" noChangeArrowheads="1"/>
          </p:cNvSpPr>
          <p:nvPr>
            <p:ph type="sldNum" sz="quarter" idx="11"/>
          </p:nvPr>
        </p:nvSpPr>
        <p:spPr/>
        <p:txBody>
          <a:bodyPr/>
          <a:lstStyle>
            <a:lvl1pPr>
              <a:defRPr smtClean="0"/>
            </a:lvl1pPr>
          </a:lstStyle>
          <a:p>
            <a:pPr>
              <a:defRPr/>
            </a:pPr>
            <a:fld id="{1F9579B9-17EF-47F3-992F-A9A040DF6735}" type="slidenum">
              <a:rPr lang="en-US" altLang="zh-CN"/>
            </a:fld>
            <a:endParaRPr lang="en-US" altLang="zh-CN"/>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08A1539B-4C11-48E9-8E90-8FCF96B5516B}" type="slidenum">
              <a:rPr lang="en-US" altLang="zh-CN"/>
            </a:fld>
            <a:endParaRPr lang="en-US" altLang="zh-CN"/>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3E7E257E-F14D-4A3D-A2FF-B0C9D16EC5D3}" type="slidenum">
              <a:rPr lang="en-US" altLang="zh-CN"/>
            </a:fld>
            <a:endParaRPr lang="en-US" altLang="zh-CN"/>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457200" y="1600200"/>
            <a:ext cx="8229600" cy="4525963"/>
          </a:xfrm>
          <a:prstGeom prst="rect">
            <a:avLst/>
          </a:prstGeom>
        </p:spPr>
        <p:txBody>
          <a:bodyPr/>
          <a:lstStyle/>
          <a:p>
            <a:pPr lvl="0"/>
            <a:endParaRPr lang="zh-CN" altLang="en-US" noProof="0"/>
          </a:p>
        </p:txBody>
      </p:sp>
      <p:sp>
        <p:nvSpPr>
          <p:cNvPr id="4"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C2A05D39-9FCE-4402-85BD-606031542CCA}" type="slidenum">
              <a:rPr lang="en-US" altLang="zh-CN"/>
            </a:fld>
            <a:endParaRPr lang="en-US" altLang="zh-CN"/>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hasCustomPrompt="1"/>
          </p:nvPr>
        </p:nvSpPr>
        <p:spPr>
          <a:xfrm>
            <a:off x="246063" y="930275"/>
            <a:ext cx="8212137" cy="5332413"/>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a:xfrm>
            <a:off x="685800" y="6324600"/>
            <a:ext cx="1905000" cy="457200"/>
          </a:xfrm>
        </p:spPr>
        <p:txBody>
          <a:bodyPr/>
          <a:lstStyle>
            <a:lvl1pPr>
              <a:defRPr/>
            </a:lvl1pPr>
          </a:lstStyle>
          <a:p>
            <a:pPr>
              <a:defRPr/>
            </a:pPr>
            <a:endParaRPr lang="en-US" altLang="zh-CN"/>
          </a:p>
        </p:txBody>
      </p:sp>
      <p:sp>
        <p:nvSpPr>
          <p:cNvPr id="4" name="页脚占位符 3"/>
          <p:cNvSpPr>
            <a:spLocks noGrp="1"/>
          </p:cNvSpPr>
          <p:nvPr>
            <p:ph type="ftr" sz="quarter" idx="11"/>
          </p:nvPr>
        </p:nvSpPr>
        <p:spPr>
          <a:xfrm>
            <a:off x="3124200" y="6324600"/>
            <a:ext cx="2895600" cy="457200"/>
          </a:xfrm>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a:xfrm>
            <a:off x="6553200" y="6324600"/>
            <a:ext cx="1905000" cy="457200"/>
          </a:xfrm>
        </p:spPr>
        <p:txBody>
          <a:bodyPr/>
          <a:lstStyle>
            <a:lvl1pPr>
              <a:defRPr smtClean="0"/>
            </a:lvl1pPr>
          </a:lstStyle>
          <a:p>
            <a:pPr>
              <a:defRPr/>
            </a:pPr>
            <a:fld id="{4F58F288-96D7-4DD9-9CDC-6161108AF2DD}" type="slidenum">
              <a:rPr lang="en-US" altLang="zh-CN"/>
            </a:fld>
            <a:endParaRPr lang="en-US" altLang="zh-CN"/>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246063" y="930275"/>
            <a:ext cx="7772400" cy="1143000"/>
          </a:xfrm>
        </p:spPr>
        <p:txBody>
          <a:bodyPr/>
          <a:lstStyle/>
          <a:p>
            <a:r>
              <a:rPr lang="zh-CN" altLang="en-US"/>
              <a:t>单击此处编辑母版标题样式</a:t>
            </a:r>
            <a:endParaRPr lang="zh-CN" altLang="en-US"/>
          </a:p>
        </p:txBody>
      </p:sp>
      <p:sp>
        <p:nvSpPr>
          <p:cNvPr id="3" name="文本占位符 2"/>
          <p:cNvSpPr>
            <a:spLocks noGrp="1"/>
          </p:cNvSpPr>
          <p:nvPr>
            <p:ph type="body" sz="half" idx="1" hasCustomPrompt="1"/>
          </p:nvPr>
        </p:nvSpPr>
        <p:spPr>
          <a:xfrm>
            <a:off x="685800" y="2147888"/>
            <a:ext cx="3810000" cy="41148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48200" y="2147888"/>
            <a:ext cx="3810000" cy="41148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685800" y="6324600"/>
            <a:ext cx="1905000" cy="457200"/>
          </a:xfrm>
        </p:spPr>
        <p:txBody>
          <a:bodyPr/>
          <a:lstStyle>
            <a:lvl1pPr>
              <a:defRPr/>
            </a:lvl1pPr>
          </a:lstStyle>
          <a:p>
            <a:pPr>
              <a:defRPr/>
            </a:pPr>
            <a:endParaRPr lang="en-US" altLang="zh-CN"/>
          </a:p>
        </p:txBody>
      </p:sp>
      <p:sp>
        <p:nvSpPr>
          <p:cNvPr id="6" name="页脚占位符 5"/>
          <p:cNvSpPr>
            <a:spLocks noGrp="1"/>
          </p:cNvSpPr>
          <p:nvPr>
            <p:ph type="ftr" sz="quarter" idx="11"/>
          </p:nvPr>
        </p:nvSpPr>
        <p:spPr>
          <a:xfrm>
            <a:off x="3124200" y="6324600"/>
            <a:ext cx="2895600" cy="457200"/>
          </a:xfrm>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a:xfrm>
            <a:off x="6553200" y="6324600"/>
            <a:ext cx="1905000" cy="457200"/>
          </a:xfrm>
        </p:spPr>
        <p:txBody>
          <a:bodyPr/>
          <a:lstStyle>
            <a:lvl1pPr>
              <a:defRPr smtClean="0"/>
            </a:lvl1pPr>
          </a:lstStyle>
          <a:p>
            <a:pPr>
              <a:defRPr/>
            </a:pPr>
            <a:fld id="{EE9F23BC-E0A6-4AF5-8A08-E5EBA04FDA31}" type="slidenum">
              <a:rPr lang="en-US" altLang="zh-CN"/>
            </a:fld>
            <a:endParaRPr lang="en-US" altLang="zh-CN"/>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image" Target="../media/image7.png"/><Relationship Id="rId20" Type="http://schemas.openxmlformats.org/officeDocument/2006/relationships/image" Target="../media/image6.jpeg"/><Relationship Id="rId2" Type="http://schemas.openxmlformats.org/officeDocument/2006/relationships/slideLayout" Target="../slideLayouts/slideLayout2.xml"/><Relationship Id="rId19" Type="http://schemas.openxmlformats.org/officeDocument/2006/relationships/image" Target="../media/image5.png"/><Relationship Id="rId18" Type="http://schemas.openxmlformats.org/officeDocument/2006/relationships/image" Target="../media/image4.png"/><Relationship Id="rId17" Type="http://schemas.openxmlformats.org/officeDocument/2006/relationships/image" Target="../media/image3.jpeg"/><Relationship Id="rId16" Type="http://schemas.openxmlformats.org/officeDocument/2006/relationships/image" Target="../media/image2.jpeg"/><Relationship Id="rId15" Type="http://schemas.openxmlformats.org/officeDocument/2006/relationships/image" Target="../media/image1.jpe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 Box 14"/>
          <p:cNvSpPr txBox="1">
            <a:spLocks noChangeArrowheads="1"/>
          </p:cNvSpPr>
          <p:nvPr userDrawn="1"/>
        </p:nvSpPr>
        <p:spPr bwMode="auto">
          <a:xfrm>
            <a:off x="5473700" y="320675"/>
            <a:ext cx="2757488" cy="457200"/>
          </a:xfrm>
          <a:prstGeom prst="rect">
            <a:avLst/>
          </a:prstGeom>
          <a:noFill/>
          <a:ln>
            <a:noFill/>
          </a:ln>
          <a:effectLst/>
        </p:spPr>
        <p:txBody>
          <a:bodyPr>
            <a:spAutoFit/>
          </a:bodyPr>
          <a:lstStyle>
            <a:lvl1pPr marL="195580" indent="-195580" algn="l">
              <a:defRPr>
                <a:solidFill>
                  <a:schemeClr val="tx1"/>
                </a:solidFill>
                <a:latin typeface="Arial" panose="020B0604020202020204" pitchFamily="34" charset="0"/>
                <a:ea typeface="宋体" panose="02010600030101010101" pitchFamily="2" charset="-122"/>
              </a:defRPr>
            </a:lvl1pPr>
            <a:lvl2pPr algn="l">
              <a:defRPr>
                <a:solidFill>
                  <a:schemeClr val="tx1"/>
                </a:solidFill>
                <a:latin typeface="Arial" panose="020B0604020202020204" pitchFamily="34" charset="0"/>
                <a:ea typeface="宋体" panose="02010600030101010101" pitchFamily="2" charset="-122"/>
              </a:defRPr>
            </a:lvl2pPr>
            <a:lvl3pPr algn="l">
              <a:defRPr>
                <a:solidFill>
                  <a:schemeClr val="tx1"/>
                </a:solidFill>
                <a:latin typeface="Arial" panose="020B0604020202020204" pitchFamily="34" charset="0"/>
                <a:ea typeface="宋体" panose="02010600030101010101" pitchFamily="2" charset="-122"/>
              </a:defRPr>
            </a:lvl3pPr>
            <a:lvl4pPr algn="l">
              <a:defRPr>
                <a:solidFill>
                  <a:schemeClr val="tx1"/>
                </a:solidFill>
                <a:latin typeface="Arial" panose="020B0604020202020204" pitchFamily="34" charset="0"/>
                <a:ea typeface="宋体" panose="02010600030101010101" pitchFamily="2" charset="-122"/>
              </a:defRPr>
            </a:lvl4pPr>
            <a:lvl5pPr algn="l">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endParaRPr lang="zh-CN" altLang="zh-CN" i="1">
              <a:effectLst>
                <a:outerShdw blurRad="38100" dist="38100" dir="2700000" algn="tl">
                  <a:srgbClr val="C0C0C0"/>
                </a:outerShdw>
              </a:effectLst>
              <a:latin typeface="Times New Roman" panose="02020603050405020304" pitchFamily="18" charset="0"/>
            </a:endParaRPr>
          </a:p>
        </p:txBody>
      </p:sp>
      <p:sp>
        <p:nvSpPr>
          <p:cNvPr id="11" name="Rectangle 5"/>
          <p:cNvSpPr>
            <a:spLocks noGrp="1" noChangeArrowheads="1"/>
          </p:cNvSpPr>
          <p:nvPr>
            <p:ph type="ftr" sz="quarter" idx="3"/>
          </p:nvPr>
        </p:nvSpPr>
        <p:spPr bwMode="auto">
          <a:xfrm>
            <a:off x="0" y="6307138"/>
            <a:ext cx="2627313" cy="460375"/>
          </a:xfrm>
          <a:prstGeom prst="rect">
            <a:avLst/>
          </a:prstGeom>
          <a:noFill/>
          <a:ln>
            <a:noFill/>
          </a:ln>
          <a:effectLst/>
        </p:spPr>
        <p:txBody>
          <a:bodyPr vert="horz" wrap="square" lIns="91440" tIns="45720" rIns="91440" bIns="45720" numCol="1" anchor="ctr" anchorCtr="1" compatLnSpc="1">
            <a:spAutoFit/>
          </a:bodyPr>
          <a:lstStyle>
            <a:lvl1pPr algn="ctr" eaLnBrk="1" hangingPunct="1">
              <a:buFontTx/>
              <a:buNone/>
              <a:defRPr kumimoji="0" b="0" i="1" dirty="0">
                <a:solidFill>
                  <a:srgbClr val="C00000"/>
                </a:solidFill>
                <a:latin typeface="+mn-lt"/>
                <a:ea typeface="隶书" panose="02010509060101010101" pitchFamily="49" charset="-122"/>
              </a:defRPr>
            </a:lvl1pPr>
          </a:lstStyle>
          <a:p>
            <a:pPr>
              <a:defRPr/>
            </a:pPr>
            <a:r>
              <a:rPr lang="zh-CN" altLang="en-US"/>
              <a:t>汇编与接口技术</a:t>
            </a:r>
            <a:endParaRPr lang="zh-CN" altLang="en-US"/>
          </a:p>
        </p:txBody>
      </p:sp>
      <p:sp>
        <p:nvSpPr>
          <p:cNvPr id="12" name="Rectangle 6"/>
          <p:cNvSpPr>
            <a:spLocks noGrp="1" noChangeArrowheads="1"/>
          </p:cNvSpPr>
          <p:nvPr>
            <p:ph type="sldNum" sz="quarter" idx="4"/>
          </p:nvPr>
        </p:nvSpPr>
        <p:spPr bwMode="auto">
          <a:xfrm>
            <a:off x="8286750" y="6381750"/>
            <a:ext cx="638175" cy="476250"/>
          </a:xfrm>
          <a:prstGeom prst="rect">
            <a:avLst/>
          </a:prstGeom>
          <a:noFill/>
          <a:ln>
            <a:noFill/>
          </a:ln>
          <a:effectLst/>
        </p:spPr>
        <p:txBody>
          <a:bodyPr vert="horz" wrap="square" lIns="91440" tIns="45720" rIns="91440" bIns="45720" numCol="1" anchor="t" anchorCtr="0" compatLnSpc="1"/>
          <a:lstStyle>
            <a:lvl1pPr eaLnBrk="1" hangingPunct="1">
              <a:defRPr kumimoji="0" sz="1600" b="1" smtClean="0">
                <a:solidFill>
                  <a:srgbClr val="000000"/>
                </a:solidFill>
                <a:latin typeface="Arial" panose="020B0604020202020204" pitchFamily="34" charset="0"/>
              </a:defRPr>
            </a:lvl1pPr>
          </a:lstStyle>
          <a:p>
            <a:pPr>
              <a:defRPr/>
            </a:pPr>
            <a:fld id="{62BD0F03-D8D6-4EE1-BBED-3D9D85976954}" type="slidenum">
              <a:rPr lang="en-US" altLang="zh-CN"/>
            </a:fld>
            <a:endParaRPr lang="en-US" altLang="zh-CN"/>
          </a:p>
        </p:txBody>
      </p:sp>
      <p:sp>
        <p:nvSpPr>
          <p:cNvPr id="13" name="Text Box 14"/>
          <p:cNvSpPr txBox="1">
            <a:spLocks noChangeArrowheads="1"/>
          </p:cNvSpPr>
          <p:nvPr userDrawn="1"/>
        </p:nvSpPr>
        <p:spPr bwMode="auto">
          <a:xfrm>
            <a:off x="5402263" y="320675"/>
            <a:ext cx="2757487" cy="457200"/>
          </a:xfrm>
          <a:prstGeom prst="rect">
            <a:avLst/>
          </a:prstGeom>
          <a:noFill/>
          <a:ln>
            <a:noFill/>
          </a:ln>
          <a:effectLst/>
        </p:spPr>
        <p:txBody>
          <a:bodyPr>
            <a:spAutoFit/>
          </a:bodyPr>
          <a:lstStyle>
            <a:lvl1pPr marL="195580" indent="-195580" algn="l">
              <a:defRPr>
                <a:solidFill>
                  <a:schemeClr val="tx1"/>
                </a:solidFill>
                <a:latin typeface="Arial" panose="020B0604020202020204" pitchFamily="34" charset="0"/>
                <a:ea typeface="宋体" panose="02010600030101010101" pitchFamily="2" charset="-122"/>
              </a:defRPr>
            </a:lvl1pPr>
            <a:lvl2pPr algn="l">
              <a:defRPr>
                <a:solidFill>
                  <a:schemeClr val="tx1"/>
                </a:solidFill>
                <a:latin typeface="Arial" panose="020B0604020202020204" pitchFamily="34" charset="0"/>
                <a:ea typeface="宋体" panose="02010600030101010101" pitchFamily="2" charset="-122"/>
              </a:defRPr>
            </a:lvl2pPr>
            <a:lvl3pPr algn="l">
              <a:defRPr>
                <a:solidFill>
                  <a:schemeClr val="tx1"/>
                </a:solidFill>
                <a:latin typeface="Arial" panose="020B0604020202020204" pitchFamily="34" charset="0"/>
                <a:ea typeface="宋体" panose="02010600030101010101" pitchFamily="2" charset="-122"/>
              </a:defRPr>
            </a:lvl3pPr>
            <a:lvl4pPr algn="l">
              <a:defRPr>
                <a:solidFill>
                  <a:schemeClr val="tx1"/>
                </a:solidFill>
                <a:latin typeface="Arial" panose="020B0604020202020204" pitchFamily="34" charset="0"/>
                <a:ea typeface="宋体" panose="02010600030101010101" pitchFamily="2" charset="-122"/>
              </a:defRPr>
            </a:lvl4pPr>
            <a:lvl5pPr algn="l">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endParaRPr lang="zh-CN" altLang="zh-CN" i="1">
              <a:solidFill>
                <a:srgbClr val="000000"/>
              </a:solidFill>
              <a:effectLst>
                <a:outerShdw blurRad="38100" dist="38100" dir="2700000" algn="tl">
                  <a:srgbClr val="C0C0C0"/>
                </a:outerShdw>
              </a:effectLst>
              <a:latin typeface="Times New Roman" panose="02020603050405020304" pitchFamily="18" charset="0"/>
            </a:endParaRPr>
          </a:p>
        </p:txBody>
      </p:sp>
      <p:sp>
        <p:nvSpPr>
          <p:cNvPr id="14" name="Rectangle 2"/>
          <p:cNvSpPr>
            <a:spLocks noChangeArrowheads="1"/>
          </p:cNvSpPr>
          <p:nvPr userDrawn="1"/>
        </p:nvSpPr>
        <p:spPr bwMode="auto">
          <a:xfrm>
            <a:off x="363216" y="921544"/>
            <a:ext cx="8673280" cy="61104"/>
          </a:xfrm>
          <a:prstGeom prst="rect">
            <a:avLst/>
          </a:prstGeom>
          <a:gradFill flip="none" rotWithShape="1">
            <a:gsLst>
              <a:gs pos="0">
                <a:srgbClr val="133984">
                  <a:gamma/>
                  <a:tint val="0"/>
                  <a:invGamma/>
                </a:srgbClr>
              </a:gs>
              <a:gs pos="100000">
                <a:srgbClr val="16429A"/>
              </a:gs>
            </a:gsLst>
            <a:path path="circle">
              <a:fillToRect l="100000" b="100000"/>
            </a:path>
            <a:tileRect t="-100000" r="-100000"/>
          </a:gradFill>
          <a:ln>
            <a:noFill/>
          </a:ln>
          <a:effectLst/>
        </p:spPr>
        <p:txBody>
          <a:bodyPr wrap="none" anchor="ctr"/>
          <a:lstStyle/>
          <a:p>
            <a:pPr>
              <a:defRPr/>
            </a:pPr>
            <a:endParaRPr lang="zh-CN" altLang="en-US"/>
          </a:p>
        </p:txBody>
      </p:sp>
      <p:pic>
        <p:nvPicPr>
          <p:cNvPr id="1034" name="Picture 27"/>
          <p:cNvPicPr>
            <a:picLocks noChangeAspect="1" noChangeArrowheads="1"/>
          </p:cNvPicPr>
          <p:nvPr userDrawn="1"/>
        </p:nvPicPr>
        <p:blipFill>
          <a:blip r:embed="rId15" cstate="hqprint">
            <a:extLst>
              <a:ext uri="{28A0092B-C50C-407E-A947-70E740481C1C}">
                <a14:useLocalDpi xmlns:a14="http://schemas.microsoft.com/office/drawing/2010/main" val="0"/>
              </a:ext>
            </a:extLst>
          </a:blip>
          <a:srcRect/>
          <a:stretch>
            <a:fillRect/>
          </a:stretch>
        </p:blipFill>
        <p:spPr bwMode="auto">
          <a:xfrm>
            <a:off x="5562600" y="176213"/>
            <a:ext cx="842963"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28"/>
          <p:cNvPicPr>
            <a:picLocks noChangeAspect="1" noChangeArrowheads="1"/>
          </p:cNvPicPr>
          <p:nvPr userDrawn="1"/>
        </p:nvPicPr>
        <p:blipFill>
          <a:blip r:embed="rId16" cstate="hqprint">
            <a:extLst>
              <a:ext uri="{28A0092B-C50C-407E-A947-70E740481C1C}">
                <a14:useLocalDpi xmlns:a14="http://schemas.microsoft.com/office/drawing/2010/main" val="0"/>
              </a:ext>
            </a:extLst>
          </a:blip>
          <a:srcRect/>
          <a:stretch>
            <a:fillRect/>
          </a:stretch>
        </p:blipFill>
        <p:spPr bwMode="auto">
          <a:xfrm>
            <a:off x="7319963" y="180975"/>
            <a:ext cx="9525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29"/>
          <p:cNvPicPr>
            <a:picLocks noChangeAspect="1" noChangeArrowheads="1"/>
          </p:cNvPicPr>
          <p:nvPr userDrawn="1"/>
        </p:nvPicPr>
        <p:blipFill>
          <a:blip r:embed="rId17" cstate="hqprint">
            <a:extLst>
              <a:ext uri="{28A0092B-C50C-407E-A947-70E740481C1C}">
                <a14:useLocalDpi xmlns:a14="http://schemas.microsoft.com/office/drawing/2010/main" val="0"/>
              </a:ext>
            </a:extLst>
          </a:blip>
          <a:srcRect/>
          <a:stretch>
            <a:fillRect/>
          </a:stretch>
        </p:blipFill>
        <p:spPr bwMode="auto">
          <a:xfrm>
            <a:off x="6443663" y="179388"/>
            <a:ext cx="8382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31"/>
          <p:cNvPicPr>
            <a:picLocks noChangeAspect="1" noChangeArrowheads="1"/>
          </p:cNvPicPr>
          <p:nvPr userDrawn="1"/>
        </p:nvPicPr>
        <p:blipFill>
          <a:blip r:embed="rId18" cstate="hqprint">
            <a:extLst>
              <a:ext uri="{28A0092B-C50C-407E-A947-70E740481C1C}">
                <a14:useLocalDpi xmlns:a14="http://schemas.microsoft.com/office/drawing/2010/main" val="0"/>
              </a:ext>
            </a:extLst>
          </a:blip>
          <a:srcRect/>
          <a:stretch>
            <a:fillRect/>
          </a:stretch>
        </p:blipFill>
        <p:spPr bwMode="auto">
          <a:xfrm>
            <a:off x="8310563" y="184150"/>
            <a:ext cx="7620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32"/>
          <p:cNvPicPr>
            <a:picLocks noChangeAspect="1" noChangeArrowheads="1"/>
          </p:cNvPicPr>
          <p:nvPr userDrawn="1"/>
        </p:nvPicPr>
        <p:blipFill>
          <a:blip r:embed="rId19" cstate="hqprint">
            <a:extLst>
              <a:ext uri="{28A0092B-C50C-407E-A947-70E740481C1C}">
                <a14:useLocalDpi xmlns:a14="http://schemas.microsoft.com/office/drawing/2010/main" val="0"/>
              </a:ext>
            </a:extLst>
          </a:blip>
          <a:srcRect/>
          <a:stretch>
            <a:fillRect/>
          </a:stretch>
        </p:blipFill>
        <p:spPr bwMode="auto">
          <a:xfrm>
            <a:off x="4643438" y="184150"/>
            <a:ext cx="881062"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6229350" y="3979863"/>
            <a:ext cx="2914650" cy="287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p:cNvPicPr>
            <a:picLocks noChangeAspect="1"/>
          </p:cNvPicPr>
          <p:nvPr userDrawn="1"/>
        </p:nvPicPr>
        <p:blipFill>
          <a:blip r:embed="rId21"/>
          <a:stretch>
            <a:fillRect/>
          </a:stretch>
        </p:blipFill>
        <p:spPr>
          <a:xfrm>
            <a:off x="447517" y="145733"/>
            <a:ext cx="2478564" cy="68268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random/>
  </p:transition>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12.svg"/><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png"/><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image" Target="../media/image1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image" Target="../media/image23.emf"/></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4.xml"/><Relationship Id="rId2" Type="http://schemas.openxmlformats.org/officeDocument/2006/relationships/image" Target="../media/image25.jpeg"/><Relationship Id="rId1" Type="http://schemas.openxmlformats.org/officeDocument/2006/relationships/image" Target="../media/image24.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7.xml"/><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image" Target="../media/image13.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xml"/><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image" Target="../media/image1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7.xml"/><Relationship Id="rId2" Type="http://schemas.openxmlformats.org/officeDocument/2006/relationships/image" Target="../media/image30.png"/><Relationship Id="rId1" Type="http://schemas.openxmlformats.org/officeDocument/2006/relationships/image" Target="../media/image29.png"/></Relationships>
</file>

<file path=ppt/slides/_rels/slide43.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2.xml"/><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image" Target="../media/image13.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2.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image" Target="../media/image33.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image" Target="../media/image34.pn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7.xml"/><Relationship Id="rId2" Type="http://schemas.openxmlformats.org/officeDocument/2006/relationships/image" Target="../media/image36.png"/><Relationship Id="rId1" Type="http://schemas.openxmlformats.org/officeDocument/2006/relationships/image" Target="../media/image35.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14.png"/><Relationship Id="rId1" Type="http://schemas.openxmlformats.org/officeDocument/2006/relationships/image" Target="../media/image1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2.xml"/><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5" Type="http://schemas.openxmlformats.org/officeDocument/2006/relationships/notesSlide" Target="../notesSlides/notesSlide44.xml"/><Relationship Id="rId4" Type="http://schemas.openxmlformats.org/officeDocument/2006/relationships/slideLayout" Target="../slideLayouts/slideLayout7.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2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image" Target="../media/image3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8.png"/><Relationship Id="rId1" Type="http://schemas.openxmlformats.org/officeDocument/2006/relationships/image" Target="../media/image37.pn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image" Target="../media/image41.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2.jpeg"/></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2.jpe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8.png"/><Relationship Id="rId1" Type="http://schemas.openxmlformats.org/officeDocument/2006/relationships/image" Target="../media/image37.png"/></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3.png"/></Relationships>
</file>

<file path=ppt/slides/_rels/slide82.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2.xml"/><Relationship Id="rId2" Type="http://schemas.openxmlformats.org/officeDocument/2006/relationships/image" Target="../media/image45.png"/><Relationship Id="rId1" Type="http://schemas.openxmlformats.org/officeDocument/2006/relationships/image" Target="../media/image4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png"/><Relationship Id="rId1" Type="http://schemas.openxmlformats.org/officeDocument/2006/relationships/image" Target="../media/image1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인터넷01"/>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53525"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Text Box 2"/>
          <p:cNvSpPr txBox="1">
            <a:spLocks noChangeArrowheads="1"/>
          </p:cNvSpPr>
          <p:nvPr/>
        </p:nvSpPr>
        <p:spPr bwMode="auto">
          <a:xfrm>
            <a:off x="1953417" y="2728912"/>
            <a:ext cx="5237162" cy="708025"/>
          </a:xfrm>
          <a:prstGeom prst="rect">
            <a:avLst/>
          </a:prstGeom>
          <a:noFill/>
          <a:ln>
            <a:noFill/>
          </a:ln>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zh-CN" altLang="en-US" sz="4000" dirty="0">
                <a:solidFill>
                  <a:schemeClr val="accent2"/>
                </a:solidFill>
                <a:latin typeface="微软雅黑" panose="020B0503020204020204" pitchFamily="34" charset="-122"/>
                <a:ea typeface="微软雅黑" panose="020B0503020204020204" pitchFamily="34" charset="-122"/>
              </a:rPr>
              <a:t>第</a:t>
            </a:r>
            <a:r>
              <a:rPr kumimoji="1" lang="en-US" altLang="zh-CN" sz="4000" dirty="0">
                <a:solidFill>
                  <a:schemeClr val="accent2"/>
                </a:solidFill>
                <a:latin typeface="微软雅黑" panose="020B0503020204020204" pitchFamily="34" charset="-122"/>
                <a:ea typeface="微软雅黑" panose="020B0503020204020204" pitchFamily="34" charset="-122"/>
              </a:rPr>
              <a:t>13</a:t>
            </a:r>
            <a:r>
              <a:rPr kumimoji="1" lang="zh-CN" altLang="en-US" sz="4000" dirty="0">
                <a:solidFill>
                  <a:schemeClr val="accent2"/>
                </a:solidFill>
                <a:latin typeface="微软雅黑" panose="020B0503020204020204" pitchFamily="34" charset="-122"/>
                <a:ea typeface="微软雅黑" panose="020B0503020204020204" pitchFamily="34" charset="-122"/>
              </a:rPr>
              <a:t>章 串行通信接口</a:t>
            </a:r>
            <a:endParaRPr kumimoji="1" lang="zh-CN" altLang="en-US" sz="4000" dirty="0">
              <a:solidFill>
                <a:schemeClr val="accent2"/>
              </a:solidFill>
              <a:latin typeface="微软雅黑" panose="020B0503020204020204" pitchFamily="34" charset="-122"/>
              <a:ea typeface="微软雅黑" panose="020B0503020204020204" pitchFamily="34" charset="-122"/>
            </a:endParaRPr>
          </a:p>
        </p:txBody>
      </p:sp>
      <p:sp>
        <p:nvSpPr>
          <p:cNvPr id="4" name="Text Box 9"/>
          <p:cNvSpPr txBox="1">
            <a:spLocks noChangeArrowheads="1"/>
          </p:cNvSpPr>
          <p:nvPr/>
        </p:nvSpPr>
        <p:spPr bwMode="auto">
          <a:xfrm>
            <a:off x="3094671" y="4143448"/>
            <a:ext cx="2937510" cy="64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3600" dirty="0">
                <a:ea typeface="黑体" panose="02010609060101010101" pitchFamily="49" charset="-122"/>
              </a:rPr>
              <a:t>主讲：许万茹</a:t>
            </a:r>
            <a:endParaRPr lang="zh-CN" altLang="en-US" sz="3600" dirty="0">
              <a:ea typeface="黑体" panose="02010609060101010101" pitchFamily="49" charset="-122"/>
            </a:endParaRPr>
          </a:p>
        </p:txBody>
      </p:sp>
      <p:pic>
        <p:nvPicPr>
          <p:cNvPr id="6" name="Picture 12" descr="交大校徽 拷贝"/>
          <p:cNvPicPr>
            <a:picLocks noChangeAspect="1" noChangeArrowheads="1"/>
          </p:cNvPicPr>
          <p:nvPr/>
        </p:nvPicPr>
        <p:blipFill>
          <a:blip r:embed="rId2">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91211" y="5072227"/>
            <a:ext cx="1330325"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bwMode="auto">
          <a:xfrm>
            <a:off x="6080759" y="903250"/>
            <a:ext cx="3205549" cy="5644890"/>
          </a:xfrm>
          <a:prstGeom prst="rect">
            <a:avLst/>
          </a:prstGeom>
          <a:blipFill dpi="0" rotWithShape="1">
            <a:blip r:embed="rId3">
              <a:alphaModFix amt="55000"/>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p:txBody>
      </p:sp>
      <p:sp>
        <p:nvSpPr>
          <p:cNvPr id="8" name="页脚占位符 1"/>
          <p:cNvSpPr txBox="1"/>
          <p:nvPr/>
        </p:nvSpPr>
        <p:spPr bwMode="auto">
          <a:xfrm>
            <a:off x="0" y="-19039"/>
            <a:ext cx="9143999" cy="583565"/>
          </a:xfrm>
          <a:prstGeom prst="rect">
            <a:avLst/>
          </a:prstGeom>
          <a:noFill/>
          <a:ln>
            <a:noFill/>
          </a:ln>
          <a:effectLst/>
        </p:spPr>
        <p:txBody>
          <a:bodyPr vert="horz" wrap="square" lIns="91440" tIns="45720" rIns="91440" bIns="45720" numCol="1" anchor="ctr" anchorCtr="1" compatLnSpc="1">
            <a:spAutoFit/>
          </a:bodyPr>
          <a:lstStyle>
            <a:defPPr>
              <a:defRPr lang="zh-CN"/>
            </a:defPPr>
            <a:lvl1pPr algn="ctr" rtl="0" eaLnBrk="1" fontAlgn="base" hangingPunct="1">
              <a:spcBef>
                <a:spcPct val="0"/>
              </a:spcBef>
              <a:spcAft>
                <a:spcPct val="0"/>
              </a:spcAft>
              <a:buFontTx/>
              <a:buNone/>
              <a:defRPr kumimoji="0" sz="2400" b="0" i="1" kern="1200">
                <a:solidFill>
                  <a:srgbClr val="C00000"/>
                </a:solidFill>
                <a:latin typeface="+mn-lt"/>
                <a:ea typeface="隶书" panose="02010509060101010101" pitchFamily="49" charset="-122"/>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9pPr>
          </a:lstStyle>
          <a:p>
            <a:pPr algn="l">
              <a:defRPr/>
            </a:pPr>
            <a:r>
              <a:rPr kumimoji="1" lang="zh-CN" altLang="en-US" sz="3200" i="0" dirty="0">
                <a:solidFill>
                  <a:srgbClr val="FFFF00"/>
                </a:solidFill>
              </a:rPr>
              <a:t>北京交通大学          </a:t>
            </a:r>
            <a:r>
              <a:rPr kumimoji="1" lang="zh-CN" altLang="en-US" sz="3200" i="0" dirty="0">
                <a:solidFill>
                  <a:srgbClr val="FFFF00"/>
                </a:solidFill>
              </a:rPr>
              <a:t>微机系统与接口技术</a:t>
            </a:r>
            <a:endParaRPr kumimoji="1" lang="zh-CN" altLang="en-US" sz="3200" i="0" dirty="0">
              <a:solidFill>
                <a:srgbClr val="FFFF00"/>
              </a:solidFill>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9"/>
          <p:cNvSpPr txBox="1">
            <a:spLocks noChangeArrowheads="1"/>
          </p:cNvSpPr>
          <p:nvPr/>
        </p:nvSpPr>
        <p:spPr bwMode="auto">
          <a:xfrm>
            <a:off x="3042071" y="1201187"/>
            <a:ext cx="30598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kumimoji="1" lang="zh-CN" altLang="en-US" sz="3600" dirty="0">
                <a:solidFill>
                  <a:srgbClr val="C00000"/>
                </a:solidFill>
                <a:latin typeface="微软雅黑" panose="020B0503020204020204" pitchFamily="34" charset="-122"/>
                <a:ea typeface="微软雅黑" panose="020B0503020204020204" pitchFamily="34" charset="-122"/>
              </a:rPr>
              <a:t>本章教学内容</a:t>
            </a:r>
            <a:endParaRPr kumimoji="1" lang="zh-CN" altLang="en-US" sz="3600" dirty="0">
              <a:solidFill>
                <a:srgbClr val="C0000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117656" y="2109456"/>
            <a:ext cx="6919555" cy="4365625"/>
            <a:chOff x="1770945" y="2091089"/>
            <a:chExt cx="5696939" cy="4365625"/>
          </a:xfrm>
        </p:grpSpPr>
        <p:grpSp>
          <p:nvGrpSpPr>
            <p:cNvPr id="7" name="Group 233"/>
            <p:cNvGrpSpPr/>
            <p:nvPr/>
          </p:nvGrpSpPr>
          <p:grpSpPr bwMode="auto">
            <a:xfrm>
              <a:off x="1770945" y="4932714"/>
              <a:ext cx="5609265" cy="533400"/>
              <a:chOff x="1253" y="2044"/>
              <a:chExt cx="3135" cy="336"/>
            </a:xfrm>
          </p:grpSpPr>
          <p:sp>
            <p:nvSpPr>
              <p:cNvPr id="8" name="Line 234"/>
              <p:cNvSpPr>
                <a:spLocks noChangeShapeType="1"/>
              </p:cNvSpPr>
              <p:nvPr/>
            </p:nvSpPr>
            <p:spPr bwMode="gray">
              <a:xfrm>
                <a:off x="1440" y="2380"/>
                <a:ext cx="2948" cy="0"/>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a:latin typeface="华文新魏" panose="02010800040101010101" pitchFamily="2" charset="-122"/>
                  <a:ea typeface="华文新魏" panose="02010800040101010101" pitchFamily="2" charset="-122"/>
                </a:endParaRPr>
              </a:p>
            </p:txBody>
          </p:sp>
          <p:sp>
            <p:nvSpPr>
              <p:cNvPr id="9" name="Rectangle 235"/>
              <p:cNvSpPr>
                <a:spLocks noChangeArrowheads="1"/>
              </p:cNvSpPr>
              <p:nvPr/>
            </p:nvSpPr>
            <p:spPr bwMode="gray">
              <a:xfrm rot="3419336">
                <a:off x="1232" y="2077"/>
                <a:ext cx="302" cy="259"/>
              </a:xfrm>
              <a:prstGeom prst="rect">
                <a:avLst/>
              </a:prstGeom>
              <a:gradFill rotWithShape="1">
                <a:gsLst>
                  <a:gs pos="0">
                    <a:srgbClr val="99CC00"/>
                  </a:gs>
                  <a:gs pos="100000">
                    <a:srgbClr val="475E00"/>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99CC00"/>
                </a:extrusionClr>
                <a:contourClr>
                  <a:srgbClr val="99CC00"/>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华文新魏" panose="02010800040101010101" pitchFamily="2" charset="-122"/>
                  <a:ea typeface="华文新魏" panose="02010800040101010101" pitchFamily="2" charset="-122"/>
                </a:endParaRPr>
              </a:p>
            </p:txBody>
          </p:sp>
          <p:sp>
            <p:nvSpPr>
              <p:cNvPr id="10" name="Text Box 236"/>
              <p:cNvSpPr txBox="1">
                <a:spLocks noChangeArrowheads="1"/>
              </p:cNvSpPr>
              <p:nvPr/>
            </p:nvSpPr>
            <p:spPr bwMode="gray">
              <a:xfrm>
                <a:off x="1776" y="2050"/>
                <a:ext cx="2517"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800" dirty="0">
                    <a:latin typeface="华文新魏" panose="02010800040101010101" pitchFamily="2" charset="-122"/>
                    <a:ea typeface="华文新魏" panose="02010800040101010101" pitchFamily="2" charset="-122"/>
                  </a:rPr>
                  <a:t>RS-485</a:t>
                </a:r>
                <a:r>
                  <a:rPr lang="zh-CN" altLang="en-US" sz="2800" dirty="0">
                    <a:latin typeface="华文新魏" panose="02010800040101010101" pitchFamily="2" charset="-122"/>
                    <a:ea typeface="华文新魏" panose="02010800040101010101" pitchFamily="2" charset="-122"/>
                  </a:rPr>
                  <a:t>标准的串行通信接口设计</a:t>
                </a:r>
                <a:endParaRPr lang="en-US" altLang="zh-CN" sz="2800" dirty="0">
                  <a:latin typeface="华文新魏" panose="02010800040101010101" pitchFamily="2" charset="-122"/>
                  <a:ea typeface="华文新魏" panose="02010800040101010101" pitchFamily="2" charset="-122"/>
                </a:endParaRPr>
              </a:p>
            </p:txBody>
          </p:sp>
          <p:sp>
            <p:nvSpPr>
              <p:cNvPr id="11" name="Text Box 237"/>
              <p:cNvSpPr txBox="1">
                <a:spLocks noChangeArrowheads="1"/>
              </p:cNvSpPr>
              <p:nvPr/>
            </p:nvSpPr>
            <p:spPr bwMode="gray">
              <a:xfrm>
                <a:off x="1325" y="2044"/>
                <a:ext cx="16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latin typeface="华文新魏" panose="02010800040101010101" pitchFamily="2" charset="-122"/>
                    <a:ea typeface="华文新魏" panose="02010800040101010101" pitchFamily="2" charset="-122"/>
                  </a:rPr>
                  <a:t>4</a:t>
                </a:r>
                <a:endParaRPr lang="en-US" altLang="zh-CN" sz="2400" b="1">
                  <a:solidFill>
                    <a:srgbClr val="FFFFFF"/>
                  </a:solidFill>
                  <a:latin typeface="华文新魏" panose="02010800040101010101" pitchFamily="2" charset="-122"/>
                  <a:ea typeface="华文新魏" panose="02010800040101010101" pitchFamily="2" charset="-122"/>
                </a:endParaRPr>
              </a:p>
            </p:txBody>
          </p:sp>
        </p:grpSp>
        <p:grpSp>
          <p:nvGrpSpPr>
            <p:cNvPr id="12" name="Group 238"/>
            <p:cNvGrpSpPr/>
            <p:nvPr/>
          </p:nvGrpSpPr>
          <p:grpSpPr bwMode="auto">
            <a:xfrm>
              <a:off x="1770946" y="3021364"/>
              <a:ext cx="5696937" cy="539750"/>
              <a:chOff x="1253" y="2650"/>
              <a:chExt cx="3184" cy="340"/>
            </a:xfrm>
          </p:grpSpPr>
          <p:sp>
            <p:nvSpPr>
              <p:cNvPr id="13" name="Line 239"/>
              <p:cNvSpPr>
                <a:spLocks noChangeShapeType="1"/>
              </p:cNvSpPr>
              <p:nvPr/>
            </p:nvSpPr>
            <p:spPr bwMode="gray">
              <a:xfrm>
                <a:off x="1440" y="2990"/>
                <a:ext cx="2948" cy="0"/>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a:latin typeface="华文新魏" panose="02010800040101010101" pitchFamily="2" charset="-122"/>
                  <a:ea typeface="华文新魏" panose="02010800040101010101" pitchFamily="2" charset="-122"/>
                </a:endParaRPr>
              </a:p>
            </p:txBody>
          </p:sp>
          <p:sp>
            <p:nvSpPr>
              <p:cNvPr id="14" name="Rectangle 240"/>
              <p:cNvSpPr>
                <a:spLocks noChangeArrowheads="1"/>
              </p:cNvSpPr>
              <p:nvPr/>
            </p:nvSpPr>
            <p:spPr bwMode="gray">
              <a:xfrm rot="3419336">
                <a:off x="1233" y="2685"/>
                <a:ext cx="302" cy="262"/>
              </a:xfrm>
              <a:prstGeom prst="rect">
                <a:avLst/>
              </a:prstGeom>
              <a:gradFill rotWithShape="1">
                <a:gsLst>
                  <a:gs pos="0">
                    <a:srgbClr val="006699"/>
                  </a:gs>
                  <a:gs pos="100000">
                    <a:srgbClr val="002F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contourClr>
                  <a:srgbClr val="006699"/>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华文新魏" panose="02010800040101010101" pitchFamily="2" charset="-122"/>
                  <a:ea typeface="华文新魏" panose="02010800040101010101" pitchFamily="2" charset="-122"/>
                </a:endParaRPr>
              </a:p>
            </p:txBody>
          </p:sp>
          <p:sp>
            <p:nvSpPr>
              <p:cNvPr id="15" name="Text Box 241"/>
              <p:cNvSpPr txBox="1">
                <a:spLocks noChangeArrowheads="1"/>
              </p:cNvSpPr>
              <p:nvPr/>
            </p:nvSpPr>
            <p:spPr bwMode="gray">
              <a:xfrm>
                <a:off x="1776" y="2650"/>
                <a:ext cx="2661"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dirty="0">
                    <a:latin typeface="华文新魏" panose="02010800040101010101" pitchFamily="2" charset="-122"/>
                    <a:ea typeface="华文新魏" panose="02010800040101010101" pitchFamily="2" charset="-122"/>
                  </a:rPr>
                  <a:t>串行通信接口标准及接口电路</a:t>
                </a:r>
                <a:endParaRPr lang="en-US" altLang="zh-CN" sz="2800" dirty="0">
                  <a:latin typeface="华文新魏" panose="02010800040101010101" pitchFamily="2" charset="-122"/>
                  <a:ea typeface="华文新魏" panose="02010800040101010101" pitchFamily="2" charset="-122"/>
                </a:endParaRPr>
              </a:p>
            </p:txBody>
          </p:sp>
          <p:sp>
            <p:nvSpPr>
              <p:cNvPr id="16" name="Text Box 242"/>
              <p:cNvSpPr txBox="1">
                <a:spLocks noChangeArrowheads="1"/>
              </p:cNvSpPr>
              <p:nvPr/>
            </p:nvSpPr>
            <p:spPr bwMode="gray">
              <a:xfrm>
                <a:off x="1325" y="2654"/>
                <a:ext cx="16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latin typeface="华文新魏" panose="02010800040101010101" pitchFamily="2" charset="-122"/>
                    <a:ea typeface="华文新魏" panose="02010800040101010101" pitchFamily="2" charset="-122"/>
                  </a:rPr>
                  <a:t>2</a:t>
                </a:r>
                <a:endParaRPr lang="en-US" altLang="zh-CN" sz="2400" b="1">
                  <a:solidFill>
                    <a:srgbClr val="FFFFFF"/>
                  </a:solidFill>
                  <a:latin typeface="华文新魏" panose="02010800040101010101" pitchFamily="2" charset="-122"/>
                  <a:ea typeface="华文新魏" panose="02010800040101010101" pitchFamily="2" charset="-122"/>
                </a:endParaRPr>
              </a:p>
            </p:txBody>
          </p:sp>
        </p:grpSp>
        <p:grpSp>
          <p:nvGrpSpPr>
            <p:cNvPr id="17" name="Group 243"/>
            <p:cNvGrpSpPr/>
            <p:nvPr/>
          </p:nvGrpSpPr>
          <p:grpSpPr bwMode="auto">
            <a:xfrm>
              <a:off x="1770947" y="3983389"/>
              <a:ext cx="5696937" cy="546100"/>
              <a:chOff x="1253" y="3236"/>
              <a:chExt cx="3184" cy="344"/>
            </a:xfrm>
          </p:grpSpPr>
          <p:sp>
            <p:nvSpPr>
              <p:cNvPr id="18" name="Line 244"/>
              <p:cNvSpPr>
                <a:spLocks noChangeShapeType="1"/>
              </p:cNvSpPr>
              <p:nvPr/>
            </p:nvSpPr>
            <p:spPr bwMode="gray">
              <a:xfrm>
                <a:off x="1441" y="3579"/>
                <a:ext cx="2948" cy="1"/>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a:latin typeface="华文新魏" panose="02010800040101010101" pitchFamily="2" charset="-122"/>
                  <a:ea typeface="华文新魏" panose="02010800040101010101" pitchFamily="2" charset="-122"/>
                </a:endParaRPr>
              </a:p>
            </p:txBody>
          </p:sp>
          <p:sp>
            <p:nvSpPr>
              <p:cNvPr id="19" name="Rectangle 245"/>
              <p:cNvSpPr>
                <a:spLocks noChangeArrowheads="1"/>
              </p:cNvSpPr>
              <p:nvPr/>
            </p:nvSpPr>
            <p:spPr bwMode="gray">
              <a:xfrm rot="3419336">
                <a:off x="1233" y="3275"/>
                <a:ext cx="302" cy="262"/>
              </a:xfrm>
              <a:prstGeom prst="rect">
                <a:avLst/>
              </a:prstGeom>
              <a:gradFill rotWithShape="1">
                <a:gsLst>
                  <a:gs pos="0">
                    <a:srgbClr val="FF9933"/>
                  </a:gs>
                  <a:gs pos="100000">
                    <a:srgbClr val="764718"/>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contourClr>
                  <a:srgbClr val="FF9933"/>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华文新魏" panose="02010800040101010101" pitchFamily="2" charset="-122"/>
                  <a:ea typeface="华文新魏" panose="02010800040101010101" pitchFamily="2" charset="-122"/>
                </a:endParaRPr>
              </a:p>
            </p:txBody>
          </p:sp>
          <p:sp>
            <p:nvSpPr>
              <p:cNvPr id="20" name="Text Box 246"/>
              <p:cNvSpPr txBox="1">
                <a:spLocks noChangeArrowheads="1"/>
              </p:cNvSpPr>
              <p:nvPr/>
            </p:nvSpPr>
            <p:spPr bwMode="gray">
              <a:xfrm>
                <a:off x="1776" y="3236"/>
                <a:ext cx="2661"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800" dirty="0">
                    <a:latin typeface="华文新魏" panose="02010800040101010101" pitchFamily="2" charset="-122"/>
                    <a:ea typeface="华文新魏" panose="02010800040101010101" pitchFamily="2" charset="-122"/>
                  </a:rPr>
                  <a:t>RS-232C</a:t>
                </a:r>
                <a:r>
                  <a:rPr lang="zh-CN" altLang="en-US" sz="2800" dirty="0">
                    <a:latin typeface="华文新魏" panose="02010800040101010101" pitchFamily="2" charset="-122"/>
                    <a:ea typeface="华文新魏" panose="02010800040101010101" pitchFamily="2" charset="-122"/>
                  </a:rPr>
                  <a:t>标准的串行通信接口设计</a:t>
                </a:r>
                <a:endParaRPr lang="en-US" altLang="zh-CN" sz="2800" dirty="0">
                  <a:latin typeface="华文新魏" panose="02010800040101010101" pitchFamily="2" charset="-122"/>
                  <a:ea typeface="华文新魏" panose="02010800040101010101" pitchFamily="2" charset="-122"/>
                </a:endParaRPr>
              </a:p>
            </p:txBody>
          </p:sp>
          <p:sp>
            <p:nvSpPr>
              <p:cNvPr id="21" name="Text Box 247"/>
              <p:cNvSpPr txBox="1">
                <a:spLocks noChangeArrowheads="1"/>
              </p:cNvSpPr>
              <p:nvPr/>
            </p:nvSpPr>
            <p:spPr bwMode="gray">
              <a:xfrm>
                <a:off x="1325" y="3244"/>
                <a:ext cx="16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latin typeface="华文新魏" panose="02010800040101010101" pitchFamily="2" charset="-122"/>
                    <a:ea typeface="华文新魏" panose="02010800040101010101" pitchFamily="2" charset="-122"/>
                  </a:rPr>
                  <a:t>3</a:t>
                </a:r>
                <a:endParaRPr lang="en-US" altLang="zh-CN" sz="2400" b="1">
                  <a:solidFill>
                    <a:srgbClr val="FFFFFF"/>
                  </a:solidFill>
                  <a:latin typeface="华文新魏" panose="02010800040101010101" pitchFamily="2" charset="-122"/>
                  <a:ea typeface="华文新魏" panose="02010800040101010101" pitchFamily="2" charset="-122"/>
                </a:endParaRPr>
              </a:p>
            </p:txBody>
          </p:sp>
        </p:grpSp>
        <p:grpSp>
          <p:nvGrpSpPr>
            <p:cNvPr id="22" name="Group 248"/>
            <p:cNvGrpSpPr/>
            <p:nvPr/>
          </p:nvGrpSpPr>
          <p:grpSpPr bwMode="auto">
            <a:xfrm>
              <a:off x="1770946" y="5923314"/>
              <a:ext cx="5611054" cy="533400"/>
              <a:chOff x="1253" y="3244"/>
              <a:chExt cx="3136" cy="336"/>
            </a:xfrm>
          </p:grpSpPr>
          <p:sp>
            <p:nvSpPr>
              <p:cNvPr id="23" name="Line 249"/>
              <p:cNvSpPr>
                <a:spLocks noChangeShapeType="1"/>
              </p:cNvSpPr>
              <p:nvPr/>
            </p:nvSpPr>
            <p:spPr bwMode="gray">
              <a:xfrm>
                <a:off x="1440" y="3580"/>
                <a:ext cx="2948" cy="0"/>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a:latin typeface="华文新魏" panose="02010800040101010101" pitchFamily="2" charset="-122"/>
                  <a:ea typeface="华文新魏" panose="02010800040101010101" pitchFamily="2" charset="-122"/>
                </a:endParaRPr>
              </a:p>
            </p:txBody>
          </p:sp>
          <p:sp>
            <p:nvSpPr>
              <p:cNvPr id="24" name="Rectangle 250"/>
              <p:cNvSpPr>
                <a:spLocks noChangeArrowheads="1"/>
              </p:cNvSpPr>
              <p:nvPr/>
            </p:nvSpPr>
            <p:spPr bwMode="gray">
              <a:xfrm rot="3419336">
                <a:off x="1232" y="3277"/>
                <a:ext cx="302" cy="259"/>
              </a:xfrm>
              <a:prstGeom prst="rect">
                <a:avLst/>
              </a:prstGeom>
              <a:gradFill rotWithShape="1">
                <a:gsLst>
                  <a:gs pos="0">
                    <a:srgbClr val="990099"/>
                  </a:gs>
                  <a:gs pos="100000">
                    <a:srgbClr val="4700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990099"/>
                </a:extrusionClr>
                <a:contourClr>
                  <a:srgbClr val="990099"/>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华文新魏" panose="02010800040101010101" pitchFamily="2" charset="-122"/>
                  <a:ea typeface="华文新魏" panose="02010800040101010101" pitchFamily="2" charset="-122"/>
                </a:endParaRPr>
              </a:p>
            </p:txBody>
          </p:sp>
          <p:sp>
            <p:nvSpPr>
              <p:cNvPr id="25" name="Text Box 251"/>
              <p:cNvSpPr txBox="1">
                <a:spLocks noChangeArrowheads="1"/>
              </p:cNvSpPr>
              <p:nvPr/>
            </p:nvSpPr>
            <p:spPr bwMode="gray">
              <a:xfrm>
                <a:off x="1776" y="3244"/>
                <a:ext cx="2613" cy="330"/>
              </a:xfrm>
              <a:prstGeom prst="rect">
                <a:avLst/>
              </a:prstGeom>
              <a:noFill/>
              <a:ln w="9525" algn="ctr">
                <a:noFill/>
                <a:miter lim="800000"/>
              </a:ln>
            </p:spPr>
            <p:txBody>
              <a:bodyPr>
                <a:spAutoFit/>
              </a:bodyPr>
              <a:lstStyle/>
              <a:p>
                <a:pPr>
                  <a:defRPr/>
                </a:pPr>
                <a:r>
                  <a:rPr lang="zh-CN" altLang="en-US" sz="2800" dirty="0">
                    <a:latin typeface="华文新魏" panose="02010800040101010101" pitchFamily="2" charset="-122"/>
                    <a:ea typeface="华文新魏" panose="02010800040101010101" pitchFamily="2" charset="-122"/>
                  </a:rPr>
                  <a:t>基于</a:t>
                </a:r>
                <a:r>
                  <a:rPr lang="en-US" altLang="zh-CN" sz="2800" dirty="0">
                    <a:latin typeface="华文新魏" panose="02010800040101010101" pitchFamily="2" charset="-122"/>
                    <a:ea typeface="华文新魏" panose="02010800040101010101" pitchFamily="2" charset="-122"/>
                  </a:rPr>
                  <a:t>UART</a:t>
                </a:r>
                <a:r>
                  <a:rPr lang="zh-CN" altLang="en-US" sz="2800" dirty="0">
                    <a:latin typeface="华文新魏" panose="02010800040101010101" pitchFamily="2" charset="-122"/>
                    <a:ea typeface="华文新魏" panose="02010800040101010101" pitchFamily="2" charset="-122"/>
                  </a:rPr>
                  <a:t>的串行通信接口</a:t>
                </a:r>
                <a:endParaRPr lang="zh-CN" altLang="en-US" sz="2800" dirty="0">
                  <a:latin typeface="华文新魏" panose="02010800040101010101" pitchFamily="2" charset="-122"/>
                  <a:ea typeface="华文新魏" panose="02010800040101010101" pitchFamily="2" charset="-122"/>
                </a:endParaRPr>
              </a:p>
            </p:txBody>
          </p:sp>
          <p:sp>
            <p:nvSpPr>
              <p:cNvPr id="26" name="Text Box 252"/>
              <p:cNvSpPr txBox="1">
                <a:spLocks noChangeArrowheads="1"/>
              </p:cNvSpPr>
              <p:nvPr/>
            </p:nvSpPr>
            <p:spPr bwMode="gray">
              <a:xfrm>
                <a:off x="1325" y="3244"/>
                <a:ext cx="16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latin typeface="华文新魏" panose="02010800040101010101" pitchFamily="2" charset="-122"/>
                    <a:ea typeface="华文新魏" panose="02010800040101010101" pitchFamily="2" charset="-122"/>
                  </a:rPr>
                  <a:t>5</a:t>
                </a:r>
                <a:endParaRPr lang="en-US" altLang="zh-CN" sz="2400" b="1">
                  <a:solidFill>
                    <a:srgbClr val="FFFFFF"/>
                  </a:solidFill>
                  <a:latin typeface="华文新魏" panose="02010800040101010101" pitchFamily="2" charset="-122"/>
                  <a:ea typeface="华文新魏" panose="02010800040101010101" pitchFamily="2" charset="-122"/>
                </a:endParaRPr>
              </a:p>
            </p:txBody>
          </p:sp>
        </p:grpSp>
        <p:grpSp>
          <p:nvGrpSpPr>
            <p:cNvPr id="27" name="Group 248"/>
            <p:cNvGrpSpPr/>
            <p:nvPr/>
          </p:nvGrpSpPr>
          <p:grpSpPr bwMode="auto">
            <a:xfrm>
              <a:off x="1770945" y="2091089"/>
              <a:ext cx="5609265" cy="533400"/>
              <a:chOff x="1253" y="3244"/>
              <a:chExt cx="3135" cy="336"/>
            </a:xfrm>
          </p:grpSpPr>
          <p:sp>
            <p:nvSpPr>
              <p:cNvPr id="28" name="Line 249"/>
              <p:cNvSpPr>
                <a:spLocks noChangeShapeType="1"/>
              </p:cNvSpPr>
              <p:nvPr/>
            </p:nvSpPr>
            <p:spPr bwMode="gray">
              <a:xfrm>
                <a:off x="1440" y="3580"/>
                <a:ext cx="2948" cy="0"/>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a:latin typeface="华文新魏" panose="02010800040101010101" pitchFamily="2" charset="-122"/>
                  <a:ea typeface="华文新魏" panose="02010800040101010101" pitchFamily="2" charset="-122"/>
                </a:endParaRPr>
              </a:p>
            </p:txBody>
          </p:sp>
          <p:sp>
            <p:nvSpPr>
              <p:cNvPr id="29" name="Rectangle 250"/>
              <p:cNvSpPr>
                <a:spLocks noChangeArrowheads="1"/>
              </p:cNvSpPr>
              <p:nvPr/>
            </p:nvSpPr>
            <p:spPr bwMode="gray">
              <a:xfrm rot="3419336">
                <a:off x="1233" y="3275"/>
                <a:ext cx="302" cy="261"/>
              </a:xfrm>
              <a:prstGeom prst="rect">
                <a:avLst/>
              </a:prstGeom>
              <a:gradFill rotWithShape="1">
                <a:gsLst>
                  <a:gs pos="0">
                    <a:srgbClr val="FF0066"/>
                  </a:gs>
                  <a:gs pos="100000">
                    <a:srgbClr val="4700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FF0066"/>
                </a:extrusionClr>
                <a:contourClr>
                  <a:srgbClr val="FF0066"/>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华文新魏" panose="02010800040101010101" pitchFamily="2" charset="-122"/>
                  <a:ea typeface="华文新魏" panose="02010800040101010101" pitchFamily="2" charset="-122"/>
                </a:endParaRPr>
              </a:p>
            </p:txBody>
          </p:sp>
          <p:sp>
            <p:nvSpPr>
              <p:cNvPr id="30" name="Text Box 251"/>
              <p:cNvSpPr txBox="1">
                <a:spLocks noChangeArrowheads="1"/>
              </p:cNvSpPr>
              <p:nvPr/>
            </p:nvSpPr>
            <p:spPr bwMode="gray">
              <a:xfrm>
                <a:off x="1776" y="3244"/>
                <a:ext cx="2517"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dirty="0">
                    <a:latin typeface="华文新魏" panose="02010800040101010101" pitchFamily="2" charset="-122"/>
                    <a:ea typeface="华文新魏" panose="02010800040101010101" pitchFamily="2" charset="-122"/>
                  </a:rPr>
                  <a:t>串行通信的基本概念及协议</a:t>
                </a:r>
                <a:endParaRPr lang="zh-CN" altLang="en-US" sz="2800" dirty="0">
                  <a:latin typeface="华文新魏" panose="02010800040101010101" pitchFamily="2" charset="-122"/>
                  <a:ea typeface="华文新魏" panose="02010800040101010101" pitchFamily="2" charset="-122"/>
                </a:endParaRPr>
              </a:p>
            </p:txBody>
          </p:sp>
          <p:sp>
            <p:nvSpPr>
              <p:cNvPr id="31" name="Text Box 252"/>
              <p:cNvSpPr txBox="1">
                <a:spLocks noChangeArrowheads="1"/>
              </p:cNvSpPr>
              <p:nvPr/>
            </p:nvSpPr>
            <p:spPr bwMode="gray">
              <a:xfrm>
                <a:off x="1337" y="3244"/>
                <a:ext cx="14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latin typeface="华文新魏" panose="02010800040101010101" pitchFamily="2" charset="-122"/>
                    <a:ea typeface="华文新魏" panose="02010800040101010101" pitchFamily="2" charset="-122"/>
                  </a:rPr>
                  <a:t>1</a:t>
                </a:r>
                <a:endParaRPr lang="en-US" altLang="zh-CN" sz="2400" b="1">
                  <a:solidFill>
                    <a:srgbClr val="FFFFFF"/>
                  </a:solidFill>
                  <a:latin typeface="华文新魏" panose="02010800040101010101" pitchFamily="2" charset="-122"/>
                  <a:ea typeface="华文新魏" panose="02010800040101010101" pitchFamily="2" charset="-122"/>
                </a:endParaRPr>
              </a:p>
            </p:txBody>
          </p:sp>
        </p:grpSp>
      </p:gr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body" idx="1"/>
          </p:nvPr>
        </p:nvSpPr>
        <p:spPr>
          <a:xfrm>
            <a:off x="774392" y="1834373"/>
            <a:ext cx="7595215" cy="4721225"/>
          </a:xfrm>
        </p:spPr>
        <p:txBody>
          <a:bodyPr/>
          <a:lstStyle/>
          <a:p>
            <a:pPr>
              <a:lnSpc>
                <a:spcPct val="150000"/>
              </a:lnSpc>
              <a:buFontTx/>
              <a:buNone/>
              <a:defRPr/>
            </a:pPr>
            <a:r>
              <a:rPr lang="en-US" altLang="zh-CN" sz="2400" b="1" dirty="0">
                <a:solidFill>
                  <a:srgbClr val="990033"/>
                </a:solidFill>
                <a:cs typeface="+mn-ea"/>
                <a:sym typeface="+mn-lt"/>
              </a:rPr>
              <a:t>13.1.1 </a:t>
            </a:r>
            <a:r>
              <a:rPr lang="zh-CN" altLang="en-US" sz="2400" b="1" dirty="0">
                <a:solidFill>
                  <a:srgbClr val="990033"/>
                </a:solidFill>
                <a:cs typeface="+mn-ea"/>
                <a:sym typeface="+mn-lt"/>
              </a:rPr>
              <a:t>串行通信的基本特点</a:t>
            </a:r>
            <a:endParaRPr lang="zh-CN" altLang="en-US" sz="2400" b="1" dirty="0">
              <a:solidFill>
                <a:srgbClr val="990033"/>
              </a:solidFill>
              <a:cs typeface="+mn-ea"/>
              <a:sym typeface="+mn-lt"/>
            </a:endParaRPr>
          </a:p>
          <a:p>
            <a:pPr marL="857250" lvl="1" indent="-457200">
              <a:lnSpc>
                <a:spcPct val="150000"/>
              </a:lnSpc>
              <a:buClr>
                <a:schemeClr val="tx1"/>
              </a:buClr>
              <a:buFont typeface="+mj-ea"/>
              <a:buAutoNum type="circleNumDbPlain"/>
              <a:defRPr/>
            </a:pPr>
            <a:r>
              <a:rPr lang="en-US" altLang="zh-CN" sz="2400" b="1" dirty="0">
                <a:solidFill>
                  <a:srgbClr val="0033CC"/>
                </a:solidFill>
                <a:cs typeface="+mn-ea"/>
                <a:sym typeface="+mn-lt"/>
              </a:rPr>
              <a:t>1</a:t>
            </a:r>
            <a:r>
              <a:rPr lang="zh-CN" altLang="en-US" sz="2400" b="1" dirty="0">
                <a:solidFill>
                  <a:srgbClr val="0033CC"/>
                </a:solidFill>
                <a:cs typeface="+mn-ea"/>
                <a:sym typeface="+mn-lt"/>
              </a:rPr>
              <a:t>根线</a:t>
            </a:r>
            <a:r>
              <a:rPr lang="zh-CN" altLang="en-US" sz="2400" b="1" dirty="0">
                <a:cs typeface="+mn-ea"/>
                <a:sym typeface="+mn-lt"/>
              </a:rPr>
              <a:t>上</a:t>
            </a:r>
            <a:r>
              <a:rPr lang="zh-CN" altLang="en-US" sz="2400" b="1" dirty="0">
                <a:solidFill>
                  <a:srgbClr val="0033CC"/>
                </a:solidFill>
                <a:cs typeface="+mn-ea"/>
                <a:sym typeface="+mn-lt"/>
              </a:rPr>
              <a:t>按位传输</a:t>
            </a:r>
            <a:r>
              <a:rPr lang="zh-CN" altLang="en-US" sz="2400" b="1" dirty="0">
                <a:cs typeface="+mn-ea"/>
                <a:sym typeface="+mn-lt"/>
              </a:rPr>
              <a:t>，该线</a:t>
            </a:r>
            <a:r>
              <a:rPr lang="zh-CN" altLang="en-US" sz="2400" b="1" dirty="0">
                <a:solidFill>
                  <a:srgbClr val="0033CC"/>
                </a:solidFill>
                <a:cs typeface="+mn-ea"/>
                <a:sym typeface="+mn-lt"/>
              </a:rPr>
              <a:t>既作数据线又作联络线</a:t>
            </a:r>
            <a:endParaRPr lang="zh-CN" altLang="en-US" sz="2400" b="1" dirty="0">
              <a:solidFill>
                <a:srgbClr val="0033CC"/>
              </a:solidFill>
              <a:cs typeface="+mn-ea"/>
              <a:sym typeface="+mn-lt"/>
            </a:endParaRPr>
          </a:p>
          <a:p>
            <a:pPr marL="857250" lvl="1" indent="-457200">
              <a:lnSpc>
                <a:spcPct val="150000"/>
              </a:lnSpc>
              <a:buFont typeface="+mj-ea"/>
              <a:buAutoNum type="circleNumDbPlain"/>
              <a:defRPr/>
            </a:pPr>
            <a:r>
              <a:rPr lang="zh-CN" altLang="en-US" sz="2400" b="1" dirty="0">
                <a:cs typeface="+mn-ea"/>
                <a:sym typeface="+mn-lt"/>
              </a:rPr>
              <a:t>数据传输的</a:t>
            </a:r>
            <a:r>
              <a:rPr lang="zh-CN" altLang="en-US" sz="2400" b="1" dirty="0">
                <a:solidFill>
                  <a:srgbClr val="0033CC"/>
                </a:solidFill>
                <a:cs typeface="+mn-ea"/>
                <a:sym typeface="+mn-lt"/>
              </a:rPr>
              <a:t>格式有固定要求</a:t>
            </a:r>
            <a:r>
              <a:rPr lang="zh-CN" altLang="en-US" sz="2400" b="1" dirty="0">
                <a:cs typeface="+mn-ea"/>
                <a:sym typeface="+mn-lt"/>
              </a:rPr>
              <a:t>，分为</a:t>
            </a:r>
            <a:r>
              <a:rPr lang="zh-CN" altLang="en-US" sz="2400" b="1" dirty="0">
                <a:solidFill>
                  <a:srgbClr val="009900"/>
                </a:solidFill>
                <a:cs typeface="+mn-ea"/>
                <a:sym typeface="+mn-lt"/>
              </a:rPr>
              <a:t>异步</a:t>
            </a:r>
            <a:r>
              <a:rPr lang="zh-CN" altLang="en-US" sz="2400" b="1" dirty="0">
                <a:cs typeface="+mn-ea"/>
                <a:sym typeface="+mn-lt"/>
              </a:rPr>
              <a:t>和</a:t>
            </a:r>
            <a:r>
              <a:rPr lang="zh-CN" altLang="en-US" sz="2400" b="1" dirty="0">
                <a:solidFill>
                  <a:srgbClr val="009900"/>
                </a:solidFill>
                <a:cs typeface="+mn-ea"/>
                <a:sym typeface="+mn-lt"/>
              </a:rPr>
              <a:t>同步</a:t>
            </a:r>
            <a:endParaRPr lang="zh-CN" altLang="en-US" sz="2400" b="1" dirty="0">
              <a:solidFill>
                <a:srgbClr val="009900"/>
              </a:solidFill>
              <a:cs typeface="+mn-ea"/>
              <a:sym typeface="+mn-lt"/>
            </a:endParaRPr>
          </a:p>
          <a:p>
            <a:pPr marL="857250" lvl="1" indent="-457200">
              <a:lnSpc>
                <a:spcPct val="150000"/>
              </a:lnSpc>
              <a:buFont typeface="+mj-ea"/>
              <a:buAutoNum type="circleNumDbPlain"/>
              <a:defRPr/>
            </a:pPr>
            <a:r>
              <a:rPr lang="zh-CN" altLang="en-US" sz="2400" b="1" dirty="0">
                <a:cs typeface="+mn-ea"/>
                <a:sym typeface="+mn-lt"/>
              </a:rPr>
              <a:t>需要进行</a:t>
            </a:r>
            <a:r>
              <a:rPr lang="zh-CN" altLang="en-US" sz="2400" b="1" dirty="0">
                <a:solidFill>
                  <a:srgbClr val="0033CC"/>
                </a:solidFill>
                <a:cs typeface="+mn-ea"/>
                <a:sym typeface="+mn-lt"/>
              </a:rPr>
              <a:t>逻辑关系和逻辑电平的转换</a:t>
            </a:r>
            <a:endParaRPr lang="zh-CN" altLang="en-US" sz="2400" b="1" dirty="0">
              <a:solidFill>
                <a:srgbClr val="0033CC"/>
              </a:solidFill>
              <a:cs typeface="+mn-ea"/>
              <a:sym typeface="+mn-lt"/>
            </a:endParaRPr>
          </a:p>
          <a:p>
            <a:pPr marL="857250" lvl="1" indent="-457200">
              <a:lnSpc>
                <a:spcPct val="150000"/>
              </a:lnSpc>
              <a:buFont typeface="+mj-ea"/>
              <a:buAutoNum type="circleNumDbPlain"/>
              <a:defRPr/>
            </a:pPr>
            <a:r>
              <a:rPr lang="zh-CN" altLang="en-US" sz="2400" b="1" dirty="0">
                <a:cs typeface="+mn-ea"/>
                <a:sym typeface="+mn-lt"/>
              </a:rPr>
              <a:t>要求双方约定传输的</a:t>
            </a:r>
            <a:r>
              <a:rPr lang="zh-CN" altLang="en-US" sz="2400" b="1" dirty="0">
                <a:solidFill>
                  <a:srgbClr val="0033CC"/>
                </a:solidFill>
                <a:cs typeface="+mn-ea"/>
                <a:sym typeface="+mn-lt"/>
              </a:rPr>
              <a:t>波特率、控制传输速率</a:t>
            </a:r>
            <a:endParaRPr lang="zh-CN" altLang="en-US" sz="2400" b="1" dirty="0">
              <a:solidFill>
                <a:srgbClr val="0033CC"/>
              </a:solidFill>
              <a:cs typeface="+mn-ea"/>
              <a:sym typeface="+mn-lt"/>
            </a:endParaRPr>
          </a:p>
          <a:p>
            <a:pPr marL="857250" lvl="1" indent="-457200">
              <a:lnSpc>
                <a:spcPct val="150000"/>
              </a:lnSpc>
              <a:buFont typeface="+mj-ea"/>
              <a:buAutoNum type="circleNumDbPlain"/>
              <a:defRPr/>
            </a:pPr>
            <a:r>
              <a:rPr lang="zh-CN" altLang="en-US" sz="2400" b="1" dirty="0">
                <a:cs typeface="+mn-ea"/>
                <a:sym typeface="+mn-lt"/>
              </a:rPr>
              <a:t>串行通信</a:t>
            </a:r>
            <a:r>
              <a:rPr lang="zh-CN" altLang="en-US" sz="2400" b="1" dirty="0">
                <a:solidFill>
                  <a:srgbClr val="0033CC"/>
                </a:solidFill>
                <a:cs typeface="+mn-ea"/>
                <a:sym typeface="+mn-lt"/>
              </a:rPr>
              <a:t>易受干扰</a:t>
            </a:r>
            <a:r>
              <a:rPr lang="zh-CN" altLang="en-US" sz="2400" b="1" dirty="0">
                <a:cs typeface="+mn-ea"/>
                <a:sym typeface="+mn-lt"/>
              </a:rPr>
              <a:t>，需要进行</a:t>
            </a:r>
            <a:r>
              <a:rPr lang="zh-CN" altLang="en-US" sz="2400" b="1" dirty="0">
                <a:solidFill>
                  <a:srgbClr val="009900"/>
                </a:solidFill>
                <a:cs typeface="+mn-ea"/>
                <a:sym typeface="+mn-lt"/>
              </a:rPr>
              <a:t>差错检测与控制</a:t>
            </a:r>
            <a:endParaRPr lang="en-US" altLang="zh-CN" sz="2400" b="1" dirty="0">
              <a:solidFill>
                <a:srgbClr val="009900"/>
              </a:solidFill>
              <a:cs typeface="+mn-ea"/>
              <a:sym typeface="+mn-lt"/>
            </a:endParaRPr>
          </a:p>
          <a:p>
            <a:pPr marL="857250" lvl="1" indent="-457200">
              <a:lnSpc>
                <a:spcPct val="150000"/>
              </a:lnSpc>
              <a:buFont typeface="+mj-ea"/>
              <a:buAutoNum type="circleNumDbPlain"/>
              <a:defRPr/>
            </a:pPr>
            <a:r>
              <a:rPr lang="zh-CN" altLang="en-US" sz="2400" b="1" dirty="0">
                <a:cs typeface="+mn-ea"/>
                <a:sym typeface="+mn-lt"/>
              </a:rPr>
              <a:t>适用于远、近距离传送（需要外加</a:t>
            </a:r>
            <a:r>
              <a:rPr lang="en-US" altLang="zh-CN" sz="2400" b="1" dirty="0">
                <a:cs typeface="+mn-ea"/>
                <a:sym typeface="+mn-lt"/>
              </a:rPr>
              <a:t>MODEM</a:t>
            </a:r>
            <a:r>
              <a:rPr lang="zh-CN" altLang="en-US" sz="2400" b="1" dirty="0">
                <a:cs typeface="+mn-ea"/>
                <a:sym typeface="+mn-lt"/>
              </a:rPr>
              <a:t>）</a:t>
            </a:r>
            <a:endParaRPr lang="zh-CN" altLang="en-US" sz="2400" b="1" dirty="0">
              <a:cs typeface="+mn-ea"/>
              <a:sym typeface="+mn-lt"/>
            </a:endParaRPr>
          </a:p>
        </p:txBody>
      </p:sp>
      <p:sp>
        <p:nvSpPr>
          <p:cNvPr id="18435" name="矩形 2"/>
          <p:cNvSpPr>
            <a:spLocks noChangeArrowheads="1"/>
          </p:cNvSpPr>
          <p:nvPr/>
        </p:nvSpPr>
        <p:spPr bwMode="auto">
          <a:xfrm>
            <a:off x="2403475" y="1189911"/>
            <a:ext cx="433705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95000"/>
              </a:lnSpc>
            </a:pPr>
            <a:r>
              <a:rPr lang="en-US" altLang="zh-CN" sz="2800" dirty="0">
                <a:latin typeface="+mn-lt"/>
                <a:ea typeface="+mn-ea"/>
                <a:cs typeface="+mn-ea"/>
                <a:sym typeface="+mn-lt"/>
              </a:rPr>
              <a:t>13.1 </a:t>
            </a:r>
            <a:r>
              <a:rPr lang="zh-CN" altLang="en-US" sz="2800" dirty="0">
                <a:latin typeface="+mn-lt"/>
                <a:ea typeface="+mn-ea"/>
                <a:cs typeface="+mn-ea"/>
                <a:sym typeface="+mn-lt"/>
              </a:rPr>
              <a:t>串行通信的基本概念</a:t>
            </a:r>
            <a:endParaRPr lang="zh-CN" altLang="en-US" sz="2800"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5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5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5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5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5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745990" y="1848207"/>
            <a:ext cx="7642225" cy="3956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5000"/>
              </a:lnSpc>
              <a:spcBef>
                <a:spcPts val="1200"/>
              </a:spcBef>
              <a:buClr>
                <a:schemeClr val="accent2"/>
              </a:buClr>
              <a:buSzPct val="80000"/>
              <a:buFont typeface="Wingdings" panose="05000000000000000000" pitchFamily="2" charset="2"/>
              <a:buNone/>
            </a:pPr>
            <a:r>
              <a:rPr lang="zh-CN" altLang="en-US" dirty="0">
                <a:solidFill>
                  <a:srgbClr val="CC0000"/>
                </a:solidFill>
                <a:latin typeface="楷体_GB2312" pitchFamily="49" charset="-122"/>
                <a:ea typeface="楷体_GB2312" pitchFamily="49" charset="-122"/>
              </a:rPr>
              <a:t>串行通信接口电路需要解决的问题：</a:t>
            </a:r>
            <a:endParaRPr lang="zh-CN" altLang="en-US" dirty="0">
              <a:solidFill>
                <a:srgbClr val="CC0000"/>
              </a:solidFill>
              <a:latin typeface="楷体_GB2312" pitchFamily="49" charset="-122"/>
              <a:ea typeface="楷体_GB2312" pitchFamily="49" charset="-122"/>
            </a:endParaRPr>
          </a:p>
          <a:p>
            <a:pPr>
              <a:lnSpc>
                <a:spcPct val="115000"/>
              </a:lnSpc>
              <a:spcBef>
                <a:spcPts val="1200"/>
              </a:spcBef>
              <a:buClr>
                <a:schemeClr val="accent2"/>
              </a:buClr>
              <a:buSzPct val="80000"/>
              <a:buFont typeface="Wingdings" panose="05000000000000000000" pitchFamily="2" charset="2"/>
              <a:buNone/>
            </a:pPr>
            <a:r>
              <a:rPr lang="zh-CN" altLang="en-US" dirty="0">
                <a:latin typeface="楷体_GB2312" pitchFamily="49" charset="-122"/>
                <a:ea typeface="楷体_GB2312" pitchFamily="49" charset="-122"/>
                <a:sym typeface="Wingdings 2" panose="05020102010507070707" pitchFamily="18" charset="2"/>
              </a:rPr>
              <a:t> 怎么才能知道数据传输的开始和结束；</a:t>
            </a:r>
            <a:endParaRPr lang="zh-CN" altLang="en-US" dirty="0">
              <a:latin typeface="楷体_GB2312" pitchFamily="49" charset="-122"/>
              <a:ea typeface="楷体_GB2312" pitchFamily="49" charset="-122"/>
              <a:sym typeface="Wingdings 2" panose="05020102010507070707" pitchFamily="18" charset="2"/>
            </a:endParaRPr>
          </a:p>
          <a:p>
            <a:pPr>
              <a:lnSpc>
                <a:spcPct val="115000"/>
              </a:lnSpc>
              <a:spcBef>
                <a:spcPts val="1200"/>
              </a:spcBef>
              <a:buClr>
                <a:schemeClr val="accent2"/>
              </a:buClr>
              <a:buSzPct val="80000"/>
              <a:buFont typeface="Wingdings" panose="05000000000000000000" pitchFamily="2" charset="2"/>
              <a:buNone/>
            </a:pPr>
            <a:r>
              <a:rPr lang="zh-CN" altLang="en-US" dirty="0">
                <a:latin typeface="楷体_GB2312" pitchFamily="49" charset="-122"/>
                <a:ea typeface="楷体_GB2312" pitchFamily="49" charset="-122"/>
                <a:sym typeface="Wingdings 2" panose="05020102010507070707" pitchFamily="18" charset="2"/>
              </a:rPr>
              <a:t> 怎么判断接收到的数据的正确性；</a:t>
            </a:r>
            <a:endParaRPr lang="zh-CN" altLang="en-US" dirty="0">
              <a:latin typeface="楷体_GB2312" pitchFamily="49" charset="-122"/>
              <a:ea typeface="楷体_GB2312" pitchFamily="49" charset="-122"/>
              <a:sym typeface="Wingdings 2" panose="05020102010507070707" pitchFamily="18" charset="2"/>
            </a:endParaRPr>
          </a:p>
          <a:p>
            <a:pPr>
              <a:lnSpc>
                <a:spcPct val="115000"/>
              </a:lnSpc>
              <a:spcBef>
                <a:spcPts val="1200"/>
              </a:spcBef>
              <a:buClr>
                <a:schemeClr val="accent2"/>
              </a:buClr>
              <a:buSzPct val="80000"/>
              <a:buFont typeface="Wingdings" panose="05000000000000000000" pitchFamily="2" charset="2"/>
              <a:buNone/>
            </a:pPr>
            <a:r>
              <a:rPr lang="zh-CN" altLang="en-US" dirty="0">
                <a:latin typeface="楷体_GB2312" pitchFamily="49" charset="-122"/>
                <a:ea typeface="楷体_GB2312" pitchFamily="49" charset="-122"/>
                <a:sym typeface="Wingdings 2" panose="05020102010507070707" pitchFamily="18" charset="2"/>
              </a:rPr>
              <a:t> 如何进行传输速度控制；</a:t>
            </a:r>
            <a:endParaRPr lang="zh-CN" altLang="en-US" dirty="0">
              <a:latin typeface="楷体_GB2312" pitchFamily="49" charset="-122"/>
              <a:ea typeface="楷体_GB2312" pitchFamily="49" charset="-122"/>
              <a:sym typeface="Wingdings 2" panose="05020102010507070707" pitchFamily="18" charset="2"/>
            </a:endParaRPr>
          </a:p>
          <a:p>
            <a:pPr>
              <a:lnSpc>
                <a:spcPct val="115000"/>
              </a:lnSpc>
              <a:spcBef>
                <a:spcPts val="1200"/>
              </a:spcBef>
              <a:buClr>
                <a:schemeClr val="accent2"/>
              </a:buClr>
              <a:buSzPct val="80000"/>
              <a:buFont typeface="Wingdings" panose="05000000000000000000" pitchFamily="2" charset="2"/>
              <a:buNone/>
            </a:pPr>
            <a:r>
              <a:rPr lang="zh-CN" altLang="en-US" dirty="0">
                <a:latin typeface="楷体_GB2312" pitchFamily="49" charset="-122"/>
                <a:ea typeface="楷体_GB2312" pitchFamily="49" charset="-122"/>
                <a:sym typeface="Wingdings 2" panose="05020102010507070707" pitchFamily="18" charset="2"/>
              </a:rPr>
              <a:t> 如何进行电平和逻辑的转换；</a:t>
            </a:r>
            <a:endParaRPr lang="zh-CN" altLang="en-US" dirty="0">
              <a:latin typeface="楷体_GB2312" pitchFamily="49" charset="-122"/>
              <a:ea typeface="楷体_GB2312" pitchFamily="49" charset="-122"/>
              <a:sym typeface="Wingdings 2" panose="05020102010507070707" pitchFamily="18" charset="2"/>
            </a:endParaRPr>
          </a:p>
          <a:p>
            <a:pPr>
              <a:lnSpc>
                <a:spcPct val="115000"/>
              </a:lnSpc>
              <a:spcBef>
                <a:spcPts val="1200"/>
              </a:spcBef>
              <a:buClr>
                <a:schemeClr val="accent2"/>
              </a:buClr>
              <a:buSzPct val="80000"/>
              <a:buFont typeface="Wingdings" panose="05000000000000000000" pitchFamily="2" charset="2"/>
              <a:buNone/>
            </a:pPr>
            <a:r>
              <a:rPr lang="zh-CN" altLang="en-US" dirty="0">
                <a:latin typeface="楷体_GB2312" pitchFamily="49" charset="-122"/>
                <a:ea typeface="楷体_GB2312" pitchFamily="49" charset="-122"/>
                <a:sym typeface="Wingdings 2" panose="05020102010507070707" pitchFamily="18" charset="2"/>
              </a:rPr>
              <a:t> 如何进行通信双方的外部连接；</a:t>
            </a:r>
            <a:endParaRPr lang="zh-CN" altLang="en-US" dirty="0">
              <a:latin typeface="楷体_GB2312" pitchFamily="49" charset="-122"/>
              <a:ea typeface="楷体_GB2312" pitchFamily="49" charset="-122"/>
              <a:sym typeface="Wingdings 2" panose="05020102010507070707" pitchFamily="18" charset="2"/>
            </a:endParaRPr>
          </a:p>
          <a:p>
            <a:pPr>
              <a:lnSpc>
                <a:spcPct val="115000"/>
              </a:lnSpc>
              <a:spcBef>
                <a:spcPts val="1200"/>
              </a:spcBef>
              <a:buClr>
                <a:schemeClr val="accent2"/>
              </a:buClr>
              <a:buSzPct val="80000"/>
              <a:buFont typeface="Wingdings" panose="05000000000000000000" pitchFamily="2" charset="2"/>
              <a:buNone/>
            </a:pPr>
            <a:r>
              <a:rPr lang="zh-CN" altLang="en-US" dirty="0">
                <a:latin typeface="楷体_GB2312" pitchFamily="49" charset="-122"/>
                <a:ea typeface="楷体_GB2312" pitchFamily="49" charset="-122"/>
                <a:sym typeface="Wingdings 2" panose="05020102010507070707" pitchFamily="18" charset="2"/>
              </a:rPr>
              <a:t> 如何进行串</a:t>
            </a:r>
            <a:r>
              <a:rPr lang="en-US" altLang="zh-CN" dirty="0">
                <a:latin typeface="楷体_GB2312" pitchFamily="49" charset="-122"/>
                <a:ea typeface="楷体_GB2312" pitchFamily="49" charset="-122"/>
                <a:sym typeface="Wingdings 2" panose="05020102010507070707" pitchFamily="18" charset="2"/>
              </a:rPr>
              <a:t>/</a:t>
            </a:r>
            <a:r>
              <a:rPr lang="zh-CN" altLang="en-US" dirty="0">
                <a:latin typeface="楷体_GB2312" pitchFamily="49" charset="-122"/>
                <a:ea typeface="楷体_GB2312" pitchFamily="49" charset="-122"/>
                <a:sym typeface="Wingdings 2" panose="05020102010507070707" pitchFamily="18" charset="2"/>
              </a:rPr>
              <a:t>并转换。</a:t>
            </a:r>
            <a:endParaRPr lang="zh-CN" altLang="en-US" dirty="0">
              <a:latin typeface="楷体_GB2312" pitchFamily="49" charset="-122"/>
              <a:ea typeface="楷体_GB2312" pitchFamily="49" charset="-122"/>
              <a:sym typeface="Wingdings 2" panose="05020102010507070707" pitchFamily="18" charset="2"/>
            </a:endParaRPr>
          </a:p>
        </p:txBody>
      </p:sp>
      <p:pic>
        <p:nvPicPr>
          <p:cNvPr id="3" name="图形 2" descr="问号"/>
          <p:cNvPicPr>
            <a:picLocks noChangeAspect="1"/>
          </p:cNvPicPr>
          <p:nvPr/>
        </p:nvPicPr>
        <p:blipFill>
          <a:blip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31590" y="1646853"/>
            <a:ext cx="914400" cy="914400"/>
          </a:xfrm>
          <a:prstGeom prst="rect">
            <a:avLst/>
          </a:prstGeom>
          <a:effectLst>
            <a:glow rad="228600">
              <a:srgbClr val="FFFF00">
                <a:alpha val="40000"/>
              </a:srgbClr>
            </a:glow>
          </a:effec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458">
                                            <p:txEl>
                                              <p:pRg st="1" end="1"/>
                                            </p:txEl>
                                          </p:spTgt>
                                        </p:tgtEl>
                                        <p:attrNameLst>
                                          <p:attrName>style.visibility</p:attrName>
                                        </p:attrNameLst>
                                      </p:cBhvr>
                                      <p:to>
                                        <p:strVal val="visible"/>
                                      </p:to>
                                    </p:set>
                                    <p:animEffect transition="in" filter="fade">
                                      <p:cBhvr>
                                        <p:cTn id="7" dur="500"/>
                                        <p:tgtEl>
                                          <p:spTgt spid="1945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458">
                                            <p:txEl>
                                              <p:pRg st="2" end="2"/>
                                            </p:txEl>
                                          </p:spTgt>
                                        </p:tgtEl>
                                        <p:attrNameLst>
                                          <p:attrName>style.visibility</p:attrName>
                                        </p:attrNameLst>
                                      </p:cBhvr>
                                      <p:to>
                                        <p:strVal val="visible"/>
                                      </p:to>
                                    </p:set>
                                    <p:animEffect transition="in" filter="fade">
                                      <p:cBhvr>
                                        <p:cTn id="10" dur="500"/>
                                        <p:tgtEl>
                                          <p:spTgt spid="19458">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458">
                                            <p:txEl>
                                              <p:pRg st="3" end="3"/>
                                            </p:txEl>
                                          </p:spTgt>
                                        </p:tgtEl>
                                        <p:attrNameLst>
                                          <p:attrName>style.visibility</p:attrName>
                                        </p:attrNameLst>
                                      </p:cBhvr>
                                      <p:to>
                                        <p:strVal val="visible"/>
                                      </p:to>
                                    </p:set>
                                    <p:animEffect transition="in" filter="fade">
                                      <p:cBhvr>
                                        <p:cTn id="13" dur="500"/>
                                        <p:tgtEl>
                                          <p:spTgt spid="19458">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458">
                                            <p:txEl>
                                              <p:pRg st="4" end="4"/>
                                            </p:txEl>
                                          </p:spTgt>
                                        </p:tgtEl>
                                        <p:attrNameLst>
                                          <p:attrName>style.visibility</p:attrName>
                                        </p:attrNameLst>
                                      </p:cBhvr>
                                      <p:to>
                                        <p:strVal val="visible"/>
                                      </p:to>
                                    </p:set>
                                    <p:animEffect transition="in" filter="fade">
                                      <p:cBhvr>
                                        <p:cTn id="16" dur="500"/>
                                        <p:tgtEl>
                                          <p:spTgt spid="19458">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458">
                                            <p:txEl>
                                              <p:pRg st="5" end="5"/>
                                            </p:txEl>
                                          </p:spTgt>
                                        </p:tgtEl>
                                        <p:attrNameLst>
                                          <p:attrName>style.visibility</p:attrName>
                                        </p:attrNameLst>
                                      </p:cBhvr>
                                      <p:to>
                                        <p:strVal val="visible"/>
                                      </p:to>
                                    </p:set>
                                    <p:animEffect transition="in" filter="fade">
                                      <p:cBhvr>
                                        <p:cTn id="19" dur="500"/>
                                        <p:tgtEl>
                                          <p:spTgt spid="19458">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458">
                                            <p:txEl>
                                              <p:pRg st="6" end="6"/>
                                            </p:txEl>
                                          </p:spTgt>
                                        </p:tgtEl>
                                        <p:attrNameLst>
                                          <p:attrName>style.visibility</p:attrName>
                                        </p:attrNameLst>
                                      </p:cBhvr>
                                      <p:to>
                                        <p:strVal val="visible"/>
                                      </p:to>
                                    </p:set>
                                    <p:animEffect transition="in" filter="fade">
                                      <p:cBhvr>
                                        <p:cTn id="22" dur="500"/>
                                        <p:tgtEl>
                                          <p:spTgt spid="1945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038388" y="2067832"/>
            <a:ext cx="7369175" cy="430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spcBef>
                <a:spcPct val="20000"/>
              </a:spcBef>
              <a:buClr>
                <a:schemeClr val="accent2"/>
              </a:buClr>
              <a:buSzPct val="80000"/>
              <a:buFont typeface="Wingdings" panose="05000000000000000000" pitchFamily="2" charset="2"/>
              <a:buNone/>
            </a:pPr>
            <a:r>
              <a:rPr lang="en-US" altLang="zh-CN" dirty="0">
                <a:solidFill>
                  <a:srgbClr val="000066"/>
                </a:solidFill>
                <a:latin typeface="+mn-lt"/>
                <a:ea typeface="+mn-ea"/>
                <a:cs typeface="+mn-ea"/>
                <a:sym typeface="+mn-lt"/>
              </a:rPr>
              <a:t>1. </a:t>
            </a:r>
            <a:r>
              <a:rPr lang="zh-CN" altLang="en-US" dirty="0">
                <a:solidFill>
                  <a:srgbClr val="000066"/>
                </a:solidFill>
                <a:latin typeface="+mn-lt"/>
                <a:ea typeface="+mn-ea"/>
                <a:cs typeface="+mn-ea"/>
                <a:sym typeface="+mn-lt"/>
              </a:rPr>
              <a:t>全双工（</a:t>
            </a:r>
            <a:r>
              <a:rPr lang="en-US" altLang="zh-CN" dirty="0">
                <a:solidFill>
                  <a:srgbClr val="000066"/>
                </a:solidFill>
                <a:latin typeface="+mn-lt"/>
                <a:ea typeface="+mn-ea"/>
                <a:cs typeface="+mn-ea"/>
                <a:sym typeface="+mn-lt"/>
              </a:rPr>
              <a:t>Full Duplex</a:t>
            </a:r>
            <a:r>
              <a:rPr lang="zh-CN" altLang="en-US" dirty="0">
                <a:solidFill>
                  <a:srgbClr val="000066"/>
                </a:solidFill>
                <a:latin typeface="+mn-lt"/>
                <a:ea typeface="+mn-ea"/>
                <a:cs typeface="+mn-ea"/>
                <a:sym typeface="+mn-lt"/>
              </a:rPr>
              <a:t>）</a:t>
            </a:r>
            <a:endParaRPr lang="zh-CN" altLang="en-US" dirty="0">
              <a:solidFill>
                <a:srgbClr val="000066"/>
              </a:solidFill>
              <a:latin typeface="+mn-lt"/>
              <a:ea typeface="+mn-ea"/>
              <a:cs typeface="+mn-ea"/>
              <a:sym typeface="+mn-lt"/>
            </a:endParaRPr>
          </a:p>
          <a:p>
            <a:pPr algn="just">
              <a:lnSpc>
                <a:spcPct val="140000"/>
              </a:lnSpc>
              <a:spcBef>
                <a:spcPts val="1200"/>
              </a:spcBef>
              <a:buClr>
                <a:schemeClr val="accent2"/>
              </a:buClr>
              <a:buSzPct val="80000"/>
              <a:buFont typeface="Wingdings" panose="05000000000000000000" pitchFamily="2" charset="2"/>
              <a:buNone/>
            </a:pPr>
            <a:r>
              <a:rPr lang="zh-CN" altLang="en-US" dirty="0">
                <a:latin typeface="+mn-lt"/>
                <a:ea typeface="+mn-ea"/>
                <a:cs typeface="+mn-ea"/>
                <a:sym typeface="+mn-lt"/>
              </a:rPr>
              <a:t>       全双工是通信双方</a:t>
            </a:r>
            <a:r>
              <a:rPr lang="zh-CN" altLang="en-US" dirty="0">
                <a:solidFill>
                  <a:srgbClr val="0033CC"/>
                </a:solidFill>
                <a:latin typeface="+mn-lt"/>
                <a:ea typeface="+mn-ea"/>
                <a:cs typeface="+mn-ea"/>
                <a:sym typeface="+mn-lt"/>
              </a:rPr>
              <a:t>同时进行发送和接收操作</a:t>
            </a:r>
            <a:r>
              <a:rPr lang="zh-CN" altLang="en-US" dirty="0">
                <a:latin typeface="+mn-lt"/>
                <a:ea typeface="+mn-ea"/>
                <a:cs typeface="+mn-ea"/>
                <a:sym typeface="+mn-lt"/>
              </a:rPr>
              <a:t>。数据的发送和接收分别由</a:t>
            </a:r>
            <a:r>
              <a:rPr lang="zh-CN" altLang="en-US" dirty="0">
                <a:solidFill>
                  <a:srgbClr val="C00000"/>
                </a:solidFill>
                <a:latin typeface="+mn-lt"/>
                <a:ea typeface="+mn-ea"/>
                <a:cs typeface="+mn-ea"/>
                <a:sym typeface="+mn-lt"/>
              </a:rPr>
              <a:t>两根</a:t>
            </a:r>
            <a:r>
              <a:rPr lang="zh-CN" altLang="en-US" dirty="0">
                <a:latin typeface="+mn-lt"/>
                <a:ea typeface="+mn-ea"/>
                <a:cs typeface="+mn-ea"/>
                <a:sym typeface="+mn-lt"/>
              </a:rPr>
              <a:t>可以在两个不同的站点</a:t>
            </a:r>
            <a:r>
              <a:rPr lang="zh-CN" altLang="en-US" dirty="0">
                <a:solidFill>
                  <a:srgbClr val="C00000"/>
                </a:solidFill>
                <a:latin typeface="+mn-lt"/>
                <a:ea typeface="+mn-ea"/>
                <a:cs typeface="+mn-ea"/>
                <a:sym typeface="+mn-lt"/>
              </a:rPr>
              <a:t>同时</a:t>
            </a:r>
            <a:r>
              <a:rPr lang="zh-CN" altLang="en-US" dirty="0">
                <a:latin typeface="+mn-lt"/>
                <a:ea typeface="+mn-ea"/>
                <a:cs typeface="+mn-ea"/>
                <a:sym typeface="+mn-lt"/>
              </a:rPr>
              <a:t>发送和接收的传输线进行传送，通信双方都能在同一时刻进行发送和接收操作，这种传送方式称为</a:t>
            </a:r>
            <a:r>
              <a:rPr lang="zh-CN" altLang="en-US" dirty="0">
                <a:solidFill>
                  <a:srgbClr val="C00000"/>
                </a:solidFill>
                <a:latin typeface="+mn-lt"/>
                <a:ea typeface="+mn-ea"/>
                <a:cs typeface="+mn-ea"/>
                <a:sym typeface="+mn-lt"/>
              </a:rPr>
              <a:t>全双工制</a:t>
            </a:r>
            <a:r>
              <a:rPr lang="zh-CN" altLang="en-US" dirty="0">
                <a:latin typeface="+mn-lt"/>
                <a:ea typeface="+mn-ea"/>
                <a:cs typeface="+mn-ea"/>
                <a:sym typeface="+mn-lt"/>
              </a:rPr>
              <a:t>。全双工方式在通信过程中，</a:t>
            </a:r>
            <a:r>
              <a:rPr lang="zh-CN" altLang="en-US" dirty="0">
                <a:solidFill>
                  <a:srgbClr val="009900"/>
                </a:solidFill>
                <a:latin typeface="+mn-lt"/>
                <a:ea typeface="+mn-ea"/>
                <a:cs typeface="+mn-ea"/>
                <a:sym typeface="+mn-lt"/>
              </a:rPr>
              <a:t>无须进行接收</a:t>
            </a:r>
            <a:r>
              <a:rPr lang="en-US" altLang="zh-CN" dirty="0">
                <a:solidFill>
                  <a:srgbClr val="009900"/>
                </a:solidFill>
                <a:latin typeface="+mn-lt"/>
                <a:ea typeface="+mn-ea"/>
                <a:cs typeface="+mn-ea"/>
                <a:sym typeface="+mn-lt"/>
              </a:rPr>
              <a:t>/</a:t>
            </a:r>
            <a:r>
              <a:rPr lang="zh-CN" altLang="en-US" dirty="0">
                <a:solidFill>
                  <a:srgbClr val="009900"/>
                </a:solidFill>
                <a:latin typeface="+mn-lt"/>
                <a:ea typeface="+mn-ea"/>
                <a:cs typeface="+mn-ea"/>
                <a:sym typeface="+mn-lt"/>
              </a:rPr>
              <a:t>发送方向的切换</a:t>
            </a:r>
            <a:r>
              <a:rPr lang="zh-CN" altLang="en-US" dirty="0">
                <a:latin typeface="+mn-lt"/>
                <a:ea typeface="+mn-ea"/>
                <a:cs typeface="+mn-ea"/>
                <a:sym typeface="+mn-lt"/>
              </a:rPr>
              <a:t>，因此，</a:t>
            </a:r>
            <a:r>
              <a:rPr lang="zh-CN" altLang="en-US" dirty="0">
                <a:solidFill>
                  <a:srgbClr val="0033CC"/>
                </a:solidFill>
                <a:latin typeface="+mn-lt"/>
                <a:ea typeface="+mn-ea"/>
                <a:cs typeface="+mn-ea"/>
                <a:sym typeface="+mn-lt"/>
              </a:rPr>
              <a:t>没有切换操作所产生的时间延迟</a:t>
            </a:r>
            <a:r>
              <a:rPr lang="zh-CN" altLang="en-US" dirty="0">
                <a:latin typeface="+mn-lt"/>
                <a:ea typeface="+mn-ea"/>
                <a:cs typeface="+mn-ea"/>
                <a:sym typeface="+mn-lt"/>
              </a:rPr>
              <a:t>，有利于远程实时监测与控制。</a:t>
            </a:r>
            <a:endParaRPr lang="zh-CN" altLang="en-US" dirty="0">
              <a:latin typeface="+mn-lt"/>
              <a:ea typeface="+mn-ea"/>
              <a:cs typeface="+mn-ea"/>
              <a:sym typeface="+mn-lt"/>
            </a:endParaRPr>
          </a:p>
        </p:txBody>
      </p:sp>
      <p:sp>
        <p:nvSpPr>
          <p:cNvPr id="20483" name="矩形 1"/>
          <p:cNvSpPr>
            <a:spLocks noChangeArrowheads="1"/>
          </p:cNvSpPr>
          <p:nvPr/>
        </p:nvSpPr>
        <p:spPr bwMode="auto">
          <a:xfrm>
            <a:off x="805123" y="1249265"/>
            <a:ext cx="5301451"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spcBef>
                <a:spcPct val="20000"/>
              </a:spcBef>
              <a:buClr>
                <a:schemeClr val="accent2"/>
              </a:buClr>
              <a:buSzPct val="80000"/>
              <a:buFont typeface="Wingdings" panose="05000000000000000000" pitchFamily="2" charset="2"/>
              <a:buNone/>
            </a:pPr>
            <a:r>
              <a:rPr lang="en-US" altLang="zh-CN" dirty="0">
                <a:solidFill>
                  <a:srgbClr val="C00000"/>
                </a:solidFill>
                <a:latin typeface="+mn-lt"/>
                <a:ea typeface="+mn-ea"/>
                <a:cs typeface="+mn-ea"/>
                <a:sym typeface="+mn-lt"/>
              </a:rPr>
              <a:t>13.1.2  </a:t>
            </a:r>
            <a:r>
              <a:rPr lang="zh-CN" altLang="en-US" dirty="0">
                <a:solidFill>
                  <a:srgbClr val="C00000"/>
                </a:solidFill>
                <a:latin typeface="+mn-lt"/>
                <a:ea typeface="+mn-ea"/>
                <a:cs typeface="+mn-ea"/>
                <a:sym typeface="+mn-lt"/>
              </a:rPr>
              <a:t>串行通信的工作方式（制式）</a:t>
            </a:r>
            <a:endParaRPr lang="zh-CN" altLang="en-US" dirty="0">
              <a:solidFill>
                <a:srgbClr val="C00000"/>
              </a:solidFill>
              <a:latin typeface="+mn-lt"/>
              <a:ea typeface="+mn-ea"/>
              <a:cs typeface="+mn-ea"/>
              <a:sym typeface="+mn-lt"/>
            </a:endParaRP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bwMode="auto">
          <a:xfrm>
            <a:off x="936171" y="4476750"/>
            <a:ext cx="6890657" cy="167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120000"/>
              </a:lnSpc>
              <a:buFontTx/>
              <a:buNone/>
            </a:pPr>
            <a:r>
              <a:rPr lang="en-US" altLang="zh-CN" sz="2600" b="1" dirty="0">
                <a:solidFill>
                  <a:schemeClr val="folHlink"/>
                </a:solidFill>
                <a:cs typeface="+mn-ea"/>
                <a:sym typeface="+mn-lt"/>
              </a:rPr>
              <a:t>   </a:t>
            </a:r>
            <a:r>
              <a:rPr lang="zh-CN" altLang="en-US" sz="2600" b="1" dirty="0">
                <a:solidFill>
                  <a:srgbClr val="000066"/>
                </a:solidFill>
                <a:cs typeface="+mn-ea"/>
                <a:sym typeface="+mn-lt"/>
              </a:rPr>
              <a:t>特点：</a:t>
            </a:r>
            <a:r>
              <a:rPr lang="zh-CN" altLang="en-US" sz="2600" b="1" dirty="0">
                <a:cs typeface="+mn-ea"/>
                <a:sym typeface="+mn-lt"/>
              </a:rPr>
              <a:t>① 每一端都有发送器和接收器</a:t>
            </a:r>
            <a:endParaRPr lang="zh-CN" altLang="en-US" sz="2600" b="1" dirty="0">
              <a:cs typeface="+mn-ea"/>
              <a:sym typeface="+mn-lt"/>
            </a:endParaRPr>
          </a:p>
          <a:p>
            <a:pPr>
              <a:lnSpc>
                <a:spcPct val="120000"/>
              </a:lnSpc>
              <a:buFontTx/>
              <a:buNone/>
            </a:pPr>
            <a:r>
              <a:rPr lang="zh-CN" altLang="en-US" sz="2600" b="1" dirty="0">
                <a:cs typeface="+mn-ea"/>
                <a:sym typeface="+mn-lt"/>
              </a:rPr>
              <a:t>             ② 有二条传送线</a:t>
            </a:r>
            <a:endParaRPr lang="zh-CN" altLang="en-US" sz="2600" b="1" dirty="0">
              <a:cs typeface="+mn-ea"/>
              <a:sym typeface="+mn-lt"/>
            </a:endParaRPr>
          </a:p>
          <a:p>
            <a:pPr>
              <a:lnSpc>
                <a:spcPct val="120000"/>
              </a:lnSpc>
              <a:buFontTx/>
              <a:buNone/>
            </a:pPr>
            <a:r>
              <a:rPr lang="zh-CN" altLang="en-US" sz="2600" b="1" dirty="0">
                <a:solidFill>
                  <a:srgbClr val="000066"/>
                </a:solidFill>
                <a:cs typeface="+mn-ea"/>
                <a:sym typeface="+mn-lt"/>
              </a:rPr>
              <a:t>   应用：</a:t>
            </a:r>
            <a:r>
              <a:rPr lang="zh-CN" altLang="en-US" sz="2600" b="1" dirty="0">
                <a:cs typeface="+mn-ea"/>
                <a:sym typeface="+mn-lt"/>
              </a:rPr>
              <a:t>交互式应用、电话、远程监测控制</a:t>
            </a:r>
            <a:endParaRPr lang="zh-CN" altLang="en-US" sz="2600" b="1" dirty="0">
              <a:cs typeface="+mn-ea"/>
              <a:sym typeface="+mn-lt"/>
            </a:endParaRPr>
          </a:p>
        </p:txBody>
      </p:sp>
      <p:grpSp>
        <p:nvGrpSpPr>
          <p:cNvPr id="2" name="组合 1"/>
          <p:cNvGrpSpPr/>
          <p:nvPr/>
        </p:nvGrpSpPr>
        <p:grpSpPr>
          <a:xfrm>
            <a:off x="1562100" y="1228725"/>
            <a:ext cx="6019800" cy="2200275"/>
            <a:chOff x="1295400" y="923925"/>
            <a:chExt cx="6019800" cy="2200275"/>
          </a:xfrm>
        </p:grpSpPr>
        <p:sp>
          <p:nvSpPr>
            <p:cNvPr id="22532" name="Rectangle 4"/>
            <p:cNvSpPr>
              <a:spLocks noChangeArrowheads="1"/>
            </p:cNvSpPr>
            <p:nvPr/>
          </p:nvSpPr>
          <p:spPr bwMode="auto">
            <a:xfrm>
              <a:off x="5715000" y="1447800"/>
              <a:ext cx="1600200" cy="1676400"/>
            </a:xfrm>
            <a:prstGeom prst="rect">
              <a:avLst/>
            </a:prstGeom>
            <a:noFill/>
            <a:ln w="38100">
              <a:solidFill>
                <a:srgbClr val="800000"/>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22533" name="Rectangle 5"/>
            <p:cNvSpPr>
              <a:spLocks noChangeArrowheads="1"/>
            </p:cNvSpPr>
            <p:nvPr/>
          </p:nvSpPr>
          <p:spPr bwMode="auto">
            <a:xfrm>
              <a:off x="1600200" y="1676400"/>
              <a:ext cx="914400" cy="457200"/>
            </a:xfrm>
            <a:prstGeom prst="rect">
              <a:avLst/>
            </a:prstGeom>
            <a:solidFill>
              <a:srgbClr val="259D7B"/>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solidFill>
                    <a:srgbClr val="FFFF00"/>
                  </a:solidFill>
                  <a:latin typeface="+mn-lt"/>
                  <a:ea typeface="+mn-ea"/>
                  <a:cs typeface="+mn-ea"/>
                  <a:sym typeface="+mn-lt"/>
                </a:rPr>
                <a:t>发送器</a:t>
              </a:r>
              <a:endParaRPr lang="zh-CN" altLang="en-US" sz="2000">
                <a:solidFill>
                  <a:srgbClr val="FFFF00"/>
                </a:solidFill>
                <a:latin typeface="+mn-lt"/>
                <a:ea typeface="+mn-ea"/>
                <a:cs typeface="+mn-ea"/>
                <a:sym typeface="+mn-lt"/>
              </a:endParaRPr>
            </a:p>
          </p:txBody>
        </p:sp>
        <p:sp>
          <p:nvSpPr>
            <p:cNvPr id="22534" name="Rectangle 6"/>
            <p:cNvSpPr>
              <a:spLocks noChangeArrowheads="1"/>
            </p:cNvSpPr>
            <p:nvPr/>
          </p:nvSpPr>
          <p:spPr bwMode="auto">
            <a:xfrm>
              <a:off x="1600200" y="2438400"/>
              <a:ext cx="914400" cy="457200"/>
            </a:xfrm>
            <a:prstGeom prst="rect">
              <a:avLst/>
            </a:prstGeom>
            <a:solidFill>
              <a:srgbClr val="259D7B"/>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solidFill>
                    <a:srgbClr val="FFFF00"/>
                  </a:solidFill>
                  <a:latin typeface="+mn-lt"/>
                  <a:ea typeface="+mn-ea"/>
                  <a:cs typeface="+mn-ea"/>
                  <a:sym typeface="+mn-lt"/>
                </a:rPr>
                <a:t>接收器</a:t>
              </a:r>
              <a:endParaRPr lang="zh-CN" altLang="en-US" sz="2000">
                <a:solidFill>
                  <a:srgbClr val="FFFF00"/>
                </a:solidFill>
                <a:latin typeface="+mn-lt"/>
                <a:ea typeface="+mn-ea"/>
                <a:cs typeface="+mn-ea"/>
                <a:sym typeface="+mn-lt"/>
              </a:endParaRPr>
            </a:p>
          </p:txBody>
        </p:sp>
        <p:sp>
          <p:nvSpPr>
            <p:cNvPr id="22535" name="Rectangle 7"/>
            <p:cNvSpPr>
              <a:spLocks noChangeArrowheads="1"/>
            </p:cNvSpPr>
            <p:nvPr/>
          </p:nvSpPr>
          <p:spPr bwMode="auto">
            <a:xfrm>
              <a:off x="1295400" y="1447800"/>
              <a:ext cx="1600200" cy="1676400"/>
            </a:xfrm>
            <a:prstGeom prst="rect">
              <a:avLst/>
            </a:prstGeom>
            <a:noFill/>
            <a:ln w="38100">
              <a:solidFill>
                <a:srgbClr val="800000"/>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22536" name="Rectangle 8"/>
            <p:cNvSpPr>
              <a:spLocks noChangeArrowheads="1"/>
            </p:cNvSpPr>
            <p:nvPr/>
          </p:nvSpPr>
          <p:spPr bwMode="auto">
            <a:xfrm>
              <a:off x="6092825" y="1676400"/>
              <a:ext cx="914400" cy="457200"/>
            </a:xfrm>
            <a:prstGeom prst="rect">
              <a:avLst/>
            </a:prstGeom>
            <a:solidFill>
              <a:srgbClr val="259D7B"/>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solidFill>
                    <a:srgbClr val="FFFF00"/>
                  </a:solidFill>
                  <a:latin typeface="+mn-lt"/>
                  <a:ea typeface="+mn-ea"/>
                  <a:cs typeface="+mn-ea"/>
                  <a:sym typeface="+mn-lt"/>
                </a:rPr>
                <a:t>发送器</a:t>
              </a:r>
              <a:endParaRPr lang="zh-CN" altLang="en-US" sz="2000">
                <a:solidFill>
                  <a:srgbClr val="FFFF00"/>
                </a:solidFill>
                <a:latin typeface="+mn-lt"/>
                <a:ea typeface="+mn-ea"/>
                <a:cs typeface="+mn-ea"/>
                <a:sym typeface="+mn-lt"/>
              </a:endParaRPr>
            </a:p>
          </p:txBody>
        </p:sp>
        <p:sp>
          <p:nvSpPr>
            <p:cNvPr id="22537" name="Rectangle 9"/>
            <p:cNvSpPr>
              <a:spLocks noChangeArrowheads="1"/>
            </p:cNvSpPr>
            <p:nvPr/>
          </p:nvSpPr>
          <p:spPr bwMode="auto">
            <a:xfrm>
              <a:off x="6096000" y="2438400"/>
              <a:ext cx="914400" cy="457200"/>
            </a:xfrm>
            <a:prstGeom prst="rect">
              <a:avLst/>
            </a:prstGeom>
            <a:solidFill>
              <a:srgbClr val="259D7B"/>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solidFill>
                    <a:srgbClr val="FFFF00"/>
                  </a:solidFill>
                  <a:latin typeface="+mn-lt"/>
                  <a:ea typeface="+mn-ea"/>
                  <a:cs typeface="+mn-ea"/>
                  <a:sym typeface="+mn-lt"/>
                </a:rPr>
                <a:t>接收器</a:t>
              </a:r>
              <a:endParaRPr lang="zh-CN" altLang="en-US" sz="2000">
                <a:solidFill>
                  <a:srgbClr val="FFFF00"/>
                </a:solidFill>
                <a:latin typeface="+mn-lt"/>
                <a:ea typeface="+mn-ea"/>
                <a:cs typeface="+mn-ea"/>
                <a:sym typeface="+mn-lt"/>
              </a:endParaRPr>
            </a:p>
          </p:txBody>
        </p:sp>
        <p:sp>
          <p:nvSpPr>
            <p:cNvPr id="22538" name="Line 10"/>
            <p:cNvSpPr>
              <a:spLocks noChangeShapeType="1"/>
            </p:cNvSpPr>
            <p:nvPr/>
          </p:nvSpPr>
          <p:spPr bwMode="auto">
            <a:xfrm>
              <a:off x="2511425" y="1828800"/>
              <a:ext cx="228600"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2539" name="Line 11"/>
            <p:cNvSpPr>
              <a:spLocks noChangeShapeType="1"/>
            </p:cNvSpPr>
            <p:nvPr/>
          </p:nvSpPr>
          <p:spPr bwMode="auto">
            <a:xfrm>
              <a:off x="2720975" y="1828800"/>
              <a:ext cx="0" cy="30480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2540" name="Line 12"/>
            <p:cNvSpPr>
              <a:spLocks noChangeShapeType="1"/>
            </p:cNvSpPr>
            <p:nvPr/>
          </p:nvSpPr>
          <p:spPr bwMode="auto">
            <a:xfrm>
              <a:off x="2701925" y="2133600"/>
              <a:ext cx="3165475"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2541" name="Line 13"/>
            <p:cNvSpPr>
              <a:spLocks noChangeShapeType="1"/>
            </p:cNvSpPr>
            <p:nvPr/>
          </p:nvSpPr>
          <p:spPr bwMode="auto">
            <a:xfrm flipH="1" flipV="1">
              <a:off x="5851525" y="1806581"/>
              <a:ext cx="0" cy="327016"/>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2542" name="Line 14"/>
            <p:cNvSpPr>
              <a:spLocks noChangeShapeType="1"/>
            </p:cNvSpPr>
            <p:nvPr/>
          </p:nvSpPr>
          <p:spPr bwMode="auto">
            <a:xfrm>
              <a:off x="5845175" y="1825625"/>
              <a:ext cx="228600"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2543" name="Line 15"/>
            <p:cNvSpPr>
              <a:spLocks noChangeShapeType="1"/>
            </p:cNvSpPr>
            <p:nvPr/>
          </p:nvSpPr>
          <p:spPr bwMode="auto">
            <a:xfrm>
              <a:off x="2743200" y="2438400"/>
              <a:ext cx="3124200"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2544" name="Line 16"/>
            <p:cNvSpPr>
              <a:spLocks noChangeShapeType="1"/>
            </p:cNvSpPr>
            <p:nvPr/>
          </p:nvSpPr>
          <p:spPr bwMode="auto">
            <a:xfrm>
              <a:off x="2746375" y="2419350"/>
              <a:ext cx="0" cy="30480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2545" name="Line 17"/>
            <p:cNvSpPr>
              <a:spLocks noChangeShapeType="1"/>
            </p:cNvSpPr>
            <p:nvPr/>
          </p:nvSpPr>
          <p:spPr bwMode="auto">
            <a:xfrm flipH="1">
              <a:off x="2511425" y="2736850"/>
              <a:ext cx="254000"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2546" name="Line 18"/>
            <p:cNvSpPr>
              <a:spLocks noChangeShapeType="1"/>
            </p:cNvSpPr>
            <p:nvPr/>
          </p:nvSpPr>
          <p:spPr bwMode="auto">
            <a:xfrm>
              <a:off x="5848350" y="2438400"/>
              <a:ext cx="0" cy="30480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2547" name="Line 19"/>
            <p:cNvSpPr>
              <a:spLocks noChangeShapeType="1"/>
            </p:cNvSpPr>
            <p:nvPr/>
          </p:nvSpPr>
          <p:spPr bwMode="auto">
            <a:xfrm>
              <a:off x="5848350" y="2724150"/>
              <a:ext cx="228600"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2548" name="Line 20"/>
            <p:cNvSpPr>
              <a:spLocks noChangeShapeType="1"/>
            </p:cNvSpPr>
            <p:nvPr/>
          </p:nvSpPr>
          <p:spPr bwMode="auto">
            <a:xfrm>
              <a:off x="3695700" y="1838325"/>
              <a:ext cx="1143000" cy="0"/>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2549" name="Line 21"/>
            <p:cNvSpPr>
              <a:spLocks noChangeShapeType="1"/>
            </p:cNvSpPr>
            <p:nvPr/>
          </p:nvSpPr>
          <p:spPr bwMode="auto">
            <a:xfrm flipH="1">
              <a:off x="3695700" y="2724150"/>
              <a:ext cx="1143000" cy="0"/>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2550" name="Rectangle 22"/>
            <p:cNvSpPr>
              <a:spLocks noChangeArrowheads="1"/>
            </p:cNvSpPr>
            <p:nvPr/>
          </p:nvSpPr>
          <p:spPr bwMode="auto">
            <a:xfrm>
              <a:off x="1600200" y="923925"/>
              <a:ext cx="91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2000" dirty="0">
                  <a:solidFill>
                    <a:srgbClr val="000066"/>
                  </a:solidFill>
                  <a:latin typeface="+mn-lt"/>
                  <a:ea typeface="+mn-ea"/>
                  <a:cs typeface="+mn-ea"/>
                  <a:sym typeface="+mn-lt"/>
                </a:rPr>
                <a:t>A</a:t>
              </a:r>
              <a:r>
                <a:rPr lang="zh-CN" altLang="en-US" sz="2000" dirty="0">
                  <a:solidFill>
                    <a:srgbClr val="000066"/>
                  </a:solidFill>
                  <a:latin typeface="+mn-lt"/>
                  <a:ea typeface="+mn-ea"/>
                  <a:cs typeface="+mn-ea"/>
                  <a:sym typeface="+mn-lt"/>
                </a:rPr>
                <a:t>站</a:t>
              </a:r>
              <a:endParaRPr lang="zh-CN" altLang="en-US" sz="2000" dirty="0">
                <a:solidFill>
                  <a:srgbClr val="000066"/>
                </a:solidFill>
                <a:latin typeface="+mn-lt"/>
                <a:ea typeface="+mn-ea"/>
                <a:cs typeface="+mn-ea"/>
                <a:sym typeface="+mn-lt"/>
              </a:endParaRPr>
            </a:p>
          </p:txBody>
        </p:sp>
        <p:sp>
          <p:nvSpPr>
            <p:cNvPr id="22551" name="Rectangle 23"/>
            <p:cNvSpPr>
              <a:spLocks noChangeArrowheads="1"/>
            </p:cNvSpPr>
            <p:nvPr/>
          </p:nvSpPr>
          <p:spPr bwMode="auto">
            <a:xfrm>
              <a:off x="6092825" y="923925"/>
              <a:ext cx="91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2000" dirty="0">
                  <a:solidFill>
                    <a:srgbClr val="000066"/>
                  </a:solidFill>
                  <a:latin typeface="+mn-lt"/>
                  <a:ea typeface="+mn-ea"/>
                  <a:cs typeface="+mn-ea"/>
                  <a:sym typeface="+mn-lt"/>
                </a:rPr>
                <a:t>B</a:t>
              </a:r>
              <a:r>
                <a:rPr lang="zh-CN" altLang="en-US" sz="2000" dirty="0">
                  <a:solidFill>
                    <a:srgbClr val="000066"/>
                  </a:solidFill>
                  <a:latin typeface="+mn-lt"/>
                  <a:ea typeface="+mn-ea"/>
                  <a:cs typeface="+mn-ea"/>
                  <a:sym typeface="+mn-lt"/>
                </a:rPr>
                <a:t>站</a:t>
              </a:r>
              <a:endParaRPr lang="zh-CN" altLang="en-US" sz="2000" dirty="0">
                <a:solidFill>
                  <a:srgbClr val="000066"/>
                </a:solidFill>
                <a:latin typeface="+mn-lt"/>
                <a:ea typeface="+mn-ea"/>
                <a:cs typeface="+mn-ea"/>
                <a:sym typeface="+mn-lt"/>
              </a:endParaRPr>
            </a:p>
          </p:txBody>
        </p:sp>
      </p:grpSp>
      <p:sp>
        <p:nvSpPr>
          <p:cNvPr id="22552" name="Rectangle 24"/>
          <p:cNvSpPr>
            <a:spLocks noChangeArrowheads="1"/>
          </p:cNvSpPr>
          <p:nvPr/>
        </p:nvSpPr>
        <p:spPr bwMode="auto">
          <a:xfrm>
            <a:off x="2781300" y="3708399"/>
            <a:ext cx="358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dirty="0">
                <a:latin typeface="+mn-lt"/>
                <a:ea typeface="+mn-ea"/>
                <a:cs typeface="+mn-ea"/>
                <a:sym typeface="+mn-lt"/>
              </a:rPr>
              <a:t>全双工方式示意图</a:t>
            </a:r>
            <a:endParaRPr lang="zh-CN" altLang="en-US" sz="2000" dirty="0">
              <a:latin typeface="+mn-lt"/>
              <a:ea typeface="+mn-ea"/>
              <a:cs typeface="+mn-ea"/>
              <a:sym typeface="+mn-lt"/>
            </a:endParaRP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868523" y="1023210"/>
            <a:ext cx="7406951" cy="330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50000"/>
              </a:lnSpc>
              <a:spcBef>
                <a:spcPct val="20000"/>
              </a:spcBef>
              <a:buClr>
                <a:schemeClr val="accent2"/>
              </a:buClr>
              <a:buSzPct val="80000"/>
              <a:buFont typeface="Wingdings" panose="05000000000000000000" pitchFamily="2" charset="2"/>
              <a:buNone/>
            </a:pPr>
            <a:r>
              <a:rPr lang="en-US" altLang="zh-CN" dirty="0">
                <a:solidFill>
                  <a:srgbClr val="000066"/>
                </a:solidFill>
                <a:latin typeface="+mn-lt"/>
                <a:ea typeface="+mn-ea"/>
                <a:cs typeface="+mn-ea"/>
                <a:sym typeface="+mn-lt"/>
              </a:rPr>
              <a:t>2. </a:t>
            </a:r>
            <a:r>
              <a:rPr lang="zh-CN" altLang="en-US" dirty="0">
                <a:solidFill>
                  <a:srgbClr val="000066"/>
                </a:solidFill>
                <a:latin typeface="+mn-lt"/>
                <a:ea typeface="+mn-ea"/>
                <a:cs typeface="+mn-ea"/>
                <a:sym typeface="+mn-lt"/>
              </a:rPr>
              <a:t>半双工（</a:t>
            </a:r>
            <a:r>
              <a:rPr lang="en-US" altLang="zh-CN" dirty="0">
                <a:solidFill>
                  <a:srgbClr val="000066"/>
                </a:solidFill>
                <a:latin typeface="+mn-lt"/>
                <a:ea typeface="+mn-ea"/>
                <a:cs typeface="+mn-ea"/>
                <a:sym typeface="+mn-lt"/>
              </a:rPr>
              <a:t>Half Duplex</a:t>
            </a:r>
            <a:r>
              <a:rPr lang="zh-CN" altLang="en-US" dirty="0">
                <a:solidFill>
                  <a:srgbClr val="000066"/>
                </a:solidFill>
                <a:latin typeface="+mn-lt"/>
                <a:ea typeface="+mn-ea"/>
                <a:cs typeface="+mn-ea"/>
                <a:sym typeface="+mn-lt"/>
              </a:rPr>
              <a:t>）</a:t>
            </a:r>
            <a:endParaRPr lang="zh-CN" altLang="en-US" dirty="0">
              <a:solidFill>
                <a:srgbClr val="000066"/>
              </a:solidFill>
              <a:latin typeface="+mn-lt"/>
              <a:ea typeface="+mn-ea"/>
              <a:cs typeface="+mn-ea"/>
              <a:sym typeface="+mn-lt"/>
            </a:endParaRPr>
          </a:p>
          <a:p>
            <a:pPr algn="just">
              <a:lnSpc>
                <a:spcPct val="140000"/>
              </a:lnSpc>
              <a:spcBef>
                <a:spcPts val="600"/>
              </a:spcBef>
              <a:buClr>
                <a:schemeClr val="accent2"/>
              </a:buClr>
              <a:buSzPct val="80000"/>
              <a:buFont typeface="Wingdings" panose="05000000000000000000" pitchFamily="2" charset="2"/>
              <a:buNone/>
            </a:pPr>
            <a:r>
              <a:rPr lang="zh-CN" altLang="en-US" dirty="0">
                <a:latin typeface="+mn-lt"/>
                <a:ea typeface="+mn-ea"/>
                <a:cs typeface="+mn-ea"/>
                <a:sym typeface="+mn-lt"/>
              </a:rPr>
              <a:t>       半双工</a:t>
            </a:r>
            <a:r>
              <a:rPr lang="zh-CN" altLang="en-US" dirty="0">
                <a:solidFill>
                  <a:srgbClr val="0033CC"/>
                </a:solidFill>
                <a:latin typeface="+mn-lt"/>
                <a:ea typeface="+mn-ea"/>
                <a:cs typeface="+mn-ea"/>
                <a:sym typeface="+mn-lt"/>
              </a:rPr>
              <a:t>只设置</a:t>
            </a:r>
            <a:r>
              <a:rPr lang="en-US" altLang="zh-CN" dirty="0">
                <a:solidFill>
                  <a:srgbClr val="0033CC"/>
                </a:solidFill>
                <a:latin typeface="+mn-lt"/>
                <a:ea typeface="+mn-ea"/>
                <a:cs typeface="+mn-ea"/>
                <a:sym typeface="+mn-lt"/>
              </a:rPr>
              <a:t>1</a:t>
            </a:r>
            <a:r>
              <a:rPr lang="zh-CN" altLang="en-US" dirty="0">
                <a:solidFill>
                  <a:srgbClr val="0033CC"/>
                </a:solidFill>
                <a:latin typeface="+mn-lt"/>
                <a:ea typeface="+mn-ea"/>
                <a:cs typeface="+mn-ea"/>
                <a:sym typeface="+mn-lt"/>
              </a:rPr>
              <a:t>根传输线，</a:t>
            </a:r>
            <a:r>
              <a:rPr lang="zh-CN" altLang="en-US" dirty="0">
                <a:latin typeface="+mn-lt"/>
                <a:ea typeface="+mn-ea"/>
                <a:cs typeface="+mn-ea"/>
                <a:sym typeface="+mn-lt"/>
              </a:rPr>
              <a:t>是通信双方</a:t>
            </a:r>
            <a:r>
              <a:rPr lang="zh-CN" altLang="en-US" dirty="0">
                <a:solidFill>
                  <a:srgbClr val="C00000"/>
                </a:solidFill>
                <a:latin typeface="+mn-lt"/>
                <a:ea typeface="+mn-ea"/>
                <a:cs typeface="+mn-ea"/>
                <a:sym typeface="+mn-lt"/>
              </a:rPr>
              <a:t>分时</a:t>
            </a:r>
            <a:r>
              <a:rPr lang="zh-CN" altLang="en-US" dirty="0">
                <a:latin typeface="+mn-lt"/>
                <a:ea typeface="+mn-ea"/>
                <a:cs typeface="+mn-ea"/>
                <a:sym typeface="+mn-lt"/>
              </a:rPr>
              <a:t>进行发送和接收操作，即双方都可发可收，但</a:t>
            </a:r>
            <a:r>
              <a:rPr lang="zh-CN" altLang="en-US" dirty="0">
                <a:solidFill>
                  <a:srgbClr val="C00000"/>
                </a:solidFill>
                <a:latin typeface="+mn-lt"/>
                <a:ea typeface="+mn-ea"/>
                <a:cs typeface="+mn-ea"/>
                <a:sym typeface="+mn-lt"/>
              </a:rPr>
              <a:t>不能在同一时刻发送和接收</a:t>
            </a:r>
            <a:r>
              <a:rPr lang="zh-CN" altLang="en-US" dirty="0">
                <a:latin typeface="+mn-lt"/>
                <a:ea typeface="+mn-ea"/>
                <a:cs typeface="+mn-ea"/>
                <a:sym typeface="+mn-lt"/>
              </a:rPr>
              <a:t>。在半双工通信过程中，</a:t>
            </a:r>
            <a:r>
              <a:rPr lang="zh-CN" altLang="en-US" dirty="0">
                <a:solidFill>
                  <a:srgbClr val="009900"/>
                </a:solidFill>
                <a:latin typeface="+mn-lt"/>
                <a:ea typeface="+mn-ea"/>
                <a:cs typeface="+mn-ea"/>
                <a:sym typeface="+mn-lt"/>
              </a:rPr>
              <a:t>需要进行接收</a:t>
            </a:r>
            <a:r>
              <a:rPr lang="en-US" altLang="zh-CN" dirty="0">
                <a:solidFill>
                  <a:srgbClr val="009900"/>
                </a:solidFill>
                <a:latin typeface="+mn-lt"/>
                <a:ea typeface="+mn-ea"/>
                <a:cs typeface="+mn-ea"/>
                <a:sym typeface="+mn-lt"/>
              </a:rPr>
              <a:t>/</a:t>
            </a:r>
            <a:r>
              <a:rPr lang="zh-CN" altLang="en-US" dirty="0">
                <a:solidFill>
                  <a:srgbClr val="009900"/>
                </a:solidFill>
                <a:latin typeface="+mn-lt"/>
                <a:ea typeface="+mn-ea"/>
                <a:cs typeface="+mn-ea"/>
                <a:sym typeface="+mn-lt"/>
              </a:rPr>
              <a:t>发送方向的切换</a:t>
            </a:r>
            <a:r>
              <a:rPr lang="zh-CN" altLang="en-US" dirty="0">
                <a:latin typeface="+mn-lt"/>
                <a:ea typeface="+mn-ea"/>
                <a:cs typeface="+mn-ea"/>
                <a:sym typeface="+mn-lt"/>
              </a:rPr>
              <a:t>，会</a:t>
            </a:r>
            <a:r>
              <a:rPr lang="zh-CN" altLang="en-US" dirty="0">
                <a:solidFill>
                  <a:srgbClr val="C00000"/>
                </a:solidFill>
                <a:latin typeface="+mn-lt"/>
                <a:ea typeface="+mn-ea"/>
                <a:cs typeface="+mn-ea"/>
                <a:sym typeface="+mn-lt"/>
              </a:rPr>
              <a:t>有延时</a:t>
            </a:r>
            <a:r>
              <a:rPr lang="zh-CN" altLang="en-US" dirty="0">
                <a:latin typeface="+mn-lt"/>
                <a:ea typeface="+mn-ea"/>
                <a:cs typeface="+mn-ea"/>
                <a:sym typeface="+mn-lt"/>
              </a:rPr>
              <a:t>产生。可用于</a:t>
            </a:r>
            <a:r>
              <a:rPr kumimoji="1" lang="zh-CN" altLang="en-US" dirty="0">
                <a:latin typeface="+mn-lt"/>
                <a:ea typeface="+mn-ea"/>
                <a:cs typeface="+mn-ea"/>
                <a:sym typeface="+mn-lt"/>
              </a:rPr>
              <a:t>对讲机、单向传送设备等。</a:t>
            </a:r>
            <a:endParaRPr lang="zh-CN" altLang="en-US" dirty="0">
              <a:latin typeface="+mn-lt"/>
              <a:ea typeface="+mn-ea"/>
              <a:cs typeface="+mn-ea"/>
              <a:sym typeface="+mn-lt"/>
            </a:endParaRPr>
          </a:p>
        </p:txBody>
      </p:sp>
      <p:grpSp>
        <p:nvGrpSpPr>
          <p:cNvPr id="3" name="组合 2"/>
          <p:cNvGrpSpPr/>
          <p:nvPr/>
        </p:nvGrpSpPr>
        <p:grpSpPr>
          <a:xfrm>
            <a:off x="1562098" y="4216255"/>
            <a:ext cx="6019800" cy="2209800"/>
            <a:chOff x="1806575" y="1244600"/>
            <a:chExt cx="6019800" cy="2209800"/>
          </a:xfrm>
        </p:grpSpPr>
        <p:sp>
          <p:nvSpPr>
            <p:cNvPr id="4" name="Rectangle 4"/>
            <p:cNvSpPr>
              <a:spLocks noChangeArrowheads="1"/>
            </p:cNvSpPr>
            <p:nvPr/>
          </p:nvSpPr>
          <p:spPr bwMode="auto">
            <a:xfrm>
              <a:off x="6226175" y="1778000"/>
              <a:ext cx="1600200" cy="1676400"/>
            </a:xfrm>
            <a:prstGeom prst="rect">
              <a:avLst/>
            </a:prstGeom>
            <a:noFill/>
            <a:ln w="38100">
              <a:solidFill>
                <a:srgbClr val="800000"/>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5" name="Rectangle 5"/>
            <p:cNvSpPr>
              <a:spLocks noChangeArrowheads="1"/>
            </p:cNvSpPr>
            <p:nvPr/>
          </p:nvSpPr>
          <p:spPr bwMode="auto">
            <a:xfrm>
              <a:off x="2111375" y="2006600"/>
              <a:ext cx="914400" cy="457200"/>
            </a:xfrm>
            <a:prstGeom prst="rect">
              <a:avLst/>
            </a:prstGeom>
            <a:solidFill>
              <a:srgbClr val="259D7B"/>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solidFill>
                    <a:srgbClr val="FFFF00"/>
                  </a:solidFill>
                  <a:latin typeface="+mn-lt"/>
                  <a:ea typeface="+mn-ea"/>
                  <a:cs typeface="+mn-ea"/>
                  <a:sym typeface="+mn-lt"/>
                </a:rPr>
                <a:t>发送器</a:t>
              </a:r>
              <a:endParaRPr lang="zh-CN" altLang="en-US" sz="2000">
                <a:solidFill>
                  <a:srgbClr val="FFFF00"/>
                </a:solidFill>
                <a:latin typeface="+mn-lt"/>
                <a:ea typeface="+mn-ea"/>
                <a:cs typeface="+mn-ea"/>
                <a:sym typeface="+mn-lt"/>
              </a:endParaRPr>
            </a:p>
          </p:txBody>
        </p:sp>
        <p:sp>
          <p:nvSpPr>
            <p:cNvPr id="6" name="Rectangle 6"/>
            <p:cNvSpPr>
              <a:spLocks noChangeArrowheads="1"/>
            </p:cNvSpPr>
            <p:nvPr/>
          </p:nvSpPr>
          <p:spPr bwMode="auto">
            <a:xfrm>
              <a:off x="2111375" y="2768600"/>
              <a:ext cx="914400" cy="457200"/>
            </a:xfrm>
            <a:prstGeom prst="rect">
              <a:avLst/>
            </a:prstGeom>
            <a:solidFill>
              <a:srgbClr val="259D7B"/>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solidFill>
                    <a:srgbClr val="FFFF00"/>
                  </a:solidFill>
                  <a:latin typeface="+mn-lt"/>
                  <a:ea typeface="+mn-ea"/>
                  <a:cs typeface="+mn-ea"/>
                  <a:sym typeface="+mn-lt"/>
                </a:rPr>
                <a:t>接收器</a:t>
              </a:r>
              <a:endParaRPr lang="zh-CN" altLang="en-US" sz="2000">
                <a:solidFill>
                  <a:srgbClr val="FFFF00"/>
                </a:solidFill>
                <a:latin typeface="+mn-lt"/>
                <a:ea typeface="+mn-ea"/>
                <a:cs typeface="+mn-ea"/>
                <a:sym typeface="+mn-lt"/>
              </a:endParaRPr>
            </a:p>
          </p:txBody>
        </p:sp>
        <p:sp>
          <p:nvSpPr>
            <p:cNvPr id="7" name="Rectangle 7"/>
            <p:cNvSpPr>
              <a:spLocks noChangeArrowheads="1"/>
            </p:cNvSpPr>
            <p:nvPr/>
          </p:nvSpPr>
          <p:spPr bwMode="auto">
            <a:xfrm>
              <a:off x="1806575" y="1778000"/>
              <a:ext cx="1600200" cy="1676400"/>
            </a:xfrm>
            <a:prstGeom prst="rect">
              <a:avLst/>
            </a:prstGeom>
            <a:noFill/>
            <a:ln w="38100">
              <a:solidFill>
                <a:srgbClr val="800000"/>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8" name="Rectangle 8"/>
            <p:cNvSpPr>
              <a:spLocks noChangeArrowheads="1"/>
            </p:cNvSpPr>
            <p:nvPr/>
          </p:nvSpPr>
          <p:spPr bwMode="auto">
            <a:xfrm>
              <a:off x="6607175" y="2006600"/>
              <a:ext cx="914400" cy="457200"/>
            </a:xfrm>
            <a:prstGeom prst="rect">
              <a:avLst/>
            </a:prstGeom>
            <a:solidFill>
              <a:srgbClr val="259D7B"/>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dirty="0">
                  <a:solidFill>
                    <a:srgbClr val="FFFF00"/>
                  </a:solidFill>
                  <a:latin typeface="+mn-lt"/>
                  <a:ea typeface="+mn-ea"/>
                  <a:cs typeface="+mn-ea"/>
                  <a:sym typeface="+mn-lt"/>
                </a:rPr>
                <a:t>发送器</a:t>
              </a:r>
              <a:endParaRPr lang="zh-CN" altLang="en-US" sz="2000" dirty="0">
                <a:solidFill>
                  <a:srgbClr val="FFFF00"/>
                </a:solidFill>
                <a:latin typeface="+mn-lt"/>
                <a:ea typeface="+mn-ea"/>
                <a:cs typeface="+mn-ea"/>
                <a:sym typeface="+mn-lt"/>
              </a:endParaRPr>
            </a:p>
          </p:txBody>
        </p:sp>
        <p:sp>
          <p:nvSpPr>
            <p:cNvPr id="9" name="Rectangle 9"/>
            <p:cNvSpPr>
              <a:spLocks noChangeArrowheads="1"/>
            </p:cNvSpPr>
            <p:nvPr/>
          </p:nvSpPr>
          <p:spPr bwMode="auto">
            <a:xfrm>
              <a:off x="6607175" y="2768600"/>
              <a:ext cx="914400" cy="457200"/>
            </a:xfrm>
            <a:prstGeom prst="rect">
              <a:avLst/>
            </a:prstGeom>
            <a:solidFill>
              <a:srgbClr val="259D7B"/>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solidFill>
                    <a:srgbClr val="FFFF00"/>
                  </a:solidFill>
                  <a:latin typeface="+mn-lt"/>
                  <a:ea typeface="+mn-ea"/>
                  <a:cs typeface="+mn-ea"/>
                  <a:sym typeface="+mn-lt"/>
                </a:rPr>
                <a:t>接收器</a:t>
              </a:r>
              <a:endParaRPr lang="zh-CN" altLang="en-US" sz="2000">
                <a:solidFill>
                  <a:srgbClr val="FFFF00"/>
                </a:solidFill>
                <a:latin typeface="+mn-lt"/>
                <a:ea typeface="+mn-ea"/>
                <a:cs typeface="+mn-ea"/>
                <a:sym typeface="+mn-lt"/>
              </a:endParaRPr>
            </a:p>
          </p:txBody>
        </p:sp>
        <p:sp>
          <p:nvSpPr>
            <p:cNvPr id="10" name="Line 10"/>
            <p:cNvSpPr>
              <a:spLocks noChangeShapeType="1"/>
            </p:cNvSpPr>
            <p:nvPr/>
          </p:nvSpPr>
          <p:spPr bwMode="auto">
            <a:xfrm>
              <a:off x="3025775" y="2159000"/>
              <a:ext cx="228600"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1" name="Line 11"/>
            <p:cNvSpPr>
              <a:spLocks noChangeShapeType="1"/>
            </p:cNvSpPr>
            <p:nvPr/>
          </p:nvSpPr>
          <p:spPr bwMode="auto">
            <a:xfrm>
              <a:off x="3235325" y="2159000"/>
              <a:ext cx="0" cy="22860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2" name="Line 12"/>
            <p:cNvSpPr>
              <a:spLocks noChangeShapeType="1"/>
            </p:cNvSpPr>
            <p:nvPr/>
          </p:nvSpPr>
          <p:spPr bwMode="auto">
            <a:xfrm flipV="1">
              <a:off x="6397626" y="2156619"/>
              <a:ext cx="0" cy="30480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3" name="Line 13"/>
            <p:cNvSpPr>
              <a:spLocks noChangeShapeType="1"/>
            </p:cNvSpPr>
            <p:nvPr/>
          </p:nvSpPr>
          <p:spPr bwMode="auto">
            <a:xfrm>
              <a:off x="6378575" y="2159000"/>
              <a:ext cx="228600"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4" name="Line 14"/>
            <p:cNvSpPr>
              <a:spLocks noChangeShapeType="1"/>
            </p:cNvSpPr>
            <p:nvPr/>
          </p:nvSpPr>
          <p:spPr bwMode="auto">
            <a:xfrm>
              <a:off x="3330575" y="2692400"/>
              <a:ext cx="2971800"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5" name="Line 15"/>
            <p:cNvSpPr>
              <a:spLocks noChangeShapeType="1"/>
            </p:cNvSpPr>
            <p:nvPr/>
          </p:nvSpPr>
          <p:spPr bwMode="auto">
            <a:xfrm>
              <a:off x="3235325" y="2921000"/>
              <a:ext cx="0" cy="15240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6" name="Line 16"/>
            <p:cNvSpPr>
              <a:spLocks noChangeShapeType="1"/>
            </p:cNvSpPr>
            <p:nvPr/>
          </p:nvSpPr>
          <p:spPr bwMode="auto">
            <a:xfrm flipH="1">
              <a:off x="3025775" y="3073400"/>
              <a:ext cx="228600"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7" name="Line 17"/>
            <p:cNvSpPr>
              <a:spLocks noChangeShapeType="1"/>
            </p:cNvSpPr>
            <p:nvPr/>
          </p:nvSpPr>
          <p:spPr bwMode="auto">
            <a:xfrm>
              <a:off x="6392069" y="2940050"/>
              <a:ext cx="0" cy="15240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8" name="Line 18"/>
            <p:cNvSpPr>
              <a:spLocks noChangeShapeType="1"/>
            </p:cNvSpPr>
            <p:nvPr/>
          </p:nvSpPr>
          <p:spPr bwMode="auto">
            <a:xfrm>
              <a:off x="6378575" y="3073400"/>
              <a:ext cx="228600"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9" name="Line 19"/>
            <p:cNvSpPr>
              <a:spLocks noChangeShapeType="1"/>
            </p:cNvSpPr>
            <p:nvPr/>
          </p:nvSpPr>
          <p:spPr bwMode="auto">
            <a:xfrm>
              <a:off x="4066381" y="2461419"/>
              <a:ext cx="533400" cy="0"/>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0" name="Line 20"/>
            <p:cNvSpPr>
              <a:spLocks noChangeShapeType="1"/>
            </p:cNvSpPr>
            <p:nvPr/>
          </p:nvSpPr>
          <p:spPr bwMode="auto">
            <a:xfrm flipH="1">
              <a:off x="5033169" y="2461418"/>
              <a:ext cx="536575" cy="1"/>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1" name="Rectangle 21"/>
            <p:cNvSpPr>
              <a:spLocks noChangeArrowheads="1"/>
            </p:cNvSpPr>
            <p:nvPr/>
          </p:nvSpPr>
          <p:spPr bwMode="auto">
            <a:xfrm>
              <a:off x="2111375" y="1244600"/>
              <a:ext cx="91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2000" dirty="0">
                  <a:solidFill>
                    <a:srgbClr val="000066"/>
                  </a:solidFill>
                  <a:latin typeface="+mn-lt"/>
                  <a:ea typeface="+mn-ea"/>
                  <a:cs typeface="+mn-ea"/>
                  <a:sym typeface="+mn-lt"/>
                </a:rPr>
                <a:t>A</a:t>
              </a:r>
              <a:r>
                <a:rPr lang="zh-CN" altLang="en-US" sz="2000" dirty="0">
                  <a:solidFill>
                    <a:srgbClr val="000066"/>
                  </a:solidFill>
                  <a:latin typeface="+mn-lt"/>
                  <a:ea typeface="+mn-ea"/>
                  <a:cs typeface="+mn-ea"/>
                  <a:sym typeface="+mn-lt"/>
                </a:rPr>
                <a:t>站</a:t>
              </a:r>
              <a:endParaRPr lang="zh-CN" altLang="en-US" sz="2000" dirty="0">
                <a:solidFill>
                  <a:srgbClr val="000066"/>
                </a:solidFill>
                <a:latin typeface="+mn-lt"/>
                <a:ea typeface="+mn-ea"/>
                <a:cs typeface="+mn-ea"/>
                <a:sym typeface="+mn-lt"/>
              </a:endParaRPr>
            </a:p>
          </p:txBody>
        </p:sp>
        <p:sp>
          <p:nvSpPr>
            <p:cNvPr id="22" name="Rectangle 22"/>
            <p:cNvSpPr>
              <a:spLocks noChangeArrowheads="1"/>
            </p:cNvSpPr>
            <p:nvPr/>
          </p:nvSpPr>
          <p:spPr bwMode="auto">
            <a:xfrm>
              <a:off x="6607175" y="1244600"/>
              <a:ext cx="91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2000" dirty="0">
                  <a:solidFill>
                    <a:srgbClr val="000066"/>
                  </a:solidFill>
                  <a:latin typeface="+mn-lt"/>
                  <a:ea typeface="+mn-ea"/>
                  <a:cs typeface="+mn-ea"/>
                  <a:sym typeface="+mn-lt"/>
                </a:rPr>
                <a:t>B</a:t>
              </a:r>
              <a:r>
                <a:rPr lang="zh-CN" altLang="en-US" sz="2000" dirty="0">
                  <a:solidFill>
                    <a:srgbClr val="000066"/>
                  </a:solidFill>
                  <a:latin typeface="+mn-lt"/>
                  <a:ea typeface="+mn-ea"/>
                  <a:cs typeface="+mn-ea"/>
                  <a:sym typeface="+mn-lt"/>
                </a:rPr>
                <a:t>站</a:t>
              </a:r>
              <a:endParaRPr lang="zh-CN" altLang="en-US" sz="2000" dirty="0">
                <a:solidFill>
                  <a:srgbClr val="000066"/>
                </a:solidFill>
                <a:latin typeface="+mn-lt"/>
                <a:ea typeface="+mn-ea"/>
                <a:cs typeface="+mn-ea"/>
                <a:sym typeface="+mn-lt"/>
              </a:endParaRPr>
            </a:p>
          </p:txBody>
        </p:sp>
        <p:sp>
          <p:nvSpPr>
            <p:cNvPr id="23" name="Line 24"/>
            <p:cNvSpPr>
              <a:spLocks noChangeShapeType="1"/>
            </p:cNvSpPr>
            <p:nvPr/>
          </p:nvSpPr>
          <p:spPr bwMode="auto">
            <a:xfrm flipH="1">
              <a:off x="3254375" y="2692400"/>
              <a:ext cx="76200" cy="228600"/>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4" name="Line 25"/>
            <p:cNvSpPr>
              <a:spLocks noChangeShapeType="1"/>
            </p:cNvSpPr>
            <p:nvPr/>
          </p:nvSpPr>
          <p:spPr bwMode="auto">
            <a:xfrm flipV="1">
              <a:off x="6302374" y="2461419"/>
              <a:ext cx="95245" cy="230981"/>
            </a:xfrm>
            <a:prstGeom prst="line">
              <a:avLst/>
            </a:prstGeom>
            <a:noFill/>
            <a:ln w="38100">
              <a:solidFill>
                <a:schemeClr val="tx1"/>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25" name="Oval 26"/>
            <p:cNvSpPr>
              <a:spLocks noChangeArrowheads="1"/>
            </p:cNvSpPr>
            <p:nvPr/>
          </p:nvSpPr>
          <p:spPr bwMode="auto">
            <a:xfrm>
              <a:off x="3155950" y="2311400"/>
              <a:ext cx="152400" cy="152400"/>
            </a:xfrm>
            <a:prstGeom prst="ellipse">
              <a:avLst/>
            </a:prstGeom>
            <a:solidFill>
              <a:schemeClr val="folHlink"/>
            </a:solidFill>
            <a:ln w="381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26" name="Oval 27"/>
            <p:cNvSpPr>
              <a:spLocks noChangeArrowheads="1"/>
            </p:cNvSpPr>
            <p:nvPr/>
          </p:nvSpPr>
          <p:spPr bwMode="auto">
            <a:xfrm>
              <a:off x="6314284" y="2779891"/>
              <a:ext cx="155569" cy="152400"/>
            </a:xfrm>
            <a:prstGeom prst="ellipse">
              <a:avLst/>
            </a:prstGeom>
            <a:solidFill>
              <a:schemeClr val="folHlink"/>
            </a:solidFill>
            <a:ln w="381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grpSp>
      <p:sp>
        <p:nvSpPr>
          <p:cNvPr id="27" name="Rectangle 23"/>
          <p:cNvSpPr>
            <a:spLocks noChangeArrowheads="1"/>
          </p:cNvSpPr>
          <p:nvPr/>
        </p:nvSpPr>
        <p:spPr bwMode="auto">
          <a:xfrm>
            <a:off x="2781298" y="6366543"/>
            <a:ext cx="358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latin typeface="+mn-lt"/>
                <a:ea typeface="+mn-ea"/>
                <a:cs typeface="+mn-ea"/>
                <a:sym typeface="+mn-lt"/>
              </a:rPr>
              <a:t>半双工方式示意图</a:t>
            </a:r>
            <a:endParaRPr lang="zh-CN" altLang="en-US" sz="2000">
              <a:latin typeface="+mn-lt"/>
              <a:ea typeface="+mn-ea"/>
              <a:cs typeface="+mn-ea"/>
              <a:sym typeface="+mn-lt"/>
            </a:endParaRP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2"/>
          <p:cNvSpPr txBox="1">
            <a:spLocks noChangeArrowheads="1"/>
          </p:cNvSpPr>
          <p:nvPr/>
        </p:nvSpPr>
        <p:spPr bwMode="auto">
          <a:xfrm>
            <a:off x="680811" y="1275715"/>
            <a:ext cx="7940675" cy="1471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buClr>
                <a:schemeClr val="accent2"/>
              </a:buClr>
              <a:buSzPct val="80000"/>
              <a:buFont typeface="Wingdings" panose="05000000000000000000" pitchFamily="2" charset="2"/>
              <a:buNone/>
            </a:pPr>
            <a:r>
              <a:rPr lang="en-US" altLang="zh-CN" sz="2800" b="1" dirty="0">
                <a:solidFill>
                  <a:srgbClr val="000066"/>
                </a:solidFill>
                <a:latin typeface="楷体_GB2312" pitchFamily="49" charset="-122"/>
                <a:ea typeface="楷体_GB2312" pitchFamily="49" charset="-122"/>
              </a:rPr>
              <a:t>3.</a:t>
            </a:r>
            <a:r>
              <a:rPr lang="zh-CN" altLang="en-US" sz="2800" b="1" dirty="0">
                <a:solidFill>
                  <a:srgbClr val="000066"/>
                </a:solidFill>
                <a:latin typeface="楷体_GB2312" pitchFamily="49" charset="-122"/>
                <a:ea typeface="楷体_GB2312" pitchFamily="49" charset="-122"/>
              </a:rPr>
              <a:t>单工（</a:t>
            </a:r>
            <a:r>
              <a:rPr lang="en-US" altLang="zh-CN" sz="2800" b="1" dirty="0">
                <a:solidFill>
                  <a:srgbClr val="000066"/>
                </a:solidFill>
                <a:latin typeface="楷体_GB2312" pitchFamily="49" charset="-122"/>
                <a:ea typeface="楷体_GB2312" pitchFamily="49" charset="-122"/>
              </a:rPr>
              <a:t>Simplex</a:t>
            </a:r>
            <a:r>
              <a:rPr lang="zh-CN" altLang="en-US" sz="2800" b="1" dirty="0">
                <a:solidFill>
                  <a:srgbClr val="000066"/>
                </a:solidFill>
                <a:latin typeface="楷体_GB2312" pitchFamily="49" charset="-122"/>
                <a:ea typeface="楷体_GB2312" pitchFamily="49" charset="-122"/>
              </a:rPr>
              <a:t>）</a:t>
            </a:r>
            <a:endParaRPr lang="zh-CN" altLang="en-US" sz="2800" b="1" dirty="0">
              <a:solidFill>
                <a:srgbClr val="000066"/>
              </a:solidFill>
              <a:latin typeface="楷体_GB2312" pitchFamily="49" charset="-122"/>
              <a:ea typeface="楷体_GB2312" pitchFamily="49" charset="-122"/>
            </a:endParaRPr>
          </a:p>
          <a:p>
            <a:pPr eaLnBrk="1" hangingPunct="1">
              <a:buClr>
                <a:schemeClr val="accent2"/>
              </a:buClr>
              <a:buSzPct val="80000"/>
              <a:buFont typeface="Wingdings" panose="05000000000000000000" pitchFamily="2" charset="2"/>
              <a:buNone/>
            </a:pPr>
            <a:r>
              <a:rPr lang="zh-CN" altLang="en-US" sz="2800" b="1" dirty="0">
                <a:latin typeface="楷体_GB2312" pitchFamily="49" charset="-122"/>
                <a:ea typeface="楷体_GB2312" pitchFamily="49" charset="-122"/>
              </a:rPr>
              <a:t>    使用一个单向传输介质，一方只能接收，另一方只能发送，如下图所示。</a:t>
            </a:r>
            <a:endParaRPr lang="zh-CN" altLang="en-US" sz="2800" b="1" dirty="0">
              <a:latin typeface="楷体_GB2312" pitchFamily="49" charset="-122"/>
              <a:ea typeface="楷体_GB2312" pitchFamily="49" charset="-122"/>
            </a:endParaRPr>
          </a:p>
        </p:txBody>
      </p:sp>
      <p:grpSp>
        <p:nvGrpSpPr>
          <p:cNvPr id="29" name="Group 30"/>
          <p:cNvGrpSpPr/>
          <p:nvPr/>
        </p:nvGrpSpPr>
        <p:grpSpPr bwMode="auto">
          <a:xfrm>
            <a:off x="1562100" y="2925251"/>
            <a:ext cx="6019800" cy="2371725"/>
            <a:chOff x="960" y="1979"/>
            <a:chExt cx="3792" cy="1494"/>
          </a:xfrm>
        </p:grpSpPr>
        <p:sp>
          <p:nvSpPr>
            <p:cNvPr id="30" name="Rectangle 4"/>
            <p:cNvSpPr>
              <a:spLocks noChangeArrowheads="1"/>
            </p:cNvSpPr>
            <p:nvPr/>
          </p:nvSpPr>
          <p:spPr bwMode="auto">
            <a:xfrm>
              <a:off x="3744" y="2315"/>
              <a:ext cx="1008" cy="1056"/>
            </a:xfrm>
            <a:prstGeom prst="rect">
              <a:avLst/>
            </a:prstGeom>
            <a:noFill/>
            <a:ln w="9525">
              <a:solidFill>
                <a:srgbClr val="800000"/>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FontTx/>
                <a:buNone/>
              </a:pPr>
              <a:endParaRPr lang="zh-CN" altLang="en-US" sz="2400">
                <a:latin typeface="Times New Roman" panose="02020603050405020304" pitchFamily="18" charset="0"/>
              </a:endParaRPr>
            </a:p>
          </p:txBody>
        </p:sp>
        <p:sp>
          <p:nvSpPr>
            <p:cNvPr id="31" name="Rectangle 6"/>
            <p:cNvSpPr>
              <a:spLocks noChangeArrowheads="1"/>
            </p:cNvSpPr>
            <p:nvPr/>
          </p:nvSpPr>
          <p:spPr bwMode="auto">
            <a:xfrm>
              <a:off x="1152" y="2939"/>
              <a:ext cx="576" cy="288"/>
            </a:xfrm>
            <a:prstGeom prst="rect">
              <a:avLst/>
            </a:prstGeom>
            <a:solidFill>
              <a:srgbClr val="259D7B"/>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algn="ctr" eaLnBrk="1" hangingPunct="1">
                <a:spcBef>
                  <a:spcPct val="0"/>
                </a:spcBef>
                <a:buFontTx/>
                <a:buNone/>
              </a:pPr>
              <a:r>
                <a:rPr lang="zh-CN" altLang="en-US" sz="2000" b="1" dirty="0">
                  <a:solidFill>
                    <a:schemeClr val="bg1"/>
                  </a:solidFill>
                  <a:latin typeface="楷体_GB2312" pitchFamily="49" charset="-122"/>
                  <a:ea typeface="楷体_GB2312" pitchFamily="49" charset="-122"/>
                </a:rPr>
                <a:t>接收器</a:t>
              </a:r>
              <a:endParaRPr lang="zh-CN" altLang="en-US" sz="2000" b="1" dirty="0">
                <a:solidFill>
                  <a:schemeClr val="bg1"/>
                </a:solidFill>
                <a:latin typeface="楷体_GB2312" pitchFamily="49" charset="-122"/>
                <a:ea typeface="楷体_GB2312" pitchFamily="49" charset="-122"/>
              </a:endParaRPr>
            </a:p>
          </p:txBody>
        </p:sp>
        <p:sp>
          <p:nvSpPr>
            <p:cNvPr id="32" name="Rectangle 7"/>
            <p:cNvSpPr>
              <a:spLocks noChangeArrowheads="1"/>
            </p:cNvSpPr>
            <p:nvPr/>
          </p:nvSpPr>
          <p:spPr bwMode="auto">
            <a:xfrm>
              <a:off x="960" y="2315"/>
              <a:ext cx="1008" cy="1056"/>
            </a:xfrm>
            <a:prstGeom prst="rect">
              <a:avLst/>
            </a:prstGeom>
            <a:noFill/>
            <a:ln w="9525">
              <a:solidFill>
                <a:srgbClr val="800000"/>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FontTx/>
                <a:buNone/>
              </a:pPr>
              <a:endParaRPr lang="zh-CN" altLang="en-US" sz="2400">
                <a:latin typeface="Times New Roman" panose="02020603050405020304" pitchFamily="18" charset="0"/>
              </a:endParaRPr>
            </a:p>
          </p:txBody>
        </p:sp>
        <p:sp>
          <p:nvSpPr>
            <p:cNvPr id="33" name="Rectangle 8"/>
            <p:cNvSpPr>
              <a:spLocks noChangeArrowheads="1"/>
            </p:cNvSpPr>
            <p:nvPr/>
          </p:nvSpPr>
          <p:spPr bwMode="auto">
            <a:xfrm>
              <a:off x="3984" y="2459"/>
              <a:ext cx="576" cy="288"/>
            </a:xfrm>
            <a:prstGeom prst="rect">
              <a:avLst/>
            </a:prstGeom>
            <a:solidFill>
              <a:srgbClr val="259D7B"/>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algn="ctr" eaLnBrk="1" hangingPunct="1">
                <a:spcBef>
                  <a:spcPct val="0"/>
                </a:spcBef>
                <a:buFontTx/>
                <a:buNone/>
              </a:pPr>
              <a:r>
                <a:rPr lang="zh-CN" altLang="en-US" sz="2000" b="1" dirty="0">
                  <a:solidFill>
                    <a:schemeClr val="bg1"/>
                  </a:solidFill>
                  <a:latin typeface="楷体_GB2312" pitchFamily="49" charset="-122"/>
                  <a:ea typeface="楷体_GB2312" pitchFamily="49" charset="-122"/>
                </a:rPr>
                <a:t>发送器</a:t>
              </a:r>
              <a:endParaRPr lang="zh-CN" altLang="en-US" sz="2000" b="1" dirty="0">
                <a:solidFill>
                  <a:schemeClr val="bg1"/>
                </a:solidFill>
                <a:latin typeface="楷体_GB2312" pitchFamily="49" charset="-122"/>
                <a:ea typeface="楷体_GB2312" pitchFamily="49" charset="-122"/>
              </a:endParaRPr>
            </a:p>
          </p:txBody>
        </p:sp>
        <p:sp>
          <p:nvSpPr>
            <p:cNvPr id="34" name="Line 12"/>
            <p:cNvSpPr>
              <a:spLocks noChangeShapeType="1"/>
            </p:cNvSpPr>
            <p:nvPr/>
          </p:nvSpPr>
          <p:spPr bwMode="auto">
            <a:xfrm flipV="1">
              <a:off x="3840" y="2555"/>
              <a:ext cx="0" cy="192"/>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5" name="Line 13"/>
            <p:cNvSpPr>
              <a:spLocks noChangeShapeType="1"/>
            </p:cNvSpPr>
            <p:nvPr/>
          </p:nvSpPr>
          <p:spPr bwMode="auto">
            <a:xfrm>
              <a:off x="3840" y="2555"/>
              <a:ext cx="144"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6" name="Line 14"/>
            <p:cNvSpPr>
              <a:spLocks noChangeShapeType="1"/>
            </p:cNvSpPr>
            <p:nvPr/>
          </p:nvSpPr>
          <p:spPr bwMode="auto">
            <a:xfrm>
              <a:off x="1920" y="2891"/>
              <a:ext cx="1872"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7" name="Line 15"/>
            <p:cNvSpPr>
              <a:spLocks noChangeShapeType="1"/>
            </p:cNvSpPr>
            <p:nvPr/>
          </p:nvSpPr>
          <p:spPr bwMode="auto">
            <a:xfrm>
              <a:off x="1872" y="3035"/>
              <a:ext cx="0" cy="96"/>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8" name="Line 16"/>
            <p:cNvSpPr>
              <a:spLocks noChangeShapeType="1"/>
            </p:cNvSpPr>
            <p:nvPr/>
          </p:nvSpPr>
          <p:spPr bwMode="auto">
            <a:xfrm flipH="1">
              <a:off x="1728" y="3131"/>
              <a:ext cx="144"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9" name="Rectangle 21"/>
            <p:cNvSpPr>
              <a:spLocks noChangeArrowheads="1"/>
            </p:cNvSpPr>
            <p:nvPr/>
          </p:nvSpPr>
          <p:spPr bwMode="auto">
            <a:xfrm>
              <a:off x="1200" y="1979"/>
              <a:ext cx="57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algn="ctr" eaLnBrk="1" hangingPunct="1">
                <a:spcBef>
                  <a:spcPct val="0"/>
                </a:spcBef>
                <a:buFontTx/>
                <a:buNone/>
              </a:pPr>
              <a:r>
                <a:rPr lang="en-US" altLang="zh-CN" sz="2000" b="1">
                  <a:solidFill>
                    <a:srgbClr val="000066"/>
                  </a:solidFill>
                  <a:latin typeface="楷体_GB2312" pitchFamily="49" charset="-122"/>
                  <a:ea typeface="楷体_GB2312" pitchFamily="49" charset="-122"/>
                </a:rPr>
                <a:t>A</a:t>
              </a:r>
              <a:r>
                <a:rPr lang="zh-CN" altLang="en-US" sz="2000" b="1">
                  <a:solidFill>
                    <a:srgbClr val="000066"/>
                  </a:solidFill>
                  <a:latin typeface="楷体_GB2312" pitchFamily="49" charset="-122"/>
                  <a:ea typeface="楷体_GB2312" pitchFamily="49" charset="-122"/>
                </a:rPr>
                <a:t>站</a:t>
              </a:r>
              <a:endParaRPr lang="zh-CN" altLang="en-US" sz="2000" b="1">
                <a:solidFill>
                  <a:srgbClr val="000066"/>
                </a:solidFill>
                <a:latin typeface="楷体_GB2312" pitchFamily="49" charset="-122"/>
                <a:ea typeface="楷体_GB2312" pitchFamily="49" charset="-122"/>
              </a:endParaRPr>
            </a:p>
          </p:txBody>
        </p:sp>
        <p:sp>
          <p:nvSpPr>
            <p:cNvPr id="40" name="Rectangle 22"/>
            <p:cNvSpPr>
              <a:spLocks noChangeArrowheads="1"/>
            </p:cNvSpPr>
            <p:nvPr/>
          </p:nvSpPr>
          <p:spPr bwMode="auto">
            <a:xfrm>
              <a:off x="4032" y="1979"/>
              <a:ext cx="57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algn="ctr" eaLnBrk="1" hangingPunct="1">
                <a:spcBef>
                  <a:spcPct val="0"/>
                </a:spcBef>
                <a:buFontTx/>
                <a:buNone/>
              </a:pPr>
              <a:r>
                <a:rPr lang="en-US" altLang="zh-CN" sz="2000" b="1">
                  <a:solidFill>
                    <a:srgbClr val="000066"/>
                  </a:solidFill>
                  <a:latin typeface="楷体_GB2312" pitchFamily="49" charset="-122"/>
                  <a:ea typeface="楷体_GB2312" pitchFamily="49" charset="-122"/>
                </a:rPr>
                <a:t>B</a:t>
              </a:r>
              <a:r>
                <a:rPr lang="zh-CN" altLang="en-US" sz="2000" b="1">
                  <a:solidFill>
                    <a:srgbClr val="000066"/>
                  </a:solidFill>
                  <a:latin typeface="楷体_GB2312" pitchFamily="49" charset="-122"/>
                  <a:ea typeface="楷体_GB2312" pitchFamily="49" charset="-122"/>
                </a:rPr>
                <a:t>站</a:t>
              </a:r>
              <a:endParaRPr lang="zh-CN" altLang="en-US" sz="2000" b="1">
                <a:solidFill>
                  <a:srgbClr val="000066"/>
                </a:solidFill>
                <a:latin typeface="楷体_GB2312" pitchFamily="49" charset="-122"/>
                <a:ea typeface="楷体_GB2312" pitchFamily="49" charset="-122"/>
              </a:endParaRPr>
            </a:p>
          </p:txBody>
        </p:sp>
        <p:sp>
          <p:nvSpPr>
            <p:cNvPr id="41" name="Rectangle 23"/>
            <p:cNvSpPr>
              <a:spLocks noChangeArrowheads="1"/>
            </p:cNvSpPr>
            <p:nvPr/>
          </p:nvSpPr>
          <p:spPr bwMode="auto">
            <a:xfrm>
              <a:off x="1802" y="3185"/>
              <a:ext cx="22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algn="ctr" eaLnBrk="1" hangingPunct="1">
                <a:spcBef>
                  <a:spcPct val="0"/>
                </a:spcBef>
                <a:buFontTx/>
                <a:buNone/>
              </a:pPr>
              <a:r>
                <a:rPr lang="zh-CN" altLang="en-US" sz="2000" b="1" dirty="0">
                  <a:latin typeface="楷体_GB2312" pitchFamily="49" charset="-122"/>
                  <a:ea typeface="楷体_GB2312" pitchFamily="49" charset="-122"/>
                </a:rPr>
                <a:t>单工方式示意图</a:t>
              </a:r>
              <a:endParaRPr lang="zh-CN" altLang="en-US" sz="2000" b="1" dirty="0">
                <a:latin typeface="楷体_GB2312" pitchFamily="49" charset="-122"/>
                <a:ea typeface="楷体_GB2312" pitchFamily="49" charset="-122"/>
              </a:endParaRPr>
            </a:p>
          </p:txBody>
        </p:sp>
        <p:sp>
          <p:nvSpPr>
            <p:cNvPr id="42" name="Line 24"/>
            <p:cNvSpPr>
              <a:spLocks noChangeShapeType="1"/>
            </p:cNvSpPr>
            <p:nvPr/>
          </p:nvSpPr>
          <p:spPr bwMode="auto">
            <a:xfrm flipH="1">
              <a:off x="1872" y="2891"/>
              <a:ext cx="48" cy="144"/>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3" name="Line 25"/>
            <p:cNvSpPr>
              <a:spLocks noChangeShapeType="1"/>
            </p:cNvSpPr>
            <p:nvPr/>
          </p:nvSpPr>
          <p:spPr bwMode="auto">
            <a:xfrm flipV="1">
              <a:off x="3792" y="2747"/>
              <a:ext cx="48" cy="144"/>
            </a:xfrm>
            <a:prstGeom prst="line">
              <a:avLst/>
            </a:prstGeom>
            <a:noFill/>
            <a:ln w="9525">
              <a:solidFill>
                <a:schemeClr val="tx1"/>
              </a:solidFill>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
        <p:nvSpPr>
          <p:cNvPr id="44" name="Rectangle 31"/>
          <p:cNvSpPr>
            <a:spLocks noChangeArrowheads="1"/>
          </p:cNvSpPr>
          <p:nvPr/>
        </p:nvSpPr>
        <p:spPr bwMode="auto">
          <a:xfrm>
            <a:off x="446312" y="5665834"/>
            <a:ext cx="10147662" cy="222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lnSpc>
                <a:spcPct val="120000"/>
              </a:lnSpc>
              <a:buSzPct val="85000"/>
              <a:buFontTx/>
              <a:buNone/>
            </a:pPr>
            <a:r>
              <a:rPr lang="zh-CN" altLang="en-US" sz="2800" b="1" dirty="0">
                <a:solidFill>
                  <a:srgbClr val="000066"/>
                </a:solidFill>
                <a:latin typeface="楷体_GB2312" pitchFamily="49" charset="-122"/>
                <a:ea typeface="楷体_GB2312" pitchFamily="49" charset="-122"/>
              </a:rPr>
              <a:t>特点：</a:t>
            </a:r>
            <a:r>
              <a:rPr lang="zh-CN" altLang="en-US" sz="2800" b="1" dirty="0">
                <a:latin typeface="楷体_GB2312" pitchFamily="49" charset="-122"/>
                <a:ea typeface="楷体_GB2312" pitchFamily="49" charset="-122"/>
              </a:rPr>
              <a:t>发送方可以以广播方式传输数据到多个接收方</a:t>
            </a:r>
            <a:endParaRPr lang="zh-CN" altLang="en-US" sz="2800" b="1" dirty="0">
              <a:latin typeface="楷体_GB2312" pitchFamily="49" charset="-122"/>
              <a:ea typeface="楷体_GB2312" pitchFamily="49" charset="-122"/>
            </a:endParaRPr>
          </a:p>
          <a:p>
            <a:pPr eaLnBrk="1" hangingPunct="1">
              <a:lnSpc>
                <a:spcPct val="120000"/>
              </a:lnSpc>
              <a:buSzPct val="85000"/>
              <a:buFontTx/>
              <a:buNone/>
            </a:pPr>
            <a:r>
              <a:rPr lang="zh-CN" altLang="en-US" sz="2800" b="1" dirty="0">
                <a:latin typeface="楷体_GB2312" pitchFamily="49" charset="-122"/>
                <a:ea typeface="楷体_GB2312" pitchFamily="49" charset="-122"/>
              </a:rPr>
              <a:t>      </a:t>
            </a:r>
            <a:r>
              <a:rPr lang="zh-CN" altLang="en-US" sz="2800" b="1" dirty="0">
                <a:solidFill>
                  <a:srgbClr val="000066"/>
                </a:solidFill>
                <a:latin typeface="楷体_GB2312" pitchFamily="49" charset="-122"/>
                <a:ea typeface="楷体_GB2312" pitchFamily="49" charset="-122"/>
              </a:rPr>
              <a:t>应用：</a:t>
            </a:r>
            <a:r>
              <a:rPr lang="zh-CN" altLang="en-US" sz="2800" b="1" dirty="0">
                <a:latin typeface="楷体_GB2312" pitchFamily="49" charset="-122"/>
                <a:ea typeface="楷体_GB2312" pitchFamily="49" charset="-122"/>
              </a:rPr>
              <a:t>电视台，广播站，卫星定位等。</a:t>
            </a:r>
            <a:endParaRPr lang="zh-CN" altLang="en-US" sz="2800" b="1" dirty="0">
              <a:latin typeface="楷体_GB2312" pitchFamily="49" charset="-122"/>
              <a:ea typeface="楷体_GB2312" pitchFamily="49" charset="-122"/>
            </a:endParaRP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idx="1"/>
          </p:nvPr>
        </p:nvSpPr>
        <p:spPr bwMode="auto">
          <a:xfrm>
            <a:off x="819149" y="4613273"/>
            <a:ext cx="7110413" cy="191929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120000"/>
              </a:lnSpc>
              <a:spcBef>
                <a:spcPct val="0"/>
              </a:spcBef>
              <a:spcAft>
                <a:spcPts val="1200"/>
              </a:spcAft>
              <a:buFontTx/>
              <a:buNone/>
            </a:pPr>
            <a:r>
              <a:rPr lang="zh-CN" altLang="en-US" sz="2400" b="1" dirty="0">
                <a:cs typeface="+mn-ea"/>
                <a:sym typeface="+mn-lt"/>
              </a:rPr>
              <a:t>二、检纠错编码方法的使用</a:t>
            </a:r>
            <a:endParaRPr lang="en-US" altLang="zh-CN" sz="2400" b="1" dirty="0">
              <a:cs typeface="+mn-ea"/>
              <a:sym typeface="+mn-lt"/>
            </a:endParaRPr>
          </a:p>
          <a:p>
            <a:pPr>
              <a:lnSpc>
                <a:spcPct val="90000"/>
              </a:lnSpc>
              <a:buFontTx/>
              <a:buNone/>
            </a:pPr>
            <a:r>
              <a:rPr lang="zh-CN" altLang="en-US" sz="2400" b="1" dirty="0">
                <a:solidFill>
                  <a:srgbClr val="000066"/>
                </a:solidFill>
                <a:cs typeface="+mn-ea"/>
                <a:sym typeface="+mn-lt"/>
              </a:rPr>
              <a:t>    检错：</a:t>
            </a:r>
            <a:r>
              <a:rPr lang="zh-CN" altLang="en-US" sz="2400" b="1" dirty="0">
                <a:cs typeface="+mn-ea"/>
                <a:sym typeface="+mn-lt"/>
              </a:rPr>
              <a:t>发现传输中的错误，称为检错。</a:t>
            </a:r>
            <a:endParaRPr lang="zh-CN" altLang="en-US" sz="2400" b="1" dirty="0">
              <a:cs typeface="+mn-ea"/>
              <a:sym typeface="+mn-lt"/>
            </a:endParaRPr>
          </a:p>
          <a:p>
            <a:pPr>
              <a:lnSpc>
                <a:spcPct val="90000"/>
              </a:lnSpc>
              <a:buFontTx/>
              <a:buNone/>
            </a:pPr>
            <a:r>
              <a:rPr lang="zh-CN" altLang="en-US" sz="2400" b="1" dirty="0">
                <a:solidFill>
                  <a:schemeClr val="hlink"/>
                </a:solidFill>
                <a:cs typeface="+mn-ea"/>
                <a:sym typeface="+mn-lt"/>
              </a:rPr>
              <a:t>    </a:t>
            </a:r>
            <a:r>
              <a:rPr lang="zh-CN" altLang="en-US" sz="2400" b="1" dirty="0">
                <a:solidFill>
                  <a:srgbClr val="000066"/>
                </a:solidFill>
                <a:cs typeface="+mn-ea"/>
                <a:sym typeface="+mn-lt"/>
              </a:rPr>
              <a:t>纠错：</a:t>
            </a:r>
            <a:r>
              <a:rPr lang="zh-CN" altLang="en-US" sz="2400" b="1" dirty="0">
                <a:cs typeface="+mn-ea"/>
                <a:sym typeface="+mn-lt"/>
              </a:rPr>
              <a:t>发现并消除传输中的错误，称为纠错。</a:t>
            </a:r>
            <a:endParaRPr lang="zh-CN" altLang="en-US" sz="2400" b="1" dirty="0">
              <a:cs typeface="+mn-ea"/>
              <a:sym typeface="+mn-lt"/>
            </a:endParaRPr>
          </a:p>
          <a:p>
            <a:pPr>
              <a:lnSpc>
                <a:spcPct val="90000"/>
              </a:lnSpc>
              <a:buFontTx/>
              <a:buNone/>
            </a:pPr>
            <a:r>
              <a:rPr lang="zh-CN" altLang="en-US" sz="2400" b="1" dirty="0">
                <a:solidFill>
                  <a:srgbClr val="000066"/>
                </a:solidFill>
                <a:cs typeface="+mn-ea"/>
                <a:sym typeface="+mn-lt"/>
              </a:rPr>
              <a:t>    如</a:t>
            </a:r>
            <a:r>
              <a:rPr lang="zh-CN" altLang="en-US" sz="2400" b="1" dirty="0">
                <a:solidFill>
                  <a:srgbClr val="009900"/>
                </a:solidFill>
                <a:cs typeface="+mn-ea"/>
                <a:sym typeface="+mn-lt"/>
              </a:rPr>
              <a:t>奇偶校验检错、循环冗余码（</a:t>
            </a:r>
            <a:r>
              <a:rPr lang="en-US" altLang="zh-CN" sz="2400" b="1" dirty="0">
                <a:solidFill>
                  <a:srgbClr val="009900"/>
                </a:solidFill>
                <a:cs typeface="+mn-ea"/>
                <a:sym typeface="+mn-lt"/>
              </a:rPr>
              <a:t>CRC</a:t>
            </a:r>
            <a:r>
              <a:rPr lang="zh-CN" altLang="en-US" sz="2400" b="1" dirty="0">
                <a:solidFill>
                  <a:srgbClr val="009900"/>
                </a:solidFill>
                <a:cs typeface="+mn-ea"/>
                <a:sym typeface="+mn-lt"/>
              </a:rPr>
              <a:t>）检错</a:t>
            </a:r>
            <a:endParaRPr lang="en-US" altLang="zh-CN" sz="2400" b="1" dirty="0">
              <a:solidFill>
                <a:srgbClr val="009900"/>
              </a:solidFill>
              <a:cs typeface="+mn-ea"/>
              <a:sym typeface="+mn-lt"/>
            </a:endParaRPr>
          </a:p>
        </p:txBody>
      </p:sp>
      <p:sp>
        <p:nvSpPr>
          <p:cNvPr id="25603" name="矩形 1"/>
          <p:cNvSpPr>
            <a:spLocks noChangeArrowheads="1"/>
          </p:cNvSpPr>
          <p:nvPr/>
        </p:nvSpPr>
        <p:spPr bwMode="auto">
          <a:xfrm>
            <a:off x="742950" y="1125718"/>
            <a:ext cx="436562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90000"/>
              </a:lnSpc>
            </a:pPr>
            <a:r>
              <a:rPr lang="en-US" altLang="zh-CN" dirty="0">
                <a:solidFill>
                  <a:srgbClr val="C00000"/>
                </a:solidFill>
                <a:latin typeface="+mn-lt"/>
                <a:ea typeface="+mn-ea"/>
                <a:cs typeface="+mn-ea"/>
                <a:sym typeface="+mn-lt"/>
              </a:rPr>
              <a:t>13.1.3 </a:t>
            </a:r>
            <a:r>
              <a:rPr lang="zh-CN" altLang="en-US" dirty="0">
                <a:solidFill>
                  <a:srgbClr val="C00000"/>
                </a:solidFill>
                <a:latin typeface="+mn-lt"/>
                <a:ea typeface="+mn-ea"/>
                <a:cs typeface="+mn-ea"/>
                <a:sym typeface="+mn-lt"/>
              </a:rPr>
              <a:t>串行通信中的差错检测</a:t>
            </a:r>
            <a:endParaRPr lang="zh-CN" altLang="en-US" dirty="0">
              <a:solidFill>
                <a:srgbClr val="C00000"/>
              </a:solidFill>
              <a:latin typeface="+mn-lt"/>
              <a:ea typeface="+mn-ea"/>
              <a:cs typeface="+mn-ea"/>
              <a:sym typeface="+mn-lt"/>
            </a:endParaRPr>
          </a:p>
        </p:txBody>
      </p:sp>
      <p:sp>
        <p:nvSpPr>
          <p:cNvPr id="25604" name="矩形 2"/>
          <p:cNvSpPr>
            <a:spLocks noChangeArrowheads="1"/>
          </p:cNvSpPr>
          <p:nvPr/>
        </p:nvSpPr>
        <p:spPr bwMode="auto">
          <a:xfrm>
            <a:off x="819149" y="3070225"/>
            <a:ext cx="7410451"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90000"/>
              </a:lnSpc>
              <a:spcAft>
                <a:spcPts val="1200"/>
              </a:spcAft>
            </a:pPr>
            <a:r>
              <a:rPr lang="zh-CN" altLang="en-US" dirty="0">
                <a:latin typeface="+mn-lt"/>
                <a:ea typeface="+mn-ea"/>
                <a:cs typeface="+mn-ea"/>
                <a:sym typeface="+mn-lt"/>
              </a:rPr>
              <a:t>一、误码率控制</a:t>
            </a:r>
            <a:endParaRPr lang="en-US" altLang="zh-CN" dirty="0">
              <a:latin typeface="+mn-lt"/>
              <a:ea typeface="+mn-ea"/>
              <a:cs typeface="+mn-ea"/>
              <a:sym typeface="+mn-lt"/>
            </a:endParaRPr>
          </a:p>
          <a:p>
            <a:pPr algn="just">
              <a:lnSpc>
                <a:spcPct val="120000"/>
              </a:lnSpc>
              <a:spcAft>
                <a:spcPts val="1200"/>
              </a:spcAft>
            </a:pPr>
            <a:r>
              <a:rPr lang="zh-CN" altLang="en-US" dirty="0">
                <a:latin typeface="+mn-lt"/>
                <a:ea typeface="+mn-ea"/>
                <a:cs typeface="+mn-ea"/>
                <a:sym typeface="+mn-lt"/>
              </a:rPr>
              <a:t>    误码率：数据</a:t>
            </a:r>
            <a:r>
              <a:rPr lang="zh-CN" altLang="en-US" dirty="0">
                <a:solidFill>
                  <a:srgbClr val="C00000"/>
                </a:solidFill>
                <a:latin typeface="+mn-lt"/>
                <a:ea typeface="+mn-ea"/>
                <a:cs typeface="+mn-ea"/>
                <a:sym typeface="+mn-lt"/>
              </a:rPr>
              <a:t>传输后</a:t>
            </a:r>
            <a:r>
              <a:rPr lang="zh-CN" altLang="en-US" dirty="0">
                <a:solidFill>
                  <a:srgbClr val="0033CC"/>
                </a:solidFill>
                <a:latin typeface="+mn-lt"/>
                <a:ea typeface="+mn-ea"/>
                <a:cs typeface="+mn-ea"/>
                <a:sym typeface="+mn-lt"/>
              </a:rPr>
              <a:t>发生错误的位数与总传输位数之比</a:t>
            </a:r>
            <a:r>
              <a:rPr lang="zh-CN" altLang="en-US" dirty="0">
                <a:latin typeface="+mn-lt"/>
                <a:ea typeface="+mn-ea"/>
                <a:cs typeface="+mn-ea"/>
                <a:sym typeface="+mn-lt"/>
              </a:rPr>
              <a:t>，一般要求在</a:t>
            </a:r>
            <a:r>
              <a:rPr lang="en-US" altLang="zh-CN" dirty="0">
                <a:latin typeface="+mn-lt"/>
                <a:ea typeface="+mn-ea"/>
                <a:cs typeface="+mn-ea"/>
                <a:sym typeface="+mn-lt"/>
              </a:rPr>
              <a:t>10</a:t>
            </a:r>
            <a:r>
              <a:rPr lang="en-US" altLang="zh-CN" baseline="30000" dirty="0">
                <a:latin typeface="+mn-lt"/>
                <a:ea typeface="+mn-ea"/>
                <a:cs typeface="+mn-ea"/>
                <a:sym typeface="+mn-lt"/>
              </a:rPr>
              <a:t>-6</a:t>
            </a:r>
            <a:r>
              <a:rPr lang="zh-CN" altLang="en-US" dirty="0">
                <a:latin typeface="+mn-lt"/>
                <a:ea typeface="+mn-ea"/>
                <a:cs typeface="+mn-ea"/>
                <a:sym typeface="+mn-lt"/>
              </a:rPr>
              <a:t>数量级</a:t>
            </a:r>
            <a:endParaRPr lang="en-US" altLang="zh-CN" dirty="0">
              <a:latin typeface="+mn-lt"/>
              <a:ea typeface="+mn-ea"/>
              <a:cs typeface="+mn-ea"/>
              <a:sym typeface="+mn-lt"/>
            </a:endParaRPr>
          </a:p>
        </p:txBody>
      </p:sp>
      <p:sp>
        <p:nvSpPr>
          <p:cNvPr id="3" name="矩形 2"/>
          <p:cNvSpPr/>
          <p:nvPr/>
        </p:nvSpPr>
        <p:spPr>
          <a:xfrm>
            <a:off x="742950" y="1710532"/>
            <a:ext cx="7553325" cy="1311128"/>
          </a:xfrm>
          <a:prstGeom prst="rect">
            <a:avLst/>
          </a:prstGeom>
        </p:spPr>
        <p:txBody>
          <a:bodyPr wrap="square">
            <a:spAutoFit/>
          </a:bodyPr>
          <a:lstStyle/>
          <a:p>
            <a:pPr algn="just">
              <a:lnSpc>
                <a:spcPct val="110000"/>
              </a:lnSpc>
            </a:pPr>
            <a:r>
              <a:rPr lang="zh-CN" altLang="en-US" dirty="0">
                <a:latin typeface="+mn-lt"/>
                <a:ea typeface="+mn-ea"/>
                <a:cs typeface="+mn-ea"/>
                <a:sym typeface="+mn-lt"/>
              </a:rPr>
              <a:t>      在串行数据传输过程中，由干扰引起误码是难免的，这直接影响通信系统的可靠性，对通信中的检</a:t>
            </a:r>
            <a:r>
              <a:rPr lang="en-US" altLang="zh-CN" dirty="0">
                <a:latin typeface="+mn-lt"/>
                <a:ea typeface="+mn-ea"/>
                <a:cs typeface="+mn-ea"/>
                <a:sym typeface="+mn-lt"/>
              </a:rPr>
              <a:t>/</a:t>
            </a:r>
            <a:r>
              <a:rPr lang="zh-CN" altLang="en-US" dirty="0">
                <a:latin typeface="+mn-lt"/>
                <a:ea typeface="+mn-ea"/>
                <a:cs typeface="+mn-ea"/>
                <a:sym typeface="+mn-lt"/>
              </a:rPr>
              <a:t>纠错能力是衡量一个通信系统的重要内容。</a:t>
            </a:r>
            <a:endParaRPr lang="zh-CN" altLang="en-US" dirty="0">
              <a:latin typeface="+mn-lt"/>
              <a:ea typeface="+mn-ea"/>
              <a:cs typeface="+mn-ea"/>
              <a:sym typeface="+mn-lt"/>
            </a:endParaRP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bwMode="auto">
          <a:xfrm>
            <a:off x="575469" y="5741886"/>
            <a:ext cx="7110413" cy="708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120000"/>
              </a:lnSpc>
              <a:spcBef>
                <a:spcPct val="0"/>
              </a:spcBef>
              <a:spcAft>
                <a:spcPts val="1200"/>
              </a:spcAft>
              <a:buFontTx/>
              <a:buNone/>
            </a:pPr>
            <a:r>
              <a:rPr lang="zh-CN" altLang="en-US" sz="2400" b="1" dirty="0">
                <a:cs typeface="+mn-ea"/>
                <a:sym typeface="+mn-lt"/>
              </a:rPr>
              <a:t>四、错误检测只在</a:t>
            </a:r>
            <a:r>
              <a:rPr lang="zh-CN" altLang="en-US" sz="2400" b="1" dirty="0">
                <a:solidFill>
                  <a:srgbClr val="C00000"/>
                </a:solidFill>
                <a:cs typeface="+mn-ea"/>
                <a:sym typeface="+mn-lt"/>
              </a:rPr>
              <a:t>接收方</a:t>
            </a:r>
            <a:r>
              <a:rPr lang="zh-CN" altLang="en-US" sz="2400" b="1" dirty="0">
                <a:cs typeface="+mn-ea"/>
                <a:sym typeface="+mn-lt"/>
              </a:rPr>
              <a:t>通过</a:t>
            </a:r>
            <a:r>
              <a:rPr lang="zh-CN" altLang="en-US" sz="2400" b="1" dirty="0">
                <a:solidFill>
                  <a:srgbClr val="C00000"/>
                </a:solidFill>
                <a:cs typeface="+mn-ea"/>
                <a:sym typeface="+mn-lt"/>
              </a:rPr>
              <a:t>软件方法</a:t>
            </a:r>
            <a:r>
              <a:rPr lang="zh-CN" altLang="en-US" sz="2400" b="1" dirty="0">
                <a:cs typeface="+mn-ea"/>
                <a:sym typeface="+mn-lt"/>
              </a:rPr>
              <a:t>进行</a:t>
            </a:r>
            <a:endParaRPr lang="zh-CN" altLang="en-US" sz="2400" b="1" dirty="0">
              <a:cs typeface="+mn-ea"/>
              <a:sym typeface="+mn-lt"/>
            </a:endParaRPr>
          </a:p>
        </p:txBody>
      </p:sp>
      <p:sp>
        <p:nvSpPr>
          <p:cNvPr id="3" name="矩形 2"/>
          <p:cNvSpPr>
            <a:spLocks noChangeArrowheads="1"/>
          </p:cNvSpPr>
          <p:nvPr/>
        </p:nvSpPr>
        <p:spPr bwMode="auto">
          <a:xfrm>
            <a:off x="575469" y="1212056"/>
            <a:ext cx="7993062" cy="452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90000"/>
              </a:lnSpc>
              <a:spcAft>
                <a:spcPts val="1200"/>
              </a:spcAft>
            </a:pPr>
            <a:r>
              <a:rPr lang="zh-CN" altLang="en-US" dirty="0">
                <a:latin typeface="+mn-lt"/>
                <a:ea typeface="+mn-ea"/>
                <a:cs typeface="+mn-ea"/>
                <a:sym typeface="+mn-lt"/>
              </a:rPr>
              <a:t>三、错误状态的分析与处理</a:t>
            </a:r>
            <a:endParaRPr lang="en-US" altLang="zh-CN" dirty="0">
              <a:latin typeface="+mn-lt"/>
              <a:ea typeface="+mn-ea"/>
              <a:cs typeface="+mn-ea"/>
              <a:sym typeface="+mn-lt"/>
            </a:endParaRPr>
          </a:p>
          <a:p>
            <a:pPr algn="just">
              <a:lnSpc>
                <a:spcPct val="120000"/>
              </a:lnSpc>
            </a:pPr>
            <a:r>
              <a:rPr lang="zh-CN" altLang="en-US" dirty="0">
                <a:latin typeface="+mn-lt"/>
                <a:ea typeface="+mn-ea"/>
                <a:cs typeface="+mn-ea"/>
                <a:sym typeface="+mn-lt"/>
              </a:rPr>
              <a:t>    错误状态一般存放在接口电路的状态寄存器中供</a:t>
            </a:r>
            <a:r>
              <a:rPr lang="en-US" altLang="zh-CN" dirty="0">
                <a:latin typeface="+mn-lt"/>
                <a:ea typeface="+mn-ea"/>
                <a:cs typeface="+mn-ea"/>
                <a:sym typeface="+mn-lt"/>
              </a:rPr>
              <a:t>CPU</a:t>
            </a:r>
            <a:r>
              <a:rPr lang="zh-CN" altLang="en-US" dirty="0">
                <a:latin typeface="+mn-lt"/>
                <a:ea typeface="+mn-ea"/>
                <a:cs typeface="+mn-ea"/>
                <a:sym typeface="+mn-lt"/>
              </a:rPr>
              <a:t>分析和处理。常见的错误有：</a:t>
            </a:r>
            <a:endParaRPr lang="en-US" altLang="zh-CN" dirty="0">
              <a:latin typeface="+mn-lt"/>
              <a:ea typeface="+mn-ea"/>
              <a:cs typeface="+mn-ea"/>
              <a:sym typeface="+mn-lt"/>
            </a:endParaRPr>
          </a:p>
          <a:p>
            <a:pPr marL="791845" indent="-457200" algn="just">
              <a:lnSpc>
                <a:spcPct val="120000"/>
              </a:lnSpc>
              <a:buClr>
                <a:schemeClr val="tx1"/>
              </a:buClr>
              <a:buSzPct val="90000"/>
              <a:buFont typeface="+mj-ea"/>
              <a:buAutoNum type="circleNumDbPlain"/>
            </a:pPr>
            <a:r>
              <a:rPr lang="zh-CN" altLang="en-US" dirty="0">
                <a:solidFill>
                  <a:srgbClr val="0033CC"/>
                </a:solidFill>
                <a:latin typeface="+mn-lt"/>
                <a:ea typeface="+mn-ea"/>
                <a:cs typeface="+mn-ea"/>
                <a:sym typeface="+mn-lt"/>
              </a:rPr>
              <a:t>奇偶校验错</a:t>
            </a:r>
            <a:r>
              <a:rPr lang="zh-CN" altLang="en-US" dirty="0">
                <a:latin typeface="+mn-lt"/>
                <a:ea typeface="+mn-ea"/>
                <a:cs typeface="+mn-ea"/>
                <a:sym typeface="+mn-lt"/>
              </a:rPr>
              <a:t>：接收到的数据中</a:t>
            </a:r>
            <a:r>
              <a:rPr lang="en-US" altLang="zh-CN" dirty="0">
                <a:latin typeface="+mn-lt"/>
                <a:ea typeface="+mn-ea"/>
                <a:cs typeface="+mn-ea"/>
                <a:sym typeface="+mn-lt"/>
              </a:rPr>
              <a:t>1</a:t>
            </a:r>
            <a:r>
              <a:rPr lang="zh-CN" altLang="en-US" dirty="0">
                <a:latin typeface="+mn-lt"/>
                <a:ea typeface="+mn-ea"/>
                <a:cs typeface="+mn-ea"/>
                <a:sym typeface="+mn-lt"/>
              </a:rPr>
              <a:t>的个数与奇偶校验位不符合。接收方可要求发送方重发</a:t>
            </a:r>
            <a:endParaRPr lang="en-US" altLang="zh-CN" dirty="0">
              <a:latin typeface="+mn-lt"/>
              <a:ea typeface="+mn-ea"/>
              <a:cs typeface="+mn-ea"/>
              <a:sym typeface="+mn-lt"/>
            </a:endParaRPr>
          </a:p>
          <a:p>
            <a:pPr marL="791845" indent="-457200" algn="just">
              <a:lnSpc>
                <a:spcPct val="120000"/>
              </a:lnSpc>
              <a:buClr>
                <a:schemeClr val="tx1"/>
              </a:buClr>
              <a:buSzPct val="90000"/>
              <a:buFont typeface="+mj-ea"/>
              <a:buAutoNum type="circleNumDbPlain"/>
            </a:pPr>
            <a:r>
              <a:rPr lang="zh-CN" altLang="en-US" dirty="0">
                <a:solidFill>
                  <a:srgbClr val="0033CC"/>
                </a:solidFill>
                <a:latin typeface="+mn-lt"/>
                <a:ea typeface="+mn-ea"/>
                <a:cs typeface="+mn-ea"/>
                <a:sym typeface="+mn-lt"/>
              </a:rPr>
              <a:t>溢出错</a:t>
            </a:r>
            <a:r>
              <a:rPr lang="zh-CN" altLang="en-US" dirty="0">
                <a:latin typeface="+mn-lt"/>
                <a:ea typeface="+mn-ea"/>
                <a:cs typeface="+mn-ea"/>
                <a:sym typeface="+mn-lt"/>
              </a:rPr>
              <a:t>：接收方没来得及处理收到的数据，发送方已经送来下一个数据，造成数据丢失</a:t>
            </a:r>
            <a:endParaRPr lang="en-US" altLang="zh-CN" dirty="0">
              <a:latin typeface="+mn-lt"/>
              <a:ea typeface="+mn-ea"/>
              <a:cs typeface="+mn-ea"/>
              <a:sym typeface="+mn-lt"/>
            </a:endParaRPr>
          </a:p>
          <a:p>
            <a:pPr marL="791845" indent="-457200" algn="just">
              <a:lnSpc>
                <a:spcPct val="120000"/>
              </a:lnSpc>
              <a:buClr>
                <a:schemeClr val="tx1"/>
              </a:buClr>
              <a:buSzPct val="90000"/>
              <a:buFont typeface="+mj-ea"/>
              <a:buAutoNum type="circleNumDbPlain"/>
            </a:pPr>
            <a:r>
              <a:rPr lang="zh-CN" altLang="en-US" dirty="0">
                <a:solidFill>
                  <a:srgbClr val="0033CC"/>
                </a:solidFill>
                <a:latin typeface="+mn-lt"/>
                <a:ea typeface="+mn-ea"/>
                <a:cs typeface="+mn-ea"/>
                <a:sym typeface="+mn-lt"/>
              </a:rPr>
              <a:t>帧格式错</a:t>
            </a:r>
            <a:r>
              <a:rPr lang="zh-CN" altLang="en-US" dirty="0">
                <a:latin typeface="+mn-lt"/>
                <a:ea typeface="+mn-ea"/>
                <a:cs typeface="+mn-ea"/>
                <a:sym typeface="+mn-lt"/>
              </a:rPr>
              <a:t>：接收到的数据与约定的格式不符</a:t>
            </a:r>
            <a:endParaRPr lang="en-US" altLang="zh-CN" dirty="0">
              <a:latin typeface="+mn-lt"/>
              <a:ea typeface="+mn-ea"/>
              <a:cs typeface="+mn-ea"/>
              <a:sym typeface="+mn-lt"/>
            </a:endParaRPr>
          </a:p>
          <a:p>
            <a:pPr marL="791845" indent="-457200" algn="just">
              <a:lnSpc>
                <a:spcPct val="120000"/>
              </a:lnSpc>
              <a:buClr>
                <a:schemeClr val="tx1"/>
              </a:buClr>
              <a:buSzPct val="90000"/>
              <a:buFont typeface="+mj-ea"/>
              <a:buAutoNum type="circleNumDbPlain"/>
            </a:pPr>
            <a:r>
              <a:rPr lang="zh-CN" altLang="en-US" dirty="0">
                <a:latin typeface="+mn-lt"/>
                <a:ea typeface="+mn-ea"/>
                <a:cs typeface="+mn-ea"/>
                <a:sym typeface="+mn-lt"/>
              </a:rPr>
              <a:t>查询方式的通信中有</a:t>
            </a:r>
            <a:r>
              <a:rPr lang="zh-CN" altLang="en-US" dirty="0">
                <a:solidFill>
                  <a:srgbClr val="0033CC"/>
                </a:solidFill>
                <a:latin typeface="+mn-lt"/>
                <a:ea typeface="+mn-ea"/>
                <a:cs typeface="+mn-ea"/>
                <a:sym typeface="+mn-lt"/>
              </a:rPr>
              <a:t>超时错</a:t>
            </a:r>
            <a:r>
              <a:rPr lang="zh-CN" altLang="en-US" dirty="0">
                <a:latin typeface="+mn-lt"/>
                <a:ea typeface="+mn-ea"/>
                <a:cs typeface="+mn-ea"/>
                <a:sym typeface="+mn-lt"/>
              </a:rPr>
              <a:t>，一般由于接口硬件电路速度跟不上产生</a:t>
            </a:r>
            <a:endParaRPr lang="en-US" altLang="zh-CN"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页脚占位符 3"/>
          <p:cNvSpPr>
            <a:spLocks noGrp="1"/>
          </p:cNvSpPr>
          <p:nvPr>
            <p:ph type="ftr" sz="quarter" idx="10"/>
          </p:nvPr>
        </p:nvSpPr>
        <p:spPr/>
        <p:txBody>
          <a:bodyPr/>
          <a:p>
            <a:pPr>
              <a:defRPr/>
            </a:pPr>
            <a:r>
              <a:rPr lang="zh-CN" altLang="en-US"/>
              <a:t>微机原理与接口技术</a:t>
            </a:r>
            <a:endParaRPr lang="zh-CN" altLang="en-US"/>
          </a:p>
        </p:txBody>
      </p:sp>
      <p:sp>
        <p:nvSpPr>
          <p:cNvPr id="5" name="灯片编号占位符 4"/>
          <p:cNvSpPr>
            <a:spLocks noGrp="1"/>
          </p:cNvSpPr>
          <p:nvPr>
            <p:ph type="sldNum" sz="quarter" idx="11"/>
          </p:nvPr>
        </p:nvSpPr>
        <p:spPr/>
        <p:txBody>
          <a:bodyPr/>
          <a:p>
            <a:pPr>
              <a:defRPr/>
            </a:pPr>
            <a:fld id="{AB3802FE-5CD0-42CB-A42C-6E8A859129E3}" type="slidenum">
              <a:rPr lang="en-US" altLang="zh-CN"/>
            </a:fld>
            <a:endParaRPr lang="en-US" altLang="zh-CN"/>
          </a:p>
        </p:txBody>
      </p:sp>
      <p:sp>
        <p:nvSpPr>
          <p:cNvPr id="6" name="文本框 5"/>
          <p:cNvSpPr txBox="1"/>
          <p:nvPr/>
        </p:nvSpPr>
        <p:spPr>
          <a:xfrm>
            <a:off x="187325" y="1302385"/>
            <a:ext cx="8769350" cy="1568450"/>
          </a:xfrm>
          <a:prstGeom prst="rect">
            <a:avLst/>
          </a:prstGeom>
          <a:noFill/>
        </p:spPr>
        <p:txBody>
          <a:bodyPr wrap="square" rtlCol="0" anchor="t">
            <a:spAutoFit/>
          </a:bodyPr>
          <a:p>
            <a:r>
              <a:rPr lang="zh-CN" altLang="en-US">
                <a:solidFill>
                  <a:srgbClr val="FF0000"/>
                </a:solidFill>
              </a:rPr>
              <a:t>奇校验：</a:t>
            </a:r>
            <a:r>
              <a:rPr lang="zh-CN" altLang="en-US"/>
              <a:t>就是我想让这串数据是奇数个1。如果原数据是偶数个1，那么在最后一位补上1，这串数据就变成奇数个1。</a:t>
            </a:r>
            <a:endParaRPr lang="zh-CN" altLang="en-US"/>
          </a:p>
          <a:p>
            <a:r>
              <a:rPr lang="zh-CN" altLang="en-US">
                <a:solidFill>
                  <a:srgbClr val="FF0000"/>
                </a:solidFill>
              </a:rPr>
              <a:t>偶校验</a:t>
            </a:r>
            <a:r>
              <a:rPr lang="zh-CN" altLang="en-US"/>
              <a:t>也是同理，我想让这个数据是偶数个1，根据原数据1的个数加或加1。</a:t>
            </a:r>
            <a:endParaRPr lang="zh-CN" altLang="en-US"/>
          </a:p>
        </p:txBody>
      </p:sp>
      <p:pic>
        <p:nvPicPr>
          <p:cNvPr id="7" name="图片 6"/>
          <p:cNvPicPr>
            <a:picLocks noChangeAspect="1"/>
          </p:cNvPicPr>
          <p:nvPr/>
        </p:nvPicPr>
        <p:blipFill>
          <a:blip r:embed="rId1"/>
          <a:stretch>
            <a:fillRect/>
          </a:stretch>
        </p:blipFill>
        <p:spPr>
          <a:xfrm>
            <a:off x="1106805" y="2769870"/>
            <a:ext cx="6929755" cy="3611880"/>
          </a:xfrm>
          <a:prstGeom prst="rect">
            <a:avLst/>
          </a:prstGeom>
        </p:spPr>
      </p:pic>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1"/>
          <p:cNvSpPr>
            <a:spLocks noChangeArrowheads="1"/>
          </p:cNvSpPr>
          <p:nvPr/>
        </p:nvSpPr>
        <p:spPr bwMode="auto">
          <a:xfrm>
            <a:off x="847725" y="1317625"/>
            <a:ext cx="389561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90000"/>
              </a:lnSpc>
            </a:pPr>
            <a:r>
              <a:rPr lang="en-US" altLang="zh-CN" dirty="0">
                <a:solidFill>
                  <a:srgbClr val="C00000"/>
                </a:solidFill>
                <a:latin typeface="+mn-lt"/>
                <a:ea typeface="+mn-ea"/>
                <a:cs typeface="+mn-ea"/>
                <a:sym typeface="+mn-lt"/>
              </a:rPr>
              <a:t>13.1.4 </a:t>
            </a:r>
            <a:r>
              <a:rPr lang="zh-CN" altLang="en-US" dirty="0">
                <a:solidFill>
                  <a:srgbClr val="C00000"/>
                </a:solidFill>
                <a:latin typeface="+mn-lt"/>
                <a:ea typeface="+mn-ea"/>
                <a:cs typeface="+mn-ea"/>
                <a:sym typeface="+mn-lt"/>
              </a:rPr>
              <a:t>串行通信的同步方式</a:t>
            </a:r>
            <a:endParaRPr lang="zh-CN" altLang="en-US" dirty="0">
              <a:solidFill>
                <a:srgbClr val="C00000"/>
              </a:solidFill>
              <a:latin typeface="+mn-lt"/>
              <a:ea typeface="+mn-ea"/>
              <a:cs typeface="+mn-ea"/>
              <a:sym typeface="+mn-lt"/>
            </a:endParaRPr>
          </a:p>
        </p:txBody>
      </p:sp>
      <p:sp>
        <p:nvSpPr>
          <p:cNvPr id="27651" name="矩形 2"/>
          <p:cNvSpPr>
            <a:spLocks noChangeArrowheads="1"/>
          </p:cNvSpPr>
          <p:nvPr/>
        </p:nvSpPr>
        <p:spPr bwMode="auto">
          <a:xfrm>
            <a:off x="982662" y="2022475"/>
            <a:ext cx="7178675" cy="2775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90000"/>
              </a:lnSpc>
              <a:spcAft>
                <a:spcPts val="1200"/>
              </a:spcAft>
            </a:pPr>
            <a:r>
              <a:rPr lang="zh-CN" altLang="en-US" dirty="0">
                <a:latin typeface="+mn-lt"/>
                <a:ea typeface="+mn-ea"/>
                <a:cs typeface="+mn-ea"/>
                <a:sym typeface="+mn-lt"/>
              </a:rPr>
              <a:t>一、串行通信中的同步问题</a:t>
            </a:r>
            <a:endParaRPr lang="en-US" altLang="zh-CN" dirty="0">
              <a:latin typeface="+mn-lt"/>
              <a:ea typeface="+mn-ea"/>
              <a:cs typeface="+mn-ea"/>
              <a:sym typeface="+mn-lt"/>
            </a:endParaRPr>
          </a:p>
          <a:p>
            <a:pPr>
              <a:lnSpc>
                <a:spcPct val="120000"/>
              </a:lnSpc>
              <a:spcAft>
                <a:spcPts val="1200"/>
              </a:spcAft>
            </a:pPr>
            <a:r>
              <a:rPr lang="zh-CN" altLang="en-US" dirty="0">
                <a:latin typeface="+mn-lt"/>
                <a:ea typeface="+mn-ea"/>
                <a:cs typeface="+mn-ea"/>
                <a:sym typeface="+mn-lt"/>
              </a:rPr>
              <a:t>   </a:t>
            </a:r>
            <a:r>
              <a:rPr lang="zh-CN" altLang="en-US" dirty="0">
                <a:solidFill>
                  <a:srgbClr val="009900"/>
                </a:solidFill>
                <a:latin typeface="+mn-lt"/>
                <a:ea typeface="+mn-ea"/>
                <a:cs typeface="+mn-ea"/>
                <a:sym typeface="+mn-lt"/>
              </a:rPr>
              <a:t>接收方如何判断数据传输的开始？</a:t>
            </a:r>
            <a:endParaRPr lang="en-US" altLang="zh-CN" dirty="0">
              <a:solidFill>
                <a:srgbClr val="009900"/>
              </a:solidFill>
              <a:latin typeface="+mn-lt"/>
              <a:ea typeface="+mn-ea"/>
              <a:cs typeface="+mn-ea"/>
              <a:sym typeface="+mn-lt"/>
            </a:endParaRPr>
          </a:p>
          <a:p>
            <a:pPr>
              <a:lnSpc>
                <a:spcPct val="120000"/>
              </a:lnSpc>
              <a:spcAft>
                <a:spcPts val="1200"/>
              </a:spcAft>
            </a:pPr>
            <a:r>
              <a:rPr lang="zh-CN" altLang="en-US" dirty="0">
                <a:latin typeface="+mn-lt"/>
                <a:ea typeface="+mn-ea"/>
                <a:cs typeface="+mn-ea"/>
                <a:sym typeface="+mn-lt"/>
              </a:rPr>
              <a:t>   同步问题包括字符同步和位同步：</a:t>
            </a:r>
            <a:endParaRPr lang="en-US" altLang="zh-CN" dirty="0">
              <a:latin typeface="+mn-lt"/>
              <a:ea typeface="+mn-ea"/>
              <a:cs typeface="+mn-ea"/>
              <a:sym typeface="+mn-lt"/>
            </a:endParaRPr>
          </a:p>
          <a:p>
            <a:pPr>
              <a:lnSpc>
                <a:spcPct val="120000"/>
              </a:lnSpc>
              <a:spcAft>
                <a:spcPts val="1200"/>
              </a:spcAft>
            </a:pPr>
            <a:r>
              <a:rPr lang="en-US" altLang="zh-CN" dirty="0">
                <a:latin typeface="+mn-lt"/>
                <a:ea typeface="+mn-ea"/>
                <a:cs typeface="+mn-ea"/>
                <a:sym typeface="+mn-lt"/>
              </a:rPr>
              <a:t>   1</a:t>
            </a:r>
            <a:r>
              <a:rPr lang="zh-CN" altLang="en-US" dirty="0">
                <a:latin typeface="+mn-lt"/>
                <a:ea typeface="+mn-ea"/>
                <a:cs typeface="+mn-ea"/>
                <a:sym typeface="+mn-lt"/>
              </a:rPr>
              <a:t>、字符同步：</a:t>
            </a:r>
            <a:r>
              <a:rPr lang="zh-CN" altLang="en-US" dirty="0">
                <a:solidFill>
                  <a:srgbClr val="0033CC"/>
                </a:solidFill>
                <a:latin typeface="+mn-lt"/>
                <a:ea typeface="+mn-ea"/>
                <a:cs typeface="+mn-ea"/>
                <a:sym typeface="+mn-lt"/>
              </a:rPr>
              <a:t>约定特定字符</a:t>
            </a:r>
            <a:r>
              <a:rPr lang="zh-CN" altLang="en-US" dirty="0">
                <a:latin typeface="+mn-lt"/>
                <a:ea typeface="+mn-ea"/>
                <a:cs typeface="+mn-ea"/>
                <a:sym typeface="+mn-lt"/>
              </a:rPr>
              <a:t>作为数据的开始</a:t>
            </a:r>
            <a:endParaRPr lang="en-US" altLang="zh-CN" dirty="0">
              <a:latin typeface="+mn-lt"/>
              <a:ea typeface="+mn-ea"/>
              <a:cs typeface="+mn-ea"/>
              <a:sym typeface="+mn-lt"/>
            </a:endParaRPr>
          </a:p>
          <a:p>
            <a:pPr>
              <a:lnSpc>
                <a:spcPct val="120000"/>
              </a:lnSpc>
              <a:spcAft>
                <a:spcPts val="1200"/>
              </a:spcAft>
            </a:pPr>
            <a:r>
              <a:rPr lang="en-US" altLang="zh-CN" dirty="0">
                <a:latin typeface="+mn-lt"/>
                <a:ea typeface="+mn-ea"/>
                <a:cs typeface="+mn-ea"/>
                <a:sym typeface="+mn-lt"/>
              </a:rPr>
              <a:t>   2</a:t>
            </a:r>
            <a:r>
              <a:rPr lang="zh-CN" altLang="en-US" dirty="0">
                <a:latin typeface="+mn-lt"/>
                <a:ea typeface="+mn-ea"/>
                <a:cs typeface="+mn-ea"/>
                <a:sym typeface="+mn-lt"/>
              </a:rPr>
              <a:t>、位同步：接收器通过</a:t>
            </a:r>
            <a:r>
              <a:rPr lang="zh-CN" altLang="en-US" dirty="0">
                <a:solidFill>
                  <a:srgbClr val="0033CC"/>
                </a:solidFill>
                <a:latin typeface="+mn-lt"/>
                <a:ea typeface="+mn-ea"/>
                <a:cs typeface="+mn-ea"/>
                <a:sym typeface="+mn-lt"/>
              </a:rPr>
              <a:t>时钟信号</a:t>
            </a:r>
            <a:r>
              <a:rPr lang="zh-CN" altLang="en-US" dirty="0">
                <a:latin typeface="+mn-lt"/>
                <a:ea typeface="+mn-ea"/>
                <a:cs typeface="+mn-ea"/>
                <a:sym typeface="+mn-lt"/>
              </a:rPr>
              <a:t>接收每一位数据</a:t>
            </a:r>
            <a:endParaRPr lang="en-US" altLang="zh-CN" dirty="0">
              <a:latin typeface="+mn-lt"/>
              <a:ea typeface="+mn-ea"/>
              <a:cs typeface="+mn-ea"/>
              <a:sym typeface="+mn-lt"/>
            </a:endParaRP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687784" y="1161256"/>
            <a:ext cx="7768431" cy="5836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50000"/>
              </a:lnSpc>
              <a:spcAft>
                <a:spcPts val="1200"/>
              </a:spcAft>
            </a:pPr>
            <a:r>
              <a:rPr lang="zh-CN" altLang="en-US" dirty="0">
                <a:latin typeface="+mn-lt"/>
                <a:ea typeface="+mn-ea"/>
                <a:cs typeface="+mn-ea"/>
                <a:sym typeface="+mn-lt"/>
              </a:rPr>
              <a:t>二、串行通信的基本方式</a:t>
            </a:r>
            <a:endParaRPr lang="zh-CN" altLang="en-US" dirty="0">
              <a:latin typeface="+mn-lt"/>
              <a:ea typeface="+mn-ea"/>
              <a:cs typeface="+mn-ea"/>
              <a:sym typeface="+mn-lt"/>
            </a:endParaRPr>
          </a:p>
          <a:p>
            <a:pPr algn="just">
              <a:lnSpc>
                <a:spcPct val="120000"/>
              </a:lnSpc>
            </a:pPr>
            <a:r>
              <a:rPr lang="en-US" altLang="zh-CN" dirty="0">
                <a:latin typeface="+mn-lt"/>
                <a:ea typeface="+mn-ea"/>
                <a:cs typeface="+mn-ea"/>
                <a:sym typeface="+mn-lt"/>
              </a:rPr>
              <a:t>1</a:t>
            </a:r>
            <a:r>
              <a:rPr lang="zh-CN" altLang="en-US" dirty="0">
                <a:latin typeface="+mn-lt"/>
                <a:ea typeface="+mn-ea"/>
                <a:cs typeface="+mn-ea"/>
                <a:sym typeface="+mn-lt"/>
              </a:rPr>
              <a:t>、</a:t>
            </a:r>
            <a:r>
              <a:rPr lang="zh-CN" altLang="en-US" dirty="0">
                <a:solidFill>
                  <a:srgbClr val="0033CC"/>
                </a:solidFill>
                <a:latin typeface="+mn-lt"/>
                <a:ea typeface="+mn-ea"/>
                <a:cs typeface="+mn-ea"/>
                <a:sym typeface="+mn-lt"/>
              </a:rPr>
              <a:t>异步</a:t>
            </a:r>
            <a:r>
              <a:rPr lang="zh-CN" altLang="en-US" dirty="0">
                <a:latin typeface="+mn-lt"/>
                <a:ea typeface="+mn-ea"/>
                <a:cs typeface="+mn-ea"/>
                <a:sym typeface="+mn-lt"/>
              </a:rPr>
              <a:t>串行通信</a:t>
            </a:r>
            <a:endParaRPr lang="en-US" altLang="zh-CN" dirty="0">
              <a:latin typeface="+mn-lt"/>
              <a:ea typeface="+mn-ea"/>
              <a:cs typeface="+mn-ea"/>
              <a:sym typeface="+mn-lt"/>
            </a:endParaRPr>
          </a:p>
          <a:p>
            <a:pPr algn="just">
              <a:lnSpc>
                <a:spcPct val="120000"/>
              </a:lnSpc>
              <a:spcAft>
                <a:spcPts val="1200"/>
              </a:spcAft>
            </a:pPr>
            <a:r>
              <a:rPr lang="en-US" altLang="zh-CN" sz="2200" dirty="0">
                <a:latin typeface="+mn-lt"/>
                <a:ea typeface="+mn-ea"/>
                <a:cs typeface="+mn-ea"/>
                <a:sym typeface="+mn-lt"/>
              </a:rPr>
              <a:t>    </a:t>
            </a:r>
            <a:r>
              <a:rPr lang="zh-CN" altLang="en-US" sz="2200" dirty="0">
                <a:latin typeface="+mn-lt"/>
                <a:ea typeface="+mn-ea"/>
                <a:cs typeface="+mn-ea"/>
                <a:sym typeface="+mn-lt"/>
              </a:rPr>
              <a:t>以</a:t>
            </a:r>
            <a:r>
              <a:rPr lang="zh-CN" altLang="en-US" sz="2200" dirty="0">
                <a:solidFill>
                  <a:srgbClr val="C00000"/>
                </a:solidFill>
                <a:latin typeface="+mn-lt"/>
                <a:ea typeface="+mn-ea"/>
                <a:cs typeface="+mn-ea"/>
                <a:sym typeface="+mn-lt"/>
              </a:rPr>
              <a:t>字符</a:t>
            </a:r>
            <a:r>
              <a:rPr lang="zh-CN" altLang="en-US" sz="2200" dirty="0">
                <a:latin typeface="+mn-lt"/>
                <a:ea typeface="+mn-ea"/>
                <a:cs typeface="+mn-ea"/>
                <a:sym typeface="+mn-lt"/>
              </a:rPr>
              <a:t>为单位传送。即：</a:t>
            </a:r>
            <a:r>
              <a:rPr lang="zh-CN" altLang="en-US" sz="2200" dirty="0">
                <a:solidFill>
                  <a:srgbClr val="009900"/>
                </a:solidFill>
                <a:latin typeface="+mn-lt"/>
                <a:ea typeface="+mn-ea"/>
                <a:cs typeface="+mn-ea"/>
                <a:sym typeface="+mn-lt"/>
              </a:rPr>
              <a:t>传送同一字符的每一位时是同步的</a:t>
            </a:r>
            <a:r>
              <a:rPr lang="zh-CN" altLang="en-US" sz="2200" dirty="0">
                <a:latin typeface="+mn-lt"/>
                <a:ea typeface="+mn-ea"/>
                <a:cs typeface="+mn-ea"/>
                <a:sym typeface="+mn-lt"/>
              </a:rPr>
              <a:t>，位与位之间有严格而精确的定时，而</a:t>
            </a:r>
            <a:r>
              <a:rPr lang="zh-CN" altLang="en-US" sz="2200" dirty="0">
                <a:solidFill>
                  <a:srgbClr val="FF0000"/>
                </a:solidFill>
                <a:latin typeface="+mn-lt"/>
                <a:ea typeface="+mn-ea"/>
                <a:cs typeface="+mn-ea"/>
                <a:sym typeface="+mn-lt"/>
              </a:rPr>
              <a:t>字符与字符之间是异步的</a:t>
            </a:r>
            <a:r>
              <a:rPr lang="zh-CN" altLang="en-US" sz="2200" dirty="0">
                <a:latin typeface="+mn-lt"/>
                <a:ea typeface="+mn-ea"/>
                <a:cs typeface="+mn-ea"/>
                <a:sym typeface="+mn-lt"/>
              </a:rPr>
              <a:t>，即发送端发出的每个字符在通信线上出现的时间是任意的。异步通信</a:t>
            </a:r>
            <a:r>
              <a:rPr lang="zh-CN" altLang="en-US" sz="2200" dirty="0">
                <a:solidFill>
                  <a:srgbClr val="0033CC"/>
                </a:solidFill>
                <a:latin typeface="+mn-lt"/>
                <a:ea typeface="+mn-ea"/>
                <a:cs typeface="+mn-ea"/>
                <a:sym typeface="+mn-lt"/>
              </a:rPr>
              <a:t>不要求在收双方之间使用同一根时钟线</a:t>
            </a:r>
            <a:r>
              <a:rPr lang="zh-CN" altLang="en-US" sz="2200" dirty="0">
                <a:latin typeface="+mn-lt"/>
                <a:ea typeface="+mn-ea"/>
                <a:cs typeface="+mn-ea"/>
                <a:sym typeface="+mn-lt"/>
              </a:rPr>
              <a:t>。</a:t>
            </a:r>
            <a:endParaRPr lang="zh-CN" altLang="en-US" sz="2200" dirty="0">
              <a:latin typeface="+mn-lt"/>
              <a:ea typeface="+mn-ea"/>
              <a:cs typeface="+mn-ea"/>
              <a:sym typeface="+mn-lt"/>
            </a:endParaRPr>
          </a:p>
          <a:p>
            <a:pPr algn="just">
              <a:lnSpc>
                <a:spcPct val="120000"/>
              </a:lnSpc>
              <a:spcAft>
                <a:spcPts val="1200"/>
              </a:spcAft>
            </a:pPr>
            <a:r>
              <a:rPr lang="en-US" altLang="zh-CN" dirty="0">
                <a:latin typeface="+mn-lt"/>
                <a:ea typeface="+mn-ea"/>
                <a:cs typeface="+mn-ea"/>
                <a:sym typeface="+mn-lt"/>
              </a:rPr>
              <a:t>2</a:t>
            </a:r>
            <a:r>
              <a:rPr lang="zh-CN" altLang="en-US" dirty="0">
                <a:latin typeface="+mn-lt"/>
                <a:ea typeface="+mn-ea"/>
                <a:cs typeface="+mn-ea"/>
                <a:sym typeface="+mn-lt"/>
              </a:rPr>
              <a:t>、</a:t>
            </a:r>
            <a:r>
              <a:rPr lang="zh-CN" altLang="en-US" dirty="0">
                <a:solidFill>
                  <a:srgbClr val="0033CC"/>
                </a:solidFill>
                <a:latin typeface="+mn-lt"/>
                <a:ea typeface="+mn-ea"/>
                <a:cs typeface="+mn-ea"/>
                <a:sym typeface="+mn-lt"/>
              </a:rPr>
              <a:t>同步</a:t>
            </a:r>
            <a:r>
              <a:rPr lang="zh-CN" altLang="en-US" dirty="0">
                <a:latin typeface="+mn-lt"/>
                <a:ea typeface="+mn-ea"/>
                <a:cs typeface="+mn-ea"/>
                <a:sym typeface="+mn-lt"/>
              </a:rPr>
              <a:t>串行通信</a:t>
            </a:r>
            <a:endParaRPr lang="en-US" altLang="zh-CN" dirty="0">
              <a:latin typeface="+mn-lt"/>
              <a:ea typeface="+mn-ea"/>
              <a:cs typeface="+mn-ea"/>
              <a:sym typeface="+mn-lt"/>
            </a:endParaRPr>
          </a:p>
          <a:p>
            <a:pPr algn="just">
              <a:lnSpc>
                <a:spcPct val="120000"/>
              </a:lnSpc>
              <a:spcAft>
                <a:spcPts val="1200"/>
              </a:spcAft>
            </a:pPr>
            <a:r>
              <a:rPr lang="en-US" altLang="zh-CN" sz="2200" dirty="0">
                <a:latin typeface="+mn-lt"/>
                <a:ea typeface="+mn-ea"/>
                <a:cs typeface="+mn-ea"/>
                <a:sym typeface="+mn-lt"/>
              </a:rPr>
              <a:t>   </a:t>
            </a:r>
            <a:r>
              <a:rPr lang="zh-CN" altLang="en-US" sz="2200" dirty="0">
                <a:latin typeface="+mn-lt"/>
                <a:ea typeface="+mn-ea"/>
                <a:cs typeface="+mn-ea"/>
                <a:sym typeface="+mn-lt"/>
              </a:rPr>
              <a:t>以</a:t>
            </a:r>
            <a:r>
              <a:rPr lang="zh-CN" altLang="en-US" sz="2200" dirty="0">
                <a:solidFill>
                  <a:srgbClr val="C00000"/>
                </a:solidFill>
                <a:latin typeface="+mn-lt"/>
                <a:ea typeface="+mn-ea"/>
                <a:cs typeface="+mn-ea"/>
                <a:sym typeface="+mn-lt"/>
              </a:rPr>
              <a:t>数据块</a:t>
            </a:r>
            <a:r>
              <a:rPr lang="zh-CN" altLang="en-US" sz="2200" dirty="0">
                <a:sym typeface="+mn-ea"/>
              </a:rPr>
              <a:t>（字符块）</a:t>
            </a:r>
            <a:r>
              <a:rPr lang="zh-CN" altLang="en-US" sz="2200" dirty="0">
                <a:latin typeface="+mn-lt"/>
                <a:ea typeface="+mn-ea"/>
                <a:cs typeface="+mn-ea"/>
                <a:sym typeface="+mn-lt"/>
              </a:rPr>
              <a:t>为单位传送。字符内</a:t>
            </a:r>
            <a:r>
              <a:rPr lang="zh-CN" altLang="en-US" sz="2200" dirty="0">
                <a:solidFill>
                  <a:srgbClr val="009900"/>
                </a:solidFill>
                <a:latin typeface="+mn-lt"/>
                <a:ea typeface="+mn-ea"/>
                <a:cs typeface="+mn-ea"/>
                <a:sym typeface="+mn-lt"/>
              </a:rPr>
              <a:t>部位与位之间传送是同步的</a:t>
            </a:r>
            <a:r>
              <a:rPr lang="zh-CN" altLang="en-US" sz="2200" dirty="0">
                <a:latin typeface="+mn-lt"/>
                <a:ea typeface="+mn-ea"/>
                <a:cs typeface="+mn-ea"/>
                <a:sym typeface="+mn-lt"/>
              </a:rPr>
              <a:t>，</a:t>
            </a:r>
            <a:r>
              <a:rPr lang="zh-CN" altLang="en-US" sz="2200" dirty="0">
                <a:solidFill>
                  <a:srgbClr val="FF0000"/>
                </a:solidFill>
                <a:latin typeface="+mn-lt"/>
                <a:ea typeface="+mn-ea"/>
                <a:cs typeface="+mn-ea"/>
                <a:sym typeface="+mn-lt"/>
              </a:rPr>
              <a:t>字符与字符之间传送也是同步的</a:t>
            </a:r>
            <a:r>
              <a:rPr lang="zh-CN" altLang="en-US" sz="2200" dirty="0">
                <a:latin typeface="+mn-lt"/>
                <a:ea typeface="+mn-ea"/>
                <a:cs typeface="+mn-ea"/>
                <a:sym typeface="+mn-lt"/>
              </a:rPr>
              <a:t>。收</a:t>
            </a:r>
            <a:r>
              <a:rPr lang="en-US" altLang="zh-CN" sz="2200" dirty="0">
                <a:latin typeface="+mn-lt"/>
                <a:ea typeface="+mn-ea"/>
                <a:cs typeface="+mn-ea"/>
                <a:sym typeface="+mn-lt"/>
              </a:rPr>
              <a:t>/</a:t>
            </a:r>
            <a:r>
              <a:rPr lang="zh-CN" altLang="en-US" sz="2200" dirty="0">
                <a:latin typeface="+mn-lt"/>
                <a:ea typeface="+mn-ea"/>
                <a:cs typeface="+mn-ea"/>
                <a:sym typeface="+mn-lt"/>
              </a:rPr>
              <a:t>发两端必须使用同一时钟来控制数据块内部位与位之间的定时，因此同步通信要求双方之间</a:t>
            </a:r>
            <a:r>
              <a:rPr lang="zh-CN" altLang="en-US" sz="2200" dirty="0">
                <a:solidFill>
                  <a:srgbClr val="0033CC"/>
                </a:solidFill>
                <a:latin typeface="+mn-lt"/>
                <a:ea typeface="+mn-ea"/>
                <a:cs typeface="+mn-ea"/>
                <a:sym typeface="+mn-lt"/>
              </a:rPr>
              <a:t>必须设置一根时钟线</a:t>
            </a:r>
            <a:r>
              <a:rPr lang="zh-CN" altLang="en-US" sz="2200" dirty="0">
                <a:latin typeface="+mn-lt"/>
                <a:ea typeface="+mn-ea"/>
                <a:cs typeface="+mn-ea"/>
                <a:sym typeface="+mn-lt"/>
              </a:rPr>
              <a:t>。</a:t>
            </a:r>
            <a:endParaRPr lang="zh-CN" altLang="en-US" sz="2200" dirty="0">
              <a:latin typeface="+mn-lt"/>
              <a:ea typeface="+mn-ea"/>
              <a:cs typeface="+mn-ea"/>
              <a:sym typeface="+mn-lt"/>
            </a:endParaRPr>
          </a:p>
          <a:p>
            <a:pPr algn="just">
              <a:lnSpc>
                <a:spcPct val="120000"/>
              </a:lnSpc>
              <a:spcAft>
                <a:spcPts val="1200"/>
              </a:spcAft>
            </a:pPr>
            <a:endParaRPr lang="zh-CN" altLang="en-US" dirty="0">
              <a:latin typeface="+mn-lt"/>
              <a:ea typeface="+mn-ea"/>
              <a:cs typeface="+mn-ea"/>
              <a:sym typeface="+mn-lt"/>
            </a:endParaRP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953492" y="1418431"/>
            <a:ext cx="7237016" cy="4308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50000"/>
              </a:lnSpc>
              <a:spcAft>
                <a:spcPts val="1200"/>
              </a:spcAft>
            </a:pPr>
            <a:r>
              <a:rPr lang="zh-CN" altLang="en-US" dirty="0">
                <a:solidFill>
                  <a:srgbClr val="0033CC"/>
                </a:solidFill>
                <a:latin typeface="+mn-lt"/>
                <a:ea typeface="+mn-ea"/>
                <a:cs typeface="+mn-ea"/>
                <a:sym typeface="+mn-lt"/>
              </a:rPr>
              <a:t>异步通信方式与同步通信方式的区别：</a:t>
            </a:r>
            <a:endParaRPr lang="en-US" altLang="zh-CN" dirty="0">
              <a:solidFill>
                <a:srgbClr val="0033CC"/>
              </a:solidFill>
              <a:latin typeface="+mn-lt"/>
              <a:ea typeface="+mn-ea"/>
              <a:cs typeface="+mn-ea"/>
              <a:sym typeface="+mn-lt"/>
            </a:endParaRPr>
          </a:p>
          <a:p>
            <a:pPr marL="342900" indent="-342900" algn="just">
              <a:lnSpc>
                <a:spcPct val="120000"/>
              </a:lnSpc>
              <a:buFont typeface="Wingdings" panose="05000000000000000000" pitchFamily="2" charset="2"/>
              <a:buChar char="l"/>
            </a:pPr>
            <a:r>
              <a:rPr lang="zh-CN" altLang="en-US" dirty="0">
                <a:latin typeface="+mn-lt"/>
                <a:ea typeface="+mn-ea"/>
                <a:cs typeface="+mn-ea"/>
                <a:sym typeface="+mn-lt"/>
              </a:rPr>
              <a:t>异步通信方式的传输速率低，同步通信方式的传输速率高。</a:t>
            </a:r>
            <a:endParaRPr lang="en-US" altLang="zh-CN" dirty="0">
              <a:latin typeface="+mn-lt"/>
              <a:ea typeface="+mn-ea"/>
              <a:cs typeface="+mn-ea"/>
              <a:sym typeface="+mn-lt"/>
            </a:endParaRPr>
          </a:p>
          <a:p>
            <a:pPr marL="342900" indent="-342900" algn="just">
              <a:lnSpc>
                <a:spcPct val="120000"/>
              </a:lnSpc>
              <a:buFont typeface="Wingdings" panose="05000000000000000000" pitchFamily="2" charset="2"/>
              <a:buChar char="l"/>
            </a:pPr>
            <a:r>
              <a:rPr lang="zh-CN" altLang="en-US" dirty="0">
                <a:latin typeface="+mn-lt"/>
                <a:ea typeface="+mn-ea"/>
                <a:cs typeface="+mn-ea"/>
                <a:sym typeface="+mn-lt"/>
              </a:rPr>
              <a:t>异步传输的传输设备简单，易于实现，同步传输的传输设备复杂，技术要求高。</a:t>
            </a:r>
            <a:endParaRPr lang="en-US" altLang="zh-CN" dirty="0">
              <a:latin typeface="+mn-lt"/>
              <a:ea typeface="+mn-ea"/>
              <a:cs typeface="+mn-ea"/>
              <a:sym typeface="+mn-lt"/>
            </a:endParaRPr>
          </a:p>
          <a:p>
            <a:pPr marL="342900" indent="-342900" algn="just">
              <a:lnSpc>
                <a:spcPct val="120000"/>
              </a:lnSpc>
              <a:buFont typeface="Wingdings" panose="05000000000000000000" pitchFamily="2" charset="2"/>
              <a:buChar char="l"/>
            </a:pPr>
            <a:r>
              <a:rPr lang="zh-CN" altLang="en-US" dirty="0">
                <a:solidFill>
                  <a:srgbClr val="009900"/>
                </a:solidFill>
                <a:latin typeface="+mn-lt"/>
                <a:ea typeface="+mn-ea"/>
                <a:cs typeface="+mn-ea"/>
                <a:sym typeface="+mn-lt"/>
              </a:rPr>
              <a:t>异步串行通信</a:t>
            </a:r>
            <a:r>
              <a:rPr lang="zh-CN" altLang="en-US" dirty="0">
                <a:latin typeface="+mn-lt"/>
                <a:ea typeface="+mn-ea"/>
                <a:cs typeface="+mn-ea"/>
                <a:sym typeface="+mn-lt"/>
              </a:rPr>
              <a:t>一般用在数据</a:t>
            </a:r>
            <a:r>
              <a:rPr lang="zh-CN" altLang="en-US" dirty="0">
                <a:solidFill>
                  <a:srgbClr val="009900"/>
                </a:solidFill>
                <a:latin typeface="+mn-lt"/>
                <a:ea typeface="+mn-ea"/>
                <a:cs typeface="+mn-ea"/>
                <a:sym typeface="+mn-lt"/>
              </a:rPr>
              <a:t>传输时间不能确定</a:t>
            </a:r>
            <a:r>
              <a:rPr lang="zh-CN" altLang="en-US" dirty="0">
                <a:latin typeface="+mn-lt"/>
                <a:ea typeface="+mn-ea"/>
                <a:cs typeface="+mn-ea"/>
                <a:sym typeface="+mn-lt"/>
              </a:rPr>
              <a:t>、</a:t>
            </a:r>
            <a:r>
              <a:rPr lang="zh-CN" altLang="en-US" dirty="0">
                <a:solidFill>
                  <a:srgbClr val="009900"/>
                </a:solidFill>
                <a:latin typeface="+mn-lt"/>
                <a:ea typeface="+mn-ea"/>
                <a:cs typeface="+mn-ea"/>
                <a:sym typeface="+mn-lt"/>
              </a:rPr>
              <a:t>发送数据不连续</a:t>
            </a:r>
            <a:r>
              <a:rPr lang="zh-CN" altLang="en-US" dirty="0">
                <a:latin typeface="+mn-lt"/>
                <a:ea typeface="+mn-ea"/>
                <a:cs typeface="+mn-ea"/>
                <a:sym typeface="+mn-lt"/>
              </a:rPr>
              <a:t>、</a:t>
            </a:r>
            <a:r>
              <a:rPr lang="zh-CN" altLang="en-US" dirty="0">
                <a:solidFill>
                  <a:srgbClr val="009900"/>
                </a:solidFill>
                <a:latin typeface="+mn-lt"/>
                <a:ea typeface="+mn-ea"/>
                <a:cs typeface="+mn-ea"/>
                <a:sym typeface="+mn-lt"/>
              </a:rPr>
              <a:t>数据量较少和数据传输速率较低</a:t>
            </a:r>
            <a:r>
              <a:rPr lang="zh-CN" altLang="en-US" dirty="0">
                <a:latin typeface="+mn-lt"/>
                <a:ea typeface="+mn-ea"/>
                <a:cs typeface="+mn-ea"/>
                <a:sym typeface="+mn-lt"/>
              </a:rPr>
              <a:t>的场合；而</a:t>
            </a:r>
            <a:r>
              <a:rPr lang="zh-CN" altLang="en-US" dirty="0">
                <a:solidFill>
                  <a:srgbClr val="C00000"/>
                </a:solidFill>
                <a:latin typeface="+mn-lt"/>
                <a:ea typeface="+mn-ea"/>
                <a:cs typeface="+mn-ea"/>
                <a:sym typeface="+mn-lt"/>
              </a:rPr>
              <a:t>同步串行通信</a:t>
            </a:r>
            <a:r>
              <a:rPr lang="zh-CN" altLang="en-US" dirty="0">
                <a:latin typeface="+mn-lt"/>
                <a:ea typeface="+mn-ea"/>
                <a:cs typeface="+mn-ea"/>
                <a:sym typeface="+mn-lt"/>
              </a:rPr>
              <a:t>则用在</a:t>
            </a:r>
            <a:r>
              <a:rPr lang="zh-CN" altLang="en-US" dirty="0">
                <a:solidFill>
                  <a:srgbClr val="C00000"/>
                </a:solidFill>
                <a:latin typeface="+mn-lt"/>
                <a:ea typeface="+mn-ea"/>
                <a:cs typeface="+mn-ea"/>
                <a:sym typeface="+mn-lt"/>
              </a:rPr>
              <a:t>要求快速、连续传输大批量数据的场合</a:t>
            </a:r>
            <a:r>
              <a:rPr lang="zh-CN" altLang="en-US" dirty="0">
                <a:latin typeface="+mn-lt"/>
                <a:ea typeface="+mn-ea"/>
                <a:cs typeface="+mn-ea"/>
                <a:sym typeface="+mn-lt"/>
              </a:rPr>
              <a:t>。 </a:t>
            </a:r>
            <a:endParaRPr lang="zh-CN" altLang="en-US" dirty="0">
              <a:latin typeface="+mn-lt"/>
              <a:ea typeface="+mn-ea"/>
              <a:cs typeface="+mn-ea"/>
              <a:sym typeface="+mn-lt"/>
            </a:endParaRP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658215" y="2224087"/>
            <a:ext cx="7827568" cy="339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30000"/>
              </a:lnSpc>
              <a:buClr>
                <a:schemeClr val="accent2"/>
              </a:buClr>
              <a:buSzPct val="80000"/>
              <a:buFont typeface="Wingdings" panose="05000000000000000000" pitchFamily="2" charset="2"/>
              <a:buNone/>
            </a:pPr>
            <a:r>
              <a:rPr kumimoji="1" lang="zh-CN" altLang="en-US" dirty="0">
                <a:latin typeface="+mn-lt"/>
                <a:ea typeface="+mn-ea"/>
                <a:cs typeface="+mn-ea"/>
                <a:sym typeface="+mn-lt"/>
              </a:rPr>
              <a:t>     </a:t>
            </a:r>
            <a:r>
              <a:rPr kumimoji="1" lang="zh-CN" altLang="en-US" dirty="0">
                <a:solidFill>
                  <a:srgbClr val="0033CC"/>
                </a:solidFill>
                <a:latin typeface="+mn-lt"/>
                <a:ea typeface="+mn-ea"/>
                <a:cs typeface="+mn-ea"/>
                <a:sym typeface="+mn-lt"/>
              </a:rPr>
              <a:t>串行通信是数字通信</a:t>
            </a:r>
            <a:r>
              <a:rPr kumimoji="1" lang="zh-CN" altLang="en-US" dirty="0">
                <a:latin typeface="+mn-lt"/>
                <a:ea typeface="+mn-ea"/>
                <a:cs typeface="+mn-ea"/>
                <a:sym typeface="+mn-lt"/>
              </a:rPr>
              <a:t>，包含了从低频到高频的谐波成分，因此</a:t>
            </a:r>
            <a:r>
              <a:rPr kumimoji="1" lang="zh-CN" altLang="en-US" dirty="0">
                <a:solidFill>
                  <a:srgbClr val="0033CC"/>
                </a:solidFill>
                <a:latin typeface="+mn-lt"/>
                <a:ea typeface="+mn-ea"/>
                <a:cs typeface="+mn-ea"/>
                <a:sym typeface="+mn-lt"/>
              </a:rPr>
              <a:t>要求传输线的频带很宽</a:t>
            </a:r>
            <a:r>
              <a:rPr kumimoji="1" lang="zh-CN" altLang="en-US" dirty="0">
                <a:latin typeface="+mn-lt"/>
                <a:ea typeface="+mn-ea"/>
                <a:cs typeface="+mn-ea"/>
                <a:sym typeface="+mn-lt"/>
              </a:rPr>
              <a:t>。在远距离通信时，为了降低成本，通信线路利用普通电话线，而这种电话线的频带宽度有限。如果</a:t>
            </a:r>
            <a:r>
              <a:rPr kumimoji="1" lang="zh-CN" altLang="en-US" dirty="0">
                <a:solidFill>
                  <a:srgbClr val="009900"/>
                </a:solidFill>
                <a:latin typeface="+mn-lt"/>
                <a:ea typeface="+mn-ea"/>
                <a:cs typeface="+mn-ea"/>
                <a:sym typeface="+mn-lt"/>
              </a:rPr>
              <a:t>用数字信号直接传输，高次谐波的衰减就会很厉害，从而使传输的信号产生严重的畸变和失真；</a:t>
            </a:r>
            <a:r>
              <a:rPr kumimoji="1" lang="zh-CN" altLang="en-US" dirty="0">
                <a:latin typeface="+mn-lt"/>
                <a:ea typeface="+mn-ea"/>
                <a:cs typeface="+mn-ea"/>
                <a:sym typeface="+mn-lt"/>
              </a:rPr>
              <a:t>若</a:t>
            </a:r>
            <a:r>
              <a:rPr kumimoji="1" lang="zh-CN" altLang="en-US" dirty="0">
                <a:solidFill>
                  <a:srgbClr val="FF6600"/>
                </a:solidFill>
                <a:latin typeface="+mn-lt"/>
                <a:ea typeface="+mn-ea"/>
                <a:cs typeface="+mn-ea"/>
                <a:sym typeface="+mn-lt"/>
              </a:rPr>
              <a:t>用模拟信号传输时，则失真较小</a:t>
            </a:r>
            <a:r>
              <a:rPr kumimoji="1" lang="zh-CN" altLang="en-US" dirty="0">
                <a:latin typeface="+mn-lt"/>
                <a:ea typeface="+mn-ea"/>
                <a:cs typeface="+mn-ea"/>
                <a:sym typeface="+mn-lt"/>
              </a:rPr>
              <a:t>。</a:t>
            </a:r>
            <a:endParaRPr kumimoji="1" lang="en-US" altLang="zh-CN" dirty="0">
              <a:latin typeface="+mn-lt"/>
              <a:ea typeface="+mn-ea"/>
              <a:cs typeface="+mn-ea"/>
              <a:sym typeface="+mn-lt"/>
            </a:endParaRPr>
          </a:p>
          <a:p>
            <a:pPr algn="just">
              <a:lnSpc>
                <a:spcPct val="130000"/>
              </a:lnSpc>
              <a:buClr>
                <a:schemeClr val="accent2"/>
              </a:buClr>
              <a:buSzPct val="80000"/>
              <a:buFont typeface="Wingdings" panose="05000000000000000000" pitchFamily="2" charset="2"/>
              <a:buNone/>
            </a:pPr>
            <a:r>
              <a:rPr kumimoji="1" lang="en-US" altLang="zh-CN" dirty="0">
                <a:latin typeface="+mn-lt"/>
                <a:ea typeface="+mn-ea"/>
                <a:cs typeface="+mn-ea"/>
                <a:sym typeface="+mn-lt"/>
              </a:rPr>
              <a:t>     </a:t>
            </a:r>
            <a:r>
              <a:rPr kumimoji="1" lang="zh-CN" altLang="en-US" dirty="0">
                <a:latin typeface="+mn-lt"/>
                <a:ea typeface="+mn-ea"/>
                <a:cs typeface="+mn-ea"/>
                <a:sym typeface="+mn-lt"/>
              </a:rPr>
              <a:t>因此，需要在</a:t>
            </a:r>
            <a:r>
              <a:rPr kumimoji="1" lang="zh-CN" altLang="en-US" dirty="0">
                <a:solidFill>
                  <a:srgbClr val="990033"/>
                </a:solidFill>
                <a:latin typeface="+mn-lt"/>
                <a:ea typeface="+mn-ea"/>
                <a:cs typeface="+mn-ea"/>
                <a:sym typeface="+mn-lt"/>
              </a:rPr>
              <a:t>通信双方</a:t>
            </a:r>
            <a:r>
              <a:rPr kumimoji="1" lang="zh-CN" altLang="en-US" dirty="0">
                <a:latin typeface="+mn-lt"/>
                <a:ea typeface="+mn-ea"/>
                <a:cs typeface="+mn-ea"/>
                <a:sym typeface="+mn-lt"/>
              </a:rPr>
              <a:t>采用</a:t>
            </a:r>
            <a:r>
              <a:rPr kumimoji="1" lang="zh-CN" altLang="en-US" dirty="0">
                <a:solidFill>
                  <a:srgbClr val="990033"/>
                </a:solidFill>
                <a:latin typeface="+mn-lt"/>
                <a:ea typeface="+mn-ea"/>
                <a:cs typeface="+mn-ea"/>
                <a:sym typeface="+mn-lt"/>
              </a:rPr>
              <a:t>调制解调器</a:t>
            </a:r>
            <a:r>
              <a:rPr kumimoji="1" lang="en-US" altLang="zh-CN" dirty="0">
                <a:solidFill>
                  <a:srgbClr val="990033"/>
                </a:solidFill>
                <a:latin typeface="+mn-lt"/>
                <a:ea typeface="+mn-ea"/>
                <a:cs typeface="+mn-ea"/>
                <a:sym typeface="+mn-lt"/>
              </a:rPr>
              <a:t>(MODEM)</a:t>
            </a:r>
            <a:r>
              <a:rPr kumimoji="1" lang="zh-CN" altLang="en-US" dirty="0">
                <a:latin typeface="+mn-lt"/>
                <a:ea typeface="+mn-ea"/>
                <a:cs typeface="+mn-ea"/>
                <a:sym typeface="+mn-lt"/>
              </a:rPr>
              <a:t>进行数字信号与模拟信号转换。</a:t>
            </a:r>
            <a:endParaRPr kumimoji="1" lang="zh-CN" altLang="en-US" dirty="0">
              <a:latin typeface="+mn-lt"/>
              <a:ea typeface="+mn-ea"/>
              <a:cs typeface="+mn-ea"/>
              <a:sym typeface="+mn-lt"/>
            </a:endParaRPr>
          </a:p>
        </p:txBody>
      </p:sp>
      <p:sp>
        <p:nvSpPr>
          <p:cNvPr id="29699" name="矩形 1"/>
          <p:cNvSpPr>
            <a:spLocks noChangeArrowheads="1"/>
          </p:cNvSpPr>
          <p:nvPr/>
        </p:nvSpPr>
        <p:spPr bwMode="auto">
          <a:xfrm>
            <a:off x="900801" y="1439863"/>
            <a:ext cx="3671198"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spcBef>
                <a:spcPct val="20000"/>
              </a:spcBef>
              <a:buClr>
                <a:schemeClr val="accent2"/>
              </a:buClr>
              <a:buSzPct val="80000"/>
              <a:buFont typeface="Wingdings" panose="05000000000000000000" pitchFamily="2" charset="2"/>
              <a:buNone/>
            </a:pPr>
            <a:r>
              <a:rPr lang="en-US" altLang="zh-CN" dirty="0">
                <a:solidFill>
                  <a:srgbClr val="C00000"/>
                </a:solidFill>
                <a:latin typeface="+mn-lt"/>
                <a:ea typeface="+mn-ea"/>
                <a:cs typeface="+mn-ea"/>
                <a:sym typeface="+mn-lt"/>
              </a:rPr>
              <a:t>13.1.5 </a:t>
            </a:r>
            <a:r>
              <a:rPr lang="zh-CN" altLang="en-US" dirty="0">
                <a:solidFill>
                  <a:srgbClr val="C00000"/>
                </a:solidFill>
                <a:latin typeface="+mn-lt"/>
                <a:ea typeface="+mn-ea"/>
                <a:cs typeface="+mn-ea"/>
                <a:sym typeface="+mn-lt"/>
              </a:rPr>
              <a:t>信号的调制和解调</a:t>
            </a:r>
            <a:endParaRPr lang="zh-CN" altLang="en-US" dirty="0">
              <a:solidFill>
                <a:srgbClr val="C00000"/>
              </a:solidFill>
              <a:latin typeface="+mn-lt"/>
              <a:ea typeface="+mn-ea"/>
              <a:cs typeface="+mn-ea"/>
              <a:sym typeface="+mn-lt"/>
            </a:endParaRP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04"/>
          <p:cNvSpPr txBox="1">
            <a:spLocks noChangeArrowheads="1"/>
          </p:cNvSpPr>
          <p:nvPr/>
        </p:nvSpPr>
        <p:spPr bwMode="auto">
          <a:xfrm>
            <a:off x="738188" y="4360863"/>
            <a:ext cx="8093075"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0000"/>
              </a:lnSpc>
              <a:spcBef>
                <a:spcPct val="10000"/>
              </a:spcBef>
              <a:buClr>
                <a:schemeClr val="accent2"/>
              </a:buClr>
              <a:buSzPct val="80000"/>
              <a:buFont typeface="Wingdings" panose="05000000000000000000" pitchFamily="2" charset="2"/>
              <a:buNone/>
            </a:pPr>
            <a:r>
              <a:rPr lang="en-US" altLang="zh-CN" sz="2800" dirty="0">
                <a:solidFill>
                  <a:srgbClr val="000066"/>
                </a:solidFill>
                <a:latin typeface="+mn-lt"/>
                <a:ea typeface="+mn-ea"/>
                <a:cs typeface="+mn-ea"/>
                <a:sym typeface="+mn-lt"/>
              </a:rPr>
              <a:t>1. </a:t>
            </a:r>
            <a:r>
              <a:rPr lang="zh-CN" altLang="en-US" sz="2800" dirty="0">
                <a:solidFill>
                  <a:srgbClr val="000066"/>
                </a:solidFill>
                <a:latin typeface="+mn-lt"/>
                <a:ea typeface="+mn-ea"/>
                <a:cs typeface="+mn-ea"/>
                <a:sym typeface="+mn-lt"/>
              </a:rPr>
              <a:t>发送采用调制器</a:t>
            </a:r>
            <a:r>
              <a:rPr lang="zh-CN" altLang="en-US" sz="2800" dirty="0">
                <a:latin typeface="+mn-lt"/>
                <a:ea typeface="+mn-ea"/>
                <a:cs typeface="+mn-ea"/>
                <a:sym typeface="+mn-lt"/>
              </a:rPr>
              <a:t>（</a:t>
            </a:r>
            <a:r>
              <a:rPr lang="en-US" altLang="zh-CN" sz="2800" dirty="0">
                <a:latin typeface="+mn-lt"/>
                <a:ea typeface="+mn-ea"/>
                <a:cs typeface="+mn-ea"/>
                <a:sym typeface="+mn-lt"/>
              </a:rPr>
              <a:t>Modulator</a:t>
            </a:r>
            <a:r>
              <a:rPr lang="zh-CN" altLang="en-US" sz="2800" dirty="0">
                <a:latin typeface="+mn-lt"/>
                <a:ea typeface="+mn-ea"/>
                <a:cs typeface="+mn-ea"/>
                <a:sym typeface="+mn-lt"/>
              </a:rPr>
              <a:t>）把数字信号转换为模拟信号，送到通信线路上。</a:t>
            </a:r>
            <a:endParaRPr lang="zh-CN" altLang="en-US" sz="2800" dirty="0">
              <a:latin typeface="+mn-lt"/>
              <a:ea typeface="+mn-ea"/>
              <a:cs typeface="+mn-ea"/>
              <a:sym typeface="+mn-lt"/>
            </a:endParaRPr>
          </a:p>
          <a:p>
            <a:pPr>
              <a:lnSpc>
                <a:spcPct val="110000"/>
              </a:lnSpc>
              <a:spcBef>
                <a:spcPct val="10000"/>
              </a:spcBef>
              <a:buClr>
                <a:schemeClr val="accent2"/>
              </a:buClr>
              <a:buSzPct val="80000"/>
              <a:buFont typeface="Wingdings" panose="05000000000000000000" pitchFamily="2" charset="2"/>
              <a:buNone/>
            </a:pPr>
            <a:r>
              <a:rPr lang="en-US" altLang="zh-CN" sz="2800" dirty="0">
                <a:solidFill>
                  <a:srgbClr val="000066"/>
                </a:solidFill>
                <a:latin typeface="+mn-lt"/>
                <a:ea typeface="+mn-ea"/>
                <a:cs typeface="+mn-ea"/>
                <a:sym typeface="+mn-lt"/>
              </a:rPr>
              <a:t>2. </a:t>
            </a:r>
            <a:r>
              <a:rPr lang="zh-CN" altLang="en-US" sz="2800" dirty="0">
                <a:solidFill>
                  <a:srgbClr val="000066"/>
                </a:solidFill>
                <a:latin typeface="+mn-lt"/>
                <a:ea typeface="+mn-ea"/>
                <a:cs typeface="+mn-ea"/>
                <a:sym typeface="+mn-lt"/>
              </a:rPr>
              <a:t>接收器再通过解调器</a:t>
            </a:r>
            <a:r>
              <a:rPr lang="zh-CN" altLang="en-US" sz="2800" dirty="0">
                <a:latin typeface="+mn-lt"/>
                <a:ea typeface="+mn-ea"/>
                <a:cs typeface="+mn-ea"/>
                <a:sym typeface="+mn-lt"/>
              </a:rPr>
              <a:t>（</a:t>
            </a:r>
            <a:r>
              <a:rPr lang="en-US" altLang="zh-CN" sz="2800" dirty="0">
                <a:latin typeface="+mn-lt"/>
                <a:ea typeface="+mn-ea"/>
                <a:cs typeface="+mn-ea"/>
                <a:sym typeface="+mn-lt"/>
              </a:rPr>
              <a:t>Demodulator</a:t>
            </a:r>
            <a:r>
              <a:rPr lang="zh-CN" altLang="en-US" sz="2800" dirty="0">
                <a:latin typeface="+mn-lt"/>
                <a:ea typeface="+mn-ea"/>
                <a:cs typeface="+mn-ea"/>
                <a:sym typeface="+mn-lt"/>
              </a:rPr>
              <a:t>）把模拟信号转换为数字信号。</a:t>
            </a:r>
            <a:endParaRPr lang="zh-CN" altLang="en-US" sz="2800" dirty="0">
              <a:latin typeface="+mn-lt"/>
              <a:ea typeface="+mn-ea"/>
              <a:cs typeface="+mn-ea"/>
              <a:sym typeface="+mn-lt"/>
            </a:endParaRPr>
          </a:p>
        </p:txBody>
      </p:sp>
      <p:grpSp>
        <p:nvGrpSpPr>
          <p:cNvPr id="2" name="组合 1"/>
          <p:cNvGrpSpPr/>
          <p:nvPr/>
        </p:nvGrpSpPr>
        <p:grpSpPr>
          <a:xfrm>
            <a:off x="280987" y="1293018"/>
            <a:ext cx="8582025" cy="2209800"/>
            <a:chOff x="280987" y="1125537"/>
            <a:chExt cx="8582025" cy="2209800"/>
          </a:xfrm>
        </p:grpSpPr>
        <p:grpSp>
          <p:nvGrpSpPr>
            <p:cNvPr id="4" name="Group 105"/>
            <p:cNvGrpSpPr/>
            <p:nvPr/>
          </p:nvGrpSpPr>
          <p:grpSpPr bwMode="auto">
            <a:xfrm>
              <a:off x="280987" y="1125537"/>
              <a:ext cx="8582025" cy="2209800"/>
              <a:chOff x="0" y="624"/>
              <a:chExt cx="5760" cy="1392"/>
            </a:xfrm>
          </p:grpSpPr>
          <p:sp>
            <p:nvSpPr>
              <p:cNvPr id="5" name="Rectangle 4"/>
              <p:cNvSpPr>
                <a:spLocks noChangeArrowheads="1"/>
              </p:cNvSpPr>
              <p:nvPr/>
            </p:nvSpPr>
            <p:spPr bwMode="auto">
              <a:xfrm>
                <a:off x="0" y="1392"/>
                <a:ext cx="528" cy="336"/>
              </a:xfrm>
              <a:prstGeom prst="rect">
                <a:avLst/>
              </a:prstGeom>
              <a:solidFill>
                <a:srgbClr val="5FD9B6"/>
              </a:solidFill>
              <a:ln w="19050">
                <a:solidFill>
                  <a:schemeClr val="tx1"/>
                </a:solidFill>
                <a:miter lim="800000"/>
              </a:ln>
            </p:spPr>
            <p:txBody>
              <a:bodyPr wrap="none" anchor="ctr"/>
              <a:lstStyle>
                <a:lvl1pPr>
                  <a:defRPr kumimoji="1" sz="2400" b="1">
                    <a:solidFill>
                      <a:schemeClr val="tx1"/>
                    </a:solidFill>
                    <a:latin typeface="Times New Roman" panose="02020603050405020304" pitchFamily="18" charset="0"/>
                    <a:ea typeface="黑体" panose="02010609060101010101" pitchFamily="49" charset="-122"/>
                  </a:defRPr>
                </a:lvl1pPr>
                <a:lvl2pPr marL="742950" indent="-285750">
                  <a:defRPr kumimoji="1" sz="2400" b="1">
                    <a:solidFill>
                      <a:schemeClr val="tx1"/>
                    </a:solidFill>
                    <a:latin typeface="Times New Roman" panose="02020603050405020304" pitchFamily="18" charset="0"/>
                    <a:ea typeface="黑体" panose="02010609060101010101" pitchFamily="49" charset="-122"/>
                  </a:defRPr>
                </a:lvl2pPr>
                <a:lvl3pPr marL="1143000" indent="-228600">
                  <a:defRPr kumimoji="1" sz="2400" b="1">
                    <a:solidFill>
                      <a:schemeClr val="tx1"/>
                    </a:solidFill>
                    <a:latin typeface="Times New Roman" panose="02020603050405020304" pitchFamily="18" charset="0"/>
                    <a:ea typeface="黑体" panose="02010609060101010101" pitchFamily="49" charset="-122"/>
                  </a:defRPr>
                </a:lvl3pPr>
                <a:lvl4pPr marL="1600200" indent="-228600">
                  <a:defRPr kumimoji="1" sz="2400" b="1">
                    <a:solidFill>
                      <a:schemeClr val="tx1"/>
                    </a:solidFill>
                    <a:latin typeface="Times New Roman" panose="02020603050405020304" pitchFamily="18" charset="0"/>
                    <a:ea typeface="黑体" panose="02010609060101010101" pitchFamily="49" charset="-122"/>
                  </a:defRPr>
                </a:lvl4pPr>
                <a:lvl5pPr marL="2057400" indent="-228600">
                  <a:defRPr kumimoji="1" sz="24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9pPr>
              </a:lstStyle>
              <a:p>
                <a:pPr algn="ctr" eaLnBrk="1" hangingPunct="1"/>
                <a:r>
                  <a:rPr lang="zh-CN" altLang="en-US" sz="1800" dirty="0">
                    <a:solidFill>
                      <a:srgbClr val="000066"/>
                    </a:solidFill>
                    <a:latin typeface="+mn-lt"/>
                    <a:ea typeface="+mn-ea"/>
                    <a:cs typeface="+mn-ea"/>
                    <a:sym typeface="+mn-lt"/>
                  </a:rPr>
                  <a:t>计算机</a:t>
                </a:r>
                <a:endParaRPr lang="zh-CN" altLang="en-US" sz="1800" dirty="0">
                  <a:solidFill>
                    <a:srgbClr val="000066"/>
                  </a:solidFill>
                  <a:latin typeface="+mn-lt"/>
                  <a:ea typeface="+mn-ea"/>
                  <a:cs typeface="+mn-ea"/>
                  <a:sym typeface="+mn-lt"/>
                </a:endParaRPr>
              </a:p>
            </p:txBody>
          </p:sp>
          <p:sp>
            <p:nvSpPr>
              <p:cNvPr id="6" name="Rectangle 5"/>
              <p:cNvSpPr>
                <a:spLocks noChangeArrowheads="1"/>
              </p:cNvSpPr>
              <p:nvPr/>
            </p:nvSpPr>
            <p:spPr bwMode="auto">
              <a:xfrm>
                <a:off x="1392" y="1392"/>
                <a:ext cx="672" cy="336"/>
              </a:xfrm>
              <a:prstGeom prst="rect">
                <a:avLst/>
              </a:prstGeom>
              <a:solidFill>
                <a:srgbClr val="5FD9B6"/>
              </a:solidFill>
              <a:ln w="19050">
                <a:solidFill>
                  <a:schemeClr val="tx1"/>
                </a:solidFill>
                <a:miter lim="800000"/>
              </a:ln>
            </p:spPr>
            <p:txBody>
              <a:bodyPr wrap="none" anchor="ctr"/>
              <a:lstStyle>
                <a:lvl1pPr>
                  <a:defRPr kumimoji="1" sz="2400" b="1">
                    <a:solidFill>
                      <a:schemeClr val="tx1"/>
                    </a:solidFill>
                    <a:latin typeface="Times New Roman" panose="02020603050405020304" pitchFamily="18" charset="0"/>
                    <a:ea typeface="黑体" panose="02010609060101010101" pitchFamily="49" charset="-122"/>
                  </a:defRPr>
                </a:lvl1pPr>
                <a:lvl2pPr marL="742950" indent="-285750">
                  <a:defRPr kumimoji="1" sz="2400" b="1">
                    <a:solidFill>
                      <a:schemeClr val="tx1"/>
                    </a:solidFill>
                    <a:latin typeface="Times New Roman" panose="02020603050405020304" pitchFamily="18" charset="0"/>
                    <a:ea typeface="黑体" panose="02010609060101010101" pitchFamily="49" charset="-122"/>
                  </a:defRPr>
                </a:lvl2pPr>
                <a:lvl3pPr marL="1143000" indent="-228600">
                  <a:defRPr kumimoji="1" sz="2400" b="1">
                    <a:solidFill>
                      <a:schemeClr val="tx1"/>
                    </a:solidFill>
                    <a:latin typeface="Times New Roman" panose="02020603050405020304" pitchFamily="18" charset="0"/>
                    <a:ea typeface="黑体" panose="02010609060101010101" pitchFamily="49" charset="-122"/>
                  </a:defRPr>
                </a:lvl3pPr>
                <a:lvl4pPr marL="1600200" indent="-228600">
                  <a:defRPr kumimoji="1" sz="2400" b="1">
                    <a:solidFill>
                      <a:schemeClr val="tx1"/>
                    </a:solidFill>
                    <a:latin typeface="Times New Roman" panose="02020603050405020304" pitchFamily="18" charset="0"/>
                    <a:ea typeface="黑体" panose="02010609060101010101" pitchFamily="49" charset="-122"/>
                  </a:defRPr>
                </a:lvl4pPr>
                <a:lvl5pPr marL="2057400" indent="-228600">
                  <a:defRPr kumimoji="1" sz="24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9pPr>
              </a:lstStyle>
              <a:p>
                <a:pPr algn="ctr" eaLnBrk="1" hangingPunct="1"/>
                <a:r>
                  <a:rPr lang="en-US" altLang="zh-CN" sz="1800">
                    <a:solidFill>
                      <a:srgbClr val="000066"/>
                    </a:solidFill>
                    <a:latin typeface="+mn-lt"/>
                    <a:ea typeface="+mn-ea"/>
                    <a:cs typeface="+mn-ea"/>
                    <a:sym typeface="+mn-lt"/>
                  </a:rPr>
                  <a:t>MODEM</a:t>
                </a:r>
                <a:endParaRPr lang="en-US" altLang="zh-CN" sz="1800">
                  <a:solidFill>
                    <a:srgbClr val="000066"/>
                  </a:solidFill>
                  <a:latin typeface="+mn-lt"/>
                  <a:ea typeface="+mn-ea"/>
                  <a:cs typeface="+mn-ea"/>
                  <a:sym typeface="+mn-lt"/>
                </a:endParaRPr>
              </a:p>
            </p:txBody>
          </p:sp>
          <p:sp>
            <p:nvSpPr>
              <p:cNvPr id="7" name="Rectangle 7"/>
              <p:cNvSpPr>
                <a:spLocks noChangeArrowheads="1"/>
              </p:cNvSpPr>
              <p:nvPr/>
            </p:nvSpPr>
            <p:spPr bwMode="auto">
              <a:xfrm>
                <a:off x="3504" y="1392"/>
                <a:ext cx="672" cy="336"/>
              </a:xfrm>
              <a:prstGeom prst="rect">
                <a:avLst/>
              </a:prstGeom>
              <a:solidFill>
                <a:srgbClr val="5FD9B6"/>
              </a:solidFill>
              <a:ln w="19050">
                <a:solidFill>
                  <a:schemeClr val="tx1"/>
                </a:solidFill>
                <a:miter lim="800000"/>
              </a:ln>
            </p:spPr>
            <p:txBody>
              <a:bodyPr wrap="none" anchor="ctr"/>
              <a:lstStyle>
                <a:lvl1pPr>
                  <a:defRPr kumimoji="1" sz="2400" b="1">
                    <a:solidFill>
                      <a:schemeClr val="tx1"/>
                    </a:solidFill>
                    <a:latin typeface="Times New Roman" panose="02020603050405020304" pitchFamily="18" charset="0"/>
                    <a:ea typeface="黑体" panose="02010609060101010101" pitchFamily="49" charset="-122"/>
                  </a:defRPr>
                </a:lvl1pPr>
                <a:lvl2pPr marL="742950" indent="-285750">
                  <a:defRPr kumimoji="1" sz="2400" b="1">
                    <a:solidFill>
                      <a:schemeClr val="tx1"/>
                    </a:solidFill>
                    <a:latin typeface="Times New Roman" panose="02020603050405020304" pitchFamily="18" charset="0"/>
                    <a:ea typeface="黑体" panose="02010609060101010101" pitchFamily="49" charset="-122"/>
                  </a:defRPr>
                </a:lvl2pPr>
                <a:lvl3pPr marL="1143000" indent="-228600">
                  <a:defRPr kumimoji="1" sz="2400" b="1">
                    <a:solidFill>
                      <a:schemeClr val="tx1"/>
                    </a:solidFill>
                    <a:latin typeface="Times New Roman" panose="02020603050405020304" pitchFamily="18" charset="0"/>
                    <a:ea typeface="黑体" panose="02010609060101010101" pitchFamily="49" charset="-122"/>
                  </a:defRPr>
                </a:lvl3pPr>
                <a:lvl4pPr marL="1600200" indent="-228600">
                  <a:defRPr kumimoji="1" sz="2400" b="1">
                    <a:solidFill>
                      <a:schemeClr val="tx1"/>
                    </a:solidFill>
                    <a:latin typeface="Times New Roman" panose="02020603050405020304" pitchFamily="18" charset="0"/>
                    <a:ea typeface="黑体" panose="02010609060101010101" pitchFamily="49" charset="-122"/>
                  </a:defRPr>
                </a:lvl4pPr>
                <a:lvl5pPr marL="2057400" indent="-228600">
                  <a:defRPr kumimoji="1" sz="24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9pPr>
              </a:lstStyle>
              <a:p>
                <a:pPr algn="ctr" eaLnBrk="1" hangingPunct="1"/>
                <a:r>
                  <a:rPr lang="en-US" altLang="zh-CN" sz="1800">
                    <a:solidFill>
                      <a:srgbClr val="000066"/>
                    </a:solidFill>
                    <a:latin typeface="+mn-lt"/>
                    <a:ea typeface="+mn-ea"/>
                    <a:cs typeface="+mn-ea"/>
                    <a:sym typeface="+mn-lt"/>
                  </a:rPr>
                  <a:t>MODEM</a:t>
                </a:r>
                <a:endParaRPr lang="en-US" altLang="zh-CN" sz="1800">
                  <a:solidFill>
                    <a:srgbClr val="000066"/>
                  </a:solidFill>
                  <a:latin typeface="+mn-lt"/>
                  <a:ea typeface="+mn-ea"/>
                  <a:cs typeface="+mn-ea"/>
                  <a:sym typeface="+mn-lt"/>
                </a:endParaRPr>
              </a:p>
            </p:txBody>
          </p:sp>
          <p:grpSp>
            <p:nvGrpSpPr>
              <p:cNvPr id="8" name="Group 25"/>
              <p:cNvGrpSpPr/>
              <p:nvPr/>
            </p:nvGrpSpPr>
            <p:grpSpPr bwMode="auto">
              <a:xfrm>
                <a:off x="528" y="1392"/>
                <a:ext cx="864" cy="96"/>
                <a:chOff x="912" y="2928"/>
                <a:chExt cx="864" cy="192"/>
              </a:xfrm>
            </p:grpSpPr>
            <p:sp>
              <p:nvSpPr>
                <p:cNvPr id="72" name="Line 8"/>
                <p:cNvSpPr>
                  <a:spLocks noChangeShapeType="1"/>
                </p:cNvSpPr>
                <p:nvPr/>
              </p:nvSpPr>
              <p:spPr bwMode="auto">
                <a:xfrm>
                  <a:off x="912" y="3120"/>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73" name="Line 9"/>
                <p:cNvSpPr>
                  <a:spLocks noChangeShapeType="1"/>
                </p:cNvSpPr>
                <p:nvPr/>
              </p:nvSpPr>
              <p:spPr bwMode="auto">
                <a:xfrm flipV="1">
                  <a:off x="1008"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74" name="Line 10"/>
                <p:cNvSpPr>
                  <a:spLocks noChangeShapeType="1"/>
                </p:cNvSpPr>
                <p:nvPr/>
              </p:nvSpPr>
              <p:spPr bwMode="auto">
                <a:xfrm>
                  <a:off x="1008" y="2928"/>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75" name="Line 11"/>
                <p:cNvSpPr>
                  <a:spLocks noChangeShapeType="1"/>
                </p:cNvSpPr>
                <p:nvPr/>
              </p:nvSpPr>
              <p:spPr bwMode="auto">
                <a:xfrm>
                  <a:off x="1104"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76" name="Line 12"/>
                <p:cNvSpPr>
                  <a:spLocks noChangeShapeType="1"/>
                </p:cNvSpPr>
                <p:nvPr/>
              </p:nvSpPr>
              <p:spPr bwMode="auto">
                <a:xfrm>
                  <a:off x="1104" y="3120"/>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77" name="Line 13"/>
                <p:cNvSpPr>
                  <a:spLocks noChangeShapeType="1"/>
                </p:cNvSpPr>
                <p:nvPr/>
              </p:nvSpPr>
              <p:spPr bwMode="auto">
                <a:xfrm flipV="1">
                  <a:off x="1200"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78" name="Line 14"/>
                <p:cNvSpPr>
                  <a:spLocks noChangeShapeType="1"/>
                </p:cNvSpPr>
                <p:nvPr/>
              </p:nvSpPr>
              <p:spPr bwMode="auto">
                <a:xfrm>
                  <a:off x="1200" y="2928"/>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79" name="Line 15"/>
                <p:cNvSpPr>
                  <a:spLocks noChangeShapeType="1"/>
                </p:cNvSpPr>
                <p:nvPr/>
              </p:nvSpPr>
              <p:spPr bwMode="auto">
                <a:xfrm>
                  <a:off x="1296"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80" name="Line 16"/>
                <p:cNvSpPr>
                  <a:spLocks noChangeShapeType="1"/>
                </p:cNvSpPr>
                <p:nvPr/>
              </p:nvSpPr>
              <p:spPr bwMode="auto">
                <a:xfrm>
                  <a:off x="1296" y="3120"/>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81" name="Line 17"/>
                <p:cNvSpPr>
                  <a:spLocks noChangeShapeType="1"/>
                </p:cNvSpPr>
                <p:nvPr/>
              </p:nvSpPr>
              <p:spPr bwMode="auto">
                <a:xfrm flipV="1">
                  <a:off x="1392"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82" name="Line 18"/>
                <p:cNvSpPr>
                  <a:spLocks noChangeShapeType="1"/>
                </p:cNvSpPr>
                <p:nvPr/>
              </p:nvSpPr>
              <p:spPr bwMode="auto">
                <a:xfrm>
                  <a:off x="1392" y="2928"/>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83" name="Line 19"/>
                <p:cNvSpPr>
                  <a:spLocks noChangeShapeType="1"/>
                </p:cNvSpPr>
                <p:nvPr/>
              </p:nvSpPr>
              <p:spPr bwMode="auto">
                <a:xfrm>
                  <a:off x="1488"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84" name="Line 20"/>
                <p:cNvSpPr>
                  <a:spLocks noChangeShapeType="1"/>
                </p:cNvSpPr>
                <p:nvPr/>
              </p:nvSpPr>
              <p:spPr bwMode="auto">
                <a:xfrm>
                  <a:off x="1488" y="3120"/>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85" name="Line 21"/>
                <p:cNvSpPr>
                  <a:spLocks noChangeShapeType="1"/>
                </p:cNvSpPr>
                <p:nvPr/>
              </p:nvSpPr>
              <p:spPr bwMode="auto">
                <a:xfrm flipV="1">
                  <a:off x="1584"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86" name="Line 22"/>
                <p:cNvSpPr>
                  <a:spLocks noChangeShapeType="1"/>
                </p:cNvSpPr>
                <p:nvPr/>
              </p:nvSpPr>
              <p:spPr bwMode="auto">
                <a:xfrm>
                  <a:off x="1584" y="2928"/>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87" name="Line 23"/>
                <p:cNvSpPr>
                  <a:spLocks noChangeShapeType="1"/>
                </p:cNvSpPr>
                <p:nvPr/>
              </p:nvSpPr>
              <p:spPr bwMode="auto">
                <a:xfrm>
                  <a:off x="1680"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88" name="Line 24"/>
                <p:cNvSpPr>
                  <a:spLocks noChangeShapeType="1"/>
                </p:cNvSpPr>
                <p:nvPr/>
              </p:nvSpPr>
              <p:spPr bwMode="auto">
                <a:xfrm>
                  <a:off x="1680" y="3120"/>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grpSp>
          <p:grpSp>
            <p:nvGrpSpPr>
              <p:cNvPr id="9" name="Group 26"/>
              <p:cNvGrpSpPr/>
              <p:nvPr/>
            </p:nvGrpSpPr>
            <p:grpSpPr bwMode="auto">
              <a:xfrm>
                <a:off x="4176" y="1392"/>
                <a:ext cx="864" cy="96"/>
                <a:chOff x="912" y="2928"/>
                <a:chExt cx="864" cy="192"/>
              </a:xfrm>
            </p:grpSpPr>
            <p:sp>
              <p:nvSpPr>
                <p:cNvPr id="55" name="Line 27"/>
                <p:cNvSpPr>
                  <a:spLocks noChangeShapeType="1"/>
                </p:cNvSpPr>
                <p:nvPr/>
              </p:nvSpPr>
              <p:spPr bwMode="auto">
                <a:xfrm>
                  <a:off x="912" y="3120"/>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56" name="Line 28"/>
                <p:cNvSpPr>
                  <a:spLocks noChangeShapeType="1"/>
                </p:cNvSpPr>
                <p:nvPr/>
              </p:nvSpPr>
              <p:spPr bwMode="auto">
                <a:xfrm flipV="1">
                  <a:off x="1008"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57" name="Line 29"/>
                <p:cNvSpPr>
                  <a:spLocks noChangeShapeType="1"/>
                </p:cNvSpPr>
                <p:nvPr/>
              </p:nvSpPr>
              <p:spPr bwMode="auto">
                <a:xfrm>
                  <a:off x="1008" y="2928"/>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58" name="Line 30"/>
                <p:cNvSpPr>
                  <a:spLocks noChangeShapeType="1"/>
                </p:cNvSpPr>
                <p:nvPr/>
              </p:nvSpPr>
              <p:spPr bwMode="auto">
                <a:xfrm>
                  <a:off x="1104"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59" name="Line 31"/>
                <p:cNvSpPr>
                  <a:spLocks noChangeShapeType="1"/>
                </p:cNvSpPr>
                <p:nvPr/>
              </p:nvSpPr>
              <p:spPr bwMode="auto">
                <a:xfrm>
                  <a:off x="1104" y="3120"/>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60" name="Line 32"/>
                <p:cNvSpPr>
                  <a:spLocks noChangeShapeType="1"/>
                </p:cNvSpPr>
                <p:nvPr/>
              </p:nvSpPr>
              <p:spPr bwMode="auto">
                <a:xfrm flipV="1">
                  <a:off x="1200"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61" name="Line 33"/>
                <p:cNvSpPr>
                  <a:spLocks noChangeShapeType="1"/>
                </p:cNvSpPr>
                <p:nvPr/>
              </p:nvSpPr>
              <p:spPr bwMode="auto">
                <a:xfrm>
                  <a:off x="1200" y="2928"/>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62" name="Line 34"/>
                <p:cNvSpPr>
                  <a:spLocks noChangeShapeType="1"/>
                </p:cNvSpPr>
                <p:nvPr/>
              </p:nvSpPr>
              <p:spPr bwMode="auto">
                <a:xfrm>
                  <a:off x="1296"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63" name="Line 35"/>
                <p:cNvSpPr>
                  <a:spLocks noChangeShapeType="1"/>
                </p:cNvSpPr>
                <p:nvPr/>
              </p:nvSpPr>
              <p:spPr bwMode="auto">
                <a:xfrm>
                  <a:off x="1296" y="3120"/>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64" name="Line 36"/>
                <p:cNvSpPr>
                  <a:spLocks noChangeShapeType="1"/>
                </p:cNvSpPr>
                <p:nvPr/>
              </p:nvSpPr>
              <p:spPr bwMode="auto">
                <a:xfrm flipV="1">
                  <a:off x="1392"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65" name="Line 37"/>
                <p:cNvSpPr>
                  <a:spLocks noChangeShapeType="1"/>
                </p:cNvSpPr>
                <p:nvPr/>
              </p:nvSpPr>
              <p:spPr bwMode="auto">
                <a:xfrm>
                  <a:off x="1392" y="2928"/>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66" name="Line 38"/>
                <p:cNvSpPr>
                  <a:spLocks noChangeShapeType="1"/>
                </p:cNvSpPr>
                <p:nvPr/>
              </p:nvSpPr>
              <p:spPr bwMode="auto">
                <a:xfrm>
                  <a:off x="1488"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67" name="Line 39"/>
                <p:cNvSpPr>
                  <a:spLocks noChangeShapeType="1"/>
                </p:cNvSpPr>
                <p:nvPr/>
              </p:nvSpPr>
              <p:spPr bwMode="auto">
                <a:xfrm>
                  <a:off x="1488" y="3120"/>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68" name="Line 40"/>
                <p:cNvSpPr>
                  <a:spLocks noChangeShapeType="1"/>
                </p:cNvSpPr>
                <p:nvPr/>
              </p:nvSpPr>
              <p:spPr bwMode="auto">
                <a:xfrm flipV="1">
                  <a:off x="1584"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69" name="Line 41"/>
                <p:cNvSpPr>
                  <a:spLocks noChangeShapeType="1"/>
                </p:cNvSpPr>
                <p:nvPr/>
              </p:nvSpPr>
              <p:spPr bwMode="auto">
                <a:xfrm>
                  <a:off x="1584" y="2928"/>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70" name="Line 42"/>
                <p:cNvSpPr>
                  <a:spLocks noChangeShapeType="1"/>
                </p:cNvSpPr>
                <p:nvPr/>
              </p:nvSpPr>
              <p:spPr bwMode="auto">
                <a:xfrm>
                  <a:off x="1680" y="2928"/>
                  <a:ext cx="0" cy="19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71" name="Line 43"/>
                <p:cNvSpPr>
                  <a:spLocks noChangeShapeType="1"/>
                </p:cNvSpPr>
                <p:nvPr/>
              </p:nvSpPr>
              <p:spPr bwMode="auto">
                <a:xfrm>
                  <a:off x="1680" y="3120"/>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grpSp>
          <p:sp>
            <p:nvSpPr>
              <p:cNvPr id="10" name="Line 44"/>
              <p:cNvSpPr>
                <a:spLocks noChangeShapeType="1"/>
              </p:cNvSpPr>
              <p:nvPr/>
            </p:nvSpPr>
            <p:spPr bwMode="auto">
              <a:xfrm flipV="1">
                <a:off x="4944" y="1344"/>
                <a:ext cx="144" cy="288"/>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11" name="Line 45"/>
              <p:cNvSpPr>
                <a:spLocks noChangeShapeType="1"/>
              </p:cNvSpPr>
              <p:nvPr/>
            </p:nvSpPr>
            <p:spPr bwMode="auto">
              <a:xfrm>
                <a:off x="5088" y="1344"/>
                <a:ext cx="288"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12" name="Line 46"/>
              <p:cNvSpPr>
                <a:spLocks noChangeShapeType="1"/>
              </p:cNvSpPr>
              <p:nvPr/>
            </p:nvSpPr>
            <p:spPr bwMode="auto">
              <a:xfrm>
                <a:off x="5376" y="1344"/>
                <a:ext cx="96" cy="24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13" name="Line 47"/>
              <p:cNvSpPr>
                <a:spLocks noChangeShapeType="1"/>
              </p:cNvSpPr>
              <p:nvPr/>
            </p:nvSpPr>
            <p:spPr bwMode="auto">
              <a:xfrm>
                <a:off x="5472" y="1584"/>
                <a:ext cx="288" cy="9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14" name="Line 48"/>
              <p:cNvSpPr>
                <a:spLocks noChangeShapeType="1"/>
              </p:cNvSpPr>
              <p:nvPr/>
            </p:nvSpPr>
            <p:spPr bwMode="auto">
              <a:xfrm>
                <a:off x="5760" y="1680"/>
                <a:ext cx="0" cy="9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15" name="Line 49"/>
              <p:cNvSpPr>
                <a:spLocks noChangeShapeType="1"/>
              </p:cNvSpPr>
              <p:nvPr/>
            </p:nvSpPr>
            <p:spPr bwMode="auto">
              <a:xfrm>
                <a:off x="4944" y="1632"/>
                <a:ext cx="144" cy="144"/>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16" name="Line 50"/>
              <p:cNvSpPr>
                <a:spLocks noChangeShapeType="1"/>
              </p:cNvSpPr>
              <p:nvPr/>
            </p:nvSpPr>
            <p:spPr bwMode="auto">
              <a:xfrm>
                <a:off x="5088" y="1776"/>
                <a:ext cx="672"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17" name="Line 51"/>
              <p:cNvSpPr>
                <a:spLocks noChangeShapeType="1"/>
              </p:cNvSpPr>
              <p:nvPr/>
            </p:nvSpPr>
            <p:spPr bwMode="auto">
              <a:xfrm>
                <a:off x="432" y="1632"/>
                <a:ext cx="105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18" name="Line 52"/>
              <p:cNvSpPr>
                <a:spLocks noChangeShapeType="1"/>
              </p:cNvSpPr>
              <p:nvPr/>
            </p:nvSpPr>
            <p:spPr bwMode="auto">
              <a:xfrm>
                <a:off x="1488" y="1632"/>
                <a:ext cx="0" cy="33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19" name="Line 53"/>
              <p:cNvSpPr>
                <a:spLocks noChangeShapeType="1"/>
              </p:cNvSpPr>
              <p:nvPr/>
            </p:nvSpPr>
            <p:spPr bwMode="auto">
              <a:xfrm>
                <a:off x="432" y="1632"/>
                <a:ext cx="0" cy="33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20" name="Line 54"/>
              <p:cNvSpPr>
                <a:spLocks noChangeShapeType="1"/>
              </p:cNvSpPr>
              <p:nvPr/>
            </p:nvSpPr>
            <p:spPr bwMode="auto">
              <a:xfrm>
                <a:off x="336" y="1968"/>
                <a:ext cx="192"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21" name="Line 55"/>
              <p:cNvSpPr>
                <a:spLocks noChangeShapeType="1"/>
              </p:cNvSpPr>
              <p:nvPr/>
            </p:nvSpPr>
            <p:spPr bwMode="auto">
              <a:xfrm>
                <a:off x="384" y="2016"/>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22" name="Line 56"/>
              <p:cNvSpPr>
                <a:spLocks noChangeShapeType="1"/>
              </p:cNvSpPr>
              <p:nvPr/>
            </p:nvSpPr>
            <p:spPr bwMode="auto">
              <a:xfrm>
                <a:off x="1392" y="1968"/>
                <a:ext cx="192"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23" name="Line 57"/>
              <p:cNvSpPr>
                <a:spLocks noChangeShapeType="1"/>
              </p:cNvSpPr>
              <p:nvPr/>
            </p:nvSpPr>
            <p:spPr bwMode="auto">
              <a:xfrm>
                <a:off x="1440" y="2016"/>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24" name="Line 65"/>
              <p:cNvSpPr>
                <a:spLocks noChangeShapeType="1"/>
              </p:cNvSpPr>
              <p:nvPr/>
            </p:nvSpPr>
            <p:spPr bwMode="auto">
              <a:xfrm>
                <a:off x="4080" y="1632"/>
                <a:ext cx="105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25" name="Line 66"/>
              <p:cNvSpPr>
                <a:spLocks noChangeShapeType="1"/>
              </p:cNvSpPr>
              <p:nvPr/>
            </p:nvSpPr>
            <p:spPr bwMode="auto">
              <a:xfrm>
                <a:off x="5136" y="1632"/>
                <a:ext cx="0" cy="33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26" name="Line 67"/>
              <p:cNvSpPr>
                <a:spLocks noChangeShapeType="1"/>
              </p:cNvSpPr>
              <p:nvPr/>
            </p:nvSpPr>
            <p:spPr bwMode="auto">
              <a:xfrm>
                <a:off x="4080" y="1632"/>
                <a:ext cx="0" cy="33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27" name="Line 68"/>
              <p:cNvSpPr>
                <a:spLocks noChangeShapeType="1"/>
              </p:cNvSpPr>
              <p:nvPr/>
            </p:nvSpPr>
            <p:spPr bwMode="auto">
              <a:xfrm>
                <a:off x="3984" y="1968"/>
                <a:ext cx="192"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28" name="Line 69"/>
              <p:cNvSpPr>
                <a:spLocks noChangeShapeType="1"/>
              </p:cNvSpPr>
              <p:nvPr/>
            </p:nvSpPr>
            <p:spPr bwMode="auto">
              <a:xfrm>
                <a:off x="4032" y="2016"/>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29" name="Line 70"/>
              <p:cNvSpPr>
                <a:spLocks noChangeShapeType="1"/>
              </p:cNvSpPr>
              <p:nvPr/>
            </p:nvSpPr>
            <p:spPr bwMode="auto">
              <a:xfrm>
                <a:off x="5040" y="1968"/>
                <a:ext cx="192"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30" name="Line 71"/>
              <p:cNvSpPr>
                <a:spLocks noChangeShapeType="1"/>
              </p:cNvSpPr>
              <p:nvPr/>
            </p:nvSpPr>
            <p:spPr bwMode="auto">
              <a:xfrm>
                <a:off x="5088" y="2016"/>
                <a:ext cx="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31" name="Line 72"/>
              <p:cNvSpPr>
                <a:spLocks noChangeShapeType="1"/>
              </p:cNvSpPr>
              <p:nvPr/>
            </p:nvSpPr>
            <p:spPr bwMode="auto">
              <a:xfrm>
                <a:off x="2064" y="1488"/>
                <a:ext cx="105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32" name="Line 73"/>
              <p:cNvSpPr>
                <a:spLocks noChangeShapeType="1"/>
              </p:cNvSpPr>
              <p:nvPr/>
            </p:nvSpPr>
            <p:spPr bwMode="auto">
              <a:xfrm>
                <a:off x="2064" y="1584"/>
                <a:ext cx="105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33" name="Line 74"/>
              <p:cNvSpPr>
                <a:spLocks noChangeShapeType="1"/>
              </p:cNvSpPr>
              <p:nvPr/>
            </p:nvSpPr>
            <p:spPr bwMode="auto">
              <a:xfrm>
                <a:off x="3216" y="1488"/>
                <a:ext cx="288"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34" name="Line 75"/>
              <p:cNvSpPr>
                <a:spLocks noChangeShapeType="1"/>
              </p:cNvSpPr>
              <p:nvPr/>
            </p:nvSpPr>
            <p:spPr bwMode="auto">
              <a:xfrm>
                <a:off x="3216" y="1584"/>
                <a:ext cx="288"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35" name="Freeform 77"/>
              <p:cNvSpPr/>
              <p:nvPr/>
            </p:nvSpPr>
            <p:spPr bwMode="auto">
              <a:xfrm>
                <a:off x="3168" y="1440"/>
                <a:ext cx="48" cy="192"/>
              </a:xfrm>
              <a:custGeom>
                <a:avLst/>
                <a:gdLst>
                  <a:gd name="T0" fmla="*/ 1 w 160"/>
                  <a:gd name="T1" fmla="*/ 0 h 288"/>
                  <a:gd name="T2" fmla="*/ 1 w 160"/>
                  <a:gd name="T3" fmla="*/ 1 h 288"/>
                  <a:gd name="T4" fmla="*/ 1 w 160"/>
                  <a:gd name="T5" fmla="*/ 3 h 288"/>
                  <a:gd name="T6" fmla="*/ 1 w 160"/>
                  <a:gd name="T7" fmla="*/ 4 h 288"/>
                  <a:gd name="T8" fmla="*/ 1 w 160"/>
                  <a:gd name="T9" fmla="*/ 5 h 288"/>
                  <a:gd name="T10" fmla="*/ 0 60000 65536"/>
                  <a:gd name="T11" fmla="*/ 0 60000 65536"/>
                  <a:gd name="T12" fmla="*/ 0 60000 65536"/>
                  <a:gd name="T13" fmla="*/ 0 60000 65536"/>
                  <a:gd name="T14" fmla="*/ 0 60000 65536"/>
                  <a:gd name="T15" fmla="*/ 0 w 160"/>
                  <a:gd name="T16" fmla="*/ 0 h 288"/>
                  <a:gd name="T17" fmla="*/ 160 w 160"/>
                  <a:gd name="T18" fmla="*/ 288 h 288"/>
                </a:gdLst>
                <a:ahLst/>
                <a:cxnLst>
                  <a:cxn ang="T10">
                    <a:pos x="T0" y="T1"/>
                  </a:cxn>
                  <a:cxn ang="T11">
                    <a:pos x="T2" y="T3"/>
                  </a:cxn>
                  <a:cxn ang="T12">
                    <a:pos x="T4" y="T5"/>
                  </a:cxn>
                  <a:cxn ang="T13">
                    <a:pos x="T6" y="T7"/>
                  </a:cxn>
                  <a:cxn ang="T14">
                    <a:pos x="T8" y="T9"/>
                  </a:cxn>
                </a:cxnLst>
                <a:rect l="T15" t="T16" r="T17" b="T18"/>
                <a:pathLst>
                  <a:path w="160" h="288">
                    <a:moveTo>
                      <a:pt x="104" y="0"/>
                    </a:moveTo>
                    <a:cubicBezTo>
                      <a:pt x="60" y="12"/>
                      <a:pt x="16" y="24"/>
                      <a:pt x="8" y="48"/>
                    </a:cubicBezTo>
                    <a:cubicBezTo>
                      <a:pt x="0" y="72"/>
                      <a:pt x="32" y="112"/>
                      <a:pt x="56" y="144"/>
                    </a:cubicBezTo>
                    <a:cubicBezTo>
                      <a:pt x="80" y="176"/>
                      <a:pt x="160" y="216"/>
                      <a:pt x="152" y="240"/>
                    </a:cubicBezTo>
                    <a:cubicBezTo>
                      <a:pt x="144" y="264"/>
                      <a:pt x="32" y="280"/>
                      <a:pt x="8" y="288"/>
                    </a:cubicBez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cs typeface="+mn-ea"/>
                  <a:sym typeface="+mn-lt"/>
                </a:endParaRPr>
              </a:p>
            </p:txBody>
          </p:sp>
          <p:sp>
            <p:nvSpPr>
              <p:cNvPr id="36" name="Freeform 78"/>
              <p:cNvSpPr/>
              <p:nvPr/>
            </p:nvSpPr>
            <p:spPr bwMode="auto">
              <a:xfrm>
                <a:off x="3120" y="1440"/>
                <a:ext cx="48" cy="192"/>
              </a:xfrm>
              <a:custGeom>
                <a:avLst/>
                <a:gdLst>
                  <a:gd name="T0" fmla="*/ 1 w 160"/>
                  <a:gd name="T1" fmla="*/ 0 h 288"/>
                  <a:gd name="T2" fmla="*/ 1 w 160"/>
                  <a:gd name="T3" fmla="*/ 1 h 288"/>
                  <a:gd name="T4" fmla="*/ 1 w 160"/>
                  <a:gd name="T5" fmla="*/ 3 h 288"/>
                  <a:gd name="T6" fmla="*/ 1 w 160"/>
                  <a:gd name="T7" fmla="*/ 4 h 288"/>
                  <a:gd name="T8" fmla="*/ 1 w 160"/>
                  <a:gd name="T9" fmla="*/ 5 h 288"/>
                  <a:gd name="T10" fmla="*/ 0 60000 65536"/>
                  <a:gd name="T11" fmla="*/ 0 60000 65536"/>
                  <a:gd name="T12" fmla="*/ 0 60000 65536"/>
                  <a:gd name="T13" fmla="*/ 0 60000 65536"/>
                  <a:gd name="T14" fmla="*/ 0 60000 65536"/>
                  <a:gd name="T15" fmla="*/ 0 w 160"/>
                  <a:gd name="T16" fmla="*/ 0 h 288"/>
                  <a:gd name="T17" fmla="*/ 160 w 160"/>
                  <a:gd name="T18" fmla="*/ 288 h 288"/>
                </a:gdLst>
                <a:ahLst/>
                <a:cxnLst>
                  <a:cxn ang="T10">
                    <a:pos x="T0" y="T1"/>
                  </a:cxn>
                  <a:cxn ang="T11">
                    <a:pos x="T2" y="T3"/>
                  </a:cxn>
                  <a:cxn ang="T12">
                    <a:pos x="T4" y="T5"/>
                  </a:cxn>
                  <a:cxn ang="T13">
                    <a:pos x="T6" y="T7"/>
                  </a:cxn>
                  <a:cxn ang="T14">
                    <a:pos x="T8" y="T9"/>
                  </a:cxn>
                </a:cxnLst>
                <a:rect l="T15" t="T16" r="T17" b="T18"/>
                <a:pathLst>
                  <a:path w="160" h="288">
                    <a:moveTo>
                      <a:pt x="104" y="0"/>
                    </a:moveTo>
                    <a:cubicBezTo>
                      <a:pt x="60" y="12"/>
                      <a:pt x="16" y="24"/>
                      <a:pt x="8" y="48"/>
                    </a:cubicBezTo>
                    <a:cubicBezTo>
                      <a:pt x="0" y="72"/>
                      <a:pt x="32" y="112"/>
                      <a:pt x="56" y="144"/>
                    </a:cubicBezTo>
                    <a:cubicBezTo>
                      <a:pt x="80" y="176"/>
                      <a:pt x="160" y="216"/>
                      <a:pt x="152" y="240"/>
                    </a:cubicBezTo>
                    <a:cubicBezTo>
                      <a:pt x="144" y="264"/>
                      <a:pt x="32" y="280"/>
                      <a:pt x="8" y="288"/>
                    </a:cubicBez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cs typeface="+mn-ea"/>
                  <a:sym typeface="+mn-lt"/>
                </a:endParaRPr>
              </a:p>
            </p:txBody>
          </p:sp>
          <p:sp>
            <p:nvSpPr>
              <p:cNvPr id="37" name="Line 81"/>
              <p:cNvSpPr>
                <a:spLocks noChangeShapeType="1"/>
              </p:cNvSpPr>
              <p:nvPr/>
            </p:nvSpPr>
            <p:spPr bwMode="auto">
              <a:xfrm>
                <a:off x="1680" y="672"/>
                <a:ext cx="0" cy="33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38" name="Line 82"/>
              <p:cNvSpPr>
                <a:spLocks noChangeShapeType="1"/>
              </p:cNvSpPr>
              <p:nvPr/>
            </p:nvSpPr>
            <p:spPr bwMode="auto">
              <a:xfrm>
                <a:off x="1296" y="816"/>
                <a:ext cx="384" cy="0"/>
              </a:xfrm>
              <a:prstGeom prst="line">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39" name="Line 83"/>
              <p:cNvSpPr>
                <a:spLocks noChangeShapeType="1"/>
              </p:cNvSpPr>
              <p:nvPr/>
            </p:nvSpPr>
            <p:spPr bwMode="auto">
              <a:xfrm flipH="1">
                <a:off x="1680" y="816"/>
                <a:ext cx="624" cy="0"/>
              </a:xfrm>
              <a:prstGeom prst="line">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40" name="Line 84"/>
              <p:cNvSpPr>
                <a:spLocks noChangeShapeType="1"/>
              </p:cNvSpPr>
              <p:nvPr/>
            </p:nvSpPr>
            <p:spPr bwMode="auto">
              <a:xfrm>
                <a:off x="3792" y="672"/>
                <a:ext cx="0" cy="33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41" name="Line 85"/>
              <p:cNvSpPr>
                <a:spLocks noChangeShapeType="1"/>
              </p:cNvSpPr>
              <p:nvPr/>
            </p:nvSpPr>
            <p:spPr bwMode="auto">
              <a:xfrm>
                <a:off x="3168" y="816"/>
                <a:ext cx="624" cy="0"/>
              </a:xfrm>
              <a:prstGeom prst="line">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42" name="Line 86"/>
              <p:cNvSpPr>
                <a:spLocks noChangeShapeType="1"/>
              </p:cNvSpPr>
              <p:nvPr/>
            </p:nvSpPr>
            <p:spPr bwMode="auto">
              <a:xfrm flipH="1">
                <a:off x="3792" y="816"/>
                <a:ext cx="432" cy="0"/>
              </a:xfrm>
              <a:prstGeom prst="line">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43" name="Rectangle 87"/>
              <p:cNvSpPr>
                <a:spLocks noChangeArrowheads="1"/>
              </p:cNvSpPr>
              <p:nvPr/>
            </p:nvSpPr>
            <p:spPr bwMode="auto">
              <a:xfrm>
                <a:off x="2352" y="624"/>
                <a:ext cx="768" cy="33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b="1">
                    <a:solidFill>
                      <a:schemeClr val="tx1"/>
                    </a:solidFill>
                    <a:latin typeface="Times New Roman" panose="02020603050405020304" pitchFamily="18" charset="0"/>
                    <a:ea typeface="黑体" panose="02010609060101010101" pitchFamily="49" charset="-122"/>
                  </a:defRPr>
                </a:lvl1pPr>
                <a:lvl2pPr marL="742950" indent="-285750">
                  <a:defRPr kumimoji="1" sz="2400" b="1">
                    <a:solidFill>
                      <a:schemeClr val="tx1"/>
                    </a:solidFill>
                    <a:latin typeface="Times New Roman" panose="02020603050405020304" pitchFamily="18" charset="0"/>
                    <a:ea typeface="黑体" panose="02010609060101010101" pitchFamily="49" charset="-122"/>
                  </a:defRPr>
                </a:lvl2pPr>
                <a:lvl3pPr marL="1143000" indent="-228600">
                  <a:defRPr kumimoji="1" sz="2400" b="1">
                    <a:solidFill>
                      <a:schemeClr val="tx1"/>
                    </a:solidFill>
                    <a:latin typeface="Times New Roman" panose="02020603050405020304" pitchFamily="18" charset="0"/>
                    <a:ea typeface="黑体" panose="02010609060101010101" pitchFamily="49" charset="-122"/>
                  </a:defRPr>
                </a:lvl3pPr>
                <a:lvl4pPr marL="1600200" indent="-228600">
                  <a:defRPr kumimoji="1" sz="2400" b="1">
                    <a:solidFill>
                      <a:schemeClr val="tx1"/>
                    </a:solidFill>
                    <a:latin typeface="Times New Roman" panose="02020603050405020304" pitchFamily="18" charset="0"/>
                    <a:ea typeface="黑体" panose="02010609060101010101" pitchFamily="49" charset="-122"/>
                  </a:defRPr>
                </a:lvl4pPr>
                <a:lvl5pPr marL="2057400" indent="-228600">
                  <a:defRPr kumimoji="1" sz="24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9pPr>
              </a:lstStyle>
              <a:p>
                <a:pPr algn="ctr" eaLnBrk="1" hangingPunct="1"/>
                <a:r>
                  <a:rPr lang="zh-CN" altLang="en-US" sz="2000">
                    <a:latin typeface="+mn-lt"/>
                    <a:ea typeface="+mn-ea"/>
                    <a:cs typeface="+mn-ea"/>
                    <a:sym typeface="+mn-lt"/>
                  </a:rPr>
                  <a:t>模拟信号</a:t>
                </a:r>
                <a:endParaRPr lang="zh-CN" altLang="en-US" sz="2000">
                  <a:latin typeface="+mn-lt"/>
                  <a:ea typeface="+mn-ea"/>
                  <a:cs typeface="+mn-ea"/>
                  <a:sym typeface="+mn-lt"/>
                </a:endParaRPr>
              </a:p>
            </p:txBody>
          </p:sp>
          <p:sp>
            <p:nvSpPr>
              <p:cNvPr id="44" name="Rectangle 88"/>
              <p:cNvSpPr>
                <a:spLocks noChangeArrowheads="1"/>
              </p:cNvSpPr>
              <p:nvPr/>
            </p:nvSpPr>
            <p:spPr bwMode="auto">
              <a:xfrm>
                <a:off x="576" y="624"/>
                <a:ext cx="768" cy="33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b="1">
                    <a:solidFill>
                      <a:schemeClr val="tx1"/>
                    </a:solidFill>
                    <a:latin typeface="Times New Roman" panose="02020603050405020304" pitchFamily="18" charset="0"/>
                    <a:ea typeface="黑体" panose="02010609060101010101" pitchFamily="49" charset="-122"/>
                  </a:defRPr>
                </a:lvl1pPr>
                <a:lvl2pPr marL="742950" indent="-285750">
                  <a:defRPr kumimoji="1" sz="2400" b="1">
                    <a:solidFill>
                      <a:schemeClr val="tx1"/>
                    </a:solidFill>
                    <a:latin typeface="Times New Roman" panose="02020603050405020304" pitchFamily="18" charset="0"/>
                    <a:ea typeface="黑体" panose="02010609060101010101" pitchFamily="49" charset="-122"/>
                  </a:defRPr>
                </a:lvl2pPr>
                <a:lvl3pPr marL="1143000" indent="-228600">
                  <a:defRPr kumimoji="1" sz="2400" b="1">
                    <a:solidFill>
                      <a:schemeClr val="tx1"/>
                    </a:solidFill>
                    <a:latin typeface="Times New Roman" panose="02020603050405020304" pitchFamily="18" charset="0"/>
                    <a:ea typeface="黑体" panose="02010609060101010101" pitchFamily="49" charset="-122"/>
                  </a:defRPr>
                </a:lvl3pPr>
                <a:lvl4pPr marL="1600200" indent="-228600">
                  <a:defRPr kumimoji="1" sz="2400" b="1">
                    <a:solidFill>
                      <a:schemeClr val="tx1"/>
                    </a:solidFill>
                    <a:latin typeface="Times New Roman" panose="02020603050405020304" pitchFamily="18" charset="0"/>
                    <a:ea typeface="黑体" panose="02010609060101010101" pitchFamily="49" charset="-122"/>
                  </a:defRPr>
                </a:lvl4pPr>
                <a:lvl5pPr marL="2057400" indent="-228600">
                  <a:defRPr kumimoji="1" sz="24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9pPr>
              </a:lstStyle>
              <a:p>
                <a:pPr algn="ctr" eaLnBrk="1" hangingPunct="1"/>
                <a:r>
                  <a:rPr lang="zh-CN" altLang="en-US" sz="2000">
                    <a:latin typeface="+mn-lt"/>
                    <a:ea typeface="+mn-ea"/>
                    <a:cs typeface="+mn-ea"/>
                    <a:sym typeface="+mn-lt"/>
                  </a:rPr>
                  <a:t>数字信号</a:t>
                </a:r>
                <a:endParaRPr lang="zh-CN" altLang="en-US" sz="2000">
                  <a:latin typeface="+mn-lt"/>
                  <a:ea typeface="+mn-ea"/>
                  <a:cs typeface="+mn-ea"/>
                  <a:sym typeface="+mn-lt"/>
                </a:endParaRPr>
              </a:p>
            </p:txBody>
          </p:sp>
          <p:sp>
            <p:nvSpPr>
              <p:cNvPr id="45" name="Rectangle 89"/>
              <p:cNvSpPr>
                <a:spLocks noChangeArrowheads="1"/>
              </p:cNvSpPr>
              <p:nvPr/>
            </p:nvSpPr>
            <p:spPr bwMode="auto">
              <a:xfrm>
                <a:off x="4272" y="624"/>
                <a:ext cx="768" cy="33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b="1">
                    <a:solidFill>
                      <a:schemeClr val="tx1"/>
                    </a:solidFill>
                    <a:latin typeface="Times New Roman" panose="02020603050405020304" pitchFamily="18" charset="0"/>
                    <a:ea typeface="黑体" panose="02010609060101010101" pitchFamily="49" charset="-122"/>
                  </a:defRPr>
                </a:lvl1pPr>
                <a:lvl2pPr marL="742950" indent="-285750">
                  <a:defRPr kumimoji="1" sz="2400" b="1">
                    <a:solidFill>
                      <a:schemeClr val="tx1"/>
                    </a:solidFill>
                    <a:latin typeface="Times New Roman" panose="02020603050405020304" pitchFamily="18" charset="0"/>
                    <a:ea typeface="黑体" panose="02010609060101010101" pitchFamily="49" charset="-122"/>
                  </a:defRPr>
                </a:lvl2pPr>
                <a:lvl3pPr marL="1143000" indent="-228600">
                  <a:defRPr kumimoji="1" sz="2400" b="1">
                    <a:solidFill>
                      <a:schemeClr val="tx1"/>
                    </a:solidFill>
                    <a:latin typeface="Times New Roman" panose="02020603050405020304" pitchFamily="18" charset="0"/>
                    <a:ea typeface="黑体" panose="02010609060101010101" pitchFamily="49" charset="-122"/>
                  </a:defRPr>
                </a:lvl3pPr>
                <a:lvl4pPr marL="1600200" indent="-228600">
                  <a:defRPr kumimoji="1" sz="2400" b="1">
                    <a:solidFill>
                      <a:schemeClr val="tx1"/>
                    </a:solidFill>
                    <a:latin typeface="Times New Roman" panose="02020603050405020304" pitchFamily="18" charset="0"/>
                    <a:ea typeface="黑体" panose="02010609060101010101" pitchFamily="49" charset="-122"/>
                  </a:defRPr>
                </a:lvl4pPr>
                <a:lvl5pPr marL="2057400" indent="-228600">
                  <a:defRPr kumimoji="1" sz="24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9pPr>
              </a:lstStyle>
              <a:p>
                <a:pPr algn="ctr" eaLnBrk="1" hangingPunct="1"/>
                <a:r>
                  <a:rPr lang="zh-CN" altLang="en-US" sz="2000">
                    <a:latin typeface="+mn-lt"/>
                    <a:ea typeface="+mn-ea"/>
                    <a:cs typeface="+mn-ea"/>
                    <a:sym typeface="+mn-lt"/>
                  </a:rPr>
                  <a:t>数字信号</a:t>
                </a:r>
                <a:endParaRPr lang="zh-CN" altLang="en-US" sz="2000">
                  <a:latin typeface="+mn-lt"/>
                  <a:ea typeface="+mn-ea"/>
                  <a:cs typeface="+mn-ea"/>
                  <a:sym typeface="+mn-lt"/>
                </a:endParaRPr>
              </a:p>
            </p:txBody>
          </p:sp>
          <p:sp>
            <p:nvSpPr>
              <p:cNvPr id="46" name="Rectangle 93"/>
              <p:cNvSpPr>
                <a:spLocks noChangeArrowheads="1"/>
              </p:cNvSpPr>
              <p:nvPr/>
            </p:nvSpPr>
            <p:spPr bwMode="auto">
              <a:xfrm>
                <a:off x="5088" y="1392"/>
                <a:ext cx="288" cy="28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b="1">
                    <a:solidFill>
                      <a:schemeClr val="tx1"/>
                    </a:solidFill>
                    <a:latin typeface="Times New Roman" panose="02020603050405020304" pitchFamily="18" charset="0"/>
                    <a:ea typeface="黑体" panose="02010609060101010101" pitchFamily="49" charset="-122"/>
                  </a:defRPr>
                </a:lvl1pPr>
                <a:lvl2pPr marL="742950" indent="-285750">
                  <a:defRPr kumimoji="1" sz="2400" b="1">
                    <a:solidFill>
                      <a:schemeClr val="tx1"/>
                    </a:solidFill>
                    <a:latin typeface="Times New Roman" panose="02020603050405020304" pitchFamily="18" charset="0"/>
                    <a:ea typeface="黑体" panose="02010609060101010101" pitchFamily="49" charset="-122"/>
                  </a:defRPr>
                </a:lvl2pPr>
                <a:lvl3pPr marL="1143000" indent="-228600">
                  <a:defRPr kumimoji="1" sz="2400" b="1">
                    <a:solidFill>
                      <a:schemeClr val="tx1"/>
                    </a:solidFill>
                    <a:latin typeface="Times New Roman" panose="02020603050405020304" pitchFamily="18" charset="0"/>
                    <a:ea typeface="黑体" panose="02010609060101010101" pitchFamily="49" charset="-122"/>
                  </a:defRPr>
                </a:lvl3pPr>
                <a:lvl4pPr marL="1600200" indent="-228600">
                  <a:defRPr kumimoji="1" sz="2400" b="1">
                    <a:solidFill>
                      <a:schemeClr val="tx1"/>
                    </a:solidFill>
                    <a:latin typeface="Times New Roman" panose="02020603050405020304" pitchFamily="18" charset="0"/>
                    <a:ea typeface="黑体" panose="02010609060101010101" pitchFamily="49" charset="-122"/>
                  </a:defRPr>
                </a:lvl4pPr>
                <a:lvl5pPr marL="2057400" indent="-228600">
                  <a:defRPr kumimoji="1" sz="24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9pPr>
              </a:lstStyle>
              <a:p>
                <a:pPr algn="ctr" eaLnBrk="1" hangingPunct="1"/>
                <a:r>
                  <a:rPr lang="en-US" altLang="zh-CN" sz="1800" dirty="0">
                    <a:solidFill>
                      <a:srgbClr val="000066"/>
                    </a:solidFill>
                    <a:latin typeface="+mn-lt"/>
                    <a:ea typeface="+mn-ea"/>
                    <a:cs typeface="+mn-ea"/>
                    <a:sym typeface="+mn-lt"/>
                  </a:rPr>
                  <a:t>CRT</a:t>
                </a:r>
                <a:endParaRPr lang="en-US" altLang="zh-CN" sz="1800" dirty="0">
                  <a:solidFill>
                    <a:srgbClr val="000066"/>
                  </a:solidFill>
                  <a:latin typeface="+mn-lt"/>
                  <a:ea typeface="+mn-ea"/>
                  <a:cs typeface="+mn-ea"/>
                  <a:sym typeface="+mn-lt"/>
                </a:endParaRPr>
              </a:p>
            </p:txBody>
          </p:sp>
          <p:sp>
            <p:nvSpPr>
              <p:cNvPr id="47" name="Freeform 94"/>
              <p:cNvSpPr/>
              <p:nvPr/>
            </p:nvSpPr>
            <p:spPr bwMode="auto">
              <a:xfrm>
                <a:off x="2400" y="1104"/>
                <a:ext cx="1008" cy="288"/>
              </a:xfrm>
              <a:custGeom>
                <a:avLst/>
                <a:gdLst>
                  <a:gd name="T0" fmla="*/ 0 w 912"/>
                  <a:gd name="T1" fmla="*/ 29 h 368"/>
                  <a:gd name="T2" fmla="*/ 130 w 912"/>
                  <a:gd name="T3" fmla="*/ 16 h 368"/>
                  <a:gd name="T4" fmla="*/ 260 w 912"/>
                  <a:gd name="T5" fmla="*/ 29 h 368"/>
                  <a:gd name="T6" fmla="*/ 260 w 912"/>
                  <a:gd name="T7" fmla="*/ 21 h 368"/>
                  <a:gd name="T8" fmla="*/ 260 w 912"/>
                  <a:gd name="T9" fmla="*/ 13 h 368"/>
                  <a:gd name="T10" fmla="*/ 395 w 912"/>
                  <a:gd name="T11" fmla="*/ 29 h 368"/>
                  <a:gd name="T12" fmla="*/ 522 w 912"/>
                  <a:gd name="T13" fmla="*/ 0 h 368"/>
                  <a:gd name="T14" fmla="*/ 653 w 912"/>
                  <a:gd name="T15" fmla="*/ 29 h 368"/>
                  <a:gd name="T16" fmla="*/ 781 w 912"/>
                  <a:gd name="T17" fmla="*/ 16 h 368"/>
                  <a:gd name="T18" fmla="*/ 913 w 912"/>
                  <a:gd name="T19" fmla="*/ 29 h 368"/>
                  <a:gd name="T20" fmla="*/ 913 w 912"/>
                  <a:gd name="T21" fmla="*/ 16 h 368"/>
                  <a:gd name="T22" fmla="*/ 1173 w 912"/>
                  <a:gd name="T23" fmla="*/ 29 h 368"/>
                  <a:gd name="T24" fmla="*/ 1306 w 912"/>
                  <a:gd name="T25" fmla="*/ 16 h 368"/>
                  <a:gd name="T26" fmla="*/ 1568 w 912"/>
                  <a:gd name="T27" fmla="*/ 29 h 368"/>
                  <a:gd name="T28" fmla="*/ 1698 w 912"/>
                  <a:gd name="T29" fmla="*/ 16 h 368"/>
                  <a:gd name="T30" fmla="*/ 1826 w 912"/>
                  <a:gd name="T31" fmla="*/ 29 h 368"/>
                  <a:gd name="T32" fmla="*/ 1960 w 912"/>
                  <a:gd name="T33" fmla="*/ 16 h 368"/>
                  <a:gd name="T34" fmla="*/ 2089 w 912"/>
                  <a:gd name="T35" fmla="*/ 29 h 368"/>
                  <a:gd name="T36" fmla="*/ 2089 w 912"/>
                  <a:gd name="T37" fmla="*/ 16 h 368"/>
                  <a:gd name="T38" fmla="*/ 2220 w 912"/>
                  <a:gd name="T39" fmla="*/ 25 h 368"/>
                  <a:gd name="T40" fmla="*/ 2352 w 912"/>
                  <a:gd name="T41" fmla="*/ 16 h 368"/>
                  <a:gd name="T42" fmla="*/ 2480 w 912"/>
                  <a:gd name="T43" fmla="*/ 29 h 3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12"/>
                  <a:gd name="T67" fmla="*/ 0 h 368"/>
                  <a:gd name="T68" fmla="*/ 912 w 912"/>
                  <a:gd name="T69" fmla="*/ 368 h 3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12" h="368">
                    <a:moveTo>
                      <a:pt x="0" y="336"/>
                    </a:moveTo>
                    <a:cubicBezTo>
                      <a:pt x="16" y="264"/>
                      <a:pt x="32" y="192"/>
                      <a:pt x="48" y="192"/>
                    </a:cubicBezTo>
                    <a:cubicBezTo>
                      <a:pt x="64" y="192"/>
                      <a:pt x="88" y="328"/>
                      <a:pt x="96" y="336"/>
                    </a:cubicBezTo>
                    <a:cubicBezTo>
                      <a:pt x="104" y="344"/>
                      <a:pt x="96" y="272"/>
                      <a:pt x="96" y="240"/>
                    </a:cubicBezTo>
                    <a:cubicBezTo>
                      <a:pt x="96" y="208"/>
                      <a:pt x="88" y="128"/>
                      <a:pt x="96" y="144"/>
                    </a:cubicBezTo>
                    <a:cubicBezTo>
                      <a:pt x="104" y="160"/>
                      <a:pt x="128" y="360"/>
                      <a:pt x="144" y="336"/>
                    </a:cubicBezTo>
                    <a:cubicBezTo>
                      <a:pt x="160" y="312"/>
                      <a:pt x="176" y="0"/>
                      <a:pt x="192" y="0"/>
                    </a:cubicBezTo>
                    <a:cubicBezTo>
                      <a:pt x="208" y="0"/>
                      <a:pt x="224" y="304"/>
                      <a:pt x="240" y="336"/>
                    </a:cubicBezTo>
                    <a:cubicBezTo>
                      <a:pt x="256" y="368"/>
                      <a:pt x="272" y="192"/>
                      <a:pt x="288" y="192"/>
                    </a:cubicBezTo>
                    <a:cubicBezTo>
                      <a:pt x="304" y="192"/>
                      <a:pt x="328" y="336"/>
                      <a:pt x="336" y="336"/>
                    </a:cubicBezTo>
                    <a:cubicBezTo>
                      <a:pt x="344" y="336"/>
                      <a:pt x="320" y="192"/>
                      <a:pt x="336" y="192"/>
                    </a:cubicBezTo>
                    <a:cubicBezTo>
                      <a:pt x="352" y="192"/>
                      <a:pt x="408" y="336"/>
                      <a:pt x="432" y="336"/>
                    </a:cubicBezTo>
                    <a:cubicBezTo>
                      <a:pt x="456" y="336"/>
                      <a:pt x="456" y="192"/>
                      <a:pt x="480" y="192"/>
                    </a:cubicBezTo>
                    <a:cubicBezTo>
                      <a:pt x="504" y="192"/>
                      <a:pt x="552" y="336"/>
                      <a:pt x="576" y="336"/>
                    </a:cubicBezTo>
                    <a:cubicBezTo>
                      <a:pt x="600" y="336"/>
                      <a:pt x="608" y="192"/>
                      <a:pt x="624" y="192"/>
                    </a:cubicBezTo>
                    <a:cubicBezTo>
                      <a:pt x="640" y="192"/>
                      <a:pt x="656" y="336"/>
                      <a:pt x="672" y="336"/>
                    </a:cubicBezTo>
                    <a:cubicBezTo>
                      <a:pt x="688" y="336"/>
                      <a:pt x="704" y="192"/>
                      <a:pt x="720" y="192"/>
                    </a:cubicBezTo>
                    <a:cubicBezTo>
                      <a:pt x="736" y="192"/>
                      <a:pt x="760" y="336"/>
                      <a:pt x="768" y="336"/>
                    </a:cubicBezTo>
                    <a:cubicBezTo>
                      <a:pt x="776" y="336"/>
                      <a:pt x="760" y="200"/>
                      <a:pt x="768" y="192"/>
                    </a:cubicBezTo>
                    <a:cubicBezTo>
                      <a:pt x="776" y="184"/>
                      <a:pt x="800" y="288"/>
                      <a:pt x="816" y="288"/>
                    </a:cubicBezTo>
                    <a:cubicBezTo>
                      <a:pt x="832" y="288"/>
                      <a:pt x="848" y="184"/>
                      <a:pt x="864" y="192"/>
                    </a:cubicBezTo>
                    <a:cubicBezTo>
                      <a:pt x="880" y="200"/>
                      <a:pt x="904" y="312"/>
                      <a:pt x="912" y="336"/>
                    </a:cubicBez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cs typeface="+mn-ea"/>
                  <a:sym typeface="+mn-lt"/>
                </a:endParaRPr>
              </a:p>
            </p:txBody>
          </p:sp>
          <p:sp>
            <p:nvSpPr>
              <p:cNvPr id="48" name="Rectangle 95"/>
              <p:cNvSpPr>
                <a:spLocks noChangeArrowheads="1"/>
              </p:cNvSpPr>
              <p:nvPr/>
            </p:nvSpPr>
            <p:spPr bwMode="auto">
              <a:xfrm>
                <a:off x="2329" y="912"/>
                <a:ext cx="1079" cy="192"/>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b="1">
                    <a:solidFill>
                      <a:schemeClr val="tx1"/>
                    </a:solidFill>
                    <a:latin typeface="Times New Roman" panose="02020603050405020304" pitchFamily="18" charset="0"/>
                    <a:ea typeface="黑体" panose="02010609060101010101" pitchFamily="49" charset="-122"/>
                  </a:defRPr>
                </a:lvl1pPr>
                <a:lvl2pPr marL="742950" indent="-285750">
                  <a:defRPr kumimoji="1" sz="2400" b="1">
                    <a:solidFill>
                      <a:schemeClr val="tx1"/>
                    </a:solidFill>
                    <a:latin typeface="Times New Roman" panose="02020603050405020304" pitchFamily="18" charset="0"/>
                    <a:ea typeface="黑体" panose="02010609060101010101" pitchFamily="49" charset="-122"/>
                  </a:defRPr>
                </a:lvl2pPr>
                <a:lvl3pPr marL="1143000" indent="-228600">
                  <a:defRPr kumimoji="1" sz="2400" b="1">
                    <a:solidFill>
                      <a:schemeClr val="tx1"/>
                    </a:solidFill>
                    <a:latin typeface="Times New Roman" panose="02020603050405020304" pitchFamily="18" charset="0"/>
                    <a:ea typeface="黑体" panose="02010609060101010101" pitchFamily="49" charset="-122"/>
                  </a:defRPr>
                </a:lvl3pPr>
                <a:lvl4pPr marL="1600200" indent="-228600">
                  <a:defRPr kumimoji="1" sz="2400" b="1">
                    <a:solidFill>
                      <a:schemeClr val="tx1"/>
                    </a:solidFill>
                    <a:latin typeface="Times New Roman" panose="02020603050405020304" pitchFamily="18" charset="0"/>
                    <a:ea typeface="黑体" panose="02010609060101010101" pitchFamily="49" charset="-122"/>
                  </a:defRPr>
                </a:lvl4pPr>
                <a:lvl5pPr marL="2057400" indent="-228600">
                  <a:defRPr kumimoji="1" sz="24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9pPr>
              </a:lstStyle>
              <a:p>
                <a:pPr algn="dist" eaLnBrk="1" hangingPunct="1"/>
                <a:r>
                  <a:rPr lang="en-US" altLang="zh-CN" sz="2000" dirty="0">
                    <a:solidFill>
                      <a:srgbClr val="000066"/>
                    </a:solidFill>
                    <a:latin typeface="+mn-lt"/>
                    <a:ea typeface="+mn-ea"/>
                    <a:cs typeface="+mn-ea"/>
                    <a:sym typeface="+mn-lt"/>
                  </a:rPr>
                  <a:t>1   0    1   0</a:t>
                </a:r>
                <a:endParaRPr lang="en-US" altLang="zh-CN" sz="2000" dirty="0">
                  <a:solidFill>
                    <a:srgbClr val="000066"/>
                  </a:solidFill>
                  <a:latin typeface="+mn-lt"/>
                  <a:ea typeface="+mn-ea"/>
                  <a:cs typeface="+mn-ea"/>
                  <a:sym typeface="+mn-lt"/>
                </a:endParaRPr>
              </a:p>
            </p:txBody>
          </p:sp>
          <p:sp>
            <p:nvSpPr>
              <p:cNvPr id="49" name="Line 96"/>
              <p:cNvSpPr>
                <a:spLocks noChangeShapeType="1"/>
              </p:cNvSpPr>
              <p:nvPr/>
            </p:nvSpPr>
            <p:spPr bwMode="auto">
              <a:xfrm>
                <a:off x="2304" y="912"/>
                <a:ext cx="0" cy="24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53" name="Rectangle 100"/>
              <p:cNvSpPr>
                <a:spLocks noChangeArrowheads="1"/>
              </p:cNvSpPr>
              <p:nvPr/>
            </p:nvSpPr>
            <p:spPr bwMode="auto">
              <a:xfrm>
                <a:off x="528" y="1152"/>
                <a:ext cx="1008" cy="192"/>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b="1">
                    <a:solidFill>
                      <a:schemeClr val="tx1"/>
                    </a:solidFill>
                    <a:latin typeface="Times New Roman" panose="02020603050405020304" pitchFamily="18" charset="0"/>
                    <a:ea typeface="黑体" panose="02010609060101010101" pitchFamily="49" charset="-122"/>
                  </a:defRPr>
                </a:lvl1pPr>
                <a:lvl2pPr marL="742950" indent="-285750">
                  <a:defRPr kumimoji="1" sz="2400" b="1">
                    <a:solidFill>
                      <a:schemeClr val="tx1"/>
                    </a:solidFill>
                    <a:latin typeface="Times New Roman" panose="02020603050405020304" pitchFamily="18" charset="0"/>
                    <a:ea typeface="黑体" panose="02010609060101010101" pitchFamily="49" charset="-122"/>
                  </a:defRPr>
                </a:lvl2pPr>
                <a:lvl3pPr marL="1143000" indent="-228600">
                  <a:defRPr kumimoji="1" sz="2400" b="1">
                    <a:solidFill>
                      <a:schemeClr val="tx1"/>
                    </a:solidFill>
                    <a:latin typeface="Times New Roman" panose="02020603050405020304" pitchFamily="18" charset="0"/>
                    <a:ea typeface="黑体" panose="02010609060101010101" pitchFamily="49" charset="-122"/>
                  </a:defRPr>
                </a:lvl3pPr>
                <a:lvl4pPr marL="1600200" indent="-228600">
                  <a:defRPr kumimoji="1" sz="2400" b="1">
                    <a:solidFill>
                      <a:schemeClr val="tx1"/>
                    </a:solidFill>
                    <a:latin typeface="Times New Roman" panose="02020603050405020304" pitchFamily="18" charset="0"/>
                    <a:ea typeface="黑体" panose="02010609060101010101" pitchFamily="49" charset="-122"/>
                  </a:defRPr>
                </a:lvl4pPr>
                <a:lvl5pPr marL="2057400" indent="-228600">
                  <a:defRPr kumimoji="1" sz="24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9pPr>
              </a:lstStyle>
              <a:p>
                <a:pPr algn="dist" eaLnBrk="1" hangingPunct="1"/>
                <a:r>
                  <a:rPr lang="en-US" altLang="zh-CN" sz="2000">
                    <a:solidFill>
                      <a:srgbClr val="000066"/>
                    </a:solidFill>
                    <a:latin typeface="+mn-lt"/>
                    <a:ea typeface="+mn-ea"/>
                    <a:cs typeface="+mn-ea"/>
                    <a:sym typeface="+mn-lt"/>
                  </a:rPr>
                  <a:t>10 10 10 10</a:t>
                </a:r>
                <a:endParaRPr lang="en-US" altLang="zh-CN" sz="2000">
                  <a:solidFill>
                    <a:srgbClr val="000066"/>
                  </a:solidFill>
                  <a:latin typeface="+mn-lt"/>
                  <a:ea typeface="+mn-ea"/>
                  <a:cs typeface="+mn-ea"/>
                  <a:sym typeface="+mn-lt"/>
                </a:endParaRPr>
              </a:p>
            </p:txBody>
          </p:sp>
          <p:sp>
            <p:nvSpPr>
              <p:cNvPr id="54" name="Rectangle 101"/>
              <p:cNvSpPr>
                <a:spLocks noChangeArrowheads="1"/>
              </p:cNvSpPr>
              <p:nvPr/>
            </p:nvSpPr>
            <p:spPr bwMode="auto">
              <a:xfrm>
                <a:off x="1680" y="1558"/>
                <a:ext cx="1920" cy="33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b="1">
                    <a:solidFill>
                      <a:schemeClr val="tx1"/>
                    </a:solidFill>
                    <a:latin typeface="Times New Roman" panose="02020603050405020304" pitchFamily="18" charset="0"/>
                    <a:ea typeface="黑体" panose="02010609060101010101" pitchFamily="49" charset="-122"/>
                  </a:defRPr>
                </a:lvl1pPr>
                <a:lvl2pPr marL="742950" indent="-285750">
                  <a:defRPr kumimoji="1" sz="2400" b="1">
                    <a:solidFill>
                      <a:schemeClr val="tx1"/>
                    </a:solidFill>
                    <a:latin typeface="Times New Roman" panose="02020603050405020304" pitchFamily="18" charset="0"/>
                    <a:ea typeface="黑体" panose="02010609060101010101" pitchFamily="49" charset="-122"/>
                  </a:defRPr>
                </a:lvl2pPr>
                <a:lvl3pPr marL="1143000" indent="-228600">
                  <a:defRPr kumimoji="1" sz="2400" b="1">
                    <a:solidFill>
                      <a:schemeClr val="tx1"/>
                    </a:solidFill>
                    <a:latin typeface="Times New Roman" panose="02020603050405020304" pitchFamily="18" charset="0"/>
                    <a:ea typeface="黑体" panose="02010609060101010101" pitchFamily="49" charset="-122"/>
                  </a:defRPr>
                </a:lvl3pPr>
                <a:lvl4pPr marL="1600200" indent="-228600">
                  <a:defRPr kumimoji="1" sz="2400" b="1">
                    <a:solidFill>
                      <a:schemeClr val="tx1"/>
                    </a:solidFill>
                    <a:latin typeface="Times New Roman" panose="02020603050405020304" pitchFamily="18" charset="0"/>
                    <a:ea typeface="黑体" panose="02010609060101010101" pitchFamily="49" charset="-122"/>
                  </a:defRPr>
                </a:lvl4pPr>
                <a:lvl5pPr marL="2057400" indent="-228600">
                  <a:defRPr kumimoji="1" sz="24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kumimoji="1" sz="2400" b="1">
                    <a:solidFill>
                      <a:schemeClr val="tx1"/>
                    </a:solidFill>
                    <a:latin typeface="Times New Roman" panose="02020603050405020304" pitchFamily="18" charset="0"/>
                    <a:ea typeface="黑体" panose="02010609060101010101" pitchFamily="49" charset="-122"/>
                  </a:defRPr>
                </a:lvl9pPr>
              </a:lstStyle>
              <a:p>
                <a:pPr algn="ctr" eaLnBrk="1" hangingPunct="1"/>
                <a:r>
                  <a:rPr lang="zh-CN" altLang="en-US" sz="2000" dirty="0">
                    <a:latin typeface="+mn-lt"/>
                    <a:ea typeface="+mn-ea"/>
                    <a:cs typeface="+mn-ea"/>
                    <a:sym typeface="+mn-lt"/>
                  </a:rPr>
                  <a:t>两线电话线</a:t>
                </a:r>
                <a:endParaRPr lang="zh-CN" altLang="en-US" sz="2000" dirty="0">
                  <a:latin typeface="+mn-lt"/>
                  <a:ea typeface="+mn-ea"/>
                  <a:cs typeface="+mn-ea"/>
                  <a:sym typeface="+mn-lt"/>
                </a:endParaRPr>
              </a:p>
            </p:txBody>
          </p:sp>
        </p:grpSp>
        <p:sp>
          <p:nvSpPr>
            <p:cNvPr id="89" name="Line 96"/>
            <p:cNvSpPr>
              <a:spLocks noChangeShapeType="1"/>
            </p:cNvSpPr>
            <p:nvPr/>
          </p:nvSpPr>
          <p:spPr bwMode="auto">
            <a:xfrm>
              <a:off x="4080509" y="1582737"/>
              <a:ext cx="0" cy="38100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90" name="Line 96"/>
            <p:cNvSpPr>
              <a:spLocks noChangeShapeType="1"/>
            </p:cNvSpPr>
            <p:nvPr/>
          </p:nvSpPr>
          <p:spPr bwMode="auto">
            <a:xfrm>
              <a:off x="4475797" y="1582737"/>
              <a:ext cx="0" cy="38100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91" name="Line 96"/>
            <p:cNvSpPr>
              <a:spLocks noChangeShapeType="1"/>
            </p:cNvSpPr>
            <p:nvPr/>
          </p:nvSpPr>
          <p:spPr bwMode="auto">
            <a:xfrm>
              <a:off x="5233034" y="1582737"/>
              <a:ext cx="0" cy="38100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92" name="Line 96"/>
            <p:cNvSpPr>
              <a:spLocks noChangeShapeType="1"/>
            </p:cNvSpPr>
            <p:nvPr/>
          </p:nvSpPr>
          <p:spPr bwMode="auto">
            <a:xfrm>
              <a:off x="4858067" y="1582737"/>
              <a:ext cx="0" cy="38100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gr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矩形 1"/>
          <p:cNvSpPr>
            <a:spLocks noChangeArrowheads="1"/>
          </p:cNvSpPr>
          <p:nvPr/>
        </p:nvSpPr>
        <p:spPr bwMode="auto">
          <a:xfrm>
            <a:off x="1819274" y="1393500"/>
            <a:ext cx="5538788" cy="51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05000"/>
              </a:lnSpc>
              <a:spcBef>
                <a:spcPct val="20000"/>
              </a:spcBef>
              <a:buClr>
                <a:schemeClr val="accent2"/>
              </a:buClr>
              <a:buSzPct val="80000"/>
              <a:buFont typeface="Wingdings" panose="05000000000000000000" pitchFamily="2" charset="2"/>
              <a:buNone/>
            </a:pPr>
            <a:r>
              <a:rPr lang="en-US" altLang="zh-CN" sz="2800" dirty="0">
                <a:latin typeface="+mn-lt"/>
                <a:ea typeface="+mn-ea"/>
                <a:cs typeface="+mn-ea"/>
                <a:sym typeface="+mn-lt"/>
              </a:rPr>
              <a:t>13.2 </a:t>
            </a:r>
            <a:r>
              <a:rPr lang="zh-CN" altLang="en-US" sz="2800" dirty="0">
                <a:latin typeface="+mn-lt"/>
                <a:ea typeface="+mn-ea"/>
                <a:cs typeface="+mn-ea"/>
                <a:sym typeface="+mn-lt"/>
              </a:rPr>
              <a:t>串行通信中的传输速率控制</a:t>
            </a:r>
            <a:endParaRPr lang="zh-CN" altLang="en-US" sz="2800" dirty="0">
              <a:latin typeface="+mn-lt"/>
              <a:ea typeface="+mn-ea"/>
              <a:cs typeface="+mn-ea"/>
              <a:sym typeface="+mn-lt"/>
            </a:endParaRPr>
          </a:p>
        </p:txBody>
      </p:sp>
      <p:sp>
        <p:nvSpPr>
          <p:cNvPr id="4" name="矩形 2"/>
          <p:cNvSpPr>
            <a:spLocks noChangeArrowheads="1"/>
          </p:cNvSpPr>
          <p:nvPr/>
        </p:nvSpPr>
        <p:spPr bwMode="auto">
          <a:xfrm>
            <a:off x="914399" y="2394663"/>
            <a:ext cx="7348538" cy="294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90000"/>
              </a:lnSpc>
              <a:spcAft>
                <a:spcPts val="1200"/>
              </a:spcAft>
            </a:pPr>
            <a:r>
              <a:rPr lang="en-US" altLang="zh-CN" dirty="0">
                <a:latin typeface="+mn-lt"/>
                <a:ea typeface="+mn-ea"/>
                <a:cs typeface="+mn-ea"/>
                <a:sym typeface="+mn-lt"/>
              </a:rPr>
              <a:t>13.2.1 </a:t>
            </a:r>
            <a:r>
              <a:rPr lang="zh-CN" altLang="en-US" dirty="0">
                <a:latin typeface="+mn-lt"/>
                <a:ea typeface="+mn-ea"/>
                <a:cs typeface="+mn-ea"/>
                <a:sym typeface="+mn-lt"/>
              </a:rPr>
              <a:t>数据传输速率控制的实现方法</a:t>
            </a:r>
            <a:endParaRPr lang="en-US" altLang="zh-CN" dirty="0">
              <a:latin typeface="+mn-lt"/>
              <a:ea typeface="+mn-ea"/>
              <a:cs typeface="+mn-ea"/>
              <a:sym typeface="+mn-lt"/>
            </a:endParaRPr>
          </a:p>
          <a:p>
            <a:pPr marL="342900" indent="-342900" algn="just">
              <a:lnSpc>
                <a:spcPct val="150000"/>
              </a:lnSpc>
              <a:spcAft>
                <a:spcPts val="1200"/>
              </a:spcAft>
              <a:buFont typeface="Wingdings" panose="05000000000000000000" pitchFamily="2" charset="2"/>
              <a:buChar char="l"/>
            </a:pPr>
            <a:r>
              <a:rPr lang="zh-CN" altLang="en-US" dirty="0">
                <a:latin typeface="+mn-lt"/>
                <a:ea typeface="+mn-ea"/>
                <a:cs typeface="+mn-ea"/>
                <a:sym typeface="+mn-lt"/>
              </a:rPr>
              <a:t>串行通信时，</a:t>
            </a:r>
            <a:r>
              <a:rPr lang="zh-CN" altLang="en-US" dirty="0">
                <a:solidFill>
                  <a:srgbClr val="C00000"/>
                </a:solidFill>
                <a:latin typeface="+mn-lt"/>
                <a:ea typeface="+mn-ea"/>
                <a:cs typeface="+mn-ea"/>
                <a:sym typeface="+mn-lt"/>
              </a:rPr>
              <a:t>要求双方的传输速率严格一致</a:t>
            </a:r>
            <a:r>
              <a:rPr lang="zh-CN" altLang="en-US" dirty="0">
                <a:latin typeface="+mn-lt"/>
                <a:ea typeface="+mn-ea"/>
                <a:cs typeface="+mn-ea"/>
                <a:sym typeface="+mn-lt"/>
              </a:rPr>
              <a:t>，并在传输</a:t>
            </a:r>
            <a:r>
              <a:rPr lang="zh-CN" altLang="en-US" dirty="0">
                <a:solidFill>
                  <a:srgbClr val="0033CC"/>
                </a:solidFill>
                <a:latin typeface="+mn-lt"/>
                <a:ea typeface="+mn-ea"/>
                <a:cs typeface="+mn-ea"/>
                <a:sym typeface="+mn-lt"/>
              </a:rPr>
              <a:t>开始之前，要预先设定</a:t>
            </a:r>
            <a:r>
              <a:rPr lang="zh-CN" altLang="en-US" dirty="0">
                <a:latin typeface="+mn-lt"/>
                <a:ea typeface="+mn-ea"/>
                <a:cs typeface="+mn-ea"/>
                <a:sym typeface="+mn-lt"/>
              </a:rPr>
              <a:t>，否则，会发生错误。</a:t>
            </a:r>
            <a:endParaRPr lang="zh-CN" altLang="en-US" dirty="0">
              <a:latin typeface="+mn-lt"/>
              <a:ea typeface="+mn-ea"/>
              <a:cs typeface="+mn-ea"/>
              <a:sym typeface="+mn-lt"/>
            </a:endParaRPr>
          </a:p>
          <a:p>
            <a:pPr marL="342900" indent="-342900" algn="just">
              <a:lnSpc>
                <a:spcPct val="150000"/>
              </a:lnSpc>
              <a:spcAft>
                <a:spcPts val="1200"/>
              </a:spcAft>
              <a:buFont typeface="Wingdings" panose="05000000000000000000" pitchFamily="2" charset="2"/>
              <a:buChar char="l"/>
            </a:pPr>
            <a:r>
              <a:rPr lang="zh-CN" altLang="en-US" dirty="0">
                <a:latin typeface="+mn-lt"/>
                <a:ea typeface="+mn-ea"/>
                <a:cs typeface="+mn-ea"/>
                <a:sym typeface="+mn-lt"/>
              </a:rPr>
              <a:t>在数字通信中，</a:t>
            </a:r>
            <a:r>
              <a:rPr lang="zh-CN" altLang="en-US" dirty="0">
                <a:solidFill>
                  <a:srgbClr val="0033CC"/>
                </a:solidFill>
                <a:latin typeface="+mn-lt"/>
                <a:ea typeface="+mn-ea"/>
                <a:cs typeface="+mn-ea"/>
                <a:sym typeface="+mn-lt"/>
              </a:rPr>
              <a:t>传输速率的控制是通过</a:t>
            </a:r>
            <a:r>
              <a:rPr lang="zh-CN" altLang="en-US" dirty="0">
                <a:solidFill>
                  <a:srgbClr val="C00000"/>
                </a:solidFill>
                <a:latin typeface="+mn-lt"/>
                <a:ea typeface="+mn-ea"/>
                <a:cs typeface="+mn-ea"/>
                <a:sym typeface="+mn-lt"/>
              </a:rPr>
              <a:t>波特率时钟发生器和设置波特率因子</a:t>
            </a:r>
            <a:r>
              <a:rPr lang="zh-CN" altLang="en-US" dirty="0">
                <a:solidFill>
                  <a:srgbClr val="0033CC"/>
                </a:solidFill>
                <a:latin typeface="+mn-lt"/>
                <a:ea typeface="+mn-ea"/>
                <a:cs typeface="+mn-ea"/>
                <a:sym typeface="+mn-lt"/>
              </a:rPr>
              <a:t>或</a:t>
            </a:r>
            <a:r>
              <a:rPr lang="zh-CN" altLang="en-US" dirty="0">
                <a:solidFill>
                  <a:srgbClr val="009900"/>
                </a:solidFill>
                <a:latin typeface="+mn-lt"/>
                <a:ea typeface="+mn-ea"/>
                <a:cs typeface="+mn-ea"/>
                <a:sym typeface="+mn-lt"/>
              </a:rPr>
              <a:t>波特率除数</a:t>
            </a:r>
            <a:r>
              <a:rPr lang="zh-CN" altLang="en-US" dirty="0">
                <a:solidFill>
                  <a:srgbClr val="0033CC"/>
                </a:solidFill>
                <a:latin typeface="+mn-lt"/>
                <a:ea typeface="+mn-ea"/>
                <a:cs typeface="+mn-ea"/>
                <a:sym typeface="+mn-lt"/>
              </a:rPr>
              <a:t>来实现的</a:t>
            </a:r>
            <a:r>
              <a:rPr lang="zh-CN" altLang="en-US" dirty="0">
                <a:latin typeface="+mn-lt"/>
                <a:ea typeface="+mn-ea"/>
                <a:cs typeface="+mn-ea"/>
                <a:sym typeface="+mn-lt"/>
              </a:rPr>
              <a:t>。</a:t>
            </a:r>
            <a:endParaRPr lang="zh-CN" altLang="en-US" dirty="0">
              <a:latin typeface="+mn-lt"/>
              <a:ea typeface="+mn-ea"/>
              <a:cs typeface="+mn-ea"/>
              <a:sym typeface="+mn-lt"/>
            </a:endParaRP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561975" y="1949450"/>
            <a:ext cx="8251825" cy="4784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buClr>
                <a:schemeClr val="accent2"/>
              </a:buClr>
              <a:buSzPct val="80000"/>
              <a:buFont typeface="Wingdings" panose="05000000000000000000" pitchFamily="2" charset="2"/>
              <a:buNone/>
            </a:pPr>
            <a:r>
              <a:rPr lang="zh-CN" altLang="en-US" dirty="0">
                <a:solidFill>
                  <a:srgbClr val="000066"/>
                </a:solidFill>
                <a:latin typeface="+mn-lt"/>
                <a:ea typeface="+mn-ea"/>
                <a:cs typeface="+mn-ea"/>
                <a:sym typeface="+mn-lt"/>
              </a:rPr>
              <a:t>一、</a:t>
            </a:r>
            <a:r>
              <a:rPr lang="en-US" altLang="zh-CN" dirty="0">
                <a:solidFill>
                  <a:srgbClr val="000066"/>
                </a:solidFill>
                <a:latin typeface="+mn-lt"/>
                <a:ea typeface="+mn-ea"/>
                <a:cs typeface="+mn-ea"/>
                <a:sym typeface="+mn-lt"/>
              </a:rPr>
              <a:t> </a:t>
            </a:r>
            <a:r>
              <a:rPr lang="zh-CN" altLang="en-US" dirty="0">
                <a:solidFill>
                  <a:srgbClr val="000066"/>
                </a:solidFill>
                <a:latin typeface="+mn-lt"/>
                <a:ea typeface="+mn-ea"/>
                <a:cs typeface="+mn-ea"/>
                <a:sym typeface="+mn-lt"/>
              </a:rPr>
              <a:t>波特率</a:t>
            </a:r>
            <a:endParaRPr lang="zh-CN" altLang="en-US" dirty="0">
              <a:solidFill>
                <a:srgbClr val="000066"/>
              </a:solidFill>
              <a:latin typeface="+mn-lt"/>
              <a:ea typeface="+mn-ea"/>
              <a:cs typeface="+mn-ea"/>
              <a:sym typeface="+mn-lt"/>
            </a:endParaRPr>
          </a:p>
          <a:p>
            <a:pPr>
              <a:lnSpc>
                <a:spcPct val="120000"/>
              </a:lnSpc>
              <a:buClr>
                <a:schemeClr val="accent2"/>
              </a:buClr>
              <a:buSzPct val="80000"/>
              <a:buFont typeface="Wingdings" panose="05000000000000000000" pitchFamily="2" charset="2"/>
              <a:buNone/>
            </a:pPr>
            <a:r>
              <a:rPr lang="zh-CN" altLang="en-US" dirty="0">
                <a:latin typeface="+mn-lt"/>
                <a:ea typeface="+mn-ea"/>
                <a:cs typeface="+mn-ea"/>
                <a:sym typeface="+mn-lt"/>
              </a:rPr>
              <a:t>   </a:t>
            </a:r>
            <a:r>
              <a:rPr lang="zh-CN" altLang="en-US" dirty="0">
                <a:solidFill>
                  <a:srgbClr val="C00000"/>
                </a:solidFill>
                <a:latin typeface="+mn-lt"/>
                <a:ea typeface="+mn-ea"/>
                <a:cs typeface="+mn-ea"/>
                <a:sym typeface="+mn-lt"/>
              </a:rPr>
              <a:t>每秒钟传送的二进制位数</a:t>
            </a:r>
            <a:r>
              <a:rPr lang="zh-CN" altLang="en-US" dirty="0">
                <a:latin typeface="+mn-lt"/>
                <a:ea typeface="+mn-ea"/>
                <a:cs typeface="+mn-ea"/>
                <a:sym typeface="+mn-lt"/>
              </a:rPr>
              <a:t>。</a:t>
            </a:r>
            <a:endParaRPr lang="zh-CN" altLang="en-US" dirty="0">
              <a:latin typeface="+mn-lt"/>
              <a:ea typeface="+mn-ea"/>
              <a:cs typeface="+mn-ea"/>
              <a:sym typeface="+mn-lt"/>
            </a:endParaRPr>
          </a:p>
          <a:p>
            <a:pPr>
              <a:lnSpc>
                <a:spcPct val="120000"/>
              </a:lnSpc>
              <a:buClr>
                <a:schemeClr val="accent2"/>
              </a:buClr>
              <a:buSzPct val="80000"/>
              <a:buFont typeface="Wingdings" panose="05000000000000000000" pitchFamily="2" charset="2"/>
              <a:buNone/>
            </a:pPr>
            <a:r>
              <a:rPr lang="zh-CN" altLang="en-US" dirty="0">
                <a:latin typeface="+mn-lt"/>
                <a:ea typeface="+mn-ea"/>
                <a:cs typeface="+mn-ea"/>
                <a:sym typeface="+mn-lt"/>
              </a:rPr>
              <a:t>   </a:t>
            </a:r>
            <a:r>
              <a:rPr lang="zh-CN" altLang="en-US" sz="2200" dirty="0">
                <a:latin typeface="+mn-lt"/>
                <a:ea typeface="+mn-ea"/>
                <a:cs typeface="+mn-ea"/>
                <a:sym typeface="+mn-lt"/>
              </a:rPr>
              <a:t>用波特率表示：即</a:t>
            </a:r>
            <a:r>
              <a:rPr lang="en-US" altLang="zh-CN" sz="2200" dirty="0">
                <a:latin typeface="+mn-lt"/>
                <a:ea typeface="+mn-ea"/>
                <a:cs typeface="+mn-ea"/>
                <a:sym typeface="+mn-lt"/>
              </a:rPr>
              <a:t>1</a:t>
            </a:r>
            <a:r>
              <a:rPr lang="zh-CN" altLang="en-US" sz="2200" dirty="0">
                <a:latin typeface="+mn-lt"/>
                <a:ea typeface="+mn-ea"/>
                <a:cs typeface="+mn-ea"/>
                <a:sym typeface="+mn-lt"/>
              </a:rPr>
              <a:t>波特</a:t>
            </a:r>
            <a:r>
              <a:rPr lang="en-US" altLang="zh-CN" sz="2200" dirty="0">
                <a:latin typeface="+mn-lt"/>
                <a:ea typeface="+mn-ea"/>
                <a:cs typeface="+mn-ea"/>
                <a:sym typeface="+mn-lt"/>
              </a:rPr>
              <a:t>Baud=1b/s(</a:t>
            </a:r>
            <a:r>
              <a:rPr lang="zh-CN" altLang="en-US" sz="2200" dirty="0">
                <a:latin typeface="+mn-lt"/>
                <a:ea typeface="+mn-ea"/>
                <a:cs typeface="+mn-ea"/>
                <a:sym typeface="+mn-lt"/>
              </a:rPr>
              <a:t>位</a:t>
            </a:r>
            <a:r>
              <a:rPr lang="en-US" altLang="zh-CN" sz="2200" dirty="0">
                <a:latin typeface="+mn-lt"/>
                <a:ea typeface="+mn-ea"/>
                <a:cs typeface="+mn-ea"/>
                <a:sym typeface="+mn-lt"/>
              </a:rPr>
              <a:t>/</a:t>
            </a:r>
            <a:r>
              <a:rPr lang="zh-CN" altLang="en-US" sz="2200" dirty="0">
                <a:latin typeface="+mn-lt"/>
                <a:ea typeface="+mn-ea"/>
                <a:cs typeface="+mn-ea"/>
                <a:sym typeface="+mn-lt"/>
              </a:rPr>
              <a:t>秒，也可写为</a:t>
            </a:r>
            <a:r>
              <a:rPr lang="en-US" altLang="zh-CN" sz="2200" dirty="0">
                <a:latin typeface="+mn-lt"/>
                <a:ea typeface="+mn-ea"/>
                <a:cs typeface="+mn-ea"/>
                <a:sym typeface="+mn-lt"/>
              </a:rPr>
              <a:t>bps)</a:t>
            </a:r>
            <a:endParaRPr lang="zh-CN" altLang="en-US" sz="2200" dirty="0">
              <a:latin typeface="+mn-lt"/>
              <a:ea typeface="+mn-ea"/>
              <a:cs typeface="+mn-ea"/>
              <a:sym typeface="+mn-lt"/>
            </a:endParaRPr>
          </a:p>
          <a:p>
            <a:pPr>
              <a:lnSpc>
                <a:spcPct val="120000"/>
              </a:lnSpc>
              <a:buClr>
                <a:schemeClr val="accent2"/>
              </a:buClr>
              <a:buSzPct val="80000"/>
              <a:buFont typeface="Wingdings" panose="05000000000000000000" pitchFamily="2" charset="2"/>
              <a:buNone/>
            </a:pPr>
            <a:r>
              <a:rPr lang="zh-CN" altLang="en-US" sz="2200" dirty="0">
                <a:latin typeface="+mn-lt"/>
                <a:ea typeface="+mn-ea"/>
                <a:cs typeface="+mn-ea"/>
                <a:sym typeface="+mn-lt"/>
              </a:rPr>
              <a:t>   常用的标准波特率：</a:t>
            </a:r>
            <a:r>
              <a:rPr lang="en-US" altLang="zh-CN" sz="2200" dirty="0">
                <a:latin typeface="+mn-lt"/>
                <a:ea typeface="+mn-ea"/>
                <a:cs typeface="+mn-ea"/>
                <a:sym typeface="+mn-lt"/>
              </a:rPr>
              <a:t>110</a:t>
            </a:r>
            <a:r>
              <a:rPr lang="zh-CN" altLang="en-US" sz="2200" dirty="0">
                <a:latin typeface="+mn-lt"/>
                <a:ea typeface="+mn-ea"/>
                <a:cs typeface="+mn-ea"/>
                <a:sym typeface="+mn-lt"/>
              </a:rPr>
              <a:t>、</a:t>
            </a:r>
            <a:r>
              <a:rPr lang="en-US" altLang="zh-CN" sz="2200" dirty="0">
                <a:latin typeface="+mn-lt"/>
                <a:ea typeface="+mn-ea"/>
                <a:cs typeface="+mn-ea"/>
                <a:sym typeface="+mn-lt"/>
              </a:rPr>
              <a:t>150</a:t>
            </a:r>
            <a:r>
              <a:rPr lang="zh-CN" altLang="en-US" sz="2200" dirty="0">
                <a:latin typeface="+mn-lt"/>
                <a:ea typeface="+mn-ea"/>
                <a:cs typeface="+mn-ea"/>
                <a:sym typeface="+mn-lt"/>
              </a:rPr>
              <a:t>、</a:t>
            </a:r>
            <a:r>
              <a:rPr lang="en-US" altLang="zh-CN" sz="2200" dirty="0">
                <a:latin typeface="+mn-lt"/>
                <a:ea typeface="+mn-ea"/>
                <a:cs typeface="+mn-ea"/>
                <a:sym typeface="+mn-lt"/>
              </a:rPr>
              <a:t>300</a:t>
            </a:r>
            <a:r>
              <a:rPr lang="zh-CN" altLang="en-US" sz="2200" dirty="0">
                <a:latin typeface="+mn-lt"/>
                <a:ea typeface="+mn-ea"/>
                <a:cs typeface="+mn-ea"/>
                <a:sym typeface="+mn-lt"/>
              </a:rPr>
              <a:t>、</a:t>
            </a:r>
            <a:r>
              <a:rPr lang="en-US" altLang="zh-CN" sz="2200" dirty="0">
                <a:latin typeface="+mn-lt"/>
                <a:ea typeface="+mn-ea"/>
                <a:cs typeface="+mn-ea"/>
                <a:sym typeface="+mn-lt"/>
              </a:rPr>
              <a:t>600</a:t>
            </a:r>
            <a:r>
              <a:rPr lang="zh-CN" altLang="en-US" sz="2200" dirty="0">
                <a:latin typeface="+mn-lt"/>
                <a:ea typeface="+mn-ea"/>
                <a:cs typeface="+mn-ea"/>
                <a:sym typeface="+mn-lt"/>
              </a:rPr>
              <a:t>、</a:t>
            </a:r>
            <a:r>
              <a:rPr lang="en-US" altLang="zh-CN" sz="2200" dirty="0">
                <a:latin typeface="+mn-lt"/>
                <a:ea typeface="+mn-ea"/>
                <a:cs typeface="+mn-ea"/>
                <a:sym typeface="+mn-lt"/>
              </a:rPr>
              <a:t>1200</a:t>
            </a:r>
            <a:r>
              <a:rPr lang="zh-CN" altLang="en-US" sz="2200" dirty="0">
                <a:latin typeface="+mn-lt"/>
                <a:ea typeface="+mn-ea"/>
                <a:cs typeface="+mn-ea"/>
                <a:sym typeface="+mn-lt"/>
              </a:rPr>
              <a:t>等。</a:t>
            </a:r>
            <a:endParaRPr lang="zh-CN" altLang="en-US" sz="2200" dirty="0">
              <a:latin typeface="+mn-lt"/>
              <a:ea typeface="+mn-ea"/>
              <a:cs typeface="+mn-ea"/>
              <a:sym typeface="+mn-lt"/>
            </a:endParaRPr>
          </a:p>
          <a:p>
            <a:pPr>
              <a:lnSpc>
                <a:spcPct val="120000"/>
              </a:lnSpc>
              <a:spcBef>
                <a:spcPts val="1200"/>
              </a:spcBef>
              <a:buClr>
                <a:schemeClr val="accent2"/>
              </a:buClr>
              <a:buSzPct val="80000"/>
              <a:buFont typeface="Wingdings" panose="05000000000000000000" pitchFamily="2" charset="2"/>
              <a:buNone/>
            </a:pPr>
            <a:r>
              <a:rPr lang="zh-CN" altLang="en-US" dirty="0">
                <a:solidFill>
                  <a:srgbClr val="000066"/>
                </a:solidFill>
                <a:latin typeface="+mn-lt"/>
                <a:ea typeface="+mn-ea"/>
                <a:cs typeface="+mn-ea"/>
                <a:sym typeface="+mn-lt"/>
              </a:rPr>
              <a:t>二、发送和接收时钟</a:t>
            </a:r>
            <a:endParaRPr lang="zh-CN" altLang="en-US" dirty="0">
              <a:solidFill>
                <a:srgbClr val="000066"/>
              </a:solidFill>
              <a:latin typeface="+mn-lt"/>
              <a:ea typeface="+mn-ea"/>
              <a:cs typeface="+mn-ea"/>
              <a:sym typeface="+mn-lt"/>
            </a:endParaRPr>
          </a:p>
          <a:p>
            <a:pPr>
              <a:lnSpc>
                <a:spcPct val="120000"/>
              </a:lnSpc>
              <a:buClr>
                <a:schemeClr val="accent2"/>
              </a:buClr>
              <a:buSzPct val="80000"/>
              <a:buFont typeface="Wingdings" panose="05000000000000000000" pitchFamily="2" charset="2"/>
              <a:buNone/>
            </a:pPr>
            <a:r>
              <a:rPr lang="zh-CN" altLang="en-US" dirty="0">
                <a:latin typeface="+mn-lt"/>
                <a:ea typeface="+mn-ea"/>
                <a:cs typeface="+mn-ea"/>
                <a:sym typeface="+mn-lt"/>
              </a:rPr>
              <a:t>   ① </a:t>
            </a:r>
            <a:r>
              <a:rPr lang="zh-CN" altLang="en-US" dirty="0">
                <a:solidFill>
                  <a:srgbClr val="C00000"/>
                </a:solidFill>
                <a:latin typeface="+mn-lt"/>
                <a:ea typeface="+mn-ea"/>
                <a:cs typeface="+mn-ea"/>
                <a:sym typeface="+mn-lt"/>
              </a:rPr>
              <a:t>移位脉冲</a:t>
            </a:r>
            <a:r>
              <a:rPr lang="zh-CN" altLang="en-US" dirty="0">
                <a:latin typeface="+mn-lt"/>
                <a:ea typeface="+mn-ea"/>
                <a:cs typeface="+mn-ea"/>
                <a:sym typeface="+mn-lt"/>
              </a:rPr>
              <a:t>：执行数据的发送和接收</a:t>
            </a:r>
            <a:endParaRPr lang="en-US" altLang="zh-CN" dirty="0">
              <a:latin typeface="+mn-lt"/>
              <a:ea typeface="+mn-ea"/>
              <a:cs typeface="+mn-ea"/>
              <a:sym typeface="+mn-lt"/>
            </a:endParaRPr>
          </a:p>
          <a:p>
            <a:pPr marL="647700">
              <a:lnSpc>
                <a:spcPct val="120000"/>
              </a:lnSpc>
              <a:buClr>
                <a:schemeClr val="accent2"/>
              </a:buClr>
              <a:buSzPct val="80000"/>
              <a:buFont typeface="Wingdings" panose="05000000000000000000" pitchFamily="2" charset="2"/>
              <a:buNone/>
            </a:pPr>
            <a:r>
              <a:rPr lang="zh-CN" altLang="en-US" sz="2000" dirty="0">
                <a:latin typeface="+mn-lt"/>
                <a:ea typeface="+mn-ea"/>
                <a:cs typeface="+mn-ea"/>
                <a:sym typeface="+mn-lt"/>
              </a:rPr>
              <a:t>发送时，发送端在</a:t>
            </a:r>
            <a:r>
              <a:rPr lang="zh-CN" altLang="en-US" sz="2000" dirty="0">
                <a:solidFill>
                  <a:srgbClr val="0033CC"/>
                </a:solidFill>
                <a:latin typeface="+mn-lt"/>
                <a:ea typeface="+mn-ea"/>
                <a:cs typeface="+mn-ea"/>
                <a:sym typeface="+mn-lt"/>
              </a:rPr>
              <a:t>发送时钟脉</a:t>
            </a:r>
            <a:r>
              <a:rPr lang="en-US" altLang="zh-CN" sz="2000" dirty="0" err="1">
                <a:solidFill>
                  <a:srgbClr val="0033CC"/>
                </a:solidFill>
                <a:latin typeface="+mn-lt"/>
                <a:ea typeface="+mn-ea"/>
                <a:cs typeface="+mn-ea"/>
                <a:sym typeface="+mn-lt"/>
              </a:rPr>
              <a:t>TxC</a:t>
            </a:r>
            <a:r>
              <a:rPr lang="zh-CN" altLang="en-US" sz="2000" dirty="0">
                <a:latin typeface="+mn-lt"/>
                <a:ea typeface="+mn-ea"/>
                <a:cs typeface="+mn-ea"/>
                <a:sym typeface="+mn-lt"/>
              </a:rPr>
              <a:t>的作用下，将发送寄存器的数据按位串行移位输出，送到通信线上；</a:t>
            </a:r>
            <a:endParaRPr lang="en-US" altLang="zh-CN" sz="2000" dirty="0">
              <a:latin typeface="+mn-lt"/>
              <a:ea typeface="+mn-ea"/>
              <a:cs typeface="+mn-ea"/>
              <a:sym typeface="+mn-lt"/>
            </a:endParaRPr>
          </a:p>
          <a:p>
            <a:pPr marL="647700">
              <a:lnSpc>
                <a:spcPct val="120000"/>
              </a:lnSpc>
              <a:buClr>
                <a:schemeClr val="accent2"/>
              </a:buClr>
              <a:buSzPct val="80000"/>
              <a:buFont typeface="Wingdings" panose="05000000000000000000" pitchFamily="2" charset="2"/>
              <a:buNone/>
            </a:pPr>
            <a:r>
              <a:rPr lang="zh-CN" altLang="en-US" sz="2000" dirty="0">
                <a:latin typeface="+mn-lt"/>
                <a:ea typeface="+mn-ea"/>
                <a:cs typeface="+mn-ea"/>
                <a:sym typeface="+mn-lt"/>
              </a:rPr>
              <a:t>接收时，接收端在</a:t>
            </a:r>
            <a:r>
              <a:rPr lang="zh-CN" altLang="en-US" sz="2000" dirty="0">
                <a:solidFill>
                  <a:srgbClr val="0033CC"/>
                </a:solidFill>
                <a:latin typeface="+mn-lt"/>
                <a:ea typeface="+mn-ea"/>
                <a:cs typeface="+mn-ea"/>
                <a:sym typeface="+mn-lt"/>
              </a:rPr>
              <a:t>接收时钟脉冲</a:t>
            </a:r>
            <a:r>
              <a:rPr lang="en-US" altLang="zh-CN" sz="2000" dirty="0" err="1">
                <a:solidFill>
                  <a:srgbClr val="0033CC"/>
                </a:solidFill>
                <a:latin typeface="+mn-lt"/>
                <a:ea typeface="+mn-ea"/>
                <a:cs typeface="+mn-ea"/>
                <a:sym typeface="+mn-lt"/>
              </a:rPr>
              <a:t>RxC</a:t>
            </a:r>
            <a:r>
              <a:rPr lang="zh-CN" altLang="en-US" sz="2000" dirty="0">
                <a:latin typeface="+mn-lt"/>
                <a:ea typeface="+mn-ea"/>
                <a:cs typeface="+mn-ea"/>
                <a:sym typeface="+mn-lt"/>
              </a:rPr>
              <a:t>的作用下，对来自通信线上的串行数据，按位串行移入接收寄存器</a:t>
            </a:r>
            <a:endParaRPr lang="en-US" altLang="zh-CN" sz="2000" dirty="0">
              <a:latin typeface="+mn-lt"/>
              <a:ea typeface="+mn-ea"/>
              <a:cs typeface="+mn-ea"/>
              <a:sym typeface="+mn-lt"/>
            </a:endParaRPr>
          </a:p>
          <a:p>
            <a:pPr>
              <a:lnSpc>
                <a:spcPct val="120000"/>
              </a:lnSpc>
              <a:buClr>
                <a:schemeClr val="accent2"/>
              </a:buClr>
              <a:buSzPct val="80000"/>
              <a:buFont typeface="Wingdings" panose="05000000000000000000" pitchFamily="2" charset="2"/>
              <a:buNone/>
            </a:pPr>
            <a:r>
              <a:rPr lang="en-US" altLang="zh-CN" dirty="0">
                <a:latin typeface="+mn-lt"/>
                <a:ea typeface="+mn-ea"/>
                <a:cs typeface="+mn-ea"/>
                <a:sym typeface="+mn-lt"/>
              </a:rPr>
              <a:t>  </a:t>
            </a:r>
            <a:r>
              <a:rPr lang="zh-CN" altLang="en-US" dirty="0">
                <a:latin typeface="+mn-lt"/>
                <a:ea typeface="+mn-ea"/>
                <a:cs typeface="+mn-ea"/>
                <a:sym typeface="+mn-lt"/>
              </a:rPr>
              <a:t>② </a:t>
            </a:r>
            <a:r>
              <a:rPr lang="zh-CN" altLang="en-US" dirty="0">
                <a:solidFill>
                  <a:srgbClr val="C00000"/>
                </a:solidFill>
                <a:latin typeface="+mn-lt"/>
                <a:ea typeface="+mn-ea"/>
                <a:cs typeface="+mn-ea"/>
                <a:sym typeface="+mn-lt"/>
              </a:rPr>
              <a:t>进行位同步</a:t>
            </a:r>
            <a:endParaRPr lang="zh-CN" altLang="en-US" dirty="0">
              <a:solidFill>
                <a:srgbClr val="C00000"/>
              </a:solidFill>
              <a:latin typeface="+mn-lt"/>
              <a:ea typeface="+mn-ea"/>
              <a:cs typeface="+mn-ea"/>
              <a:sym typeface="+mn-lt"/>
            </a:endParaRPr>
          </a:p>
        </p:txBody>
      </p:sp>
      <p:sp>
        <p:nvSpPr>
          <p:cNvPr id="32771" name="矩形 1"/>
          <p:cNvSpPr>
            <a:spLocks noChangeArrowheads="1"/>
          </p:cNvSpPr>
          <p:nvPr/>
        </p:nvSpPr>
        <p:spPr bwMode="auto">
          <a:xfrm>
            <a:off x="561975" y="1366838"/>
            <a:ext cx="553878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90000"/>
              </a:lnSpc>
              <a:spcAft>
                <a:spcPts val="1200"/>
              </a:spcAft>
            </a:pPr>
            <a:r>
              <a:rPr lang="en-US" altLang="zh-CN" dirty="0">
                <a:latin typeface="+mn-lt"/>
                <a:ea typeface="+mn-ea"/>
                <a:cs typeface="+mn-ea"/>
                <a:sym typeface="+mn-lt"/>
              </a:rPr>
              <a:t>13.3.3 </a:t>
            </a:r>
            <a:r>
              <a:rPr lang="zh-CN" altLang="en-US" dirty="0">
                <a:latin typeface="+mn-lt"/>
                <a:ea typeface="+mn-ea"/>
                <a:cs typeface="+mn-ea"/>
                <a:sym typeface="+mn-lt"/>
              </a:rPr>
              <a:t>波特率、发送</a:t>
            </a:r>
            <a:r>
              <a:rPr lang="en-US" altLang="zh-CN" dirty="0">
                <a:latin typeface="+mn-lt"/>
                <a:ea typeface="+mn-ea"/>
                <a:cs typeface="+mn-ea"/>
                <a:sym typeface="+mn-lt"/>
              </a:rPr>
              <a:t>/</a:t>
            </a:r>
            <a:r>
              <a:rPr lang="zh-CN" altLang="en-US" dirty="0">
                <a:latin typeface="+mn-lt"/>
                <a:ea typeface="+mn-ea"/>
                <a:cs typeface="+mn-ea"/>
                <a:sym typeface="+mn-lt"/>
              </a:rPr>
              <a:t>接收时钟</a:t>
            </a:r>
            <a:endParaRPr lang="en-US" altLang="zh-CN"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4">
                                            <p:txEl>
                                              <p:pRg st="4294967295" end="429496729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427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27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274">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427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4274">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427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730250" y="4442575"/>
            <a:ext cx="7375526"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0000"/>
              </a:lnSpc>
              <a:spcBef>
                <a:spcPct val="20000"/>
              </a:spcBef>
            </a:pPr>
            <a:r>
              <a:rPr lang="zh-CN" altLang="en-US" dirty="0">
                <a:latin typeface="+mn-lt"/>
                <a:ea typeface="+mn-ea"/>
                <a:cs typeface="+mn-ea"/>
                <a:sym typeface="+mn-lt"/>
              </a:rPr>
              <a:t>例如：要求传送速率为</a:t>
            </a:r>
            <a:r>
              <a:rPr lang="en-US" altLang="zh-CN" dirty="0">
                <a:latin typeface="+mn-lt"/>
                <a:ea typeface="+mn-ea"/>
                <a:cs typeface="+mn-ea"/>
                <a:sym typeface="+mn-lt"/>
              </a:rPr>
              <a:t>1200 Baud</a:t>
            </a:r>
            <a:r>
              <a:rPr lang="zh-CN" altLang="en-US" dirty="0">
                <a:latin typeface="+mn-lt"/>
                <a:ea typeface="+mn-ea"/>
                <a:cs typeface="+mn-ea"/>
                <a:sym typeface="+mn-lt"/>
              </a:rPr>
              <a:t>，则</a:t>
            </a:r>
            <a:endParaRPr lang="zh-CN" altLang="en-US" dirty="0">
              <a:latin typeface="+mn-lt"/>
              <a:ea typeface="+mn-ea"/>
              <a:cs typeface="+mn-ea"/>
              <a:sym typeface="+mn-lt"/>
            </a:endParaRPr>
          </a:p>
          <a:p>
            <a:pPr>
              <a:lnSpc>
                <a:spcPct val="90000"/>
              </a:lnSpc>
              <a:spcBef>
                <a:spcPct val="10000"/>
              </a:spcBef>
            </a:pPr>
            <a:r>
              <a:rPr lang="zh-CN" altLang="en-US" dirty="0">
                <a:latin typeface="+mn-lt"/>
                <a:ea typeface="+mn-ea"/>
                <a:cs typeface="+mn-ea"/>
                <a:sym typeface="+mn-lt"/>
              </a:rPr>
              <a:t>当</a:t>
            </a:r>
            <a:r>
              <a:rPr lang="en-US" altLang="zh-CN" dirty="0">
                <a:latin typeface="+mn-lt"/>
                <a:ea typeface="+mn-ea"/>
                <a:cs typeface="+mn-ea"/>
                <a:sym typeface="+mn-lt"/>
              </a:rPr>
              <a:t>Factor=1</a:t>
            </a:r>
            <a:r>
              <a:rPr lang="zh-CN" altLang="en-US" dirty="0">
                <a:latin typeface="+mn-lt"/>
                <a:ea typeface="+mn-ea"/>
                <a:cs typeface="+mn-ea"/>
                <a:sym typeface="+mn-lt"/>
              </a:rPr>
              <a:t>时， 发</a:t>
            </a:r>
            <a:r>
              <a:rPr lang="en-US" altLang="zh-CN" dirty="0">
                <a:latin typeface="+mn-lt"/>
                <a:ea typeface="+mn-ea"/>
                <a:cs typeface="+mn-ea"/>
                <a:sym typeface="+mn-lt"/>
              </a:rPr>
              <a:t>/</a:t>
            </a:r>
            <a:r>
              <a:rPr lang="zh-CN" altLang="en-US" dirty="0">
                <a:latin typeface="+mn-lt"/>
                <a:ea typeface="+mn-ea"/>
                <a:cs typeface="+mn-ea"/>
                <a:sym typeface="+mn-lt"/>
              </a:rPr>
              <a:t>收时钟</a:t>
            </a:r>
            <a:r>
              <a:rPr lang="en-US" altLang="zh-CN" dirty="0">
                <a:latin typeface="+mn-lt"/>
                <a:ea typeface="+mn-ea"/>
                <a:cs typeface="+mn-ea"/>
                <a:sym typeface="+mn-lt"/>
              </a:rPr>
              <a:t>=1200*1=1.2kHz</a:t>
            </a:r>
            <a:r>
              <a:rPr lang="zh-CN" altLang="en-US" dirty="0">
                <a:latin typeface="+mn-lt"/>
                <a:ea typeface="+mn-ea"/>
                <a:cs typeface="+mn-ea"/>
                <a:sym typeface="+mn-lt"/>
              </a:rPr>
              <a:t>；</a:t>
            </a:r>
            <a:endParaRPr lang="zh-CN" altLang="en-US" dirty="0">
              <a:latin typeface="+mn-lt"/>
              <a:ea typeface="+mn-ea"/>
              <a:cs typeface="+mn-ea"/>
              <a:sym typeface="+mn-lt"/>
            </a:endParaRPr>
          </a:p>
          <a:p>
            <a:pPr>
              <a:lnSpc>
                <a:spcPct val="90000"/>
              </a:lnSpc>
              <a:spcBef>
                <a:spcPct val="10000"/>
              </a:spcBef>
            </a:pPr>
            <a:r>
              <a:rPr lang="zh-CN" altLang="en-US" dirty="0">
                <a:latin typeface="+mn-lt"/>
                <a:ea typeface="+mn-ea"/>
                <a:cs typeface="+mn-ea"/>
                <a:sym typeface="+mn-lt"/>
              </a:rPr>
              <a:t>当</a:t>
            </a:r>
            <a:r>
              <a:rPr lang="en-US" altLang="zh-CN" dirty="0">
                <a:latin typeface="+mn-lt"/>
                <a:ea typeface="+mn-ea"/>
                <a:cs typeface="+mn-ea"/>
                <a:sym typeface="+mn-lt"/>
              </a:rPr>
              <a:t>Factor=16</a:t>
            </a:r>
            <a:r>
              <a:rPr lang="zh-CN" altLang="en-US" dirty="0">
                <a:latin typeface="+mn-lt"/>
                <a:ea typeface="+mn-ea"/>
                <a:cs typeface="+mn-ea"/>
                <a:sym typeface="+mn-lt"/>
              </a:rPr>
              <a:t>时，发</a:t>
            </a:r>
            <a:r>
              <a:rPr lang="en-US" altLang="zh-CN" dirty="0">
                <a:latin typeface="+mn-lt"/>
                <a:ea typeface="+mn-ea"/>
                <a:cs typeface="+mn-ea"/>
                <a:sym typeface="+mn-lt"/>
              </a:rPr>
              <a:t>/</a:t>
            </a:r>
            <a:r>
              <a:rPr lang="zh-CN" altLang="en-US" dirty="0">
                <a:latin typeface="+mn-lt"/>
                <a:ea typeface="+mn-ea"/>
                <a:cs typeface="+mn-ea"/>
                <a:sym typeface="+mn-lt"/>
              </a:rPr>
              <a:t>收时钟</a:t>
            </a:r>
            <a:r>
              <a:rPr lang="en-US" altLang="zh-CN" dirty="0">
                <a:latin typeface="+mn-lt"/>
                <a:ea typeface="+mn-ea"/>
                <a:cs typeface="+mn-ea"/>
                <a:sym typeface="+mn-lt"/>
              </a:rPr>
              <a:t>=1200*16=19.2kHz</a:t>
            </a:r>
            <a:r>
              <a:rPr lang="zh-CN" altLang="en-US" dirty="0">
                <a:latin typeface="+mn-lt"/>
                <a:ea typeface="+mn-ea"/>
                <a:cs typeface="+mn-ea"/>
                <a:sym typeface="+mn-lt"/>
              </a:rPr>
              <a:t>；</a:t>
            </a:r>
            <a:endParaRPr lang="zh-CN" altLang="en-US" dirty="0">
              <a:latin typeface="+mn-lt"/>
              <a:ea typeface="+mn-ea"/>
              <a:cs typeface="+mn-ea"/>
              <a:sym typeface="+mn-lt"/>
            </a:endParaRPr>
          </a:p>
          <a:p>
            <a:pPr>
              <a:lnSpc>
                <a:spcPct val="90000"/>
              </a:lnSpc>
              <a:spcBef>
                <a:spcPct val="10000"/>
              </a:spcBef>
            </a:pPr>
            <a:r>
              <a:rPr lang="zh-CN" altLang="en-US" dirty="0">
                <a:latin typeface="+mn-lt"/>
                <a:ea typeface="+mn-ea"/>
                <a:cs typeface="+mn-ea"/>
                <a:sym typeface="+mn-lt"/>
              </a:rPr>
              <a:t>当</a:t>
            </a:r>
            <a:r>
              <a:rPr lang="en-US" altLang="zh-CN" dirty="0">
                <a:latin typeface="+mn-lt"/>
                <a:ea typeface="+mn-ea"/>
                <a:cs typeface="+mn-ea"/>
                <a:sym typeface="+mn-lt"/>
              </a:rPr>
              <a:t>Factor=64</a:t>
            </a:r>
            <a:r>
              <a:rPr lang="zh-CN" altLang="en-US" dirty="0">
                <a:latin typeface="+mn-lt"/>
                <a:ea typeface="+mn-ea"/>
                <a:cs typeface="+mn-ea"/>
                <a:sym typeface="+mn-lt"/>
              </a:rPr>
              <a:t>时，发</a:t>
            </a:r>
            <a:r>
              <a:rPr lang="en-US" altLang="zh-CN" dirty="0">
                <a:latin typeface="+mn-lt"/>
                <a:ea typeface="+mn-ea"/>
                <a:cs typeface="+mn-ea"/>
                <a:sym typeface="+mn-lt"/>
              </a:rPr>
              <a:t>/</a:t>
            </a:r>
            <a:r>
              <a:rPr lang="zh-CN" altLang="en-US" dirty="0">
                <a:latin typeface="+mn-lt"/>
                <a:ea typeface="+mn-ea"/>
                <a:cs typeface="+mn-ea"/>
                <a:sym typeface="+mn-lt"/>
              </a:rPr>
              <a:t>收时钟</a:t>
            </a:r>
            <a:r>
              <a:rPr lang="en-US" altLang="zh-CN" dirty="0">
                <a:latin typeface="+mn-lt"/>
                <a:ea typeface="+mn-ea"/>
                <a:cs typeface="+mn-ea"/>
                <a:sym typeface="+mn-lt"/>
              </a:rPr>
              <a:t>=1200*64=76.8kHz</a:t>
            </a:r>
            <a:r>
              <a:rPr lang="zh-CN" altLang="en-US" dirty="0">
                <a:latin typeface="+mn-lt"/>
                <a:ea typeface="+mn-ea"/>
                <a:cs typeface="+mn-ea"/>
                <a:sym typeface="+mn-lt"/>
              </a:rPr>
              <a:t>；</a:t>
            </a:r>
            <a:endParaRPr lang="zh-CN" altLang="en-US" dirty="0">
              <a:latin typeface="+mn-lt"/>
              <a:ea typeface="+mn-ea"/>
              <a:cs typeface="+mn-ea"/>
              <a:sym typeface="+mn-lt"/>
            </a:endParaRPr>
          </a:p>
        </p:txBody>
      </p:sp>
      <p:sp>
        <p:nvSpPr>
          <p:cNvPr id="33796" name="Text Box 2"/>
          <p:cNvSpPr txBox="1">
            <a:spLocks noChangeArrowheads="1"/>
          </p:cNvSpPr>
          <p:nvPr/>
        </p:nvSpPr>
        <p:spPr bwMode="auto">
          <a:xfrm>
            <a:off x="730250" y="1947419"/>
            <a:ext cx="7683500" cy="2351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10000"/>
              </a:lnSpc>
              <a:spcBef>
                <a:spcPct val="10000"/>
              </a:spcBef>
            </a:pPr>
            <a:r>
              <a:rPr lang="zh-CN" altLang="en-US" dirty="0">
                <a:solidFill>
                  <a:srgbClr val="009900"/>
                </a:solidFill>
                <a:latin typeface="+mn-lt"/>
                <a:ea typeface="+mn-ea"/>
                <a:cs typeface="+mn-ea"/>
                <a:sym typeface="+mn-lt"/>
              </a:rPr>
              <a:t>发</a:t>
            </a:r>
            <a:r>
              <a:rPr lang="en-US" altLang="zh-CN" dirty="0">
                <a:solidFill>
                  <a:srgbClr val="009900"/>
                </a:solidFill>
                <a:latin typeface="+mn-lt"/>
                <a:ea typeface="+mn-ea"/>
                <a:cs typeface="+mn-ea"/>
                <a:sym typeface="+mn-lt"/>
              </a:rPr>
              <a:t>/</a:t>
            </a:r>
            <a:r>
              <a:rPr lang="zh-CN" altLang="en-US" dirty="0">
                <a:solidFill>
                  <a:srgbClr val="009900"/>
                </a:solidFill>
                <a:latin typeface="+mn-lt"/>
                <a:ea typeface="+mn-ea"/>
                <a:cs typeface="+mn-ea"/>
                <a:sym typeface="+mn-lt"/>
              </a:rPr>
              <a:t>收时钟的频率一般是波特率的整数倍。这个倍数称为波特率因子或波特率系数</a:t>
            </a:r>
            <a:r>
              <a:rPr lang="en-US" altLang="zh-CN" dirty="0">
                <a:solidFill>
                  <a:srgbClr val="800000"/>
                </a:solidFill>
                <a:latin typeface="+mn-lt"/>
                <a:ea typeface="+mn-ea"/>
                <a:cs typeface="+mn-ea"/>
                <a:sym typeface="+mn-lt"/>
              </a:rPr>
              <a:t>Factor</a:t>
            </a:r>
            <a:r>
              <a:rPr lang="zh-CN" altLang="en-US" dirty="0">
                <a:solidFill>
                  <a:srgbClr val="800000"/>
                </a:solidFill>
                <a:latin typeface="+mn-lt"/>
                <a:ea typeface="+mn-ea"/>
                <a:cs typeface="+mn-ea"/>
                <a:sym typeface="+mn-lt"/>
              </a:rPr>
              <a:t>，</a:t>
            </a:r>
            <a:r>
              <a:rPr lang="zh-CN" altLang="en-US" dirty="0">
                <a:solidFill>
                  <a:srgbClr val="7030A0"/>
                </a:solidFill>
                <a:latin typeface="+mn-lt"/>
                <a:ea typeface="+mn-ea"/>
                <a:cs typeface="+mn-ea"/>
                <a:sym typeface="+mn-lt"/>
              </a:rPr>
              <a:t>发送</a:t>
            </a:r>
            <a:r>
              <a:rPr lang="en-US" altLang="zh-CN" dirty="0">
                <a:solidFill>
                  <a:srgbClr val="7030A0"/>
                </a:solidFill>
                <a:latin typeface="+mn-lt"/>
                <a:ea typeface="+mn-ea"/>
                <a:cs typeface="+mn-ea"/>
                <a:sym typeface="+mn-lt"/>
              </a:rPr>
              <a:t>/</a:t>
            </a:r>
            <a:r>
              <a:rPr lang="zh-CN" altLang="en-US" dirty="0">
                <a:solidFill>
                  <a:srgbClr val="7030A0"/>
                </a:solidFill>
                <a:latin typeface="+mn-lt"/>
                <a:ea typeface="+mn-ea"/>
                <a:cs typeface="+mn-ea"/>
                <a:sym typeface="+mn-lt"/>
              </a:rPr>
              <a:t>接收</a:t>
            </a:r>
            <a:r>
              <a:rPr lang="en-US" altLang="zh-CN" dirty="0">
                <a:solidFill>
                  <a:srgbClr val="7030A0"/>
                </a:solidFill>
                <a:latin typeface="+mn-lt"/>
                <a:ea typeface="+mn-ea"/>
                <a:cs typeface="+mn-ea"/>
                <a:sym typeface="+mn-lt"/>
              </a:rPr>
              <a:t>1</a:t>
            </a:r>
            <a:r>
              <a:rPr lang="zh-CN" altLang="en-US" dirty="0">
                <a:solidFill>
                  <a:srgbClr val="7030A0"/>
                </a:solidFill>
                <a:latin typeface="+mn-lt"/>
                <a:ea typeface="+mn-ea"/>
                <a:cs typeface="+mn-ea"/>
                <a:sym typeface="+mn-lt"/>
              </a:rPr>
              <a:t>位数据所需要的时钟脉冲个数</a:t>
            </a:r>
            <a:r>
              <a:rPr lang="zh-CN" altLang="en-US" dirty="0">
                <a:latin typeface="+mn-lt"/>
                <a:ea typeface="+mn-ea"/>
                <a:cs typeface="+mn-ea"/>
                <a:sym typeface="+mn-lt"/>
              </a:rPr>
              <a:t>，单位是个</a:t>
            </a:r>
            <a:r>
              <a:rPr lang="en-US" altLang="zh-CN" dirty="0">
                <a:latin typeface="+mn-lt"/>
                <a:ea typeface="+mn-ea"/>
                <a:cs typeface="+mn-ea"/>
                <a:sym typeface="+mn-lt"/>
              </a:rPr>
              <a:t>/</a:t>
            </a:r>
            <a:r>
              <a:rPr lang="zh-CN" altLang="en-US" dirty="0">
                <a:latin typeface="+mn-lt"/>
                <a:ea typeface="+mn-ea"/>
                <a:cs typeface="+mn-ea"/>
                <a:sym typeface="+mn-lt"/>
              </a:rPr>
              <a:t>位。</a:t>
            </a:r>
            <a:endParaRPr lang="zh-CN" altLang="en-US" dirty="0">
              <a:latin typeface="+mn-lt"/>
              <a:ea typeface="+mn-ea"/>
              <a:cs typeface="+mn-ea"/>
              <a:sym typeface="+mn-lt"/>
            </a:endParaRPr>
          </a:p>
          <a:p>
            <a:pPr algn="ctr">
              <a:lnSpc>
                <a:spcPct val="120000"/>
              </a:lnSpc>
              <a:spcBef>
                <a:spcPct val="20000"/>
              </a:spcBef>
            </a:pPr>
            <a:r>
              <a:rPr lang="zh-CN" altLang="en-US" sz="2600" dirty="0">
                <a:solidFill>
                  <a:srgbClr val="0033CC"/>
                </a:solidFill>
                <a:latin typeface="+mn-lt"/>
                <a:ea typeface="+mn-ea"/>
                <a:cs typeface="+mn-ea"/>
                <a:sym typeface="+mn-lt"/>
              </a:rPr>
              <a:t>发</a:t>
            </a:r>
            <a:r>
              <a:rPr lang="en-US" altLang="zh-CN" sz="2600" dirty="0">
                <a:solidFill>
                  <a:srgbClr val="0033CC"/>
                </a:solidFill>
                <a:latin typeface="+mn-lt"/>
                <a:ea typeface="+mn-ea"/>
                <a:cs typeface="+mn-ea"/>
                <a:sym typeface="+mn-lt"/>
              </a:rPr>
              <a:t>/</a:t>
            </a:r>
            <a:r>
              <a:rPr lang="zh-CN" altLang="en-US" sz="2600" dirty="0">
                <a:solidFill>
                  <a:srgbClr val="0033CC"/>
                </a:solidFill>
                <a:latin typeface="+mn-lt"/>
                <a:ea typeface="+mn-ea"/>
                <a:cs typeface="+mn-ea"/>
                <a:sym typeface="+mn-lt"/>
              </a:rPr>
              <a:t>收时钟脉冲频率与波特率之间的关系是：</a:t>
            </a:r>
            <a:endParaRPr lang="zh-CN" altLang="en-US" sz="2600" dirty="0">
              <a:solidFill>
                <a:srgbClr val="0033CC"/>
              </a:solidFill>
              <a:latin typeface="+mn-lt"/>
              <a:ea typeface="+mn-ea"/>
              <a:cs typeface="+mn-ea"/>
              <a:sym typeface="+mn-lt"/>
            </a:endParaRPr>
          </a:p>
          <a:p>
            <a:pPr algn="ctr">
              <a:lnSpc>
                <a:spcPct val="110000"/>
              </a:lnSpc>
              <a:spcBef>
                <a:spcPct val="10000"/>
              </a:spcBef>
            </a:pPr>
            <a:r>
              <a:rPr lang="en-US" altLang="zh-CN" sz="2600" dirty="0">
                <a:solidFill>
                  <a:srgbClr val="800000"/>
                </a:solidFill>
                <a:latin typeface="+mn-lt"/>
                <a:ea typeface="+mn-ea"/>
                <a:cs typeface="+mn-ea"/>
                <a:sym typeface="+mn-lt"/>
              </a:rPr>
              <a:t>T</a:t>
            </a:r>
            <a:r>
              <a:rPr lang="en-US" altLang="zh-CN" sz="2600" baseline="-25000" dirty="0">
                <a:solidFill>
                  <a:srgbClr val="800000"/>
                </a:solidFill>
                <a:latin typeface="+mn-lt"/>
                <a:ea typeface="+mn-ea"/>
                <a:cs typeface="+mn-ea"/>
                <a:sym typeface="+mn-lt"/>
              </a:rPr>
              <a:t>X</a:t>
            </a:r>
            <a:r>
              <a:rPr lang="en-US" altLang="zh-CN" sz="2600" dirty="0">
                <a:solidFill>
                  <a:srgbClr val="800000"/>
                </a:solidFill>
                <a:latin typeface="+mn-lt"/>
                <a:ea typeface="+mn-ea"/>
                <a:cs typeface="+mn-ea"/>
                <a:sym typeface="+mn-lt"/>
              </a:rPr>
              <a:t>C</a:t>
            </a:r>
            <a:r>
              <a:rPr lang="en-US" altLang="zh-CN" sz="2600" baseline="-25000" dirty="0">
                <a:solidFill>
                  <a:srgbClr val="800000"/>
                </a:solidFill>
                <a:latin typeface="+mn-lt"/>
                <a:ea typeface="+mn-ea"/>
                <a:cs typeface="+mn-ea"/>
                <a:sym typeface="+mn-lt"/>
              </a:rPr>
              <a:t> </a:t>
            </a:r>
            <a:r>
              <a:rPr lang="en-US" altLang="zh-CN" sz="2600" dirty="0">
                <a:solidFill>
                  <a:srgbClr val="800000"/>
                </a:solidFill>
                <a:latin typeface="+mn-lt"/>
                <a:ea typeface="+mn-ea"/>
                <a:cs typeface="+mn-ea"/>
                <a:sym typeface="+mn-lt"/>
              </a:rPr>
              <a:t>= Baud × Factor</a:t>
            </a:r>
            <a:endParaRPr lang="en-US" altLang="zh-CN" sz="2600" dirty="0">
              <a:solidFill>
                <a:srgbClr val="800000"/>
              </a:solidFill>
              <a:latin typeface="+mn-lt"/>
              <a:ea typeface="+mn-ea"/>
              <a:cs typeface="+mn-ea"/>
              <a:sym typeface="+mn-lt"/>
            </a:endParaRPr>
          </a:p>
        </p:txBody>
      </p:sp>
      <p:sp>
        <p:nvSpPr>
          <p:cNvPr id="3" name="矩形 2"/>
          <p:cNvSpPr/>
          <p:nvPr/>
        </p:nvSpPr>
        <p:spPr>
          <a:xfrm>
            <a:off x="730250" y="1225056"/>
            <a:ext cx="2339102" cy="470065"/>
          </a:xfrm>
          <a:prstGeom prst="rect">
            <a:avLst/>
          </a:prstGeom>
        </p:spPr>
        <p:txBody>
          <a:bodyPr wrap="none">
            <a:spAutoFit/>
          </a:bodyPr>
          <a:lstStyle/>
          <a:p>
            <a:pPr>
              <a:lnSpc>
                <a:spcPct val="110000"/>
              </a:lnSpc>
              <a:spcBef>
                <a:spcPct val="10000"/>
              </a:spcBef>
            </a:pPr>
            <a:r>
              <a:rPr lang="zh-CN" altLang="en-US" dirty="0">
                <a:solidFill>
                  <a:srgbClr val="000066"/>
                </a:solidFill>
                <a:latin typeface="+mn-lt"/>
                <a:ea typeface="+mn-ea"/>
                <a:cs typeface="+mn-ea"/>
                <a:sym typeface="+mn-lt"/>
              </a:rPr>
              <a:t>三、波特率因子</a:t>
            </a:r>
            <a:endParaRPr lang="zh-CN" altLang="en-US" dirty="0">
              <a:solidFill>
                <a:srgbClr val="000066"/>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174"/>
          <p:cNvSpPr txBox="1">
            <a:spLocks noChangeArrowheads="1"/>
          </p:cNvSpPr>
          <p:nvPr/>
        </p:nvSpPr>
        <p:spPr bwMode="auto">
          <a:xfrm>
            <a:off x="2365375" y="5468935"/>
            <a:ext cx="44132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2000" dirty="0">
                <a:latin typeface="楷体_GB2312" pitchFamily="49" charset="-122"/>
                <a:ea typeface="楷体_GB2312" pitchFamily="49" charset="-122"/>
              </a:rPr>
              <a:t>16</a:t>
            </a:r>
            <a:r>
              <a:rPr lang="zh-CN" altLang="en-US" sz="2000" dirty="0">
                <a:latin typeface="楷体_GB2312" pitchFamily="49" charset="-122"/>
                <a:ea typeface="楷体_GB2312" pitchFamily="49" charset="-122"/>
              </a:rPr>
              <a:t>倍波特率时钟的作用</a:t>
            </a:r>
            <a:endParaRPr lang="zh-CN" altLang="en-US" sz="2000" dirty="0">
              <a:latin typeface="楷体_GB2312" pitchFamily="49" charset="-122"/>
              <a:ea typeface="楷体_GB2312" pitchFamily="49" charset="-122"/>
            </a:endParaRPr>
          </a:p>
        </p:txBody>
      </p:sp>
      <p:pic>
        <p:nvPicPr>
          <p:cNvPr id="34820"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612775" y="2463799"/>
            <a:ext cx="7918450"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89"/>
          <p:cNvSpPr txBox="1">
            <a:spLocks noChangeArrowheads="1"/>
          </p:cNvSpPr>
          <p:nvPr/>
        </p:nvSpPr>
        <p:spPr bwMode="auto">
          <a:xfrm>
            <a:off x="612775" y="1303338"/>
            <a:ext cx="7769225" cy="90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10000"/>
              </a:lnSpc>
              <a:spcBef>
                <a:spcPct val="20000"/>
              </a:spcBef>
            </a:pPr>
            <a:r>
              <a:rPr lang="zh-CN" altLang="en-US" dirty="0">
                <a:latin typeface="楷体_GB2312" pitchFamily="49" charset="-122"/>
                <a:ea typeface="楷体_GB2312" pitchFamily="49" charset="-122"/>
              </a:rPr>
              <a:t>在异步通信中，为提高抗干扰性，接收器采用比波特率更高频率的时钟来提高定位采样的分辩率。</a:t>
            </a:r>
            <a:endParaRPr lang="zh-CN" altLang="en-US" dirty="0">
              <a:latin typeface="楷体_GB2312" pitchFamily="49" charset="-122"/>
              <a:ea typeface="楷体_GB2312" pitchFamily="49" charset="-122"/>
            </a:endParaRP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612773" y="1199357"/>
            <a:ext cx="7769225" cy="150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buClr>
                <a:schemeClr val="accent2"/>
              </a:buClr>
              <a:buSzPct val="80000"/>
            </a:pPr>
            <a:r>
              <a:rPr lang="zh-CN" altLang="en-US" dirty="0">
                <a:solidFill>
                  <a:srgbClr val="000066"/>
                </a:solidFill>
                <a:latin typeface="+mn-lt"/>
                <a:ea typeface="+mn-ea"/>
                <a:cs typeface="+mn-ea"/>
                <a:sym typeface="+mn-lt"/>
              </a:rPr>
              <a:t>四、波特率时钟发生器</a:t>
            </a:r>
            <a:endParaRPr lang="en-US" altLang="zh-CN" dirty="0">
              <a:solidFill>
                <a:srgbClr val="000066"/>
              </a:solidFill>
              <a:latin typeface="+mn-lt"/>
              <a:ea typeface="+mn-ea"/>
              <a:cs typeface="+mn-ea"/>
              <a:sym typeface="+mn-lt"/>
            </a:endParaRPr>
          </a:p>
          <a:p>
            <a:pPr algn="just">
              <a:lnSpc>
                <a:spcPct val="110000"/>
              </a:lnSpc>
              <a:spcBef>
                <a:spcPts val="1200"/>
              </a:spcBef>
            </a:pPr>
            <a:r>
              <a:rPr lang="zh-CN" altLang="en-US" dirty="0">
                <a:solidFill>
                  <a:srgbClr val="800000"/>
                </a:solidFill>
                <a:latin typeface="+mn-lt"/>
                <a:ea typeface="+mn-ea"/>
                <a:cs typeface="+mn-ea"/>
                <a:sym typeface="+mn-lt"/>
              </a:rPr>
              <a:t>不包含波特率时钟发生器的串行接口芯片需要自行设计波特率时钟发生器</a:t>
            </a:r>
            <a:endParaRPr lang="en-US" altLang="zh-CN" dirty="0">
              <a:solidFill>
                <a:srgbClr val="800000"/>
              </a:solidFill>
              <a:latin typeface="+mn-lt"/>
              <a:ea typeface="+mn-ea"/>
              <a:cs typeface="+mn-ea"/>
              <a:sym typeface="+mn-lt"/>
            </a:endParaRPr>
          </a:p>
        </p:txBody>
      </p:sp>
      <p:sp>
        <p:nvSpPr>
          <p:cNvPr id="6" name="Text Box 2"/>
          <p:cNvSpPr txBox="1">
            <a:spLocks noChangeArrowheads="1"/>
          </p:cNvSpPr>
          <p:nvPr/>
        </p:nvSpPr>
        <p:spPr bwMode="auto">
          <a:xfrm>
            <a:off x="615948" y="3641860"/>
            <a:ext cx="7766050" cy="131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10000"/>
              </a:lnSpc>
              <a:spcBef>
                <a:spcPct val="10000"/>
              </a:spcBef>
            </a:pPr>
            <a:r>
              <a:rPr lang="zh-CN" altLang="en-US" dirty="0">
                <a:solidFill>
                  <a:srgbClr val="002060"/>
                </a:solidFill>
                <a:latin typeface="+mn-lt"/>
                <a:ea typeface="+mn-ea"/>
                <a:cs typeface="+mn-ea"/>
                <a:sym typeface="+mn-lt"/>
              </a:rPr>
              <a:t>例</a:t>
            </a:r>
            <a:r>
              <a:rPr lang="en-US" altLang="zh-CN" dirty="0">
                <a:solidFill>
                  <a:srgbClr val="002060"/>
                </a:solidFill>
                <a:latin typeface="+mn-lt"/>
                <a:ea typeface="+mn-ea"/>
                <a:cs typeface="+mn-ea"/>
                <a:sym typeface="+mn-lt"/>
              </a:rPr>
              <a:t>1</a:t>
            </a:r>
            <a:r>
              <a:rPr lang="zh-CN" altLang="en-US" dirty="0">
                <a:solidFill>
                  <a:srgbClr val="002060"/>
                </a:solidFill>
                <a:latin typeface="+mn-lt"/>
                <a:ea typeface="+mn-ea"/>
                <a:cs typeface="+mn-ea"/>
                <a:sym typeface="+mn-lt"/>
              </a:rPr>
              <a:t>：甲乙两机进行串行通信。</a:t>
            </a:r>
            <a:r>
              <a:rPr lang="en-US" altLang="zh-CN" dirty="0">
                <a:solidFill>
                  <a:srgbClr val="002060"/>
                </a:solidFill>
                <a:latin typeface="+mn-lt"/>
                <a:ea typeface="+mn-ea"/>
                <a:cs typeface="+mn-ea"/>
                <a:sym typeface="+mn-lt"/>
              </a:rPr>
              <a:t>Factor=16</a:t>
            </a:r>
            <a:r>
              <a:rPr lang="zh-CN" altLang="en-US" dirty="0">
                <a:solidFill>
                  <a:srgbClr val="002060"/>
                </a:solidFill>
                <a:latin typeface="+mn-lt"/>
                <a:ea typeface="+mn-ea"/>
                <a:cs typeface="+mn-ea"/>
                <a:sym typeface="+mn-lt"/>
              </a:rPr>
              <a:t>个</a:t>
            </a:r>
            <a:r>
              <a:rPr lang="en-US" altLang="zh-CN" dirty="0">
                <a:solidFill>
                  <a:srgbClr val="002060"/>
                </a:solidFill>
                <a:latin typeface="+mn-lt"/>
                <a:ea typeface="+mn-ea"/>
                <a:cs typeface="+mn-ea"/>
                <a:sym typeface="+mn-lt"/>
              </a:rPr>
              <a:t>/</a:t>
            </a:r>
            <a:r>
              <a:rPr lang="zh-CN" altLang="en-US" dirty="0">
                <a:solidFill>
                  <a:srgbClr val="002060"/>
                </a:solidFill>
                <a:latin typeface="+mn-lt"/>
                <a:ea typeface="+mn-ea"/>
                <a:cs typeface="+mn-ea"/>
                <a:sym typeface="+mn-lt"/>
              </a:rPr>
              <a:t>位。第一次采用</a:t>
            </a:r>
            <a:r>
              <a:rPr lang="en-US" altLang="zh-CN" dirty="0">
                <a:solidFill>
                  <a:srgbClr val="002060"/>
                </a:solidFill>
                <a:latin typeface="+mn-lt"/>
                <a:ea typeface="+mn-ea"/>
                <a:cs typeface="+mn-ea"/>
                <a:sym typeface="+mn-lt"/>
              </a:rPr>
              <a:t>T</a:t>
            </a:r>
            <a:r>
              <a:rPr lang="en-US" altLang="zh-CN" baseline="-25000" dirty="0">
                <a:solidFill>
                  <a:srgbClr val="002060"/>
                </a:solidFill>
                <a:latin typeface="+mn-lt"/>
                <a:ea typeface="+mn-ea"/>
                <a:cs typeface="+mn-ea"/>
                <a:sym typeface="+mn-lt"/>
              </a:rPr>
              <a:t>X</a:t>
            </a:r>
            <a:r>
              <a:rPr lang="en-US" altLang="zh-CN" dirty="0">
                <a:solidFill>
                  <a:srgbClr val="002060"/>
                </a:solidFill>
                <a:latin typeface="+mn-lt"/>
                <a:ea typeface="+mn-ea"/>
                <a:cs typeface="+mn-ea"/>
                <a:sym typeface="+mn-lt"/>
              </a:rPr>
              <a:t>C1=38400Hz</a:t>
            </a:r>
            <a:r>
              <a:rPr lang="zh-CN" altLang="en-US" dirty="0">
                <a:solidFill>
                  <a:srgbClr val="002060"/>
                </a:solidFill>
                <a:latin typeface="+mn-lt"/>
                <a:ea typeface="+mn-ea"/>
                <a:cs typeface="+mn-ea"/>
                <a:sym typeface="+mn-lt"/>
              </a:rPr>
              <a:t>通信，第二次采用</a:t>
            </a:r>
            <a:r>
              <a:rPr lang="en-US" altLang="zh-CN" dirty="0">
                <a:solidFill>
                  <a:srgbClr val="002060"/>
                </a:solidFill>
                <a:latin typeface="+mn-lt"/>
                <a:ea typeface="+mn-ea"/>
                <a:cs typeface="+mn-ea"/>
                <a:sym typeface="+mn-lt"/>
              </a:rPr>
              <a:t>T</a:t>
            </a:r>
            <a:r>
              <a:rPr lang="en-US" altLang="zh-CN" baseline="-25000" dirty="0">
                <a:solidFill>
                  <a:srgbClr val="002060"/>
                </a:solidFill>
                <a:latin typeface="+mn-lt"/>
                <a:ea typeface="+mn-ea"/>
                <a:cs typeface="+mn-ea"/>
                <a:sym typeface="+mn-lt"/>
              </a:rPr>
              <a:t>X</a:t>
            </a:r>
            <a:r>
              <a:rPr lang="en-US" altLang="zh-CN" dirty="0">
                <a:solidFill>
                  <a:srgbClr val="002060"/>
                </a:solidFill>
                <a:latin typeface="+mn-lt"/>
                <a:ea typeface="+mn-ea"/>
                <a:cs typeface="+mn-ea"/>
                <a:sym typeface="+mn-lt"/>
              </a:rPr>
              <a:t>C2 = 19200Hz </a:t>
            </a:r>
            <a:r>
              <a:rPr lang="zh-CN" altLang="en-US" dirty="0">
                <a:solidFill>
                  <a:srgbClr val="002060"/>
                </a:solidFill>
                <a:latin typeface="+mn-lt"/>
                <a:ea typeface="+mn-ea"/>
                <a:cs typeface="+mn-ea"/>
                <a:sym typeface="+mn-lt"/>
              </a:rPr>
              <a:t>通信。这两次通信的波特率各为多少？    </a:t>
            </a:r>
            <a:endParaRPr lang="en-US" altLang="zh-CN" dirty="0">
              <a:solidFill>
                <a:srgbClr val="002060"/>
              </a:solidFill>
              <a:latin typeface="+mn-lt"/>
              <a:ea typeface="+mn-ea"/>
              <a:cs typeface="+mn-ea"/>
              <a:sym typeface="+mn-lt"/>
            </a:endParaRPr>
          </a:p>
        </p:txBody>
      </p:sp>
      <p:sp>
        <p:nvSpPr>
          <p:cNvPr id="7" name="矩形 6"/>
          <p:cNvSpPr>
            <a:spLocks noChangeArrowheads="1"/>
          </p:cNvSpPr>
          <p:nvPr/>
        </p:nvSpPr>
        <p:spPr bwMode="auto">
          <a:xfrm>
            <a:off x="1187566" y="5072062"/>
            <a:ext cx="641350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0000"/>
              </a:lnSpc>
              <a:spcBef>
                <a:spcPct val="20000"/>
              </a:spcBef>
            </a:pPr>
            <a:r>
              <a:rPr lang="en-US" altLang="zh-CN" dirty="0">
                <a:solidFill>
                  <a:srgbClr val="FF0000"/>
                </a:solidFill>
                <a:latin typeface="+mn-lt"/>
                <a:ea typeface="+mn-ea"/>
                <a:cs typeface="+mn-ea"/>
                <a:sym typeface="+mn-lt"/>
              </a:rPr>
              <a:t>Baud1=T</a:t>
            </a:r>
            <a:r>
              <a:rPr lang="en-US" altLang="zh-CN" baseline="-25000" dirty="0">
                <a:solidFill>
                  <a:srgbClr val="FF0000"/>
                </a:solidFill>
                <a:latin typeface="+mn-lt"/>
                <a:ea typeface="+mn-ea"/>
                <a:cs typeface="+mn-ea"/>
                <a:sym typeface="+mn-lt"/>
              </a:rPr>
              <a:t>X</a:t>
            </a:r>
            <a:r>
              <a:rPr lang="en-US" altLang="zh-CN" dirty="0">
                <a:solidFill>
                  <a:srgbClr val="FF0000"/>
                </a:solidFill>
                <a:latin typeface="+mn-lt"/>
                <a:ea typeface="+mn-ea"/>
                <a:cs typeface="+mn-ea"/>
                <a:sym typeface="+mn-lt"/>
              </a:rPr>
              <a:t>C1÷Factor=38400÷16=2400 b/s</a:t>
            </a:r>
            <a:endParaRPr lang="en-US" altLang="zh-CN" dirty="0">
              <a:solidFill>
                <a:srgbClr val="FF0000"/>
              </a:solidFill>
              <a:latin typeface="+mn-lt"/>
              <a:ea typeface="+mn-ea"/>
              <a:cs typeface="+mn-ea"/>
              <a:sym typeface="+mn-lt"/>
            </a:endParaRPr>
          </a:p>
          <a:p>
            <a:pPr>
              <a:lnSpc>
                <a:spcPct val="110000"/>
              </a:lnSpc>
              <a:spcBef>
                <a:spcPct val="20000"/>
              </a:spcBef>
            </a:pPr>
            <a:r>
              <a:rPr lang="en-US" altLang="zh-CN" dirty="0">
                <a:solidFill>
                  <a:srgbClr val="FF0000"/>
                </a:solidFill>
                <a:latin typeface="+mn-lt"/>
                <a:ea typeface="+mn-ea"/>
                <a:cs typeface="+mn-ea"/>
                <a:sym typeface="+mn-lt"/>
              </a:rPr>
              <a:t>Baud2=T</a:t>
            </a:r>
            <a:r>
              <a:rPr lang="en-US" altLang="zh-CN" baseline="-25000" dirty="0">
                <a:solidFill>
                  <a:srgbClr val="FF0000"/>
                </a:solidFill>
                <a:latin typeface="+mn-lt"/>
                <a:ea typeface="+mn-ea"/>
                <a:cs typeface="+mn-ea"/>
                <a:sym typeface="+mn-lt"/>
              </a:rPr>
              <a:t>X</a:t>
            </a:r>
            <a:r>
              <a:rPr lang="en-US" altLang="zh-CN" dirty="0">
                <a:solidFill>
                  <a:srgbClr val="FF0000"/>
                </a:solidFill>
                <a:latin typeface="+mn-lt"/>
                <a:ea typeface="+mn-ea"/>
                <a:cs typeface="+mn-ea"/>
                <a:sym typeface="+mn-lt"/>
              </a:rPr>
              <a:t>C2÷Factor=19200÷16=1200 b/s</a:t>
            </a:r>
            <a:endParaRPr lang="zh-CN" altLang="en-US" dirty="0">
              <a:solidFill>
                <a:srgbClr val="FF0000"/>
              </a:solidFill>
              <a:latin typeface="+mn-lt"/>
              <a:ea typeface="+mn-ea"/>
              <a:cs typeface="+mn-ea"/>
              <a:sym typeface="+mn-lt"/>
            </a:endParaRPr>
          </a:p>
        </p:txBody>
      </p:sp>
      <p:sp>
        <p:nvSpPr>
          <p:cNvPr id="8" name="矩形 2"/>
          <p:cNvSpPr>
            <a:spLocks noChangeArrowheads="1"/>
          </p:cNvSpPr>
          <p:nvPr/>
        </p:nvSpPr>
        <p:spPr bwMode="auto">
          <a:xfrm>
            <a:off x="615947" y="3040324"/>
            <a:ext cx="3262432" cy="497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buClr>
                <a:schemeClr val="accent2"/>
              </a:buClr>
              <a:buSzPct val="80000"/>
            </a:pPr>
            <a:r>
              <a:rPr lang="zh-CN" altLang="en-US" dirty="0">
                <a:solidFill>
                  <a:srgbClr val="000066"/>
                </a:solidFill>
                <a:latin typeface="+mn-lt"/>
                <a:ea typeface="+mn-ea"/>
                <a:cs typeface="+mn-ea"/>
                <a:sym typeface="+mn-lt"/>
              </a:rPr>
              <a:t>五、波特率时钟的使用</a:t>
            </a:r>
            <a:endParaRPr lang="zh-CN" altLang="en-US" dirty="0">
              <a:solidFill>
                <a:srgbClr val="000066"/>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uild="p"/>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688975" y="1349154"/>
            <a:ext cx="7766049"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10000"/>
              </a:lnSpc>
              <a:spcBef>
                <a:spcPct val="10000"/>
              </a:spcBef>
            </a:pPr>
            <a:r>
              <a:rPr lang="zh-CN" altLang="en-US" dirty="0">
                <a:solidFill>
                  <a:srgbClr val="002060"/>
                </a:solidFill>
                <a:latin typeface="+mn-lt"/>
                <a:ea typeface="+mn-ea"/>
                <a:cs typeface="+mn-ea"/>
                <a:sym typeface="+mn-lt"/>
              </a:rPr>
              <a:t>例</a:t>
            </a:r>
            <a:r>
              <a:rPr lang="en-US" altLang="zh-CN" dirty="0">
                <a:solidFill>
                  <a:srgbClr val="002060"/>
                </a:solidFill>
                <a:latin typeface="+mn-lt"/>
                <a:ea typeface="+mn-ea"/>
                <a:cs typeface="+mn-ea"/>
                <a:sym typeface="+mn-lt"/>
              </a:rPr>
              <a:t>2</a:t>
            </a:r>
            <a:r>
              <a:rPr lang="zh-CN" altLang="en-US" dirty="0">
                <a:solidFill>
                  <a:srgbClr val="002060"/>
                </a:solidFill>
                <a:latin typeface="+mn-lt"/>
                <a:ea typeface="+mn-ea"/>
                <a:cs typeface="+mn-ea"/>
                <a:sym typeface="+mn-lt"/>
              </a:rPr>
              <a:t>：甲乙两机进行串行通信。甲机的</a:t>
            </a:r>
            <a:r>
              <a:rPr lang="en-US" altLang="zh-CN" dirty="0">
                <a:solidFill>
                  <a:srgbClr val="002060"/>
                </a:solidFill>
                <a:latin typeface="+mn-lt"/>
                <a:ea typeface="+mn-ea"/>
                <a:cs typeface="+mn-ea"/>
                <a:sym typeface="+mn-lt"/>
              </a:rPr>
              <a:t>T</a:t>
            </a:r>
            <a:r>
              <a:rPr lang="en-US" altLang="zh-CN" baseline="-25000" dirty="0">
                <a:solidFill>
                  <a:srgbClr val="002060"/>
                </a:solidFill>
                <a:latin typeface="+mn-lt"/>
                <a:ea typeface="+mn-ea"/>
                <a:cs typeface="+mn-ea"/>
                <a:sym typeface="+mn-lt"/>
              </a:rPr>
              <a:t>X</a:t>
            </a:r>
            <a:r>
              <a:rPr lang="en-US" altLang="zh-CN" dirty="0">
                <a:solidFill>
                  <a:srgbClr val="002060"/>
                </a:solidFill>
                <a:latin typeface="+mn-lt"/>
                <a:ea typeface="+mn-ea"/>
                <a:cs typeface="+mn-ea"/>
                <a:sym typeface="+mn-lt"/>
              </a:rPr>
              <a:t>C=38400Hz</a:t>
            </a:r>
            <a:r>
              <a:rPr lang="zh-CN" altLang="en-US" dirty="0">
                <a:solidFill>
                  <a:srgbClr val="002060"/>
                </a:solidFill>
                <a:latin typeface="+mn-lt"/>
                <a:ea typeface="+mn-ea"/>
                <a:cs typeface="+mn-ea"/>
                <a:sym typeface="+mn-lt"/>
              </a:rPr>
              <a:t>，</a:t>
            </a:r>
            <a:r>
              <a:rPr lang="en-US" altLang="zh-CN" dirty="0">
                <a:solidFill>
                  <a:srgbClr val="002060"/>
                </a:solidFill>
                <a:latin typeface="+mn-lt"/>
                <a:ea typeface="+mn-ea"/>
                <a:cs typeface="+mn-ea"/>
                <a:sym typeface="+mn-lt"/>
              </a:rPr>
              <a:t> Factor1=16</a:t>
            </a:r>
            <a:r>
              <a:rPr lang="zh-CN" altLang="en-US" dirty="0">
                <a:solidFill>
                  <a:srgbClr val="002060"/>
                </a:solidFill>
                <a:latin typeface="+mn-lt"/>
                <a:ea typeface="+mn-ea"/>
                <a:cs typeface="+mn-ea"/>
                <a:sym typeface="+mn-lt"/>
              </a:rPr>
              <a:t>个</a:t>
            </a:r>
            <a:r>
              <a:rPr lang="en-US" altLang="zh-CN" dirty="0">
                <a:solidFill>
                  <a:srgbClr val="002060"/>
                </a:solidFill>
                <a:latin typeface="+mn-lt"/>
                <a:ea typeface="+mn-ea"/>
                <a:cs typeface="+mn-ea"/>
                <a:sym typeface="+mn-lt"/>
              </a:rPr>
              <a:t>/</a:t>
            </a:r>
            <a:r>
              <a:rPr lang="zh-CN" altLang="en-US" dirty="0">
                <a:solidFill>
                  <a:srgbClr val="002060"/>
                </a:solidFill>
                <a:latin typeface="+mn-lt"/>
                <a:ea typeface="+mn-ea"/>
                <a:cs typeface="+mn-ea"/>
                <a:sym typeface="+mn-lt"/>
              </a:rPr>
              <a:t>位。乙机的</a:t>
            </a:r>
            <a:r>
              <a:rPr lang="en-US" altLang="zh-CN" dirty="0">
                <a:solidFill>
                  <a:srgbClr val="002060"/>
                </a:solidFill>
                <a:latin typeface="+mn-lt"/>
                <a:ea typeface="+mn-ea"/>
                <a:cs typeface="+mn-ea"/>
                <a:sym typeface="+mn-lt"/>
              </a:rPr>
              <a:t>Factor2=64</a:t>
            </a:r>
            <a:r>
              <a:rPr lang="zh-CN" altLang="en-US" dirty="0">
                <a:solidFill>
                  <a:srgbClr val="002060"/>
                </a:solidFill>
                <a:latin typeface="+mn-lt"/>
                <a:ea typeface="+mn-ea"/>
                <a:cs typeface="+mn-ea"/>
                <a:sym typeface="+mn-lt"/>
              </a:rPr>
              <a:t>个</a:t>
            </a:r>
            <a:r>
              <a:rPr lang="en-US" altLang="zh-CN" dirty="0">
                <a:solidFill>
                  <a:srgbClr val="002060"/>
                </a:solidFill>
                <a:latin typeface="+mn-lt"/>
                <a:ea typeface="+mn-ea"/>
                <a:cs typeface="+mn-ea"/>
                <a:sym typeface="+mn-lt"/>
              </a:rPr>
              <a:t>/</a:t>
            </a:r>
            <a:r>
              <a:rPr lang="zh-CN" altLang="en-US" dirty="0">
                <a:solidFill>
                  <a:srgbClr val="002060"/>
                </a:solidFill>
                <a:latin typeface="+mn-lt"/>
                <a:ea typeface="+mn-ea"/>
                <a:cs typeface="+mn-ea"/>
                <a:sym typeface="+mn-lt"/>
              </a:rPr>
              <a:t>位。双方的波特率要保持一致，乙机的</a:t>
            </a:r>
            <a:r>
              <a:rPr lang="en-US" altLang="zh-CN" dirty="0">
                <a:solidFill>
                  <a:srgbClr val="002060"/>
                </a:solidFill>
                <a:latin typeface="+mn-lt"/>
                <a:ea typeface="+mn-ea"/>
                <a:cs typeface="+mn-ea"/>
                <a:sym typeface="+mn-lt"/>
              </a:rPr>
              <a:t>R</a:t>
            </a:r>
            <a:r>
              <a:rPr lang="en-US" altLang="zh-CN" baseline="-25000" dirty="0">
                <a:solidFill>
                  <a:srgbClr val="002060"/>
                </a:solidFill>
                <a:latin typeface="+mn-lt"/>
                <a:ea typeface="+mn-ea"/>
                <a:cs typeface="+mn-ea"/>
                <a:sym typeface="+mn-lt"/>
              </a:rPr>
              <a:t>X</a:t>
            </a:r>
            <a:r>
              <a:rPr lang="en-US" altLang="zh-CN" dirty="0">
                <a:solidFill>
                  <a:srgbClr val="002060"/>
                </a:solidFill>
                <a:latin typeface="+mn-lt"/>
                <a:ea typeface="+mn-ea"/>
                <a:cs typeface="+mn-ea"/>
                <a:sym typeface="+mn-lt"/>
              </a:rPr>
              <a:t>C</a:t>
            </a:r>
            <a:r>
              <a:rPr lang="zh-CN" altLang="en-US" dirty="0">
                <a:solidFill>
                  <a:srgbClr val="002060"/>
                </a:solidFill>
                <a:latin typeface="+mn-lt"/>
                <a:ea typeface="+mn-ea"/>
                <a:cs typeface="+mn-ea"/>
                <a:sym typeface="+mn-lt"/>
              </a:rPr>
              <a:t>应为多少？</a:t>
            </a:r>
            <a:endParaRPr lang="en-US" altLang="zh-CN" dirty="0">
              <a:solidFill>
                <a:srgbClr val="002060"/>
              </a:solidFill>
              <a:latin typeface="+mn-lt"/>
              <a:ea typeface="+mn-ea"/>
              <a:cs typeface="+mn-ea"/>
              <a:sym typeface="+mn-lt"/>
            </a:endParaRPr>
          </a:p>
        </p:txBody>
      </p:sp>
      <p:sp>
        <p:nvSpPr>
          <p:cNvPr id="5" name="矩形 4"/>
          <p:cNvSpPr>
            <a:spLocks noChangeArrowheads="1"/>
          </p:cNvSpPr>
          <p:nvPr/>
        </p:nvSpPr>
        <p:spPr bwMode="auto">
          <a:xfrm>
            <a:off x="1260594" y="2807845"/>
            <a:ext cx="6378577"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10000"/>
              </a:lnSpc>
              <a:spcBef>
                <a:spcPct val="20000"/>
              </a:spcBef>
            </a:pPr>
            <a:r>
              <a:rPr lang="en-US" altLang="zh-CN">
                <a:solidFill>
                  <a:srgbClr val="FF0000"/>
                </a:solidFill>
                <a:latin typeface="+mn-lt"/>
                <a:ea typeface="+mn-ea"/>
                <a:cs typeface="+mn-ea"/>
                <a:sym typeface="+mn-lt"/>
              </a:rPr>
              <a:t>Baud=T</a:t>
            </a:r>
            <a:r>
              <a:rPr lang="en-US" altLang="zh-CN" baseline="-25000">
                <a:solidFill>
                  <a:srgbClr val="FF0000"/>
                </a:solidFill>
                <a:latin typeface="+mn-lt"/>
                <a:ea typeface="+mn-ea"/>
                <a:cs typeface="+mn-ea"/>
                <a:sym typeface="+mn-lt"/>
              </a:rPr>
              <a:t>X</a:t>
            </a:r>
            <a:r>
              <a:rPr lang="en-US" altLang="zh-CN">
                <a:solidFill>
                  <a:srgbClr val="FF0000"/>
                </a:solidFill>
                <a:latin typeface="+mn-lt"/>
                <a:ea typeface="+mn-ea"/>
                <a:cs typeface="+mn-ea"/>
                <a:sym typeface="+mn-lt"/>
              </a:rPr>
              <a:t>C÷Factor1=38400÷16=2400 b/s</a:t>
            </a:r>
            <a:endParaRPr lang="en-US" altLang="zh-CN">
              <a:solidFill>
                <a:srgbClr val="FF0000"/>
              </a:solidFill>
              <a:latin typeface="+mn-lt"/>
              <a:ea typeface="+mn-ea"/>
              <a:cs typeface="+mn-ea"/>
              <a:sym typeface="+mn-lt"/>
            </a:endParaRPr>
          </a:p>
          <a:p>
            <a:pPr algn="just">
              <a:lnSpc>
                <a:spcPct val="110000"/>
              </a:lnSpc>
              <a:spcBef>
                <a:spcPct val="20000"/>
              </a:spcBef>
            </a:pPr>
            <a:r>
              <a:rPr lang="en-US" altLang="zh-CN">
                <a:solidFill>
                  <a:srgbClr val="FF0000"/>
                </a:solidFill>
                <a:latin typeface="+mn-lt"/>
                <a:ea typeface="+mn-ea"/>
                <a:cs typeface="+mn-ea"/>
                <a:sym typeface="+mn-lt"/>
              </a:rPr>
              <a:t>R</a:t>
            </a:r>
            <a:r>
              <a:rPr lang="en-US" altLang="zh-CN" baseline="-25000">
                <a:solidFill>
                  <a:srgbClr val="FF0000"/>
                </a:solidFill>
                <a:latin typeface="+mn-lt"/>
                <a:ea typeface="+mn-ea"/>
                <a:cs typeface="+mn-ea"/>
                <a:sym typeface="+mn-lt"/>
              </a:rPr>
              <a:t>X</a:t>
            </a:r>
            <a:r>
              <a:rPr lang="en-US" altLang="zh-CN">
                <a:solidFill>
                  <a:srgbClr val="FF0000"/>
                </a:solidFill>
                <a:latin typeface="+mn-lt"/>
                <a:ea typeface="+mn-ea"/>
                <a:cs typeface="+mn-ea"/>
                <a:sym typeface="+mn-lt"/>
              </a:rPr>
              <a:t>C=Baud×Factor2=2400×64=153600 Hz</a:t>
            </a:r>
            <a:endParaRPr lang="zh-CN" altLang="en-US">
              <a:solidFill>
                <a:srgbClr val="FF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51"/>
          <p:cNvSpPr>
            <a:spLocks noChangeArrowheads="1"/>
          </p:cNvSpPr>
          <p:nvPr/>
        </p:nvSpPr>
        <p:spPr bwMode="auto">
          <a:xfrm>
            <a:off x="952987" y="2595562"/>
            <a:ext cx="7238016" cy="1421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0" indent="0" algn="just">
              <a:lnSpc>
                <a:spcPct val="120000"/>
              </a:lnSpc>
              <a:spcBef>
                <a:spcPts val="0"/>
              </a:spcBef>
              <a:buSzPct val="85000"/>
            </a:pPr>
            <a:r>
              <a:rPr kumimoji="1" lang="zh-CN" altLang="en-US" sz="2300" dirty="0">
                <a:latin typeface="+mn-lt"/>
                <a:ea typeface="+mn-ea"/>
                <a:cs typeface="+mn-ea"/>
                <a:sym typeface="+mn-lt"/>
              </a:rPr>
              <a:t>    异步通信是以字符为单位进行传输的。</a:t>
            </a:r>
            <a:r>
              <a:rPr kumimoji="1" lang="zh-CN" altLang="en-US" sz="2300" dirty="0">
                <a:solidFill>
                  <a:srgbClr val="0033CC"/>
                </a:solidFill>
                <a:latin typeface="+mn-lt"/>
                <a:ea typeface="+mn-ea"/>
                <a:cs typeface="+mn-ea"/>
                <a:sym typeface="+mn-lt"/>
              </a:rPr>
              <a:t>起止式</a:t>
            </a:r>
            <a:r>
              <a:rPr kumimoji="1" lang="zh-CN" altLang="en-US" sz="2300" dirty="0">
                <a:latin typeface="+mn-lt"/>
                <a:ea typeface="+mn-ea"/>
                <a:cs typeface="+mn-ea"/>
                <a:sym typeface="+mn-lt"/>
              </a:rPr>
              <a:t>是在</a:t>
            </a:r>
            <a:r>
              <a:rPr kumimoji="1" lang="zh-CN" altLang="en-US" sz="2300" dirty="0">
                <a:solidFill>
                  <a:srgbClr val="C00000"/>
                </a:solidFill>
                <a:latin typeface="+mn-lt"/>
                <a:ea typeface="+mn-ea"/>
                <a:cs typeface="+mn-ea"/>
                <a:sym typeface="+mn-lt"/>
              </a:rPr>
              <a:t>每个字符</a:t>
            </a:r>
            <a:r>
              <a:rPr kumimoji="1" lang="zh-CN" altLang="en-US" sz="2300" dirty="0">
                <a:latin typeface="+mn-lt"/>
                <a:ea typeface="+mn-ea"/>
                <a:cs typeface="+mn-ea"/>
                <a:sym typeface="+mn-lt"/>
              </a:rPr>
              <a:t>的</a:t>
            </a:r>
            <a:r>
              <a:rPr kumimoji="1" lang="zh-CN" altLang="en-US" sz="2300" dirty="0">
                <a:solidFill>
                  <a:srgbClr val="009900"/>
                </a:solidFill>
                <a:latin typeface="+mn-lt"/>
                <a:ea typeface="+mn-ea"/>
                <a:cs typeface="+mn-ea"/>
                <a:sym typeface="+mn-lt"/>
              </a:rPr>
              <a:t>前面加起始位</a:t>
            </a:r>
            <a:r>
              <a:rPr kumimoji="1" lang="zh-CN" altLang="en-US" sz="2300" dirty="0">
                <a:latin typeface="+mn-lt"/>
                <a:ea typeface="+mn-ea"/>
                <a:cs typeface="+mn-ea"/>
                <a:sym typeface="+mn-lt"/>
              </a:rPr>
              <a:t>，</a:t>
            </a:r>
            <a:r>
              <a:rPr kumimoji="1" lang="zh-CN" altLang="en-US" sz="2300" dirty="0">
                <a:solidFill>
                  <a:srgbClr val="009900"/>
                </a:solidFill>
                <a:latin typeface="+mn-lt"/>
                <a:ea typeface="+mn-ea"/>
                <a:cs typeface="+mn-ea"/>
                <a:sym typeface="+mn-lt"/>
              </a:rPr>
              <a:t>后面加停止位</a:t>
            </a:r>
            <a:r>
              <a:rPr kumimoji="1" lang="zh-CN" altLang="en-US" sz="2300" dirty="0">
                <a:latin typeface="+mn-lt"/>
                <a:ea typeface="+mn-ea"/>
                <a:cs typeface="+mn-ea"/>
                <a:sym typeface="+mn-lt"/>
              </a:rPr>
              <a:t>，</a:t>
            </a:r>
            <a:r>
              <a:rPr kumimoji="1" lang="zh-CN" altLang="en-US" sz="2300" dirty="0">
                <a:solidFill>
                  <a:srgbClr val="7030A0"/>
                </a:solidFill>
                <a:latin typeface="+mn-lt"/>
                <a:ea typeface="+mn-ea"/>
                <a:cs typeface="+mn-ea"/>
                <a:sym typeface="+mn-lt"/>
              </a:rPr>
              <a:t>中间可以加奇偶校验位，空闲位</a:t>
            </a:r>
            <a:r>
              <a:rPr kumimoji="1" lang="zh-CN" altLang="en-US" sz="2300" dirty="0">
                <a:latin typeface="+mn-lt"/>
                <a:ea typeface="+mn-ea"/>
                <a:cs typeface="+mn-ea"/>
                <a:sym typeface="+mn-lt"/>
              </a:rPr>
              <a:t>，形成一个完整的字符帧格式。</a:t>
            </a:r>
            <a:endParaRPr kumimoji="1" lang="zh-CN" altLang="en-US" sz="2300" dirty="0">
              <a:latin typeface="+mn-lt"/>
              <a:ea typeface="+mn-ea"/>
              <a:cs typeface="+mn-ea"/>
              <a:sym typeface="+mn-lt"/>
            </a:endParaRPr>
          </a:p>
        </p:txBody>
      </p:sp>
      <p:sp>
        <p:nvSpPr>
          <p:cNvPr id="39939" name="矩形 1"/>
          <p:cNvSpPr>
            <a:spLocks noChangeArrowheads="1"/>
          </p:cNvSpPr>
          <p:nvPr/>
        </p:nvSpPr>
        <p:spPr bwMode="auto">
          <a:xfrm>
            <a:off x="2223293" y="1157287"/>
            <a:ext cx="46974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20000"/>
              </a:spcBef>
              <a:buSzPct val="85000"/>
            </a:pPr>
            <a:r>
              <a:rPr kumimoji="1" lang="en-US" altLang="zh-CN" sz="2800" dirty="0">
                <a:latin typeface="+mn-lt"/>
                <a:ea typeface="+mn-ea"/>
                <a:cs typeface="+mn-ea"/>
                <a:sym typeface="+mn-lt"/>
              </a:rPr>
              <a:t>13.3 </a:t>
            </a:r>
            <a:r>
              <a:rPr kumimoji="1" lang="zh-CN" altLang="en-US" sz="2800" dirty="0">
                <a:latin typeface="+mn-lt"/>
                <a:ea typeface="+mn-ea"/>
                <a:cs typeface="+mn-ea"/>
                <a:sym typeface="+mn-lt"/>
              </a:rPr>
              <a:t>串行通信中的数据格式</a:t>
            </a:r>
            <a:endParaRPr kumimoji="1" lang="zh-CN" altLang="en-US" sz="2800" dirty="0">
              <a:latin typeface="+mn-lt"/>
              <a:ea typeface="+mn-ea"/>
              <a:cs typeface="+mn-ea"/>
              <a:sym typeface="+mn-lt"/>
            </a:endParaRPr>
          </a:p>
        </p:txBody>
      </p:sp>
      <p:sp>
        <p:nvSpPr>
          <p:cNvPr id="39940" name="矩形 2"/>
          <p:cNvSpPr>
            <a:spLocks noChangeArrowheads="1"/>
          </p:cNvSpPr>
          <p:nvPr/>
        </p:nvSpPr>
        <p:spPr bwMode="auto">
          <a:xfrm>
            <a:off x="761838" y="1906587"/>
            <a:ext cx="4926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20000"/>
              </a:spcBef>
              <a:buSzPct val="85000"/>
            </a:pPr>
            <a:r>
              <a:rPr kumimoji="1" lang="en-US" altLang="zh-CN" dirty="0">
                <a:solidFill>
                  <a:srgbClr val="C00000"/>
                </a:solidFill>
                <a:latin typeface="+mn-lt"/>
                <a:ea typeface="+mn-ea"/>
                <a:cs typeface="+mn-ea"/>
                <a:sym typeface="+mn-lt"/>
              </a:rPr>
              <a:t>13.3.1 </a:t>
            </a:r>
            <a:r>
              <a:rPr kumimoji="1" lang="zh-CN" altLang="en-US" dirty="0">
                <a:solidFill>
                  <a:srgbClr val="C00000"/>
                </a:solidFill>
                <a:latin typeface="+mn-lt"/>
                <a:ea typeface="+mn-ea"/>
                <a:cs typeface="+mn-ea"/>
                <a:sym typeface="+mn-lt"/>
              </a:rPr>
              <a:t>起止式异步通信数据格式</a:t>
            </a:r>
            <a:endParaRPr kumimoji="1" lang="zh-CN" altLang="en-US" dirty="0">
              <a:solidFill>
                <a:srgbClr val="C00000"/>
              </a:solidFill>
              <a:latin typeface="+mn-lt"/>
              <a:ea typeface="+mn-ea"/>
              <a:cs typeface="+mn-ea"/>
              <a:sym typeface="+mn-lt"/>
            </a:endParaRPr>
          </a:p>
        </p:txBody>
      </p:sp>
      <p:pic>
        <p:nvPicPr>
          <p:cNvPr id="6" name="Picture 39" descr="1108"/>
          <p:cNvPicPr>
            <a:picLocks noChangeAspect="1" noChangeArrowheads="1"/>
          </p:cNvPicPr>
          <p:nvPr/>
        </p:nvPicPr>
        <p:blipFill>
          <a:blip r:embed="rId1" cstate="hqprint">
            <a:extLst>
              <a:ext uri="{28A0092B-C50C-407E-A947-70E740481C1C}">
                <a14:useLocalDpi xmlns:a14="http://schemas.microsoft.com/office/drawing/2010/main" val="0"/>
              </a:ext>
            </a:extLst>
          </a:blip>
          <a:srcRect/>
          <a:stretch>
            <a:fillRect/>
          </a:stretch>
        </p:blipFill>
        <p:spPr bwMode="auto">
          <a:xfrm>
            <a:off x="1040602" y="4277374"/>
            <a:ext cx="7062787"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4"/>
          <p:cNvSpPr txBox="1">
            <a:spLocks noChangeArrowheads="1"/>
          </p:cNvSpPr>
          <p:nvPr/>
        </p:nvSpPr>
        <p:spPr bwMode="auto">
          <a:xfrm>
            <a:off x="2257420" y="6395017"/>
            <a:ext cx="462915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1600" dirty="0">
                <a:latin typeface="+mn-lt"/>
                <a:ea typeface="+mn-ea"/>
                <a:cs typeface="+mn-ea"/>
                <a:sym typeface="+mn-lt"/>
              </a:rPr>
              <a:t>   </a:t>
            </a:r>
            <a:r>
              <a:rPr lang="zh-CN" altLang="en-US" sz="1600" dirty="0">
                <a:latin typeface="+mn-lt"/>
                <a:ea typeface="+mn-ea"/>
                <a:cs typeface="+mn-ea"/>
                <a:sym typeface="+mn-lt"/>
              </a:rPr>
              <a:t>起止式异步通信数据格式</a:t>
            </a:r>
            <a:r>
              <a:rPr lang="zh-CN" altLang="en-US" sz="1600" dirty="0">
                <a:solidFill>
                  <a:srgbClr val="0033CC"/>
                </a:solidFill>
                <a:latin typeface="+mn-lt"/>
                <a:ea typeface="+mn-ea"/>
                <a:cs typeface="+mn-ea"/>
                <a:sym typeface="+mn-lt"/>
              </a:rPr>
              <a:t>（汽车）</a:t>
            </a:r>
            <a:endParaRPr lang="zh-CN" altLang="en-US" sz="1600" dirty="0">
              <a:solidFill>
                <a:srgbClr val="0033CC"/>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fade">
                                      <p:cBhvr>
                                        <p:cTn id="7" dur="500"/>
                                        <p:tgtEl>
                                          <p:spTgt spid="3993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ldLvl="0" animBg="1"/>
      <p:bldP spid="7"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51"/>
          <p:cNvSpPr>
            <a:spLocks noChangeArrowheads="1"/>
          </p:cNvSpPr>
          <p:nvPr/>
        </p:nvSpPr>
        <p:spPr bwMode="auto">
          <a:xfrm>
            <a:off x="710397" y="1143973"/>
            <a:ext cx="7723205" cy="3484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0" indent="0" algn="just">
              <a:lnSpc>
                <a:spcPct val="120000"/>
              </a:lnSpc>
              <a:spcBef>
                <a:spcPts val="0"/>
              </a:spcBef>
              <a:buSzPct val="85000"/>
            </a:pPr>
            <a:r>
              <a:rPr kumimoji="1" lang="zh-CN" altLang="en-US" sz="2000" dirty="0">
                <a:latin typeface="+mn-lt"/>
                <a:ea typeface="+mn-ea"/>
                <a:cs typeface="+mn-ea"/>
                <a:sym typeface="+mn-lt"/>
              </a:rPr>
              <a:t>每个字符帧由</a:t>
            </a:r>
            <a:r>
              <a:rPr kumimoji="1" lang="en-US" altLang="zh-CN" sz="2000" dirty="0">
                <a:latin typeface="+mn-lt"/>
                <a:ea typeface="+mn-ea"/>
                <a:cs typeface="+mn-ea"/>
                <a:sym typeface="+mn-lt"/>
              </a:rPr>
              <a:t>4</a:t>
            </a:r>
            <a:r>
              <a:rPr kumimoji="1" lang="zh-CN" altLang="en-US" sz="2000" dirty="0">
                <a:latin typeface="+mn-lt"/>
                <a:ea typeface="+mn-ea"/>
                <a:cs typeface="+mn-ea"/>
                <a:sym typeface="+mn-lt"/>
              </a:rPr>
              <a:t>个部分组成：</a:t>
            </a:r>
            <a:endParaRPr kumimoji="1" lang="en-US" altLang="zh-CN" sz="2000" dirty="0">
              <a:latin typeface="+mn-lt"/>
              <a:ea typeface="+mn-ea"/>
              <a:cs typeface="+mn-ea"/>
              <a:sym typeface="+mn-lt"/>
            </a:endParaRPr>
          </a:p>
          <a:p>
            <a:pPr algn="just">
              <a:lnSpc>
                <a:spcPct val="120000"/>
              </a:lnSpc>
              <a:spcBef>
                <a:spcPts val="0"/>
              </a:spcBef>
              <a:buSzPct val="85000"/>
              <a:buFont typeface="Wingdings" panose="05000000000000000000" pitchFamily="2" charset="2"/>
              <a:buChar char="l"/>
            </a:pPr>
            <a:r>
              <a:rPr kumimoji="1" lang="en-US" altLang="zh-CN" sz="2000" dirty="0">
                <a:solidFill>
                  <a:srgbClr val="C00000"/>
                </a:solidFill>
                <a:latin typeface="+mn-lt"/>
                <a:ea typeface="+mn-ea"/>
                <a:cs typeface="+mn-ea"/>
                <a:sym typeface="+mn-lt"/>
              </a:rPr>
              <a:t>1</a:t>
            </a:r>
            <a:r>
              <a:rPr kumimoji="1" lang="zh-CN" altLang="en-US" sz="2000" dirty="0">
                <a:solidFill>
                  <a:srgbClr val="C00000"/>
                </a:solidFill>
                <a:latin typeface="+mn-lt"/>
                <a:ea typeface="+mn-ea"/>
                <a:cs typeface="+mn-ea"/>
                <a:sym typeface="+mn-lt"/>
              </a:rPr>
              <a:t>位起始位</a:t>
            </a:r>
            <a:r>
              <a:rPr kumimoji="1" lang="zh-CN" altLang="en-US" sz="2000" dirty="0">
                <a:latin typeface="+mn-lt"/>
                <a:ea typeface="+mn-ea"/>
                <a:cs typeface="+mn-ea"/>
                <a:sym typeface="+mn-lt"/>
              </a:rPr>
              <a:t>，</a:t>
            </a:r>
            <a:r>
              <a:rPr kumimoji="1" lang="zh-CN" altLang="en-US" sz="2000" dirty="0">
                <a:solidFill>
                  <a:srgbClr val="0033CC"/>
                </a:solidFill>
                <a:latin typeface="+mn-lt"/>
                <a:ea typeface="+mn-ea"/>
                <a:cs typeface="+mn-ea"/>
                <a:sym typeface="+mn-lt"/>
              </a:rPr>
              <a:t>低电平</a:t>
            </a:r>
            <a:r>
              <a:rPr kumimoji="1" lang="zh-CN" altLang="en-US" sz="2000" dirty="0">
                <a:latin typeface="+mn-lt"/>
                <a:ea typeface="+mn-ea"/>
                <a:cs typeface="+mn-ea"/>
                <a:sym typeface="+mn-lt"/>
              </a:rPr>
              <a:t>，逻辑值</a:t>
            </a:r>
            <a:r>
              <a:rPr kumimoji="1" lang="en-US" altLang="zh-CN" sz="2000" dirty="0">
                <a:latin typeface="+mn-lt"/>
                <a:ea typeface="+mn-ea"/>
                <a:cs typeface="+mn-ea"/>
                <a:sym typeface="+mn-lt"/>
              </a:rPr>
              <a:t>0</a:t>
            </a:r>
            <a:r>
              <a:rPr kumimoji="1" lang="zh-CN" altLang="en-US" sz="2000" dirty="0">
                <a:latin typeface="+mn-lt"/>
                <a:ea typeface="+mn-ea"/>
                <a:cs typeface="+mn-ea"/>
                <a:sym typeface="+mn-lt"/>
              </a:rPr>
              <a:t>。</a:t>
            </a:r>
            <a:endParaRPr kumimoji="1" lang="zh-CN" altLang="en-US" sz="2000" dirty="0">
              <a:latin typeface="+mn-lt"/>
              <a:ea typeface="+mn-ea"/>
              <a:cs typeface="+mn-ea"/>
              <a:sym typeface="+mn-lt"/>
            </a:endParaRPr>
          </a:p>
          <a:p>
            <a:pPr algn="just">
              <a:lnSpc>
                <a:spcPct val="120000"/>
              </a:lnSpc>
              <a:spcBef>
                <a:spcPts val="0"/>
              </a:spcBef>
              <a:buSzPct val="85000"/>
              <a:buFont typeface="Wingdings" panose="05000000000000000000" pitchFamily="2" charset="2"/>
              <a:buChar char="l"/>
            </a:pPr>
            <a:r>
              <a:rPr kumimoji="1" lang="en-US" altLang="zh-CN" sz="2000" dirty="0">
                <a:solidFill>
                  <a:srgbClr val="C00000"/>
                </a:solidFill>
                <a:latin typeface="+mn-lt"/>
                <a:ea typeface="+mn-ea"/>
                <a:cs typeface="+mn-ea"/>
                <a:sym typeface="+mn-lt"/>
              </a:rPr>
              <a:t>5</a:t>
            </a:r>
            <a:r>
              <a:rPr kumimoji="1" lang="zh-CN" altLang="en-US" sz="2000" dirty="0">
                <a:solidFill>
                  <a:srgbClr val="C00000"/>
                </a:solidFill>
                <a:latin typeface="+mn-lt"/>
                <a:ea typeface="+mn-ea"/>
                <a:cs typeface="+mn-ea"/>
                <a:sym typeface="+mn-lt"/>
              </a:rPr>
              <a:t>～</a:t>
            </a:r>
            <a:r>
              <a:rPr kumimoji="1" lang="en-US" altLang="zh-CN" sz="2000" dirty="0">
                <a:solidFill>
                  <a:srgbClr val="C00000"/>
                </a:solidFill>
                <a:latin typeface="+mn-lt"/>
                <a:ea typeface="+mn-ea"/>
                <a:cs typeface="+mn-ea"/>
                <a:sym typeface="+mn-lt"/>
              </a:rPr>
              <a:t>8</a:t>
            </a:r>
            <a:r>
              <a:rPr kumimoji="1" lang="zh-CN" altLang="en-US" sz="2000" dirty="0">
                <a:solidFill>
                  <a:srgbClr val="C00000"/>
                </a:solidFill>
                <a:latin typeface="+mn-lt"/>
                <a:ea typeface="+mn-ea"/>
                <a:cs typeface="+mn-ea"/>
                <a:sym typeface="+mn-lt"/>
              </a:rPr>
              <a:t>位数据位</a:t>
            </a:r>
            <a:r>
              <a:rPr kumimoji="1" lang="zh-CN" altLang="en-US" sz="2000" dirty="0">
                <a:latin typeface="+mn-lt"/>
                <a:ea typeface="+mn-ea"/>
                <a:cs typeface="+mn-ea"/>
                <a:sym typeface="+mn-lt"/>
              </a:rPr>
              <a:t>，紧跟在起始位后，是要传输的有效信息。规定从低位至高位依次传输。</a:t>
            </a:r>
            <a:endParaRPr kumimoji="1" lang="zh-CN" altLang="en-US" sz="2000" dirty="0">
              <a:latin typeface="+mn-lt"/>
              <a:ea typeface="+mn-ea"/>
              <a:cs typeface="+mn-ea"/>
              <a:sym typeface="+mn-lt"/>
            </a:endParaRPr>
          </a:p>
          <a:p>
            <a:pPr algn="just">
              <a:lnSpc>
                <a:spcPct val="120000"/>
              </a:lnSpc>
              <a:spcBef>
                <a:spcPts val="0"/>
              </a:spcBef>
              <a:buSzPct val="85000"/>
              <a:buFont typeface="Wingdings" panose="05000000000000000000" pitchFamily="2" charset="2"/>
              <a:buChar char="l"/>
            </a:pPr>
            <a:r>
              <a:rPr kumimoji="1" lang="en-US" altLang="zh-CN" sz="2000" dirty="0">
                <a:solidFill>
                  <a:srgbClr val="C00000"/>
                </a:solidFill>
                <a:latin typeface="+mn-lt"/>
                <a:ea typeface="+mn-ea"/>
                <a:cs typeface="+mn-ea"/>
                <a:sym typeface="+mn-lt"/>
              </a:rPr>
              <a:t>1</a:t>
            </a:r>
            <a:r>
              <a:rPr kumimoji="1" lang="zh-CN" altLang="en-US" sz="2000" dirty="0">
                <a:solidFill>
                  <a:srgbClr val="C00000"/>
                </a:solidFill>
                <a:latin typeface="+mn-lt"/>
                <a:ea typeface="+mn-ea"/>
                <a:cs typeface="+mn-ea"/>
                <a:sym typeface="+mn-lt"/>
              </a:rPr>
              <a:t>位校验位</a:t>
            </a:r>
            <a:r>
              <a:rPr kumimoji="1" lang="zh-CN" altLang="en-US" sz="2000" dirty="0">
                <a:latin typeface="+mn-lt"/>
                <a:ea typeface="+mn-ea"/>
                <a:cs typeface="+mn-ea"/>
                <a:sym typeface="+mn-lt"/>
              </a:rPr>
              <a:t>（也可以没有校验位）。</a:t>
            </a:r>
            <a:endParaRPr kumimoji="1" lang="zh-CN" altLang="en-US" sz="2000" dirty="0">
              <a:latin typeface="+mn-lt"/>
              <a:ea typeface="+mn-ea"/>
              <a:cs typeface="+mn-ea"/>
              <a:sym typeface="+mn-lt"/>
            </a:endParaRPr>
          </a:p>
          <a:p>
            <a:pPr algn="just">
              <a:lnSpc>
                <a:spcPct val="120000"/>
              </a:lnSpc>
              <a:spcBef>
                <a:spcPts val="0"/>
              </a:spcBef>
              <a:buSzPct val="85000"/>
              <a:buFont typeface="Wingdings" panose="05000000000000000000" pitchFamily="2" charset="2"/>
              <a:buChar char="l"/>
            </a:pPr>
            <a:r>
              <a:rPr kumimoji="1" lang="en-US" altLang="zh-CN" sz="2000" dirty="0">
                <a:solidFill>
                  <a:srgbClr val="C00000"/>
                </a:solidFill>
                <a:latin typeface="+mn-lt"/>
                <a:ea typeface="+mn-ea"/>
                <a:cs typeface="+mn-ea"/>
                <a:sym typeface="+mn-lt"/>
              </a:rPr>
              <a:t>1</a:t>
            </a:r>
            <a:r>
              <a:rPr kumimoji="1" lang="zh-CN" altLang="en-US" sz="2000" dirty="0">
                <a:solidFill>
                  <a:srgbClr val="C00000"/>
                </a:solidFill>
                <a:latin typeface="+mn-lt"/>
                <a:ea typeface="+mn-ea"/>
                <a:cs typeface="+mn-ea"/>
                <a:sym typeface="+mn-lt"/>
              </a:rPr>
              <a:t>位，或</a:t>
            </a:r>
            <a:r>
              <a:rPr kumimoji="1" lang="en-US" altLang="zh-CN" sz="2000" dirty="0">
                <a:solidFill>
                  <a:srgbClr val="C00000"/>
                </a:solidFill>
                <a:latin typeface="+mn-lt"/>
                <a:ea typeface="+mn-ea"/>
                <a:cs typeface="+mn-ea"/>
                <a:sym typeface="+mn-lt"/>
              </a:rPr>
              <a:t>1</a:t>
            </a:r>
            <a:r>
              <a:rPr kumimoji="1" lang="zh-CN" altLang="en-US" sz="2000" dirty="0">
                <a:solidFill>
                  <a:srgbClr val="C00000"/>
                </a:solidFill>
                <a:latin typeface="+mn-lt"/>
                <a:ea typeface="+mn-ea"/>
                <a:cs typeface="+mn-ea"/>
                <a:sym typeface="+mn-lt"/>
              </a:rPr>
              <a:t>位半，或</a:t>
            </a:r>
            <a:r>
              <a:rPr kumimoji="1" lang="en-US" altLang="zh-CN" sz="2000" dirty="0">
                <a:solidFill>
                  <a:srgbClr val="C00000"/>
                </a:solidFill>
                <a:latin typeface="+mn-lt"/>
                <a:ea typeface="+mn-ea"/>
                <a:cs typeface="+mn-ea"/>
                <a:sym typeface="+mn-lt"/>
              </a:rPr>
              <a:t>2</a:t>
            </a:r>
            <a:r>
              <a:rPr kumimoji="1" lang="zh-CN" altLang="en-US" sz="2000" dirty="0">
                <a:solidFill>
                  <a:srgbClr val="C00000"/>
                </a:solidFill>
                <a:latin typeface="+mn-lt"/>
                <a:ea typeface="+mn-ea"/>
                <a:cs typeface="+mn-ea"/>
                <a:sym typeface="+mn-lt"/>
              </a:rPr>
              <a:t>位停止位</a:t>
            </a:r>
            <a:r>
              <a:rPr kumimoji="1" lang="zh-CN" altLang="en-US" sz="2000" dirty="0">
                <a:latin typeface="+mn-lt"/>
                <a:ea typeface="+mn-ea"/>
                <a:cs typeface="+mn-ea"/>
                <a:sym typeface="+mn-lt"/>
              </a:rPr>
              <a:t>，</a:t>
            </a:r>
            <a:r>
              <a:rPr kumimoji="1" lang="zh-CN" altLang="en-US" sz="2000" dirty="0">
                <a:solidFill>
                  <a:srgbClr val="0033CC"/>
                </a:solidFill>
                <a:latin typeface="+mn-lt"/>
                <a:ea typeface="+mn-ea"/>
                <a:cs typeface="+mn-ea"/>
                <a:sym typeface="+mn-lt"/>
              </a:rPr>
              <a:t>高电平</a:t>
            </a:r>
            <a:r>
              <a:rPr kumimoji="1" lang="zh-CN" altLang="en-US" sz="2000" dirty="0">
                <a:latin typeface="+mn-lt"/>
                <a:ea typeface="+mn-ea"/>
                <a:cs typeface="+mn-ea"/>
                <a:sym typeface="+mn-lt"/>
              </a:rPr>
              <a:t>（逻辑值</a:t>
            </a:r>
            <a:r>
              <a:rPr kumimoji="1" lang="en-US" altLang="zh-CN" sz="2000" dirty="0">
                <a:latin typeface="+mn-lt"/>
                <a:ea typeface="+mn-ea"/>
                <a:cs typeface="+mn-ea"/>
                <a:sym typeface="+mn-lt"/>
              </a:rPr>
              <a:t>1)</a:t>
            </a:r>
            <a:r>
              <a:rPr kumimoji="1" lang="zh-CN" altLang="en-US" sz="2000" dirty="0">
                <a:latin typeface="+mn-lt"/>
                <a:ea typeface="+mn-ea"/>
                <a:cs typeface="+mn-ea"/>
                <a:sym typeface="+mn-lt"/>
              </a:rPr>
              <a:t>。</a:t>
            </a:r>
            <a:endParaRPr kumimoji="1" lang="zh-CN" altLang="en-US" sz="2000" dirty="0">
              <a:latin typeface="+mn-lt"/>
              <a:ea typeface="+mn-ea"/>
              <a:cs typeface="+mn-ea"/>
              <a:sym typeface="+mn-lt"/>
            </a:endParaRPr>
          </a:p>
          <a:p>
            <a:pPr algn="just">
              <a:lnSpc>
                <a:spcPct val="120000"/>
              </a:lnSpc>
              <a:spcBef>
                <a:spcPts val="0"/>
              </a:spcBef>
              <a:buSzPct val="85000"/>
            </a:pPr>
            <a:r>
              <a:rPr kumimoji="1" lang="zh-CN" altLang="en-US" sz="2000" dirty="0">
                <a:latin typeface="+mn-lt"/>
                <a:ea typeface="+mn-ea"/>
                <a:cs typeface="+mn-ea"/>
                <a:sym typeface="+mn-lt"/>
              </a:rPr>
              <a:t>     停止位后面是不定长度的</a:t>
            </a:r>
            <a:r>
              <a:rPr kumimoji="1" lang="zh-CN" altLang="en-US" sz="2000" dirty="0">
                <a:solidFill>
                  <a:srgbClr val="009900"/>
                </a:solidFill>
                <a:latin typeface="+mn-lt"/>
                <a:ea typeface="+mn-ea"/>
                <a:cs typeface="+mn-ea"/>
                <a:sym typeface="+mn-lt"/>
              </a:rPr>
              <a:t>空闲位</a:t>
            </a:r>
            <a:r>
              <a:rPr kumimoji="1" lang="zh-CN" altLang="en-US" sz="2000" dirty="0">
                <a:latin typeface="+mn-lt"/>
                <a:ea typeface="+mn-ea"/>
                <a:cs typeface="+mn-ea"/>
                <a:sym typeface="+mn-lt"/>
              </a:rPr>
              <a:t>。</a:t>
            </a:r>
            <a:endParaRPr kumimoji="1" lang="zh-CN" altLang="en-US" sz="2000" dirty="0">
              <a:latin typeface="+mn-lt"/>
              <a:ea typeface="+mn-ea"/>
              <a:cs typeface="+mn-ea"/>
              <a:sym typeface="+mn-lt"/>
            </a:endParaRPr>
          </a:p>
          <a:p>
            <a:pPr marL="396240" indent="0" algn="just">
              <a:lnSpc>
                <a:spcPct val="120000"/>
              </a:lnSpc>
              <a:spcBef>
                <a:spcPts val="0"/>
              </a:spcBef>
              <a:buSzPct val="85000"/>
            </a:pPr>
            <a:r>
              <a:rPr kumimoji="1" lang="zh-CN" altLang="en-US" sz="2000" dirty="0">
                <a:solidFill>
                  <a:srgbClr val="009900"/>
                </a:solidFill>
                <a:latin typeface="+mn-lt"/>
                <a:ea typeface="+mn-ea"/>
                <a:cs typeface="+mn-ea"/>
                <a:sym typeface="+mn-lt"/>
              </a:rPr>
              <a:t>停止位和空闲位都规定为高电平</a:t>
            </a:r>
            <a:r>
              <a:rPr kumimoji="1" lang="zh-CN" altLang="en-US" sz="2000" dirty="0">
                <a:latin typeface="+mn-lt"/>
                <a:ea typeface="+mn-ea"/>
                <a:cs typeface="+mn-ea"/>
                <a:sym typeface="+mn-lt"/>
              </a:rPr>
              <a:t>，这样就保证起始位开始  处一定有一个下跳变。</a:t>
            </a:r>
            <a:endParaRPr kumimoji="1" lang="zh-CN" altLang="en-US" sz="2000" dirty="0">
              <a:latin typeface="+mn-lt"/>
              <a:ea typeface="+mn-ea"/>
              <a:cs typeface="+mn-ea"/>
              <a:sym typeface="+mn-lt"/>
            </a:endParaRPr>
          </a:p>
        </p:txBody>
      </p:sp>
      <p:sp>
        <p:nvSpPr>
          <p:cNvPr id="2" name="矩形 1"/>
          <p:cNvSpPr/>
          <p:nvPr/>
        </p:nvSpPr>
        <p:spPr>
          <a:xfrm>
            <a:off x="648476" y="4758613"/>
            <a:ext cx="7847045" cy="1692771"/>
          </a:xfrm>
          <a:prstGeom prst="rect">
            <a:avLst/>
          </a:prstGeom>
          <a:ln w="28575">
            <a:solidFill>
              <a:srgbClr val="0033CC"/>
            </a:solidFill>
            <a:prstDash val="dash"/>
          </a:ln>
        </p:spPr>
        <p:txBody>
          <a:bodyPr wrap="square">
            <a:spAutoFit/>
          </a:bodyPr>
          <a:lstStyle/>
          <a:p>
            <a:pPr algn="just">
              <a:buFont typeface="Arial" panose="020B0604020202020204" pitchFamily="34" charset="0"/>
              <a:buNone/>
            </a:pPr>
            <a:r>
              <a:rPr lang="zh-CN" altLang="en-US" dirty="0">
                <a:solidFill>
                  <a:srgbClr val="0033CC"/>
                </a:solidFill>
                <a:latin typeface="+mn-lt"/>
                <a:ea typeface="+mn-ea"/>
                <a:cs typeface="+mn-ea"/>
                <a:sym typeface="+mn-lt"/>
              </a:rPr>
              <a:t>起</a:t>
            </a:r>
            <a:r>
              <a:rPr lang="en-US" altLang="zh-CN" dirty="0">
                <a:solidFill>
                  <a:srgbClr val="0033CC"/>
                </a:solidFill>
                <a:latin typeface="+mn-lt"/>
                <a:ea typeface="+mn-ea"/>
                <a:cs typeface="+mn-ea"/>
                <a:sym typeface="+mn-lt"/>
              </a:rPr>
              <a:t>/</a:t>
            </a:r>
            <a:r>
              <a:rPr lang="zh-CN" altLang="en-US" dirty="0">
                <a:solidFill>
                  <a:srgbClr val="0033CC"/>
                </a:solidFill>
                <a:latin typeface="+mn-lt"/>
                <a:ea typeface="+mn-ea"/>
                <a:cs typeface="+mn-ea"/>
                <a:sym typeface="+mn-lt"/>
              </a:rPr>
              <a:t>止位的作用：</a:t>
            </a:r>
            <a:r>
              <a:rPr lang="zh-CN" altLang="en-US" sz="2000" dirty="0">
                <a:solidFill>
                  <a:srgbClr val="00B050"/>
                </a:solidFill>
                <a:latin typeface="+mn-lt"/>
                <a:ea typeface="+mn-ea"/>
                <a:cs typeface="+mn-ea"/>
                <a:sym typeface="+mn-lt"/>
              </a:rPr>
              <a:t>起始位和停止位</a:t>
            </a:r>
            <a:r>
              <a:rPr lang="zh-CN" altLang="en-US" sz="2000" dirty="0">
                <a:latin typeface="+mn-lt"/>
                <a:ea typeface="+mn-ea"/>
                <a:cs typeface="+mn-ea"/>
                <a:sym typeface="+mn-lt"/>
              </a:rPr>
              <a:t>是</a:t>
            </a:r>
            <a:r>
              <a:rPr lang="zh-CN" altLang="en-US" sz="2000" dirty="0">
                <a:solidFill>
                  <a:srgbClr val="C00000"/>
                </a:solidFill>
                <a:latin typeface="+mn-lt"/>
                <a:ea typeface="+mn-ea"/>
                <a:cs typeface="+mn-ea"/>
                <a:sym typeface="+mn-lt"/>
              </a:rPr>
              <a:t>作为联络信号</a:t>
            </a:r>
            <a:r>
              <a:rPr lang="zh-CN" altLang="en-US" sz="2000" dirty="0">
                <a:latin typeface="+mn-lt"/>
                <a:ea typeface="+mn-ea"/>
                <a:cs typeface="+mn-ea"/>
                <a:sym typeface="+mn-lt"/>
              </a:rPr>
              <a:t>而附加进来的，</a:t>
            </a:r>
            <a:r>
              <a:rPr lang="zh-CN" altLang="en-US" sz="2000" dirty="0">
                <a:solidFill>
                  <a:srgbClr val="C00000"/>
                </a:solidFill>
                <a:latin typeface="+mn-lt"/>
                <a:ea typeface="+mn-ea"/>
                <a:cs typeface="+mn-ea"/>
                <a:sym typeface="+mn-lt"/>
              </a:rPr>
              <a:t>当</a:t>
            </a:r>
            <a:r>
              <a:rPr lang="zh-CN" altLang="en-US" sz="2000" dirty="0">
                <a:solidFill>
                  <a:srgbClr val="00B050"/>
                </a:solidFill>
                <a:latin typeface="+mn-lt"/>
                <a:ea typeface="+mn-ea"/>
                <a:cs typeface="+mn-ea"/>
                <a:sym typeface="+mn-lt"/>
              </a:rPr>
              <a:t>起始位由</a:t>
            </a:r>
            <a:r>
              <a:rPr lang="zh-CN" altLang="en-US" sz="2000" dirty="0">
                <a:solidFill>
                  <a:srgbClr val="C00000"/>
                </a:solidFill>
                <a:latin typeface="+mn-lt"/>
                <a:ea typeface="+mn-ea"/>
                <a:cs typeface="+mn-ea"/>
                <a:sym typeface="+mn-lt"/>
              </a:rPr>
              <a:t>高电平</a:t>
            </a:r>
            <a:r>
              <a:rPr lang="zh-CN" altLang="en-US" sz="2000" dirty="0">
                <a:solidFill>
                  <a:srgbClr val="00B050"/>
                </a:solidFill>
                <a:latin typeface="+mn-lt"/>
                <a:ea typeface="+mn-ea"/>
                <a:cs typeface="+mn-ea"/>
                <a:sym typeface="+mn-lt"/>
              </a:rPr>
              <a:t>变为</a:t>
            </a:r>
            <a:r>
              <a:rPr lang="zh-CN" altLang="en-US" sz="2000" dirty="0">
                <a:solidFill>
                  <a:srgbClr val="C00000"/>
                </a:solidFill>
                <a:latin typeface="+mn-lt"/>
                <a:ea typeface="+mn-ea"/>
                <a:cs typeface="+mn-ea"/>
                <a:sym typeface="+mn-lt"/>
              </a:rPr>
              <a:t>低电平</a:t>
            </a:r>
            <a:r>
              <a:rPr lang="zh-CN" altLang="en-US" sz="2000" dirty="0">
                <a:latin typeface="+mn-lt"/>
                <a:ea typeface="+mn-ea"/>
                <a:cs typeface="+mn-ea"/>
                <a:sym typeface="+mn-lt"/>
              </a:rPr>
              <a:t>的</a:t>
            </a:r>
            <a:r>
              <a:rPr lang="zh-CN" altLang="en-US" sz="2000" dirty="0">
                <a:solidFill>
                  <a:srgbClr val="C00000"/>
                </a:solidFill>
                <a:latin typeface="+mn-lt"/>
                <a:ea typeface="+mn-ea"/>
                <a:cs typeface="+mn-ea"/>
                <a:sym typeface="+mn-lt"/>
              </a:rPr>
              <a:t>下跳变</a:t>
            </a:r>
            <a:r>
              <a:rPr lang="zh-CN" altLang="en-US" sz="2000" dirty="0">
                <a:latin typeface="+mn-lt"/>
                <a:ea typeface="+mn-ea"/>
                <a:cs typeface="+mn-ea"/>
                <a:sym typeface="+mn-lt"/>
              </a:rPr>
              <a:t>时，</a:t>
            </a:r>
            <a:r>
              <a:rPr lang="zh-CN" altLang="en-US" sz="2000" dirty="0">
                <a:solidFill>
                  <a:srgbClr val="C00000"/>
                </a:solidFill>
                <a:latin typeface="+mn-lt"/>
                <a:ea typeface="+mn-ea"/>
                <a:cs typeface="+mn-ea"/>
                <a:sym typeface="+mn-lt"/>
              </a:rPr>
              <a:t>告诉</a:t>
            </a:r>
            <a:r>
              <a:rPr lang="zh-CN" altLang="en-US" sz="2000" dirty="0">
                <a:solidFill>
                  <a:srgbClr val="00B050"/>
                </a:solidFill>
                <a:latin typeface="+mn-lt"/>
                <a:ea typeface="+mn-ea"/>
                <a:cs typeface="+mn-ea"/>
                <a:sym typeface="+mn-lt"/>
              </a:rPr>
              <a:t>接收方数据的传输</a:t>
            </a:r>
            <a:r>
              <a:rPr lang="zh-CN" altLang="en-US" sz="2000" dirty="0">
                <a:solidFill>
                  <a:srgbClr val="C00000"/>
                </a:solidFill>
                <a:latin typeface="+mn-lt"/>
                <a:ea typeface="+mn-ea"/>
                <a:cs typeface="+mn-ea"/>
                <a:sym typeface="+mn-lt"/>
              </a:rPr>
              <a:t>开始</a:t>
            </a:r>
            <a:r>
              <a:rPr lang="zh-CN" altLang="en-US" sz="2000" dirty="0">
                <a:latin typeface="+mn-lt"/>
                <a:ea typeface="+mn-ea"/>
                <a:cs typeface="+mn-ea"/>
                <a:sym typeface="+mn-lt"/>
              </a:rPr>
              <a:t>。</a:t>
            </a:r>
            <a:r>
              <a:rPr lang="zh-CN" altLang="en-US" sz="2000" dirty="0">
                <a:solidFill>
                  <a:srgbClr val="00B050"/>
                </a:solidFill>
                <a:latin typeface="+mn-lt"/>
                <a:ea typeface="+mn-ea"/>
                <a:cs typeface="+mn-ea"/>
                <a:sym typeface="+mn-lt"/>
              </a:rPr>
              <a:t>它的到来</a:t>
            </a:r>
            <a:r>
              <a:rPr lang="zh-CN" altLang="en-US" sz="2000" dirty="0">
                <a:latin typeface="+mn-lt"/>
                <a:ea typeface="+mn-ea"/>
                <a:cs typeface="+mn-ea"/>
                <a:sym typeface="+mn-lt"/>
              </a:rPr>
              <a:t>，</a:t>
            </a:r>
            <a:r>
              <a:rPr lang="zh-CN" altLang="en-US" sz="2000" dirty="0">
                <a:solidFill>
                  <a:srgbClr val="00B050"/>
                </a:solidFill>
                <a:latin typeface="+mn-lt"/>
                <a:ea typeface="+mn-ea"/>
                <a:cs typeface="+mn-ea"/>
                <a:sym typeface="+mn-lt"/>
              </a:rPr>
              <a:t>表示</a:t>
            </a:r>
            <a:r>
              <a:rPr lang="zh-CN" altLang="en-US" sz="2000" dirty="0">
                <a:latin typeface="+mn-lt"/>
                <a:ea typeface="+mn-ea"/>
                <a:cs typeface="+mn-ea"/>
                <a:sym typeface="+mn-lt"/>
              </a:rPr>
              <a:t>下面接着是数据位来了，</a:t>
            </a:r>
            <a:r>
              <a:rPr lang="zh-CN" altLang="en-US" sz="2000" dirty="0">
                <a:solidFill>
                  <a:srgbClr val="C00000"/>
                </a:solidFill>
                <a:latin typeface="+mn-lt"/>
                <a:ea typeface="+mn-ea"/>
                <a:cs typeface="+mn-ea"/>
                <a:sym typeface="+mn-lt"/>
              </a:rPr>
              <a:t>要接收方准备开始接收</a:t>
            </a:r>
            <a:r>
              <a:rPr lang="zh-CN" altLang="en-US" sz="2000" dirty="0">
                <a:latin typeface="+mn-lt"/>
                <a:ea typeface="+mn-ea"/>
                <a:cs typeface="+mn-ea"/>
                <a:sym typeface="+mn-lt"/>
              </a:rPr>
              <a:t>。而</a:t>
            </a:r>
            <a:r>
              <a:rPr lang="zh-CN" altLang="en-US" sz="2000" dirty="0">
                <a:solidFill>
                  <a:srgbClr val="00B050"/>
                </a:solidFill>
                <a:latin typeface="+mn-lt"/>
                <a:ea typeface="+mn-ea"/>
                <a:cs typeface="+mn-ea"/>
                <a:sym typeface="+mn-lt"/>
              </a:rPr>
              <a:t>停止位</a:t>
            </a:r>
            <a:r>
              <a:rPr lang="zh-CN" altLang="en-US" sz="2000" dirty="0">
                <a:solidFill>
                  <a:srgbClr val="C00000"/>
                </a:solidFill>
                <a:latin typeface="+mn-lt"/>
                <a:ea typeface="+mn-ea"/>
                <a:cs typeface="+mn-ea"/>
                <a:sym typeface="+mn-lt"/>
              </a:rPr>
              <a:t>标志一个字符的结束</a:t>
            </a:r>
            <a:r>
              <a:rPr lang="zh-CN" altLang="en-US" sz="2000" dirty="0">
                <a:latin typeface="+mn-lt"/>
                <a:ea typeface="+mn-ea"/>
                <a:cs typeface="+mn-ea"/>
                <a:sym typeface="+mn-lt"/>
              </a:rPr>
              <a:t>，</a:t>
            </a:r>
            <a:r>
              <a:rPr lang="zh-CN" altLang="en-US" sz="2000" dirty="0">
                <a:solidFill>
                  <a:srgbClr val="00B050"/>
                </a:solidFill>
                <a:latin typeface="+mn-lt"/>
                <a:ea typeface="+mn-ea"/>
                <a:cs typeface="+mn-ea"/>
                <a:sym typeface="+mn-lt"/>
              </a:rPr>
              <a:t>它的出现</a:t>
            </a:r>
            <a:r>
              <a:rPr lang="zh-CN" altLang="en-US" sz="2000" dirty="0">
                <a:latin typeface="+mn-lt"/>
                <a:ea typeface="+mn-ea"/>
                <a:cs typeface="+mn-ea"/>
                <a:sym typeface="+mn-lt"/>
              </a:rPr>
              <a:t>，</a:t>
            </a:r>
            <a:r>
              <a:rPr lang="zh-CN" altLang="en-US" sz="2000" dirty="0">
                <a:solidFill>
                  <a:srgbClr val="00B050"/>
                </a:solidFill>
                <a:latin typeface="+mn-lt"/>
                <a:ea typeface="+mn-ea"/>
                <a:cs typeface="+mn-ea"/>
                <a:sym typeface="+mn-lt"/>
              </a:rPr>
              <a:t>表示</a:t>
            </a:r>
            <a:r>
              <a:rPr lang="zh-CN" altLang="en-US" sz="2000" dirty="0">
                <a:solidFill>
                  <a:srgbClr val="C00000"/>
                </a:solidFill>
                <a:latin typeface="+mn-lt"/>
                <a:ea typeface="+mn-ea"/>
                <a:cs typeface="+mn-ea"/>
                <a:sym typeface="+mn-lt"/>
              </a:rPr>
              <a:t>一个字符传输结束</a:t>
            </a:r>
            <a:r>
              <a:rPr lang="zh-CN" altLang="en-US" sz="2000" dirty="0">
                <a:latin typeface="+mn-lt"/>
                <a:ea typeface="+mn-ea"/>
                <a:cs typeface="+mn-ea"/>
                <a:sym typeface="+mn-lt"/>
              </a:rPr>
              <a:t>。这样，就</a:t>
            </a:r>
            <a:r>
              <a:rPr lang="zh-CN" altLang="en-US" sz="2000" dirty="0">
                <a:solidFill>
                  <a:srgbClr val="00B050"/>
                </a:solidFill>
                <a:latin typeface="+mn-lt"/>
                <a:ea typeface="+mn-ea"/>
                <a:cs typeface="+mn-ea"/>
                <a:sym typeface="+mn-lt"/>
              </a:rPr>
              <a:t>为通信双方提供了</a:t>
            </a:r>
            <a:r>
              <a:rPr lang="zh-CN" altLang="en-US" sz="2000" dirty="0">
                <a:solidFill>
                  <a:srgbClr val="C00000"/>
                </a:solidFill>
                <a:latin typeface="+mn-lt"/>
                <a:ea typeface="+mn-ea"/>
                <a:cs typeface="+mn-ea"/>
                <a:sym typeface="+mn-lt"/>
              </a:rPr>
              <a:t>何时开始收发</a:t>
            </a:r>
            <a:r>
              <a:rPr lang="zh-CN" altLang="en-US" sz="2000" dirty="0">
                <a:latin typeface="+mn-lt"/>
                <a:ea typeface="+mn-ea"/>
                <a:cs typeface="+mn-ea"/>
                <a:sym typeface="+mn-lt"/>
              </a:rPr>
              <a:t>、</a:t>
            </a:r>
            <a:r>
              <a:rPr lang="zh-CN" altLang="en-US" sz="2000" dirty="0">
                <a:solidFill>
                  <a:srgbClr val="C00000"/>
                </a:solidFill>
                <a:latin typeface="+mn-lt"/>
                <a:ea typeface="+mn-ea"/>
                <a:cs typeface="+mn-ea"/>
                <a:sym typeface="+mn-lt"/>
              </a:rPr>
              <a:t>何时结束的标志。</a:t>
            </a:r>
            <a:endParaRPr lang="zh-CN" altLang="en-US" sz="2000" dirty="0">
              <a:solidFill>
                <a:srgbClr val="C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67"/>
          <p:cNvSpPr>
            <a:spLocks noChangeArrowheads="1"/>
          </p:cNvSpPr>
          <p:nvPr/>
        </p:nvSpPr>
        <p:spPr bwMode="auto">
          <a:xfrm>
            <a:off x="597159" y="1736726"/>
            <a:ext cx="7949682" cy="193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spcBef>
                <a:spcPct val="20000"/>
              </a:spcBef>
              <a:buSzPct val="85000"/>
            </a:pPr>
            <a:r>
              <a:rPr lang="en-US" altLang="zh-CN" dirty="0">
                <a:solidFill>
                  <a:srgbClr val="800000"/>
                </a:solidFill>
                <a:latin typeface="+mn-lt"/>
                <a:ea typeface="+mn-ea"/>
                <a:cs typeface="+mn-ea"/>
                <a:sym typeface="+mn-lt"/>
              </a:rPr>
              <a:t>1. </a:t>
            </a:r>
            <a:r>
              <a:rPr lang="zh-CN" altLang="en-US" dirty="0">
                <a:solidFill>
                  <a:srgbClr val="800000"/>
                </a:solidFill>
                <a:latin typeface="+mn-lt"/>
                <a:ea typeface="+mn-ea"/>
                <a:cs typeface="+mn-ea"/>
                <a:sym typeface="+mn-lt"/>
              </a:rPr>
              <a:t>功能：</a:t>
            </a:r>
            <a:endParaRPr lang="zh-CN" altLang="en-US" dirty="0">
              <a:solidFill>
                <a:srgbClr val="800000"/>
              </a:solidFill>
              <a:latin typeface="+mn-lt"/>
              <a:ea typeface="+mn-ea"/>
              <a:cs typeface="+mn-ea"/>
              <a:sym typeface="+mn-lt"/>
            </a:endParaRPr>
          </a:p>
          <a:p>
            <a:pPr algn="just">
              <a:lnSpc>
                <a:spcPct val="120000"/>
              </a:lnSpc>
              <a:spcBef>
                <a:spcPct val="20000"/>
              </a:spcBef>
              <a:buSzPct val="85000"/>
            </a:pPr>
            <a:r>
              <a:rPr lang="zh-CN" altLang="en-US" dirty="0">
                <a:latin typeface="+mn-lt"/>
                <a:ea typeface="+mn-ea"/>
                <a:cs typeface="+mn-ea"/>
                <a:sym typeface="+mn-lt"/>
              </a:rPr>
              <a:t>    同步通信一次传送若干个字符组成的数据块。并规定了</a:t>
            </a:r>
            <a:r>
              <a:rPr lang="en-US" altLang="zh-CN" dirty="0">
                <a:latin typeface="+mn-lt"/>
                <a:ea typeface="+mn-ea"/>
                <a:cs typeface="+mn-ea"/>
                <a:sym typeface="+mn-lt"/>
              </a:rPr>
              <a:t>10</a:t>
            </a:r>
            <a:r>
              <a:rPr lang="zh-CN" altLang="en-US" dirty="0">
                <a:latin typeface="+mn-lt"/>
                <a:ea typeface="+mn-ea"/>
                <a:cs typeface="+mn-ea"/>
                <a:sym typeface="+mn-lt"/>
              </a:rPr>
              <a:t>个特殊字符作为这个数据块的开头标志、结束标志以及整个传输过程的控制信息。</a:t>
            </a:r>
            <a:endParaRPr lang="zh-CN" altLang="en-US" dirty="0">
              <a:solidFill>
                <a:srgbClr val="800000"/>
              </a:solidFill>
              <a:latin typeface="+mn-lt"/>
              <a:ea typeface="+mn-ea"/>
              <a:cs typeface="+mn-ea"/>
              <a:sym typeface="+mn-lt"/>
            </a:endParaRPr>
          </a:p>
        </p:txBody>
      </p:sp>
      <p:sp>
        <p:nvSpPr>
          <p:cNvPr id="41988" name="矩形 1"/>
          <p:cNvSpPr>
            <a:spLocks noChangeArrowheads="1"/>
          </p:cNvSpPr>
          <p:nvPr/>
        </p:nvSpPr>
        <p:spPr bwMode="auto">
          <a:xfrm>
            <a:off x="565150" y="1139825"/>
            <a:ext cx="5541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20000"/>
              </a:spcBef>
              <a:buSzPct val="85000"/>
            </a:pPr>
            <a:r>
              <a:rPr lang="en-US" altLang="zh-CN" dirty="0">
                <a:solidFill>
                  <a:srgbClr val="C00000"/>
                </a:solidFill>
                <a:latin typeface="+mn-lt"/>
                <a:ea typeface="+mn-ea"/>
                <a:cs typeface="+mn-ea"/>
                <a:sym typeface="+mn-lt"/>
              </a:rPr>
              <a:t>13.3.2 </a:t>
            </a:r>
            <a:r>
              <a:rPr lang="zh-CN" altLang="en-US" dirty="0">
                <a:solidFill>
                  <a:srgbClr val="C00000"/>
                </a:solidFill>
                <a:latin typeface="+mn-lt"/>
                <a:ea typeface="+mn-ea"/>
                <a:cs typeface="+mn-ea"/>
                <a:sym typeface="+mn-lt"/>
              </a:rPr>
              <a:t>面向字符的同步通信格式 </a:t>
            </a:r>
            <a:endParaRPr lang="zh-CN" altLang="en-US" dirty="0">
              <a:solidFill>
                <a:srgbClr val="C00000"/>
              </a:solidFill>
              <a:latin typeface="+mn-lt"/>
              <a:ea typeface="+mn-ea"/>
              <a:cs typeface="+mn-ea"/>
              <a:sym typeface="+mn-lt"/>
            </a:endParaRPr>
          </a:p>
        </p:txBody>
      </p:sp>
      <p:sp>
        <p:nvSpPr>
          <p:cNvPr id="41989" name="矩形 2"/>
          <p:cNvSpPr>
            <a:spLocks noChangeArrowheads="1"/>
          </p:cNvSpPr>
          <p:nvPr/>
        </p:nvSpPr>
        <p:spPr bwMode="auto">
          <a:xfrm>
            <a:off x="673601" y="3811589"/>
            <a:ext cx="29883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dirty="0">
                <a:solidFill>
                  <a:srgbClr val="800000"/>
                </a:solidFill>
                <a:latin typeface="+mn-lt"/>
                <a:ea typeface="+mn-ea"/>
                <a:cs typeface="+mn-ea"/>
                <a:sym typeface="+mn-lt"/>
              </a:rPr>
              <a:t>2. </a:t>
            </a:r>
            <a:r>
              <a:rPr lang="zh-CN" altLang="en-US" dirty="0">
                <a:solidFill>
                  <a:srgbClr val="800000"/>
                </a:solidFill>
                <a:latin typeface="+mn-lt"/>
                <a:ea typeface="+mn-ea"/>
                <a:cs typeface="+mn-ea"/>
                <a:sym typeface="+mn-lt"/>
              </a:rPr>
              <a:t>数据格式（一帧）</a:t>
            </a:r>
            <a:endParaRPr lang="zh-CN" altLang="en-US" dirty="0">
              <a:latin typeface="+mn-lt"/>
              <a:ea typeface="+mn-ea"/>
              <a:cs typeface="+mn-ea"/>
              <a:sym typeface="+mn-lt"/>
            </a:endParaRPr>
          </a:p>
        </p:txBody>
      </p:sp>
      <p:sp>
        <p:nvSpPr>
          <p:cNvPr id="6" name="AutoShape 17"/>
          <p:cNvSpPr>
            <a:spLocks noChangeArrowheads="1"/>
          </p:cNvSpPr>
          <p:nvPr/>
        </p:nvSpPr>
        <p:spPr bwMode="gray">
          <a:xfrm>
            <a:off x="256382" y="5521325"/>
            <a:ext cx="1320800" cy="1169988"/>
          </a:xfrm>
          <a:prstGeom prst="wedgeRoundRectCallout">
            <a:avLst>
              <a:gd name="adj1" fmla="val 48293"/>
              <a:gd name="adj2" fmla="val -69484"/>
              <a:gd name="adj3" fmla="val 16667"/>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w="28575" algn="ctr">
            <a:solidFill>
              <a:srgbClr val="0033CC"/>
            </a:solidFill>
            <a:miter lim="800000"/>
          </a:ln>
        </p:spPr>
        <p:txBody>
          <a:bodyPr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zh-CN" altLang="en-US" sz="2000" dirty="0">
                <a:latin typeface="+mn-lt"/>
                <a:ea typeface="+mn-ea"/>
                <a:cs typeface="+mn-ea"/>
                <a:sym typeface="+mn-lt"/>
              </a:rPr>
              <a:t>同步字符表示一帧的开始</a:t>
            </a:r>
            <a:endParaRPr kumimoji="1" lang="zh-CN" altLang="en-US" sz="2000" dirty="0">
              <a:latin typeface="+mn-lt"/>
              <a:ea typeface="+mn-ea"/>
              <a:cs typeface="+mn-ea"/>
              <a:sym typeface="+mn-lt"/>
            </a:endParaRPr>
          </a:p>
        </p:txBody>
      </p:sp>
      <p:sp>
        <p:nvSpPr>
          <p:cNvPr id="7" name="AutoShape 18"/>
          <p:cNvSpPr>
            <a:spLocks noChangeArrowheads="1"/>
          </p:cNvSpPr>
          <p:nvPr/>
        </p:nvSpPr>
        <p:spPr bwMode="gray">
          <a:xfrm>
            <a:off x="1929210" y="5521325"/>
            <a:ext cx="1393825" cy="1169988"/>
          </a:xfrm>
          <a:prstGeom prst="wedgeRoundRectCallout">
            <a:avLst>
              <a:gd name="adj1" fmla="val 26875"/>
              <a:gd name="adj2" fmla="val -67872"/>
              <a:gd name="adj3" fmla="val 16667"/>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w="28575" algn="ctr">
            <a:solidFill>
              <a:srgbClr val="0033CC"/>
            </a:solidFill>
            <a:miter lim="800000"/>
          </a:ln>
        </p:spPr>
        <p:txBody>
          <a:bodyPr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zh-CN" altLang="en-US" sz="2000" dirty="0">
                <a:latin typeface="+mn-lt"/>
                <a:ea typeface="+mn-ea"/>
                <a:cs typeface="+mn-ea"/>
                <a:sym typeface="+mn-lt"/>
              </a:rPr>
              <a:t>序始字符表示标题的开始</a:t>
            </a:r>
            <a:endParaRPr kumimoji="1" lang="zh-CN" altLang="en-US" sz="2000" dirty="0">
              <a:latin typeface="+mn-lt"/>
              <a:ea typeface="+mn-ea"/>
              <a:cs typeface="+mn-ea"/>
              <a:sym typeface="+mn-lt"/>
            </a:endParaRPr>
          </a:p>
        </p:txBody>
      </p:sp>
      <p:sp>
        <p:nvSpPr>
          <p:cNvPr id="8" name="AutoShape 19"/>
          <p:cNvSpPr>
            <a:spLocks noChangeArrowheads="1"/>
          </p:cNvSpPr>
          <p:nvPr/>
        </p:nvSpPr>
        <p:spPr bwMode="gray">
          <a:xfrm>
            <a:off x="3675063" y="5521325"/>
            <a:ext cx="1376362" cy="1169988"/>
          </a:xfrm>
          <a:prstGeom prst="wedgeRoundRectCallout">
            <a:avLst>
              <a:gd name="adj1" fmla="val 11807"/>
              <a:gd name="adj2" fmla="val -68673"/>
              <a:gd name="adj3" fmla="val 16667"/>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w="28575" algn="ctr">
            <a:solidFill>
              <a:srgbClr val="0033CC"/>
            </a:solidFill>
            <a:miter lim="800000"/>
          </a:ln>
        </p:spPr>
        <p:txBody>
          <a:bodyPr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zh-CN" altLang="en-US" sz="2000" dirty="0">
                <a:latin typeface="+mn-lt"/>
                <a:ea typeface="+mn-ea"/>
                <a:cs typeface="+mn-ea"/>
                <a:sym typeface="+mn-lt"/>
              </a:rPr>
              <a:t>文始字符表示正文开始</a:t>
            </a:r>
            <a:endParaRPr kumimoji="1" lang="zh-CN" altLang="en-US" sz="2000" dirty="0">
              <a:latin typeface="+mn-lt"/>
              <a:ea typeface="+mn-ea"/>
              <a:cs typeface="+mn-ea"/>
              <a:sym typeface="+mn-lt"/>
            </a:endParaRPr>
          </a:p>
        </p:txBody>
      </p:sp>
      <p:sp>
        <p:nvSpPr>
          <p:cNvPr id="9" name="AutoShape 20"/>
          <p:cNvSpPr>
            <a:spLocks noChangeArrowheads="1"/>
          </p:cNvSpPr>
          <p:nvPr/>
        </p:nvSpPr>
        <p:spPr bwMode="gray">
          <a:xfrm>
            <a:off x="6205539" y="5521325"/>
            <a:ext cx="1376361" cy="1169988"/>
          </a:xfrm>
          <a:prstGeom prst="wedgeRoundRectCallout">
            <a:avLst>
              <a:gd name="adj1" fmla="val -21395"/>
              <a:gd name="adj2" fmla="val -69345"/>
              <a:gd name="adj3" fmla="val 16667"/>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w="28575" algn="ctr">
            <a:solidFill>
              <a:srgbClr val="0033CC"/>
            </a:solidFill>
            <a:miter lim="800000"/>
          </a:ln>
        </p:spPr>
        <p:txBody>
          <a:bodyPr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zh-CN" altLang="en-US" sz="2000">
                <a:latin typeface="+mn-lt"/>
                <a:ea typeface="+mn-ea"/>
                <a:cs typeface="+mn-ea"/>
                <a:sym typeface="+mn-lt"/>
              </a:rPr>
              <a:t>组终</a:t>
            </a:r>
            <a:r>
              <a:rPr kumimoji="1" lang="en-US" altLang="zh-CN" sz="2000">
                <a:latin typeface="+mn-lt"/>
                <a:ea typeface="+mn-ea"/>
                <a:cs typeface="+mn-ea"/>
                <a:sym typeface="+mn-lt"/>
              </a:rPr>
              <a:t>/</a:t>
            </a:r>
            <a:r>
              <a:rPr kumimoji="1" lang="zh-CN" altLang="en-US" sz="2000">
                <a:latin typeface="+mn-lt"/>
                <a:ea typeface="+mn-ea"/>
                <a:cs typeface="+mn-ea"/>
                <a:sym typeface="+mn-lt"/>
              </a:rPr>
              <a:t>文终字符</a:t>
            </a:r>
            <a:endParaRPr kumimoji="1" lang="zh-CN" altLang="en-US" sz="2000">
              <a:latin typeface="+mn-lt"/>
              <a:ea typeface="+mn-ea"/>
              <a:cs typeface="+mn-ea"/>
              <a:sym typeface="+mn-lt"/>
            </a:endParaRPr>
          </a:p>
        </p:txBody>
      </p:sp>
      <p:sp>
        <p:nvSpPr>
          <p:cNvPr id="11" name="AutoShape 19"/>
          <p:cNvSpPr>
            <a:spLocks noChangeArrowheads="1"/>
          </p:cNvSpPr>
          <p:nvPr/>
        </p:nvSpPr>
        <p:spPr bwMode="gray">
          <a:xfrm>
            <a:off x="3967163" y="3872706"/>
            <a:ext cx="3614737" cy="536575"/>
          </a:xfrm>
          <a:prstGeom prst="wedgeRoundRectCallout">
            <a:avLst>
              <a:gd name="adj1" fmla="val -54761"/>
              <a:gd name="adj2" fmla="val 106504"/>
              <a:gd name="adj3" fmla="val 16667"/>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w="28575" algn="ctr">
            <a:solidFill>
              <a:srgbClr val="0033CC"/>
            </a:solidFill>
            <a:miter lim="800000"/>
          </a:ln>
        </p:spPr>
        <p:txBody>
          <a:bodyPr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zh-CN" altLang="en-US" sz="2000">
                <a:latin typeface="+mn-lt"/>
                <a:ea typeface="+mn-ea"/>
                <a:cs typeface="+mn-ea"/>
                <a:sym typeface="+mn-lt"/>
              </a:rPr>
              <a:t>源地址、目的地址、路由指示</a:t>
            </a:r>
            <a:endParaRPr kumimoji="1" lang="zh-CN" altLang="en-US" sz="2000">
              <a:latin typeface="+mn-lt"/>
              <a:ea typeface="+mn-ea"/>
              <a:cs typeface="+mn-ea"/>
              <a:sym typeface="+mn-lt"/>
            </a:endParaRPr>
          </a:p>
        </p:txBody>
      </p:sp>
      <p:graphicFrame>
        <p:nvGraphicFramePr>
          <p:cNvPr id="14" name="Group 81"/>
          <p:cNvGraphicFramePr>
            <a:graphicFrameLocks noGrp="1"/>
          </p:cNvGraphicFramePr>
          <p:nvPr/>
        </p:nvGraphicFramePr>
        <p:xfrm>
          <a:off x="673601" y="4745037"/>
          <a:ext cx="7796798" cy="533400"/>
        </p:xfrm>
        <a:graphic>
          <a:graphicData uri="http://schemas.openxmlformats.org/drawingml/2006/table">
            <a:tbl>
              <a:tblPr/>
              <a:tblGrid>
                <a:gridCol w="905069"/>
                <a:gridCol w="931265"/>
                <a:gridCol w="765110"/>
                <a:gridCol w="850882"/>
                <a:gridCol w="877078"/>
                <a:gridCol w="1101012"/>
                <a:gridCol w="1352939"/>
                <a:gridCol w="1013443"/>
              </a:tblGrid>
              <a:tr h="533400">
                <a:tc>
                  <a:txBody>
                    <a:bodyPr/>
                    <a:lstStyle/>
                    <a:p>
                      <a:pPr marL="0" marR="0" lvl="0" indent="0" algn="ctr"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SYNC</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marL="91436" marR="9143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1EAFF"/>
                    </a:solidFill>
                  </a:tcPr>
                </a:tc>
                <a:tc>
                  <a:txBody>
                    <a:bodyPr/>
                    <a:lstStyle/>
                    <a:p>
                      <a:pPr marL="0" marR="0" lvl="0" indent="0" algn="ctr"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SYNC</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marL="91436" marR="914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1EAFF"/>
                    </a:solidFill>
                  </a:tcPr>
                </a:tc>
                <a:tc>
                  <a:txBody>
                    <a:bodyPr/>
                    <a:lstStyle/>
                    <a:p>
                      <a:pPr marL="0" marR="0" lvl="0" indent="0" algn="ctr"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SOH</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marL="91436" marR="914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None/>
                      </a:pPr>
                      <a:r>
                        <a:rPr kumimoji="1" lang="zh-CN" altLang="en-US" sz="2000" b="1" i="0" u="none" strike="noStrike" cap="none" normalizeH="0" baseline="0" dirty="0">
                          <a:ln>
                            <a:noFill/>
                          </a:ln>
                          <a:solidFill>
                            <a:schemeClr val="tx1"/>
                          </a:solidFill>
                          <a:effectLst/>
                          <a:latin typeface="+mn-lt"/>
                          <a:ea typeface="+mn-ea"/>
                          <a:cs typeface="+mn-ea"/>
                          <a:sym typeface="+mn-lt"/>
                        </a:rPr>
                        <a:t>标题</a:t>
                      </a:r>
                      <a:endParaRPr kumimoji="1" lang="zh-CN" altLang="en-US" sz="2000" b="1" i="0" u="none" strike="noStrike" cap="none" normalizeH="0" baseline="0" dirty="0">
                        <a:ln>
                          <a:noFill/>
                        </a:ln>
                        <a:solidFill>
                          <a:schemeClr val="tx1"/>
                        </a:solidFill>
                        <a:effectLst/>
                        <a:latin typeface="+mn-lt"/>
                        <a:ea typeface="+mn-ea"/>
                        <a:cs typeface="+mn-ea"/>
                        <a:sym typeface="+mn-lt"/>
                      </a:endParaRPr>
                    </a:p>
                  </a:txBody>
                  <a:tcPr marL="91436" marR="914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STX</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marL="91436" marR="914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None/>
                      </a:pPr>
                      <a:r>
                        <a:rPr kumimoji="1" lang="zh-CN" altLang="en-US" sz="2000" b="1" i="0" u="none" strike="noStrike" cap="none" normalizeH="0" baseline="0" dirty="0">
                          <a:ln>
                            <a:noFill/>
                          </a:ln>
                          <a:solidFill>
                            <a:schemeClr val="tx1"/>
                          </a:solidFill>
                          <a:effectLst/>
                          <a:latin typeface="+mn-lt"/>
                          <a:ea typeface="+mn-ea"/>
                          <a:cs typeface="+mn-ea"/>
                          <a:sym typeface="+mn-lt"/>
                        </a:rPr>
                        <a:t>数据块</a:t>
                      </a:r>
                      <a:endParaRPr kumimoji="1" lang="zh-CN" altLang="en-US" sz="2000" b="1" i="0" u="none" strike="noStrike" cap="none" normalizeH="0" baseline="0" dirty="0">
                        <a:ln>
                          <a:noFill/>
                        </a:ln>
                        <a:solidFill>
                          <a:schemeClr val="tx1"/>
                        </a:solidFill>
                        <a:effectLst/>
                        <a:latin typeface="+mn-lt"/>
                        <a:ea typeface="+mn-ea"/>
                        <a:cs typeface="+mn-ea"/>
                        <a:sym typeface="+mn-lt"/>
                      </a:endParaRPr>
                    </a:p>
                  </a:txBody>
                  <a:tcPr marL="91436" marR="914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FF"/>
                    </a:solidFill>
                  </a:tcPr>
                </a:tc>
                <a:tc>
                  <a:txBody>
                    <a:bodyPr/>
                    <a:lstStyle/>
                    <a:p>
                      <a:pPr marL="0" marR="0" lvl="0" indent="0" algn="ctr"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None/>
                      </a:pPr>
                      <a:r>
                        <a:rPr kumimoji="1" lang="en-US" altLang="zh-CN" sz="2000" b="1" i="0" u="none" strike="noStrike" cap="none" normalizeH="0" baseline="0" dirty="0">
                          <a:ln>
                            <a:noFill/>
                          </a:ln>
                          <a:solidFill>
                            <a:schemeClr val="tx1"/>
                          </a:solidFill>
                          <a:effectLst/>
                          <a:latin typeface="+mn-lt"/>
                          <a:ea typeface="+mn-ea"/>
                          <a:cs typeface="+mn-ea"/>
                          <a:sym typeface="+mn-lt"/>
                        </a:rPr>
                        <a:t>ETB/ETX</a:t>
                      </a:r>
                      <a:endParaRPr kumimoji="1" lang="en-US" altLang="zh-CN" sz="2000" b="1" i="0" u="none" strike="noStrike" cap="none" normalizeH="0" baseline="0" dirty="0">
                        <a:ln>
                          <a:noFill/>
                        </a:ln>
                        <a:solidFill>
                          <a:schemeClr val="tx1"/>
                        </a:solidFill>
                        <a:effectLst/>
                        <a:latin typeface="+mn-lt"/>
                        <a:ea typeface="+mn-ea"/>
                        <a:cs typeface="+mn-ea"/>
                        <a:sym typeface="+mn-lt"/>
                      </a:endParaRPr>
                    </a:p>
                  </a:txBody>
                  <a:tcPr marL="91436" marR="914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FFCC"/>
                        </a:buClr>
                        <a:buSzPct val="60000"/>
                        <a:buFont typeface="Wingdings" panose="05000000000000000000" pitchFamily="2" charset="2"/>
                        <a:buNone/>
                      </a:pPr>
                      <a:r>
                        <a:rPr kumimoji="1" lang="zh-CN" altLang="en-US" sz="2000" b="1" i="0" u="none" strike="noStrike" cap="none" normalizeH="0" baseline="0" dirty="0">
                          <a:ln>
                            <a:noFill/>
                          </a:ln>
                          <a:solidFill>
                            <a:schemeClr val="tx1"/>
                          </a:solidFill>
                          <a:effectLst/>
                          <a:latin typeface="+mn-lt"/>
                          <a:ea typeface="+mn-ea"/>
                          <a:cs typeface="+mn-ea"/>
                          <a:sym typeface="+mn-lt"/>
                        </a:rPr>
                        <a:t>块校验</a:t>
                      </a:r>
                      <a:endParaRPr kumimoji="1" lang="zh-CN" altLang="en-US" sz="2000" b="1" i="0" u="none" strike="noStrike" cap="none" normalizeH="0" baseline="0" dirty="0">
                        <a:ln>
                          <a:noFill/>
                        </a:ln>
                        <a:solidFill>
                          <a:schemeClr val="tx1"/>
                        </a:solidFill>
                        <a:effectLst/>
                        <a:latin typeface="+mn-lt"/>
                        <a:ea typeface="+mn-ea"/>
                        <a:cs typeface="+mn-ea"/>
                        <a:sym typeface="+mn-lt"/>
                      </a:endParaRPr>
                    </a:p>
                  </a:txBody>
                  <a:tcPr marL="91436" marR="9143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1"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55650" y="1268413"/>
            <a:ext cx="7345363"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3871127" y="5877272"/>
            <a:ext cx="1114408" cy="461665"/>
          </a:xfrm>
          <a:prstGeom prst="rect">
            <a:avLst/>
          </a:prstGeom>
        </p:spPr>
        <p:txBody>
          <a:bodyPr wrap="none">
            <a:spAutoFit/>
          </a:bodyPr>
          <a:lstStyle/>
          <a:p>
            <a:r>
              <a:rPr lang="en-US" altLang="zh-CN" b="1" smtClean="0">
                <a:solidFill>
                  <a:srgbClr val="3333FF"/>
                </a:solidFill>
                <a:latin typeface="楷体_GB2312" pitchFamily="49" charset="-122"/>
                <a:ea typeface="楷体_GB2312" pitchFamily="49" charset="-122"/>
              </a:rPr>
              <a:t>(</a:t>
            </a:r>
            <a:r>
              <a:rPr lang="zh-CN" altLang="en-US" b="1">
                <a:solidFill>
                  <a:srgbClr val="3333FF"/>
                </a:solidFill>
                <a:latin typeface="楷体_GB2312" pitchFamily="49" charset="-122"/>
                <a:ea typeface="楷体_GB2312" pitchFamily="49" charset="-122"/>
              </a:rPr>
              <a:t>火</a:t>
            </a:r>
            <a:r>
              <a:rPr lang="zh-CN" altLang="en-US" b="1" smtClean="0">
                <a:solidFill>
                  <a:srgbClr val="3333FF"/>
                </a:solidFill>
                <a:latin typeface="楷体_GB2312" pitchFamily="49" charset="-122"/>
                <a:ea typeface="楷体_GB2312" pitchFamily="49" charset="-122"/>
              </a:rPr>
              <a:t>车</a:t>
            </a:r>
            <a:r>
              <a:rPr lang="en-US" altLang="zh-CN" b="1" smtClean="0">
                <a:solidFill>
                  <a:srgbClr val="3333FF"/>
                </a:solidFill>
                <a:latin typeface="楷体_GB2312" pitchFamily="49" charset="-122"/>
                <a:ea typeface="楷体_GB2312" pitchFamily="49" charset="-122"/>
              </a:rPr>
              <a:t>)</a:t>
            </a:r>
            <a:endParaRPr lang="zh-CN" altLang="en-US"/>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8313" y="1281113"/>
            <a:ext cx="8064500" cy="524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body" idx="1"/>
          </p:nvPr>
        </p:nvSpPr>
        <p:spPr bwMode="auto">
          <a:xfrm>
            <a:off x="714245" y="2778016"/>
            <a:ext cx="7715509" cy="2952750"/>
          </a:xfrm>
        </p:spPr>
        <p:txBody>
          <a:bodyPr vert="horz" wrap="square" lIns="91440" tIns="45720" rIns="91440" bIns="45720" numCol="1" anchor="t" anchorCtr="0" compatLnSpc="1"/>
          <a:lstStyle/>
          <a:p>
            <a:pPr algn="just">
              <a:lnSpc>
                <a:spcPct val="130000"/>
              </a:lnSpc>
              <a:defRPr/>
            </a:pPr>
            <a:r>
              <a:rPr lang="en-US" altLang="zh-CN" sz="2400" b="1" dirty="0">
                <a:cs typeface="+mn-ea"/>
                <a:sym typeface="+mn-lt"/>
              </a:rPr>
              <a:t>RS-232C</a:t>
            </a:r>
            <a:r>
              <a:rPr lang="zh-CN" altLang="en-US" sz="2400" b="1" dirty="0">
                <a:cs typeface="+mn-ea"/>
                <a:sym typeface="+mn-lt"/>
              </a:rPr>
              <a:t>标准定义</a:t>
            </a:r>
            <a:r>
              <a:rPr lang="zh-CN" altLang="en-US" sz="2400" b="1" dirty="0">
                <a:solidFill>
                  <a:srgbClr val="0033CC"/>
                </a:solidFill>
                <a:cs typeface="+mn-ea"/>
                <a:sym typeface="+mn-lt"/>
              </a:rPr>
              <a:t>数据终端设备</a:t>
            </a:r>
            <a:r>
              <a:rPr lang="en-US" altLang="zh-CN" sz="2400" b="1" dirty="0">
                <a:solidFill>
                  <a:srgbClr val="0033CC"/>
                </a:solidFill>
                <a:cs typeface="+mn-ea"/>
                <a:sym typeface="+mn-lt"/>
              </a:rPr>
              <a:t>DTE</a:t>
            </a:r>
            <a:r>
              <a:rPr lang="zh-CN" altLang="en-US" sz="2400" b="1" dirty="0">
                <a:cs typeface="+mn-ea"/>
                <a:sym typeface="+mn-lt"/>
              </a:rPr>
              <a:t>和</a:t>
            </a:r>
            <a:r>
              <a:rPr lang="zh-CN" altLang="en-US" sz="2400" b="1" dirty="0">
                <a:solidFill>
                  <a:srgbClr val="0033CC"/>
                </a:solidFill>
                <a:cs typeface="+mn-ea"/>
                <a:sym typeface="+mn-lt"/>
              </a:rPr>
              <a:t>数据通信设备</a:t>
            </a:r>
            <a:r>
              <a:rPr lang="en-US" altLang="zh-CN" sz="2400" b="1" dirty="0">
                <a:solidFill>
                  <a:srgbClr val="0033CC"/>
                </a:solidFill>
                <a:cs typeface="+mn-ea"/>
                <a:sym typeface="+mn-lt"/>
              </a:rPr>
              <a:t>DCE</a:t>
            </a:r>
            <a:r>
              <a:rPr lang="zh-CN" altLang="en-US" sz="2400" b="1" dirty="0">
                <a:cs typeface="+mn-ea"/>
                <a:sym typeface="+mn-lt"/>
              </a:rPr>
              <a:t>之间的连接</a:t>
            </a:r>
            <a:endParaRPr lang="en-US" altLang="zh-CN" sz="2400" b="1" dirty="0">
              <a:cs typeface="+mn-ea"/>
              <a:sym typeface="+mn-lt"/>
            </a:endParaRPr>
          </a:p>
          <a:p>
            <a:pPr algn="just">
              <a:lnSpc>
                <a:spcPct val="130000"/>
              </a:lnSpc>
              <a:defRPr/>
            </a:pPr>
            <a:endParaRPr lang="en-US" altLang="zh-CN" sz="2400" b="1" dirty="0">
              <a:cs typeface="+mn-ea"/>
              <a:sym typeface="+mn-lt"/>
            </a:endParaRPr>
          </a:p>
          <a:p>
            <a:pPr algn="just">
              <a:lnSpc>
                <a:spcPct val="130000"/>
              </a:lnSpc>
              <a:defRPr/>
            </a:pPr>
            <a:endParaRPr lang="en-US" altLang="zh-CN" sz="2400" b="1" dirty="0">
              <a:cs typeface="+mn-ea"/>
              <a:sym typeface="+mn-lt"/>
            </a:endParaRPr>
          </a:p>
          <a:p>
            <a:pPr marL="0" indent="0" algn="just">
              <a:lnSpc>
                <a:spcPct val="130000"/>
              </a:lnSpc>
              <a:buFontTx/>
              <a:buNone/>
              <a:defRPr/>
            </a:pPr>
            <a:endParaRPr lang="en-US" altLang="zh-CN" sz="2400" b="1" dirty="0">
              <a:cs typeface="+mn-ea"/>
              <a:sym typeface="+mn-lt"/>
            </a:endParaRPr>
          </a:p>
          <a:p>
            <a:pPr algn="just">
              <a:lnSpc>
                <a:spcPct val="130000"/>
              </a:lnSpc>
              <a:defRPr/>
            </a:pPr>
            <a:r>
              <a:rPr lang="en-US" altLang="zh-CN" sz="2400" b="1" dirty="0">
                <a:cs typeface="+mn-ea"/>
                <a:sym typeface="+mn-lt"/>
              </a:rPr>
              <a:t>RS-232C</a:t>
            </a:r>
            <a:r>
              <a:rPr lang="zh-CN" altLang="en-US" sz="2400" b="1" dirty="0">
                <a:cs typeface="+mn-ea"/>
                <a:sym typeface="+mn-lt"/>
              </a:rPr>
              <a:t>标准不是为计算机通信设计的，所以会出现与计算机不兼容的情况</a:t>
            </a:r>
            <a:endParaRPr lang="en-US" altLang="zh-CN" sz="2400" b="1" dirty="0">
              <a:cs typeface="+mn-ea"/>
              <a:sym typeface="+mn-lt"/>
            </a:endParaRPr>
          </a:p>
        </p:txBody>
      </p:sp>
      <p:sp>
        <p:nvSpPr>
          <p:cNvPr id="43011" name="矩形 1"/>
          <p:cNvSpPr>
            <a:spLocks noChangeArrowheads="1"/>
          </p:cNvSpPr>
          <p:nvPr/>
        </p:nvSpPr>
        <p:spPr bwMode="auto">
          <a:xfrm>
            <a:off x="2768668" y="1187288"/>
            <a:ext cx="3975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sz="2800" dirty="0">
                <a:latin typeface="+mn-lt"/>
                <a:ea typeface="+mn-ea"/>
                <a:cs typeface="+mn-ea"/>
                <a:sym typeface="+mn-lt"/>
              </a:rPr>
              <a:t>13.4 </a:t>
            </a:r>
            <a:r>
              <a:rPr lang="zh-CN" altLang="en-US" sz="2800" dirty="0">
                <a:latin typeface="+mn-lt"/>
                <a:ea typeface="+mn-ea"/>
                <a:cs typeface="+mn-ea"/>
                <a:sym typeface="+mn-lt"/>
              </a:rPr>
              <a:t>串行通信接口标准</a:t>
            </a:r>
            <a:endParaRPr lang="zh-CN" altLang="en-US" sz="2800" dirty="0">
              <a:latin typeface="+mn-lt"/>
              <a:ea typeface="+mn-ea"/>
              <a:cs typeface="+mn-ea"/>
              <a:sym typeface="+mn-lt"/>
            </a:endParaRPr>
          </a:p>
        </p:txBody>
      </p:sp>
      <p:sp>
        <p:nvSpPr>
          <p:cNvPr id="43012" name="矩形 2"/>
          <p:cNvSpPr>
            <a:spLocks noChangeArrowheads="1"/>
          </p:cNvSpPr>
          <p:nvPr/>
        </p:nvSpPr>
        <p:spPr bwMode="auto">
          <a:xfrm>
            <a:off x="714245" y="2012963"/>
            <a:ext cx="37497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09600" indent="-6096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dirty="0">
                <a:solidFill>
                  <a:srgbClr val="C00000"/>
                </a:solidFill>
                <a:latin typeface="+mn-lt"/>
                <a:ea typeface="+mn-ea"/>
                <a:cs typeface="+mn-ea"/>
                <a:sym typeface="+mn-lt"/>
              </a:rPr>
              <a:t>13.4.1 RS-232C</a:t>
            </a:r>
            <a:r>
              <a:rPr lang="zh-CN" altLang="en-US" dirty="0">
                <a:solidFill>
                  <a:srgbClr val="C00000"/>
                </a:solidFill>
                <a:latin typeface="+mn-lt"/>
                <a:ea typeface="+mn-ea"/>
                <a:cs typeface="+mn-ea"/>
                <a:sym typeface="+mn-lt"/>
              </a:rPr>
              <a:t>接口标准</a:t>
            </a:r>
            <a:endParaRPr lang="zh-CN" altLang="en-US" dirty="0">
              <a:solidFill>
                <a:srgbClr val="C00000"/>
              </a:solidFill>
              <a:latin typeface="+mn-lt"/>
              <a:ea typeface="+mn-ea"/>
              <a:cs typeface="+mn-ea"/>
              <a:sym typeface="+mn-lt"/>
            </a:endParaRPr>
          </a:p>
        </p:txBody>
      </p:sp>
      <p:pic>
        <p:nvPicPr>
          <p:cNvPr id="43013" name="图片 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503555" y="4188861"/>
            <a:ext cx="45053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矩形 5"/>
          <p:cNvSpPr>
            <a:spLocks noChangeArrowheads="1"/>
          </p:cNvSpPr>
          <p:nvPr/>
        </p:nvSpPr>
        <p:spPr bwMode="auto">
          <a:xfrm>
            <a:off x="681864" y="1952662"/>
            <a:ext cx="778027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90000"/>
              </a:lnSpc>
              <a:spcBef>
                <a:spcPct val="20000"/>
              </a:spcBef>
              <a:buSzPct val="85000"/>
            </a:pPr>
            <a:r>
              <a:rPr kumimoji="1" lang="zh-CN" altLang="en-US" dirty="0">
                <a:latin typeface="+mn-lt"/>
                <a:ea typeface="+mn-ea"/>
                <a:cs typeface="+mn-ea"/>
                <a:sym typeface="+mn-lt"/>
              </a:rPr>
              <a:t>共</a:t>
            </a:r>
            <a:r>
              <a:rPr kumimoji="1" lang="en-US" altLang="zh-CN" dirty="0">
                <a:latin typeface="+mn-lt"/>
                <a:ea typeface="+mn-ea"/>
                <a:cs typeface="+mn-ea"/>
                <a:sym typeface="+mn-lt"/>
              </a:rPr>
              <a:t>25</a:t>
            </a:r>
            <a:r>
              <a:rPr kumimoji="1" lang="zh-CN" altLang="en-US" dirty="0">
                <a:latin typeface="+mn-lt"/>
                <a:ea typeface="+mn-ea"/>
                <a:cs typeface="+mn-ea"/>
                <a:sym typeface="+mn-lt"/>
              </a:rPr>
              <a:t>线，分</a:t>
            </a:r>
            <a:r>
              <a:rPr kumimoji="1" lang="zh-CN" altLang="en-US" dirty="0">
                <a:solidFill>
                  <a:srgbClr val="0033CC"/>
                </a:solidFill>
                <a:latin typeface="+mn-lt"/>
                <a:ea typeface="+mn-ea"/>
                <a:cs typeface="+mn-ea"/>
                <a:sym typeface="+mn-lt"/>
              </a:rPr>
              <a:t>主信道</a:t>
            </a:r>
            <a:r>
              <a:rPr kumimoji="1" lang="zh-CN" altLang="en-US" dirty="0">
                <a:latin typeface="+mn-lt"/>
                <a:ea typeface="+mn-ea"/>
                <a:cs typeface="+mn-ea"/>
                <a:sym typeface="+mn-lt"/>
              </a:rPr>
              <a:t>和</a:t>
            </a:r>
            <a:r>
              <a:rPr kumimoji="1" lang="zh-CN" altLang="en-US" dirty="0">
                <a:solidFill>
                  <a:srgbClr val="0033CC"/>
                </a:solidFill>
                <a:latin typeface="+mn-lt"/>
                <a:ea typeface="+mn-ea"/>
                <a:cs typeface="+mn-ea"/>
                <a:sym typeface="+mn-lt"/>
              </a:rPr>
              <a:t>辅信道</a:t>
            </a:r>
            <a:r>
              <a:rPr kumimoji="1" lang="zh-CN" altLang="en-US" dirty="0">
                <a:latin typeface="+mn-lt"/>
                <a:ea typeface="+mn-ea"/>
                <a:cs typeface="+mn-ea"/>
                <a:sym typeface="+mn-lt"/>
              </a:rPr>
              <a:t>信号线，其中主信道</a:t>
            </a:r>
            <a:r>
              <a:rPr kumimoji="1" lang="en-US" altLang="zh-CN" dirty="0">
                <a:solidFill>
                  <a:srgbClr val="C00000"/>
                </a:solidFill>
                <a:latin typeface="+mn-lt"/>
                <a:ea typeface="+mn-ea"/>
                <a:cs typeface="+mn-ea"/>
                <a:sym typeface="+mn-lt"/>
              </a:rPr>
              <a:t>9</a:t>
            </a:r>
            <a:r>
              <a:rPr kumimoji="1" lang="zh-CN" altLang="en-US" dirty="0">
                <a:solidFill>
                  <a:srgbClr val="C00000"/>
                </a:solidFill>
                <a:latin typeface="+mn-lt"/>
                <a:ea typeface="+mn-ea"/>
                <a:cs typeface="+mn-ea"/>
                <a:sym typeface="+mn-lt"/>
              </a:rPr>
              <a:t>根线</a:t>
            </a:r>
            <a:r>
              <a:rPr kumimoji="1" lang="zh-CN" altLang="en-US" dirty="0">
                <a:latin typeface="+mn-lt"/>
                <a:ea typeface="+mn-ea"/>
                <a:cs typeface="+mn-ea"/>
                <a:sym typeface="+mn-lt"/>
              </a:rPr>
              <a:t>：</a:t>
            </a:r>
            <a:r>
              <a:rPr kumimoji="1" lang="en-US" altLang="zh-CN" dirty="0">
                <a:latin typeface="+mn-lt"/>
                <a:ea typeface="+mn-ea"/>
                <a:cs typeface="+mn-ea"/>
                <a:sym typeface="+mn-lt"/>
              </a:rPr>
              <a:t>      </a:t>
            </a:r>
            <a:endParaRPr kumimoji="1" lang="zh-CN" altLang="en-US" dirty="0">
              <a:latin typeface="+mn-lt"/>
              <a:ea typeface="+mn-ea"/>
              <a:cs typeface="+mn-ea"/>
              <a:sym typeface="+mn-lt"/>
            </a:endParaRPr>
          </a:p>
        </p:txBody>
      </p:sp>
      <p:sp>
        <p:nvSpPr>
          <p:cNvPr id="44035" name="矩形 6"/>
          <p:cNvSpPr>
            <a:spLocks noChangeArrowheads="1"/>
          </p:cNvSpPr>
          <p:nvPr/>
        </p:nvSpPr>
        <p:spPr bwMode="auto">
          <a:xfrm>
            <a:off x="634140" y="1250002"/>
            <a:ext cx="63534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dirty="0">
                <a:solidFill>
                  <a:srgbClr val="000066"/>
                </a:solidFill>
                <a:latin typeface="+mn-lt"/>
                <a:ea typeface="+mn-ea"/>
                <a:cs typeface="+mn-ea"/>
                <a:sym typeface="+mn-lt"/>
              </a:rPr>
              <a:t>1</a:t>
            </a:r>
            <a:r>
              <a:rPr kumimoji="1" lang="zh-CN" altLang="en-US" dirty="0">
                <a:solidFill>
                  <a:srgbClr val="000066"/>
                </a:solidFill>
                <a:latin typeface="+mn-lt"/>
                <a:ea typeface="+mn-ea"/>
                <a:cs typeface="+mn-ea"/>
                <a:sym typeface="+mn-lt"/>
              </a:rPr>
              <a:t>、</a:t>
            </a:r>
            <a:r>
              <a:rPr kumimoji="1" lang="en-US" altLang="zh-CN" dirty="0">
                <a:solidFill>
                  <a:srgbClr val="000066"/>
                </a:solidFill>
                <a:latin typeface="+mn-lt"/>
                <a:ea typeface="+mn-ea"/>
                <a:cs typeface="+mn-ea"/>
                <a:sym typeface="+mn-lt"/>
              </a:rPr>
              <a:t>RS-232C</a:t>
            </a:r>
            <a:r>
              <a:rPr kumimoji="1" lang="zh-CN" altLang="en-US" dirty="0">
                <a:solidFill>
                  <a:srgbClr val="000066"/>
                </a:solidFill>
                <a:latin typeface="+mn-lt"/>
                <a:ea typeface="+mn-ea"/>
                <a:cs typeface="+mn-ea"/>
                <a:sym typeface="+mn-lt"/>
              </a:rPr>
              <a:t>接口信号线的定义（功能特性）</a:t>
            </a:r>
            <a:endParaRPr lang="zh-CN" altLang="en-US" dirty="0">
              <a:latin typeface="+mn-lt"/>
              <a:ea typeface="+mn-ea"/>
              <a:cs typeface="+mn-ea"/>
              <a:sym typeface="+mn-lt"/>
            </a:endParaRPr>
          </a:p>
        </p:txBody>
      </p:sp>
      <p:graphicFrame>
        <p:nvGraphicFramePr>
          <p:cNvPr id="11" name="Object 10"/>
          <p:cNvGraphicFramePr>
            <a:graphicFrameLocks noChangeAspect="1"/>
          </p:cNvGraphicFramePr>
          <p:nvPr/>
        </p:nvGraphicFramePr>
        <p:xfrm>
          <a:off x="2387274" y="2708700"/>
          <a:ext cx="4369452" cy="3771687"/>
        </p:xfrm>
        <a:graphic>
          <a:graphicData uri="http://schemas.openxmlformats.org/presentationml/2006/ole">
            <mc:AlternateContent xmlns:mc="http://schemas.openxmlformats.org/markup-compatibility/2006">
              <mc:Choice xmlns:v="urn:schemas-microsoft-com:vml" Requires="v">
                <p:oleObj spid="_x0000_s1078" name="位图图像" r:id="rId1" imgW="3676650" imgH="3400425" progId="PBrush">
                  <p:embed/>
                </p:oleObj>
              </mc:Choice>
              <mc:Fallback>
                <p:oleObj name="位图图像" r:id="rId1" imgW="3676650" imgH="3400425" progId="PBrush">
                  <p:embed/>
                  <p:pic>
                    <p:nvPicPr>
                      <p:cNvPr id="0" name="Object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7274" y="2708700"/>
                        <a:ext cx="4369452" cy="3771687"/>
                      </a:xfrm>
                      <a:prstGeom prst="rect">
                        <a:avLst/>
                      </a:prstGeom>
                      <a:noFill/>
                      <a:ln>
                        <a:noFill/>
                      </a:ln>
                      <a:effectLst/>
                    </p:spPr>
                  </p:pic>
                </p:oleObj>
              </mc:Fallback>
            </mc:AlternateContent>
          </a:graphicData>
        </a:graphic>
      </p:graphicFrame>
      <p:sp>
        <p:nvSpPr>
          <p:cNvPr id="2" name="矩形 1"/>
          <p:cNvSpPr/>
          <p:nvPr/>
        </p:nvSpPr>
        <p:spPr bwMode="auto">
          <a:xfrm>
            <a:off x="3060441" y="5505061"/>
            <a:ext cx="643812" cy="466531"/>
          </a:xfrm>
          <a:prstGeom prst="rect">
            <a:avLst/>
          </a:prstGeom>
          <a:noFill/>
          <a:ln w="28575"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3" name="矩形 2"/>
          <p:cNvSpPr/>
          <p:nvPr/>
        </p:nvSpPr>
        <p:spPr>
          <a:xfrm>
            <a:off x="1761942" y="5553660"/>
            <a:ext cx="1250663" cy="369332"/>
          </a:xfrm>
          <a:prstGeom prst="rect">
            <a:avLst/>
          </a:prstGeom>
        </p:spPr>
        <p:txBody>
          <a:bodyPr wrap="none">
            <a:spAutoFit/>
          </a:bodyPr>
          <a:lstStyle/>
          <a:p>
            <a:r>
              <a:rPr kumimoji="1" lang="en-US" altLang="zh-CN" sz="1800" dirty="0">
                <a:solidFill>
                  <a:srgbClr val="0033CC"/>
                </a:solidFill>
                <a:latin typeface="+mn-lt"/>
                <a:ea typeface="+mn-ea"/>
                <a:cs typeface="+mn-ea"/>
                <a:sym typeface="+mn-lt"/>
              </a:rPr>
              <a:t>1</a:t>
            </a:r>
            <a:r>
              <a:rPr kumimoji="1" lang="zh-CN" altLang="en-US" sz="1800" dirty="0">
                <a:solidFill>
                  <a:srgbClr val="0033CC"/>
                </a:solidFill>
                <a:latin typeface="+mn-lt"/>
                <a:ea typeface="+mn-ea"/>
                <a:cs typeface="+mn-ea"/>
                <a:sym typeface="+mn-lt"/>
              </a:rPr>
              <a:t>对数据线</a:t>
            </a:r>
            <a:endParaRPr lang="zh-CN" altLang="en-US" sz="1800" dirty="0">
              <a:latin typeface="+mn-lt"/>
              <a:ea typeface="+mn-ea"/>
              <a:cs typeface="+mn-ea"/>
              <a:sym typeface="+mn-lt"/>
            </a:endParaRPr>
          </a:p>
        </p:txBody>
      </p:sp>
      <p:sp>
        <p:nvSpPr>
          <p:cNvPr id="14" name="矩形 13"/>
          <p:cNvSpPr/>
          <p:nvPr/>
        </p:nvSpPr>
        <p:spPr bwMode="auto">
          <a:xfrm>
            <a:off x="3054218" y="4738120"/>
            <a:ext cx="643812" cy="207105"/>
          </a:xfrm>
          <a:prstGeom prst="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15" name="矩形 14"/>
          <p:cNvSpPr/>
          <p:nvPr/>
        </p:nvSpPr>
        <p:spPr bwMode="auto">
          <a:xfrm>
            <a:off x="5511279" y="4334079"/>
            <a:ext cx="643812" cy="207105"/>
          </a:xfrm>
          <a:prstGeom prst="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16" name="矩形 15"/>
          <p:cNvSpPr/>
          <p:nvPr/>
        </p:nvSpPr>
        <p:spPr>
          <a:xfrm>
            <a:off x="1803555" y="4690486"/>
            <a:ext cx="1250663" cy="369332"/>
          </a:xfrm>
          <a:prstGeom prst="rect">
            <a:avLst/>
          </a:prstGeom>
        </p:spPr>
        <p:txBody>
          <a:bodyPr wrap="none">
            <a:spAutoFit/>
          </a:bodyPr>
          <a:lstStyle/>
          <a:p>
            <a:r>
              <a:rPr kumimoji="1" lang="en-US" altLang="zh-CN" sz="1800" dirty="0">
                <a:solidFill>
                  <a:srgbClr val="C00000"/>
                </a:solidFill>
                <a:latin typeface="+mn-lt"/>
                <a:ea typeface="+mn-ea"/>
                <a:cs typeface="+mn-ea"/>
                <a:sym typeface="+mn-lt"/>
              </a:rPr>
              <a:t>1</a:t>
            </a:r>
            <a:r>
              <a:rPr kumimoji="1" lang="zh-CN" altLang="en-US" sz="1800" dirty="0">
                <a:solidFill>
                  <a:srgbClr val="C00000"/>
                </a:solidFill>
                <a:latin typeface="+mn-lt"/>
                <a:ea typeface="+mn-ea"/>
                <a:cs typeface="+mn-ea"/>
                <a:sym typeface="+mn-lt"/>
              </a:rPr>
              <a:t>对状态线</a:t>
            </a:r>
            <a:endParaRPr lang="zh-CN" altLang="en-US" sz="1800" dirty="0">
              <a:solidFill>
                <a:srgbClr val="C00000"/>
              </a:solidFill>
              <a:latin typeface="+mn-lt"/>
              <a:ea typeface="+mn-ea"/>
              <a:cs typeface="+mn-ea"/>
              <a:sym typeface="+mn-lt"/>
            </a:endParaRPr>
          </a:p>
        </p:txBody>
      </p:sp>
      <p:sp>
        <p:nvSpPr>
          <p:cNvPr id="17" name="矩形 16"/>
          <p:cNvSpPr/>
          <p:nvPr/>
        </p:nvSpPr>
        <p:spPr>
          <a:xfrm>
            <a:off x="6155091" y="4252965"/>
            <a:ext cx="1250663" cy="369332"/>
          </a:xfrm>
          <a:prstGeom prst="rect">
            <a:avLst/>
          </a:prstGeom>
        </p:spPr>
        <p:txBody>
          <a:bodyPr wrap="none">
            <a:spAutoFit/>
          </a:bodyPr>
          <a:lstStyle/>
          <a:p>
            <a:r>
              <a:rPr kumimoji="1" lang="en-US" altLang="zh-CN" sz="1800" dirty="0">
                <a:solidFill>
                  <a:srgbClr val="C00000"/>
                </a:solidFill>
                <a:latin typeface="+mn-lt"/>
                <a:ea typeface="+mn-ea"/>
                <a:cs typeface="+mn-ea"/>
                <a:sym typeface="+mn-lt"/>
              </a:rPr>
              <a:t>1</a:t>
            </a:r>
            <a:r>
              <a:rPr kumimoji="1" lang="zh-CN" altLang="en-US" sz="1800" dirty="0">
                <a:solidFill>
                  <a:srgbClr val="C00000"/>
                </a:solidFill>
                <a:latin typeface="+mn-lt"/>
                <a:ea typeface="+mn-ea"/>
                <a:cs typeface="+mn-ea"/>
                <a:sym typeface="+mn-lt"/>
              </a:rPr>
              <a:t>对状态线</a:t>
            </a:r>
            <a:endParaRPr lang="zh-CN" altLang="en-US" sz="1800" dirty="0">
              <a:solidFill>
                <a:srgbClr val="C00000"/>
              </a:solidFill>
              <a:latin typeface="+mn-lt"/>
              <a:ea typeface="+mn-ea"/>
              <a:cs typeface="+mn-ea"/>
              <a:sym typeface="+mn-lt"/>
            </a:endParaRPr>
          </a:p>
        </p:txBody>
      </p:sp>
      <p:sp>
        <p:nvSpPr>
          <p:cNvPr id="18" name="矩形 17"/>
          <p:cNvSpPr/>
          <p:nvPr/>
        </p:nvSpPr>
        <p:spPr bwMode="auto">
          <a:xfrm>
            <a:off x="3063551" y="4985664"/>
            <a:ext cx="643812" cy="466531"/>
          </a:xfrm>
          <a:prstGeom prst="rect">
            <a:avLst/>
          </a:prstGeom>
          <a:noFill/>
          <a:ln w="28575"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19" name="矩形 18"/>
          <p:cNvSpPr/>
          <p:nvPr/>
        </p:nvSpPr>
        <p:spPr>
          <a:xfrm>
            <a:off x="1794546" y="5059818"/>
            <a:ext cx="1250663" cy="369332"/>
          </a:xfrm>
          <a:prstGeom prst="rect">
            <a:avLst/>
          </a:prstGeom>
        </p:spPr>
        <p:txBody>
          <a:bodyPr wrap="none">
            <a:spAutoFit/>
          </a:bodyPr>
          <a:lstStyle/>
          <a:p>
            <a:r>
              <a:rPr kumimoji="1" lang="en-US" altLang="zh-CN" sz="1800" dirty="0">
                <a:solidFill>
                  <a:srgbClr val="009900"/>
                </a:solidFill>
                <a:latin typeface="+mn-lt"/>
                <a:ea typeface="+mn-ea"/>
                <a:cs typeface="+mn-ea"/>
                <a:sym typeface="+mn-lt"/>
              </a:rPr>
              <a:t>1</a:t>
            </a:r>
            <a:r>
              <a:rPr kumimoji="1" lang="zh-CN" altLang="en-US" sz="1800" dirty="0">
                <a:solidFill>
                  <a:srgbClr val="009900"/>
                </a:solidFill>
                <a:latin typeface="+mn-lt"/>
                <a:ea typeface="+mn-ea"/>
                <a:cs typeface="+mn-ea"/>
                <a:sym typeface="+mn-lt"/>
              </a:rPr>
              <a:t>对联络线</a:t>
            </a:r>
            <a:endParaRPr lang="zh-CN" altLang="en-US" sz="1800" dirty="0">
              <a:solidFill>
                <a:srgbClr val="009900"/>
              </a:solidFill>
              <a:latin typeface="+mn-lt"/>
              <a:ea typeface="+mn-ea"/>
              <a:cs typeface="+mn-ea"/>
              <a:sym typeface="+mn-lt"/>
            </a:endParaRPr>
          </a:p>
        </p:txBody>
      </p:sp>
      <p:sp>
        <p:nvSpPr>
          <p:cNvPr id="20" name="矩形 19"/>
          <p:cNvSpPr/>
          <p:nvPr/>
        </p:nvSpPr>
        <p:spPr bwMode="auto">
          <a:xfrm>
            <a:off x="5504740" y="3870174"/>
            <a:ext cx="643812" cy="207105"/>
          </a:xfrm>
          <a:prstGeom prst="rect">
            <a:avLst/>
          </a:prstGeom>
          <a:noFill/>
          <a:ln w="2857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21" name="矩形 20"/>
          <p:cNvSpPr/>
          <p:nvPr/>
        </p:nvSpPr>
        <p:spPr>
          <a:xfrm>
            <a:off x="6131394" y="3757474"/>
            <a:ext cx="1712328" cy="369332"/>
          </a:xfrm>
          <a:prstGeom prst="rect">
            <a:avLst/>
          </a:prstGeom>
        </p:spPr>
        <p:txBody>
          <a:bodyPr wrap="none">
            <a:spAutoFit/>
          </a:bodyPr>
          <a:lstStyle/>
          <a:p>
            <a:r>
              <a:rPr kumimoji="1" lang="en-US" altLang="zh-CN" sz="1800" dirty="0">
                <a:solidFill>
                  <a:srgbClr val="7030A0"/>
                </a:solidFill>
                <a:latin typeface="+mn-lt"/>
                <a:ea typeface="+mn-ea"/>
                <a:cs typeface="+mn-ea"/>
                <a:sym typeface="+mn-lt"/>
              </a:rPr>
              <a:t>1</a:t>
            </a:r>
            <a:r>
              <a:rPr kumimoji="1" lang="zh-CN" altLang="en-US" sz="1800" dirty="0">
                <a:solidFill>
                  <a:srgbClr val="7030A0"/>
                </a:solidFill>
                <a:latin typeface="+mn-lt"/>
                <a:ea typeface="+mn-ea"/>
                <a:cs typeface="+mn-ea"/>
                <a:sym typeface="+mn-lt"/>
              </a:rPr>
              <a:t>个振铃信号线</a:t>
            </a:r>
            <a:endParaRPr lang="zh-CN" altLang="en-US" sz="1800" dirty="0">
              <a:solidFill>
                <a:srgbClr val="7030A0"/>
              </a:solidFill>
              <a:latin typeface="+mn-lt"/>
              <a:ea typeface="+mn-ea"/>
              <a:cs typeface="+mn-ea"/>
              <a:sym typeface="+mn-lt"/>
            </a:endParaRPr>
          </a:p>
        </p:txBody>
      </p:sp>
      <p:sp>
        <p:nvSpPr>
          <p:cNvPr id="22" name="矩形 21"/>
          <p:cNvSpPr/>
          <p:nvPr/>
        </p:nvSpPr>
        <p:spPr bwMode="auto">
          <a:xfrm>
            <a:off x="3045209" y="4245243"/>
            <a:ext cx="643812" cy="207105"/>
          </a:xfrm>
          <a:prstGeom prst="rect">
            <a:avLst/>
          </a:prstGeom>
          <a:noFill/>
          <a:ln w="28575" cap="flat" cmpd="sng" algn="ctr">
            <a:solidFill>
              <a:srgbClr val="E689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23" name="矩形 22"/>
          <p:cNvSpPr/>
          <p:nvPr/>
        </p:nvSpPr>
        <p:spPr>
          <a:xfrm>
            <a:off x="889558" y="4160305"/>
            <a:ext cx="2173993" cy="369332"/>
          </a:xfrm>
          <a:prstGeom prst="rect">
            <a:avLst/>
          </a:prstGeom>
        </p:spPr>
        <p:txBody>
          <a:bodyPr wrap="none">
            <a:spAutoFit/>
          </a:bodyPr>
          <a:lstStyle/>
          <a:p>
            <a:r>
              <a:rPr kumimoji="1" lang="en-US" altLang="zh-CN" sz="1800" dirty="0">
                <a:solidFill>
                  <a:srgbClr val="DA8200"/>
                </a:solidFill>
                <a:latin typeface="+mn-lt"/>
                <a:ea typeface="+mn-ea"/>
                <a:cs typeface="+mn-ea"/>
                <a:sym typeface="+mn-lt"/>
              </a:rPr>
              <a:t>1</a:t>
            </a:r>
            <a:r>
              <a:rPr kumimoji="1" lang="zh-CN" altLang="en-US" sz="1800" dirty="0">
                <a:solidFill>
                  <a:srgbClr val="DA8200"/>
                </a:solidFill>
                <a:latin typeface="+mn-lt"/>
                <a:ea typeface="+mn-ea"/>
                <a:cs typeface="+mn-ea"/>
                <a:sym typeface="+mn-lt"/>
              </a:rPr>
              <a:t>个载体检出信号线</a:t>
            </a:r>
            <a:endParaRPr lang="zh-CN" altLang="en-US" sz="1800" dirty="0">
              <a:solidFill>
                <a:srgbClr val="DA8200"/>
              </a:solidFill>
              <a:latin typeface="+mn-lt"/>
              <a:ea typeface="+mn-ea"/>
              <a:cs typeface="+mn-ea"/>
              <a:sym typeface="+mn-lt"/>
            </a:endParaRPr>
          </a:p>
        </p:txBody>
      </p:sp>
      <p:sp>
        <p:nvSpPr>
          <p:cNvPr id="24" name="矩形 23"/>
          <p:cNvSpPr/>
          <p:nvPr/>
        </p:nvSpPr>
        <p:spPr bwMode="auto">
          <a:xfrm>
            <a:off x="3038986" y="4490950"/>
            <a:ext cx="643812" cy="207105"/>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25" name="矩形 24"/>
          <p:cNvSpPr/>
          <p:nvPr/>
        </p:nvSpPr>
        <p:spPr>
          <a:xfrm>
            <a:off x="1572722" y="4423968"/>
            <a:ext cx="1481496" cy="369332"/>
          </a:xfrm>
          <a:prstGeom prst="rect">
            <a:avLst/>
          </a:prstGeom>
        </p:spPr>
        <p:txBody>
          <a:bodyPr wrap="none">
            <a:spAutoFit/>
          </a:bodyPr>
          <a:lstStyle/>
          <a:p>
            <a:r>
              <a:rPr kumimoji="1" lang="en-US" altLang="zh-CN" sz="1800" dirty="0">
                <a:latin typeface="+mn-lt"/>
                <a:ea typeface="+mn-ea"/>
                <a:cs typeface="+mn-ea"/>
                <a:sym typeface="+mn-lt"/>
              </a:rPr>
              <a:t>1</a:t>
            </a:r>
            <a:r>
              <a:rPr kumimoji="1" lang="zh-CN" altLang="en-US" sz="1800" dirty="0">
                <a:latin typeface="+mn-lt"/>
                <a:ea typeface="+mn-ea"/>
                <a:cs typeface="+mn-ea"/>
                <a:sym typeface="+mn-lt"/>
              </a:rPr>
              <a:t>个信号地线</a:t>
            </a:r>
            <a:endParaRPr lang="zh-CN" altLang="en-US" sz="1800" dirty="0">
              <a:latin typeface="+mn-lt"/>
              <a:ea typeface="+mn-ea"/>
              <a:cs typeface="+mn-ea"/>
              <a:sym typeface="+mn-lt"/>
            </a:endParaRPr>
          </a:p>
        </p:txBody>
      </p:sp>
      <p:sp>
        <p:nvSpPr>
          <p:cNvPr id="5" name="矩形 4"/>
          <p:cNvSpPr/>
          <p:nvPr/>
        </p:nvSpPr>
        <p:spPr>
          <a:xfrm>
            <a:off x="4959985" y="6274318"/>
            <a:ext cx="1414170" cy="461665"/>
          </a:xfrm>
          <a:prstGeom prst="rect">
            <a:avLst/>
          </a:prstGeom>
        </p:spPr>
        <p:txBody>
          <a:bodyPr wrap="none">
            <a:spAutoFit/>
          </a:bodyPr>
          <a:lstStyle/>
          <a:p>
            <a:r>
              <a:rPr lang="en-US" altLang="zh-CN" dirty="0">
                <a:latin typeface="+mn-lt"/>
                <a:ea typeface="+mn-ea"/>
                <a:cs typeface="+mn-ea"/>
                <a:sym typeface="+mn-lt"/>
              </a:rPr>
              <a:t>DB-25</a:t>
            </a:r>
            <a:r>
              <a:rPr lang="zh-CN" altLang="en-US" dirty="0">
                <a:latin typeface="+mn-lt"/>
                <a:ea typeface="+mn-ea"/>
                <a:cs typeface="+mn-ea"/>
                <a:sym typeface="+mn-lt"/>
              </a:rPr>
              <a:t>型</a:t>
            </a:r>
            <a:endParaRPr lang="zh-CN" altLang="en-US"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500"/>
                                        <p:tgtEl>
                                          <p:spTgt spid="16"/>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500"/>
                                        <p:tgtEl>
                                          <p:spTgt spid="18"/>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500"/>
                                        <p:tgtEl>
                                          <p:spTgt spid="21"/>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up)">
                                      <p:cBhvr>
                                        <p:cTn id="46" dur="500"/>
                                        <p:tgtEl>
                                          <p:spTgt spid="22"/>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up)">
                                      <p:cBhvr>
                                        <p:cTn id="49" dur="500"/>
                                        <p:tgtEl>
                                          <p:spTgt spid="23"/>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up)">
                                      <p:cBhvr>
                                        <p:cTn id="52" dur="500"/>
                                        <p:tgtEl>
                                          <p:spTgt spid="24"/>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up)">
                                      <p:cBhvr>
                                        <p:cTn id="5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2" grpId="0" bldLvl="0" animBg="1"/>
      <p:bldP spid="3" grpId="0"/>
      <p:bldP spid="14" grpId="0" bldLvl="0" animBg="1"/>
      <p:bldP spid="15" grpId="0" bldLvl="0" animBg="1"/>
      <p:bldP spid="16" grpId="0"/>
      <p:bldP spid="17" grpId="0"/>
      <p:bldP spid="18" grpId="0" bldLvl="0" animBg="1"/>
      <p:bldP spid="19" grpId="0"/>
      <p:bldP spid="20" grpId="0" bldLvl="0" animBg="1"/>
      <p:bldP spid="21" grpId="0"/>
      <p:bldP spid="22" grpId="0" bldLvl="0" animBg="1"/>
      <p:bldP spid="23" grpId="0"/>
      <p:bldP spid="24" grpId="0" bldLvl="0" animBg="1"/>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7951" y="1304642"/>
            <a:ext cx="8770776" cy="4365298"/>
          </a:xfrm>
          <a:prstGeom prst="rect">
            <a:avLst/>
          </a:prstGeom>
        </p:spPr>
        <p:txBody>
          <a:bodyPr wrap="square">
            <a:spAutoFit/>
          </a:bodyPr>
          <a:lstStyle/>
          <a:p>
            <a:pPr marL="914400" lvl="1" indent="-514350" algn="just">
              <a:spcBef>
                <a:spcPts val="800"/>
              </a:spcBef>
              <a:buSzPct val="95000"/>
              <a:buFont typeface="Arial" panose="020B0604020202020204" pitchFamily="34" charset="0"/>
              <a:buChar char="▲"/>
            </a:pPr>
            <a:r>
              <a:rPr lang="en-US" altLang="zh-CN" sz="2100" dirty="0" err="1">
                <a:latin typeface="+mn-lt"/>
                <a:ea typeface="+mn-ea"/>
                <a:cs typeface="+mn-ea"/>
                <a:sym typeface="+mn-lt"/>
              </a:rPr>
              <a:t>TxD</a:t>
            </a:r>
            <a:r>
              <a:rPr lang="zh-CN" altLang="en-US" sz="2100" dirty="0">
                <a:latin typeface="+mn-lt"/>
                <a:ea typeface="+mn-ea"/>
                <a:cs typeface="+mn-ea"/>
                <a:sym typeface="+mn-lt"/>
              </a:rPr>
              <a:t>：串行数据发送端，输出。</a:t>
            </a:r>
            <a:endParaRPr lang="en-US" altLang="zh-CN" sz="2100" dirty="0">
              <a:latin typeface="+mn-lt"/>
              <a:ea typeface="+mn-ea"/>
              <a:cs typeface="+mn-ea"/>
              <a:sym typeface="+mn-lt"/>
            </a:endParaRPr>
          </a:p>
          <a:p>
            <a:pPr marL="914400" lvl="1" indent="-514350" algn="just">
              <a:spcBef>
                <a:spcPts val="800"/>
              </a:spcBef>
              <a:buSzPct val="95000"/>
              <a:buFont typeface="Arial" panose="020B0604020202020204" pitchFamily="34" charset="0"/>
              <a:buChar char="▲"/>
            </a:pPr>
            <a:r>
              <a:rPr lang="en-US" altLang="zh-CN" sz="2100" dirty="0" err="1">
                <a:latin typeface="+mn-lt"/>
                <a:ea typeface="+mn-ea"/>
                <a:cs typeface="+mn-ea"/>
                <a:sym typeface="+mn-lt"/>
              </a:rPr>
              <a:t>RxD</a:t>
            </a:r>
            <a:r>
              <a:rPr lang="zh-CN" altLang="en-US" sz="2100" dirty="0">
                <a:latin typeface="+mn-lt"/>
                <a:ea typeface="+mn-ea"/>
                <a:cs typeface="+mn-ea"/>
                <a:sym typeface="+mn-lt"/>
              </a:rPr>
              <a:t>：串行数据接收端，输入。</a:t>
            </a:r>
            <a:endParaRPr lang="en-US" altLang="zh-CN" sz="2100" dirty="0">
              <a:latin typeface="+mn-lt"/>
              <a:ea typeface="+mn-ea"/>
              <a:cs typeface="+mn-ea"/>
              <a:sym typeface="+mn-lt"/>
            </a:endParaRPr>
          </a:p>
          <a:p>
            <a:pPr marL="914400" lvl="1" indent="-514350" algn="just">
              <a:spcBef>
                <a:spcPts val="800"/>
              </a:spcBef>
              <a:buSzPct val="95000"/>
              <a:buFont typeface="Arial" panose="020B0604020202020204" pitchFamily="34" charset="0"/>
              <a:buChar char="▲"/>
            </a:pPr>
            <a:r>
              <a:rPr lang="en-US" altLang="zh-CN" sz="2100" dirty="0">
                <a:latin typeface="+mn-lt"/>
                <a:ea typeface="+mn-ea"/>
                <a:cs typeface="+mn-ea"/>
                <a:sym typeface="+mn-lt"/>
              </a:rPr>
              <a:t>DTR</a:t>
            </a:r>
            <a:r>
              <a:rPr lang="zh-CN" altLang="en-US" sz="2100" dirty="0">
                <a:latin typeface="+mn-lt"/>
                <a:ea typeface="+mn-ea"/>
                <a:cs typeface="+mn-ea"/>
                <a:sym typeface="+mn-lt"/>
              </a:rPr>
              <a:t>：终端准备就绪信号</a:t>
            </a:r>
            <a:endParaRPr lang="en-US" altLang="zh-CN" sz="2100" dirty="0">
              <a:latin typeface="+mn-lt"/>
              <a:ea typeface="+mn-ea"/>
              <a:cs typeface="+mn-ea"/>
              <a:sym typeface="+mn-lt"/>
            </a:endParaRPr>
          </a:p>
          <a:p>
            <a:pPr marL="914400" lvl="1" indent="-514350" algn="just">
              <a:spcBef>
                <a:spcPts val="800"/>
              </a:spcBef>
              <a:buSzPct val="95000"/>
              <a:buFont typeface="Arial" panose="020B0604020202020204" pitchFamily="34" charset="0"/>
              <a:buChar char="▲"/>
            </a:pPr>
            <a:r>
              <a:rPr lang="en-US" altLang="zh-CN" sz="2100" dirty="0">
                <a:latin typeface="+mn-lt"/>
                <a:ea typeface="+mn-ea"/>
                <a:cs typeface="+mn-ea"/>
                <a:sym typeface="+mn-lt"/>
              </a:rPr>
              <a:t>DSR</a:t>
            </a:r>
            <a:r>
              <a:rPr lang="zh-CN" altLang="en-US" sz="2100" dirty="0">
                <a:latin typeface="+mn-lt"/>
                <a:ea typeface="+mn-ea"/>
                <a:cs typeface="+mn-ea"/>
                <a:sym typeface="+mn-lt"/>
              </a:rPr>
              <a:t>：数据装置准备就绪信号</a:t>
            </a:r>
            <a:endParaRPr lang="en-US" altLang="zh-CN" sz="2100" dirty="0">
              <a:latin typeface="+mn-lt"/>
              <a:ea typeface="+mn-ea"/>
              <a:cs typeface="+mn-ea"/>
              <a:sym typeface="+mn-lt"/>
            </a:endParaRPr>
          </a:p>
          <a:p>
            <a:pPr marL="914400" lvl="1" indent="-514350" algn="just">
              <a:spcBef>
                <a:spcPts val="800"/>
              </a:spcBef>
              <a:buSzPct val="95000"/>
              <a:buFont typeface="Arial" panose="020B0604020202020204" pitchFamily="34" charset="0"/>
              <a:buChar char="▲"/>
            </a:pPr>
            <a:r>
              <a:rPr lang="en-US" altLang="zh-CN" sz="2100" dirty="0">
                <a:latin typeface="+mn-lt"/>
                <a:ea typeface="+mn-ea"/>
                <a:cs typeface="+mn-ea"/>
                <a:sym typeface="+mn-lt"/>
              </a:rPr>
              <a:t>RTS</a:t>
            </a:r>
            <a:r>
              <a:rPr lang="zh-CN" altLang="en-US" sz="2100" dirty="0">
                <a:latin typeface="+mn-lt"/>
                <a:ea typeface="+mn-ea"/>
                <a:cs typeface="+mn-ea"/>
                <a:sym typeface="+mn-lt"/>
              </a:rPr>
              <a:t>：</a:t>
            </a:r>
            <a:r>
              <a:rPr lang="zh-CN" altLang="en-US" sz="2100" u="sng" dirty="0">
                <a:solidFill>
                  <a:srgbClr val="0000FF"/>
                </a:solidFill>
                <a:latin typeface="+mn-lt"/>
                <a:ea typeface="+mn-ea"/>
                <a:cs typeface="+mn-ea"/>
                <a:sym typeface="+mn-lt"/>
              </a:rPr>
              <a:t>请求发送信号</a:t>
            </a:r>
            <a:r>
              <a:rPr lang="zh-CN" altLang="en-US" sz="2100" dirty="0">
                <a:latin typeface="+mn-lt"/>
                <a:ea typeface="+mn-ea"/>
                <a:cs typeface="+mn-ea"/>
                <a:sym typeface="+mn-lt"/>
              </a:rPr>
              <a:t>，为高时表示终端要向</a:t>
            </a:r>
            <a:r>
              <a:rPr lang="en-US" altLang="zh-CN" sz="2100" dirty="0">
                <a:latin typeface="+mn-lt"/>
                <a:ea typeface="+mn-ea"/>
                <a:cs typeface="+mn-ea"/>
                <a:sym typeface="+mn-lt"/>
              </a:rPr>
              <a:t>Modem</a:t>
            </a:r>
            <a:r>
              <a:rPr lang="zh-CN" altLang="en-US" sz="2100" dirty="0">
                <a:latin typeface="+mn-lt"/>
                <a:ea typeface="+mn-ea"/>
                <a:cs typeface="+mn-ea"/>
                <a:sym typeface="+mn-lt"/>
              </a:rPr>
              <a:t>或其它通信设备发送数据。</a:t>
            </a:r>
            <a:endParaRPr lang="en-US" altLang="zh-CN" sz="2100" dirty="0">
              <a:latin typeface="+mn-lt"/>
              <a:ea typeface="+mn-ea"/>
              <a:cs typeface="+mn-ea"/>
              <a:sym typeface="+mn-lt"/>
            </a:endParaRPr>
          </a:p>
          <a:p>
            <a:pPr marL="914400" lvl="1" indent="-514350" algn="just">
              <a:spcBef>
                <a:spcPts val="800"/>
              </a:spcBef>
              <a:buSzPct val="95000"/>
              <a:buFont typeface="Arial" panose="020B0604020202020204" pitchFamily="34" charset="0"/>
              <a:buChar char="▲"/>
            </a:pPr>
            <a:r>
              <a:rPr lang="en-US" altLang="zh-CN" sz="2100" dirty="0">
                <a:latin typeface="+mn-lt"/>
                <a:ea typeface="+mn-ea"/>
                <a:cs typeface="+mn-ea"/>
                <a:sym typeface="+mn-lt"/>
              </a:rPr>
              <a:t>CTS</a:t>
            </a:r>
            <a:r>
              <a:rPr lang="zh-CN" altLang="en-US" sz="2100" dirty="0">
                <a:latin typeface="+mn-lt"/>
                <a:ea typeface="+mn-ea"/>
                <a:cs typeface="+mn-ea"/>
                <a:sym typeface="+mn-lt"/>
              </a:rPr>
              <a:t>：（允许）</a:t>
            </a:r>
            <a:r>
              <a:rPr lang="zh-CN" altLang="en-US" sz="2100" u="sng" dirty="0">
                <a:solidFill>
                  <a:srgbClr val="0000FF"/>
                </a:solidFill>
                <a:latin typeface="+mn-lt"/>
                <a:ea typeface="+mn-ea"/>
                <a:cs typeface="+mn-ea"/>
                <a:sym typeface="+mn-lt"/>
              </a:rPr>
              <a:t>清除发送信号</a:t>
            </a:r>
            <a:r>
              <a:rPr lang="zh-CN" altLang="en-US" sz="2100" dirty="0">
                <a:latin typeface="+mn-lt"/>
                <a:ea typeface="+mn-ea"/>
                <a:cs typeface="+mn-ea"/>
                <a:sym typeface="+mn-lt"/>
              </a:rPr>
              <a:t>，是对</a:t>
            </a:r>
            <a:r>
              <a:rPr lang="en-US" altLang="zh-CN" sz="2100" dirty="0">
                <a:latin typeface="+mn-lt"/>
                <a:ea typeface="+mn-ea"/>
                <a:cs typeface="+mn-ea"/>
                <a:sym typeface="+mn-lt"/>
              </a:rPr>
              <a:t>RTS</a:t>
            </a:r>
            <a:r>
              <a:rPr lang="zh-CN" altLang="en-US" sz="2100" dirty="0">
                <a:latin typeface="+mn-lt"/>
                <a:ea typeface="+mn-ea"/>
                <a:cs typeface="+mn-ea"/>
                <a:sym typeface="+mn-lt"/>
              </a:rPr>
              <a:t>的响应。</a:t>
            </a:r>
            <a:r>
              <a:rPr lang="zh-CN" altLang="en-US" sz="2100" u="sng" dirty="0">
                <a:solidFill>
                  <a:srgbClr val="0000FF"/>
                </a:solidFill>
                <a:latin typeface="+mn-lt"/>
                <a:ea typeface="+mn-ea"/>
                <a:cs typeface="+mn-ea"/>
                <a:sym typeface="+mn-lt"/>
              </a:rPr>
              <a:t>当</a:t>
            </a:r>
            <a:r>
              <a:rPr lang="en-US" altLang="zh-CN" sz="2100" u="sng" dirty="0">
                <a:solidFill>
                  <a:srgbClr val="0000FF"/>
                </a:solidFill>
                <a:latin typeface="+mn-lt"/>
                <a:ea typeface="+mn-ea"/>
                <a:cs typeface="+mn-ea"/>
                <a:sym typeface="+mn-lt"/>
              </a:rPr>
              <a:t>Modem</a:t>
            </a:r>
            <a:r>
              <a:rPr lang="zh-CN" altLang="en-US" sz="2100" u="sng" dirty="0">
                <a:solidFill>
                  <a:srgbClr val="0000FF"/>
                </a:solidFill>
                <a:latin typeface="+mn-lt"/>
                <a:ea typeface="+mn-ea"/>
                <a:cs typeface="+mn-ea"/>
                <a:sym typeface="+mn-lt"/>
              </a:rPr>
              <a:t>或外设准备好接收</a:t>
            </a:r>
            <a:r>
              <a:rPr lang="zh-CN" altLang="en-US" sz="2100" dirty="0">
                <a:latin typeface="+mn-lt"/>
                <a:ea typeface="+mn-ea"/>
                <a:cs typeface="+mn-ea"/>
                <a:sym typeface="+mn-lt"/>
              </a:rPr>
              <a:t>来自终端的数据时，该信号为高电平。</a:t>
            </a:r>
            <a:endParaRPr lang="en-US" altLang="zh-CN" sz="2100" dirty="0">
              <a:latin typeface="+mn-lt"/>
              <a:ea typeface="+mn-ea"/>
              <a:cs typeface="+mn-ea"/>
              <a:sym typeface="+mn-lt"/>
            </a:endParaRPr>
          </a:p>
          <a:p>
            <a:pPr marL="914400" lvl="1" indent="-514350" algn="just">
              <a:spcBef>
                <a:spcPts val="800"/>
              </a:spcBef>
              <a:buSzPct val="95000"/>
              <a:buFont typeface="Arial" panose="020B0604020202020204" pitchFamily="34" charset="0"/>
              <a:buChar char="▲"/>
            </a:pPr>
            <a:r>
              <a:rPr lang="en-US" altLang="zh-CN" sz="2100" dirty="0">
                <a:latin typeface="+mn-lt"/>
                <a:ea typeface="+mn-ea"/>
                <a:cs typeface="+mn-ea"/>
                <a:sym typeface="+mn-lt"/>
              </a:rPr>
              <a:t>DCD</a:t>
            </a:r>
            <a:r>
              <a:rPr lang="zh-CN" altLang="en-US" sz="2100" dirty="0">
                <a:latin typeface="+mn-lt"/>
                <a:ea typeface="+mn-ea"/>
                <a:cs typeface="+mn-ea"/>
                <a:sym typeface="+mn-lt"/>
              </a:rPr>
              <a:t>：</a:t>
            </a:r>
            <a:r>
              <a:rPr lang="zh-CN" altLang="en-US" sz="2100" u="sng" dirty="0">
                <a:solidFill>
                  <a:srgbClr val="0000FF"/>
                </a:solidFill>
                <a:latin typeface="+mn-lt"/>
                <a:ea typeface="+mn-ea"/>
                <a:cs typeface="+mn-ea"/>
                <a:sym typeface="+mn-lt"/>
              </a:rPr>
              <a:t>接收信号检测</a:t>
            </a:r>
            <a:r>
              <a:rPr lang="zh-CN" altLang="en-US" sz="2100" dirty="0">
                <a:latin typeface="+mn-lt"/>
                <a:ea typeface="+mn-ea"/>
                <a:cs typeface="+mn-ea"/>
                <a:sym typeface="+mn-lt"/>
              </a:rPr>
              <a:t>，为高时表明</a:t>
            </a:r>
            <a:r>
              <a:rPr lang="en-US" altLang="zh-CN" sz="2100" dirty="0">
                <a:latin typeface="+mn-lt"/>
                <a:ea typeface="+mn-ea"/>
                <a:cs typeface="+mn-ea"/>
                <a:sym typeface="+mn-lt"/>
              </a:rPr>
              <a:t>Modem</a:t>
            </a:r>
            <a:r>
              <a:rPr lang="zh-CN" altLang="en-US" sz="2100" dirty="0">
                <a:latin typeface="+mn-lt"/>
                <a:ea typeface="+mn-ea"/>
                <a:cs typeface="+mn-ea"/>
                <a:sym typeface="+mn-lt"/>
              </a:rPr>
              <a:t>收到通信线路另一端</a:t>
            </a:r>
            <a:r>
              <a:rPr lang="en-US" altLang="zh-CN" sz="2100" dirty="0">
                <a:latin typeface="+mn-lt"/>
                <a:ea typeface="+mn-ea"/>
                <a:cs typeface="+mn-ea"/>
                <a:sym typeface="+mn-lt"/>
              </a:rPr>
              <a:t>Modem</a:t>
            </a:r>
            <a:r>
              <a:rPr lang="zh-CN" altLang="en-US" sz="2100" dirty="0">
                <a:latin typeface="+mn-lt"/>
                <a:ea typeface="+mn-ea"/>
                <a:cs typeface="+mn-ea"/>
                <a:sym typeface="+mn-lt"/>
              </a:rPr>
              <a:t>送来的正常载波信号。</a:t>
            </a:r>
            <a:endParaRPr lang="en-US" altLang="zh-CN" sz="2100" dirty="0">
              <a:latin typeface="+mn-lt"/>
              <a:ea typeface="+mn-ea"/>
              <a:cs typeface="+mn-ea"/>
              <a:sym typeface="+mn-lt"/>
            </a:endParaRPr>
          </a:p>
          <a:p>
            <a:pPr marL="914400" lvl="1" indent="-514350" algn="just">
              <a:spcBef>
                <a:spcPts val="800"/>
              </a:spcBef>
              <a:buSzPct val="95000"/>
              <a:buFont typeface="Arial" panose="020B0604020202020204" pitchFamily="34" charset="0"/>
              <a:buChar char="▲"/>
            </a:pPr>
            <a:r>
              <a:rPr lang="en-US" altLang="zh-CN" sz="2100" dirty="0">
                <a:latin typeface="+mn-lt"/>
                <a:ea typeface="+mn-ea"/>
                <a:cs typeface="+mn-ea"/>
                <a:sym typeface="+mn-lt"/>
              </a:rPr>
              <a:t>RI</a:t>
            </a:r>
            <a:r>
              <a:rPr lang="zh-CN" altLang="en-US" sz="2100" dirty="0">
                <a:latin typeface="+mn-lt"/>
                <a:ea typeface="+mn-ea"/>
                <a:cs typeface="+mn-ea"/>
                <a:sym typeface="+mn-lt"/>
              </a:rPr>
              <a:t>：</a:t>
            </a:r>
            <a:r>
              <a:rPr lang="zh-CN" altLang="en-US" sz="2100" u="sng" dirty="0">
                <a:solidFill>
                  <a:srgbClr val="0000FF"/>
                </a:solidFill>
                <a:latin typeface="+mn-lt"/>
                <a:ea typeface="+mn-ea"/>
                <a:cs typeface="+mn-ea"/>
                <a:sym typeface="+mn-lt"/>
              </a:rPr>
              <a:t>振铃提示</a:t>
            </a:r>
            <a:r>
              <a:rPr lang="zh-CN" altLang="en-US" sz="2100" dirty="0">
                <a:latin typeface="+mn-lt"/>
                <a:ea typeface="+mn-ea"/>
                <a:cs typeface="+mn-ea"/>
                <a:sym typeface="+mn-lt"/>
              </a:rPr>
              <a:t>，当高时表明</a:t>
            </a:r>
            <a:r>
              <a:rPr lang="en-US" altLang="zh-CN" sz="2100" dirty="0">
                <a:latin typeface="+mn-lt"/>
                <a:ea typeface="+mn-ea"/>
                <a:cs typeface="+mn-ea"/>
                <a:sym typeface="+mn-lt"/>
              </a:rPr>
              <a:t>Modem</a:t>
            </a:r>
            <a:r>
              <a:rPr lang="zh-CN" altLang="en-US" sz="2100" dirty="0">
                <a:latin typeface="+mn-lt"/>
                <a:ea typeface="+mn-ea"/>
                <a:cs typeface="+mn-ea"/>
                <a:sym typeface="+mn-lt"/>
              </a:rPr>
              <a:t>收到交换台送来的振铃信号。</a:t>
            </a:r>
            <a:endParaRPr lang="en-US" altLang="zh-CN" sz="2100" dirty="0">
              <a:latin typeface="+mn-lt"/>
              <a:ea typeface="+mn-ea"/>
              <a:cs typeface="+mn-ea"/>
              <a:sym typeface="+mn-lt"/>
            </a:endParaRPr>
          </a:p>
        </p:txBody>
      </p:sp>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矩形 6"/>
          <p:cNvSpPr>
            <a:spLocks noChangeArrowheads="1"/>
          </p:cNvSpPr>
          <p:nvPr/>
        </p:nvSpPr>
        <p:spPr bwMode="auto">
          <a:xfrm>
            <a:off x="841051" y="1177471"/>
            <a:ext cx="25066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a:solidFill>
                  <a:srgbClr val="000066"/>
                </a:solidFill>
                <a:latin typeface="+mn-lt"/>
                <a:ea typeface="+mn-ea"/>
                <a:cs typeface="+mn-ea"/>
                <a:sym typeface="+mn-lt"/>
              </a:rPr>
              <a:t>2</a:t>
            </a:r>
            <a:r>
              <a:rPr kumimoji="1" lang="zh-CN" altLang="en-US">
                <a:solidFill>
                  <a:srgbClr val="000066"/>
                </a:solidFill>
                <a:latin typeface="+mn-lt"/>
                <a:ea typeface="+mn-ea"/>
                <a:cs typeface="+mn-ea"/>
                <a:sym typeface="+mn-lt"/>
              </a:rPr>
              <a:t>、信号线的使用</a:t>
            </a:r>
            <a:endParaRPr lang="zh-CN" altLang="en-US">
              <a:latin typeface="+mn-lt"/>
              <a:ea typeface="+mn-ea"/>
              <a:cs typeface="+mn-ea"/>
              <a:sym typeface="+mn-lt"/>
            </a:endParaRPr>
          </a:p>
        </p:txBody>
      </p:sp>
      <p:sp>
        <p:nvSpPr>
          <p:cNvPr id="4" name="Rectangle 3"/>
          <p:cNvSpPr txBox="1">
            <a:spLocks noChangeArrowheads="1"/>
          </p:cNvSpPr>
          <p:nvPr/>
        </p:nvSpPr>
        <p:spPr bwMode="auto">
          <a:xfrm>
            <a:off x="1144586" y="1856694"/>
            <a:ext cx="6973047" cy="1463675"/>
          </a:xfrm>
          <a:prstGeom prst="rect">
            <a:avLst/>
          </a:prstGeom>
          <a:no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457200" indent="-457200">
              <a:spcBef>
                <a:spcPct val="0"/>
              </a:spcBef>
              <a:spcAft>
                <a:spcPts val="600"/>
              </a:spcAft>
              <a:buFont typeface="+mj-ea"/>
              <a:buAutoNum type="circleNumDbPlain"/>
              <a:defRPr/>
            </a:pPr>
            <a:r>
              <a:rPr lang="zh-CN" altLang="en-US" sz="2400" kern="0" dirty="0">
                <a:cs typeface="+mn-ea"/>
                <a:sym typeface="+mn-lt"/>
              </a:rPr>
              <a:t>使用</a:t>
            </a:r>
            <a:r>
              <a:rPr lang="en-US" altLang="zh-CN" sz="2400" kern="0" dirty="0">
                <a:cs typeface="+mn-ea"/>
                <a:sym typeface="+mn-lt"/>
              </a:rPr>
              <a:t>MODEM</a:t>
            </a:r>
            <a:r>
              <a:rPr lang="zh-CN" altLang="en-US" sz="2400" kern="0" dirty="0">
                <a:cs typeface="+mn-ea"/>
                <a:sym typeface="+mn-lt"/>
              </a:rPr>
              <a:t>，通过电话线路远距离通信</a:t>
            </a:r>
            <a:endParaRPr lang="zh-CN" altLang="en-US" sz="2400" kern="0" dirty="0">
              <a:cs typeface="+mn-ea"/>
              <a:sym typeface="+mn-lt"/>
            </a:endParaRPr>
          </a:p>
          <a:p>
            <a:pPr marL="457200" indent="-457200">
              <a:spcBef>
                <a:spcPct val="0"/>
              </a:spcBef>
              <a:spcAft>
                <a:spcPts val="600"/>
              </a:spcAft>
              <a:buFont typeface="+mj-ea"/>
              <a:buAutoNum type="circleNumDbPlain"/>
              <a:defRPr/>
            </a:pPr>
            <a:r>
              <a:rPr lang="zh-CN" altLang="en-US" sz="2400" kern="0" dirty="0">
                <a:cs typeface="+mn-ea"/>
                <a:sym typeface="+mn-lt"/>
              </a:rPr>
              <a:t>使用</a:t>
            </a:r>
            <a:r>
              <a:rPr lang="en-US" altLang="zh-CN" sz="2400" kern="0" dirty="0">
                <a:cs typeface="+mn-ea"/>
                <a:sym typeface="+mn-lt"/>
              </a:rPr>
              <a:t>MODEM</a:t>
            </a:r>
            <a:r>
              <a:rPr lang="zh-CN" altLang="en-US" sz="2400" kern="0" dirty="0">
                <a:cs typeface="+mn-ea"/>
                <a:sym typeface="+mn-lt"/>
              </a:rPr>
              <a:t>，通过专用线远距离通信</a:t>
            </a:r>
            <a:endParaRPr lang="en-US" altLang="zh-CN" sz="2400" kern="0" dirty="0">
              <a:cs typeface="+mn-ea"/>
              <a:sym typeface="+mn-lt"/>
            </a:endParaRPr>
          </a:p>
          <a:p>
            <a:pPr marL="457200" indent="-457200">
              <a:spcBef>
                <a:spcPct val="0"/>
              </a:spcBef>
              <a:spcAft>
                <a:spcPts val="600"/>
              </a:spcAft>
              <a:buFont typeface="+mj-ea"/>
              <a:buAutoNum type="circleNumDbPlain"/>
              <a:defRPr/>
            </a:pPr>
            <a:r>
              <a:rPr lang="zh-CN" altLang="en-US" sz="2400" kern="0" dirty="0">
                <a:cs typeface="+mn-ea"/>
                <a:sym typeface="+mn-lt"/>
              </a:rPr>
              <a:t>近距离通信（</a:t>
            </a:r>
            <a:r>
              <a:rPr lang="en-US" altLang="zh-CN" sz="2400" kern="0" dirty="0">
                <a:cs typeface="+mn-ea"/>
                <a:sym typeface="+mn-lt"/>
              </a:rPr>
              <a:t>&lt;15m</a:t>
            </a:r>
            <a:r>
              <a:rPr lang="zh-CN" altLang="en-US" sz="2400" kern="0" dirty="0">
                <a:cs typeface="+mn-ea"/>
                <a:sym typeface="+mn-lt"/>
              </a:rPr>
              <a:t>，零</a:t>
            </a:r>
            <a:r>
              <a:rPr lang="en-US" altLang="zh-CN" sz="2400" kern="0" dirty="0">
                <a:cs typeface="+mn-ea"/>
                <a:sym typeface="+mn-lt"/>
              </a:rPr>
              <a:t>MODEM</a:t>
            </a:r>
            <a:r>
              <a:rPr lang="zh-CN" altLang="en-US" sz="2400" kern="0" dirty="0">
                <a:cs typeface="+mn-ea"/>
                <a:sym typeface="+mn-lt"/>
              </a:rPr>
              <a:t>方式，</a:t>
            </a:r>
            <a:r>
              <a:rPr lang="zh-CN" altLang="en-US" sz="2400" kern="0" dirty="0">
                <a:solidFill>
                  <a:srgbClr val="C00000"/>
                </a:solidFill>
                <a:cs typeface="+mn-ea"/>
                <a:sym typeface="+mn-lt"/>
              </a:rPr>
              <a:t>常用</a:t>
            </a:r>
            <a:r>
              <a:rPr lang="zh-CN" altLang="en-US" sz="2400" kern="0" dirty="0">
                <a:cs typeface="+mn-ea"/>
                <a:sym typeface="+mn-lt"/>
              </a:rPr>
              <a:t>）</a:t>
            </a:r>
            <a:endParaRPr lang="zh-CN" altLang="en-US" sz="2400" kern="0" dirty="0">
              <a:cs typeface="+mn-ea"/>
              <a:sym typeface="+mn-lt"/>
            </a:endParaRPr>
          </a:p>
        </p:txBody>
      </p:sp>
      <p:sp>
        <p:nvSpPr>
          <p:cNvPr id="33796" name="Rectangle 57"/>
          <p:cNvSpPr>
            <a:spLocks noChangeArrowheads="1"/>
          </p:cNvSpPr>
          <p:nvPr/>
        </p:nvSpPr>
        <p:spPr bwMode="auto">
          <a:xfrm>
            <a:off x="2591593" y="6164036"/>
            <a:ext cx="3738563" cy="5048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20000"/>
              </a:spcBef>
              <a:buClr>
                <a:schemeClr val="folHlink"/>
              </a:buClr>
            </a:pPr>
            <a:r>
              <a:rPr lang="zh-CN" altLang="en-US" sz="2000" dirty="0">
                <a:solidFill>
                  <a:schemeClr val="tx2"/>
                </a:solidFill>
                <a:latin typeface="+mn-lt"/>
                <a:ea typeface="+mn-ea"/>
                <a:cs typeface="+mn-ea"/>
                <a:sym typeface="+mn-lt"/>
              </a:rPr>
              <a:t>零</a:t>
            </a:r>
            <a:r>
              <a:rPr lang="en-US" altLang="zh-CN" sz="2000" dirty="0">
                <a:solidFill>
                  <a:schemeClr val="tx2"/>
                </a:solidFill>
                <a:latin typeface="+mn-lt"/>
                <a:ea typeface="+mn-ea"/>
                <a:cs typeface="+mn-ea"/>
                <a:sym typeface="+mn-lt"/>
              </a:rPr>
              <a:t>MODEM</a:t>
            </a:r>
            <a:r>
              <a:rPr lang="zh-CN" altLang="en-US" sz="2000" dirty="0">
                <a:solidFill>
                  <a:schemeClr val="tx2"/>
                </a:solidFill>
                <a:latin typeface="+mn-lt"/>
                <a:ea typeface="+mn-ea"/>
                <a:cs typeface="+mn-ea"/>
                <a:sym typeface="+mn-lt"/>
              </a:rPr>
              <a:t>方式的连接</a:t>
            </a:r>
            <a:endParaRPr lang="zh-CN" altLang="en-US" sz="2000" dirty="0">
              <a:solidFill>
                <a:schemeClr val="tx2"/>
              </a:solidFill>
              <a:latin typeface="+mn-lt"/>
              <a:ea typeface="+mn-ea"/>
              <a:cs typeface="+mn-ea"/>
              <a:sym typeface="+mn-lt"/>
            </a:endParaRPr>
          </a:p>
        </p:txBody>
      </p:sp>
      <p:pic>
        <p:nvPicPr>
          <p:cNvPr id="9" name="Picture 83" descr="111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945605" y="3429000"/>
            <a:ext cx="3030538"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7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3796"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矩形 5"/>
          <p:cNvSpPr>
            <a:spLocks noChangeArrowheads="1"/>
          </p:cNvSpPr>
          <p:nvPr/>
        </p:nvSpPr>
        <p:spPr bwMode="auto">
          <a:xfrm>
            <a:off x="1299192" y="1718447"/>
            <a:ext cx="6837103" cy="290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50000"/>
              </a:lnSpc>
            </a:pPr>
            <a:r>
              <a:rPr lang="zh-CN" altLang="en-US" dirty="0">
                <a:latin typeface="+mn-lt"/>
                <a:ea typeface="+mn-ea"/>
                <a:cs typeface="+mn-ea"/>
                <a:sym typeface="+mn-lt"/>
              </a:rPr>
              <a:t>① </a:t>
            </a:r>
            <a:r>
              <a:rPr lang="en-US" altLang="zh-CN" dirty="0">
                <a:solidFill>
                  <a:srgbClr val="C00000"/>
                </a:solidFill>
                <a:latin typeface="+mn-lt"/>
                <a:ea typeface="+mn-ea"/>
                <a:cs typeface="+mn-ea"/>
                <a:sym typeface="+mn-lt"/>
              </a:rPr>
              <a:t>RS-232C</a:t>
            </a:r>
            <a:r>
              <a:rPr lang="zh-CN" altLang="en-US" dirty="0">
                <a:solidFill>
                  <a:srgbClr val="C00000"/>
                </a:solidFill>
                <a:latin typeface="+mn-lt"/>
                <a:ea typeface="+mn-ea"/>
                <a:cs typeface="+mn-ea"/>
                <a:sym typeface="+mn-lt"/>
              </a:rPr>
              <a:t>标准对信号的逻辑定义（</a:t>
            </a:r>
            <a:r>
              <a:rPr lang="en-US" altLang="zh-CN" dirty="0">
                <a:solidFill>
                  <a:srgbClr val="C00000"/>
                </a:solidFill>
                <a:latin typeface="+mn-lt"/>
                <a:ea typeface="+mn-ea"/>
                <a:cs typeface="+mn-ea"/>
                <a:sym typeface="+mn-lt"/>
              </a:rPr>
              <a:t>EIA</a:t>
            </a:r>
            <a:r>
              <a:rPr lang="zh-CN" altLang="en-US" dirty="0">
                <a:solidFill>
                  <a:srgbClr val="C00000"/>
                </a:solidFill>
                <a:latin typeface="+mn-lt"/>
                <a:ea typeface="+mn-ea"/>
                <a:cs typeface="+mn-ea"/>
                <a:sym typeface="+mn-lt"/>
              </a:rPr>
              <a:t>逻辑）</a:t>
            </a:r>
            <a:endParaRPr lang="en-US" altLang="zh-CN" dirty="0">
              <a:solidFill>
                <a:srgbClr val="C00000"/>
              </a:solidFill>
              <a:latin typeface="+mn-lt"/>
              <a:ea typeface="+mn-ea"/>
              <a:cs typeface="+mn-ea"/>
              <a:sym typeface="+mn-lt"/>
            </a:endParaRPr>
          </a:p>
          <a:p>
            <a:pPr algn="just">
              <a:lnSpc>
                <a:spcPct val="120000"/>
              </a:lnSpc>
            </a:pPr>
            <a:r>
              <a:rPr lang="zh-CN" altLang="en-US" dirty="0">
                <a:solidFill>
                  <a:schemeClr val="folHlink"/>
                </a:solidFill>
                <a:latin typeface="+mn-lt"/>
                <a:ea typeface="+mn-ea"/>
                <a:cs typeface="+mn-ea"/>
                <a:sym typeface="+mn-lt"/>
              </a:rPr>
              <a:t>  </a:t>
            </a:r>
            <a:r>
              <a:rPr lang="zh-CN" altLang="en-US" dirty="0">
                <a:latin typeface="+mn-lt"/>
                <a:ea typeface="+mn-ea"/>
                <a:cs typeface="+mn-ea"/>
                <a:sym typeface="+mn-lt"/>
              </a:rPr>
              <a:t>   逻辑“</a:t>
            </a:r>
            <a:r>
              <a:rPr lang="en-US" altLang="zh-CN" dirty="0">
                <a:latin typeface="+mn-lt"/>
                <a:ea typeface="+mn-ea"/>
                <a:cs typeface="+mn-ea"/>
                <a:sym typeface="+mn-lt"/>
              </a:rPr>
              <a:t>1</a:t>
            </a:r>
            <a:r>
              <a:rPr lang="zh-CN" altLang="en-US" dirty="0">
                <a:latin typeface="+mn-lt"/>
                <a:ea typeface="+mn-ea"/>
                <a:cs typeface="+mn-ea"/>
                <a:sym typeface="+mn-lt"/>
              </a:rPr>
              <a:t>”</a:t>
            </a:r>
            <a:r>
              <a:rPr lang="en-US" altLang="zh-CN" dirty="0">
                <a:latin typeface="+mn-lt"/>
                <a:ea typeface="+mn-ea"/>
                <a:cs typeface="+mn-ea"/>
                <a:sym typeface="+mn-lt"/>
              </a:rPr>
              <a:t> </a:t>
            </a:r>
            <a:endParaRPr lang="en-US" altLang="zh-CN" dirty="0">
              <a:latin typeface="+mn-lt"/>
              <a:ea typeface="+mn-ea"/>
              <a:cs typeface="+mn-ea"/>
              <a:sym typeface="+mn-lt"/>
            </a:endParaRPr>
          </a:p>
          <a:p>
            <a:pPr algn="just">
              <a:lnSpc>
                <a:spcPct val="120000"/>
              </a:lnSpc>
            </a:pPr>
            <a:r>
              <a:rPr lang="en-US" altLang="zh-CN" dirty="0">
                <a:latin typeface="+mn-lt"/>
                <a:ea typeface="+mn-ea"/>
                <a:cs typeface="+mn-ea"/>
                <a:sym typeface="+mn-lt"/>
              </a:rPr>
              <a:t>                    = -5V</a:t>
            </a:r>
            <a:r>
              <a:rPr lang="zh-CN" altLang="en-US" dirty="0">
                <a:latin typeface="+mn-lt"/>
                <a:ea typeface="+mn-ea"/>
                <a:cs typeface="+mn-ea"/>
                <a:sym typeface="+mn-lt"/>
              </a:rPr>
              <a:t>～</a:t>
            </a:r>
            <a:r>
              <a:rPr lang="en-US" altLang="zh-CN" dirty="0">
                <a:latin typeface="+mn-lt"/>
                <a:ea typeface="+mn-ea"/>
                <a:cs typeface="+mn-ea"/>
                <a:sym typeface="+mn-lt"/>
              </a:rPr>
              <a:t>-15V</a:t>
            </a:r>
            <a:r>
              <a:rPr lang="zh-CN" altLang="en-US" dirty="0">
                <a:latin typeface="+mn-lt"/>
                <a:ea typeface="+mn-ea"/>
                <a:cs typeface="+mn-ea"/>
                <a:sym typeface="+mn-lt"/>
              </a:rPr>
              <a:t>（驱动器输出端）</a:t>
            </a:r>
            <a:endParaRPr lang="en-US" altLang="zh-CN" dirty="0">
              <a:latin typeface="+mn-lt"/>
              <a:ea typeface="+mn-ea"/>
              <a:cs typeface="+mn-ea"/>
              <a:sym typeface="+mn-lt"/>
            </a:endParaRPr>
          </a:p>
          <a:p>
            <a:pPr algn="just">
              <a:lnSpc>
                <a:spcPct val="120000"/>
              </a:lnSpc>
            </a:pPr>
            <a:r>
              <a:rPr lang="zh-CN" altLang="en-US" dirty="0">
                <a:latin typeface="+mn-lt"/>
                <a:ea typeface="+mn-ea"/>
                <a:cs typeface="+mn-ea"/>
                <a:sym typeface="+mn-lt"/>
              </a:rPr>
              <a:t>     逻辑“</a:t>
            </a:r>
            <a:r>
              <a:rPr lang="en-US" altLang="zh-CN" dirty="0">
                <a:latin typeface="+mn-lt"/>
                <a:ea typeface="+mn-ea"/>
                <a:cs typeface="+mn-ea"/>
                <a:sym typeface="+mn-lt"/>
              </a:rPr>
              <a:t>0</a:t>
            </a:r>
            <a:r>
              <a:rPr lang="zh-CN" altLang="en-US" dirty="0">
                <a:latin typeface="+mn-lt"/>
                <a:ea typeface="+mn-ea"/>
                <a:cs typeface="+mn-ea"/>
                <a:sym typeface="+mn-lt"/>
              </a:rPr>
              <a:t>”</a:t>
            </a:r>
            <a:r>
              <a:rPr lang="en-US" altLang="zh-CN" dirty="0">
                <a:latin typeface="+mn-lt"/>
                <a:ea typeface="+mn-ea"/>
                <a:cs typeface="+mn-ea"/>
                <a:sym typeface="+mn-lt"/>
              </a:rPr>
              <a:t> </a:t>
            </a:r>
            <a:endParaRPr lang="en-US" altLang="zh-CN" dirty="0">
              <a:latin typeface="+mn-lt"/>
              <a:ea typeface="+mn-ea"/>
              <a:cs typeface="+mn-ea"/>
              <a:sym typeface="+mn-lt"/>
            </a:endParaRPr>
          </a:p>
          <a:p>
            <a:pPr algn="just">
              <a:lnSpc>
                <a:spcPct val="120000"/>
              </a:lnSpc>
            </a:pPr>
            <a:r>
              <a:rPr lang="en-US" altLang="zh-CN" dirty="0">
                <a:latin typeface="+mn-lt"/>
                <a:ea typeface="+mn-ea"/>
                <a:cs typeface="+mn-ea"/>
                <a:sym typeface="+mn-lt"/>
              </a:rPr>
              <a:t>                    = +5V</a:t>
            </a:r>
            <a:r>
              <a:rPr lang="zh-CN" altLang="en-US" dirty="0">
                <a:latin typeface="+mn-lt"/>
                <a:ea typeface="+mn-ea"/>
                <a:cs typeface="+mn-ea"/>
                <a:sym typeface="+mn-lt"/>
              </a:rPr>
              <a:t>～</a:t>
            </a:r>
            <a:r>
              <a:rPr lang="en-US" altLang="zh-CN" dirty="0">
                <a:latin typeface="+mn-lt"/>
                <a:ea typeface="+mn-ea"/>
                <a:cs typeface="+mn-ea"/>
                <a:sym typeface="+mn-lt"/>
              </a:rPr>
              <a:t>+15V</a:t>
            </a:r>
            <a:r>
              <a:rPr lang="zh-CN" altLang="en-US" dirty="0">
                <a:latin typeface="+mn-lt"/>
                <a:ea typeface="+mn-ea"/>
                <a:cs typeface="+mn-ea"/>
                <a:sym typeface="+mn-lt"/>
              </a:rPr>
              <a:t>（驱动器输出端）</a:t>
            </a:r>
            <a:endParaRPr lang="en-US" altLang="zh-CN" dirty="0">
              <a:latin typeface="+mn-lt"/>
              <a:ea typeface="+mn-ea"/>
              <a:cs typeface="+mn-ea"/>
              <a:sym typeface="+mn-lt"/>
            </a:endParaRPr>
          </a:p>
          <a:p>
            <a:pPr algn="just">
              <a:lnSpc>
                <a:spcPct val="150000"/>
              </a:lnSpc>
            </a:pPr>
            <a:r>
              <a:rPr lang="zh-CN" altLang="en-US" dirty="0">
                <a:latin typeface="楷体_GB2312" pitchFamily="49" charset="-122"/>
                <a:ea typeface="楷体_GB2312" pitchFamily="49" charset="-122"/>
              </a:rPr>
              <a:t>与</a:t>
            </a:r>
            <a:r>
              <a:rPr lang="en-US" altLang="zh-CN" dirty="0">
                <a:latin typeface="楷体_GB2312" pitchFamily="49" charset="-122"/>
                <a:ea typeface="楷体_GB2312" pitchFamily="49" charset="-122"/>
              </a:rPr>
              <a:t>TTL</a:t>
            </a:r>
            <a:r>
              <a:rPr lang="zh-CN" altLang="en-US" dirty="0">
                <a:latin typeface="楷体_GB2312" pitchFamily="49" charset="-122"/>
                <a:ea typeface="楷体_GB2312" pitchFamily="49" charset="-122"/>
              </a:rPr>
              <a:t>逻辑电平</a:t>
            </a:r>
            <a:r>
              <a:rPr lang="en-US" altLang="zh-CN" dirty="0">
                <a:latin typeface="楷体_GB2312" pitchFamily="49" charset="-122"/>
                <a:ea typeface="楷体_GB2312" pitchFamily="49" charset="-122"/>
              </a:rPr>
              <a:t>(</a:t>
            </a:r>
            <a:r>
              <a:rPr lang="en-US" altLang="zh-CN" dirty="0">
                <a:ea typeface="楷体_GB2312" pitchFamily="49" charset="-122"/>
              </a:rPr>
              <a:t>“</a:t>
            </a:r>
            <a:r>
              <a:rPr lang="en-US" altLang="zh-CN" dirty="0">
                <a:latin typeface="楷体_GB2312" pitchFamily="49" charset="-122"/>
                <a:ea typeface="楷体_GB2312" pitchFamily="49" charset="-122"/>
              </a:rPr>
              <a:t>1</a:t>
            </a:r>
            <a:r>
              <a:rPr lang="en-US" altLang="zh-CN" dirty="0">
                <a:ea typeface="楷体_GB2312" pitchFamily="49" charset="-122"/>
              </a:rPr>
              <a:t>”</a:t>
            </a:r>
            <a:r>
              <a:rPr lang="zh-CN" altLang="en-US" dirty="0">
                <a:latin typeface="楷体_GB2312" pitchFamily="49" charset="-122"/>
                <a:ea typeface="楷体_GB2312" pitchFamily="49" charset="-122"/>
              </a:rPr>
              <a:t>为</a:t>
            </a:r>
            <a:r>
              <a:rPr lang="en-US" altLang="zh-CN" dirty="0">
                <a:latin typeface="楷体_GB2312" pitchFamily="49" charset="-122"/>
                <a:ea typeface="楷体_GB2312" pitchFamily="49" charset="-122"/>
              </a:rPr>
              <a:t>+5V</a:t>
            </a:r>
            <a:r>
              <a:rPr lang="zh-CN" altLang="en-US" dirty="0">
                <a:latin typeface="楷体_GB2312" pitchFamily="49" charset="-122"/>
                <a:ea typeface="楷体_GB2312" pitchFamily="49" charset="-122"/>
              </a:rPr>
              <a:t>，</a:t>
            </a:r>
            <a:r>
              <a:rPr lang="zh-CN" altLang="en-US" dirty="0">
                <a:ea typeface="楷体_GB2312" pitchFamily="49" charset="-122"/>
              </a:rPr>
              <a:t>“</a:t>
            </a:r>
            <a:r>
              <a:rPr lang="en-US" altLang="zh-CN" dirty="0">
                <a:latin typeface="楷体_GB2312" pitchFamily="49" charset="-122"/>
                <a:ea typeface="楷体_GB2312" pitchFamily="49" charset="-122"/>
              </a:rPr>
              <a:t>0</a:t>
            </a:r>
            <a:r>
              <a:rPr lang="en-US" altLang="zh-CN" dirty="0">
                <a:ea typeface="楷体_GB2312" pitchFamily="49" charset="-122"/>
              </a:rPr>
              <a:t>”</a:t>
            </a:r>
            <a:r>
              <a:rPr lang="zh-CN" altLang="en-US" dirty="0">
                <a:latin typeface="楷体_GB2312" pitchFamily="49" charset="-122"/>
                <a:ea typeface="楷体_GB2312" pitchFamily="49" charset="-122"/>
              </a:rPr>
              <a:t>为</a:t>
            </a:r>
            <a:r>
              <a:rPr lang="en-US" altLang="zh-CN" dirty="0">
                <a:latin typeface="楷体_GB2312" pitchFamily="49" charset="-122"/>
                <a:ea typeface="楷体_GB2312" pitchFamily="49" charset="-122"/>
              </a:rPr>
              <a:t>0V)</a:t>
            </a:r>
            <a:r>
              <a:rPr lang="zh-CN" altLang="en-US" dirty="0">
                <a:latin typeface="楷体_GB2312" pitchFamily="49" charset="-122"/>
                <a:ea typeface="楷体_GB2312" pitchFamily="49" charset="-122"/>
              </a:rPr>
              <a:t>不一样</a:t>
            </a:r>
            <a:endParaRPr lang="zh-CN" altLang="en-US" dirty="0">
              <a:latin typeface="+mn-lt"/>
              <a:ea typeface="+mn-ea"/>
              <a:cs typeface="+mn-ea"/>
              <a:sym typeface="+mn-lt"/>
            </a:endParaRPr>
          </a:p>
        </p:txBody>
      </p:sp>
      <p:sp>
        <p:nvSpPr>
          <p:cNvPr id="46083" name="矩形 6"/>
          <p:cNvSpPr>
            <a:spLocks noChangeArrowheads="1"/>
          </p:cNvSpPr>
          <p:nvPr/>
        </p:nvSpPr>
        <p:spPr bwMode="auto">
          <a:xfrm>
            <a:off x="852520" y="1256782"/>
            <a:ext cx="19127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dirty="0">
                <a:solidFill>
                  <a:srgbClr val="000066"/>
                </a:solidFill>
                <a:latin typeface="+mn-lt"/>
                <a:ea typeface="+mn-ea"/>
                <a:cs typeface="+mn-ea"/>
                <a:sym typeface="+mn-lt"/>
              </a:rPr>
              <a:t>3</a:t>
            </a:r>
            <a:r>
              <a:rPr lang="zh-CN" altLang="en-US" dirty="0">
                <a:solidFill>
                  <a:srgbClr val="000066"/>
                </a:solidFill>
                <a:latin typeface="+mn-lt"/>
                <a:ea typeface="+mn-ea"/>
                <a:cs typeface="+mn-ea"/>
                <a:sym typeface="+mn-lt"/>
              </a:rPr>
              <a:t>、电气特性</a:t>
            </a:r>
            <a:endParaRPr lang="zh-CN" altLang="en-US" dirty="0">
              <a:solidFill>
                <a:srgbClr val="000066"/>
              </a:solidFill>
              <a:latin typeface="+mn-lt"/>
              <a:ea typeface="+mn-ea"/>
              <a:cs typeface="+mn-ea"/>
              <a:sym typeface="+mn-lt"/>
            </a:endParaRPr>
          </a:p>
        </p:txBody>
      </p:sp>
      <p:sp>
        <p:nvSpPr>
          <p:cNvPr id="2" name="矩形 1"/>
          <p:cNvSpPr/>
          <p:nvPr/>
        </p:nvSpPr>
        <p:spPr>
          <a:xfrm>
            <a:off x="755779" y="5139554"/>
            <a:ext cx="7632441" cy="1446550"/>
          </a:xfrm>
          <a:prstGeom prst="rect">
            <a:avLst/>
          </a:prstGeom>
        </p:spPr>
        <p:txBody>
          <a:bodyPr wrap="square">
            <a:spAutoFit/>
          </a:bodyPr>
          <a:lstStyle/>
          <a:p>
            <a:pPr algn="just" eaLnBrk="1" hangingPunct="1">
              <a:buFont typeface="Arial" panose="020B0604020202020204" pitchFamily="34" charset="0"/>
              <a:buNone/>
            </a:pPr>
            <a:r>
              <a:rPr lang="zh-CN" altLang="en-US" sz="2200" dirty="0">
                <a:solidFill>
                  <a:srgbClr val="C00000"/>
                </a:solidFill>
                <a:latin typeface="+mn-lt"/>
                <a:ea typeface="+mn-ea"/>
                <a:cs typeface="+mn-ea"/>
                <a:sym typeface="+mn-lt"/>
              </a:rPr>
              <a:t>RS-232C采用的是负逻辑</a:t>
            </a:r>
            <a:r>
              <a:rPr lang="zh-CN" altLang="en-US" sz="2200" dirty="0">
                <a:latin typeface="+mn-lt"/>
                <a:ea typeface="+mn-ea"/>
                <a:cs typeface="+mn-ea"/>
                <a:sym typeface="+mn-lt"/>
              </a:rPr>
              <a:t>，并且逻辑电平幅值很高，摆幅很大。显然，</a:t>
            </a:r>
            <a:r>
              <a:rPr lang="zh-CN" altLang="en-US" sz="2200" dirty="0">
                <a:solidFill>
                  <a:srgbClr val="00B050"/>
                </a:solidFill>
                <a:latin typeface="+mn-lt"/>
                <a:ea typeface="+mn-ea"/>
                <a:cs typeface="+mn-ea"/>
                <a:sym typeface="+mn-lt"/>
              </a:rPr>
              <a:t>RS-232C标准</a:t>
            </a:r>
            <a:r>
              <a:rPr lang="zh-CN" altLang="en-US" sz="2200" dirty="0">
                <a:latin typeface="+mn-lt"/>
                <a:ea typeface="+mn-ea"/>
                <a:cs typeface="+mn-ea"/>
                <a:sym typeface="+mn-lt"/>
              </a:rPr>
              <a:t>所</a:t>
            </a:r>
            <a:r>
              <a:rPr lang="zh-CN" altLang="en-US" sz="2200" dirty="0">
                <a:solidFill>
                  <a:srgbClr val="C00000"/>
                </a:solidFill>
                <a:latin typeface="+mn-lt"/>
                <a:ea typeface="+mn-ea"/>
                <a:cs typeface="+mn-ea"/>
                <a:sym typeface="+mn-lt"/>
              </a:rPr>
              <a:t>采用的EIA</a:t>
            </a:r>
            <a:r>
              <a:rPr lang="zh-CN" altLang="en-US" sz="2200" dirty="0">
                <a:latin typeface="+mn-lt"/>
                <a:ea typeface="+mn-ea"/>
                <a:cs typeface="+mn-ea"/>
                <a:sym typeface="+mn-lt"/>
              </a:rPr>
              <a:t>与</a:t>
            </a:r>
            <a:r>
              <a:rPr lang="zh-CN" altLang="en-US" sz="2200" dirty="0">
                <a:solidFill>
                  <a:srgbClr val="00B050"/>
                </a:solidFill>
                <a:latin typeface="+mn-lt"/>
                <a:ea typeface="+mn-ea"/>
                <a:cs typeface="+mn-ea"/>
                <a:sym typeface="+mn-lt"/>
              </a:rPr>
              <a:t>计算机终端</a:t>
            </a:r>
            <a:r>
              <a:rPr lang="zh-CN" altLang="en-US" sz="2200" dirty="0">
                <a:latin typeface="+mn-lt"/>
                <a:ea typeface="+mn-ea"/>
                <a:cs typeface="+mn-ea"/>
                <a:sym typeface="+mn-lt"/>
              </a:rPr>
              <a:t>所</a:t>
            </a:r>
            <a:r>
              <a:rPr lang="zh-CN" altLang="en-US" sz="2200" dirty="0">
                <a:solidFill>
                  <a:srgbClr val="C00000"/>
                </a:solidFill>
                <a:latin typeface="+mn-lt"/>
                <a:ea typeface="+mn-ea"/>
                <a:cs typeface="+mn-ea"/>
                <a:sym typeface="+mn-lt"/>
              </a:rPr>
              <a:t>采用的TTL</a:t>
            </a:r>
            <a:r>
              <a:rPr lang="zh-CN" altLang="en-US" sz="2200" dirty="0">
                <a:latin typeface="+mn-lt"/>
                <a:ea typeface="+mn-ea"/>
                <a:cs typeface="+mn-ea"/>
                <a:sym typeface="+mn-lt"/>
              </a:rPr>
              <a:t>在逻辑电平和逻辑关系上</a:t>
            </a:r>
            <a:r>
              <a:rPr lang="zh-CN" altLang="en-US" sz="2200" dirty="0">
                <a:solidFill>
                  <a:srgbClr val="C00000"/>
                </a:solidFill>
                <a:latin typeface="+mn-lt"/>
                <a:ea typeface="+mn-ea"/>
                <a:cs typeface="+mn-ea"/>
                <a:sym typeface="+mn-lt"/>
              </a:rPr>
              <a:t>并不兼容</a:t>
            </a:r>
            <a:r>
              <a:rPr lang="zh-CN" altLang="en-US" sz="2200" dirty="0">
                <a:latin typeface="+mn-lt"/>
                <a:ea typeface="+mn-ea"/>
                <a:cs typeface="+mn-ea"/>
                <a:sym typeface="+mn-lt"/>
              </a:rPr>
              <a:t>，</a:t>
            </a:r>
            <a:r>
              <a:rPr lang="zh-CN" altLang="en-US" sz="2200" dirty="0">
                <a:solidFill>
                  <a:srgbClr val="00B050"/>
                </a:solidFill>
                <a:latin typeface="+mn-lt"/>
                <a:ea typeface="+mn-ea"/>
                <a:cs typeface="+mn-ea"/>
                <a:sym typeface="+mn-lt"/>
              </a:rPr>
              <a:t>故需要经过转换</a:t>
            </a:r>
            <a:r>
              <a:rPr lang="zh-CN" altLang="en-US" sz="2200" dirty="0">
                <a:latin typeface="+mn-lt"/>
                <a:ea typeface="+mn-ea"/>
                <a:cs typeface="+mn-ea"/>
                <a:sym typeface="+mn-lt"/>
              </a:rPr>
              <a:t>，才能与计算机或终端进行数据交换。</a:t>
            </a:r>
            <a:endParaRPr lang="zh-CN" altLang="en-US" sz="2200"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8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81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81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81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0"/>
          <p:cNvSpPr>
            <a:spLocks noChangeArrowheads="1"/>
          </p:cNvSpPr>
          <p:nvPr/>
        </p:nvSpPr>
        <p:spPr bwMode="auto">
          <a:xfrm>
            <a:off x="710066" y="1158227"/>
            <a:ext cx="7723868" cy="633251"/>
          </a:xfrm>
          <a:prstGeom prst="rect">
            <a:avLst/>
          </a:prstGeom>
          <a:noFill/>
          <a:ln>
            <a:noFill/>
          </a:ln>
          <a:effec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50000"/>
              </a:lnSpc>
              <a:spcBef>
                <a:spcPct val="10000"/>
              </a:spcBef>
              <a:buSzPct val="85000"/>
              <a:defRPr/>
            </a:pPr>
            <a:r>
              <a:rPr lang="zh-CN" altLang="en-US" dirty="0">
                <a:latin typeface="+mn-lt"/>
                <a:ea typeface="+mn-ea"/>
                <a:cs typeface="+mn-ea"/>
                <a:sym typeface="+mn-lt"/>
              </a:rPr>
              <a:t>② </a:t>
            </a:r>
            <a:r>
              <a:rPr kumimoji="1" lang="en-US" altLang="zh-CN" dirty="0">
                <a:solidFill>
                  <a:srgbClr val="C00000"/>
                </a:solidFill>
                <a:latin typeface="+mn-lt"/>
                <a:ea typeface="+mn-ea"/>
                <a:cs typeface="+mn-ea"/>
                <a:sym typeface="+mn-lt"/>
              </a:rPr>
              <a:t>EIA</a:t>
            </a:r>
            <a:r>
              <a:rPr kumimoji="1" lang="zh-CN" altLang="en-US" dirty="0">
                <a:solidFill>
                  <a:srgbClr val="C00000"/>
                </a:solidFill>
                <a:latin typeface="+mn-lt"/>
                <a:ea typeface="+mn-ea"/>
                <a:cs typeface="+mn-ea"/>
                <a:sym typeface="+mn-lt"/>
              </a:rPr>
              <a:t>与</a:t>
            </a:r>
            <a:r>
              <a:rPr kumimoji="1" lang="en-US" altLang="zh-CN" dirty="0">
                <a:solidFill>
                  <a:srgbClr val="C00000"/>
                </a:solidFill>
                <a:latin typeface="+mn-lt"/>
                <a:ea typeface="+mn-ea"/>
                <a:cs typeface="+mn-ea"/>
                <a:sym typeface="+mn-lt"/>
              </a:rPr>
              <a:t>TTL</a:t>
            </a:r>
            <a:r>
              <a:rPr kumimoji="1" lang="zh-CN" altLang="en-US" dirty="0">
                <a:solidFill>
                  <a:srgbClr val="C00000"/>
                </a:solidFill>
                <a:latin typeface="+mn-lt"/>
                <a:ea typeface="+mn-ea"/>
                <a:cs typeface="+mn-ea"/>
                <a:sym typeface="+mn-lt"/>
              </a:rPr>
              <a:t>之间的转换</a:t>
            </a:r>
            <a:endParaRPr kumimoji="1" lang="zh-CN" altLang="en-US" dirty="0">
              <a:solidFill>
                <a:srgbClr val="C00000"/>
              </a:solidFill>
              <a:latin typeface="+mn-lt"/>
              <a:ea typeface="+mn-ea"/>
              <a:cs typeface="+mn-ea"/>
              <a:sym typeface="+mn-lt"/>
            </a:endParaRPr>
          </a:p>
        </p:txBody>
      </p:sp>
      <p:pic>
        <p:nvPicPr>
          <p:cNvPr id="7"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130865" y="2248516"/>
            <a:ext cx="3845183" cy="366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485192" y="2157031"/>
            <a:ext cx="4572000" cy="3690241"/>
          </a:xfrm>
          <a:prstGeom prst="rect">
            <a:avLst/>
          </a:prstGeom>
        </p:spPr>
        <p:txBody>
          <a:bodyPr>
            <a:spAutoFit/>
          </a:bodyPr>
          <a:lstStyle/>
          <a:p>
            <a:pPr marL="342900" indent="-342900" algn="just">
              <a:lnSpc>
                <a:spcPct val="130000"/>
              </a:lnSpc>
              <a:spcBef>
                <a:spcPts val="600"/>
              </a:spcBef>
              <a:buFont typeface="Wingdings" panose="05000000000000000000" pitchFamily="2" charset="2"/>
              <a:buChar char="l"/>
            </a:pPr>
            <a:r>
              <a:rPr kumimoji="1" lang="zh-CN" altLang="en-US" sz="2200" dirty="0">
                <a:solidFill>
                  <a:srgbClr val="0033CC"/>
                </a:solidFill>
                <a:latin typeface="+mn-lt"/>
                <a:ea typeface="+mn-ea"/>
                <a:cs typeface="+mn-ea"/>
                <a:sym typeface="+mn-lt"/>
              </a:rPr>
              <a:t>采用</a:t>
            </a:r>
            <a:r>
              <a:rPr kumimoji="1" lang="en-US" altLang="zh-CN" sz="2200" dirty="0">
                <a:solidFill>
                  <a:srgbClr val="0033CC"/>
                </a:solidFill>
                <a:latin typeface="+mn-lt"/>
                <a:ea typeface="+mn-ea"/>
                <a:cs typeface="+mn-ea"/>
                <a:sym typeface="+mn-lt"/>
              </a:rPr>
              <a:t>EIA</a:t>
            </a:r>
            <a:r>
              <a:rPr kumimoji="1" lang="zh-CN" altLang="en-US" sz="2200" dirty="0">
                <a:solidFill>
                  <a:srgbClr val="0033CC"/>
                </a:solidFill>
                <a:latin typeface="+mn-lt"/>
                <a:ea typeface="+mn-ea"/>
                <a:cs typeface="+mn-ea"/>
                <a:sym typeface="+mn-lt"/>
              </a:rPr>
              <a:t>电平比</a:t>
            </a:r>
            <a:r>
              <a:rPr kumimoji="1" lang="en-US" altLang="zh-CN" sz="2200" dirty="0">
                <a:solidFill>
                  <a:srgbClr val="0033CC"/>
                </a:solidFill>
                <a:latin typeface="+mn-lt"/>
                <a:ea typeface="+mn-ea"/>
                <a:cs typeface="+mn-ea"/>
                <a:sym typeface="+mn-lt"/>
              </a:rPr>
              <a:t>TTL</a:t>
            </a:r>
            <a:r>
              <a:rPr kumimoji="1" lang="zh-CN" altLang="en-US" sz="2200" dirty="0">
                <a:solidFill>
                  <a:srgbClr val="0033CC"/>
                </a:solidFill>
                <a:latin typeface="+mn-lt"/>
                <a:ea typeface="+mn-ea"/>
                <a:cs typeface="+mn-ea"/>
                <a:sym typeface="+mn-lt"/>
              </a:rPr>
              <a:t>电平具有更强的抗干扰性能</a:t>
            </a:r>
            <a:r>
              <a:rPr kumimoji="1" lang="zh-CN" altLang="en-US" sz="2200" dirty="0">
                <a:latin typeface="+mn-lt"/>
                <a:ea typeface="+mn-ea"/>
                <a:cs typeface="+mn-ea"/>
                <a:sym typeface="+mn-lt"/>
              </a:rPr>
              <a:t>，可用</a:t>
            </a:r>
            <a:r>
              <a:rPr kumimoji="1" lang="en-US" altLang="zh-CN" sz="2200" dirty="0">
                <a:latin typeface="+mn-lt"/>
                <a:ea typeface="+mn-ea"/>
                <a:cs typeface="+mn-ea"/>
                <a:sym typeface="+mn-lt"/>
              </a:rPr>
              <a:t>MAX232</a:t>
            </a:r>
            <a:r>
              <a:rPr kumimoji="1" lang="zh-CN" altLang="en-US" sz="2200" dirty="0">
                <a:latin typeface="+mn-lt"/>
                <a:ea typeface="+mn-ea"/>
                <a:cs typeface="+mn-ea"/>
                <a:sym typeface="+mn-lt"/>
              </a:rPr>
              <a:t>完成</a:t>
            </a:r>
            <a:r>
              <a:rPr kumimoji="1" lang="en-US" altLang="zh-CN" sz="2200" dirty="0">
                <a:latin typeface="+mn-lt"/>
                <a:ea typeface="+mn-ea"/>
                <a:cs typeface="+mn-ea"/>
                <a:sym typeface="+mn-lt"/>
              </a:rPr>
              <a:t>EIA</a:t>
            </a:r>
            <a:r>
              <a:rPr kumimoji="1" lang="zh-CN" altLang="en-US" sz="2200" dirty="0">
                <a:latin typeface="+mn-lt"/>
                <a:ea typeface="+mn-ea"/>
                <a:cs typeface="+mn-ea"/>
                <a:sym typeface="+mn-lt"/>
              </a:rPr>
              <a:t>与</a:t>
            </a:r>
            <a:r>
              <a:rPr kumimoji="1" lang="en-US" altLang="zh-CN" sz="2200" dirty="0">
                <a:latin typeface="+mn-lt"/>
                <a:ea typeface="+mn-ea"/>
                <a:cs typeface="+mn-ea"/>
                <a:sym typeface="+mn-lt"/>
              </a:rPr>
              <a:t>TTL</a:t>
            </a:r>
            <a:r>
              <a:rPr kumimoji="1" lang="zh-CN" altLang="en-US" sz="2200" dirty="0">
                <a:latin typeface="+mn-lt"/>
                <a:ea typeface="+mn-ea"/>
                <a:cs typeface="+mn-ea"/>
                <a:sym typeface="+mn-lt"/>
              </a:rPr>
              <a:t>间的电平转换，一个</a:t>
            </a:r>
            <a:r>
              <a:rPr kumimoji="1" lang="en-US" altLang="zh-CN" sz="2200" dirty="0">
                <a:latin typeface="+mn-lt"/>
                <a:ea typeface="+mn-ea"/>
                <a:cs typeface="+mn-ea"/>
                <a:sym typeface="+mn-lt"/>
              </a:rPr>
              <a:t>MAX232</a:t>
            </a:r>
            <a:r>
              <a:rPr kumimoji="1" lang="zh-CN" altLang="en-US" sz="2200" dirty="0">
                <a:latin typeface="+mn-lt"/>
                <a:ea typeface="+mn-ea"/>
                <a:cs typeface="+mn-ea"/>
                <a:sym typeface="+mn-lt"/>
              </a:rPr>
              <a:t>芯片可实现两对接收</a:t>
            </a:r>
            <a:r>
              <a:rPr kumimoji="1" lang="en-US" altLang="zh-CN" sz="2200" dirty="0">
                <a:latin typeface="+mn-lt"/>
                <a:ea typeface="+mn-ea"/>
                <a:cs typeface="+mn-ea"/>
                <a:sym typeface="+mn-lt"/>
              </a:rPr>
              <a:t>/</a:t>
            </a:r>
            <a:r>
              <a:rPr kumimoji="1" lang="zh-CN" altLang="en-US" sz="2200" dirty="0">
                <a:latin typeface="+mn-lt"/>
                <a:ea typeface="+mn-ea"/>
                <a:cs typeface="+mn-ea"/>
                <a:sym typeface="+mn-lt"/>
              </a:rPr>
              <a:t>发送数据线的转换。</a:t>
            </a:r>
            <a:endParaRPr kumimoji="1" lang="en-US" altLang="zh-CN" sz="2200" dirty="0">
              <a:latin typeface="+mn-lt"/>
              <a:ea typeface="+mn-ea"/>
              <a:cs typeface="+mn-ea"/>
              <a:sym typeface="+mn-lt"/>
            </a:endParaRPr>
          </a:p>
          <a:p>
            <a:pPr marL="342900" indent="-342900" algn="just">
              <a:lnSpc>
                <a:spcPct val="130000"/>
              </a:lnSpc>
              <a:spcBef>
                <a:spcPts val="600"/>
              </a:spcBef>
              <a:buFont typeface="Wingdings" panose="05000000000000000000" pitchFamily="2" charset="2"/>
              <a:buChar char="l"/>
            </a:pPr>
            <a:r>
              <a:rPr kumimoji="1" lang="zh-CN" altLang="en-US" sz="2200" dirty="0">
                <a:latin typeface="+mn-lt"/>
                <a:ea typeface="+mn-ea"/>
                <a:cs typeface="+mn-ea"/>
                <a:sym typeface="+mn-lt"/>
              </a:rPr>
              <a:t>通过</a:t>
            </a:r>
            <a:r>
              <a:rPr kumimoji="1" lang="en-US" altLang="zh-CN" sz="2200" dirty="0">
                <a:latin typeface="+mn-lt"/>
                <a:ea typeface="+mn-ea"/>
                <a:cs typeface="+mn-ea"/>
                <a:sym typeface="+mn-lt"/>
              </a:rPr>
              <a:t>MAX232</a:t>
            </a:r>
            <a:r>
              <a:rPr kumimoji="1" lang="zh-CN" altLang="en-US" sz="2200" dirty="0">
                <a:latin typeface="+mn-lt"/>
                <a:ea typeface="+mn-ea"/>
                <a:cs typeface="+mn-ea"/>
                <a:sym typeface="+mn-lt"/>
              </a:rPr>
              <a:t>可将</a:t>
            </a:r>
            <a:r>
              <a:rPr kumimoji="1" lang="en-US" altLang="zh-CN" sz="2200" dirty="0">
                <a:solidFill>
                  <a:srgbClr val="0033CC"/>
                </a:solidFill>
                <a:latin typeface="+mn-lt"/>
                <a:ea typeface="+mn-ea"/>
                <a:cs typeface="+mn-ea"/>
                <a:sym typeface="+mn-lt"/>
              </a:rPr>
              <a:t>TTL/CMOS</a:t>
            </a:r>
            <a:r>
              <a:rPr kumimoji="1" lang="zh-CN" altLang="en-US" sz="2200" dirty="0">
                <a:solidFill>
                  <a:srgbClr val="0033CC"/>
                </a:solidFill>
                <a:latin typeface="+mn-lt"/>
                <a:ea typeface="+mn-ea"/>
                <a:cs typeface="+mn-ea"/>
                <a:sym typeface="+mn-lt"/>
              </a:rPr>
              <a:t>电平（</a:t>
            </a:r>
            <a:r>
              <a:rPr kumimoji="1" lang="en-US" altLang="zh-CN" sz="2200" dirty="0">
                <a:solidFill>
                  <a:srgbClr val="0033CC"/>
                </a:solidFill>
                <a:latin typeface="+mn-lt"/>
                <a:ea typeface="+mn-ea"/>
                <a:cs typeface="+mn-ea"/>
                <a:sym typeface="+mn-lt"/>
              </a:rPr>
              <a:t>0</a:t>
            </a:r>
            <a:r>
              <a:rPr kumimoji="1" lang="zh-CN" altLang="en-US" sz="2200" dirty="0">
                <a:solidFill>
                  <a:srgbClr val="0033CC"/>
                </a:solidFill>
                <a:latin typeface="+mn-lt"/>
                <a:ea typeface="+mn-ea"/>
                <a:cs typeface="+mn-ea"/>
                <a:sym typeface="+mn-lt"/>
              </a:rPr>
              <a:t>～</a:t>
            </a:r>
            <a:r>
              <a:rPr kumimoji="1" lang="en-US" altLang="zh-CN" sz="2200" dirty="0">
                <a:solidFill>
                  <a:srgbClr val="0033CC"/>
                </a:solidFill>
                <a:latin typeface="+mn-lt"/>
                <a:ea typeface="+mn-ea"/>
                <a:cs typeface="+mn-ea"/>
                <a:sym typeface="+mn-lt"/>
              </a:rPr>
              <a:t>5V</a:t>
            </a:r>
            <a:r>
              <a:rPr kumimoji="1" lang="zh-CN" altLang="en-US" sz="2200" dirty="0">
                <a:solidFill>
                  <a:srgbClr val="0033CC"/>
                </a:solidFill>
                <a:latin typeface="+mn-lt"/>
                <a:ea typeface="+mn-ea"/>
                <a:cs typeface="+mn-ea"/>
                <a:sym typeface="+mn-lt"/>
              </a:rPr>
              <a:t>）</a:t>
            </a:r>
            <a:r>
              <a:rPr kumimoji="1" lang="zh-CN" altLang="en-US" sz="2200" dirty="0">
                <a:latin typeface="+mn-lt"/>
                <a:ea typeface="+mn-ea"/>
                <a:cs typeface="+mn-ea"/>
                <a:sym typeface="+mn-lt"/>
              </a:rPr>
              <a:t>转换成</a:t>
            </a:r>
            <a:r>
              <a:rPr kumimoji="1" lang="en-US" altLang="zh-CN" sz="2200" dirty="0">
                <a:solidFill>
                  <a:srgbClr val="0033CC"/>
                </a:solidFill>
                <a:latin typeface="+mn-lt"/>
                <a:ea typeface="+mn-ea"/>
                <a:cs typeface="+mn-ea"/>
                <a:sym typeface="+mn-lt"/>
              </a:rPr>
              <a:t>RS-232C</a:t>
            </a:r>
            <a:r>
              <a:rPr kumimoji="1" lang="zh-CN" altLang="en-US" sz="2200" dirty="0">
                <a:solidFill>
                  <a:srgbClr val="0033CC"/>
                </a:solidFill>
                <a:latin typeface="+mn-lt"/>
                <a:ea typeface="+mn-ea"/>
                <a:cs typeface="+mn-ea"/>
                <a:sym typeface="+mn-lt"/>
              </a:rPr>
              <a:t>的</a:t>
            </a:r>
            <a:r>
              <a:rPr kumimoji="1" lang="en-US" altLang="zh-CN" sz="2200" dirty="0">
                <a:solidFill>
                  <a:srgbClr val="0033CC"/>
                </a:solidFill>
                <a:latin typeface="+mn-lt"/>
                <a:ea typeface="+mn-ea"/>
                <a:cs typeface="+mn-ea"/>
                <a:sym typeface="+mn-lt"/>
              </a:rPr>
              <a:t>EIA</a:t>
            </a:r>
            <a:r>
              <a:rPr kumimoji="1" lang="zh-CN" altLang="en-US" sz="2200" dirty="0">
                <a:solidFill>
                  <a:srgbClr val="0033CC"/>
                </a:solidFill>
                <a:latin typeface="+mn-lt"/>
                <a:ea typeface="+mn-ea"/>
                <a:cs typeface="+mn-ea"/>
                <a:sym typeface="+mn-lt"/>
              </a:rPr>
              <a:t>电平（</a:t>
            </a:r>
            <a:r>
              <a:rPr kumimoji="1" lang="en-US" altLang="zh-CN" sz="2200" dirty="0">
                <a:solidFill>
                  <a:srgbClr val="0033CC"/>
                </a:solidFill>
                <a:latin typeface="+mn-lt"/>
                <a:ea typeface="+mn-ea"/>
                <a:cs typeface="+mn-ea"/>
                <a:sym typeface="+mn-lt"/>
              </a:rPr>
              <a:t>+10V</a:t>
            </a:r>
            <a:r>
              <a:rPr kumimoji="1" lang="zh-CN" altLang="en-US" sz="2200" dirty="0">
                <a:solidFill>
                  <a:srgbClr val="0033CC"/>
                </a:solidFill>
                <a:latin typeface="+mn-lt"/>
                <a:ea typeface="+mn-ea"/>
                <a:cs typeface="+mn-ea"/>
                <a:sym typeface="+mn-lt"/>
              </a:rPr>
              <a:t>～−</a:t>
            </a:r>
            <a:r>
              <a:rPr kumimoji="1" lang="en-US" altLang="zh-CN" sz="2200" dirty="0">
                <a:solidFill>
                  <a:srgbClr val="0033CC"/>
                </a:solidFill>
                <a:latin typeface="+mn-lt"/>
                <a:ea typeface="+mn-ea"/>
                <a:cs typeface="+mn-ea"/>
                <a:sym typeface="+mn-lt"/>
              </a:rPr>
              <a:t>10V</a:t>
            </a:r>
            <a:r>
              <a:rPr kumimoji="1" lang="zh-CN" altLang="en-US" sz="2200" dirty="0">
                <a:solidFill>
                  <a:srgbClr val="0033CC"/>
                </a:solidFill>
                <a:latin typeface="+mn-lt"/>
                <a:ea typeface="+mn-ea"/>
                <a:cs typeface="+mn-ea"/>
                <a:sym typeface="+mn-lt"/>
              </a:rPr>
              <a:t>）</a:t>
            </a:r>
            <a:r>
              <a:rPr kumimoji="1" lang="zh-CN" altLang="en-US" sz="2200" dirty="0">
                <a:latin typeface="+mn-lt"/>
                <a:ea typeface="+mn-ea"/>
                <a:cs typeface="+mn-ea"/>
                <a:sym typeface="+mn-lt"/>
              </a:rPr>
              <a:t>。</a:t>
            </a:r>
            <a:endParaRPr kumimoji="1" lang="zh-CN" altLang="en-US" sz="2200" dirty="0">
              <a:latin typeface="+mn-lt"/>
              <a:ea typeface="+mn-ea"/>
              <a:cs typeface="+mn-ea"/>
              <a:sym typeface="+mn-lt"/>
            </a:endParaRPr>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133"/>
          <p:cNvSpPr txBox="1">
            <a:spLocks noChangeArrowheads="1"/>
          </p:cNvSpPr>
          <p:nvPr/>
        </p:nvSpPr>
        <p:spPr bwMode="auto">
          <a:xfrm>
            <a:off x="793167" y="1124127"/>
            <a:ext cx="6394450" cy="581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50000"/>
              </a:lnSpc>
              <a:spcBef>
                <a:spcPct val="20000"/>
              </a:spcBef>
              <a:buSzPct val="85000"/>
            </a:pPr>
            <a:r>
              <a:rPr lang="en-US" altLang="zh-CN" dirty="0">
                <a:solidFill>
                  <a:srgbClr val="002060"/>
                </a:solidFill>
                <a:latin typeface="+mn-lt"/>
                <a:ea typeface="+mn-ea"/>
                <a:cs typeface="+mn-ea"/>
                <a:sym typeface="+mn-lt"/>
              </a:rPr>
              <a:t>4</a:t>
            </a:r>
            <a:r>
              <a:rPr lang="zh-CN" altLang="en-US" dirty="0">
                <a:solidFill>
                  <a:srgbClr val="002060"/>
                </a:solidFill>
                <a:latin typeface="+mn-lt"/>
                <a:ea typeface="+mn-ea"/>
                <a:cs typeface="+mn-ea"/>
                <a:sym typeface="+mn-lt"/>
              </a:rPr>
              <a:t>、机械特性</a:t>
            </a:r>
            <a:endParaRPr lang="zh-CN" altLang="en-US" dirty="0">
              <a:solidFill>
                <a:srgbClr val="002060"/>
              </a:solidFill>
              <a:latin typeface="+mn-lt"/>
              <a:ea typeface="+mn-ea"/>
              <a:cs typeface="+mn-ea"/>
              <a:sym typeface="+mn-lt"/>
            </a:endParaRPr>
          </a:p>
        </p:txBody>
      </p:sp>
      <p:pic>
        <p:nvPicPr>
          <p:cNvPr id="36868" name="图片 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409700" y="2560638"/>
            <a:ext cx="6361113"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Rectangle 43"/>
          <p:cNvSpPr>
            <a:spLocks noChangeArrowheads="1"/>
          </p:cNvSpPr>
          <p:nvPr/>
        </p:nvSpPr>
        <p:spPr bwMode="auto">
          <a:xfrm>
            <a:off x="1325649" y="5340141"/>
            <a:ext cx="7081233" cy="84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spcBef>
                <a:spcPct val="20000"/>
              </a:spcBef>
              <a:buSzPct val="85000"/>
            </a:pPr>
            <a:r>
              <a:rPr kumimoji="1" lang="en-US" altLang="zh-CN" sz="2200" dirty="0">
                <a:solidFill>
                  <a:schemeClr val="tx2"/>
                </a:solidFill>
                <a:latin typeface="+mn-lt"/>
                <a:ea typeface="+mn-ea"/>
                <a:cs typeface="+mn-ea"/>
                <a:sym typeface="+mn-lt"/>
              </a:rPr>
              <a:t>    RS-232C</a:t>
            </a:r>
            <a:r>
              <a:rPr kumimoji="1" lang="zh-CN" altLang="en-US" sz="2200" dirty="0">
                <a:solidFill>
                  <a:schemeClr val="tx2"/>
                </a:solidFill>
                <a:latin typeface="+mn-lt"/>
                <a:ea typeface="+mn-ea"/>
                <a:cs typeface="+mn-ea"/>
                <a:sym typeface="+mn-lt"/>
              </a:rPr>
              <a:t>标准规定当采用</a:t>
            </a:r>
            <a:r>
              <a:rPr kumimoji="1" lang="zh-CN" altLang="en-US" sz="2200" dirty="0">
                <a:solidFill>
                  <a:srgbClr val="0033CC"/>
                </a:solidFill>
                <a:latin typeface="+mn-lt"/>
                <a:ea typeface="+mn-ea"/>
                <a:cs typeface="+mn-ea"/>
                <a:sym typeface="+mn-lt"/>
              </a:rPr>
              <a:t>双绞线屏蔽电缆</a:t>
            </a:r>
            <a:r>
              <a:rPr kumimoji="1" lang="zh-CN" altLang="en-US" sz="2200" dirty="0">
                <a:solidFill>
                  <a:schemeClr val="tx2"/>
                </a:solidFill>
                <a:latin typeface="+mn-lt"/>
                <a:ea typeface="+mn-ea"/>
                <a:cs typeface="+mn-ea"/>
                <a:sym typeface="+mn-lt"/>
              </a:rPr>
              <a:t>，传输速率为</a:t>
            </a:r>
            <a:r>
              <a:rPr kumimoji="1" lang="en-US" altLang="zh-CN" sz="2200" dirty="0">
                <a:solidFill>
                  <a:srgbClr val="E68900"/>
                </a:solidFill>
                <a:latin typeface="+mn-lt"/>
                <a:ea typeface="+mn-ea"/>
                <a:cs typeface="+mn-ea"/>
                <a:sym typeface="+mn-lt"/>
              </a:rPr>
              <a:t>20kb/s</a:t>
            </a:r>
            <a:r>
              <a:rPr kumimoji="1" lang="zh-CN" altLang="en-US" sz="2200" dirty="0">
                <a:solidFill>
                  <a:schemeClr val="tx2"/>
                </a:solidFill>
                <a:latin typeface="+mn-lt"/>
                <a:ea typeface="+mn-ea"/>
                <a:cs typeface="+mn-ea"/>
                <a:sym typeface="+mn-lt"/>
              </a:rPr>
              <a:t>时，在</a:t>
            </a:r>
            <a:r>
              <a:rPr kumimoji="1" lang="zh-CN" altLang="en-US" sz="2200" dirty="0">
                <a:solidFill>
                  <a:srgbClr val="0033CC"/>
                </a:solidFill>
                <a:latin typeface="+mn-lt"/>
                <a:ea typeface="+mn-ea"/>
                <a:cs typeface="+mn-ea"/>
                <a:sym typeface="+mn-lt"/>
              </a:rPr>
              <a:t>零</a:t>
            </a:r>
            <a:r>
              <a:rPr kumimoji="1" lang="en-US" altLang="zh-CN" sz="2200" dirty="0">
                <a:solidFill>
                  <a:srgbClr val="0033CC"/>
                </a:solidFill>
                <a:latin typeface="+mn-lt"/>
                <a:ea typeface="+mn-ea"/>
                <a:cs typeface="+mn-ea"/>
                <a:sym typeface="+mn-lt"/>
              </a:rPr>
              <a:t>MODEMR</a:t>
            </a:r>
            <a:r>
              <a:rPr kumimoji="1" lang="zh-CN" altLang="en-US" sz="2200" dirty="0">
                <a:solidFill>
                  <a:schemeClr val="tx2"/>
                </a:solidFill>
                <a:latin typeface="+mn-lt"/>
                <a:ea typeface="+mn-ea"/>
                <a:cs typeface="+mn-ea"/>
                <a:sym typeface="+mn-lt"/>
              </a:rPr>
              <a:t>下，两台计算机或终端的直接连接的</a:t>
            </a:r>
            <a:r>
              <a:rPr kumimoji="1" lang="zh-CN" altLang="en-US" sz="2200" dirty="0">
                <a:solidFill>
                  <a:srgbClr val="C00000"/>
                </a:solidFill>
                <a:latin typeface="+mn-lt"/>
                <a:ea typeface="+mn-ea"/>
                <a:cs typeface="+mn-ea"/>
                <a:sym typeface="+mn-lt"/>
              </a:rPr>
              <a:t>最大物理距离为</a:t>
            </a:r>
            <a:r>
              <a:rPr kumimoji="1" lang="en-US" altLang="zh-CN" sz="2200" dirty="0">
                <a:solidFill>
                  <a:srgbClr val="C00000"/>
                </a:solidFill>
                <a:latin typeface="+mn-lt"/>
                <a:ea typeface="+mn-ea"/>
                <a:cs typeface="+mn-ea"/>
                <a:sym typeface="+mn-lt"/>
              </a:rPr>
              <a:t>15m</a:t>
            </a:r>
            <a:r>
              <a:rPr kumimoji="1" lang="zh-CN" altLang="en-US" sz="2200" dirty="0">
                <a:solidFill>
                  <a:schemeClr val="tx2"/>
                </a:solidFill>
                <a:latin typeface="+mn-lt"/>
                <a:ea typeface="+mn-ea"/>
                <a:cs typeface="+mn-ea"/>
                <a:sym typeface="+mn-lt"/>
              </a:rPr>
              <a:t>。</a:t>
            </a:r>
            <a:endParaRPr kumimoji="1" lang="zh-CN" altLang="en-US" sz="2200" dirty="0">
              <a:solidFill>
                <a:schemeClr val="tx2"/>
              </a:solidFill>
              <a:latin typeface="+mn-lt"/>
              <a:ea typeface="+mn-ea"/>
              <a:cs typeface="+mn-ea"/>
              <a:sym typeface="+mn-lt"/>
            </a:endParaRPr>
          </a:p>
        </p:txBody>
      </p:sp>
      <p:sp>
        <p:nvSpPr>
          <p:cNvPr id="36870" name="矩形 10"/>
          <p:cNvSpPr>
            <a:spLocks noChangeArrowheads="1"/>
          </p:cNvSpPr>
          <p:nvPr/>
        </p:nvSpPr>
        <p:spPr bwMode="auto">
          <a:xfrm>
            <a:off x="1308100" y="4749800"/>
            <a:ext cx="24929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457200" indent="-457200">
              <a:lnSpc>
                <a:spcPct val="90000"/>
              </a:lnSpc>
              <a:spcBef>
                <a:spcPct val="20000"/>
              </a:spcBef>
              <a:buSzPct val="95000"/>
              <a:buFont typeface="+mj-ea"/>
              <a:buAutoNum type="circleNumDbPlain" startAt="2"/>
            </a:pPr>
            <a:r>
              <a:rPr kumimoji="1" lang="zh-CN" altLang="en-US" dirty="0">
                <a:solidFill>
                  <a:srgbClr val="002060"/>
                </a:solidFill>
                <a:latin typeface="+mn-lt"/>
                <a:ea typeface="+mn-ea"/>
                <a:cs typeface="+mn-ea"/>
                <a:sym typeface="+mn-lt"/>
              </a:rPr>
              <a:t>通信电缆长度</a:t>
            </a:r>
            <a:endParaRPr kumimoji="1" lang="zh-CN" altLang="en-US" dirty="0">
              <a:solidFill>
                <a:srgbClr val="002060"/>
              </a:solidFill>
              <a:latin typeface="+mn-lt"/>
              <a:ea typeface="+mn-ea"/>
              <a:cs typeface="+mn-ea"/>
              <a:sym typeface="+mn-lt"/>
            </a:endParaRPr>
          </a:p>
        </p:txBody>
      </p:sp>
      <p:grpSp>
        <p:nvGrpSpPr>
          <p:cNvPr id="4" name="组合 3"/>
          <p:cNvGrpSpPr/>
          <p:nvPr/>
        </p:nvGrpSpPr>
        <p:grpSpPr bwMode="auto">
          <a:xfrm>
            <a:off x="5824538" y="1044575"/>
            <a:ext cx="2378075" cy="1673225"/>
            <a:chOff x="5633289" y="1009645"/>
            <a:chExt cx="2378800" cy="1673265"/>
          </a:xfrm>
        </p:grpSpPr>
        <p:pic>
          <p:nvPicPr>
            <p:cNvPr id="48135"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33289" y="1009645"/>
              <a:ext cx="2378800" cy="1673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6" name="矩形 2"/>
            <p:cNvSpPr>
              <a:spLocks noChangeArrowheads="1"/>
            </p:cNvSpPr>
            <p:nvPr/>
          </p:nvSpPr>
          <p:spPr bwMode="auto">
            <a:xfrm>
              <a:off x="7425732" y="2466806"/>
              <a:ext cx="568918" cy="216104"/>
            </a:xfrm>
            <a:prstGeom prst="rect">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latin typeface="+mn-lt"/>
                <a:ea typeface="+mn-ea"/>
                <a:cs typeface="+mn-ea"/>
                <a:sym typeface="+mn-lt"/>
              </a:endParaRPr>
            </a:p>
          </p:txBody>
        </p:sp>
      </p:grpSp>
      <p:sp>
        <p:nvSpPr>
          <p:cNvPr id="2" name="矩形 1"/>
          <p:cNvSpPr/>
          <p:nvPr/>
        </p:nvSpPr>
        <p:spPr>
          <a:xfrm>
            <a:off x="1325649" y="1819751"/>
            <a:ext cx="4062587" cy="581057"/>
          </a:xfrm>
          <a:prstGeom prst="rect">
            <a:avLst/>
          </a:prstGeom>
        </p:spPr>
        <p:txBody>
          <a:bodyPr wrap="none">
            <a:spAutoFit/>
          </a:bodyPr>
          <a:lstStyle/>
          <a:p>
            <a:pPr marL="457200" indent="-457200">
              <a:lnSpc>
                <a:spcPct val="150000"/>
              </a:lnSpc>
              <a:spcBef>
                <a:spcPct val="20000"/>
              </a:spcBef>
              <a:buSzPct val="95000"/>
              <a:buFont typeface="+mj-ea"/>
              <a:buAutoNum type="circleNumDbPlain"/>
            </a:pPr>
            <a:r>
              <a:rPr lang="zh-CN" altLang="en-US" dirty="0">
                <a:solidFill>
                  <a:srgbClr val="002060"/>
                </a:solidFill>
                <a:latin typeface="+mn-lt"/>
                <a:ea typeface="+mn-ea"/>
                <a:cs typeface="+mn-ea"/>
                <a:sym typeface="+mn-lt"/>
              </a:rPr>
              <a:t>连接器（</a:t>
            </a:r>
            <a:r>
              <a:rPr lang="en-US" altLang="zh-CN" dirty="0">
                <a:solidFill>
                  <a:srgbClr val="002060"/>
                </a:solidFill>
                <a:latin typeface="+mn-lt"/>
                <a:ea typeface="+mn-ea"/>
                <a:cs typeface="+mn-ea"/>
                <a:sym typeface="+mn-lt"/>
              </a:rPr>
              <a:t>Connector</a:t>
            </a:r>
            <a:r>
              <a:rPr lang="zh-CN" altLang="en-US" dirty="0">
                <a:solidFill>
                  <a:srgbClr val="002060"/>
                </a:solidFill>
                <a:latin typeface="+mn-lt"/>
                <a:ea typeface="+mn-ea"/>
                <a:cs typeface="+mn-ea"/>
                <a:sym typeface="+mn-lt"/>
              </a:rPr>
              <a:t>）   </a:t>
            </a:r>
            <a:endParaRPr lang="zh-CN" altLang="en-US" dirty="0">
              <a:solidFill>
                <a:srgbClr val="002060"/>
              </a:solidFill>
              <a:latin typeface="+mn-lt"/>
              <a:ea typeface="+mn-ea"/>
              <a:cs typeface="+mn-ea"/>
              <a:sym typeface="+mn-lt"/>
            </a:endParaRPr>
          </a:p>
        </p:txBody>
      </p:sp>
      <p:sp>
        <p:nvSpPr>
          <p:cNvPr id="10" name="矩形 9"/>
          <p:cNvSpPr/>
          <p:nvPr/>
        </p:nvSpPr>
        <p:spPr>
          <a:xfrm>
            <a:off x="4589463" y="4322317"/>
            <a:ext cx="1212191" cy="461665"/>
          </a:xfrm>
          <a:prstGeom prst="rect">
            <a:avLst/>
          </a:prstGeom>
        </p:spPr>
        <p:txBody>
          <a:bodyPr wrap="none">
            <a:spAutoFit/>
          </a:bodyPr>
          <a:lstStyle/>
          <a:p>
            <a:r>
              <a:rPr lang="en-US" altLang="zh-CN" dirty="0">
                <a:latin typeface="+mn-lt"/>
                <a:ea typeface="+mn-ea"/>
                <a:cs typeface="+mn-ea"/>
                <a:sym typeface="+mn-lt"/>
              </a:rPr>
              <a:t>DB-9</a:t>
            </a:r>
            <a:r>
              <a:rPr lang="zh-CN" altLang="en-US" dirty="0">
                <a:latin typeface="+mn-lt"/>
                <a:ea typeface="+mn-ea"/>
                <a:cs typeface="+mn-ea"/>
                <a:sym typeface="+mn-lt"/>
              </a:rPr>
              <a:t>型</a:t>
            </a:r>
            <a:endParaRPr lang="zh-CN" altLang="en-US"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6">
                                            <p:txEl>
                                              <p:pRg st="4294967295" end="429496729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86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87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68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p:bldP spid="36869" grpId="0" bldLvl="0" animBg="1"/>
      <p:bldP spid="3687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0" y="1143000"/>
            <a:ext cx="9144000" cy="155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buSzPct val="85000"/>
              <a:buFontTx/>
              <a:buNone/>
            </a:pPr>
            <a:r>
              <a:rPr lang="en-US" altLang="zh-CN" sz="2800" b="1" dirty="0">
                <a:solidFill>
                  <a:srgbClr val="000066"/>
                </a:solidFill>
                <a:latin typeface="楷体_GB2312" pitchFamily="49" charset="-122"/>
                <a:ea typeface="楷体_GB2312" pitchFamily="49" charset="-122"/>
              </a:rPr>
              <a:t>5</a:t>
            </a:r>
            <a:r>
              <a:rPr lang="zh-CN" altLang="en-US" sz="2800" b="1" dirty="0">
                <a:solidFill>
                  <a:srgbClr val="000066"/>
                </a:solidFill>
                <a:latin typeface="楷体_GB2312" pitchFamily="49" charset="-122"/>
                <a:ea typeface="楷体_GB2312" pitchFamily="49" charset="-122"/>
              </a:rPr>
              <a:t>、信号线的连接</a:t>
            </a:r>
            <a:endParaRPr lang="zh-CN" altLang="en-US" sz="2800" b="1" dirty="0">
              <a:solidFill>
                <a:srgbClr val="000066"/>
              </a:solidFill>
              <a:latin typeface="楷体_GB2312" pitchFamily="49" charset="-122"/>
              <a:ea typeface="楷体_GB2312" pitchFamily="49" charset="-122"/>
            </a:endParaRPr>
          </a:p>
          <a:p>
            <a:pPr eaLnBrk="1" hangingPunct="1">
              <a:buSzPct val="85000"/>
              <a:buFontTx/>
              <a:buNone/>
            </a:pPr>
            <a:r>
              <a:rPr lang="zh-CN" altLang="en-US" sz="2800" b="1" dirty="0">
                <a:solidFill>
                  <a:srgbClr val="800000"/>
                </a:solidFill>
                <a:latin typeface="楷体_GB2312" pitchFamily="49" charset="-122"/>
                <a:ea typeface="楷体_GB2312" pitchFamily="49" charset="-122"/>
                <a:sym typeface="Wingdings 2" panose="05020102010507070707" pitchFamily="18" charset="2"/>
              </a:rPr>
              <a:t> </a:t>
            </a:r>
            <a:r>
              <a:rPr lang="zh-CN" altLang="en-US" sz="2800" b="1" dirty="0">
                <a:solidFill>
                  <a:srgbClr val="800000"/>
                </a:solidFill>
                <a:latin typeface="楷体_GB2312" pitchFamily="49" charset="-122"/>
                <a:ea typeface="楷体_GB2312" pitchFamily="49" charset="-122"/>
              </a:rPr>
              <a:t>近距离连接（</a:t>
            </a:r>
            <a:r>
              <a:rPr lang="en-US" altLang="zh-CN" sz="2800" b="1" dirty="0">
                <a:solidFill>
                  <a:srgbClr val="800000"/>
                </a:solidFill>
                <a:latin typeface="楷体_GB2312" pitchFamily="49" charset="-122"/>
                <a:ea typeface="楷体_GB2312" pitchFamily="49" charset="-122"/>
              </a:rPr>
              <a:t>&lt;15m</a:t>
            </a:r>
            <a:r>
              <a:rPr lang="zh-CN" altLang="en-US" sz="2800" b="1" dirty="0">
                <a:solidFill>
                  <a:srgbClr val="800000"/>
                </a:solidFill>
                <a:latin typeface="楷体_GB2312" pitchFamily="49" charset="-122"/>
                <a:ea typeface="楷体_GB2312" pitchFamily="49" charset="-122"/>
              </a:rPr>
              <a:t>，零</a:t>
            </a:r>
            <a:r>
              <a:rPr lang="en-US" altLang="zh-CN" sz="2800" b="1" dirty="0">
                <a:solidFill>
                  <a:srgbClr val="800000"/>
                </a:solidFill>
                <a:latin typeface="楷体_GB2312" pitchFamily="49" charset="-122"/>
                <a:ea typeface="楷体_GB2312" pitchFamily="49" charset="-122"/>
              </a:rPr>
              <a:t>MODEM</a:t>
            </a:r>
            <a:r>
              <a:rPr lang="zh-CN" altLang="en-US" sz="2800" b="1" dirty="0">
                <a:solidFill>
                  <a:srgbClr val="800000"/>
                </a:solidFill>
                <a:latin typeface="楷体_GB2312" pitchFamily="49" charset="-122"/>
                <a:ea typeface="楷体_GB2312" pitchFamily="49" charset="-122"/>
              </a:rPr>
              <a:t>方式）</a:t>
            </a:r>
            <a:endParaRPr lang="zh-CN" altLang="en-US" sz="2800" b="1" dirty="0">
              <a:solidFill>
                <a:srgbClr val="800000"/>
              </a:solidFill>
              <a:latin typeface="楷体_GB2312" pitchFamily="49" charset="-122"/>
              <a:ea typeface="楷体_GB2312" pitchFamily="49" charset="-122"/>
            </a:endParaRPr>
          </a:p>
          <a:p>
            <a:pPr eaLnBrk="1" hangingPunct="1">
              <a:buSzPct val="85000"/>
              <a:buFontTx/>
              <a:buNone/>
            </a:pPr>
            <a:r>
              <a:rPr lang="zh-CN" altLang="en-US" sz="2800" b="1" dirty="0">
                <a:latin typeface="楷体_GB2312" pitchFamily="49" charset="-122"/>
                <a:ea typeface="楷体_GB2312" pitchFamily="49" charset="-122"/>
              </a:rPr>
              <a:t>  </a:t>
            </a:r>
            <a:r>
              <a:rPr lang="en-US" altLang="zh-CN" sz="2800" b="1" dirty="0">
                <a:latin typeface="楷体_GB2312" pitchFamily="49" charset="-122"/>
                <a:ea typeface="楷体_GB2312" pitchFamily="49" charset="-122"/>
              </a:rPr>
              <a:t>RS232</a:t>
            </a:r>
            <a:r>
              <a:rPr lang="zh-CN" altLang="en-US" sz="2800" b="1" dirty="0">
                <a:latin typeface="楷体_GB2312" pitchFamily="49" charset="-122"/>
                <a:ea typeface="楷体_GB2312" pitchFamily="49" charset="-122"/>
              </a:rPr>
              <a:t>口只连</a:t>
            </a:r>
            <a:r>
              <a:rPr lang="en-US" altLang="zh-CN" sz="2800" b="1" dirty="0">
                <a:latin typeface="楷体_GB2312" pitchFamily="49" charset="-122"/>
                <a:ea typeface="楷体_GB2312" pitchFamily="49" charset="-122"/>
              </a:rPr>
              <a:t>3</a:t>
            </a:r>
            <a:r>
              <a:rPr lang="zh-CN" altLang="en-US" sz="2800" b="1" dirty="0">
                <a:latin typeface="楷体_GB2312" pitchFamily="49" charset="-122"/>
                <a:ea typeface="楷体_GB2312" pitchFamily="49" charset="-122"/>
              </a:rPr>
              <a:t>条线：发送线</a:t>
            </a:r>
            <a:r>
              <a:rPr lang="en-US" altLang="zh-CN" sz="2800" b="1" dirty="0">
                <a:latin typeface="楷体_GB2312" pitchFamily="49" charset="-122"/>
                <a:ea typeface="楷体_GB2312" pitchFamily="49" charset="-122"/>
              </a:rPr>
              <a:t>T</a:t>
            </a:r>
            <a:r>
              <a:rPr lang="en-US" altLang="zh-CN" sz="2800" b="1" baseline="-25000" dirty="0">
                <a:latin typeface="楷体_GB2312" pitchFamily="49" charset="-122"/>
                <a:ea typeface="楷体_GB2312" pitchFamily="49" charset="-122"/>
              </a:rPr>
              <a:t>X</a:t>
            </a:r>
            <a:r>
              <a:rPr lang="en-US" altLang="zh-CN" sz="2800" b="1" dirty="0">
                <a:latin typeface="楷体_GB2312" pitchFamily="49" charset="-122"/>
                <a:ea typeface="楷体_GB2312" pitchFamily="49" charset="-122"/>
              </a:rPr>
              <a:t>D</a:t>
            </a:r>
            <a:r>
              <a:rPr lang="zh-CN" altLang="en-US" sz="2800" b="1" dirty="0">
                <a:latin typeface="楷体_GB2312" pitchFamily="49" charset="-122"/>
                <a:ea typeface="楷体_GB2312" pitchFamily="49" charset="-122"/>
              </a:rPr>
              <a:t>，接收线</a:t>
            </a:r>
            <a:r>
              <a:rPr lang="en-US" altLang="zh-CN" sz="2800" b="1" dirty="0">
                <a:latin typeface="楷体_GB2312" pitchFamily="49" charset="-122"/>
                <a:ea typeface="楷体_GB2312" pitchFamily="49" charset="-122"/>
              </a:rPr>
              <a:t>R</a:t>
            </a:r>
            <a:r>
              <a:rPr lang="en-US" altLang="zh-CN" sz="2800" b="1" baseline="-25000" dirty="0">
                <a:latin typeface="楷体_GB2312" pitchFamily="49" charset="-122"/>
                <a:ea typeface="楷体_GB2312" pitchFamily="49" charset="-122"/>
              </a:rPr>
              <a:t>X</a:t>
            </a:r>
            <a:r>
              <a:rPr lang="en-US" altLang="zh-CN" sz="2800" b="1" dirty="0">
                <a:latin typeface="楷体_GB2312" pitchFamily="49" charset="-122"/>
                <a:ea typeface="楷体_GB2312" pitchFamily="49" charset="-122"/>
              </a:rPr>
              <a:t>D</a:t>
            </a:r>
            <a:r>
              <a:rPr lang="zh-CN" altLang="en-US" sz="2800" b="1" dirty="0">
                <a:latin typeface="楷体_GB2312" pitchFamily="49" charset="-122"/>
                <a:ea typeface="楷体_GB2312" pitchFamily="49" charset="-122"/>
              </a:rPr>
              <a:t>，信号地</a:t>
            </a:r>
            <a:r>
              <a:rPr lang="en-US" altLang="zh-CN" sz="2800" b="1" dirty="0">
                <a:latin typeface="楷体_GB2312" pitchFamily="49" charset="-122"/>
                <a:ea typeface="楷体_GB2312" pitchFamily="49" charset="-122"/>
              </a:rPr>
              <a:t>SG</a:t>
            </a:r>
            <a:r>
              <a:rPr lang="zh-CN" altLang="en-US" sz="2800" b="1" dirty="0">
                <a:latin typeface="楷体_GB2312" pitchFamily="49" charset="-122"/>
                <a:ea typeface="楷体_GB2312" pitchFamily="49" charset="-122"/>
              </a:rPr>
              <a:t>。</a:t>
            </a:r>
            <a:endParaRPr lang="zh-CN" altLang="en-US" sz="2800" b="1" dirty="0">
              <a:latin typeface="楷体_GB2312" pitchFamily="49" charset="-122"/>
              <a:ea typeface="楷体_GB2312" pitchFamily="49" charset="-122"/>
            </a:endParaRPr>
          </a:p>
        </p:txBody>
      </p:sp>
      <p:pic>
        <p:nvPicPr>
          <p:cNvPr id="25603" name="Picture 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2" y="2953636"/>
            <a:ext cx="8353425"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Rectangle 54"/>
          <p:cNvSpPr>
            <a:spLocks noChangeArrowheads="1"/>
          </p:cNvSpPr>
          <p:nvPr/>
        </p:nvSpPr>
        <p:spPr bwMode="auto">
          <a:xfrm>
            <a:off x="395288" y="2953634"/>
            <a:ext cx="4176712" cy="3428115"/>
          </a:xfrm>
          <a:prstGeom prst="rect">
            <a:avLst/>
          </a:prstGeom>
          <a:noFill/>
          <a:ln w="9525">
            <a:solidFill>
              <a:srgbClr val="CC3300"/>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FontTx/>
              <a:buNone/>
            </a:pPr>
            <a:endParaRPr lang="zh-CN" altLang="en-US" sz="2400">
              <a:latin typeface="Times New Roman" panose="02020603050405020304" pitchFamily="18" charset="0"/>
            </a:endParaRPr>
          </a:p>
        </p:txBody>
      </p:sp>
      <p:sp>
        <p:nvSpPr>
          <p:cNvPr id="25605" name="Rectangle 55"/>
          <p:cNvSpPr>
            <a:spLocks noChangeArrowheads="1"/>
          </p:cNvSpPr>
          <p:nvPr/>
        </p:nvSpPr>
        <p:spPr bwMode="auto">
          <a:xfrm>
            <a:off x="4859338" y="2953636"/>
            <a:ext cx="4176712" cy="3428114"/>
          </a:xfrm>
          <a:prstGeom prst="rect">
            <a:avLst/>
          </a:prstGeom>
          <a:noFill/>
          <a:ln w="9525">
            <a:solidFill>
              <a:srgbClr val="CC3300"/>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FontTx/>
              <a:buNone/>
            </a:pPr>
            <a:endParaRPr lang="zh-CN" altLang="en-US" sz="2400">
              <a:latin typeface="Times New Roman" panose="02020603050405020304" pitchFamily="18" charset="0"/>
            </a:endParaRPr>
          </a:p>
        </p:txBody>
      </p:sp>
      <p:sp>
        <p:nvSpPr>
          <p:cNvPr id="25606" name="Text Box 56"/>
          <p:cNvSpPr txBox="1">
            <a:spLocks noChangeArrowheads="1"/>
          </p:cNvSpPr>
          <p:nvPr/>
        </p:nvSpPr>
        <p:spPr bwMode="auto">
          <a:xfrm>
            <a:off x="1187450" y="5949950"/>
            <a:ext cx="2305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FontTx/>
              <a:buNone/>
            </a:pPr>
            <a:r>
              <a:rPr lang="zh-CN" altLang="en-US" sz="2400" b="1">
                <a:latin typeface="楷体_GB2312" pitchFamily="49" charset="-122"/>
                <a:ea typeface="楷体_GB2312" pitchFamily="49" charset="-122"/>
              </a:rPr>
              <a:t>主机</a:t>
            </a:r>
            <a:r>
              <a:rPr lang="en-US" altLang="zh-CN" sz="2400" b="1">
                <a:latin typeface="楷体_GB2312" pitchFamily="49" charset="-122"/>
                <a:ea typeface="楷体_GB2312" pitchFamily="49" charset="-122"/>
              </a:rPr>
              <a:t>A</a:t>
            </a:r>
            <a:endParaRPr lang="en-US" altLang="zh-CN" sz="2400" b="1">
              <a:latin typeface="楷体_GB2312" pitchFamily="49" charset="-122"/>
              <a:ea typeface="楷体_GB2312" pitchFamily="49" charset="-122"/>
            </a:endParaRPr>
          </a:p>
        </p:txBody>
      </p:sp>
      <p:sp>
        <p:nvSpPr>
          <p:cNvPr id="25607" name="Text Box 57"/>
          <p:cNvSpPr txBox="1">
            <a:spLocks noChangeArrowheads="1"/>
          </p:cNvSpPr>
          <p:nvPr/>
        </p:nvSpPr>
        <p:spPr bwMode="auto">
          <a:xfrm>
            <a:off x="6370638" y="5949950"/>
            <a:ext cx="2305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FontTx/>
              <a:buNone/>
            </a:pPr>
            <a:r>
              <a:rPr lang="zh-CN" altLang="en-US" sz="2400" b="1">
                <a:latin typeface="楷体_GB2312" pitchFamily="49" charset="-122"/>
                <a:ea typeface="楷体_GB2312" pitchFamily="49" charset="-122"/>
              </a:rPr>
              <a:t>主机</a:t>
            </a:r>
            <a:r>
              <a:rPr lang="en-US" altLang="zh-CN" sz="2400" b="1">
                <a:latin typeface="楷体_GB2312" pitchFamily="49" charset="-122"/>
                <a:ea typeface="楷体_GB2312" pitchFamily="49" charset="-122"/>
              </a:rPr>
              <a:t>B</a:t>
            </a:r>
            <a:endParaRPr lang="en-US" altLang="zh-CN" sz="2400" b="1">
              <a:latin typeface="楷体_GB2312" pitchFamily="49" charset="-122"/>
              <a:ea typeface="楷体_GB2312" pitchFamily="49" charset="-122"/>
            </a:endParaRPr>
          </a:p>
        </p:txBody>
      </p:sp>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7"/>
          <p:cNvSpPr>
            <a:spLocks noChangeArrowheads="1"/>
          </p:cNvSpPr>
          <p:nvPr/>
        </p:nvSpPr>
        <p:spPr bwMode="auto">
          <a:xfrm>
            <a:off x="179388" y="1160463"/>
            <a:ext cx="8863012" cy="169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buSzPct val="85000"/>
              <a:buFontTx/>
              <a:buNone/>
            </a:pPr>
            <a:r>
              <a:rPr lang="en-US" altLang="zh-CN" sz="2800" b="1">
                <a:solidFill>
                  <a:srgbClr val="800000"/>
                </a:solidFill>
                <a:latin typeface="楷体_GB2312" pitchFamily="49" charset="-122"/>
                <a:ea typeface="楷体_GB2312" pitchFamily="49" charset="-122"/>
                <a:sym typeface="Wingdings 2" panose="05020102010507070707" pitchFamily="18" charset="2"/>
              </a:rPr>
              <a:t> </a:t>
            </a:r>
            <a:r>
              <a:rPr lang="zh-CN" altLang="en-US" sz="2800" b="1">
                <a:solidFill>
                  <a:srgbClr val="800000"/>
                </a:solidFill>
                <a:latin typeface="楷体_GB2312" pitchFamily="49" charset="-122"/>
                <a:ea typeface="楷体_GB2312" pitchFamily="49" charset="-122"/>
              </a:rPr>
              <a:t>远距离连接（</a:t>
            </a:r>
            <a:r>
              <a:rPr lang="en-US" altLang="zh-CN" sz="2800" b="1">
                <a:solidFill>
                  <a:srgbClr val="800000"/>
                </a:solidFill>
                <a:latin typeface="楷体_GB2312" pitchFamily="49" charset="-122"/>
                <a:ea typeface="楷体_GB2312" pitchFamily="49" charset="-122"/>
              </a:rPr>
              <a:t>&gt;15m</a:t>
            </a:r>
            <a:r>
              <a:rPr lang="zh-CN" altLang="en-US" sz="2800" b="1">
                <a:solidFill>
                  <a:srgbClr val="800000"/>
                </a:solidFill>
                <a:latin typeface="楷体_GB2312" pitchFamily="49" charset="-122"/>
                <a:ea typeface="楷体_GB2312" pitchFamily="49" charset="-122"/>
              </a:rPr>
              <a:t>）</a:t>
            </a:r>
            <a:endParaRPr lang="zh-CN" altLang="en-US" sz="2800" b="1">
              <a:solidFill>
                <a:srgbClr val="800000"/>
              </a:solidFill>
              <a:latin typeface="楷体_GB2312" pitchFamily="49" charset="-122"/>
              <a:ea typeface="楷体_GB2312" pitchFamily="49" charset="-122"/>
            </a:endParaRPr>
          </a:p>
          <a:p>
            <a:pPr eaLnBrk="1" hangingPunct="1">
              <a:buSzPct val="85000"/>
              <a:buFontTx/>
              <a:buNone/>
            </a:pPr>
            <a:r>
              <a:rPr lang="zh-CN" altLang="en-US" sz="2000" b="1">
                <a:latin typeface="楷体_GB2312" pitchFamily="49" charset="-122"/>
                <a:ea typeface="楷体_GB2312" pitchFamily="49" charset="-122"/>
              </a:rPr>
              <a:t>（</a:t>
            </a:r>
            <a:r>
              <a:rPr lang="en-US" altLang="zh-CN" sz="2000" b="1">
                <a:latin typeface="楷体_GB2312" pitchFamily="49" charset="-122"/>
                <a:ea typeface="楷体_GB2312" pitchFamily="49" charset="-122"/>
              </a:rPr>
              <a:t>1</a:t>
            </a:r>
            <a:r>
              <a:rPr lang="zh-CN" altLang="en-US" sz="2000" b="1">
                <a:latin typeface="楷体_GB2312" pitchFamily="49" charset="-122"/>
                <a:ea typeface="楷体_GB2312" pitchFamily="49" charset="-122"/>
              </a:rPr>
              <a:t>）需用</a:t>
            </a:r>
            <a:r>
              <a:rPr lang="en-US" altLang="zh-CN" sz="2000" b="1">
                <a:latin typeface="楷体_GB2312" pitchFamily="49" charset="-122"/>
                <a:ea typeface="楷体_GB2312" pitchFamily="49" charset="-122"/>
              </a:rPr>
              <a:t>MODEM</a:t>
            </a:r>
            <a:r>
              <a:rPr lang="zh-CN" altLang="en-US" sz="2000" b="1">
                <a:latin typeface="楷体_GB2312" pitchFamily="49" charset="-122"/>
                <a:ea typeface="楷体_GB2312" pitchFamily="49" charset="-122"/>
              </a:rPr>
              <a:t>和专用电话线</a:t>
            </a:r>
            <a:endParaRPr lang="zh-CN" altLang="en-US" sz="2000" b="1">
              <a:latin typeface="楷体_GB2312" pitchFamily="49" charset="-122"/>
              <a:ea typeface="楷体_GB2312" pitchFamily="49" charset="-122"/>
            </a:endParaRPr>
          </a:p>
          <a:p>
            <a:pPr eaLnBrk="1" hangingPunct="1">
              <a:buSzPct val="85000"/>
              <a:buFontTx/>
              <a:buNone/>
            </a:pPr>
            <a:r>
              <a:rPr lang="zh-CN" altLang="en-US" sz="2000" b="1">
                <a:latin typeface="楷体_GB2312" pitchFamily="49" charset="-122"/>
                <a:ea typeface="楷体_GB2312" pitchFamily="49" charset="-122"/>
              </a:rPr>
              <a:t>（</a:t>
            </a:r>
            <a:r>
              <a:rPr lang="en-US" altLang="zh-CN" sz="2000" b="1">
                <a:latin typeface="楷体_GB2312" pitchFamily="49" charset="-122"/>
                <a:ea typeface="楷体_GB2312" pitchFamily="49" charset="-122"/>
              </a:rPr>
              <a:t>2</a:t>
            </a:r>
            <a:r>
              <a:rPr lang="zh-CN" altLang="en-US" sz="2000" b="1">
                <a:latin typeface="楷体_GB2312" pitchFamily="49" charset="-122"/>
                <a:ea typeface="楷体_GB2312" pitchFamily="49" charset="-122"/>
              </a:rPr>
              <a:t>）</a:t>
            </a:r>
            <a:r>
              <a:rPr lang="en-US" altLang="zh-CN" sz="2000" b="1">
                <a:latin typeface="楷体_GB2312" pitchFamily="49" charset="-122"/>
                <a:ea typeface="楷体_GB2312" pitchFamily="49" charset="-122"/>
              </a:rPr>
              <a:t>2</a:t>
            </a:r>
            <a:r>
              <a:rPr lang="zh-CN" altLang="en-US" sz="2000" b="1">
                <a:latin typeface="楷体_GB2312" pitchFamily="49" charset="-122"/>
                <a:ea typeface="楷体_GB2312" pitchFamily="49" charset="-122"/>
              </a:rPr>
              <a:t>～</a:t>
            </a:r>
            <a:r>
              <a:rPr lang="en-US" altLang="zh-CN" sz="2000" b="1">
                <a:latin typeface="楷体_GB2312" pitchFamily="49" charset="-122"/>
                <a:ea typeface="楷体_GB2312" pitchFamily="49" charset="-122"/>
              </a:rPr>
              <a:t>9</a:t>
            </a:r>
            <a:r>
              <a:rPr lang="zh-CN" altLang="en-US" sz="2000" b="1">
                <a:latin typeface="楷体_GB2312" pitchFamily="49" charset="-122"/>
                <a:ea typeface="楷体_GB2312" pitchFamily="49" charset="-122"/>
              </a:rPr>
              <a:t>条信号线（</a:t>
            </a:r>
            <a:r>
              <a:rPr lang="en-US" altLang="zh-CN" sz="2000" b="1">
                <a:latin typeface="楷体_GB2312" pitchFamily="49" charset="-122"/>
                <a:ea typeface="楷体_GB2312" pitchFamily="49" charset="-122"/>
              </a:rPr>
              <a:t>RS232</a:t>
            </a:r>
            <a:r>
              <a:rPr lang="zh-CN" altLang="en-US" sz="2000" b="1">
                <a:latin typeface="楷体_GB2312" pitchFamily="49" charset="-122"/>
                <a:ea typeface="楷体_GB2312" pitchFamily="49" charset="-122"/>
              </a:rPr>
              <a:t>在接口电路与</a:t>
            </a:r>
            <a:r>
              <a:rPr lang="en-US" altLang="zh-CN" sz="2000" b="1">
                <a:latin typeface="楷体_GB2312" pitchFamily="49" charset="-122"/>
                <a:ea typeface="楷体_GB2312" pitchFamily="49" charset="-122"/>
              </a:rPr>
              <a:t>MODEM</a:t>
            </a:r>
            <a:r>
              <a:rPr lang="zh-CN" altLang="en-US" sz="2000" b="1">
                <a:latin typeface="楷体_GB2312" pitchFamily="49" charset="-122"/>
                <a:ea typeface="楷体_GB2312" pitchFamily="49" charset="-122"/>
              </a:rPr>
              <a:t>之间，除去前</a:t>
            </a:r>
            <a:r>
              <a:rPr lang="en-US" altLang="zh-CN" sz="2000" b="1">
                <a:latin typeface="楷体_GB2312" pitchFamily="49" charset="-122"/>
                <a:ea typeface="楷体_GB2312" pitchFamily="49" charset="-122"/>
              </a:rPr>
              <a:t>3</a:t>
            </a:r>
            <a:r>
              <a:rPr lang="zh-CN" altLang="en-US" sz="2000" b="1">
                <a:latin typeface="楷体_GB2312" pitchFamily="49" charset="-122"/>
                <a:ea typeface="楷体_GB2312" pitchFamily="49" charset="-122"/>
              </a:rPr>
              <a:t>根线之外，还要用</a:t>
            </a:r>
            <a:r>
              <a:rPr lang="en-US" altLang="zh-CN" sz="2000" b="1">
                <a:latin typeface="楷体_GB2312" pitchFamily="49" charset="-122"/>
                <a:ea typeface="楷体_GB2312" pitchFamily="49" charset="-122"/>
              </a:rPr>
              <a:t>/DSR,/DTR</a:t>
            </a:r>
            <a:r>
              <a:rPr lang="zh-CN" altLang="en-US" sz="2000" b="1">
                <a:latin typeface="楷体_GB2312" pitchFamily="49" charset="-122"/>
                <a:ea typeface="楷体_GB2312" pitchFamily="49" charset="-122"/>
              </a:rPr>
              <a:t>等线，供调制解调用）</a:t>
            </a:r>
            <a:endParaRPr lang="zh-CN" altLang="en-US" sz="2000" b="1">
              <a:latin typeface="楷体_GB2312" pitchFamily="49" charset="-122"/>
              <a:ea typeface="楷体_GB2312" pitchFamily="49" charset="-122"/>
            </a:endParaRPr>
          </a:p>
        </p:txBody>
      </p:sp>
      <p:grpSp>
        <p:nvGrpSpPr>
          <p:cNvPr id="26627" name="Group 109"/>
          <p:cNvGrpSpPr/>
          <p:nvPr/>
        </p:nvGrpSpPr>
        <p:grpSpPr bwMode="auto">
          <a:xfrm>
            <a:off x="107950" y="3382963"/>
            <a:ext cx="8963025" cy="2638425"/>
            <a:chOff x="68" y="1253"/>
            <a:chExt cx="5646" cy="1662"/>
          </a:xfrm>
        </p:grpSpPr>
        <p:sp>
          <p:nvSpPr>
            <p:cNvPr id="26628" name="Rectangle 110"/>
            <p:cNvSpPr>
              <a:spLocks noChangeArrowheads="1"/>
            </p:cNvSpPr>
            <p:nvPr/>
          </p:nvSpPr>
          <p:spPr bwMode="auto">
            <a:xfrm>
              <a:off x="68" y="1253"/>
              <a:ext cx="590" cy="1542"/>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algn="ctr" eaLnBrk="1" hangingPunct="1">
                <a:spcBef>
                  <a:spcPct val="0"/>
                </a:spcBef>
                <a:buFontTx/>
                <a:buNone/>
              </a:pPr>
              <a:r>
                <a:rPr lang="en-US" altLang="zh-CN" sz="2400">
                  <a:latin typeface="Times New Roman" panose="02020603050405020304" pitchFamily="18" charset="0"/>
                </a:rPr>
                <a:t>CPU</a:t>
              </a:r>
              <a:endParaRPr lang="en-US" altLang="zh-CN" sz="2400">
                <a:latin typeface="Times New Roman" panose="02020603050405020304" pitchFamily="18" charset="0"/>
              </a:endParaRPr>
            </a:p>
          </p:txBody>
        </p:sp>
        <p:sp>
          <p:nvSpPr>
            <p:cNvPr id="26629" name="AutoShape 111"/>
            <p:cNvSpPr>
              <a:spLocks noChangeArrowheads="1"/>
            </p:cNvSpPr>
            <p:nvPr/>
          </p:nvSpPr>
          <p:spPr bwMode="auto">
            <a:xfrm>
              <a:off x="658" y="2024"/>
              <a:ext cx="680" cy="136"/>
            </a:xfrm>
            <a:prstGeom prst="rightArrow">
              <a:avLst>
                <a:gd name="adj1" fmla="val 50000"/>
                <a:gd name="adj2" fmla="val 125000"/>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FontTx/>
                <a:buNone/>
              </a:pPr>
              <a:endParaRPr lang="zh-CN" altLang="en-US" sz="2400">
                <a:latin typeface="Times New Roman" panose="02020603050405020304" pitchFamily="18" charset="0"/>
              </a:endParaRPr>
            </a:p>
          </p:txBody>
        </p:sp>
        <p:sp>
          <p:nvSpPr>
            <p:cNvPr id="26630" name="AutoShape 112"/>
            <p:cNvSpPr>
              <a:spLocks noChangeArrowheads="1"/>
            </p:cNvSpPr>
            <p:nvPr/>
          </p:nvSpPr>
          <p:spPr bwMode="auto">
            <a:xfrm>
              <a:off x="658" y="2523"/>
              <a:ext cx="635" cy="91"/>
            </a:xfrm>
            <a:prstGeom prst="leftRightArrow">
              <a:avLst>
                <a:gd name="adj1" fmla="val 50000"/>
                <a:gd name="adj2" fmla="val 139560"/>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FontTx/>
                <a:buNone/>
              </a:pPr>
              <a:endParaRPr lang="zh-CN" altLang="en-US" sz="2400">
                <a:latin typeface="Times New Roman" panose="02020603050405020304" pitchFamily="18" charset="0"/>
              </a:endParaRPr>
            </a:p>
          </p:txBody>
        </p:sp>
        <p:sp>
          <p:nvSpPr>
            <p:cNvPr id="26631" name="AutoShape 113"/>
            <p:cNvSpPr>
              <a:spLocks noChangeArrowheads="1"/>
            </p:cNvSpPr>
            <p:nvPr/>
          </p:nvSpPr>
          <p:spPr bwMode="auto">
            <a:xfrm>
              <a:off x="658" y="1525"/>
              <a:ext cx="1270" cy="91"/>
            </a:xfrm>
            <a:prstGeom prst="leftRightArrow">
              <a:avLst>
                <a:gd name="adj1" fmla="val 50000"/>
                <a:gd name="adj2" fmla="val 279121"/>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FontTx/>
                <a:buNone/>
              </a:pPr>
              <a:endParaRPr lang="zh-CN" altLang="en-US" sz="2400">
                <a:latin typeface="Times New Roman" panose="02020603050405020304" pitchFamily="18" charset="0"/>
              </a:endParaRPr>
            </a:p>
          </p:txBody>
        </p:sp>
        <p:sp>
          <p:nvSpPr>
            <p:cNvPr id="26632" name="Text Box 114"/>
            <p:cNvSpPr txBox="1">
              <a:spLocks noChangeArrowheads="1"/>
            </p:cNvSpPr>
            <p:nvPr/>
          </p:nvSpPr>
          <p:spPr bwMode="auto">
            <a:xfrm>
              <a:off x="748" y="1827"/>
              <a:ext cx="40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FontTx/>
                <a:buNone/>
              </a:pPr>
              <a:r>
                <a:rPr lang="en-US" altLang="zh-CN" sz="2400">
                  <a:latin typeface="Times New Roman" panose="02020603050405020304" pitchFamily="18" charset="0"/>
                </a:rPr>
                <a:t>AB</a:t>
              </a:r>
              <a:endParaRPr lang="en-US" altLang="zh-CN" sz="2400">
                <a:latin typeface="Times New Roman" panose="02020603050405020304" pitchFamily="18" charset="0"/>
              </a:endParaRPr>
            </a:p>
          </p:txBody>
        </p:sp>
        <p:sp>
          <p:nvSpPr>
            <p:cNvPr id="26633" name="Text Box 115"/>
            <p:cNvSpPr txBox="1">
              <a:spLocks noChangeArrowheads="1"/>
            </p:cNvSpPr>
            <p:nvPr/>
          </p:nvSpPr>
          <p:spPr bwMode="auto">
            <a:xfrm>
              <a:off x="1111" y="1298"/>
              <a:ext cx="40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FontTx/>
                <a:buNone/>
              </a:pPr>
              <a:r>
                <a:rPr lang="en-US" altLang="zh-CN" sz="2400">
                  <a:latin typeface="Times New Roman" panose="02020603050405020304" pitchFamily="18" charset="0"/>
                </a:rPr>
                <a:t>DB</a:t>
              </a:r>
              <a:endParaRPr lang="en-US" altLang="zh-CN" sz="2400">
                <a:latin typeface="Times New Roman" panose="02020603050405020304" pitchFamily="18" charset="0"/>
              </a:endParaRPr>
            </a:p>
          </p:txBody>
        </p:sp>
        <p:sp>
          <p:nvSpPr>
            <p:cNvPr id="26634" name="Text Box 116"/>
            <p:cNvSpPr txBox="1">
              <a:spLocks noChangeArrowheads="1"/>
            </p:cNvSpPr>
            <p:nvPr/>
          </p:nvSpPr>
          <p:spPr bwMode="auto">
            <a:xfrm>
              <a:off x="748" y="2326"/>
              <a:ext cx="40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FontTx/>
                <a:buNone/>
              </a:pPr>
              <a:r>
                <a:rPr lang="en-US" altLang="zh-CN" sz="2400">
                  <a:latin typeface="Times New Roman" panose="02020603050405020304" pitchFamily="18" charset="0"/>
                </a:rPr>
                <a:t>CB</a:t>
              </a:r>
              <a:endParaRPr lang="en-US" altLang="zh-CN" sz="2400">
                <a:latin typeface="Times New Roman" panose="02020603050405020304" pitchFamily="18" charset="0"/>
              </a:endParaRPr>
            </a:p>
          </p:txBody>
        </p:sp>
        <p:pic>
          <p:nvPicPr>
            <p:cNvPr id="26635" name="Picture 1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2" y="1253"/>
              <a:ext cx="702" cy="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6" name="Rectangle 118"/>
            <p:cNvSpPr>
              <a:spLocks noChangeArrowheads="1"/>
            </p:cNvSpPr>
            <p:nvPr/>
          </p:nvSpPr>
          <p:spPr bwMode="auto">
            <a:xfrm>
              <a:off x="1293" y="1933"/>
              <a:ext cx="272" cy="817"/>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algn="ctr" eaLnBrk="1" hangingPunct="1">
                <a:spcBef>
                  <a:spcPct val="0"/>
                </a:spcBef>
                <a:buFontTx/>
                <a:buNone/>
              </a:pPr>
              <a:r>
                <a:rPr lang="zh-CN" altLang="en-US" sz="1600" b="1">
                  <a:latin typeface="Times New Roman" panose="02020603050405020304" pitchFamily="18" charset="0"/>
                  <a:ea typeface="楷体_GB2312" pitchFamily="49" charset="-122"/>
                </a:rPr>
                <a:t>译码</a:t>
              </a:r>
              <a:endParaRPr lang="zh-CN" altLang="en-US" sz="1600" b="1">
                <a:latin typeface="Times New Roman" panose="02020603050405020304" pitchFamily="18" charset="0"/>
                <a:ea typeface="楷体_GB2312" pitchFamily="49" charset="-122"/>
              </a:endParaRPr>
            </a:p>
          </p:txBody>
        </p:sp>
        <p:sp>
          <p:nvSpPr>
            <p:cNvPr id="26637" name="AutoShape 119"/>
            <p:cNvSpPr>
              <a:spLocks noChangeArrowheads="1"/>
            </p:cNvSpPr>
            <p:nvPr/>
          </p:nvSpPr>
          <p:spPr bwMode="auto">
            <a:xfrm>
              <a:off x="1565" y="2251"/>
              <a:ext cx="317" cy="90"/>
            </a:xfrm>
            <a:prstGeom prst="leftRightArrow">
              <a:avLst>
                <a:gd name="adj1" fmla="val 50000"/>
                <a:gd name="adj2" fmla="val 70444"/>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FontTx/>
                <a:buNone/>
              </a:pPr>
              <a:endParaRPr lang="zh-CN" altLang="en-US" sz="2400">
                <a:latin typeface="Times New Roman" panose="02020603050405020304" pitchFamily="18" charset="0"/>
              </a:endParaRPr>
            </a:p>
          </p:txBody>
        </p:sp>
        <p:sp>
          <p:nvSpPr>
            <p:cNvPr id="26638" name="AutoShape 120"/>
            <p:cNvSpPr>
              <a:spLocks noChangeArrowheads="1"/>
            </p:cNvSpPr>
            <p:nvPr/>
          </p:nvSpPr>
          <p:spPr bwMode="auto">
            <a:xfrm>
              <a:off x="2563" y="2614"/>
              <a:ext cx="318" cy="90"/>
            </a:xfrm>
            <a:prstGeom prst="leftArrow">
              <a:avLst>
                <a:gd name="adj1" fmla="val 50000"/>
                <a:gd name="adj2" fmla="val 88333"/>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FontTx/>
                <a:buNone/>
              </a:pPr>
              <a:endParaRPr lang="zh-CN" altLang="en-US" sz="2400">
                <a:latin typeface="Times New Roman" panose="02020603050405020304" pitchFamily="18" charset="0"/>
              </a:endParaRPr>
            </a:p>
          </p:txBody>
        </p:sp>
        <p:sp>
          <p:nvSpPr>
            <p:cNvPr id="26639" name="Rectangle 121"/>
            <p:cNvSpPr>
              <a:spLocks noChangeArrowheads="1"/>
            </p:cNvSpPr>
            <p:nvPr/>
          </p:nvSpPr>
          <p:spPr bwMode="auto">
            <a:xfrm>
              <a:off x="2880" y="2478"/>
              <a:ext cx="499" cy="362"/>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algn="ctr" eaLnBrk="1" hangingPunct="1">
                <a:spcBef>
                  <a:spcPct val="0"/>
                </a:spcBef>
                <a:buFontTx/>
                <a:buNone/>
              </a:pPr>
              <a:r>
                <a:rPr lang="en-US" altLang="zh-CN" sz="2400">
                  <a:latin typeface="Times New Roman" panose="02020603050405020304" pitchFamily="18" charset="0"/>
                </a:rPr>
                <a:t>8254</a:t>
              </a:r>
              <a:endParaRPr lang="en-US" altLang="zh-CN" sz="2400">
                <a:latin typeface="Times New Roman" panose="02020603050405020304" pitchFamily="18" charset="0"/>
              </a:endParaRPr>
            </a:p>
          </p:txBody>
        </p:sp>
        <p:sp>
          <p:nvSpPr>
            <p:cNvPr id="26640" name="AutoShape 122"/>
            <p:cNvSpPr>
              <a:spLocks noChangeArrowheads="1"/>
            </p:cNvSpPr>
            <p:nvPr/>
          </p:nvSpPr>
          <p:spPr bwMode="auto">
            <a:xfrm>
              <a:off x="2563" y="1661"/>
              <a:ext cx="680" cy="272"/>
            </a:xfrm>
            <a:prstGeom prst="leftRightArrow">
              <a:avLst>
                <a:gd name="adj1" fmla="val 50000"/>
                <a:gd name="adj2" fmla="val 50000"/>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FontTx/>
                <a:buNone/>
              </a:pPr>
              <a:endParaRPr lang="zh-CN" altLang="en-US" sz="2400">
                <a:latin typeface="Times New Roman" panose="02020603050405020304" pitchFamily="18" charset="0"/>
              </a:endParaRPr>
            </a:p>
          </p:txBody>
        </p:sp>
        <p:sp>
          <p:nvSpPr>
            <p:cNvPr id="26641" name="Rectangle 123"/>
            <p:cNvSpPr>
              <a:spLocks noChangeArrowheads="1"/>
            </p:cNvSpPr>
            <p:nvPr/>
          </p:nvSpPr>
          <p:spPr bwMode="auto">
            <a:xfrm>
              <a:off x="3243" y="1434"/>
              <a:ext cx="363" cy="681"/>
            </a:xfrm>
            <a:prstGeom prst="rect">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algn="ctr" eaLnBrk="1" hangingPunct="1">
                <a:spcBef>
                  <a:spcPct val="0"/>
                </a:spcBef>
                <a:buFontTx/>
                <a:buNone/>
              </a:pPr>
              <a:r>
                <a:rPr lang="en-US" altLang="zh-CN" sz="2400">
                  <a:latin typeface="Times New Roman" panose="02020603050405020304" pitchFamily="18" charset="0"/>
                </a:rPr>
                <a:t>RS-</a:t>
              </a:r>
              <a:endParaRPr lang="en-US" altLang="zh-CN" sz="2400">
                <a:latin typeface="Times New Roman" panose="02020603050405020304" pitchFamily="18" charset="0"/>
              </a:endParaRPr>
            </a:p>
            <a:p>
              <a:pPr algn="ctr" eaLnBrk="1" hangingPunct="1">
                <a:spcBef>
                  <a:spcPct val="0"/>
                </a:spcBef>
                <a:buFontTx/>
                <a:buNone/>
              </a:pPr>
              <a:r>
                <a:rPr lang="en-US" altLang="zh-CN" sz="2400">
                  <a:latin typeface="Times New Roman" panose="02020603050405020304" pitchFamily="18" charset="0"/>
                </a:rPr>
                <a:t>232</a:t>
              </a:r>
              <a:endParaRPr lang="en-US" altLang="zh-CN" sz="2400">
                <a:latin typeface="Times New Roman" panose="02020603050405020304" pitchFamily="18" charset="0"/>
              </a:endParaRPr>
            </a:p>
          </p:txBody>
        </p:sp>
        <p:sp>
          <p:nvSpPr>
            <p:cNvPr id="26642" name="AutoShape 124"/>
            <p:cNvSpPr>
              <a:spLocks noChangeArrowheads="1"/>
            </p:cNvSpPr>
            <p:nvPr/>
          </p:nvSpPr>
          <p:spPr bwMode="auto">
            <a:xfrm>
              <a:off x="3606" y="1616"/>
              <a:ext cx="544" cy="226"/>
            </a:xfrm>
            <a:prstGeom prst="leftRightArrow">
              <a:avLst>
                <a:gd name="adj1" fmla="val 50000"/>
                <a:gd name="adj2" fmla="val 48142"/>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FontTx/>
                <a:buNone/>
              </a:pPr>
              <a:endParaRPr lang="zh-CN" altLang="en-US" sz="2400">
                <a:latin typeface="Times New Roman" panose="02020603050405020304" pitchFamily="18" charset="0"/>
              </a:endParaRPr>
            </a:p>
          </p:txBody>
        </p:sp>
        <p:sp>
          <p:nvSpPr>
            <p:cNvPr id="26643" name="Rectangle 125"/>
            <p:cNvSpPr>
              <a:spLocks noChangeArrowheads="1"/>
            </p:cNvSpPr>
            <p:nvPr/>
          </p:nvSpPr>
          <p:spPr bwMode="auto">
            <a:xfrm>
              <a:off x="4150" y="1298"/>
              <a:ext cx="590" cy="1089"/>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algn="ctr" eaLnBrk="1" hangingPunct="1">
                <a:spcBef>
                  <a:spcPct val="0"/>
                </a:spcBef>
                <a:buFontTx/>
                <a:buNone/>
              </a:pPr>
              <a:r>
                <a:rPr lang="en-US" altLang="zh-CN" sz="2400">
                  <a:latin typeface="Times New Roman" panose="02020603050405020304" pitchFamily="18" charset="0"/>
                </a:rPr>
                <a:t>Modem</a:t>
              </a:r>
              <a:endParaRPr lang="en-US" altLang="zh-CN" sz="2400">
                <a:latin typeface="Times New Roman" panose="02020603050405020304" pitchFamily="18" charset="0"/>
              </a:endParaRPr>
            </a:p>
          </p:txBody>
        </p:sp>
        <p:sp>
          <p:nvSpPr>
            <p:cNvPr id="26644" name="Line 126"/>
            <p:cNvSpPr>
              <a:spLocks noChangeShapeType="1"/>
            </p:cNvSpPr>
            <p:nvPr/>
          </p:nvSpPr>
          <p:spPr bwMode="auto">
            <a:xfrm>
              <a:off x="4740" y="1661"/>
              <a:ext cx="227" cy="0"/>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6645" name="Line 127"/>
            <p:cNvSpPr>
              <a:spLocks noChangeShapeType="1"/>
            </p:cNvSpPr>
            <p:nvPr/>
          </p:nvSpPr>
          <p:spPr bwMode="auto">
            <a:xfrm flipH="1">
              <a:off x="4740" y="1979"/>
              <a:ext cx="227" cy="0"/>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6646" name="Rectangle 128"/>
            <p:cNvSpPr>
              <a:spLocks noChangeArrowheads="1"/>
            </p:cNvSpPr>
            <p:nvPr/>
          </p:nvSpPr>
          <p:spPr bwMode="auto">
            <a:xfrm>
              <a:off x="4967" y="1389"/>
              <a:ext cx="272" cy="907"/>
            </a:xfrm>
            <a:prstGeom prst="rect">
              <a:avLst/>
            </a:prstGeom>
            <a:solidFill>
              <a:schemeClr val="accent2"/>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algn="ctr" eaLnBrk="1" hangingPunct="1">
                <a:spcBef>
                  <a:spcPct val="0"/>
                </a:spcBef>
                <a:buFontTx/>
                <a:buNone/>
              </a:pPr>
              <a:r>
                <a:rPr lang="zh-CN" altLang="en-US" sz="1800" b="1">
                  <a:latin typeface="Times New Roman" panose="02020603050405020304" pitchFamily="18" charset="0"/>
                  <a:ea typeface="楷体_GB2312" pitchFamily="49" charset="-122"/>
                </a:rPr>
                <a:t>电话</a:t>
              </a:r>
              <a:endParaRPr lang="zh-CN" altLang="en-US" sz="1800" b="1">
                <a:latin typeface="Times New Roman" panose="02020603050405020304" pitchFamily="18" charset="0"/>
                <a:ea typeface="楷体_GB2312" pitchFamily="49" charset="-122"/>
              </a:endParaRPr>
            </a:p>
            <a:p>
              <a:pPr algn="ctr" eaLnBrk="1" hangingPunct="1">
                <a:spcBef>
                  <a:spcPct val="0"/>
                </a:spcBef>
                <a:buFontTx/>
                <a:buNone/>
              </a:pPr>
              <a:r>
                <a:rPr lang="zh-CN" altLang="en-US" sz="1800" b="1">
                  <a:latin typeface="Times New Roman" panose="02020603050405020304" pitchFamily="18" charset="0"/>
                  <a:ea typeface="楷体_GB2312" pitchFamily="49" charset="-122"/>
                </a:rPr>
                <a:t>线接</a:t>
              </a:r>
              <a:endParaRPr lang="zh-CN" altLang="en-US" sz="1800" b="1">
                <a:latin typeface="Times New Roman" panose="02020603050405020304" pitchFamily="18" charset="0"/>
                <a:ea typeface="楷体_GB2312" pitchFamily="49" charset="-122"/>
              </a:endParaRPr>
            </a:p>
            <a:p>
              <a:pPr algn="ctr" eaLnBrk="1" hangingPunct="1">
                <a:spcBef>
                  <a:spcPct val="0"/>
                </a:spcBef>
                <a:buFontTx/>
                <a:buNone/>
              </a:pPr>
              <a:r>
                <a:rPr lang="zh-CN" altLang="en-US" sz="1800" b="1">
                  <a:latin typeface="Times New Roman" panose="02020603050405020304" pitchFamily="18" charset="0"/>
                  <a:ea typeface="楷体_GB2312" pitchFamily="49" charset="-122"/>
                </a:rPr>
                <a:t>头</a:t>
              </a:r>
              <a:endParaRPr lang="zh-CN" altLang="en-US" sz="1800" b="1">
                <a:latin typeface="Times New Roman" panose="02020603050405020304" pitchFamily="18" charset="0"/>
                <a:ea typeface="楷体_GB2312" pitchFamily="49" charset="-122"/>
              </a:endParaRPr>
            </a:p>
          </p:txBody>
        </p:sp>
        <p:sp>
          <p:nvSpPr>
            <p:cNvPr id="26647" name="Line 129"/>
            <p:cNvSpPr>
              <a:spLocks noChangeShapeType="1"/>
            </p:cNvSpPr>
            <p:nvPr/>
          </p:nvSpPr>
          <p:spPr bwMode="auto">
            <a:xfrm>
              <a:off x="5239" y="1797"/>
              <a:ext cx="408"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6648" name="Text Box 130"/>
            <p:cNvSpPr txBox="1">
              <a:spLocks noChangeArrowheads="1"/>
            </p:cNvSpPr>
            <p:nvPr/>
          </p:nvSpPr>
          <p:spPr bwMode="auto">
            <a:xfrm>
              <a:off x="5193" y="1570"/>
              <a:ext cx="52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FontTx/>
                <a:buNone/>
              </a:pPr>
              <a:r>
                <a:rPr lang="zh-CN" altLang="en-US" sz="1600" b="1">
                  <a:latin typeface="Times New Roman" panose="02020603050405020304" pitchFamily="18" charset="0"/>
                  <a:ea typeface="楷体_GB2312" pitchFamily="49" charset="-122"/>
                </a:rPr>
                <a:t>电话线</a:t>
              </a:r>
              <a:endParaRPr lang="zh-CN" altLang="en-US" sz="1600" b="1">
                <a:latin typeface="Times New Roman" panose="02020603050405020304" pitchFamily="18" charset="0"/>
                <a:ea typeface="楷体_GB2312" pitchFamily="49" charset="-122"/>
              </a:endParaRPr>
            </a:p>
          </p:txBody>
        </p:sp>
      </p:grpSp>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9" name="文本框 4"/>
          <p:cNvSpPr txBox="1">
            <a:spLocks noChangeArrowheads="1"/>
          </p:cNvSpPr>
          <p:nvPr/>
        </p:nvSpPr>
        <p:spPr bwMode="auto">
          <a:xfrm>
            <a:off x="597353" y="2443713"/>
            <a:ext cx="8118475" cy="2923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30000"/>
              </a:lnSpc>
            </a:pPr>
            <a:r>
              <a:rPr lang="zh-CN" altLang="en-US" b="1" dirty="0">
                <a:solidFill>
                  <a:srgbClr val="C00000"/>
                </a:solidFill>
                <a:latin typeface="+mn-lt"/>
                <a:ea typeface="+mn-ea"/>
                <a:cs typeface="+mn-ea"/>
                <a:sym typeface="+mn-lt"/>
              </a:rPr>
              <a:t>      RS-485标准</a:t>
            </a:r>
            <a:r>
              <a:rPr lang="zh-CN" altLang="en-US" dirty="0">
                <a:latin typeface="+mn-lt"/>
                <a:ea typeface="+mn-ea"/>
                <a:cs typeface="+mn-ea"/>
                <a:sym typeface="+mn-lt"/>
              </a:rPr>
              <a:t>是</a:t>
            </a:r>
            <a:r>
              <a:rPr lang="zh-CN" altLang="en-US" b="1" dirty="0">
                <a:solidFill>
                  <a:srgbClr val="00B050"/>
                </a:solidFill>
                <a:latin typeface="+mn-lt"/>
                <a:ea typeface="+mn-ea"/>
                <a:cs typeface="+mn-ea"/>
                <a:sym typeface="+mn-lt"/>
              </a:rPr>
              <a:t>在RS-232C的基础上</a:t>
            </a:r>
            <a:r>
              <a:rPr lang="zh-CN" altLang="en-US" dirty="0">
                <a:latin typeface="+mn-lt"/>
                <a:ea typeface="+mn-ea"/>
                <a:cs typeface="+mn-ea"/>
                <a:sym typeface="+mn-lt"/>
              </a:rPr>
              <a:t>，针对在</a:t>
            </a:r>
            <a:r>
              <a:rPr lang="zh-CN" altLang="en-US" b="1" dirty="0">
                <a:solidFill>
                  <a:srgbClr val="00B050"/>
                </a:solidFill>
                <a:latin typeface="+mn-lt"/>
                <a:ea typeface="+mn-ea"/>
                <a:cs typeface="+mn-ea"/>
                <a:sym typeface="+mn-lt"/>
              </a:rPr>
              <a:t>不使用MODEM情况下</a:t>
            </a:r>
            <a:r>
              <a:rPr lang="zh-CN" altLang="en-US" dirty="0">
                <a:latin typeface="+mn-lt"/>
                <a:ea typeface="+mn-ea"/>
                <a:cs typeface="+mn-ea"/>
                <a:sym typeface="+mn-lt"/>
              </a:rPr>
              <a:t>，进行远距离串行通信</a:t>
            </a:r>
            <a:r>
              <a:rPr lang="zh-CN" altLang="en-US" b="1" dirty="0">
                <a:solidFill>
                  <a:srgbClr val="00B050"/>
                </a:solidFill>
                <a:latin typeface="+mn-lt"/>
                <a:ea typeface="+mn-ea"/>
                <a:cs typeface="+mn-ea"/>
                <a:sym typeface="+mn-lt"/>
              </a:rPr>
              <a:t>而提出的</a:t>
            </a:r>
            <a:r>
              <a:rPr lang="zh-CN" altLang="en-US" dirty="0">
                <a:latin typeface="+mn-lt"/>
                <a:ea typeface="+mn-ea"/>
                <a:cs typeface="+mn-ea"/>
                <a:sym typeface="+mn-lt"/>
              </a:rPr>
              <a:t>，因此</a:t>
            </a:r>
            <a:r>
              <a:rPr lang="zh-CN" altLang="en-US" b="1" dirty="0">
                <a:solidFill>
                  <a:srgbClr val="00B050"/>
                </a:solidFill>
                <a:latin typeface="+mn-lt"/>
                <a:ea typeface="+mn-ea"/>
                <a:cs typeface="+mn-ea"/>
                <a:sym typeface="+mn-lt"/>
              </a:rPr>
              <a:t>只对</a:t>
            </a:r>
            <a:r>
              <a:rPr lang="zh-CN" altLang="en-US" b="1" dirty="0">
                <a:solidFill>
                  <a:srgbClr val="C00000"/>
                </a:solidFill>
                <a:latin typeface="+mn-lt"/>
                <a:ea typeface="+mn-ea"/>
                <a:cs typeface="+mn-ea"/>
                <a:sym typeface="+mn-lt"/>
              </a:rPr>
              <a:t>RS-485标准</a:t>
            </a:r>
            <a:r>
              <a:rPr lang="zh-CN" altLang="en-US" dirty="0">
                <a:latin typeface="+mn-lt"/>
                <a:ea typeface="+mn-ea"/>
                <a:cs typeface="+mn-ea"/>
                <a:sym typeface="+mn-lt"/>
              </a:rPr>
              <a:t>的</a:t>
            </a:r>
            <a:r>
              <a:rPr lang="zh-CN" altLang="en-US" b="1" dirty="0">
                <a:solidFill>
                  <a:srgbClr val="00B050"/>
                </a:solidFill>
                <a:latin typeface="+mn-lt"/>
                <a:ea typeface="+mn-ea"/>
                <a:cs typeface="+mn-ea"/>
                <a:sym typeface="+mn-lt"/>
              </a:rPr>
              <a:t>数据信号线</a:t>
            </a:r>
            <a:r>
              <a:rPr lang="zh-CN" altLang="en-US" dirty="0">
                <a:latin typeface="+mn-lt"/>
                <a:ea typeface="+mn-ea"/>
                <a:cs typeface="+mn-ea"/>
                <a:sym typeface="+mn-lt"/>
              </a:rPr>
              <a:t>和</a:t>
            </a:r>
            <a:r>
              <a:rPr lang="zh-CN" altLang="en-US" b="1" dirty="0">
                <a:solidFill>
                  <a:srgbClr val="00B050"/>
                </a:solidFill>
                <a:latin typeface="+mn-lt"/>
                <a:ea typeface="+mn-ea"/>
                <a:cs typeface="+mn-ea"/>
                <a:sym typeface="+mn-lt"/>
              </a:rPr>
              <a:t>信号逻辑</a:t>
            </a:r>
            <a:r>
              <a:rPr lang="zh-CN" altLang="en-US" b="1" dirty="0">
                <a:solidFill>
                  <a:srgbClr val="C00000"/>
                </a:solidFill>
                <a:latin typeface="+mn-lt"/>
                <a:ea typeface="+mn-ea"/>
                <a:cs typeface="+mn-ea"/>
                <a:sym typeface="+mn-lt"/>
              </a:rPr>
              <a:t>重新进行了定义</a:t>
            </a:r>
            <a:r>
              <a:rPr lang="zh-CN" altLang="en-US" dirty="0">
                <a:latin typeface="+mn-lt"/>
                <a:ea typeface="+mn-ea"/>
                <a:cs typeface="+mn-ea"/>
                <a:sym typeface="+mn-lt"/>
              </a:rPr>
              <a:t>，不涉及其他控制信号线的定义，而通信过程中所传输的</a:t>
            </a:r>
            <a:r>
              <a:rPr lang="zh-CN" altLang="en-US" b="1" dirty="0">
                <a:solidFill>
                  <a:srgbClr val="C00000"/>
                </a:solidFill>
                <a:latin typeface="+mn-lt"/>
                <a:ea typeface="+mn-ea"/>
                <a:cs typeface="+mn-ea"/>
                <a:sym typeface="+mn-lt"/>
              </a:rPr>
              <a:t>数据帧格式沿用RS-232C的</a:t>
            </a:r>
            <a:r>
              <a:rPr lang="zh-CN" altLang="en-US" dirty="0">
                <a:latin typeface="+mn-lt"/>
                <a:ea typeface="+mn-ea"/>
                <a:cs typeface="+mn-ea"/>
                <a:sym typeface="+mn-lt"/>
              </a:rPr>
              <a:t>。（</a:t>
            </a:r>
            <a:r>
              <a:rPr lang="zh-CN" altLang="en-US" sz="2400" b="1" dirty="0">
                <a:solidFill>
                  <a:srgbClr val="FF3300"/>
                </a:solidFill>
                <a:latin typeface="楷体_GB2312" pitchFamily="49" charset="-122"/>
                <a:ea typeface="楷体_GB2312" pitchFamily="49" charset="-122"/>
                <a:sym typeface="Wingdings" panose="05000000000000000000" pitchFamily="2" charset="2"/>
              </a:rPr>
              <a:t>非微机标配</a:t>
            </a:r>
            <a:r>
              <a:rPr lang="zh-CN" altLang="en-US" dirty="0">
                <a:latin typeface="+mn-lt"/>
                <a:ea typeface="+mn-ea"/>
                <a:cs typeface="+mn-ea"/>
                <a:sym typeface="+mn-lt"/>
              </a:rPr>
              <a:t>）</a:t>
            </a:r>
            <a:endParaRPr lang="zh-CN" altLang="en-US" dirty="0">
              <a:latin typeface="+mn-lt"/>
              <a:ea typeface="+mn-ea"/>
              <a:cs typeface="+mn-ea"/>
              <a:sym typeface="+mn-lt"/>
            </a:endParaRPr>
          </a:p>
          <a:p>
            <a:pPr algn="just">
              <a:lnSpc>
                <a:spcPct val="130000"/>
              </a:lnSpc>
              <a:buFont typeface="Arial" panose="020B0604020202020204" pitchFamily="34" charset="0"/>
              <a:buNone/>
            </a:pPr>
            <a:r>
              <a:rPr lang="zh-CN" altLang="en-US" dirty="0">
                <a:latin typeface="+mn-lt"/>
                <a:ea typeface="+mn-ea"/>
                <a:cs typeface="+mn-ea"/>
                <a:sym typeface="+mn-lt"/>
              </a:rPr>
              <a:t>   </a:t>
            </a:r>
            <a:endParaRPr lang="zh-CN" altLang="en-US" dirty="0">
              <a:latin typeface="+mn-lt"/>
              <a:ea typeface="+mn-ea"/>
              <a:cs typeface="+mn-ea"/>
              <a:sym typeface="+mn-lt"/>
            </a:endParaRPr>
          </a:p>
        </p:txBody>
      </p:sp>
      <p:sp>
        <p:nvSpPr>
          <p:cNvPr id="2" name="矩形 1"/>
          <p:cNvSpPr/>
          <p:nvPr/>
        </p:nvSpPr>
        <p:spPr>
          <a:xfrm>
            <a:off x="3222111" y="1491179"/>
            <a:ext cx="26997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609600" indent="-609600"/>
            <a:r>
              <a:rPr lang="zh-CN" altLang="en-US" dirty="0">
                <a:solidFill>
                  <a:srgbClr val="C00000"/>
                </a:solidFill>
                <a:latin typeface="+mn-lt"/>
                <a:ea typeface="+mn-ea"/>
                <a:cs typeface="+mn-ea"/>
                <a:sym typeface="+mn-lt"/>
              </a:rPr>
              <a:t>8.3.2  RS-485标准</a:t>
            </a:r>
            <a:endParaRPr lang="zh-CN" altLang="en-US" dirty="0">
              <a:solidFill>
                <a:srgbClr val="C00000"/>
              </a:solidFill>
              <a:latin typeface="+mn-lt"/>
              <a:ea typeface="+mn-ea"/>
              <a:cs typeface="+mn-ea"/>
              <a:sym typeface="+mn-lt"/>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108" descr="p1401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014153" y="2326005"/>
            <a:ext cx="4464050"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0" name="Rectangle 3"/>
          <p:cNvSpPr>
            <a:spLocks noGrp="1" noChangeArrowheads="1"/>
          </p:cNvSpPr>
          <p:nvPr>
            <p:ph type="body" idx="1"/>
          </p:nvPr>
        </p:nvSpPr>
        <p:spPr>
          <a:xfrm>
            <a:off x="446405" y="1038860"/>
            <a:ext cx="7926388" cy="5807075"/>
          </a:xfrm>
        </p:spPr>
        <p:txBody>
          <a:bodyPr/>
          <a:lstStyle/>
          <a:p>
            <a:pPr eaLnBrk="1" hangingPunct="1">
              <a:lnSpc>
                <a:spcPct val="110000"/>
              </a:lnSpc>
              <a:spcBef>
                <a:spcPct val="5000"/>
              </a:spcBef>
              <a:buFontTx/>
              <a:buNone/>
            </a:pPr>
            <a:r>
              <a:rPr lang="en-US" altLang="zh-CN" sz="2000" b="1" smtClean="0">
                <a:solidFill>
                  <a:srgbClr val="000066"/>
                </a:solidFill>
                <a:latin typeface="楷体_GB2312" pitchFamily="49" charset="-122"/>
                <a:ea typeface="楷体_GB2312" pitchFamily="49" charset="-122"/>
              </a:rPr>
              <a:t>14.3.2 RS-485</a:t>
            </a:r>
            <a:r>
              <a:rPr lang="zh-CN" altLang="en-US" sz="2000" b="1" smtClean="0">
                <a:solidFill>
                  <a:srgbClr val="000066"/>
                </a:solidFill>
                <a:latin typeface="楷体_GB2312" pitchFamily="49" charset="-122"/>
                <a:ea typeface="楷体_GB2312" pitchFamily="49" charset="-122"/>
              </a:rPr>
              <a:t>接口标准</a:t>
            </a:r>
            <a:endParaRPr lang="zh-CN" altLang="en-US" sz="2000" b="1" smtClean="0">
              <a:solidFill>
                <a:srgbClr val="000066"/>
              </a:solidFill>
              <a:latin typeface="楷体_GB2312" pitchFamily="49" charset="-122"/>
              <a:ea typeface="楷体_GB2312" pitchFamily="49" charset="-122"/>
            </a:endParaRPr>
          </a:p>
          <a:p>
            <a:pPr eaLnBrk="1" hangingPunct="1">
              <a:lnSpc>
                <a:spcPct val="110000"/>
              </a:lnSpc>
              <a:spcBef>
                <a:spcPct val="5000"/>
              </a:spcBef>
              <a:buFontTx/>
              <a:buNone/>
            </a:pPr>
            <a:r>
              <a:rPr lang="en-US" altLang="zh-CN" sz="2000" b="1" smtClean="0">
                <a:solidFill>
                  <a:srgbClr val="800000"/>
                </a:solidFill>
                <a:latin typeface="楷体_GB2312" pitchFamily="49" charset="-122"/>
                <a:ea typeface="楷体_GB2312" pitchFamily="49" charset="-122"/>
              </a:rPr>
              <a:t>1</a:t>
            </a:r>
            <a:r>
              <a:rPr lang="zh-CN" altLang="en-US" sz="2000" b="1" smtClean="0">
                <a:solidFill>
                  <a:srgbClr val="800000"/>
                </a:solidFill>
                <a:latin typeface="楷体_GB2312" pitchFamily="49" charset="-122"/>
                <a:ea typeface="楷体_GB2312" pitchFamily="49" charset="-122"/>
              </a:rPr>
              <a:t>、特点</a:t>
            </a:r>
            <a:r>
              <a:rPr lang="zh-CN" altLang="en-US" sz="2000" b="1" smtClean="0">
                <a:solidFill>
                  <a:srgbClr val="800000"/>
                </a:solidFill>
                <a:latin typeface="楷体_GB2312" pitchFamily="49" charset="-122"/>
                <a:ea typeface="楷体_GB2312" pitchFamily="49" charset="-122"/>
                <a:sym typeface="Wingdings" panose="05000000000000000000" pitchFamily="2" charset="2"/>
              </a:rPr>
              <a:t>：</a:t>
            </a:r>
            <a:r>
              <a:rPr lang="zh-CN" altLang="en-US" sz="2000" b="1" smtClean="0">
                <a:latin typeface="楷体_GB2312" pitchFamily="49" charset="-122"/>
                <a:ea typeface="楷体_GB2312" pitchFamily="49" charset="-122"/>
                <a:sym typeface="Wingdings" panose="05000000000000000000" pitchFamily="2" charset="2"/>
              </a:rPr>
              <a:t> </a:t>
            </a:r>
            <a:endParaRPr lang="zh-CN" altLang="en-US" sz="2000" b="1" smtClean="0">
              <a:latin typeface="楷体_GB2312" pitchFamily="49" charset="-122"/>
              <a:ea typeface="楷体_GB2312" pitchFamily="49" charset="-122"/>
              <a:sym typeface="Wingdings" panose="05000000000000000000" pitchFamily="2" charset="2"/>
            </a:endParaRPr>
          </a:p>
          <a:p>
            <a:pPr eaLnBrk="1" hangingPunct="1">
              <a:lnSpc>
                <a:spcPct val="110000"/>
              </a:lnSpc>
              <a:spcBef>
                <a:spcPct val="5000"/>
              </a:spcBef>
              <a:buFontTx/>
              <a:buNone/>
            </a:pPr>
            <a:r>
              <a:rPr lang="zh-CN" altLang="en-US" sz="1600" b="1" smtClean="0">
                <a:latin typeface="楷体_GB2312" pitchFamily="49" charset="-122"/>
                <a:ea typeface="楷体_GB2312" pitchFamily="49" charset="-122"/>
                <a:sym typeface="Wingdings" panose="05000000000000000000" pitchFamily="2" charset="2"/>
              </a:rPr>
              <a:t>（</a:t>
            </a:r>
            <a:r>
              <a:rPr lang="en-US" altLang="zh-CN" sz="1600" b="1" smtClean="0">
                <a:latin typeface="楷体_GB2312" pitchFamily="49" charset="-122"/>
                <a:ea typeface="楷体_GB2312" pitchFamily="49" charset="-122"/>
                <a:sym typeface="Wingdings" panose="05000000000000000000" pitchFamily="2" charset="2"/>
              </a:rPr>
              <a:t>1</a:t>
            </a:r>
            <a:r>
              <a:rPr lang="zh-CN" altLang="en-US" sz="1600" b="1" smtClean="0">
                <a:latin typeface="楷体_GB2312" pitchFamily="49" charset="-122"/>
                <a:ea typeface="楷体_GB2312" pitchFamily="49" charset="-122"/>
                <a:sym typeface="Wingdings" panose="05000000000000000000" pitchFamily="2" charset="2"/>
              </a:rPr>
              <a:t>）采用平衡发送器和差动接收器，由于是双线传输，大大提高了抗共模干扰的能力。</a:t>
            </a:r>
            <a:endParaRPr lang="zh-CN" altLang="en-US" sz="1600" b="1" smtClean="0">
              <a:latin typeface="楷体_GB2312" pitchFamily="49" charset="-122"/>
              <a:ea typeface="楷体_GB2312" pitchFamily="49" charset="-122"/>
              <a:sym typeface="Wingdings" panose="05000000000000000000" pitchFamily="2" charset="2"/>
            </a:endParaRPr>
          </a:p>
          <a:p>
            <a:pPr eaLnBrk="1" hangingPunct="1">
              <a:lnSpc>
                <a:spcPct val="110000"/>
              </a:lnSpc>
              <a:spcBef>
                <a:spcPct val="5000"/>
              </a:spcBef>
              <a:buFontTx/>
              <a:buNone/>
            </a:pPr>
            <a:endParaRPr lang="zh-CN" altLang="en-US" sz="1600" b="1" smtClean="0">
              <a:latin typeface="楷体_GB2312" pitchFamily="49" charset="-122"/>
              <a:ea typeface="楷体_GB2312" pitchFamily="49" charset="-122"/>
              <a:sym typeface="Wingdings" panose="05000000000000000000" pitchFamily="2" charset="2"/>
            </a:endParaRPr>
          </a:p>
          <a:p>
            <a:pPr eaLnBrk="1" hangingPunct="1">
              <a:lnSpc>
                <a:spcPct val="110000"/>
              </a:lnSpc>
              <a:spcBef>
                <a:spcPct val="5000"/>
              </a:spcBef>
              <a:buFontTx/>
              <a:buNone/>
            </a:pPr>
            <a:endParaRPr lang="zh-CN" altLang="en-US" sz="1600" b="1" smtClean="0">
              <a:latin typeface="楷体_GB2312" pitchFamily="49" charset="-122"/>
              <a:ea typeface="楷体_GB2312" pitchFamily="49" charset="-122"/>
              <a:sym typeface="Wingdings" panose="05000000000000000000" pitchFamily="2" charset="2"/>
            </a:endParaRPr>
          </a:p>
          <a:p>
            <a:pPr eaLnBrk="1" hangingPunct="1">
              <a:lnSpc>
                <a:spcPct val="110000"/>
              </a:lnSpc>
              <a:spcBef>
                <a:spcPct val="5000"/>
              </a:spcBef>
              <a:buFontTx/>
              <a:buNone/>
            </a:pPr>
            <a:endParaRPr lang="zh-CN" altLang="en-US" sz="1600" b="1" smtClean="0">
              <a:latin typeface="楷体_GB2312" pitchFamily="49" charset="-122"/>
              <a:ea typeface="楷体_GB2312" pitchFamily="49" charset="-122"/>
              <a:sym typeface="Wingdings" panose="05000000000000000000" pitchFamily="2" charset="2"/>
            </a:endParaRPr>
          </a:p>
          <a:p>
            <a:pPr eaLnBrk="1" hangingPunct="1">
              <a:lnSpc>
                <a:spcPct val="110000"/>
              </a:lnSpc>
              <a:spcBef>
                <a:spcPct val="5000"/>
              </a:spcBef>
              <a:buFontTx/>
              <a:buNone/>
            </a:pPr>
            <a:endParaRPr lang="zh-CN" altLang="en-US" sz="1600" b="1" smtClean="0">
              <a:latin typeface="楷体_GB2312" pitchFamily="49" charset="-122"/>
              <a:ea typeface="楷体_GB2312" pitchFamily="49" charset="-122"/>
              <a:sym typeface="Wingdings" panose="05000000000000000000" pitchFamily="2" charset="2"/>
            </a:endParaRPr>
          </a:p>
          <a:p>
            <a:pPr eaLnBrk="1" hangingPunct="1">
              <a:lnSpc>
                <a:spcPct val="110000"/>
              </a:lnSpc>
              <a:spcBef>
                <a:spcPct val="5000"/>
              </a:spcBef>
              <a:buFontTx/>
              <a:buNone/>
            </a:pPr>
            <a:r>
              <a:rPr lang="zh-CN" altLang="en-US" sz="1600" b="1" smtClean="0">
                <a:latin typeface="楷体_GB2312" pitchFamily="49" charset="-122"/>
                <a:ea typeface="楷体_GB2312" pitchFamily="49" charset="-122"/>
                <a:sym typeface="Wingdings" panose="05000000000000000000" pitchFamily="2" charset="2"/>
              </a:rPr>
              <a:t>    两条传输线的电位差决定逻辑电平：</a:t>
            </a:r>
            <a:endParaRPr lang="zh-CN" altLang="en-US" sz="1600" b="1" smtClean="0">
              <a:latin typeface="楷体_GB2312" pitchFamily="49" charset="-122"/>
              <a:ea typeface="楷体_GB2312" pitchFamily="49" charset="-122"/>
              <a:sym typeface="Wingdings" panose="05000000000000000000" pitchFamily="2" charset="2"/>
            </a:endParaRPr>
          </a:p>
          <a:p>
            <a:pPr eaLnBrk="1" hangingPunct="1">
              <a:lnSpc>
                <a:spcPct val="110000"/>
              </a:lnSpc>
              <a:spcBef>
                <a:spcPct val="5000"/>
              </a:spcBef>
              <a:buFontTx/>
              <a:buNone/>
            </a:pPr>
            <a:r>
              <a:rPr lang="zh-CN" altLang="en-US" sz="1600" b="1" smtClean="0">
                <a:latin typeface="楷体_GB2312" pitchFamily="49" charset="-122"/>
                <a:ea typeface="楷体_GB2312" pitchFamily="49" charset="-122"/>
                <a:sym typeface="Wingdings" panose="05000000000000000000" pitchFamily="2" charset="2"/>
              </a:rPr>
              <a:t>    </a:t>
            </a:r>
            <a:r>
              <a:rPr lang="en-US" altLang="zh-CN" sz="1600" b="1" smtClean="0">
                <a:latin typeface="楷体_GB2312" pitchFamily="49" charset="-122"/>
                <a:ea typeface="楷体_GB2312" pitchFamily="49" charset="-122"/>
                <a:sym typeface="Wingdings" panose="05000000000000000000" pitchFamily="2" charset="2"/>
              </a:rPr>
              <a:t>AA´- BB ´ &lt;-200</a:t>
            </a:r>
            <a:r>
              <a:rPr lang="en-US" altLang="zh-CN" sz="1600" b="1" smtClean="0">
                <a:latin typeface="楷体_GB2312" pitchFamily="49" charset="-122"/>
                <a:ea typeface="楷体_GB2312" pitchFamily="49" charset="-122"/>
              </a:rPr>
              <a:t>m</a:t>
            </a:r>
            <a:r>
              <a:rPr lang="en-US" altLang="zh-CN" sz="1600" b="1" smtClean="0">
                <a:latin typeface="楷体_GB2312" pitchFamily="49" charset="-122"/>
                <a:ea typeface="楷体_GB2312" pitchFamily="49" charset="-122"/>
                <a:sym typeface="Wingdings" panose="05000000000000000000" pitchFamily="2" charset="2"/>
              </a:rPr>
              <a:t>V</a:t>
            </a:r>
            <a:r>
              <a:rPr lang="zh-CN" altLang="en-US" sz="1600" b="1" smtClean="0">
                <a:latin typeface="楷体_GB2312" pitchFamily="49" charset="-122"/>
                <a:ea typeface="楷体_GB2312" pitchFamily="49" charset="-122"/>
                <a:sym typeface="Wingdings" panose="05000000000000000000" pitchFamily="2" charset="2"/>
              </a:rPr>
              <a:t>，表示</a:t>
            </a:r>
            <a:r>
              <a:rPr lang="zh-CN" altLang="en-US" sz="1600" b="1" smtClean="0">
                <a:latin typeface="Times New Roman" panose="02020603050405020304" pitchFamily="18" charset="0"/>
                <a:ea typeface="楷体_GB2312" pitchFamily="49" charset="-122"/>
                <a:sym typeface="Wingdings" panose="05000000000000000000" pitchFamily="2" charset="2"/>
              </a:rPr>
              <a:t>“</a:t>
            </a:r>
            <a:r>
              <a:rPr lang="en-US" altLang="zh-CN" sz="1600" b="1" smtClean="0">
                <a:latin typeface="楷体_GB2312" pitchFamily="49" charset="-122"/>
                <a:ea typeface="楷体_GB2312" pitchFamily="49" charset="-122"/>
                <a:sym typeface="Wingdings" panose="05000000000000000000" pitchFamily="2" charset="2"/>
              </a:rPr>
              <a:t>0</a:t>
            </a:r>
            <a:r>
              <a:rPr lang="en-US" altLang="zh-CN" sz="1600" b="1" smtClean="0">
                <a:latin typeface="Times New Roman" panose="02020603050405020304" pitchFamily="18" charset="0"/>
                <a:ea typeface="楷体_GB2312" pitchFamily="49" charset="-122"/>
                <a:sym typeface="Wingdings" panose="05000000000000000000" pitchFamily="2" charset="2"/>
              </a:rPr>
              <a:t>”</a:t>
            </a:r>
            <a:endParaRPr lang="en-US" altLang="zh-CN" sz="1600" b="1" smtClean="0">
              <a:latin typeface="楷体_GB2312" pitchFamily="49" charset="-122"/>
              <a:ea typeface="楷体_GB2312" pitchFamily="49" charset="-122"/>
              <a:sym typeface="Wingdings" panose="05000000000000000000" pitchFamily="2" charset="2"/>
            </a:endParaRPr>
          </a:p>
          <a:p>
            <a:pPr eaLnBrk="1" hangingPunct="1">
              <a:lnSpc>
                <a:spcPct val="110000"/>
              </a:lnSpc>
              <a:spcBef>
                <a:spcPct val="5000"/>
              </a:spcBef>
              <a:buFontTx/>
              <a:buNone/>
            </a:pPr>
            <a:r>
              <a:rPr lang="en-US" altLang="zh-CN" sz="1600" b="1" smtClean="0">
                <a:latin typeface="楷体_GB2312" pitchFamily="49" charset="-122"/>
                <a:ea typeface="楷体_GB2312" pitchFamily="49" charset="-122"/>
                <a:sym typeface="Wingdings" panose="05000000000000000000" pitchFamily="2" charset="2"/>
              </a:rPr>
              <a:t>    AA´- BB ´ &gt;+200</a:t>
            </a:r>
            <a:r>
              <a:rPr lang="en-US" altLang="zh-CN" sz="1600" b="1" smtClean="0">
                <a:latin typeface="楷体_GB2312" pitchFamily="49" charset="-122"/>
                <a:ea typeface="楷体_GB2312" pitchFamily="49" charset="-122"/>
              </a:rPr>
              <a:t>m</a:t>
            </a:r>
            <a:r>
              <a:rPr lang="en-US" altLang="zh-CN" sz="1600" b="1" smtClean="0">
                <a:latin typeface="楷体_GB2312" pitchFamily="49" charset="-122"/>
                <a:ea typeface="楷体_GB2312" pitchFamily="49" charset="-122"/>
                <a:sym typeface="Wingdings" panose="05000000000000000000" pitchFamily="2" charset="2"/>
              </a:rPr>
              <a:t>V</a:t>
            </a:r>
            <a:r>
              <a:rPr lang="zh-CN" altLang="en-US" sz="1600" b="1" smtClean="0">
                <a:latin typeface="楷体_GB2312" pitchFamily="49" charset="-122"/>
                <a:ea typeface="楷体_GB2312" pitchFamily="49" charset="-122"/>
                <a:sym typeface="Wingdings" panose="05000000000000000000" pitchFamily="2" charset="2"/>
              </a:rPr>
              <a:t>，表示</a:t>
            </a:r>
            <a:r>
              <a:rPr lang="zh-CN" altLang="en-US" sz="1600" b="1" smtClean="0">
                <a:latin typeface="Times New Roman" panose="02020603050405020304" pitchFamily="18" charset="0"/>
                <a:ea typeface="楷体_GB2312" pitchFamily="49" charset="-122"/>
                <a:sym typeface="Wingdings" panose="05000000000000000000" pitchFamily="2" charset="2"/>
              </a:rPr>
              <a:t>“</a:t>
            </a:r>
            <a:r>
              <a:rPr lang="en-US" altLang="zh-CN" sz="1600" b="1" smtClean="0">
                <a:latin typeface="楷体_GB2312" pitchFamily="49" charset="-122"/>
                <a:ea typeface="楷体_GB2312" pitchFamily="49" charset="-122"/>
                <a:sym typeface="Wingdings" panose="05000000000000000000" pitchFamily="2" charset="2"/>
              </a:rPr>
              <a:t>1</a:t>
            </a:r>
            <a:r>
              <a:rPr lang="en-US" altLang="zh-CN" sz="1600" b="1" smtClean="0">
                <a:latin typeface="Times New Roman" panose="02020603050405020304" pitchFamily="18" charset="0"/>
                <a:ea typeface="楷体_GB2312" pitchFamily="49" charset="-122"/>
                <a:sym typeface="Wingdings" panose="05000000000000000000" pitchFamily="2" charset="2"/>
              </a:rPr>
              <a:t>”</a:t>
            </a:r>
            <a:endParaRPr lang="en-US" altLang="zh-CN" sz="1600" b="1" smtClean="0">
              <a:latin typeface="楷体_GB2312" pitchFamily="49" charset="-122"/>
              <a:ea typeface="楷体_GB2312" pitchFamily="49" charset="-122"/>
              <a:sym typeface="Wingdings" panose="05000000000000000000" pitchFamily="2" charset="2"/>
            </a:endParaRPr>
          </a:p>
          <a:p>
            <a:pPr eaLnBrk="1" hangingPunct="1">
              <a:lnSpc>
                <a:spcPct val="110000"/>
              </a:lnSpc>
              <a:spcBef>
                <a:spcPct val="5000"/>
              </a:spcBef>
              <a:buFontTx/>
              <a:buNone/>
            </a:pPr>
            <a:r>
              <a:rPr lang="zh-CN" altLang="en-US" sz="1600" b="1" smtClean="0">
                <a:latin typeface="楷体_GB2312" pitchFamily="49" charset="-122"/>
                <a:ea typeface="楷体_GB2312" pitchFamily="49" charset="-122"/>
              </a:rPr>
              <a:t>（</a:t>
            </a:r>
            <a:r>
              <a:rPr lang="en-US" altLang="zh-CN" sz="1600" b="1" smtClean="0">
                <a:latin typeface="楷体_GB2312" pitchFamily="49" charset="-122"/>
                <a:ea typeface="楷体_GB2312" pitchFamily="49" charset="-122"/>
              </a:rPr>
              <a:t>2</a:t>
            </a:r>
            <a:r>
              <a:rPr lang="zh-CN" altLang="en-US" sz="1600" b="1" smtClean="0">
                <a:latin typeface="楷体_GB2312" pitchFamily="49" charset="-122"/>
                <a:ea typeface="楷体_GB2312" pitchFamily="49" charset="-122"/>
              </a:rPr>
              <a:t>）传输速率</a:t>
            </a:r>
            <a:r>
              <a:rPr lang="zh-CN" altLang="en-US" sz="1600" b="1" smtClean="0">
                <a:solidFill>
                  <a:schemeClr val="tx2"/>
                </a:solidFill>
                <a:latin typeface="楷体_GB2312" pitchFamily="49" charset="-122"/>
                <a:ea typeface="楷体_GB2312" pitchFamily="49" charset="-122"/>
              </a:rPr>
              <a:t> </a:t>
            </a:r>
            <a:r>
              <a:rPr lang="en-US" altLang="zh-CN" sz="1600" b="1" smtClean="0">
                <a:latin typeface="楷体_GB2312" pitchFamily="49" charset="-122"/>
                <a:ea typeface="楷体_GB2312" pitchFamily="49" charset="-122"/>
              </a:rPr>
              <a:t>10Mbps</a:t>
            </a:r>
            <a:r>
              <a:rPr lang="zh-CN" altLang="en-US" sz="1600" b="1" smtClean="0">
                <a:latin typeface="楷体_GB2312" pitchFamily="49" charset="-122"/>
                <a:ea typeface="楷体_GB2312" pitchFamily="49" charset="-122"/>
              </a:rPr>
              <a:t>（</a:t>
            </a:r>
            <a:r>
              <a:rPr lang="en-US" altLang="zh-CN" sz="1600" b="1" smtClean="0">
                <a:latin typeface="楷体_GB2312" pitchFamily="49" charset="-122"/>
                <a:ea typeface="楷体_GB2312" pitchFamily="49" charset="-122"/>
              </a:rPr>
              <a:t>&lt;15m</a:t>
            </a:r>
            <a:r>
              <a:rPr lang="zh-CN" altLang="en-US" sz="1600" b="1" smtClean="0">
                <a:latin typeface="楷体_GB2312" pitchFamily="49" charset="-122"/>
                <a:ea typeface="楷体_GB2312" pitchFamily="49" charset="-122"/>
              </a:rPr>
              <a:t>时）</a:t>
            </a:r>
            <a:endParaRPr lang="zh-CN" altLang="en-US" sz="1600" b="1" smtClean="0">
              <a:latin typeface="楷体_GB2312" pitchFamily="49" charset="-122"/>
              <a:ea typeface="楷体_GB2312" pitchFamily="49" charset="-122"/>
            </a:endParaRPr>
          </a:p>
          <a:p>
            <a:pPr eaLnBrk="1" hangingPunct="1">
              <a:lnSpc>
                <a:spcPct val="110000"/>
              </a:lnSpc>
              <a:spcBef>
                <a:spcPct val="5000"/>
              </a:spcBef>
              <a:buFontTx/>
              <a:buNone/>
            </a:pPr>
            <a:r>
              <a:rPr lang="zh-CN" altLang="en-US" sz="1600" b="1" smtClean="0">
                <a:latin typeface="楷体_GB2312" pitchFamily="49" charset="-122"/>
                <a:ea typeface="楷体_GB2312" pitchFamily="49" charset="-122"/>
              </a:rPr>
              <a:t>              </a:t>
            </a:r>
            <a:r>
              <a:rPr lang="en-US" altLang="zh-CN" sz="1600" b="1" smtClean="0">
                <a:latin typeface="楷体_GB2312" pitchFamily="49" charset="-122"/>
                <a:ea typeface="楷体_GB2312" pitchFamily="49" charset="-122"/>
              </a:rPr>
              <a:t>100Kbps</a:t>
            </a:r>
            <a:r>
              <a:rPr lang="zh-CN" altLang="en-US" sz="1600" b="1" smtClean="0">
                <a:latin typeface="楷体_GB2312" pitchFamily="49" charset="-122"/>
                <a:ea typeface="楷体_GB2312" pitchFamily="49" charset="-122"/>
              </a:rPr>
              <a:t>（</a:t>
            </a:r>
            <a:r>
              <a:rPr lang="en-US" altLang="zh-CN" sz="1600" b="1" smtClean="0">
                <a:latin typeface="楷体_GB2312" pitchFamily="49" charset="-122"/>
                <a:ea typeface="楷体_GB2312" pitchFamily="49" charset="-122"/>
              </a:rPr>
              <a:t>&lt;1200m</a:t>
            </a:r>
            <a:r>
              <a:rPr lang="zh-CN" altLang="en-US" sz="1600" b="1" smtClean="0">
                <a:latin typeface="楷体_GB2312" pitchFamily="49" charset="-122"/>
                <a:ea typeface="楷体_GB2312" pitchFamily="49" charset="-122"/>
              </a:rPr>
              <a:t>时）</a:t>
            </a:r>
            <a:endParaRPr lang="zh-CN" altLang="en-US" sz="1600" b="1" smtClean="0">
              <a:latin typeface="楷体_GB2312" pitchFamily="49" charset="-122"/>
              <a:ea typeface="楷体_GB2312" pitchFamily="49" charset="-122"/>
            </a:endParaRPr>
          </a:p>
          <a:p>
            <a:pPr eaLnBrk="1" hangingPunct="1">
              <a:lnSpc>
                <a:spcPct val="110000"/>
              </a:lnSpc>
              <a:spcBef>
                <a:spcPct val="5000"/>
              </a:spcBef>
              <a:buFontTx/>
              <a:buNone/>
            </a:pPr>
            <a:r>
              <a:rPr lang="zh-CN" altLang="en-US" sz="1600" b="1" smtClean="0">
                <a:latin typeface="楷体_GB2312" pitchFamily="49" charset="-122"/>
                <a:ea typeface="楷体_GB2312" pitchFamily="49" charset="-122"/>
              </a:rPr>
              <a:t>（</a:t>
            </a:r>
            <a:r>
              <a:rPr lang="en-US" altLang="zh-CN" sz="1600" b="1" smtClean="0">
                <a:latin typeface="楷体_GB2312" pitchFamily="49" charset="-122"/>
                <a:ea typeface="楷体_GB2312" pitchFamily="49" charset="-122"/>
              </a:rPr>
              <a:t>3</a:t>
            </a:r>
            <a:r>
              <a:rPr lang="zh-CN" altLang="en-US" sz="1600" b="1" smtClean="0">
                <a:latin typeface="楷体_GB2312" pitchFamily="49" charset="-122"/>
                <a:ea typeface="楷体_GB2312" pitchFamily="49" charset="-122"/>
              </a:rPr>
              <a:t>）</a:t>
            </a:r>
            <a:r>
              <a:rPr lang="en-US" altLang="zh-CN" sz="1600" b="1" smtClean="0">
                <a:latin typeface="楷体_GB2312" pitchFamily="49" charset="-122"/>
                <a:ea typeface="楷体_GB2312" pitchFamily="49" charset="-122"/>
              </a:rPr>
              <a:t>4</a:t>
            </a:r>
            <a:r>
              <a:rPr lang="zh-CN" altLang="en-US" sz="1600" b="1" smtClean="0">
                <a:latin typeface="楷体_GB2312" pitchFamily="49" charset="-122"/>
                <a:ea typeface="楷体_GB2312" pitchFamily="49" charset="-122"/>
              </a:rPr>
              <a:t>芯水晶头，价格低廉，使用方便</a:t>
            </a:r>
            <a:endParaRPr lang="zh-CN" altLang="en-US" sz="1600" b="1" smtClean="0">
              <a:latin typeface="楷体_GB2312" pitchFamily="49" charset="-122"/>
              <a:ea typeface="楷体_GB2312" pitchFamily="49" charset="-122"/>
              <a:sym typeface="Wingdings" panose="05000000000000000000" pitchFamily="2" charset="2"/>
            </a:endParaRPr>
          </a:p>
          <a:p>
            <a:pPr eaLnBrk="1" hangingPunct="1">
              <a:lnSpc>
                <a:spcPct val="110000"/>
              </a:lnSpc>
              <a:spcBef>
                <a:spcPct val="5000"/>
              </a:spcBef>
              <a:buFontTx/>
              <a:buNone/>
            </a:pPr>
            <a:r>
              <a:rPr lang="en-US" altLang="zh-CN" sz="1600" b="1" smtClean="0">
                <a:latin typeface="楷体_GB2312" pitchFamily="49" charset="-122"/>
                <a:ea typeface="楷体_GB2312" pitchFamily="49" charset="-122"/>
                <a:sym typeface="Wingdings" panose="05000000000000000000" pitchFamily="2" charset="2"/>
              </a:rPr>
              <a:t>(4) </a:t>
            </a:r>
            <a:r>
              <a:rPr lang="zh-CN" altLang="en-US" sz="1600" b="1" smtClean="0">
                <a:latin typeface="楷体_GB2312" pitchFamily="49" charset="-122"/>
                <a:ea typeface="楷体_GB2312" pitchFamily="49" charset="-122"/>
                <a:sym typeface="Wingdings" panose="05000000000000000000" pitchFamily="2" charset="2"/>
              </a:rPr>
              <a:t>通信距离：几百米，适用于考勤机、</a:t>
            </a:r>
            <a:r>
              <a:rPr lang="en-US" altLang="zh-CN" sz="1600" b="1" smtClean="0">
                <a:latin typeface="楷体_GB2312" pitchFamily="49" charset="-122"/>
                <a:ea typeface="楷体_GB2312" pitchFamily="49" charset="-122"/>
                <a:sym typeface="Wingdings" panose="05000000000000000000" pitchFamily="2" charset="2"/>
              </a:rPr>
              <a:t>POS</a:t>
            </a:r>
            <a:r>
              <a:rPr lang="zh-CN" altLang="en-US" sz="1600" b="1" smtClean="0">
                <a:latin typeface="楷体_GB2312" pitchFamily="49" charset="-122"/>
                <a:ea typeface="楷体_GB2312" pitchFamily="49" charset="-122"/>
                <a:sym typeface="Wingdings" panose="05000000000000000000" pitchFamily="2" charset="2"/>
              </a:rPr>
              <a:t>机等中短距离的通信，</a:t>
            </a:r>
            <a:r>
              <a:rPr lang="zh-CN" altLang="en-US" sz="1600" b="1" smtClean="0">
                <a:solidFill>
                  <a:srgbClr val="FF3300"/>
                </a:solidFill>
                <a:latin typeface="楷体_GB2312" pitchFamily="49" charset="-122"/>
                <a:ea typeface="楷体_GB2312" pitchFamily="49" charset="-122"/>
                <a:sym typeface="Wingdings" panose="05000000000000000000" pitchFamily="2" charset="2"/>
              </a:rPr>
              <a:t>非微机标配</a:t>
            </a:r>
            <a:r>
              <a:rPr lang="zh-CN" altLang="en-US" sz="1600" b="1" smtClean="0">
                <a:latin typeface="楷体_GB2312" pitchFamily="49" charset="-122"/>
                <a:ea typeface="楷体_GB2312" pitchFamily="49" charset="-122"/>
                <a:sym typeface="Wingdings" panose="05000000000000000000" pitchFamily="2" charset="2"/>
              </a:rPr>
              <a:t>。</a:t>
            </a:r>
            <a:endParaRPr lang="en-US" altLang="zh-CN" sz="1600" b="1" smtClean="0">
              <a:latin typeface="楷体_GB2312" pitchFamily="49" charset="-122"/>
              <a:ea typeface="楷体_GB2312" pitchFamily="49" charset="-122"/>
              <a:sym typeface="Wingdings" panose="05000000000000000000" pitchFamily="2" charset="2"/>
            </a:endParaRPr>
          </a:p>
          <a:p>
            <a:pPr eaLnBrk="1" hangingPunct="1"/>
            <a:r>
              <a:rPr lang="en-US" altLang="zh-CN" sz="1600" smtClean="0"/>
              <a:t>RS485</a:t>
            </a:r>
            <a:r>
              <a:rPr lang="zh-CN" altLang="en-US" sz="1600" smtClean="0"/>
              <a:t>在较远距离传输上，比无交换机的网线方式还是有很大优势的。如商业</a:t>
            </a:r>
            <a:r>
              <a:rPr lang="en-US" altLang="zh-CN" sz="1600" smtClean="0"/>
              <a:t>POS</a:t>
            </a:r>
            <a:r>
              <a:rPr lang="zh-CN" altLang="en-US" sz="1600" smtClean="0"/>
              <a:t>收银机、考勤机、智能大楼的联网、工业集散分布式系统等，</a:t>
            </a:r>
            <a:endParaRPr lang="zh-CN" altLang="en-US" sz="1600" smtClean="0"/>
          </a:p>
          <a:p>
            <a:pPr eaLnBrk="1" hangingPunct="1"/>
            <a:r>
              <a:rPr lang="zh-CN" altLang="en-US" sz="1600" smtClean="0"/>
              <a:t>在通信终端中无需运行</a:t>
            </a:r>
            <a:r>
              <a:rPr lang="en-US" altLang="zh-CN" sz="1600" smtClean="0"/>
              <a:t>TCP/IP</a:t>
            </a:r>
            <a:r>
              <a:rPr lang="zh-CN" altLang="en-US" sz="1600" smtClean="0"/>
              <a:t>网络协议栈和</a:t>
            </a:r>
            <a:r>
              <a:rPr lang="en-US" altLang="zh-CN" sz="1600" smtClean="0"/>
              <a:t>OS</a:t>
            </a:r>
            <a:r>
              <a:rPr lang="zh-CN" altLang="en-US" sz="1600" smtClean="0"/>
              <a:t>，比起局域网方式，采用</a:t>
            </a:r>
            <a:r>
              <a:rPr lang="en-US" altLang="zh-CN" sz="1600" smtClean="0"/>
              <a:t>RS485</a:t>
            </a:r>
            <a:r>
              <a:rPr lang="zh-CN" altLang="en-US" sz="1600" smtClean="0"/>
              <a:t>连线方式的软件成本是很低的，相应所对应的硬件成本也随着下降。</a:t>
            </a:r>
            <a:endParaRPr lang="zh-CN" altLang="en-US" sz="1600" smtClean="0"/>
          </a:p>
          <a:p>
            <a:pPr eaLnBrk="1" hangingPunct="1">
              <a:lnSpc>
                <a:spcPct val="110000"/>
              </a:lnSpc>
              <a:spcBef>
                <a:spcPct val="5000"/>
              </a:spcBef>
              <a:buFontTx/>
              <a:buNone/>
            </a:pPr>
            <a:endParaRPr lang="zh-CN" altLang="en-US" sz="1600" b="1" smtClean="0">
              <a:latin typeface="楷体_GB2312" pitchFamily="49" charset="-122"/>
              <a:ea typeface="楷体_GB2312" pitchFamily="49" charset="-122"/>
              <a:sym typeface="Wingdings" panose="05000000000000000000" pitchFamily="2" charset="2"/>
            </a:endParaRPr>
          </a:p>
        </p:txBody>
      </p:sp>
    </p:spTree>
  </p:cSld>
  <p:clrMapOvr>
    <a:masterClrMapping/>
  </p:clrMapOvr>
  <p:transition>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bwMode="auto">
          <a:xfrm>
            <a:off x="774111" y="2422934"/>
            <a:ext cx="7595777" cy="3778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indent="0">
              <a:lnSpc>
                <a:spcPct val="150000"/>
              </a:lnSpc>
              <a:buNone/>
            </a:pPr>
            <a:r>
              <a:rPr lang="en-US" altLang="zh-CN" sz="2400" b="1" dirty="0">
                <a:solidFill>
                  <a:srgbClr val="0033CC"/>
                </a:solidFill>
                <a:cs typeface="+mn-ea"/>
                <a:sym typeface="+mn-lt"/>
              </a:rPr>
              <a:t>1. </a:t>
            </a:r>
            <a:r>
              <a:rPr lang="zh-CN" altLang="en-US" sz="2400" b="1" dirty="0">
                <a:solidFill>
                  <a:srgbClr val="0033CC"/>
                </a:solidFill>
                <a:cs typeface="+mn-ea"/>
                <a:sym typeface="+mn-lt"/>
              </a:rPr>
              <a:t>实现串行数据格式化</a:t>
            </a:r>
            <a:endParaRPr lang="en-US" altLang="zh-CN" sz="2400" b="1" dirty="0">
              <a:solidFill>
                <a:srgbClr val="0033CC"/>
              </a:solidFill>
              <a:cs typeface="+mn-ea"/>
              <a:sym typeface="+mn-lt"/>
            </a:endParaRPr>
          </a:p>
          <a:p>
            <a:pPr marL="0" indent="0" algn="just">
              <a:buNone/>
            </a:pPr>
            <a:r>
              <a:rPr lang="zh-CN" altLang="en-US" sz="2000" b="1" dirty="0">
                <a:cs typeface="+mn-ea"/>
                <a:sym typeface="+mn-lt"/>
              </a:rPr>
              <a:t>因为来自计算机的数据是普通并行数据，所以</a:t>
            </a:r>
            <a:r>
              <a:rPr lang="zh-CN" altLang="en-US" sz="2000" b="1" dirty="0">
                <a:solidFill>
                  <a:srgbClr val="C00000"/>
                </a:solidFill>
                <a:cs typeface="+mn-ea"/>
                <a:sym typeface="+mn-lt"/>
              </a:rPr>
              <a:t>接口电路应具有使数据格式化的功能</a:t>
            </a:r>
            <a:r>
              <a:rPr lang="zh-CN" altLang="en-US" sz="2000" b="1" dirty="0">
                <a:cs typeface="+mn-ea"/>
                <a:sym typeface="+mn-lt"/>
              </a:rPr>
              <a:t>，</a:t>
            </a:r>
            <a:r>
              <a:rPr lang="zh-CN" altLang="en-US" sz="2000" b="1" dirty="0">
                <a:solidFill>
                  <a:srgbClr val="C00000"/>
                </a:solidFill>
                <a:cs typeface="+mn-ea"/>
                <a:sym typeface="+mn-lt"/>
              </a:rPr>
              <a:t>实现不同串行通信方式下的数据格式化</a:t>
            </a:r>
            <a:r>
              <a:rPr lang="zh-CN" altLang="en-US" sz="2000" b="1" dirty="0">
                <a:cs typeface="+mn-ea"/>
                <a:sym typeface="+mn-lt"/>
              </a:rPr>
              <a:t>。例如，对</a:t>
            </a:r>
            <a:r>
              <a:rPr lang="en-US" altLang="zh-CN" sz="2000" b="1" dirty="0">
                <a:cs typeface="+mn-ea"/>
                <a:sym typeface="+mn-lt"/>
              </a:rPr>
              <a:t>RS-232C</a:t>
            </a:r>
            <a:r>
              <a:rPr lang="zh-CN" altLang="en-US" sz="2000" b="1" dirty="0">
                <a:cs typeface="+mn-ea"/>
                <a:sym typeface="+mn-lt"/>
              </a:rPr>
              <a:t>标准，接口电路需自动生成异步通信的起止式数据帧格式。</a:t>
            </a:r>
            <a:endParaRPr lang="zh-CN" altLang="en-US" sz="2000" b="1" dirty="0">
              <a:cs typeface="+mn-ea"/>
              <a:sym typeface="+mn-lt"/>
            </a:endParaRPr>
          </a:p>
          <a:p>
            <a:pPr marL="0" indent="0">
              <a:lnSpc>
                <a:spcPct val="150000"/>
              </a:lnSpc>
              <a:spcBef>
                <a:spcPts val="1800"/>
              </a:spcBef>
              <a:buNone/>
            </a:pPr>
            <a:r>
              <a:rPr lang="en-US" altLang="zh-CN" sz="2400" b="1" dirty="0">
                <a:solidFill>
                  <a:srgbClr val="0033CC"/>
                </a:solidFill>
                <a:cs typeface="+mn-ea"/>
                <a:sym typeface="+mn-lt"/>
              </a:rPr>
              <a:t>2. </a:t>
            </a:r>
            <a:r>
              <a:rPr lang="zh-CN" altLang="en-US" sz="2400" b="1" dirty="0">
                <a:solidFill>
                  <a:srgbClr val="0033CC"/>
                </a:solidFill>
                <a:cs typeface="+mn-ea"/>
                <a:sym typeface="+mn-lt"/>
              </a:rPr>
              <a:t>进行串</a:t>
            </a:r>
            <a:r>
              <a:rPr lang="en-US" altLang="zh-CN" sz="2400" b="1" dirty="0">
                <a:solidFill>
                  <a:srgbClr val="0033CC"/>
                </a:solidFill>
                <a:cs typeface="+mn-ea"/>
                <a:sym typeface="+mn-lt"/>
              </a:rPr>
              <a:t>/</a:t>
            </a:r>
            <a:r>
              <a:rPr lang="zh-CN" altLang="en-US" sz="2400" b="1" dirty="0">
                <a:solidFill>
                  <a:srgbClr val="0033CC"/>
                </a:solidFill>
                <a:cs typeface="+mn-ea"/>
                <a:sym typeface="+mn-lt"/>
              </a:rPr>
              <a:t>并转换</a:t>
            </a:r>
            <a:endParaRPr lang="en-US" altLang="zh-CN" sz="2400" b="1" dirty="0">
              <a:solidFill>
                <a:srgbClr val="0033CC"/>
              </a:solidFill>
              <a:cs typeface="+mn-ea"/>
              <a:sym typeface="+mn-lt"/>
            </a:endParaRPr>
          </a:p>
          <a:p>
            <a:pPr marL="0" indent="0" algn="just">
              <a:buNone/>
            </a:pPr>
            <a:r>
              <a:rPr lang="zh-CN" altLang="en-US" sz="2000" b="1" dirty="0">
                <a:cs typeface="+mn-ea"/>
                <a:sym typeface="+mn-lt"/>
              </a:rPr>
              <a:t>在</a:t>
            </a:r>
            <a:r>
              <a:rPr lang="zh-CN" altLang="en-US" sz="2000" b="1" dirty="0">
                <a:solidFill>
                  <a:srgbClr val="C00000"/>
                </a:solidFill>
                <a:cs typeface="+mn-ea"/>
                <a:sym typeface="+mn-lt"/>
              </a:rPr>
              <a:t>发送端</a:t>
            </a:r>
            <a:r>
              <a:rPr lang="zh-CN" altLang="en-US" sz="2000" b="1" dirty="0">
                <a:cs typeface="+mn-ea"/>
                <a:sym typeface="+mn-lt"/>
              </a:rPr>
              <a:t>，把由计算机送来的</a:t>
            </a:r>
            <a:r>
              <a:rPr lang="zh-CN" altLang="en-US" sz="2000" b="1" dirty="0">
                <a:solidFill>
                  <a:srgbClr val="C00000"/>
                </a:solidFill>
                <a:cs typeface="+mn-ea"/>
                <a:sym typeface="+mn-lt"/>
              </a:rPr>
              <a:t>并行数据转换为串行数据</a:t>
            </a:r>
            <a:r>
              <a:rPr lang="zh-CN" altLang="en-US" sz="2000" b="1" dirty="0">
                <a:cs typeface="+mn-ea"/>
                <a:sym typeface="+mn-lt"/>
              </a:rPr>
              <a:t>，然后再发送出去。在</a:t>
            </a:r>
            <a:r>
              <a:rPr lang="zh-CN" altLang="en-US" sz="2000" b="1" dirty="0">
                <a:solidFill>
                  <a:srgbClr val="009900"/>
                </a:solidFill>
                <a:cs typeface="+mn-ea"/>
                <a:sym typeface="+mn-lt"/>
              </a:rPr>
              <a:t>接收端</a:t>
            </a:r>
            <a:r>
              <a:rPr lang="zh-CN" altLang="en-US" sz="2000" b="1" dirty="0">
                <a:cs typeface="+mn-ea"/>
                <a:sym typeface="+mn-lt"/>
              </a:rPr>
              <a:t>，把从接收器接收的</a:t>
            </a:r>
            <a:r>
              <a:rPr lang="zh-CN" altLang="en-US" sz="2000" b="1" dirty="0">
                <a:solidFill>
                  <a:srgbClr val="009900"/>
                </a:solidFill>
                <a:cs typeface="+mn-ea"/>
                <a:sym typeface="+mn-lt"/>
              </a:rPr>
              <a:t>串行数据转换为并行数据</a:t>
            </a:r>
            <a:r>
              <a:rPr lang="zh-CN" altLang="en-US" sz="2000" b="1" dirty="0">
                <a:cs typeface="+mn-ea"/>
                <a:sym typeface="+mn-lt"/>
              </a:rPr>
              <a:t>后，再送至计算机或终端。</a:t>
            </a:r>
            <a:endParaRPr lang="zh-CN" altLang="en-US" sz="2000" b="1" dirty="0">
              <a:cs typeface="+mn-ea"/>
              <a:sym typeface="+mn-lt"/>
            </a:endParaRPr>
          </a:p>
        </p:txBody>
      </p:sp>
      <p:sp>
        <p:nvSpPr>
          <p:cNvPr id="49155" name="矩形 1"/>
          <p:cNvSpPr>
            <a:spLocks noChangeArrowheads="1"/>
          </p:cNvSpPr>
          <p:nvPr/>
        </p:nvSpPr>
        <p:spPr bwMode="auto">
          <a:xfrm>
            <a:off x="2553510" y="1162051"/>
            <a:ext cx="4036980" cy="50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95000"/>
              </a:lnSpc>
            </a:pPr>
            <a:r>
              <a:rPr lang="en-US" altLang="zh-CN" sz="2800" dirty="0">
                <a:latin typeface="+mn-lt"/>
                <a:ea typeface="+mn-ea"/>
                <a:cs typeface="+mn-ea"/>
                <a:sym typeface="+mn-lt"/>
              </a:rPr>
              <a:t>13.5  </a:t>
            </a:r>
            <a:r>
              <a:rPr lang="zh-CN" altLang="en-US" sz="2800" dirty="0">
                <a:latin typeface="+mn-lt"/>
                <a:ea typeface="+mn-ea"/>
                <a:cs typeface="+mn-ea"/>
                <a:sym typeface="+mn-lt"/>
              </a:rPr>
              <a:t>串行通信接口电路</a:t>
            </a:r>
            <a:endParaRPr lang="zh-CN" altLang="en-US" sz="2800" dirty="0">
              <a:latin typeface="+mn-lt"/>
              <a:ea typeface="+mn-ea"/>
              <a:cs typeface="+mn-ea"/>
              <a:sym typeface="+mn-lt"/>
            </a:endParaRPr>
          </a:p>
        </p:txBody>
      </p:sp>
      <p:sp>
        <p:nvSpPr>
          <p:cNvPr id="37892" name="矩形 2"/>
          <p:cNvSpPr>
            <a:spLocks noChangeArrowheads="1"/>
          </p:cNvSpPr>
          <p:nvPr/>
        </p:nvSpPr>
        <p:spPr bwMode="auto">
          <a:xfrm>
            <a:off x="774111" y="1894809"/>
            <a:ext cx="5341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95000"/>
              </a:lnSpc>
            </a:pPr>
            <a:r>
              <a:rPr lang="en-US" altLang="zh-CN" dirty="0">
                <a:solidFill>
                  <a:srgbClr val="C00000"/>
                </a:solidFill>
                <a:latin typeface="+mn-lt"/>
                <a:ea typeface="+mn-ea"/>
                <a:cs typeface="+mn-ea"/>
                <a:sym typeface="+mn-lt"/>
              </a:rPr>
              <a:t>13.5.1 </a:t>
            </a:r>
            <a:r>
              <a:rPr lang="zh-CN" altLang="en-US" dirty="0">
                <a:solidFill>
                  <a:srgbClr val="C00000"/>
                </a:solidFill>
                <a:latin typeface="+mn-lt"/>
                <a:ea typeface="+mn-ea"/>
                <a:cs typeface="+mn-ea"/>
                <a:sym typeface="+mn-lt"/>
              </a:rPr>
              <a:t>串口通信接口的基本任务</a:t>
            </a:r>
            <a:endParaRPr lang="zh-CN" altLang="en-US" dirty="0">
              <a:solidFill>
                <a:srgbClr val="C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89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89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89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p:bldP spid="3789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bwMode="auto">
          <a:xfrm>
            <a:off x="382626" y="1125076"/>
            <a:ext cx="8378748" cy="560510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indent="0" algn="just">
              <a:lnSpc>
                <a:spcPct val="150000"/>
              </a:lnSpc>
              <a:spcBef>
                <a:spcPts val="400"/>
              </a:spcBef>
              <a:buNone/>
            </a:pPr>
            <a:r>
              <a:rPr lang="en-US" altLang="zh-CN" sz="2400" b="1" dirty="0">
                <a:solidFill>
                  <a:srgbClr val="0033CC"/>
                </a:solidFill>
                <a:cs typeface="+mn-ea"/>
                <a:sym typeface="+mn-lt"/>
              </a:rPr>
              <a:t>3. </a:t>
            </a:r>
            <a:r>
              <a:rPr lang="zh-CN" altLang="en-US" sz="2400" b="1" dirty="0">
                <a:solidFill>
                  <a:srgbClr val="0033CC"/>
                </a:solidFill>
                <a:cs typeface="+mn-ea"/>
                <a:sym typeface="+mn-lt"/>
              </a:rPr>
              <a:t>进行错误检测</a:t>
            </a:r>
            <a:endParaRPr lang="en-US" altLang="zh-CN" sz="2400" b="1" dirty="0">
              <a:solidFill>
                <a:srgbClr val="0033CC"/>
              </a:solidFill>
              <a:cs typeface="+mn-ea"/>
              <a:sym typeface="+mn-lt"/>
            </a:endParaRPr>
          </a:p>
          <a:p>
            <a:pPr marL="0" indent="0" algn="just">
              <a:spcBef>
                <a:spcPts val="400"/>
              </a:spcBef>
              <a:buNone/>
            </a:pPr>
            <a:r>
              <a:rPr lang="zh-CN" altLang="en-US" sz="2000" b="1" dirty="0">
                <a:solidFill>
                  <a:srgbClr val="C00000"/>
                </a:solidFill>
                <a:cs typeface="+mn-ea"/>
                <a:sym typeface="+mn-lt"/>
              </a:rPr>
              <a:t>发送端</a:t>
            </a:r>
            <a:r>
              <a:rPr lang="zh-CN" altLang="en-US" sz="2000" b="1" dirty="0">
                <a:cs typeface="+mn-ea"/>
                <a:sym typeface="+mn-lt"/>
              </a:rPr>
              <a:t>，接口电路需对传输的字符数据</a:t>
            </a:r>
            <a:r>
              <a:rPr lang="zh-CN" altLang="en-US" sz="2000" b="1" dirty="0">
                <a:solidFill>
                  <a:srgbClr val="C00000"/>
                </a:solidFill>
                <a:cs typeface="+mn-ea"/>
                <a:sym typeface="+mn-lt"/>
              </a:rPr>
              <a:t>自动生成奇偶校验位或其他校验码</a:t>
            </a:r>
            <a:r>
              <a:rPr lang="zh-CN" altLang="en-US" sz="2000" b="1" dirty="0">
                <a:cs typeface="+mn-ea"/>
                <a:sym typeface="+mn-lt"/>
              </a:rPr>
              <a:t>。</a:t>
            </a:r>
            <a:r>
              <a:rPr lang="zh-CN" altLang="en-US" sz="2000" b="1" dirty="0">
                <a:solidFill>
                  <a:srgbClr val="C00000"/>
                </a:solidFill>
                <a:cs typeface="+mn-ea"/>
                <a:sym typeface="+mn-lt"/>
              </a:rPr>
              <a:t>接收端</a:t>
            </a:r>
            <a:r>
              <a:rPr lang="zh-CN" altLang="en-US" sz="2000" b="1" dirty="0">
                <a:cs typeface="+mn-ea"/>
                <a:sym typeface="+mn-lt"/>
              </a:rPr>
              <a:t>，接口电路需要对所接收的字符数据</a:t>
            </a:r>
            <a:r>
              <a:rPr lang="zh-CN" altLang="en-US" sz="2000" b="1" dirty="0">
                <a:solidFill>
                  <a:srgbClr val="C00000"/>
                </a:solidFill>
                <a:cs typeface="+mn-ea"/>
                <a:sym typeface="+mn-lt"/>
              </a:rPr>
              <a:t>进行奇偶校验或其他校验码的检测</a:t>
            </a:r>
            <a:r>
              <a:rPr lang="zh-CN" altLang="en-US" sz="2000" b="1" dirty="0">
                <a:cs typeface="+mn-ea"/>
                <a:sym typeface="+mn-lt"/>
              </a:rPr>
              <a:t>，以确定所接收的数据中是否有错误信息和是什么性质的错误。</a:t>
            </a:r>
            <a:endParaRPr lang="zh-CN" altLang="en-US" sz="2000" b="1" dirty="0">
              <a:cs typeface="+mn-ea"/>
              <a:sym typeface="+mn-lt"/>
            </a:endParaRPr>
          </a:p>
          <a:p>
            <a:pPr marL="0" indent="0" algn="just">
              <a:lnSpc>
                <a:spcPct val="150000"/>
              </a:lnSpc>
              <a:spcBef>
                <a:spcPts val="400"/>
              </a:spcBef>
              <a:buNone/>
            </a:pPr>
            <a:r>
              <a:rPr lang="en-US" altLang="zh-CN" sz="2400" b="1" dirty="0">
                <a:solidFill>
                  <a:srgbClr val="0033CC"/>
                </a:solidFill>
                <a:cs typeface="+mn-ea"/>
                <a:sym typeface="+mn-lt"/>
              </a:rPr>
              <a:t>4. </a:t>
            </a:r>
            <a:r>
              <a:rPr lang="zh-CN" altLang="en-US" sz="2400" b="1" dirty="0">
                <a:solidFill>
                  <a:srgbClr val="0033CC"/>
                </a:solidFill>
                <a:cs typeface="+mn-ea"/>
                <a:sym typeface="+mn-lt"/>
              </a:rPr>
              <a:t>提供符合</a:t>
            </a:r>
            <a:r>
              <a:rPr lang="en-US" altLang="zh-CN" sz="2400" b="1" dirty="0">
                <a:solidFill>
                  <a:srgbClr val="0033CC"/>
                </a:solidFill>
                <a:cs typeface="+mn-ea"/>
                <a:sym typeface="+mn-lt"/>
              </a:rPr>
              <a:t>RS-232</a:t>
            </a:r>
            <a:r>
              <a:rPr lang="zh-CN" altLang="en-US" sz="2400" b="1" dirty="0">
                <a:solidFill>
                  <a:srgbClr val="0033CC"/>
                </a:solidFill>
                <a:cs typeface="+mn-ea"/>
                <a:sym typeface="+mn-lt"/>
              </a:rPr>
              <a:t>标准定义的信号线</a:t>
            </a:r>
            <a:endParaRPr lang="en-US" altLang="zh-CN" sz="2400" b="1" dirty="0">
              <a:solidFill>
                <a:srgbClr val="0033CC"/>
              </a:solidFill>
              <a:cs typeface="+mn-ea"/>
              <a:sym typeface="+mn-lt"/>
            </a:endParaRPr>
          </a:p>
          <a:p>
            <a:pPr marL="0" indent="0" algn="just">
              <a:spcBef>
                <a:spcPts val="400"/>
              </a:spcBef>
              <a:buNone/>
            </a:pPr>
            <a:r>
              <a:rPr lang="zh-CN" altLang="en-US" sz="2000" b="1" dirty="0">
                <a:solidFill>
                  <a:srgbClr val="C00000"/>
                </a:solidFill>
                <a:cs typeface="+mn-ea"/>
                <a:sym typeface="+mn-lt"/>
              </a:rPr>
              <a:t>远</a:t>
            </a:r>
            <a:r>
              <a:rPr lang="zh-CN" altLang="en-US" sz="2000" b="1" dirty="0">
                <a:cs typeface="+mn-ea"/>
                <a:sym typeface="+mn-lt"/>
              </a:rPr>
              <a:t>距离通信</a:t>
            </a:r>
            <a:r>
              <a:rPr lang="zh-CN" altLang="en-US" sz="2000" b="1" dirty="0">
                <a:solidFill>
                  <a:srgbClr val="C00000"/>
                </a:solidFill>
                <a:cs typeface="+mn-ea"/>
                <a:sym typeface="+mn-lt"/>
              </a:rPr>
              <a:t>使用</a:t>
            </a:r>
            <a:r>
              <a:rPr lang="en-US" altLang="zh-CN" sz="2000" b="1" dirty="0">
                <a:solidFill>
                  <a:srgbClr val="C00000"/>
                </a:solidFill>
                <a:cs typeface="+mn-ea"/>
                <a:sym typeface="+mn-lt"/>
              </a:rPr>
              <a:t>MODEM</a:t>
            </a:r>
            <a:r>
              <a:rPr lang="zh-CN" altLang="en-US" sz="2000" b="1" dirty="0">
                <a:cs typeface="+mn-ea"/>
                <a:sym typeface="+mn-lt"/>
              </a:rPr>
              <a:t>时，接口电路需要</a:t>
            </a:r>
            <a:r>
              <a:rPr lang="en-US" altLang="zh-CN" sz="2000" b="1" dirty="0">
                <a:solidFill>
                  <a:srgbClr val="C00000"/>
                </a:solidFill>
                <a:cs typeface="+mn-ea"/>
                <a:sym typeface="+mn-lt"/>
              </a:rPr>
              <a:t>9</a:t>
            </a:r>
            <a:r>
              <a:rPr lang="zh-CN" altLang="en-US" sz="2000" b="1" dirty="0">
                <a:solidFill>
                  <a:srgbClr val="C00000"/>
                </a:solidFill>
                <a:cs typeface="+mn-ea"/>
                <a:sym typeface="+mn-lt"/>
              </a:rPr>
              <a:t>根信号线</a:t>
            </a:r>
            <a:r>
              <a:rPr lang="zh-CN" altLang="en-US" sz="2000" b="1" dirty="0">
                <a:cs typeface="+mn-ea"/>
                <a:sym typeface="+mn-lt"/>
              </a:rPr>
              <a:t>。对于</a:t>
            </a:r>
            <a:r>
              <a:rPr lang="zh-CN" altLang="en-US" sz="2000" b="1" dirty="0">
                <a:solidFill>
                  <a:srgbClr val="009900"/>
                </a:solidFill>
                <a:cs typeface="+mn-ea"/>
                <a:sym typeface="+mn-lt"/>
              </a:rPr>
              <a:t>近</a:t>
            </a:r>
            <a:r>
              <a:rPr lang="zh-CN" altLang="en-US" sz="2000" b="1" dirty="0">
                <a:cs typeface="+mn-ea"/>
                <a:sym typeface="+mn-lt"/>
              </a:rPr>
              <a:t>距离</a:t>
            </a:r>
            <a:r>
              <a:rPr lang="zh-CN" altLang="en-US" sz="2000" b="1" dirty="0">
                <a:solidFill>
                  <a:srgbClr val="009900"/>
                </a:solidFill>
                <a:cs typeface="+mn-ea"/>
                <a:sym typeface="+mn-lt"/>
              </a:rPr>
              <a:t>零</a:t>
            </a:r>
            <a:r>
              <a:rPr lang="en-US" altLang="zh-CN" sz="2000" b="1" dirty="0">
                <a:solidFill>
                  <a:srgbClr val="009900"/>
                </a:solidFill>
                <a:cs typeface="+mn-ea"/>
                <a:sym typeface="+mn-lt"/>
              </a:rPr>
              <a:t>MODEM</a:t>
            </a:r>
            <a:r>
              <a:rPr lang="zh-CN" altLang="en-US" sz="2000" b="1" dirty="0">
                <a:solidFill>
                  <a:srgbClr val="009900"/>
                </a:solidFill>
                <a:cs typeface="+mn-ea"/>
                <a:sym typeface="+mn-lt"/>
              </a:rPr>
              <a:t>方式</a:t>
            </a:r>
            <a:r>
              <a:rPr lang="zh-CN" altLang="en-US" sz="2000" b="1" dirty="0">
                <a:cs typeface="+mn-ea"/>
                <a:sym typeface="+mn-lt"/>
              </a:rPr>
              <a:t>，接口电路只需要</a:t>
            </a:r>
            <a:r>
              <a:rPr lang="en-US" altLang="zh-CN" sz="2000" b="1" dirty="0">
                <a:solidFill>
                  <a:srgbClr val="009900"/>
                </a:solidFill>
                <a:cs typeface="+mn-ea"/>
                <a:sym typeface="+mn-lt"/>
              </a:rPr>
              <a:t>3</a:t>
            </a:r>
            <a:r>
              <a:rPr lang="zh-CN" altLang="en-US" sz="2000" b="1" dirty="0">
                <a:solidFill>
                  <a:srgbClr val="009900"/>
                </a:solidFill>
                <a:cs typeface="+mn-ea"/>
                <a:sym typeface="+mn-lt"/>
              </a:rPr>
              <a:t>根信号线</a:t>
            </a:r>
            <a:r>
              <a:rPr lang="zh-CN" altLang="en-US" sz="2000" b="1" dirty="0">
                <a:cs typeface="+mn-ea"/>
                <a:sym typeface="+mn-lt"/>
              </a:rPr>
              <a:t>。</a:t>
            </a:r>
            <a:endParaRPr lang="zh-CN" altLang="en-US" sz="2000" b="1" dirty="0">
              <a:cs typeface="+mn-ea"/>
              <a:sym typeface="+mn-lt"/>
            </a:endParaRPr>
          </a:p>
          <a:p>
            <a:pPr marL="0" indent="0" algn="just">
              <a:lnSpc>
                <a:spcPct val="150000"/>
              </a:lnSpc>
              <a:spcBef>
                <a:spcPts val="400"/>
              </a:spcBef>
              <a:buNone/>
            </a:pPr>
            <a:r>
              <a:rPr lang="en-US" altLang="zh-CN" sz="2400" b="1" dirty="0">
                <a:solidFill>
                  <a:srgbClr val="0033CC"/>
                </a:solidFill>
                <a:cs typeface="+mn-ea"/>
                <a:sym typeface="+mn-lt"/>
              </a:rPr>
              <a:t>5. </a:t>
            </a:r>
            <a:r>
              <a:rPr lang="zh-CN" altLang="en-US" sz="2400" b="1" dirty="0">
                <a:solidFill>
                  <a:srgbClr val="0033CC"/>
                </a:solidFill>
                <a:cs typeface="+mn-ea"/>
                <a:sym typeface="+mn-lt"/>
              </a:rPr>
              <a:t>进行</a:t>
            </a:r>
            <a:r>
              <a:rPr lang="en-US" altLang="zh-CN" sz="2400" b="1" dirty="0">
                <a:solidFill>
                  <a:srgbClr val="0033CC"/>
                </a:solidFill>
                <a:cs typeface="+mn-ea"/>
                <a:sym typeface="+mn-lt"/>
              </a:rPr>
              <a:t>TTL</a:t>
            </a:r>
            <a:r>
              <a:rPr lang="zh-CN" altLang="en-US" sz="2400" b="1" dirty="0">
                <a:solidFill>
                  <a:srgbClr val="0033CC"/>
                </a:solidFill>
                <a:cs typeface="+mn-ea"/>
                <a:sym typeface="+mn-lt"/>
              </a:rPr>
              <a:t>与</a:t>
            </a:r>
            <a:r>
              <a:rPr lang="en-US" altLang="zh-CN" sz="2400" b="1" dirty="0">
                <a:solidFill>
                  <a:srgbClr val="0033CC"/>
                </a:solidFill>
                <a:cs typeface="+mn-ea"/>
                <a:sym typeface="+mn-lt"/>
              </a:rPr>
              <a:t>EIA</a:t>
            </a:r>
            <a:r>
              <a:rPr lang="zh-CN" altLang="en-US" sz="2400" b="1" dirty="0">
                <a:solidFill>
                  <a:srgbClr val="0033CC"/>
                </a:solidFill>
                <a:cs typeface="+mn-ea"/>
                <a:sym typeface="+mn-lt"/>
              </a:rPr>
              <a:t>逻辑关系及逻辑电平的转换</a:t>
            </a:r>
            <a:endParaRPr lang="en-US" altLang="zh-CN" sz="2400" b="1" dirty="0">
              <a:solidFill>
                <a:srgbClr val="0033CC"/>
              </a:solidFill>
              <a:cs typeface="+mn-ea"/>
              <a:sym typeface="+mn-lt"/>
            </a:endParaRPr>
          </a:p>
          <a:p>
            <a:pPr marL="0" indent="0" algn="just">
              <a:spcBef>
                <a:spcPts val="400"/>
              </a:spcBef>
              <a:buNone/>
            </a:pPr>
            <a:r>
              <a:rPr lang="zh-CN" altLang="en-US" sz="2000" b="1" dirty="0">
                <a:cs typeface="+mn-ea"/>
                <a:sym typeface="+mn-lt"/>
              </a:rPr>
              <a:t>计算机和终端均采用正逻辑和</a:t>
            </a:r>
            <a:r>
              <a:rPr lang="en-US" altLang="zh-CN" sz="2000" b="1" dirty="0">
                <a:cs typeface="+mn-ea"/>
                <a:sym typeface="+mn-lt"/>
              </a:rPr>
              <a:t>TTL</a:t>
            </a:r>
            <a:r>
              <a:rPr lang="zh-CN" altLang="en-US" sz="2000" b="1" dirty="0">
                <a:cs typeface="+mn-ea"/>
                <a:sym typeface="+mn-lt"/>
              </a:rPr>
              <a:t>电平。它们与</a:t>
            </a:r>
            <a:r>
              <a:rPr lang="en-US" altLang="zh-CN" sz="2000" b="1" dirty="0">
                <a:cs typeface="+mn-ea"/>
                <a:sym typeface="+mn-lt"/>
              </a:rPr>
              <a:t>EIA</a:t>
            </a:r>
            <a:r>
              <a:rPr lang="zh-CN" altLang="en-US" sz="2000" b="1" dirty="0">
                <a:cs typeface="+mn-ea"/>
                <a:sym typeface="+mn-lt"/>
              </a:rPr>
              <a:t>采用的负逻辑及高压电平</a:t>
            </a:r>
            <a:r>
              <a:rPr lang="zh-CN" altLang="en-US" sz="2000" b="1" dirty="0">
                <a:solidFill>
                  <a:srgbClr val="C00000"/>
                </a:solidFill>
                <a:cs typeface="+mn-ea"/>
                <a:sym typeface="+mn-lt"/>
              </a:rPr>
              <a:t>不兼容</a:t>
            </a:r>
            <a:r>
              <a:rPr lang="zh-CN" altLang="en-US" sz="2000" b="1" dirty="0">
                <a:cs typeface="+mn-ea"/>
                <a:sym typeface="+mn-lt"/>
              </a:rPr>
              <a:t>，需在接口电路中</a:t>
            </a:r>
            <a:r>
              <a:rPr lang="zh-CN" altLang="en-US" sz="2000" b="1" dirty="0">
                <a:solidFill>
                  <a:srgbClr val="C00000"/>
                </a:solidFill>
                <a:cs typeface="+mn-ea"/>
                <a:sym typeface="+mn-lt"/>
              </a:rPr>
              <a:t>采用换门芯片（如</a:t>
            </a:r>
            <a:r>
              <a:rPr lang="en-US" altLang="zh-CN" sz="2000" b="1" dirty="0">
                <a:solidFill>
                  <a:srgbClr val="C00000"/>
                </a:solidFill>
                <a:cs typeface="+mn-ea"/>
                <a:sym typeface="+mn-lt"/>
              </a:rPr>
              <a:t>MAX232</a:t>
            </a:r>
            <a:r>
              <a:rPr lang="zh-CN" altLang="en-US" sz="2000" b="1" dirty="0">
                <a:solidFill>
                  <a:srgbClr val="C00000"/>
                </a:solidFill>
                <a:cs typeface="+mn-ea"/>
                <a:sym typeface="+mn-lt"/>
              </a:rPr>
              <a:t>）进行转换</a:t>
            </a:r>
            <a:r>
              <a:rPr lang="zh-CN" altLang="en-US" sz="2000" b="1" dirty="0">
                <a:cs typeface="+mn-ea"/>
                <a:sym typeface="+mn-lt"/>
              </a:rPr>
              <a:t>。</a:t>
            </a:r>
            <a:endParaRPr lang="en-US" altLang="zh-CN" sz="2000" b="1" dirty="0">
              <a:cs typeface="+mn-ea"/>
              <a:sym typeface="+mn-lt"/>
            </a:endParaRPr>
          </a:p>
          <a:p>
            <a:pPr marL="0" indent="0" algn="just">
              <a:lnSpc>
                <a:spcPct val="150000"/>
              </a:lnSpc>
              <a:spcBef>
                <a:spcPts val="400"/>
              </a:spcBef>
              <a:buNone/>
            </a:pPr>
            <a:r>
              <a:rPr lang="en-US" altLang="zh-CN" sz="2400" b="1" dirty="0">
                <a:solidFill>
                  <a:srgbClr val="0033CC"/>
                </a:solidFill>
                <a:cs typeface="+mn-ea"/>
                <a:sym typeface="+mn-lt"/>
              </a:rPr>
              <a:t>6. </a:t>
            </a:r>
            <a:r>
              <a:rPr lang="zh-CN" altLang="en-US" sz="2400" b="1" dirty="0">
                <a:solidFill>
                  <a:srgbClr val="0033CC"/>
                </a:solidFill>
                <a:cs typeface="+mn-ea"/>
                <a:sym typeface="+mn-lt"/>
              </a:rPr>
              <a:t>进行数据传输速率的控制</a:t>
            </a:r>
            <a:endParaRPr lang="en-US" altLang="zh-CN" sz="2400" b="1" dirty="0">
              <a:solidFill>
                <a:srgbClr val="0033CC"/>
              </a:solidFill>
              <a:cs typeface="+mn-ea"/>
              <a:sym typeface="+mn-lt"/>
            </a:endParaRPr>
          </a:p>
          <a:p>
            <a:pPr marL="0" indent="0" algn="just">
              <a:spcBef>
                <a:spcPts val="400"/>
              </a:spcBef>
              <a:buNone/>
            </a:pPr>
            <a:r>
              <a:rPr lang="zh-CN" altLang="en-US" sz="2000" b="1" dirty="0">
                <a:solidFill>
                  <a:srgbClr val="C00000"/>
                </a:solidFill>
                <a:cs typeface="+mn-ea"/>
                <a:sym typeface="+mn-lt"/>
              </a:rPr>
              <a:t>串行通要求双方的数据传输速率一致</a:t>
            </a:r>
            <a:r>
              <a:rPr lang="zh-CN" altLang="en-US" sz="2000" b="1" dirty="0">
                <a:cs typeface="+mn-ea"/>
                <a:sym typeface="+mn-lt"/>
              </a:rPr>
              <a:t>，这意味着接口电路</a:t>
            </a:r>
            <a:r>
              <a:rPr lang="zh-CN" altLang="en-US" sz="2000" b="1" dirty="0">
                <a:solidFill>
                  <a:srgbClr val="C00000"/>
                </a:solidFill>
                <a:cs typeface="+mn-ea"/>
                <a:sym typeface="+mn-lt"/>
              </a:rPr>
              <a:t>需设置波特率时钟发生器</a:t>
            </a:r>
            <a:r>
              <a:rPr lang="zh-CN" altLang="en-US" sz="2000" b="1" dirty="0">
                <a:cs typeface="+mn-ea"/>
                <a:sym typeface="+mn-lt"/>
              </a:rPr>
              <a:t>对数据传输速率进行控制。 </a:t>
            </a:r>
            <a:endParaRPr lang="zh-CN" altLang="en-US" sz="2000" b="1" dirty="0">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89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89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89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789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89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789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type="body" idx="1"/>
          </p:nvPr>
        </p:nvSpPr>
        <p:spPr bwMode="auto">
          <a:xfrm>
            <a:off x="808830" y="3101975"/>
            <a:ext cx="7625183" cy="3160713"/>
          </a:xfrm>
        </p:spPr>
        <p:txBody>
          <a:bodyPr vert="horz" wrap="square" lIns="91440" tIns="45720" rIns="91440" bIns="45720" numCol="1" anchor="t" anchorCtr="0" compatLnSpc="1"/>
          <a:lstStyle/>
          <a:p>
            <a:pPr algn="just">
              <a:lnSpc>
                <a:spcPct val="120000"/>
              </a:lnSpc>
              <a:defRPr/>
            </a:pPr>
            <a:r>
              <a:rPr lang="en-US" altLang="zh-CN" sz="2200" b="1" kern="1200" dirty="0">
                <a:solidFill>
                  <a:srgbClr val="009900"/>
                </a:solidFill>
                <a:cs typeface="+mn-ea"/>
                <a:sym typeface="+mn-lt"/>
              </a:rPr>
              <a:t>8251A</a:t>
            </a:r>
            <a:r>
              <a:rPr lang="zh-CN" altLang="en-US" sz="2200" b="1" kern="1200" dirty="0">
                <a:cs typeface="+mn-ea"/>
                <a:sym typeface="+mn-lt"/>
              </a:rPr>
              <a:t>：支持</a:t>
            </a:r>
            <a:r>
              <a:rPr lang="en-US" altLang="zh-CN" sz="2200" b="1" kern="1200" dirty="0">
                <a:cs typeface="+mn-ea"/>
                <a:sym typeface="+mn-lt"/>
              </a:rPr>
              <a:t>RS-232C</a:t>
            </a:r>
            <a:r>
              <a:rPr lang="zh-CN" altLang="en-US" sz="2200" b="1" kern="1200" dirty="0">
                <a:cs typeface="+mn-ea"/>
                <a:sym typeface="+mn-lt"/>
              </a:rPr>
              <a:t>标准，不支持</a:t>
            </a:r>
            <a:r>
              <a:rPr lang="en-US" altLang="zh-CN" sz="2200" b="1" kern="1200" dirty="0">
                <a:cs typeface="+mn-ea"/>
                <a:sym typeface="+mn-lt"/>
              </a:rPr>
              <a:t>RS-485</a:t>
            </a:r>
            <a:r>
              <a:rPr lang="zh-CN" altLang="en-US" sz="2200" b="1" kern="1200" dirty="0">
                <a:cs typeface="+mn-ea"/>
                <a:sym typeface="+mn-lt"/>
              </a:rPr>
              <a:t>标准，是系统扩展串行通信接口电路，无</a:t>
            </a:r>
            <a:r>
              <a:rPr lang="en-US" altLang="zh-CN" sz="2200" b="1" kern="1200" dirty="0">
                <a:cs typeface="+mn-ea"/>
                <a:sym typeface="+mn-lt"/>
              </a:rPr>
              <a:t>BIOS/DOS</a:t>
            </a:r>
            <a:r>
              <a:rPr lang="zh-CN" altLang="en-US" sz="2200" b="1" kern="1200" dirty="0">
                <a:cs typeface="+mn-ea"/>
                <a:sym typeface="+mn-lt"/>
              </a:rPr>
              <a:t>支持，需设计硬件接口电路才能实现通信</a:t>
            </a:r>
            <a:endParaRPr lang="zh-CN" altLang="en-US" sz="2200" b="1" kern="1200" dirty="0">
              <a:cs typeface="+mn-ea"/>
              <a:sym typeface="+mn-lt"/>
            </a:endParaRPr>
          </a:p>
          <a:p>
            <a:pPr algn="just">
              <a:lnSpc>
                <a:spcPct val="120000"/>
              </a:lnSpc>
              <a:defRPr/>
            </a:pPr>
            <a:r>
              <a:rPr lang="en-US" altLang="zh-CN" sz="2200" b="1" kern="1200" dirty="0">
                <a:solidFill>
                  <a:srgbClr val="009900"/>
                </a:solidFill>
                <a:cs typeface="+mn-ea"/>
                <a:sym typeface="+mn-lt"/>
              </a:rPr>
              <a:t>8250/16550</a:t>
            </a:r>
            <a:r>
              <a:rPr lang="zh-CN" altLang="en-US" sz="2200" b="1" kern="1200" dirty="0">
                <a:cs typeface="+mn-ea"/>
                <a:sym typeface="+mn-lt"/>
              </a:rPr>
              <a:t>：支持</a:t>
            </a:r>
            <a:r>
              <a:rPr lang="en-US" altLang="zh-CN" sz="2200" b="1" kern="1200" dirty="0">
                <a:cs typeface="+mn-ea"/>
                <a:sym typeface="+mn-lt"/>
              </a:rPr>
              <a:t>RS-232C</a:t>
            </a:r>
            <a:r>
              <a:rPr lang="zh-CN" altLang="en-US" sz="2200" b="1" kern="1200" dirty="0">
                <a:cs typeface="+mn-ea"/>
                <a:sym typeface="+mn-lt"/>
              </a:rPr>
              <a:t>标准，不支持</a:t>
            </a:r>
            <a:r>
              <a:rPr lang="en-US" altLang="zh-CN" sz="2200" b="1" kern="1200" dirty="0">
                <a:cs typeface="+mn-ea"/>
                <a:sym typeface="+mn-lt"/>
              </a:rPr>
              <a:t>RS-485</a:t>
            </a:r>
            <a:r>
              <a:rPr lang="zh-CN" altLang="en-US" sz="2200" b="1" kern="1200" dirty="0">
                <a:cs typeface="+mn-ea"/>
                <a:sym typeface="+mn-lt"/>
              </a:rPr>
              <a:t>标准，微机系统标配，是系统串行通信接口电路，</a:t>
            </a:r>
            <a:r>
              <a:rPr lang="en-US" altLang="zh-CN" sz="2200" b="1" kern="1200" dirty="0">
                <a:cs typeface="+mn-ea"/>
                <a:sym typeface="+mn-lt"/>
              </a:rPr>
              <a:t>BIOS/DOS</a:t>
            </a:r>
            <a:r>
              <a:rPr lang="zh-CN" altLang="en-US" sz="2200" b="1" kern="1200" dirty="0">
                <a:cs typeface="+mn-ea"/>
                <a:sym typeface="+mn-lt"/>
              </a:rPr>
              <a:t>提供支持，无需设计硬件电路</a:t>
            </a:r>
            <a:endParaRPr lang="zh-CN" altLang="en-US" sz="2200" b="1" kern="1200" dirty="0">
              <a:cs typeface="+mn-ea"/>
              <a:sym typeface="+mn-lt"/>
            </a:endParaRPr>
          </a:p>
          <a:p>
            <a:pPr algn="just">
              <a:lnSpc>
                <a:spcPct val="120000"/>
              </a:lnSpc>
              <a:defRPr/>
            </a:pPr>
            <a:r>
              <a:rPr lang="zh-CN" altLang="en-US" sz="2200" b="1" kern="1200" dirty="0">
                <a:cs typeface="+mn-ea"/>
                <a:sym typeface="+mn-lt"/>
              </a:rPr>
              <a:t>上述接口如需采用</a:t>
            </a:r>
            <a:r>
              <a:rPr lang="en-US" altLang="zh-CN" sz="2200" b="1" kern="1200" dirty="0">
                <a:cs typeface="+mn-ea"/>
                <a:sym typeface="+mn-lt"/>
              </a:rPr>
              <a:t>RS485</a:t>
            </a:r>
            <a:r>
              <a:rPr lang="zh-CN" altLang="en-US" sz="2200" b="1" kern="1200" dirty="0">
                <a:cs typeface="+mn-ea"/>
                <a:sym typeface="+mn-lt"/>
              </a:rPr>
              <a:t>通信标准，需设计</a:t>
            </a:r>
            <a:r>
              <a:rPr lang="en-US" altLang="zh-CN" sz="2200" b="1" kern="1200" dirty="0">
                <a:cs typeface="+mn-ea"/>
                <a:sym typeface="+mn-lt"/>
              </a:rPr>
              <a:t>RS232</a:t>
            </a:r>
            <a:r>
              <a:rPr lang="zh-CN" altLang="en-US" sz="2200" b="1" kern="1200" dirty="0">
                <a:cs typeface="+mn-ea"/>
                <a:sym typeface="+mn-lt"/>
              </a:rPr>
              <a:t>与</a:t>
            </a:r>
            <a:r>
              <a:rPr lang="en-US" altLang="zh-CN" sz="2200" b="1" kern="1200" dirty="0">
                <a:cs typeface="+mn-ea"/>
                <a:sym typeface="+mn-lt"/>
              </a:rPr>
              <a:t>RS485</a:t>
            </a:r>
            <a:r>
              <a:rPr lang="zh-CN" altLang="en-US" sz="2200" b="1" kern="1200" dirty="0">
                <a:cs typeface="+mn-ea"/>
                <a:sym typeface="+mn-lt"/>
              </a:rPr>
              <a:t>的转换电路</a:t>
            </a:r>
            <a:endParaRPr lang="zh-CN" altLang="en-US" sz="2200" b="1" kern="1200" dirty="0">
              <a:cs typeface="+mn-ea"/>
              <a:sym typeface="+mn-lt"/>
            </a:endParaRPr>
          </a:p>
        </p:txBody>
      </p:sp>
      <p:sp>
        <p:nvSpPr>
          <p:cNvPr id="38915" name="矩形 2"/>
          <p:cNvSpPr>
            <a:spLocks noChangeArrowheads="1"/>
          </p:cNvSpPr>
          <p:nvPr/>
        </p:nvSpPr>
        <p:spPr bwMode="auto">
          <a:xfrm>
            <a:off x="759408" y="1116238"/>
            <a:ext cx="7625183"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lnSpc>
                <a:spcPct val="150000"/>
              </a:lnSpc>
              <a:spcAft>
                <a:spcPts val="1200"/>
              </a:spcAft>
            </a:pPr>
            <a:r>
              <a:rPr lang="en-US" altLang="zh-CN" dirty="0">
                <a:solidFill>
                  <a:srgbClr val="C00000"/>
                </a:solidFill>
                <a:latin typeface="+mn-lt"/>
                <a:ea typeface="+mn-ea"/>
                <a:cs typeface="+mn-ea"/>
                <a:sym typeface="+mn-lt"/>
              </a:rPr>
              <a:t>13.5.2 </a:t>
            </a:r>
            <a:r>
              <a:rPr lang="zh-CN" altLang="en-US" dirty="0">
                <a:solidFill>
                  <a:srgbClr val="C00000"/>
                </a:solidFill>
                <a:latin typeface="+mn-lt"/>
                <a:ea typeface="+mn-ea"/>
                <a:cs typeface="+mn-ea"/>
                <a:sym typeface="+mn-lt"/>
              </a:rPr>
              <a:t>串口通信接口电路的组成</a:t>
            </a:r>
            <a:endParaRPr lang="zh-CN" altLang="en-US" dirty="0">
              <a:solidFill>
                <a:srgbClr val="C00000"/>
              </a:solidFill>
              <a:latin typeface="+mn-lt"/>
              <a:ea typeface="+mn-ea"/>
              <a:cs typeface="+mn-ea"/>
              <a:sym typeface="+mn-lt"/>
            </a:endParaRPr>
          </a:p>
          <a:p>
            <a:pPr>
              <a:lnSpc>
                <a:spcPct val="150000"/>
              </a:lnSpc>
            </a:pPr>
            <a:r>
              <a:rPr lang="zh-CN" altLang="en-US" dirty="0">
                <a:solidFill>
                  <a:schemeClr val="tx2"/>
                </a:solidFill>
                <a:latin typeface="+mn-lt"/>
                <a:ea typeface="+mn-ea"/>
                <a:cs typeface="+mn-ea"/>
                <a:sym typeface="+mn-lt"/>
              </a:rPr>
              <a:t>   </a:t>
            </a:r>
            <a:r>
              <a:rPr lang="zh-CN" altLang="en-US" dirty="0">
                <a:latin typeface="+mn-lt"/>
                <a:ea typeface="+mn-ea"/>
                <a:cs typeface="+mn-ea"/>
                <a:sym typeface="+mn-lt"/>
              </a:rPr>
              <a:t>一般由</a:t>
            </a:r>
            <a:r>
              <a:rPr lang="zh-CN" altLang="en-US" dirty="0">
                <a:solidFill>
                  <a:srgbClr val="0033CC"/>
                </a:solidFill>
                <a:latin typeface="+mn-lt"/>
                <a:ea typeface="+mn-ea"/>
                <a:cs typeface="+mn-ea"/>
                <a:sym typeface="+mn-lt"/>
              </a:rPr>
              <a:t>串行接口芯片</a:t>
            </a:r>
            <a:r>
              <a:rPr lang="zh-CN" altLang="en-US" dirty="0">
                <a:latin typeface="+mn-lt"/>
                <a:ea typeface="+mn-ea"/>
                <a:cs typeface="+mn-ea"/>
                <a:sym typeface="+mn-lt"/>
              </a:rPr>
              <a:t>、</a:t>
            </a:r>
            <a:r>
              <a:rPr lang="zh-CN" altLang="en-US" dirty="0">
                <a:solidFill>
                  <a:srgbClr val="0033CC"/>
                </a:solidFill>
                <a:latin typeface="+mn-lt"/>
                <a:ea typeface="+mn-ea"/>
                <a:cs typeface="+mn-ea"/>
                <a:sym typeface="+mn-lt"/>
              </a:rPr>
              <a:t>波特率时钟发生器</a:t>
            </a:r>
            <a:r>
              <a:rPr lang="zh-CN" altLang="en-US" dirty="0">
                <a:latin typeface="+mn-lt"/>
                <a:ea typeface="+mn-ea"/>
                <a:cs typeface="+mn-ea"/>
                <a:sym typeface="+mn-lt"/>
              </a:rPr>
              <a:t>、</a:t>
            </a:r>
            <a:r>
              <a:rPr lang="en-US" altLang="zh-CN" dirty="0">
                <a:solidFill>
                  <a:srgbClr val="0033CC"/>
                </a:solidFill>
                <a:latin typeface="+mn-lt"/>
                <a:ea typeface="+mn-ea"/>
                <a:cs typeface="+mn-ea"/>
                <a:sym typeface="+mn-lt"/>
              </a:rPr>
              <a:t>EIA</a:t>
            </a:r>
            <a:r>
              <a:rPr lang="zh-CN" altLang="en-US" dirty="0">
                <a:solidFill>
                  <a:srgbClr val="0033CC"/>
                </a:solidFill>
                <a:latin typeface="+mn-lt"/>
                <a:ea typeface="+mn-ea"/>
                <a:cs typeface="+mn-ea"/>
                <a:sym typeface="+mn-lt"/>
              </a:rPr>
              <a:t>与</a:t>
            </a:r>
            <a:r>
              <a:rPr lang="en-US" altLang="zh-CN" dirty="0">
                <a:solidFill>
                  <a:srgbClr val="0033CC"/>
                </a:solidFill>
                <a:latin typeface="+mn-lt"/>
                <a:ea typeface="+mn-ea"/>
                <a:cs typeface="+mn-ea"/>
                <a:sym typeface="+mn-lt"/>
              </a:rPr>
              <a:t>TTL</a:t>
            </a:r>
            <a:r>
              <a:rPr lang="zh-CN" altLang="en-US" dirty="0">
                <a:solidFill>
                  <a:srgbClr val="0033CC"/>
                </a:solidFill>
                <a:latin typeface="+mn-lt"/>
                <a:ea typeface="+mn-ea"/>
                <a:cs typeface="+mn-ea"/>
                <a:sym typeface="+mn-lt"/>
              </a:rPr>
              <a:t>转换器</a:t>
            </a:r>
            <a:r>
              <a:rPr lang="zh-CN" altLang="en-US" dirty="0">
                <a:latin typeface="+mn-lt"/>
                <a:ea typeface="+mn-ea"/>
                <a:cs typeface="+mn-ea"/>
                <a:sym typeface="+mn-lt"/>
              </a:rPr>
              <a:t>和</a:t>
            </a:r>
            <a:r>
              <a:rPr lang="zh-CN" altLang="en-US" dirty="0">
                <a:solidFill>
                  <a:srgbClr val="0033CC"/>
                </a:solidFill>
                <a:latin typeface="+mn-lt"/>
                <a:ea typeface="+mn-ea"/>
                <a:cs typeface="+mn-ea"/>
                <a:sym typeface="+mn-lt"/>
              </a:rPr>
              <a:t>地址译码电路</a:t>
            </a:r>
            <a:r>
              <a:rPr lang="zh-CN" altLang="en-US" dirty="0">
                <a:latin typeface="+mn-lt"/>
                <a:ea typeface="+mn-ea"/>
                <a:cs typeface="+mn-ea"/>
                <a:sym typeface="+mn-lt"/>
              </a:rPr>
              <a:t>组成。</a:t>
            </a:r>
            <a:endParaRPr lang="zh-CN" altLang="en-US"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03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0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P spid="38915"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682625" y="1873202"/>
            <a:ext cx="4278313" cy="44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95000"/>
              </a:lnSpc>
              <a:spcBef>
                <a:spcPct val="20000"/>
              </a:spcBef>
              <a:buClr>
                <a:schemeClr val="accent2"/>
              </a:buClr>
              <a:buSzPct val="80000"/>
              <a:buFont typeface="Wingdings" panose="05000000000000000000" pitchFamily="2" charset="2"/>
              <a:buNone/>
            </a:pPr>
            <a:r>
              <a:rPr lang="en-US" altLang="zh-CN" dirty="0">
                <a:solidFill>
                  <a:srgbClr val="C00000"/>
                </a:solidFill>
                <a:latin typeface="+mn-lt"/>
                <a:ea typeface="+mn-ea"/>
                <a:cs typeface="+mn-ea"/>
                <a:sym typeface="+mn-lt"/>
              </a:rPr>
              <a:t>13.6.1  8251A</a:t>
            </a:r>
            <a:r>
              <a:rPr lang="zh-CN" altLang="en-US" dirty="0">
                <a:solidFill>
                  <a:srgbClr val="C00000"/>
                </a:solidFill>
                <a:latin typeface="+mn-lt"/>
                <a:ea typeface="+mn-ea"/>
                <a:cs typeface="+mn-ea"/>
                <a:sym typeface="+mn-lt"/>
              </a:rPr>
              <a:t>的外部特性</a:t>
            </a:r>
            <a:endParaRPr lang="zh-CN" altLang="en-US" dirty="0">
              <a:solidFill>
                <a:srgbClr val="C00000"/>
              </a:solidFill>
              <a:latin typeface="+mn-lt"/>
              <a:ea typeface="+mn-ea"/>
              <a:cs typeface="+mn-ea"/>
              <a:sym typeface="+mn-lt"/>
            </a:endParaRPr>
          </a:p>
        </p:txBody>
      </p:sp>
      <p:sp>
        <p:nvSpPr>
          <p:cNvPr id="51205" name="Text Box 6"/>
          <p:cNvSpPr txBox="1">
            <a:spLocks noChangeArrowheads="1"/>
          </p:cNvSpPr>
          <p:nvPr/>
        </p:nvSpPr>
        <p:spPr bwMode="auto">
          <a:xfrm>
            <a:off x="497009" y="5441846"/>
            <a:ext cx="561388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2000" dirty="0">
                <a:solidFill>
                  <a:srgbClr val="002060"/>
                </a:solidFill>
                <a:latin typeface="+mn-lt"/>
                <a:ea typeface="+mn-ea"/>
                <a:cs typeface="+mn-ea"/>
                <a:sym typeface="+mn-lt"/>
              </a:rPr>
              <a:t>Intel 8251A</a:t>
            </a:r>
            <a:r>
              <a:rPr lang="zh-CN" altLang="en-US" sz="2000" dirty="0">
                <a:solidFill>
                  <a:srgbClr val="002060"/>
                </a:solidFill>
                <a:latin typeface="+mn-lt"/>
                <a:ea typeface="+mn-ea"/>
                <a:cs typeface="+mn-ea"/>
                <a:sym typeface="+mn-lt"/>
              </a:rPr>
              <a:t>是一款可编程的通用同步</a:t>
            </a:r>
            <a:r>
              <a:rPr lang="en-US" altLang="zh-CN" sz="2000" dirty="0">
                <a:solidFill>
                  <a:srgbClr val="002060"/>
                </a:solidFill>
                <a:latin typeface="+mn-lt"/>
                <a:ea typeface="+mn-ea"/>
                <a:cs typeface="+mn-ea"/>
                <a:sym typeface="+mn-lt"/>
              </a:rPr>
              <a:t>/</a:t>
            </a:r>
            <a:r>
              <a:rPr lang="zh-CN" altLang="en-US" sz="2000" dirty="0">
                <a:solidFill>
                  <a:srgbClr val="002060"/>
                </a:solidFill>
                <a:latin typeface="+mn-lt"/>
                <a:ea typeface="+mn-ea"/>
                <a:cs typeface="+mn-ea"/>
                <a:sym typeface="+mn-lt"/>
              </a:rPr>
              <a:t>异步接收发送器</a:t>
            </a:r>
            <a:r>
              <a:rPr lang="en-US" altLang="zh-CN" sz="2000" dirty="0">
                <a:solidFill>
                  <a:srgbClr val="002060"/>
                </a:solidFill>
                <a:latin typeface="+mn-lt"/>
                <a:ea typeface="+mn-ea"/>
                <a:cs typeface="+mn-ea"/>
                <a:sym typeface="+mn-lt"/>
              </a:rPr>
              <a:t>(USART</a:t>
            </a:r>
            <a:r>
              <a:rPr lang="zh-CN" altLang="en-US" sz="2000" dirty="0">
                <a:solidFill>
                  <a:srgbClr val="002060"/>
                </a:solidFill>
                <a:latin typeface="+mn-lt"/>
                <a:ea typeface="+mn-ea"/>
                <a:cs typeface="+mn-ea"/>
                <a:sym typeface="+mn-lt"/>
              </a:rPr>
              <a:t>：</a:t>
            </a:r>
            <a:r>
              <a:rPr lang="en-US" altLang="zh-CN" sz="2000" dirty="0">
                <a:solidFill>
                  <a:srgbClr val="002060"/>
                </a:solidFill>
                <a:latin typeface="+mn-lt"/>
                <a:ea typeface="+mn-ea"/>
                <a:cs typeface="+mn-ea"/>
                <a:sym typeface="+mn-lt"/>
              </a:rPr>
              <a:t>Universal Synchronous Asynchronous Receiver and Transmitter)</a:t>
            </a:r>
            <a:r>
              <a:rPr lang="zh-CN" altLang="en-US" sz="2000" dirty="0">
                <a:solidFill>
                  <a:srgbClr val="002060"/>
                </a:solidFill>
                <a:latin typeface="+mn-lt"/>
                <a:ea typeface="+mn-ea"/>
                <a:cs typeface="+mn-ea"/>
                <a:sym typeface="+mn-lt"/>
              </a:rPr>
              <a:t>，是一个</a:t>
            </a:r>
            <a:r>
              <a:rPr lang="en-US" altLang="zh-CN" sz="2000" dirty="0">
                <a:solidFill>
                  <a:srgbClr val="002060"/>
                </a:solidFill>
                <a:latin typeface="+mn-lt"/>
                <a:ea typeface="+mn-ea"/>
                <a:cs typeface="+mn-ea"/>
                <a:sym typeface="+mn-lt"/>
              </a:rPr>
              <a:t>28</a:t>
            </a:r>
            <a:r>
              <a:rPr lang="zh-CN" altLang="en-US" sz="2000" dirty="0">
                <a:solidFill>
                  <a:srgbClr val="002060"/>
                </a:solidFill>
                <a:latin typeface="+mn-lt"/>
                <a:ea typeface="+mn-ea"/>
                <a:cs typeface="+mn-ea"/>
                <a:sym typeface="+mn-lt"/>
              </a:rPr>
              <a:t>引脚的双列直插芯片。</a:t>
            </a:r>
            <a:endParaRPr lang="zh-CN" altLang="en-US" sz="2000" dirty="0">
              <a:solidFill>
                <a:srgbClr val="002060"/>
              </a:solidFill>
              <a:latin typeface="+mn-lt"/>
              <a:ea typeface="+mn-ea"/>
              <a:cs typeface="+mn-ea"/>
              <a:sym typeface="+mn-lt"/>
            </a:endParaRPr>
          </a:p>
        </p:txBody>
      </p:sp>
      <p:sp>
        <p:nvSpPr>
          <p:cNvPr id="51206" name="矩形 1"/>
          <p:cNvSpPr>
            <a:spLocks noChangeArrowheads="1"/>
          </p:cNvSpPr>
          <p:nvPr/>
        </p:nvSpPr>
        <p:spPr bwMode="auto">
          <a:xfrm>
            <a:off x="2702993" y="1123950"/>
            <a:ext cx="3738013" cy="50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95000"/>
              </a:lnSpc>
              <a:spcBef>
                <a:spcPct val="20000"/>
              </a:spcBef>
              <a:buClr>
                <a:schemeClr val="accent2"/>
              </a:buClr>
              <a:buSzPct val="80000"/>
              <a:buFont typeface="Wingdings" panose="05000000000000000000" pitchFamily="2" charset="2"/>
              <a:buNone/>
            </a:pPr>
            <a:r>
              <a:rPr lang="en-US" altLang="zh-CN" sz="2800" dirty="0">
                <a:latin typeface="+mn-lt"/>
                <a:ea typeface="+mn-ea"/>
                <a:cs typeface="+mn-ea"/>
                <a:sym typeface="+mn-lt"/>
              </a:rPr>
              <a:t>13.6  8251A USART</a:t>
            </a:r>
            <a:endParaRPr lang="en-US" altLang="zh-CN" sz="2800" dirty="0">
              <a:latin typeface="+mn-lt"/>
              <a:ea typeface="+mn-ea"/>
              <a:cs typeface="+mn-ea"/>
              <a:sym typeface="+mn-lt"/>
            </a:endParaRPr>
          </a:p>
        </p:txBody>
      </p:sp>
      <p:pic>
        <p:nvPicPr>
          <p:cNvPr id="8" name="Picture 79" descr="jc141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251098" y="2875482"/>
            <a:ext cx="2519840" cy="388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a:blip r:embed="rId2"/>
          <a:stretch>
            <a:fillRect/>
          </a:stretch>
        </p:blipFill>
        <p:spPr>
          <a:xfrm>
            <a:off x="780018" y="2521892"/>
            <a:ext cx="4581525" cy="2514600"/>
          </a:xfrm>
          <a:prstGeom prst="rect">
            <a:avLst/>
          </a:prstGeom>
        </p:spPr>
      </p:pic>
      <p:sp>
        <p:nvSpPr>
          <p:cNvPr id="2" name="文本框 1"/>
          <p:cNvSpPr txBox="1"/>
          <p:nvPr/>
        </p:nvSpPr>
        <p:spPr>
          <a:xfrm>
            <a:off x="6351905" y="1495425"/>
            <a:ext cx="3028950" cy="1198880"/>
          </a:xfrm>
          <a:prstGeom prst="rect">
            <a:avLst/>
          </a:prstGeom>
          <a:noFill/>
        </p:spPr>
        <p:txBody>
          <a:bodyPr wrap="square" rtlCol="0" anchor="t">
            <a:spAutoFit/>
          </a:bodyPr>
          <a:p>
            <a:pPr eaLnBrk="1" hangingPunct="1">
              <a:spcBef>
                <a:spcPct val="0"/>
              </a:spcBef>
              <a:buFontTx/>
              <a:buNone/>
            </a:pPr>
            <a:r>
              <a:rPr lang="zh-CN" altLang="en-US">
                <a:solidFill>
                  <a:srgbClr val="800000"/>
                </a:solidFill>
                <a:latin typeface="楷体_GB2312" pitchFamily="49" charset="-122"/>
                <a:ea typeface="楷体_GB2312" pitchFamily="49" charset="-122"/>
                <a:sym typeface="+mn-ea"/>
              </a:rPr>
              <a:t>功能：</a:t>
            </a:r>
            <a:endParaRPr lang="zh-CN" altLang="en-US">
              <a:solidFill>
                <a:srgbClr val="800000"/>
              </a:solidFill>
              <a:latin typeface="楷体_GB2312" pitchFamily="49" charset="-122"/>
              <a:ea typeface="楷体_GB2312" pitchFamily="49" charset="-122"/>
              <a:sym typeface="+mn-ea"/>
            </a:endParaRPr>
          </a:p>
          <a:p>
            <a:pPr eaLnBrk="1" hangingPunct="1">
              <a:spcBef>
                <a:spcPct val="0"/>
              </a:spcBef>
              <a:buFontTx/>
              <a:buNone/>
            </a:pPr>
            <a:r>
              <a:rPr lang="zh-CN" altLang="en-US">
                <a:latin typeface="楷体_GB2312" pitchFamily="49" charset="-122"/>
                <a:ea typeface="楷体_GB2312" pitchFamily="49" charset="-122"/>
                <a:sym typeface="+mn-ea"/>
              </a:rPr>
              <a:t>异步起止协议</a:t>
            </a:r>
            <a:endParaRPr lang="zh-CN" altLang="en-US" b="1">
              <a:latin typeface="楷体_GB2312" pitchFamily="49" charset="-122"/>
              <a:ea typeface="楷体_GB2312" pitchFamily="49" charset="-122"/>
            </a:endParaRPr>
          </a:p>
          <a:p>
            <a:pPr eaLnBrk="1" hangingPunct="1">
              <a:spcBef>
                <a:spcPct val="0"/>
              </a:spcBef>
              <a:buFontTx/>
              <a:buNone/>
            </a:pPr>
            <a:r>
              <a:rPr lang="zh-CN" altLang="en-US">
                <a:latin typeface="楷体_GB2312" pitchFamily="49" charset="-122"/>
                <a:ea typeface="楷体_GB2312" pitchFamily="49" charset="-122"/>
                <a:sym typeface="+mn-ea"/>
              </a:rPr>
              <a:t>同步面向字符协议</a:t>
            </a:r>
            <a:endParaRPr lang="zh-CN" altLang="en-US"/>
          </a:p>
        </p:txBody>
      </p:sp>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bwMode="auto">
          <a:xfrm>
            <a:off x="5652120" y="2144713"/>
            <a:ext cx="504056" cy="1512515"/>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sp>
        <p:nvSpPr>
          <p:cNvPr id="31746" name="Text Box 5"/>
          <p:cNvSpPr txBox="1">
            <a:spLocks noChangeArrowheads="1"/>
          </p:cNvSpPr>
          <p:nvPr/>
        </p:nvSpPr>
        <p:spPr bwMode="auto">
          <a:xfrm>
            <a:off x="2391093" y="1221740"/>
            <a:ext cx="56880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FontTx/>
              <a:buNone/>
            </a:pPr>
            <a:r>
              <a:rPr lang="en-US" altLang="zh-CN" sz="2400" b="1">
                <a:latin typeface="楷体_GB2312" pitchFamily="49" charset="-122"/>
                <a:ea typeface="楷体_GB2312" pitchFamily="49" charset="-122"/>
              </a:rPr>
              <a:t>8251</a:t>
            </a:r>
            <a:r>
              <a:rPr lang="zh-CN" altLang="en-US" sz="2400" b="1">
                <a:latin typeface="楷体_GB2312" pitchFamily="49" charset="-122"/>
                <a:ea typeface="楷体_GB2312" pitchFamily="49" charset="-122"/>
              </a:rPr>
              <a:t>的面向</a:t>
            </a:r>
            <a:r>
              <a:rPr lang="en-US" altLang="zh-CN" sz="2400" b="1">
                <a:latin typeface="楷体_GB2312" pitchFamily="49" charset="-122"/>
                <a:ea typeface="楷体_GB2312" pitchFamily="49" charset="-122"/>
              </a:rPr>
              <a:t>CPU</a:t>
            </a:r>
            <a:r>
              <a:rPr lang="zh-CN" altLang="en-US" sz="2400" b="1">
                <a:latin typeface="楷体_GB2312" pitchFamily="49" charset="-122"/>
                <a:ea typeface="楷体_GB2312" pitchFamily="49" charset="-122"/>
              </a:rPr>
              <a:t>的管脚</a:t>
            </a:r>
            <a:endParaRPr lang="zh-CN" altLang="en-US" sz="2400" b="1">
              <a:latin typeface="楷体_GB2312" pitchFamily="49" charset="-122"/>
              <a:ea typeface="楷体_GB2312" pitchFamily="49" charset="-122"/>
            </a:endParaRPr>
          </a:p>
        </p:txBody>
      </p:sp>
      <p:sp>
        <p:nvSpPr>
          <p:cNvPr id="4" name="TextBox 3"/>
          <p:cNvSpPr txBox="1"/>
          <p:nvPr/>
        </p:nvSpPr>
        <p:spPr>
          <a:xfrm>
            <a:off x="6084168" y="1929036"/>
            <a:ext cx="1872208" cy="338554"/>
          </a:xfrm>
          <a:prstGeom prst="rect">
            <a:avLst/>
          </a:prstGeom>
          <a:noFill/>
        </p:spPr>
        <p:txBody>
          <a:bodyPr wrap="square" rtlCol="0">
            <a:spAutoFit/>
          </a:bodyPr>
          <a:lstStyle/>
          <a:p>
            <a:r>
              <a:rPr lang="zh-CN" altLang="en-US" sz="1600" smtClean="0">
                <a:solidFill>
                  <a:srgbClr val="3333FF"/>
                </a:solidFill>
              </a:rPr>
              <a:t>只在接</a:t>
            </a:r>
            <a:r>
              <a:rPr lang="en-US" altLang="zh-CN" sz="1600" smtClean="0">
                <a:solidFill>
                  <a:srgbClr val="3333FF"/>
                </a:solidFill>
              </a:rPr>
              <a:t>Modem</a:t>
            </a:r>
            <a:r>
              <a:rPr lang="zh-CN" altLang="en-US" sz="1600" smtClean="0">
                <a:solidFill>
                  <a:srgbClr val="3333FF"/>
                </a:solidFill>
              </a:rPr>
              <a:t>时用</a:t>
            </a:r>
            <a:endParaRPr lang="zh-CN" altLang="en-US" sz="1600">
              <a:solidFill>
                <a:srgbClr val="3333FF"/>
              </a:solidFill>
            </a:endParaRPr>
          </a:p>
        </p:txBody>
      </p:sp>
      <p:pic>
        <p:nvPicPr>
          <p:cNvPr id="5" name="图片 4"/>
          <p:cNvPicPr>
            <a:picLocks noChangeAspect="1"/>
          </p:cNvPicPr>
          <p:nvPr/>
        </p:nvPicPr>
        <p:blipFill>
          <a:blip r:embed="rId3"/>
          <a:stretch>
            <a:fillRect/>
          </a:stretch>
        </p:blipFill>
        <p:spPr>
          <a:xfrm>
            <a:off x="1562100" y="2196147"/>
            <a:ext cx="6019800" cy="4219575"/>
          </a:xfrm>
          <a:prstGeom prst="rect">
            <a:avLst/>
          </a:prstGeom>
        </p:spPr>
      </p:pic>
      <p:sp>
        <p:nvSpPr>
          <p:cNvPr id="3" name="椭圆 2"/>
          <p:cNvSpPr/>
          <p:nvPr/>
        </p:nvSpPr>
        <p:spPr bwMode="auto">
          <a:xfrm>
            <a:off x="5724128" y="2144713"/>
            <a:ext cx="432048" cy="1296491"/>
          </a:xfrm>
          <a:prstGeom prst="ellipse">
            <a:avLst/>
          </a:prstGeom>
          <a:noFill/>
          <a:ln w="28575" cap="flat" cmpd="sng" algn="ctr">
            <a:solidFill>
              <a:srgbClr val="FF3300"/>
            </a:solidFill>
            <a:prstDash val="dash"/>
            <a:round/>
            <a:headEnd type="none" w="med" len="med"/>
            <a:tailEnd type="none" w="med" len="med"/>
          </a:ln>
          <a:effectLst/>
        </p:spPr>
        <p:txBody>
          <a:bodyPr vert="horz" wrap="non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1693067" y="1213618"/>
            <a:ext cx="5757863" cy="44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95000"/>
              </a:lnSpc>
              <a:spcBef>
                <a:spcPct val="20000"/>
              </a:spcBef>
              <a:buClr>
                <a:schemeClr val="accent2"/>
              </a:buClr>
              <a:buSzPct val="80000"/>
              <a:buFont typeface="Wingdings" panose="05000000000000000000" pitchFamily="2" charset="2"/>
              <a:buNone/>
            </a:pPr>
            <a:r>
              <a:rPr lang="en-US" altLang="zh-CN" dirty="0">
                <a:solidFill>
                  <a:srgbClr val="C00000"/>
                </a:solidFill>
                <a:latin typeface="+mn-lt"/>
                <a:ea typeface="+mn-ea"/>
                <a:cs typeface="+mn-ea"/>
                <a:sym typeface="+mn-lt"/>
              </a:rPr>
              <a:t>13.5.2  8251A</a:t>
            </a:r>
            <a:r>
              <a:rPr lang="zh-CN" altLang="en-US" dirty="0">
                <a:solidFill>
                  <a:srgbClr val="C00000"/>
                </a:solidFill>
                <a:latin typeface="+mn-lt"/>
                <a:ea typeface="+mn-ea"/>
                <a:cs typeface="+mn-ea"/>
                <a:sym typeface="+mn-lt"/>
              </a:rPr>
              <a:t>内部寄存器及编程命令</a:t>
            </a:r>
            <a:endParaRPr lang="zh-CN" altLang="en-US" dirty="0">
              <a:solidFill>
                <a:srgbClr val="C00000"/>
              </a:solidFill>
              <a:latin typeface="+mn-lt"/>
              <a:ea typeface="+mn-ea"/>
              <a:cs typeface="+mn-ea"/>
              <a:sym typeface="+mn-lt"/>
            </a:endParaRPr>
          </a:p>
        </p:txBody>
      </p:sp>
      <p:pic>
        <p:nvPicPr>
          <p:cNvPr id="52228" name="Picture 4" descr="p1401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23962" y="2054862"/>
            <a:ext cx="6696075" cy="373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176980" y="6191755"/>
            <a:ext cx="8967019" cy="443198"/>
          </a:xfrm>
          <a:prstGeom prst="rect">
            <a:avLst/>
          </a:prstGeom>
        </p:spPr>
        <p:txBody>
          <a:bodyPr wrap="square">
            <a:spAutoFit/>
          </a:bodyPr>
          <a:lstStyle/>
          <a:p>
            <a:pPr algn="ctr" eaLnBrk="1" hangingPunct="1">
              <a:lnSpc>
                <a:spcPct val="95000"/>
              </a:lnSpc>
              <a:spcBef>
                <a:spcPct val="20000"/>
              </a:spcBef>
              <a:buClr>
                <a:schemeClr val="accent2"/>
              </a:buClr>
              <a:buSzPct val="80000"/>
              <a:buFont typeface="Wingdings" panose="05000000000000000000" pitchFamily="2" charset="2"/>
              <a:buNone/>
            </a:pPr>
            <a:r>
              <a:rPr lang="zh-CN" altLang="en-US" dirty="0">
                <a:solidFill>
                  <a:srgbClr val="800000"/>
                </a:solidFill>
                <a:latin typeface="+mn-lt"/>
                <a:ea typeface="+mn-ea"/>
                <a:cs typeface="+mn-ea"/>
                <a:sym typeface="+mn-lt"/>
              </a:rPr>
              <a:t>组成：</a:t>
            </a:r>
            <a:r>
              <a:rPr lang="zh-CN" altLang="en-US" dirty="0">
                <a:latin typeface="+mn-lt"/>
                <a:ea typeface="+mn-ea"/>
                <a:cs typeface="+mn-ea"/>
                <a:sym typeface="+mn-lt"/>
              </a:rPr>
              <a:t>接收器、发送器、调制控制、读</a:t>
            </a:r>
            <a:r>
              <a:rPr lang="en-US" altLang="zh-CN" dirty="0">
                <a:latin typeface="+mn-lt"/>
                <a:ea typeface="+mn-ea"/>
                <a:cs typeface="+mn-ea"/>
                <a:sym typeface="+mn-lt"/>
              </a:rPr>
              <a:t>/</a:t>
            </a:r>
            <a:r>
              <a:rPr lang="zh-CN" altLang="en-US" dirty="0">
                <a:latin typeface="+mn-lt"/>
                <a:ea typeface="+mn-ea"/>
                <a:cs typeface="+mn-ea"/>
                <a:sym typeface="+mn-lt"/>
              </a:rPr>
              <a:t>写控制、数据总线缓冲器。</a:t>
            </a:r>
            <a:endParaRPr lang="zh-CN" altLang="en-US" dirty="0">
              <a:latin typeface="+mn-lt"/>
              <a:ea typeface="+mn-ea"/>
              <a:cs typeface="+mn-ea"/>
              <a:sym typeface="+mn-lt"/>
            </a:endParaRPr>
          </a:p>
        </p:txBody>
      </p:sp>
    </p:spTree>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454025" y="1257935"/>
            <a:ext cx="8235950" cy="5372100"/>
          </a:xfrm>
          <a:prstGeom prst="rect">
            <a:avLst/>
          </a:prstGeom>
        </p:spPr>
      </p:pic>
    </p:spTree>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8130" name="Text Box 2"/>
              <p:cNvSpPr txBox="1">
                <a:spLocks noChangeArrowheads="1"/>
              </p:cNvSpPr>
              <p:nvPr/>
            </p:nvSpPr>
            <p:spPr bwMode="auto">
              <a:xfrm>
                <a:off x="534399" y="1246188"/>
                <a:ext cx="8075202" cy="4928470"/>
              </a:xfrm>
              <a:prstGeom prst="rect">
                <a:avLst/>
              </a:prstGeom>
              <a:noFill/>
            </p:spPr>
            <p:txBody>
              <a:bodyPr/>
              <a:lstStyle>
                <a:lvl1pPr marL="342900" indent="-342900">
                  <a:lnSpc>
                    <a:spcPct val="110000"/>
                  </a:lnSpc>
                  <a:spcBef>
                    <a:spcPct val="5000"/>
                  </a:spcBef>
                  <a:buFontTx/>
                  <a:buNone/>
                  <a:defRPr>
                    <a:solidFill>
                      <a:srgbClr val="000066"/>
                    </a:solidFill>
                    <a:latin typeface="楷体_GB2312" pitchFamily="49" charset="-122"/>
                    <a:ea typeface="楷体_GB2312" pitchFamily="49" charset="-122"/>
                  </a:defRPr>
                </a:lvl1pPr>
                <a:lvl2pPr marL="742950" indent="-285750">
                  <a:spcBef>
                    <a:spcPct val="20000"/>
                  </a:spcBef>
                  <a:buChar char="–"/>
                  <a:defRPr sz="2800">
                    <a:latin typeface="+mn-lt"/>
                    <a:ea typeface="+mn-ea"/>
                  </a:defRPr>
                </a:lvl2pPr>
                <a:lvl3pPr marL="1143000" indent="-228600">
                  <a:spcBef>
                    <a:spcPct val="20000"/>
                  </a:spcBef>
                  <a:buChar char="•"/>
                  <a:defRPr>
                    <a:latin typeface="+mn-lt"/>
                    <a:ea typeface="+mn-ea"/>
                  </a:defRPr>
                </a:lvl3pPr>
                <a:lvl4pPr marL="1600200" indent="-228600">
                  <a:spcBef>
                    <a:spcPct val="20000"/>
                  </a:spcBef>
                  <a:buChar char="–"/>
                  <a:defRPr sz="2000">
                    <a:latin typeface="+mn-lt"/>
                    <a:ea typeface="+mn-ea"/>
                  </a:defRPr>
                </a:lvl4pPr>
                <a:lvl5pPr marL="2057400" indent="-228600">
                  <a:spcBef>
                    <a:spcPct val="20000"/>
                  </a:spcBef>
                  <a:buChar char="»"/>
                  <a:defRPr sz="2000">
                    <a:latin typeface="+mn-lt"/>
                    <a:ea typeface="+mn-ea"/>
                  </a:defRPr>
                </a:lvl5pPr>
                <a:lvl6pPr marL="2514600" indent="-228600" fontAlgn="base">
                  <a:spcBef>
                    <a:spcPct val="20000"/>
                  </a:spcBef>
                  <a:spcAft>
                    <a:spcPct val="0"/>
                  </a:spcAft>
                  <a:buChar char="»"/>
                  <a:defRPr sz="2000">
                    <a:latin typeface="+mn-lt"/>
                    <a:ea typeface="+mn-ea"/>
                  </a:defRPr>
                </a:lvl6pPr>
                <a:lvl7pPr marL="2971800" indent="-228600" fontAlgn="base">
                  <a:spcBef>
                    <a:spcPct val="20000"/>
                  </a:spcBef>
                  <a:spcAft>
                    <a:spcPct val="0"/>
                  </a:spcAft>
                  <a:buChar char="»"/>
                  <a:defRPr sz="2000">
                    <a:latin typeface="+mn-lt"/>
                    <a:ea typeface="+mn-ea"/>
                  </a:defRPr>
                </a:lvl7pPr>
                <a:lvl8pPr marL="3429000" indent="-228600" fontAlgn="base">
                  <a:spcBef>
                    <a:spcPct val="20000"/>
                  </a:spcBef>
                  <a:spcAft>
                    <a:spcPct val="0"/>
                  </a:spcAft>
                  <a:buChar char="»"/>
                  <a:defRPr sz="2000">
                    <a:latin typeface="+mn-lt"/>
                    <a:ea typeface="+mn-ea"/>
                  </a:defRPr>
                </a:lvl8pPr>
                <a:lvl9pPr marL="3886200" indent="-228600" fontAlgn="base">
                  <a:spcBef>
                    <a:spcPct val="20000"/>
                  </a:spcBef>
                  <a:spcAft>
                    <a:spcPct val="0"/>
                  </a:spcAft>
                  <a:buChar char="»"/>
                  <a:defRPr sz="2000">
                    <a:latin typeface="+mn-lt"/>
                    <a:ea typeface="+mn-ea"/>
                  </a:defRPr>
                </a:lvl9pPr>
              </a:lstStyle>
              <a:p>
                <a:pPr algn="ctr">
                  <a:defRPr/>
                </a:pPr>
                <a:r>
                  <a:rPr lang="zh-CN" altLang="en-US" sz="3200" dirty="0">
                    <a:solidFill>
                      <a:srgbClr val="C00000"/>
                    </a:solidFill>
                    <a:latin typeface="+mn-lt"/>
                    <a:ea typeface="+mn-ea"/>
                    <a:cs typeface="+mn-ea"/>
                    <a:sym typeface="+mn-lt"/>
                  </a:rPr>
                  <a:t>接  收  器</a:t>
                </a:r>
                <a:endParaRPr lang="zh-CN" altLang="en-US" sz="3200" dirty="0">
                  <a:solidFill>
                    <a:srgbClr val="C00000"/>
                  </a:solidFill>
                  <a:latin typeface="+mn-lt"/>
                  <a:ea typeface="+mn-ea"/>
                  <a:cs typeface="+mn-ea"/>
                  <a:sym typeface="+mn-lt"/>
                </a:endParaRPr>
              </a:p>
              <a:p>
                <a:pPr marL="0" indent="0" algn="just">
                  <a:lnSpc>
                    <a:spcPct val="130000"/>
                  </a:lnSpc>
                  <a:defRPr/>
                </a:pPr>
                <a:r>
                  <a:rPr lang="zh-CN" altLang="en-US" sz="2200" dirty="0">
                    <a:latin typeface="+mn-lt"/>
                    <a:ea typeface="+mn-ea"/>
                    <a:cs typeface="+mn-ea"/>
                    <a:sym typeface="+mn-lt"/>
                  </a:rPr>
                  <a:t>    </a:t>
                </a:r>
                <a:r>
                  <a:rPr lang="zh-CN" altLang="en-US" sz="2200" dirty="0">
                    <a:solidFill>
                      <a:schemeClr val="tx2"/>
                    </a:solidFill>
                    <a:latin typeface="+mn-lt"/>
                    <a:ea typeface="+mn-ea"/>
                    <a:cs typeface="+mn-ea"/>
                    <a:sym typeface="+mn-lt"/>
                  </a:rPr>
                  <a:t>在时钟</a:t>
                </a:r>
                <a14:m>
                  <m:oMath xmlns:m="http://schemas.openxmlformats.org/officeDocument/2006/math">
                    <m:acc>
                      <m:accPr>
                        <m:chr m:val="̅"/>
                        <m:ctrlPr>
                          <a:rPr lang="en-US" altLang="zh-CN" i="1" dirty="0">
                            <a:solidFill>
                              <a:schemeClr val="tx2"/>
                            </a:solidFill>
                            <a:latin typeface="Cambria Math" panose="02040503050406030204" pitchFamily="18" charset="0"/>
                            <a:ea typeface="+mn-ea"/>
                            <a:cs typeface="+mn-ea"/>
                            <a:sym typeface="+mn-lt"/>
                          </a:rPr>
                        </m:ctrlPr>
                      </m:accPr>
                      <m:e>
                        <m:r>
                          <a:rPr lang="en-US" altLang="zh-CN" dirty="0">
                            <a:solidFill>
                              <a:schemeClr val="tx2"/>
                            </a:solidFill>
                            <a:latin typeface="Cambria Math" panose="02040503050406030204" pitchFamily="18" charset="0"/>
                            <a:ea typeface="+mn-ea"/>
                            <a:cs typeface="+mn-ea"/>
                            <a:sym typeface="+mn-lt"/>
                          </a:rPr>
                          <m:t>𝐑</m:t>
                        </m:r>
                        <m:r>
                          <a:rPr lang="en-US" altLang="zh-CN" baseline="-25000" dirty="0">
                            <a:solidFill>
                              <a:schemeClr val="tx2"/>
                            </a:solidFill>
                            <a:latin typeface="Cambria Math" panose="02040503050406030204" pitchFamily="18" charset="0"/>
                            <a:ea typeface="+mn-ea"/>
                            <a:cs typeface="+mn-ea"/>
                            <a:sym typeface="+mn-lt"/>
                          </a:rPr>
                          <m:t>𝐗</m:t>
                        </m:r>
                        <m:r>
                          <a:rPr lang="en-US" altLang="zh-CN" dirty="0">
                            <a:solidFill>
                              <a:schemeClr val="tx2"/>
                            </a:solidFill>
                            <a:latin typeface="Cambria Math" panose="02040503050406030204" pitchFamily="18" charset="0"/>
                            <a:ea typeface="+mn-ea"/>
                            <a:cs typeface="+mn-ea"/>
                            <a:sym typeface="+mn-lt"/>
                          </a:rPr>
                          <m:t>𝐂</m:t>
                        </m:r>
                      </m:e>
                    </m:acc>
                  </m:oMath>
                </a14:m>
                <a:r>
                  <a:rPr lang="zh-CN" altLang="en-US" sz="2200" dirty="0">
                    <a:solidFill>
                      <a:schemeClr val="tx2"/>
                    </a:solidFill>
                    <a:latin typeface="+mn-lt"/>
                    <a:ea typeface="+mn-ea"/>
                    <a:cs typeface="+mn-ea"/>
                    <a:sym typeface="+mn-lt"/>
                  </a:rPr>
                  <a:t>作用下，接收</a:t>
                </a:r>
                <a:r>
                  <a:rPr lang="en-US" altLang="zh-CN" sz="2200" dirty="0">
                    <a:solidFill>
                      <a:schemeClr val="tx2"/>
                    </a:solidFill>
                    <a:latin typeface="+mn-lt"/>
                    <a:ea typeface="+mn-ea"/>
                    <a:cs typeface="+mn-ea"/>
                    <a:sym typeface="+mn-lt"/>
                  </a:rPr>
                  <a:t>R</a:t>
                </a:r>
                <a:r>
                  <a:rPr lang="en-US" altLang="zh-CN" sz="2200" baseline="-25000" dirty="0">
                    <a:solidFill>
                      <a:schemeClr val="tx2"/>
                    </a:solidFill>
                    <a:latin typeface="+mn-lt"/>
                    <a:ea typeface="+mn-ea"/>
                    <a:cs typeface="+mn-ea"/>
                    <a:sym typeface="+mn-lt"/>
                  </a:rPr>
                  <a:t>X</a:t>
                </a:r>
                <a:r>
                  <a:rPr lang="en-US" altLang="zh-CN" sz="2200" dirty="0">
                    <a:solidFill>
                      <a:schemeClr val="tx2"/>
                    </a:solidFill>
                    <a:latin typeface="+mn-lt"/>
                    <a:ea typeface="+mn-ea"/>
                    <a:cs typeface="+mn-ea"/>
                    <a:sym typeface="+mn-lt"/>
                  </a:rPr>
                  <a:t>D</a:t>
                </a:r>
                <a:r>
                  <a:rPr lang="zh-CN" altLang="en-US" sz="2200" dirty="0">
                    <a:solidFill>
                      <a:schemeClr val="tx2"/>
                    </a:solidFill>
                    <a:latin typeface="+mn-lt"/>
                    <a:ea typeface="+mn-ea"/>
                    <a:cs typeface="+mn-ea"/>
                    <a:sym typeface="+mn-lt"/>
                  </a:rPr>
                  <a:t>引脚上的帧格式化串行数据，并把它转换成并行数据。同时进行校验，若发现错误，则在状态寄存器中保存错误状态，以便</a:t>
                </a:r>
                <a:r>
                  <a:rPr lang="en-US" altLang="zh-CN" sz="2200" dirty="0">
                    <a:solidFill>
                      <a:schemeClr val="tx2"/>
                    </a:solidFill>
                    <a:latin typeface="+mn-lt"/>
                    <a:ea typeface="+mn-ea"/>
                    <a:cs typeface="+mn-ea"/>
                    <a:sym typeface="+mn-lt"/>
                  </a:rPr>
                  <a:t>CPU</a:t>
                </a:r>
                <a:r>
                  <a:rPr lang="zh-CN" altLang="en-US" sz="2200" dirty="0">
                    <a:solidFill>
                      <a:schemeClr val="tx2"/>
                    </a:solidFill>
                    <a:latin typeface="+mn-lt"/>
                    <a:ea typeface="+mn-ea"/>
                    <a:cs typeface="+mn-ea"/>
                    <a:sym typeface="+mn-lt"/>
                  </a:rPr>
                  <a:t>查询和处理。</a:t>
                </a:r>
                <a:endParaRPr lang="zh-CN" altLang="en-US" sz="2200" dirty="0">
                  <a:solidFill>
                    <a:schemeClr val="tx2"/>
                  </a:solidFill>
                  <a:latin typeface="+mn-lt"/>
                  <a:ea typeface="+mn-ea"/>
                  <a:cs typeface="+mn-ea"/>
                  <a:sym typeface="+mn-lt"/>
                </a:endParaRPr>
              </a:p>
              <a:p>
                <a:pPr marL="457200" indent="-457200" algn="just">
                  <a:lnSpc>
                    <a:spcPct val="130000"/>
                  </a:lnSpc>
                  <a:buFont typeface="+mj-ea"/>
                  <a:buAutoNum type="circleNumDbPlain"/>
                  <a:defRPr/>
                </a:pPr>
                <a:r>
                  <a:rPr lang="en-US" altLang="zh-CN" sz="2000" dirty="0">
                    <a:solidFill>
                      <a:schemeClr val="tx2"/>
                    </a:solidFill>
                    <a:latin typeface="+mn-lt"/>
                    <a:ea typeface="+mn-ea"/>
                    <a:cs typeface="+mn-ea"/>
                    <a:sym typeface="+mn-lt"/>
                  </a:rPr>
                  <a:t>R</a:t>
                </a:r>
                <a:r>
                  <a:rPr lang="en-US" altLang="zh-CN" sz="2000" baseline="-25000" dirty="0">
                    <a:solidFill>
                      <a:schemeClr val="tx2"/>
                    </a:solidFill>
                    <a:latin typeface="+mn-lt"/>
                    <a:ea typeface="+mn-ea"/>
                    <a:cs typeface="+mn-ea"/>
                    <a:sym typeface="+mn-lt"/>
                  </a:rPr>
                  <a:t>X</a:t>
                </a:r>
                <a:r>
                  <a:rPr lang="en-US" altLang="zh-CN" sz="2000" dirty="0">
                    <a:solidFill>
                      <a:schemeClr val="tx2"/>
                    </a:solidFill>
                    <a:latin typeface="+mn-lt"/>
                    <a:ea typeface="+mn-ea"/>
                    <a:cs typeface="+mn-ea"/>
                    <a:sym typeface="+mn-lt"/>
                  </a:rPr>
                  <a:t>D</a:t>
                </a:r>
                <a:r>
                  <a:rPr lang="zh-CN" altLang="en-US" sz="2000" dirty="0">
                    <a:solidFill>
                      <a:schemeClr val="tx2"/>
                    </a:solidFill>
                    <a:latin typeface="+mn-lt"/>
                    <a:ea typeface="+mn-ea"/>
                    <a:cs typeface="+mn-ea"/>
                    <a:sym typeface="+mn-lt"/>
                  </a:rPr>
                  <a:t>：</a:t>
                </a:r>
                <a:r>
                  <a:rPr lang="zh-CN" altLang="en-US" sz="2000" dirty="0">
                    <a:solidFill>
                      <a:srgbClr val="0033CC"/>
                    </a:solidFill>
                    <a:latin typeface="+mn-lt"/>
                    <a:ea typeface="+mn-ea"/>
                    <a:cs typeface="+mn-ea"/>
                    <a:sym typeface="+mn-lt"/>
                  </a:rPr>
                  <a:t>接收数据线</a:t>
                </a:r>
                <a:r>
                  <a:rPr lang="zh-CN" altLang="en-US" sz="2000" dirty="0">
                    <a:solidFill>
                      <a:schemeClr val="tx2"/>
                    </a:solidFill>
                    <a:latin typeface="+mn-lt"/>
                    <a:ea typeface="+mn-ea"/>
                    <a:cs typeface="+mn-ea"/>
                    <a:sym typeface="+mn-lt"/>
                  </a:rPr>
                  <a:t>；</a:t>
                </a:r>
                <a:endParaRPr lang="zh-CN" altLang="en-US" sz="2000" dirty="0">
                  <a:solidFill>
                    <a:schemeClr val="tx2"/>
                  </a:solidFill>
                  <a:latin typeface="+mn-lt"/>
                  <a:ea typeface="+mn-ea"/>
                  <a:cs typeface="+mn-ea"/>
                  <a:sym typeface="+mn-lt"/>
                </a:endParaRPr>
              </a:p>
              <a:p>
                <a:pPr marL="457200" indent="-457200" algn="just">
                  <a:lnSpc>
                    <a:spcPct val="130000"/>
                  </a:lnSpc>
                  <a:buFont typeface="+mj-ea"/>
                  <a:buAutoNum type="circleNumDbPlain"/>
                  <a:defRPr/>
                </a:pPr>
                <a:r>
                  <a:rPr lang="en-US" altLang="zh-CN" sz="2000" dirty="0">
                    <a:solidFill>
                      <a:schemeClr val="tx2"/>
                    </a:solidFill>
                    <a:latin typeface="+mn-lt"/>
                    <a:ea typeface="+mn-ea"/>
                    <a:cs typeface="+mn-ea"/>
                    <a:sym typeface="+mn-lt"/>
                  </a:rPr>
                  <a:t>R</a:t>
                </a:r>
                <a:r>
                  <a:rPr lang="en-US" altLang="zh-CN" sz="2000" baseline="-25000" dirty="0">
                    <a:solidFill>
                      <a:schemeClr val="tx2"/>
                    </a:solidFill>
                    <a:latin typeface="+mn-lt"/>
                    <a:ea typeface="+mn-ea"/>
                    <a:cs typeface="+mn-ea"/>
                    <a:sym typeface="+mn-lt"/>
                  </a:rPr>
                  <a:t>X</a:t>
                </a:r>
                <a:r>
                  <a:rPr lang="en-US" altLang="zh-CN" sz="2000" dirty="0">
                    <a:solidFill>
                      <a:schemeClr val="tx2"/>
                    </a:solidFill>
                    <a:latin typeface="+mn-lt"/>
                    <a:ea typeface="+mn-ea"/>
                    <a:cs typeface="+mn-ea"/>
                    <a:sym typeface="+mn-lt"/>
                  </a:rPr>
                  <a:t>RDY</a:t>
                </a:r>
                <a:r>
                  <a:rPr lang="zh-CN" altLang="en-US" sz="2000" dirty="0">
                    <a:solidFill>
                      <a:schemeClr val="tx2"/>
                    </a:solidFill>
                    <a:latin typeface="+mn-lt"/>
                    <a:ea typeface="+mn-ea"/>
                    <a:cs typeface="+mn-ea"/>
                    <a:sym typeface="+mn-lt"/>
                  </a:rPr>
                  <a:t>：</a:t>
                </a:r>
                <a:r>
                  <a:rPr lang="zh-CN" altLang="en-US" sz="2000" dirty="0">
                    <a:solidFill>
                      <a:srgbClr val="0033CC"/>
                    </a:solidFill>
                    <a:latin typeface="+mn-lt"/>
                    <a:ea typeface="+mn-ea"/>
                    <a:cs typeface="+mn-ea"/>
                    <a:sym typeface="+mn-lt"/>
                  </a:rPr>
                  <a:t>接收器准备好</a:t>
                </a:r>
                <a:r>
                  <a:rPr lang="zh-CN" altLang="en-US" sz="2000" dirty="0">
                    <a:solidFill>
                      <a:schemeClr val="tx2"/>
                    </a:solidFill>
                    <a:latin typeface="+mn-lt"/>
                    <a:ea typeface="+mn-ea"/>
                    <a:cs typeface="+mn-ea"/>
                    <a:sym typeface="+mn-lt"/>
                  </a:rPr>
                  <a:t>，</a:t>
                </a:r>
                <a:r>
                  <a:rPr lang="en-US" altLang="zh-CN" sz="2000" dirty="0">
                    <a:solidFill>
                      <a:schemeClr val="tx2"/>
                    </a:solidFill>
                    <a:latin typeface="+mn-lt"/>
                    <a:ea typeface="+mn-ea"/>
                    <a:cs typeface="+mn-ea"/>
                    <a:sym typeface="+mn-lt"/>
                  </a:rPr>
                  <a:t>CPU</a:t>
                </a:r>
                <a:r>
                  <a:rPr lang="zh-CN" altLang="en-US" sz="2000" dirty="0">
                    <a:solidFill>
                      <a:schemeClr val="tx2"/>
                    </a:solidFill>
                    <a:latin typeface="+mn-lt"/>
                    <a:ea typeface="+mn-ea"/>
                    <a:cs typeface="+mn-ea"/>
                    <a:sym typeface="+mn-lt"/>
                  </a:rPr>
                  <a:t>可从状态寄存器中读取该状态；</a:t>
                </a:r>
                <a:endParaRPr lang="zh-CN" altLang="en-US" sz="2000" dirty="0">
                  <a:solidFill>
                    <a:schemeClr val="tx2"/>
                  </a:solidFill>
                  <a:latin typeface="+mn-lt"/>
                  <a:ea typeface="+mn-ea"/>
                  <a:cs typeface="+mn-ea"/>
                  <a:sym typeface="+mn-lt"/>
                </a:endParaRPr>
              </a:p>
              <a:p>
                <a:pPr marL="457200" indent="-457200" algn="just">
                  <a:lnSpc>
                    <a:spcPct val="130000"/>
                  </a:lnSpc>
                  <a:buFont typeface="+mj-ea"/>
                  <a:buAutoNum type="circleNumDbPlain"/>
                  <a:defRPr/>
                </a:pPr>
                <a:r>
                  <a:rPr lang="en-US" altLang="zh-CN" sz="2000" dirty="0">
                    <a:solidFill>
                      <a:schemeClr val="tx2"/>
                    </a:solidFill>
                    <a:latin typeface="+mn-lt"/>
                    <a:ea typeface="+mn-ea"/>
                    <a:cs typeface="+mn-ea"/>
                    <a:sym typeface="+mn-lt"/>
                  </a:rPr>
                  <a:t>SYNDET</a:t>
                </a:r>
                <a:r>
                  <a:rPr lang="zh-CN" altLang="en-US" sz="2000" dirty="0">
                    <a:solidFill>
                      <a:schemeClr val="tx2"/>
                    </a:solidFill>
                    <a:latin typeface="+mn-lt"/>
                    <a:ea typeface="+mn-ea"/>
                    <a:cs typeface="+mn-ea"/>
                    <a:sym typeface="+mn-lt"/>
                  </a:rPr>
                  <a:t>：</a:t>
                </a:r>
                <a:r>
                  <a:rPr lang="zh-CN" altLang="en-US" sz="2000" dirty="0">
                    <a:solidFill>
                      <a:srgbClr val="0033CC"/>
                    </a:solidFill>
                    <a:latin typeface="+mn-lt"/>
                    <a:ea typeface="+mn-ea"/>
                    <a:cs typeface="+mn-ea"/>
                    <a:sym typeface="+mn-lt"/>
                  </a:rPr>
                  <a:t>同步字符检出信号</a:t>
                </a:r>
                <a:r>
                  <a:rPr lang="zh-CN" altLang="en-US" sz="2000" dirty="0">
                    <a:solidFill>
                      <a:schemeClr val="tx2"/>
                    </a:solidFill>
                    <a:latin typeface="+mn-lt"/>
                    <a:ea typeface="+mn-ea"/>
                    <a:cs typeface="+mn-ea"/>
                    <a:sym typeface="+mn-lt"/>
                  </a:rPr>
                  <a:t>，表示已收到对方发过来的同步字符，用于同步串行通信。当</a:t>
                </a:r>
                <a:r>
                  <a:rPr lang="en-US" altLang="zh-CN" sz="2000" dirty="0">
                    <a:solidFill>
                      <a:schemeClr val="tx2"/>
                    </a:solidFill>
                    <a:latin typeface="+mn-lt"/>
                    <a:ea typeface="+mn-ea"/>
                    <a:cs typeface="+mn-ea"/>
                    <a:sym typeface="+mn-lt"/>
                  </a:rPr>
                  <a:t>SYNDET</a:t>
                </a:r>
                <a:r>
                  <a:rPr lang="zh-CN" altLang="en-US" sz="2000" dirty="0">
                    <a:solidFill>
                      <a:schemeClr val="tx2"/>
                    </a:solidFill>
                    <a:latin typeface="+mn-lt"/>
                    <a:ea typeface="+mn-ea"/>
                    <a:cs typeface="+mn-ea"/>
                    <a:sym typeface="+mn-lt"/>
                  </a:rPr>
                  <a:t>有效时，接收器可开始利用接收时钟采样</a:t>
                </a:r>
                <a:r>
                  <a:rPr lang="en-US" altLang="zh-CN" sz="2000" dirty="0" err="1">
                    <a:solidFill>
                      <a:schemeClr val="tx2"/>
                    </a:solidFill>
                    <a:latin typeface="+mn-lt"/>
                    <a:ea typeface="+mn-ea"/>
                    <a:cs typeface="+mn-ea"/>
                    <a:sym typeface="+mn-lt"/>
                  </a:rPr>
                  <a:t>RxD</a:t>
                </a:r>
                <a:r>
                  <a:rPr lang="zh-CN" altLang="en-US" sz="2000" dirty="0">
                    <a:solidFill>
                      <a:schemeClr val="tx2"/>
                    </a:solidFill>
                    <a:latin typeface="+mn-lt"/>
                    <a:ea typeface="+mn-ea"/>
                    <a:cs typeface="+mn-ea"/>
                    <a:sym typeface="+mn-lt"/>
                  </a:rPr>
                  <a:t>，串行接收数据。</a:t>
                </a:r>
                <a:r>
                  <a:rPr lang="en-US" altLang="zh-CN" sz="2000" dirty="0">
                    <a:solidFill>
                      <a:schemeClr val="tx2"/>
                    </a:solidFill>
                    <a:latin typeface="+mn-lt"/>
                    <a:ea typeface="+mn-ea"/>
                    <a:cs typeface="+mn-ea"/>
                    <a:sym typeface="+mn-lt"/>
                  </a:rPr>
                  <a:t>CPU</a:t>
                </a:r>
                <a:r>
                  <a:rPr lang="zh-CN" altLang="en-US" sz="2000" dirty="0">
                    <a:solidFill>
                      <a:schemeClr val="tx2"/>
                    </a:solidFill>
                    <a:latin typeface="+mn-lt"/>
                    <a:ea typeface="+mn-ea"/>
                    <a:cs typeface="+mn-ea"/>
                    <a:sym typeface="+mn-lt"/>
                  </a:rPr>
                  <a:t>可从状态寄存器中读取该状态；</a:t>
                </a:r>
                <a:r>
                  <a:rPr lang="en-US" altLang="zh-CN" sz="2000" dirty="0">
                    <a:solidFill>
                      <a:schemeClr val="tx2"/>
                    </a:solidFill>
                    <a:latin typeface="+mn-lt"/>
                    <a:ea typeface="+mn-ea"/>
                    <a:cs typeface="+mn-ea"/>
                    <a:sym typeface="+mn-lt"/>
                  </a:rPr>
                  <a:t> </a:t>
                </a:r>
                <a:r>
                  <a:rPr lang="en-US" altLang="zh-CN" sz="2000" dirty="0">
                    <a:solidFill>
                      <a:srgbClr val="009900"/>
                    </a:solidFill>
                    <a:latin typeface="+mn-lt"/>
                    <a:ea typeface="+mn-ea"/>
                    <a:cs typeface="+mn-ea"/>
                    <a:sym typeface="+mn-lt"/>
                  </a:rPr>
                  <a:t>SYNDET</a:t>
                </a:r>
                <a:r>
                  <a:rPr lang="zh-CN" altLang="en-US" sz="2000" dirty="0">
                    <a:solidFill>
                      <a:srgbClr val="009900"/>
                    </a:solidFill>
                    <a:latin typeface="+mn-lt"/>
                    <a:ea typeface="+mn-ea"/>
                    <a:cs typeface="+mn-ea"/>
                    <a:sym typeface="+mn-lt"/>
                  </a:rPr>
                  <a:t>异步方式下不用</a:t>
                </a:r>
                <a:r>
                  <a:rPr lang="zh-CN" altLang="en-US" sz="2000" dirty="0">
                    <a:solidFill>
                      <a:schemeClr val="tx2"/>
                    </a:solidFill>
                    <a:latin typeface="+mn-lt"/>
                    <a:ea typeface="+mn-ea"/>
                    <a:cs typeface="+mn-ea"/>
                    <a:sym typeface="+mn-lt"/>
                  </a:rPr>
                  <a:t>。</a:t>
                </a:r>
                <a:endParaRPr lang="zh-CN" altLang="en-US" sz="2000" dirty="0">
                  <a:solidFill>
                    <a:schemeClr val="tx2"/>
                  </a:solidFill>
                  <a:latin typeface="+mn-lt"/>
                  <a:ea typeface="+mn-ea"/>
                  <a:cs typeface="+mn-ea"/>
                  <a:sym typeface="+mn-lt"/>
                </a:endParaRPr>
              </a:p>
              <a:p>
                <a:pPr marL="457200" indent="-457200" algn="just">
                  <a:lnSpc>
                    <a:spcPct val="130000"/>
                  </a:lnSpc>
                  <a:buFont typeface="+mj-ea"/>
                  <a:buAutoNum type="circleNumDbPlain"/>
                  <a:defRPr/>
                </a:pPr>
                <a14:m>
                  <m:oMath xmlns:m="http://schemas.openxmlformats.org/officeDocument/2006/math">
                    <m:acc>
                      <m:accPr>
                        <m:chr m:val="̅"/>
                        <m:ctrlPr>
                          <a:rPr lang="en-US" altLang="zh-CN" sz="2000" i="1" dirty="0" smtClean="0">
                            <a:solidFill>
                              <a:schemeClr val="tx2"/>
                            </a:solidFill>
                            <a:latin typeface="Cambria Math" panose="02040503050406030204" pitchFamily="18" charset="0"/>
                            <a:ea typeface="+mn-ea"/>
                            <a:cs typeface="+mn-ea"/>
                            <a:sym typeface="+mn-lt"/>
                          </a:rPr>
                        </m:ctrlPr>
                      </m:accPr>
                      <m:e>
                        <m:r>
                          <a:rPr lang="en-US" altLang="zh-CN" sz="2000" b="1" i="0" dirty="0">
                            <a:solidFill>
                              <a:schemeClr val="tx2"/>
                            </a:solidFill>
                            <a:latin typeface="Cambria Math" panose="02040503050406030204" pitchFamily="18" charset="0"/>
                            <a:ea typeface="+mn-ea"/>
                            <a:cs typeface="+mn-ea"/>
                            <a:sym typeface="+mn-lt"/>
                          </a:rPr>
                          <m:t>𝐑</m:t>
                        </m:r>
                        <m:r>
                          <a:rPr lang="en-US" altLang="zh-CN" sz="2000" b="1" i="0" baseline="-25000" dirty="0">
                            <a:solidFill>
                              <a:schemeClr val="tx2"/>
                            </a:solidFill>
                            <a:latin typeface="Cambria Math" panose="02040503050406030204" pitchFamily="18" charset="0"/>
                            <a:ea typeface="+mn-ea"/>
                            <a:cs typeface="+mn-ea"/>
                            <a:sym typeface="+mn-lt"/>
                          </a:rPr>
                          <m:t>𝐗</m:t>
                        </m:r>
                        <m:r>
                          <a:rPr lang="en-US" altLang="zh-CN" sz="2000" b="1" i="0" dirty="0">
                            <a:solidFill>
                              <a:schemeClr val="tx2"/>
                            </a:solidFill>
                            <a:latin typeface="Cambria Math" panose="02040503050406030204" pitchFamily="18" charset="0"/>
                            <a:ea typeface="+mn-ea"/>
                            <a:cs typeface="+mn-ea"/>
                            <a:sym typeface="+mn-lt"/>
                          </a:rPr>
                          <m:t>𝐂</m:t>
                        </m:r>
                      </m:e>
                    </m:acc>
                  </m:oMath>
                </a14:m>
                <a:r>
                  <a:rPr lang="zh-CN" altLang="en-US" sz="2000" dirty="0">
                    <a:solidFill>
                      <a:schemeClr val="tx2"/>
                    </a:solidFill>
                    <a:latin typeface="+mn-lt"/>
                    <a:ea typeface="+mn-ea"/>
                    <a:cs typeface="+mn-ea"/>
                    <a:sym typeface="+mn-lt"/>
                  </a:rPr>
                  <a:t>：</a:t>
                </a:r>
                <a:r>
                  <a:rPr lang="zh-CN" altLang="en-US" sz="2000" dirty="0">
                    <a:solidFill>
                      <a:srgbClr val="0033CC"/>
                    </a:solidFill>
                    <a:latin typeface="+mn-lt"/>
                    <a:ea typeface="+mn-ea"/>
                    <a:cs typeface="+mn-ea"/>
                    <a:sym typeface="+mn-lt"/>
                  </a:rPr>
                  <a:t>接收器输入时钟</a:t>
                </a:r>
                <a:r>
                  <a:rPr lang="zh-CN" altLang="en-US" sz="2000" dirty="0">
                    <a:latin typeface="+mn-lt"/>
                    <a:ea typeface="+mn-ea"/>
                    <a:cs typeface="+mn-ea"/>
                    <a:sym typeface="+mn-lt"/>
                  </a:rPr>
                  <a:t>。</a:t>
                </a:r>
                <a:endParaRPr lang="zh-CN" altLang="en-US" sz="2000" dirty="0">
                  <a:latin typeface="+mn-lt"/>
                  <a:ea typeface="+mn-ea"/>
                  <a:cs typeface="+mn-ea"/>
                  <a:sym typeface="+mn-lt"/>
                </a:endParaRPr>
              </a:p>
            </p:txBody>
          </p:sp>
        </mc:Choice>
        <mc:Fallback>
          <p:sp>
            <p:nvSpPr>
              <p:cNvPr id="48130" name="Text Box 2"/>
              <p:cNvSpPr txBox="1">
                <a:spLocks noRot="1" noChangeAspect="1" noMove="1" noResize="1" noEditPoints="1" noAdjustHandles="1" noChangeArrowheads="1" noChangeShapeType="1" noTextEdit="1"/>
              </p:cNvSpPr>
              <p:nvPr/>
            </p:nvSpPr>
            <p:spPr bwMode="auto">
              <a:xfrm>
                <a:off x="534399" y="1246188"/>
                <a:ext cx="8075202" cy="4928470"/>
              </a:xfrm>
              <a:prstGeom prst="rect">
                <a:avLst/>
              </a:prstGeom>
              <a:blipFill rotWithShape="1">
                <a:blip r:embed="rId1"/>
                <a:stretch>
                  <a:fillRect l="-5" t="-6" r="3" b="11"/>
                </a:stretch>
              </a:blipFill>
            </p:spPr>
            <p:txBody>
              <a:bodyPr/>
              <a:lstStyle/>
              <a:p>
                <a:r>
                  <a:rPr lang="zh-CN" altLang="en-US">
                    <a:noFill/>
                  </a:rPr>
                  <a:t> </a:t>
                </a:r>
              </a:p>
            </p:txBody>
          </p:sp>
        </mc:Fallback>
      </mc:AlternateContent>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093" name="Group 189"/>
          <p:cNvGraphicFramePr>
            <a:graphicFrameLocks noGrp="1"/>
          </p:cNvGraphicFramePr>
          <p:nvPr/>
        </p:nvGraphicFramePr>
        <p:xfrm>
          <a:off x="1751851" y="3529284"/>
          <a:ext cx="5640286" cy="2293804"/>
        </p:xfrm>
        <a:graphic>
          <a:graphicData uri="http://schemas.openxmlformats.org/drawingml/2006/table">
            <a:tbl>
              <a:tblPr/>
              <a:tblGrid>
                <a:gridCol w="774981"/>
                <a:gridCol w="714559"/>
                <a:gridCol w="715872"/>
                <a:gridCol w="714559"/>
                <a:gridCol w="2720315"/>
              </a:tblGrid>
              <a:tr h="454154">
                <a:tc>
                  <a:txBody>
                    <a:bodyPr/>
                    <a:lstStyle/>
                    <a:p>
                      <a:endParaRPr lang="zh-CN"/>
                    </a:p>
                  </a:txBody>
                  <a:tcPr marL="90000" marR="90000" marT="46805" marB="46805" anchor="ctr" horzOverflow="overflow">
                    <a:lnL cap="flat">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1"/>
                      <a:stretch>
                        <a:fillRect t="-2667" r="-630709" b="-424000"/>
                      </a:stretch>
                    </a:blipFill>
                  </a:tcPr>
                </a:tc>
                <a:tc>
                  <a:txBody>
                    <a:bodyPr/>
                    <a:lstStyle/>
                    <a:p>
                      <a:endParaRPr lang="zh-CN"/>
                    </a:p>
                  </a:txBody>
                  <a:tcPr marL="90000" marR="90000"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1"/>
                      <a:stretch>
                        <a:fillRect l="-107627" t="-2667" r="-578814" b="-424000"/>
                      </a:stretch>
                    </a:blipFill>
                  </a:tcPr>
                </a:tc>
                <a:tc>
                  <a:txBody>
                    <a:bodyPr/>
                    <a:lstStyle/>
                    <a:p>
                      <a:endParaRPr lang="zh-CN"/>
                    </a:p>
                  </a:txBody>
                  <a:tcPr marL="90000" marR="90000"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1"/>
                      <a:stretch>
                        <a:fillRect l="-209402" t="-2667" r="-483761" b="-424000"/>
                      </a:stretch>
                    </a:blipFill>
                  </a:tcPr>
                </a:tc>
                <a:tc>
                  <a:txBody>
                    <a:bodyPr/>
                    <a:lstStyle/>
                    <a:p>
                      <a:endParaRPr lang="zh-CN"/>
                    </a:p>
                  </a:txBody>
                  <a:tcPr marL="90000" marR="90000"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1"/>
                      <a:stretch>
                        <a:fillRect l="-309402" t="-2667" r="-383761" b="-424000"/>
                      </a:stretch>
                    </a:blip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功         能</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7930">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CPU</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从</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8251A</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读数据</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7930">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CUP</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从</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8251A</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读状态</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7930">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CUP</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写数据到</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8251A</a:t>
                      </a:r>
                      <a:endPar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7930">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0</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CPU</a:t>
                      </a: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写命令到</a:t>
                      </a:r>
                      <a:r>
                        <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rPr>
                        <a:t>8251A</a:t>
                      </a:r>
                      <a:endParaRPr kumimoji="1" lang="en-US" altLang="zh-CN" sz="1800" b="1" i="0" u="none" strike="noStrike" cap="none" normalizeH="0" baseline="0" dirty="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7930">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1</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X</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X</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800" b="1" i="0" u="none" strike="noStrike" cap="none" normalizeH="0" baseline="0">
                          <a:ln>
                            <a:noFill/>
                          </a:ln>
                          <a:solidFill>
                            <a:schemeClr val="tx1"/>
                          </a:solidFill>
                          <a:effectLst/>
                          <a:latin typeface="楷体_GB2312" pitchFamily="49" charset="-122"/>
                          <a:ea typeface="楷体_GB2312" pitchFamily="49" charset="-122"/>
                        </a:rPr>
                        <a:t>X</a:t>
                      </a:r>
                      <a:endParaRPr kumimoji="1" lang="en-US" altLang="zh-CN" sz="1800" b="1" i="0" u="none" strike="noStrike" cap="none" normalizeH="0" baseline="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rPr>
                        <a:t>总线浮空</a:t>
                      </a:r>
                      <a:endParaRPr kumimoji="1" lang="zh-CN" altLang="en-US" sz="1800" b="1" i="0" u="none" strike="noStrike" cap="none" normalizeH="0" baseline="0" dirty="0">
                        <a:ln>
                          <a:noFill/>
                        </a:ln>
                        <a:solidFill>
                          <a:schemeClr val="tx1"/>
                        </a:solidFill>
                        <a:effectLst/>
                        <a:latin typeface="楷体_GB2312" pitchFamily="49" charset="-122"/>
                        <a:ea typeface="楷体_GB2312" pitchFamily="49" charset="-122"/>
                      </a:endParaRPr>
                    </a:p>
                  </a:txBody>
                  <a:tcPr marL="90000" marR="90000" marT="46805" marB="46805" anchor="ctr" anchorCtr="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5344" name="Text Box 142"/>
          <p:cNvSpPr txBox="1">
            <a:spLocks noChangeArrowheads="1"/>
          </p:cNvSpPr>
          <p:nvPr/>
        </p:nvSpPr>
        <p:spPr bwMode="auto">
          <a:xfrm>
            <a:off x="745583" y="1286234"/>
            <a:ext cx="765282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342900" indent="-342900" algn="ctr">
              <a:lnSpc>
                <a:spcPct val="110000"/>
              </a:lnSpc>
              <a:spcBef>
                <a:spcPct val="5000"/>
              </a:spcBef>
              <a:defRPr/>
            </a:pPr>
            <a:r>
              <a:rPr lang="zh-CN" altLang="en-US" sz="3200" dirty="0">
                <a:solidFill>
                  <a:srgbClr val="C00000"/>
                </a:solidFill>
                <a:latin typeface="+mn-lt"/>
                <a:ea typeface="+mn-ea"/>
                <a:cs typeface="+mn-ea"/>
                <a:sym typeface="+mn-lt"/>
              </a:rPr>
              <a:t>数据总线缓冲器</a:t>
            </a:r>
            <a:endParaRPr lang="zh-CN" altLang="en-US" sz="3200" dirty="0">
              <a:solidFill>
                <a:srgbClr val="C00000"/>
              </a:solidFill>
              <a:latin typeface="+mn-lt"/>
              <a:ea typeface="+mn-ea"/>
              <a:cs typeface="+mn-ea"/>
              <a:sym typeface="+mn-lt"/>
            </a:endParaRPr>
          </a:p>
          <a:p>
            <a:pPr algn="just">
              <a:spcBef>
                <a:spcPct val="20000"/>
              </a:spcBef>
            </a:pPr>
            <a:r>
              <a:rPr lang="zh-CN" altLang="en-US" dirty="0">
                <a:latin typeface="+mn-lt"/>
                <a:ea typeface="+mn-ea"/>
                <a:cs typeface="+mn-ea"/>
                <a:sym typeface="+mn-lt"/>
              </a:rPr>
              <a:t>    三态双向，它含有数据缓冲器和命令缓冲器。是</a:t>
            </a:r>
            <a:r>
              <a:rPr lang="en-US" altLang="zh-CN" dirty="0">
                <a:latin typeface="+mn-lt"/>
                <a:ea typeface="+mn-ea"/>
                <a:cs typeface="+mn-ea"/>
                <a:sym typeface="+mn-lt"/>
              </a:rPr>
              <a:t>CPU</a:t>
            </a:r>
            <a:r>
              <a:rPr lang="zh-CN" altLang="en-US" dirty="0">
                <a:latin typeface="+mn-lt"/>
                <a:ea typeface="+mn-ea"/>
                <a:cs typeface="+mn-ea"/>
                <a:sym typeface="+mn-lt"/>
              </a:rPr>
              <a:t>与</a:t>
            </a:r>
            <a:r>
              <a:rPr lang="en-US" altLang="zh-CN" dirty="0">
                <a:latin typeface="+mn-lt"/>
                <a:ea typeface="+mn-ea"/>
                <a:cs typeface="+mn-ea"/>
                <a:sym typeface="+mn-lt"/>
              </a:rPr>
              <a:t>8251A</a:t>
            </a:r>
            <a:r>
              <a:rPr lang="zh-CN" altLang="en-US" dirty="0">
                <a:latin typeface="+mn-lt"/>
                <a:ea typeface="+mn-ea"/>
                <a:cs typeface="+mn-ea"/>
                <a:sym typeface="+mn-lt"/>
              </a:rPr>
              <a:t>交换数据、发布命令和读取状态的通道。</a:t>
            </a:r>
            <a:endParaRPr lang="zh-CN" altLang="en-US" dirty="0">
              <a:latin typeface="+mn-lt"/>
              <a:ea typeface="+mn-ea"/>
              <a:cs typeface="+mn-ea"/>
              <a:sym typeface="+mn-lt"/>
            </a:endParaRPr>
          </a:p>
        </p:txBody>
      </p:sp>
      <p:sp>
        <p:nvSpPr>
          <p:cNvPr id="2" name="矩形 1"/>
          <p:cNvSpPr/>
          <p:nvPr/>
        </p:nvSpPr>
        <p:spPr>
          <a:xfrm>
            <a:off x="3175612" y="2833068"/>
            <a:ext cx="2792765" cy="595932"/>
          </a:xfrm>
          <a:prstGeom prst="rect">
            <a:avLst/>
          </a:prstGeom>
        </p:spPr>
        <p:txBody>
          <a:bodyPr wrap="square">
            <a:spAutoFit/>
          </a:bodyPr>
          <a:lstStyle/>
          <a:p>
            <a:pPr marL="342900" indent="-342900" algn="ctr">
              <a:lnSpc>
                <a:spcPct val="110000"/>
              </a:lnSpc>
              <a:spcBef>
                <a:spcPct val="5000"/>
              </a:spcBef>
              <a:defRPr/>
            </a:pPr>
            <a:r>
              <a:rPr lang="zh-CN" altLang="en-US" sz="3200" dirty="0">
                <a:solidFill>
                  <a:srgbClr val="C00000"/>
                </a:solidFill>
                <a:latin typeface="+mn-lt"/>
                <a:ea typeface="+mn-ea"/>
                <a:cs typeface="+mn-ea"/>
                <a:sym typeface="+mn-lt"/>
              </a:rPr>
              <a:t>读</a:t>
            </a:r>
            <a:r>
              <a:rPr lang="en-US" altLang="zh-CN" sz="3200" dirty="0">
                <a:solidFill>
                  <a:srgbClr val="C00000"/>
                </a:solidFill>
                <a:latin typeface="+mn-lt"/>
                <a:ea typeface="+mn-ea"/>
                <a:cs typeface="+mn-ea"/>
                <a:sym typeface="+mn-lt"/>
              </a:rPr>
              <a:t>/</a:t>
            </a:r>
            <a:r>
              <a:rPr lang="zh-CN" altLang="en-US" sz="3200" dirty="0">
                <a:solidFill>
                  <a:srgbClr val="C00000"/>
                </a:solidFill>
                <a:latin typeface="+mn-lt"/>
                <a:ea typeface="+mn-ea"/>
                <a:cs typeface="+mn-ea"/>
                <a:sym typeface="+mn-lt"/>
              </a:rPr>
              <a:t>写控制逻辑   </a:t>
            </a:r>
            <a:endParaRPr lang="zh-CN" altLang="en-US" sz="3200" dirty="0">
              <a:solidFill>
                <a:srgbClr val="C00000"/>
              </a:solidFill>
              <a:latin typeface="+mn-lt"/>
              <a:ea typeface="+mn-ea"/>
              <a:cs typeface="+mn-ea"/>
              <a:sym typeface="+mn-lt"/>
            </a:endParaRPr>
          </a:p>
        </p:txBody>
      </p:sp>
      <mc:AlternateContent xmlns:mc="http://schemas.openxmlformats.org/markup-compatibility/2006">
        <mc:Choice xmlns:a14="http://schemas.microsoft.com/office/drawing/2010/main" Requires="a14">
          <p:sp>
            <p:nvSpPr>
              <p:cNvPr id="9" name="Rectangle 196"/>
              <p:cNvSpPr>
                <a:spLocks noChangeArrowheads="1"/>
              </p:cNvSpPr>
              <p:nvPr/>
            </p:nvSpPr>
            <p:spPr bwMode="auto">
              <a:xfrm>
                <a:off x="858565" y="6021695"/>
                <a:ext cx="742685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1"/>
                  </a:buClr>
                  <a:buSzPct val="65000"/>
                  <a:buFont typeface="Wingdings" panose="05000000000000000000" pitchFamily="2" charset="2"/>
                  <a:buChar char="n"/>
                  <a:defRPr sz="3200" b="1">
                    <a:solidFill>
                      <a:srgbClr val="0000E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3200" b="1">
                    <a:solidFill>
                      <a:srgbClr val="0000E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800" b="1">
                    <a:solidFill>
                      <a:srgbClr val="0000E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800" b="1">
                    <a:solidFill>
                      <a:srgbClr val="0000E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800" b="1">
                    <a:solidFill>
                      <a:srgbClr val="0000E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800" b="1">
                    <a:solidFill>
                      <a:srgbClr val="0000E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800" b="1">
                    <a:solidFill>
                      <a:srgbClr val="0000E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800" b="1">
                    <a:solidFill>
                      <a:srgbClr val="0000E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800" b="1">
                    <a:solidFill>
                      <a:srgbClr val="0000E1"/>
                    </a:solidFill>
                    <a:latin typeface="Arial" panose="020B0604020202020204" pitchFamily="34" charset="0"/>
                    <a:ea typeface="宋体" panose="02010600030101010101" pitchFamily="2" charset="-122"/>
                  </a:defRPr>
                </a:lvl9pPr>
              </a:lstStyle>
              <a:p>
                <a:pPr algn="just" eaLnBrk="1" hangingPunct="1">
                  <a:spcBef>
                    <a:spcPct val="0"/>
                  </a:spcBef>
                  <a:buClrTx/>
                  <a:buSzTx/>
                  <a:buNone/>
                </a:pPr>
                <a14:m>
                  <m:oMath xmlns:m="http://schemas.openxmlformats.org/officeDocument/2006/math">
                    <m:r>
                      <a:rPr kumimoji="1" lang="en-US" altLang="zh-CN" sz="2000" dirty="0" smtClean="0">
                        <a:solidFill>
                          <a:srgbClr val="990033"/>
                        </a:solidFill>
                        <a:latin typeface="Cambria Math" panose="02040503050406030204" pitchFamily="18" charset="0"/>
                        <a:ea typeface="+mn-ea"/>
                        <a:cs typeface="+mn-ea"/>
                        <a:sym typeface="+mn-lt"/>
                      </a:rPr>
                      <m:t>𝐂</m:t>
                    </m:r>
                    <m:r>
                      <a:rPr kumimoji="1" lang="en-US" altLang="zh-CN" sz="2000" dirty="0" smtClean="0">
                        <a:solidFill>
                          <a:srgbClr val="990033"/>
                        </a:solidFill>
                        <a:latin typeface="Cambria Math" panose="02040503050406030204" pitchFamily="18" charset="0"/>
                        <a:ea typeface="+mn-ea"/>
                        <a:cs typeface="+mn-ea"/>
                        <a:sym typeface="+mn-lt"/>
                      </a:rPr>
                      <m:t>/</m:t>
                    </m:r>
                    <m:acc>
                      <m:accPr>
                        <m:chr m:val="̅"/>
                        <m:ctrlPr>
                          <a:rPr kumimoji="1" lang="en-US" altLang="zh-CN" sz="2000" i="1" dirty="0">
                            <a:solidFill>
                              <a:srgbClr val="990033"/>
                            </a:solidFill>
                            <a:latin typeface="Cambria Math" panose="02040503050406030204" pitchFamily="18" charset="0"/>
                            <a:ea typeface="+mn-ea"/>
                            <a:cs typeface="+mn-ea"/>
                            <a:sym typeface="+mn-lt"/>
                          </a:rPr>
                        </m:ctrlPr>
                      </m:accPr>
                      <m:e>
                        <m:r>
                          <a:rPr kumimoji="1" lang="en-US" altLang="zh-CN" sz="2000" dirty="0">
                            <a:solidFill>
                              <a:srgbClr val="990033"/>
                            </a:solidFill>
                            <a:latin typeface="Cambria Math" panose="02040503050406030204" pitchFamily="18" charset="0"/>
                            <a:ea typeface="+mn-ea"/>
                            <a:cs typeface="+mn-ea"/>
                            <a:sym typeface="+mn-lt"/>
                          </a:rPr>
                          <m:t>𝐃</m:t>
                        </m:r>
                      </m:e>
                    </m:acc>
                  </m:oMath>
                </a14:m>
                <a:r>
                  <a:rPr lang="zh-CN" altLang="en-US" sz="2000" dirty="0">
                    <a:solidFill>
                      <a:srgbClr val="990033"/>
                    </a:solidFill>
                    <a:latin typeface="+mn-lt"/>
                    <a:ea typeface="+mn-ea"/>
                    <a:cs typeface="+mn-ea"/>
                    <a:sym typeface="+mn-lt"/>
                  </a:rPr>
                  <a:t>：控制</a:t>
                </a:r>
                <a:r>
                  <a:rPr lang="en-US" altLang="zh-CN" sz="2000" dirty="0">
                    <a:solidFill>
                      <a:srgbClr val="990033"/>
                    </a:solidFill>
                    <a:latin typeface="+mn-lt"/>
                    <a:ea typeface="+mn-ea"/>
                    <a:cs typeface="+mn-ea"/>
                    <a:sym typeface="+mn-lt"/>
                  </a:rPr>
                  <a:t>/</a:t>
                </a:r>
                <a:r>
                  <a:rPr lang="zh-CN" altLang="en-US" sz="2000" dirty="0">
                    <a:solidFill>
                      <a:srgbClr val="990033"/>
                    </a:solidFill>
                    <a:latin typeface="+mn-lt"/>
                    <a:ea typeface="+mn-ea"/>
                    <a:cs typeface="+mn-ea"/>
                    <a:sym typeface="+mn-lt"/>
                  </a:rPr>
                  <a:t>数据信号输入端。</a:t>
                </a:r>
                <a14:m>
                  <m:oMath xmlns:m="http://schemas.openxmlformats.org/officeDocument/2006/math">
                    <m:r>
                      <a:rPr kumimoji="1" lang="en-US" altLang="zh-CN" sz="2000" dirty="0">
                        <a:solidFill>
                          <a:srgbClr val="990033"/>
                        </a:solidFill>
                        <a:latin typeface="Cambria Math" panose="02040503050406030204" pitchFamily="18" charset="0"/>
                        <a:ea typeface="+mn-ea"/>
                        <a:cs typeface="+mn-ea"/>
                        <a:sym typeface="+mn-lt"/>
                      </a:rPr>
                      <m:t>𝐂</m:t>
                    </m:r>
                    <m:r>
                      <a:rPr kumimoji="1" lang="en-US" altLang="zh-CN" sz="2000" dirty="0">
                        <a:solidFill>
                          <a:srgbClr val="990033"/>
                        </a:solidFill>
                        <a:latin typeface="Cambria Math" panose="02040503050406030204" pitchFamily="18" charset="0"/>
                        <a:ea typeface="+mn-ea"/>
                        <a:cs typeface="+mn-ea"/>
                        <a:sym typeface="+mn-lt"/>
                      </a:rPr>
                      <m:t>/</m:t>
                    </m:r>
                    <m:acc>
                      <m:accPr>
                        <m:chr m:val="̅"/>
                        <m:ctrlPr>
                          <a:rPr kumimoji="1" lang="en-US" altLang="zh-CN" sz="2000" i="1" dirty="0">
                            <a:solidFill>
                              <a:srgbClr val="990033"/>
                            </a:solidFill>
                            <a:latin typeface="Cambria Math" panose="02040503050406030204" pitchFamily="18" charset="0"/>
                            <a:ea typeface="+mn-ea"/>
                            <a:cs typeface="+mn-ea"/>
                            <a:sym typeface="+mn-lt"/>
                          </a:rPr>
                        </m:ctrlPr>
                      </m:accPr>
                      <m:e>
                        <m:r>
                          <a:rPr kumimoji="1" lang="en-US" altLang="zh-CN" sz="2000" dirty="0">
                            <a:solidFill>
                              <a:srgbClr val="990033"/>
                            </a:solidFill>
                            <a:latin typeface="Cambria Math" panose="02040503050406030204" pitchFamily="18" charset="0"/>
                            <a:ea typeface="+mn-ea"/>
                            <a:cs typeface="+mn-ea"/>
                            <a:sym typeface="+mn-lt"/>
                          </a:rPr>
                          <m:t>𝐃</m:t>
                        </m:r>
                      </m:e>
                    </m:acc>
                  </m:oMath>
                </a14:m>
                <a:r>
                  <a:rPr lang="en-US" altLang="zh-CN" sz="2000" dirty="0">
                    <a:solidFill>
                      <a:srgbClr val="990033"/>
                    </a:solidFill>
                    <a:latin typeface="+mn-lt"/>
                    <a:ea typeface="+mn-ea"/>
                    <a:cs typeface="+mn-ea"/>
                    <a:sym typeface="+mn-lt"/>
                  </a:rPr>
                  <a:t>=1</a:t>
                </a:r>
                <a:r>
                  <a:rPr lang="zh-CN" altLang="en-US" sz="2000" dirty="0">
                    <a:solidFill>
                      <a:srgbClr val="990033"/>
                    </a:solidFill>
                    <a:latin typeface="+mn-lt"/>
                    <a:ea typeface="+mn-ea"/>
                    <a:cs typeface="+mn-ea"/>
                    <a:sym typeface="+mn-lt"/>
                  </a:rPr>
                  <a:t>，数据总线传输的是控制信息和状态字；</a:t>
                </a:r>
                <a14:m>
                  <m:oMath xmlns:m="http://schemas.openxmlformats.org/officeDocument/2006/math">
                    <m:r>
                      <a:rPr kumimoji="1" lang="en-US" altLang="zh-CN" sz="2000" dirty="0">
                        <a:solidFill>
                          <a:srgbClr val="990033"/>
                        </a:solidFill>
                        <a:latin typeface="Cambria Math" panose="02040503050406030204" pitchFamily="18" charset="0"/>
                        <a:ea typeface="+mn-ea"/>
                        <a:cs typeface="+mn-ea"/>
                        <a:sym typeface="+mn-lt"/>
                      </a:rPr>
                      <m:t>𝐂</m:t>
                    </m:r>
                    <m:r>
                      <a:rPr kumimoji="1" lang="en-US" altLang="zh-CN" sz="2000" dirty="0">
                        <a:solidFill>
                          <a:srgbClr val="990033"/>
                        </a:solidFill>
                        <a:latin typeface="Cambria Math" panose="02040503050406030204" pitchFamily="18" charset="0"/>
                        <a:ea typeface="+mn-ea"/>
                        <a:cs typeface="+mn-ea"/>
                        <a:sym typeface="+mn-lt"/>
                      </a:rPr>
                      <m:t>/</m:t>
                    </m:r>
                    <m:acc>
                      <m:accPr>
                        <m:chr m:val="̅"/>
                        <m:ctrlPr>
                          <a:rPr kumimoji="1" lang="en-US" altLang="zh-CN" sz="2000" i="1" dirty="0">
                            <a:solidFill>
                              <a:srgbClr val="990033"/>
                            </a:solidFill>
                            <a:latin typeface="Cambria Math" panose="02040503050406030204" pitchFamily="18" charset="0"/>
                            <a:ea typeface="+mn-ea"/>
                            <a:cs typeface="+mn-ea"/>
                            <a:sym typeface="+mn-lt"/>
                          </a:rPr>
                        </m:ctrlPr>
                      </m:accPr>
                      <m:e>
                        <m:r>
                          <a:rPr kumimoji="1" lang="en-US" altLang="zh-CN" sz="2000" dirty="0">
                            <a:solidFill>
                              <a:srgbClr val="990033"/>
                            </a:solidFill>
                            <a:latin typeface="Cambria Math" panose="02040503050406030204" pitchFamily="18" charset="0"/>
                            <a:ea typeface="+mn-ea"/>
                            <a:cs typeface="+mn-ea"/>
                            <a:sym typeface="+mn-lt"/>
                          </a:rPr>
                          <m:t>𝐃</m:t>
                        </m:r>
                      </m:e>
                    </m:acc>
                  </m:oMath>
                </a14:m>
                <a:r>
                  <a:rPr lang="en-US" altLang="zh-CN" sz="2000" dirty="0">
                    <a:solidFill>
                      <a:srgbClr val="990033"/>
                    </a:solidFill>
                    <a:latin typeface="+mn-lt"/>
                    <a:ea typeface="+mn-ea"/>
                    <a:cs typeface="+mn-ea"/>
                    <a:sym typeface="+mn-lt"/>
                  </a:rPr>
                  <a:t>=0</a:t>
                </a:r>
                <a:r>
                  <a:rPr lang="zh-CN" altLang="en-US" sz="2000" dirty="0">
                    <a:solidFill>
                      <a:srgbClr val="990033"/>
                    </a:solidFill>
                    <a:latin typeface="+mn-lt"/>
                    <a:ea typeface="+mn-ea"/>
                    <a:cs typeface="+mn-ea"/>
                    <a:sym typeface="+mn-lt"/>
                  </a:rPr>
                  <a:t>，传送的是数据信息。</a:t>
                </a:r>
                <a:endParaRPr lang="zh-CN" altLang="en-US" sz="2000" dirty="0">
                  <a:solidFill>
                    <a:srgbClr val="990033"/>
                  </a:solidFill>
                  <a:latin typeface="+mn-lt"/>
                  <a:ea typeface="+mn-ea"/>
                  <a:cs typeface="+mn-ea"/>
                  <a:sym typeface="+mn-lt"/>
                </a:endParaRPr>
              </a:p>
            </p:txBody>
          </p:sp>
        </mc:Choice>
        <mc:Fallback>
          <p:sp>
            <p:nvSpPr>
              <p:cNvPr id="9" name="Rectangle 196"/>
              <p:cNvSpPr>
                <a:spLocks noRot="1" noChangeAspect="1" noMove="1" noResize="1" noEditPoints="1" noAdjustHandles="1" noChangeArrowheads="1" noChangeShapeType="1" noTextEdit="1"/>
              </p:cNvSpPr>
              <p:nvPr/>
            </p:nvSpPr>
            <p:spPr bwMode="auto">
              <a:xfrm>
                <a:off x="858565" y="6021695"/>
                <a:ext cx="7426858" cy="707886"/>
              </a:xfrm>
              <a:prstGeom prst="rect">
                <a:avLst/>
              </a:prstGeom>
              <a:blipFill rotWithShape="1">
                <a:blip r:embed="rId2"/>
                <a:stretch>
                  <a:fillRect l="-1" t="-88" r="8" b="6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Tree>
  </p:cSld>
  <p:clrMapOvr>
    <a:masterClrMapping/>
  </p:clrMapOvr>
  <p:transition>
    <p:rand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647700" y="1181459"/>
            <a:ext cx="7848600" cy="5062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342900" indent="-342900" algn="ctr">
              <a:lnSpc>
                <a:spcPct val="110000"/>
              </a:lnSpc>
              <a:spcBef>
                <a:spcPct val="5000"/>
              </a:spcBef>
              <a:buClr>
                <a:schemeClr val="accent2"/>
              </a:buClr>
              <a:buSzPct val="80000"/>
              <a:buFont typeface="Wingdings" panose="05000000000000000000" pitchFamily="2" charset="2"/>
              <a:buNone/>
              <a:defRPr/>
            </a:pPr>
            <a:r>
              <a:rPr lang="zh-CN" altLang="en-US" sz="3200" dirty="0">
                <a:solidFill>
                  <a:srgbClr val="C00000"/>
                </a:solidFill>
                <a:latin typeface="+mn-lt"/>
                <a:ea typeface="+mn-ea"/>
                <a:cs typeface="+mn-ea"/>
                <a:sym typeface="+mn-lt"/>
              </a:rPr>
              <a:t>调制解调器控制</a:t>
            </a:r>
            <a:endParaRPr lang="en-US" altLang="zh-CN" sz="3200" dirty="0">
              <a:solidFill>
                <a:srgbClr val="C00000"/>
              </a:solidFill>
              <a:latin typeface="+mn-lt"/>
              <a:ea typeface="+mn-ea"/>
              <a:cs typeface="+mn-ea"/>
              <a:sym typeface="+mn-lt"/>
            </a:endParaRPr>
          </a:p>
          <a:p>
            <a:pPr marL="342900" indent="-342900" algn="ctr">
              <a:lnSpc>
                <a:spcPct val="110000"/>
              </a:lnSpc>
              <a:spcBef>
                <a:spcPct val="5000"/>
              </a:spcBef>
              <a:buClr>
                <a:schemeClr val="accent2"/>
              </a:buClr>
              <a:buSzPct val="80000"/>
              <a:buFont typeface="Wingdings" panose="05000000000000000000" pitchFamily="2" charset="2"/>
              <a:buNone/>
              <a:defRPr/>
            </a:pPr>
            <a:r>
              <a:rPr lang="zh-CN" altLang="en-US" sz="3200" dirty="0">
                <a:solidFill>
                  <a:srgbClr val="C00000"/>
                </a:solidFill>
                <a:latin typeface="+mn-lt"/>
                <a:ea typeface="+mn-ea"/>
                <a:cs typeface="+mn-ea"/>
                <a:sym typeface="+mn-lt"/>
              </a:rPr>
              <a:t>（与</a:t>
            </a:r>
            <a:r>
              <a:rPr lang="en-US" altLang="zh-CN" sz="3200" dirty="0">
                <a:solidFill>
                  <a:srgbClr val="C00000"/>
                </a:solidFill>
                <a:latin typeface="+mn-lt"/>
                <a:ea typeface="+mn-ea"/>
                <a:cs typeface="+mn-ea"/>
                <a:sym typeface="+mn-lt"/>
              </a:rPr>
              <a:t>MODEM</a:t>
            </a:r>
            <a:r>
              <a:rPr lang="zh-CN" altLang="en-US" sz="3200" dirty="0">
                <a:solidFill>
                  <a:srgbClr val="C00000"/>
                </a:solidFill>
                <a:latin typeface="+mn-lt"/>
                <a:ea typeface="+mn-ea"/>
                <a:cs typeface="+mn-ea"/>
                <a:sym typeface="+mn-lt"/>
              </a:rPr>
              <a:t>的接口信号）</a:t>
            </a:r>
            <a:endParaRPr lang="zh-CN" altLang="en-US" sz="3200" dirty="0">
              <a:solidFill>
                <a:srgbClr val="C00000"/>
              </a:solidFill>
              <a:latin typeface="+mn-lt"/>
              <a:ea typeface="+mn-ea"/>
              <a:cs typeface="+mn-ea"/>
              <a:sym typeface="+mn-lt"/>
            </a:endParaRPr>
          </a:p>
          <a:p>
            <a:pPr marL="0" lvl="1" indent="0" algn="just">
              <a:lnSpc>
                <a:spcPct val="130000"/>
              </a:lnSpc>
              <a:spcBef>
                <a:spcPts val="1800"/>
              </a:spcBef>
              <a:buSzPct val="95000"/>
            </a:pPr>
            <a:r>
              <a:rPr lang="en-US" altLang="zh-CN" sz="2200" dirty="0">
                <a:latin typeface="+mn-lt"/>
                <a:ea typeface="+mn-ea"/>
                <a:cs typeface="+mn-ea"/>
                <a:sym typeface="+mn-lt"/>
              </a:rPr>
              <a:t>DTR</a:t>
            </a:r>
            <a:r>
              <a:rPr lang="zh-CN" altLang="en-US" sz="2200" dirty="0">
                <a:latin typeface="+mn-lt"/>
                <a:ea typeface="+mn-ea"/>
                <a:cs typeface="+mn-ea"/>
                <a:sym typeface="+mn-lt"/>
              </a:rPr>
              <a:t>：终端准备就绪信号，输出。为高时表明</a:t>
            </a:r>
            <a:r>
              <a:rPr lang="zh-CN" altLang="en-US" sz="2200" u="sng" dirty="0">
                <a:solidFill>
                  <a:srgbClr val="FF0066"/>
                </a:solidFill>
                <a:latin typeface="+mn-lt"/>
                <a:ea typeface="+mn-ea"/>
                <a:cs typeface="+mn-ea"/>
                <a:sym typeface="+mn-lt"/>
              </a:rPr>
              <a:t>终端准备好接收</a:t>
            </a:r>
            <a:r>
              <a:rPr lang="zh-CN" altLang="en-US" sz="2200" dirty="0">
                <a:latin typeface="+mn-lt"/>
                <a:ea typeface="+mn-ea"/>
                <a:cs typeface="+mn-ea"/>
                <a:sym typeface="+mn-lt"/>
              </a:rPr>
              <a:t>来自</a:t>
            </a:r>
            <a:r>
              <a:rPr lang="en-US" altLang="zh-CN" sz="2200" dirty="0">
                <a:latin typeface="+mn-lt"/>
                <a:ea typeface="+mn-ea"/>
                <a:cs typeface="+mn-ea"/>
                <a:sym typeface="+mn-lt"/>
              </a:rPr>
              <a:t>Modem</a:t>
            </a:r>
            <a:r>
              <a:rPr lang="zh-CN" altLang="en-US" sz="2200" dirty="0">
                <a:latin typeface="+mn-lt"/>
                <a:ea typeface="+mn-ea"/>
                <a:cs typeface="+mn-ea"/>
                <a:sym typeface="+mn-lt"/>
              </a:rPr>
              <a:t>或外设的数据。</a:t>
            </a:r>
            <a:endParaRPr lang="en-US" altLang="zh-CN" sz="2200" dirty="0">
              <a:latin typeface="+mn-lt"/>
              <a:ea typeface="+mn-ea"/>
              <a:cs typeface="+mn-ea"/>
              <a:sym typeface="+mn-lt"/>
            </a:endParaRPr>
          </a:p>
          <a:p>
            <a:pPr marL="0" lvl="1" indent="0" algn="just">
              <a:lnSpc>
                <a:spcPct val="130000"/>
              </a:lnSpc>
              <a:spcBef>
                <a:spcPts val="400"/>
              </a:spcBef>
              <a:buSzPct val="95000"/>
            </a:pPr>
            <a:r>
              <a:rPr lang="en-US" altLang="zh-CN" sz="2200" dirty="0">
                <a:latin typeface="+mn-lt"/>
                <a:ea typeface="+mn-ea"/>
                <a:cs typeface="+mn-ea"/>
                <a:sym typeface="+mn-lt"/>
              </a:rPr>
              <a:t>DSR</a:t>
            </a:r>
            <a:r>
              <a:rPr lang="zh-CN" altLang="en-US" sz="2200" dirty="0">
                <a:latin typeface="+mn-lt"/>
                <a:ea typeface="+mn-ea"/>
                <a:cs typeface="+mn-ea"/>
                <a:sym typeface="+mn-lt"/>
              </a:rPr>
              <a:t>：数据装置准备就绪信号，输入。为高时表明</a:t>
            </a:r>
            <a:r>
              <a:rPr lang="en-US" altLang="zh-CN" sz="2200" u="sng" dirty="0">
                <a:solidFill>
                  <a:srgbClr val="FF0066"/>
                </a:solidFill>
                <a:latin typeface="+mn-lt"/>
                <a:ea typeface="+mn-ea"/>
                <a:cs typeface="+mn-ea"/>
                <a:sym typeface="+mn-lt"/>
              </a:rPr>
              <a:t>Modem</a:t>
            </a:r>
            <a:r>
              <a:rPr lang="zh-CN" altLang="en-US" sz="2200" u="sng" dirty="0">
                <a:solidFill>
                  <a:srgbClr val="FF0066"/>
                </a:solidFill>
                <a:latin typeface="+mn-lt"/>
                <a:ea typeface="+mn-ea"/>
                <a:cs typeface="+mn-ea"/>
                <a:sym typeface="+mn-lt"/>
              </a:rPr>
              <a:t>或外设准备好发送数据</a:t>
            </a:r>
            <a:r>
              <a:rPr lang="zh-CN" altLang="en-US" sz="2200" dirty="0">
                <a:latin typeface="+mn-lt"/>
                <a:ea typeface="+mn-ea"/>
                <a:cs typeface="+mn-ea"/>
                <a:sym typeface="+mn-lt"/>
              </a:rPr>
              <a:t>。</a:t>
            </a:r>
            <a:endParaRPr lang="en-US" altLang="zh-CN" sz="2200" dirty="0">
              <a:latin typeface="+mn-lt"/>
              <a:ea typeface="+mn-ea"/>
              <a:cs typeface="+mn-ea"/>
              <a:sym typeface="+mn-lt"/>
            </a:endParaRPr>
          </a:p>
          <a:p>
            <a:pPr marL="0" lvl="1" indent="0" algn="just">
              <a:lnSpc>
                <a:spcPct val="130000"/>
              </a:lnSpc>
              <a:spcBef>
                <a:spcPts val="400"/>
              </a:spcBef>
              <a:buSzPct val="95000"/>
            </a:pPr>
            <a:r>
              <a:rPr lang="en-US" altLang="zh-CN" sz="2200" dirty="0">
                <a:latin typeface="+mn-lt"/>
                <a:ea typeface="+mn-ea"/>
                <a:cs typeface="+mn-ea"/>
                <a:sym typeface="+mn-lt"/>
              </a:rPr>
              <a:t>RTS</a:t>
            </a:r>
            <a:r>
              <a:rPr lang="zh-CN" altLang="en-US" sz="2200" dirty="0">
                <a:latin typeface="+mn-lt"/>
                <a:ea typeface="+mn-ea"/>
                <a:cs typeface="+mn-ea"/>
                <a:sym typeface="+mn-lt"/>
              </a:rPr>
              <a:t>：</a:t>
            </a:r>
            <a:r>
              <a:rPr lang="zh-CN" altLang="en-US" sz="2200" u="sng" dirty="0">
                <a:solidFill>
                  <a:srgbClr val="0000FF"/>
                </a:solidFill>
                <a:latin typeface="+mn-lt"/>
                <a:ea typeface="+mn-ea"/>
                <a:cs typeface="+mn-ea"/>
                <a:sym typeface="+mn-lt"/>
              </a:rPr>
              <a:t>请求发送信号</a:t>
            </a:r>
            <a:r>
              <a:rPr lang="zh-CN" altLang="en-US" sz="2200" dirty="0">
                <a:latin typeface="+mn-lt"/>
                <a:ea typeface="+mn-ea"/>
                <a:cs typeface="+mn-ea"/>
                <a:sym typeface="+mn-lt"/>
              </a:rPr>
              <a:t>，输出。为高时表示终端要向</a:t>
            </a:r>
            <a:r>
              <a:rPr lang="en-US" altLang="zh-CN" sz="2200" dirty="0">
                <a:latin typeface="+mn-lt"/>
                <a:ea typeface="+mn-ea"/>
                <a:cs typeface="+mn-ea"/>
                <a:sym typeface="+mn-lt"/>
              </a:rPr>
              <a:t>Modem</a:t>
            </a:r>
            <a:r>
              <a:rPr lang="zh-CN" altLang="en-US" sz="2200" dirty="0">
                <a:latin typeface="+mn-lt"/>
                <a:ea typeface="+mn-ea"/>
                <a:cs typeface="+mn-ea"/>
                <a:sym typeface="+mn-lt"/>
              </a:rPr>
              <a:t>或其它通信设备发送数据。</a:t>
            </a:r>
            <a:endParaRPr lang="en-US" altLang="zh-CN" sz="2200" dirty="0">
              <a:latin typeface="+mn-lt"/>
              <a:ea typeface="+mn-ea"/>
              <a:cs typeface="+mn-ea"/>
              <a:sym typeface="+mn-lt"/>
            </a:endParaRPr>
          </a:p>
          <a:p>
            <a:pPr marL="0" lvl="1" indent="0" algn="just">
              <a:lnSpc>
                <a:spcPct val="130000"/>
              </a:lnSpc>
              <a:spcBef>
                <a:spcPts val="400"/>
              </a:spcBef>
              <a:buSzPct val="95000"/>
            </a:pPr>
            <a:r>
              <a:rPr lang="en-US" altLang="zh-CN" sz="2200" dirty="0">
                <a:latin typeface="+mn-lt"/>
                <a:ea typeface="+mn-ea"/>
                <a:cs typeface="+mn-ea"/>
                <a:sym typeface="+mn-lt"/>
              </a:rPr>
              <a:t>CTS</a:t>
            </a:r>
            <a:r>
              <a:rPr lang="zh-CN" altLang="en-US" sz="2200" dirty="0">
                <a:latin typeface="+mn-lt"/>
                <a:ea typeface="+mn-ea"/>
                <a:cs typeface="+mn-ea"/>
                <a:sym typeface="+mn-lt"/>
              </a:rPr>
              <a:t>：</a:t>
            </a:r>
            <a:r>
              <a:rPr lang="zh-CN" altLang="en-US" sz="2200" u="sng" dirty="0">
                <a:solidFill>
                  <a:srgbClr val="0000FF"/>
                </a:solidFill>
                <a:latin typeface="+mn-lt"/>
                <a:ea typeface="+mn-ea"/>
                <a:cs typeface="+mn-ea"/>
                <a:sym typeface="+mn-lt"/>
              </a:rPr>
              <a:t>清除发送信号</a:t>
            </a:r>
            <a:r>
              <a:rPr lang="zh-CN" altLang="en-US" sz="2200" dirty="0">
                <a:latin typeface="+mn-lt"/>
                <a:ea typeface="+mn-ea"/>
                <a:cs typeface="+mn-ea"/>
                <a:sym typeface="+mn-lt"/>
              </a:rPr>
              <a:t>，输入。是对</a:t>
            </a:r>
            <a:r>
              <a:rPr lang="en-US" altLang="zh-CN" sz="2200" dirty="0">
                <a:latin typeface="+mn-lt"/>
                <a:ea typeface="+mn-ea"/>
                <a:cs typeface="+mn-ea"/>
                <a:sym typeface="+mn-lt"/>
              </a:rPr>
              <a:t>RTS</a:t>
            </a:r>
            <a:r>
              <a:rPr lang="zh-CN" altLang="en-US" sz="2200" dirty="0">
                <a:latin typeface="+mn-lt"/>
                <a:ea typeface="+mn-ea"/>
                <a:cs typeface="+mn-ea"/>
                <a:sym typeface="+mn-lt"/>
              </a:rPr>
              <a:t>的响应。</a:t>
            </a:r>
            <a:r>
              <a:rPr lang="zh-CN" altLang="en-US" sz="2200" u="sng" dirty="0">
                <a:solidFill>
                  <a:srgbClr val="0000FF"/>
                </a:solidFill>
                <a:latin typeface="+mn-lt"/>
                <a:ea typeface="+mn-ea"/>
                <a:cs typeface="+mn-ea"/>
                <a:sym typeface="+mn-lt"/>
              </a:rPr>
              <a:t>当</a:t>
            </a:r>
            <a:r>
              <a:rPr lang="en-US" altLang="zh-CN" sz="2200" u="sng" dirty="0">
                <a:solidFill>
                  <a:srgbClr val="0000FF"/>
                </a:solidFill>
                <a:latin typeface="+mn-lt"/>
                <a:ea typeface="+mn-ea"/>
                <a:cs typeface="+mn-ea"/>
                <a:sym typeface="+mn-lt"/>
              </a:rPr>
              <a:t>Modem</a:t>
            </a:r>
            <a:r>
              <a:rPr lang="zh-CN" altLang="en-US" sz="2200" u="sng" dirty="0">
                <a:solidFill>
                  <a:srgbClr val="0000FF"/>
                </a:solidFill>
                <a:latin typeface="+mn-lt"/>
                <a:ea typeface="+mn-ea"/>
                <a:cs typeface="+mn-ea"/>
                <a:sym typeface="+mn-lt"/>
              </a:rPr>
              <a:t>或外设准备好接收</a:t>
            </a:r>
            <a:r>
              <a:rPr lang="zh-CN" altLang="en-US" sz="2200" dirty="0">
                <a:latin typeface="+mn-lt"/>
                <a:ea typeface="+mn-ea"/>
                <a:cs typeface="+mn-ea"/>
                <a:sym typeface="+mn-lt"/>
              </a:rPr>
              <a:t>来自终端的数据时，该信号为高电平。</a:t>
            </a:r>
            <a:endParaRPr lang="en-US" altLang="zh-CN" sz="2200" dirty="0">
              <a:latin typeface="+mn-lt"/>
              <a:ea typeface="+mn-ea"/>
              <a:cs typeface="+mn-ea"/>
              <a:sym typeface="+mn-lt"/>
            </a:endParaRPr>
          </a:p>
        </p:txBody>
      </p:sp>
    </p:spTree>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44" name="Text Box 142"/>
          <p:cNvSpPr txBox="1">
            <a:spLocks noChangeArrowheads="1"/>
          </p:cNvSpPr>
          <p:nvPr/>
        </p:nvSpPr>
        <p:spPr bwMode="auto">
          <a:xfrm>
            <a:off x="745587" y="1591035"/>
            <a:ext cx="7652825" cy="4235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30000"/>
              </a:lnSpc>
              <a:spcBef>
                <a:spcPct val="20000"/>
              </a:spcBef>
            </a:pPr>
            <a:r>
              <a:rPr lang="en-US" altLang="zh-CN" sz="2800" dirty="0">
                <a:latin typeface="+mn-lt"/>
                <a:ea typeface="+mn-ea"/>
                <a:cs typeface="+mn-ea"/>
                <a:sym typeface="+mn-lt"/>
              </a:rPr>
              <a:t>8251A</a:t>
            </a:r>
            <a:r>
              <a:rPr lang="zh-CN" altLang="en-US" sz="2800" dirty="0">
                <a:latin typeface="+mn-lt"/>
                <a:ea typeface="+mn-ea"/>
                <a:cs typeface="+mn-ea"/>
                <a:sym typeface="+mn-lt"/>
              </a:rPr>
              <a:t>内部有</a:t>
            </a:r>
            <a:r>
              <a:rPr lang="en-US" altLang="zh-CN" sz="2800" dirty="0">
                <a:latin typeface="+mn-lt"/>
                <a:ea typeface="+mn-ea"/>
                <a:cs typeface="+mn-ea"/>
                <a:sym typeface="+mn-lt"/>
              </a:rPr>
              <a:t>2</a:t>
            </a:r>
            <a:r>
              <a:rPr lang="zh-CN" altLang="en-US" sz="2800" dirty="0">
                <a:latin typeface="+mn-lt"/>
                <a:ea typeface="+mn-ea"/>
                <a:cs typeface="+mn-ea"/>
                <a:sym typeface="+mn-lt"/>
              </a:rPr>
              <a:t>个命令字和</a:t>
            </a:r>
            <a:r>
              <a:rPr lang="en-US" altLang="zh-CN" sz="2800" dirty="0">
                <a:latin typeface="+mn-lt"/>
                <a:ea typeface="+mn-ea"/>
                <a:cs typeface="+mn-ea"/>
                <a:sym typeface="+mn-lt"/>
              </a:rPr>
              <a:t>1</a:t>
            </a:r>
            <a:r>
              <a:rPr lang="zh-CN" altLang="en-US" sz="2800" dirty="0">
                <a:latin typeface="+mn-lt"/>
                <a:ea typeface="+mn-ea"/>
                <a:cs typeface="+mn-ea"/>
                <a:sym typeface="+mn-lt"/>
              </a:rPr>
              <a:t>个状态字：</a:t>
            </a:r>
            <a:endParaRPr lang="zh-CN" altLang="en-US" sz="2800" dirty="0">
              <a:latin typeface="+mn-lt"/>
              <a:ea typeface="+mn-ea"/>
              <a:cs typeface="+mn-ea"/>
              <a:sym typeface="+mn-lt"/>
            </a:endParaRPr>
          </a:p>
          <a:p>
            <a:pPr marL="342900" indent="-342900" algn="just">
              <a:lnSpc>
                <a:spcPct val="130000"/>
              </a:lnSpc>
              <a:spcBef>
                <a:spcPct val="20000"/>
              </a:spcBef>
              <a:buFont typeface="Wingdings" panose="05000000000000000000" pitchFamily="2" charset="2"/>
              <a:buChar char="l"/>
            </a:pPr>
            <a:r>
              <a:rPr lang="zh-CN" altLang="en-US" dirty="0">
                <a:solidFill>
                  <a:srgbClr val="C00000"/>
                </a:solidFill>
                <a:latin typeface="+mn-lt"/>
                <a:ea typeface="+mn-ea"/>
                <a:cs typeface="+mn-ea"/>
                <a:sym typeface="+mn-lt"/>
              </a:rPr>
              <a:t>方式命令</a:t>
            </a:r>
            <a:r>
              <a:rPr lang="zh-CN" altLang="en-US" dirty="0">
                <a:latin typeface="+mn-lt"/>
                <a:ea typeface="+mn-ea"/>
                <a:cs typeface="+mn-ea"/>
                <a:sym typeface="+mn-lt"/>
              </a:rPr>
              <a:t>：指定</a:t>
            </a:r>
            <a:r>
              <a:rPr lang="en-US" altLang="zh-CN" dirty="0">
                <a:latin typeface="+mn-lt"/>
                <a:ea typeface="+mn-ea"/>
                <a:cs typeface="+mn-ea"/>
                <a:sym typeface="+mn-lt"/>
              </a:rPr>
              <a:t>8251A</a:t>
            </a:r>
            <a:r>
              <a:rPr lang="zh-CN" altLang="en-US" dirty="0">
                <a:latin typeface="+mn-lt"/>
                <a:ea typeface="+mn-ea"/>
                <a:cs typeface="+mn-ea"/>
                <a:sym typeface="+mn-lt"/>
              </a:rPr>
              <a:t>的</a:t>
            </a:r>
            <a:r>
              <a:rPr lang="zh-CN" altLang="en-US" dirty="0">
                <a:solidFill>
                  <a:srgbClr val="0033CC"/>
                </a:solidFill>
                <a:latin typeface="+mn-lt"/>
                <a:ea typeface="+mn-ea"/>
                <a:cs typeface="+mn-ea"/>
                <a:sym typeface="+mn-lt"/>
              </a:rPr>
              <a:t>通信方式 </a:t>
            </a:r>
            <a:r>
              <a:rPr lang="en-US" altLang="zh-CN" dirty="0">
                <a:solidFill>
                  <a:srgbClr val="0033CC"/>
                </a:solidFill>
                <a:latin typeface="+mn-lt"/>
                <a:ea typeface="+mn-ea"/>
                <a:cs typeface="+mn-ea"/>
                <a:sym typeface="+mn-lt"/>
              </a:rPr>
              <a:t>(</a:t>
            </a:r>
            <a:r>
              <a:rPr lang="zh-CN" altLang="en-US" dirty="0">
                <a:solidFill>
                  <a:srgbClr val="0033CC"/>
                </a:solidFill>
                <a:latin typeface="+mn-lt"/>
                <a:ea typeface="+mn-ea"/>
                <a:cs typeface="+mn-ea"/>
                <a:sym typeface="+mn-lt"/>
              </a:rPr>
              <a:t>同步、异步</a:t>
            </a:r>
            <a:r>
              <a:rPr lang="en-US" altLang="zh-CN" dirty="0">
                <a:solidFill>
                  <a:srgbClr val="0033CC"/>
                </a:solidFill>
                <a:latin typeface="+mn-lt"/>
                <a:ea typeface="+mn-ea"/>
                <a:cs typeface="+mn-ea"/>
                <a:sym typeface="+mn-lt"/>
              </a:rPr>
              <a:t>)</a:t>
            </a:r>
            <a:r>
              <a:rPr lang="zh-CN" altLang="en-US" dirty="0">
                <a:solidFill>
                  <a:srgbClr val="0033CC"/>
                </a:solidFill>
                <a:latin typeface="+mn-lt"/>
                <a:ea typeface="+mn-ea"/>
                <a:cs typeface="+mn-ea"/>
                <a:sym typeface="+mn-lt"/>
              </a:rPr>
              <a:t>及其约定的数据帧格式</a:t>
            </a:r>
            <a:r>
              <a:rPr lang="zh-CN" altLang="en-US" dirty="0">
                <a:latin typeface="+mn-lt"/>
                <a:ea typeface="+mn-ea"/>
                <a:cs typeface="+mn-ea"/>
                <a:sym typeface="+mn-lt"/>
              </a:rPr>
              <a:t>。</a:t>
            </a:r>
            <a:r>
              <a:rPr lang="zh-CN" altLang="en-US" dirty="0">
                <a:solidFill>
                  <a:srgbClr val="009900"/>
                </a:solidFill>
                <a:latin typeface="+mn-lt"/>
                <a:ea typeface="+mn-ea"/>
                <a:cs typeface="+mn-ea"/>
                <a:sym typeface="+mn-lt"/>
              </a:rPr>
              <a:t>初始化时使用</a:t>
            </a:r>
            <a:r>
              <a:rPr lang="zh-CN" altLang="en-US" dirty="0">
                <a:latin typeface="+mn-lt"/>
                <a:ea typeface="+mn-ea"/>
                <a:cs typeface="+mn-ea"/>
                <a:sym typeface="+mn-lt"/>
              </a:rPr>
              <a:t>。</a:t>
            </a:r>
            <a:endParaRPr lang="zh-CN" altLang="en-US" dirty="0">
              <a:latin typeface="+mn-lt"/>
              <a:ea typeface="+mn-ea"/>
              <a:cs typeface="+mn-ea"/>
              <a:sym typeface="+mn-lt"/>
            </a:endParaRPr>
          </a:p>
          <a:p>
            <a:pPr marL="342900" indent="-342900" algn="just">
              <a:lnSpc>
                <a:spcPct val="130000"/>
              </a:lnSpc>
              <a:spcBef>
                <a:spcPct val="20000"/>
              </a:spcBef>
              <a:buFont typeface="Wingdings" panose="05000000000000000000" pitchFamily="2" charset="2"/>
              <a:buChar char="l"/>
            </a:pPr>
            <a:r>
              <a:rPr lang="zh-CN" altLang="en-US" dirty="0">
                <a:solidFill>
                  <a:srgbClr val="C00000"/>
                </a:solidFill>
                <a:latin typeface="+mn-lt"/>
                <a:ea typeface="+mn-ea"/>
                <a:cs typeface="+mn-ea"/>
                <a:sym typeface="+mn-lt"/>
              </a:rPr>
              <a:t>工作命令</a:t>
            </a:r>
            <a:r>
              <a:rPr lang="zh-CN" altLang="en-US" dirty="0">
                <a:latin typeface="+mn-lt"/>
                <a:ea typeface="+mn-ea"/>
                <a:cs typeface="+mn-ea"/>
                <a:sym typeface="+mn-lt"/>
              </a:rPr>
              <a:t>：① 指定</a:t>
            </a:r>
            <a:r>
              <a:rPr lang="en-US" altLang="zh-CN" dirty="0">
                <a:latin typeface="+mn-lt"/>
                <a:ea typeface="+mn-ea"/>
                <a:cs typeface="+mn-ea"/>
                <a:sym typeface="+mn-lt"/>
              </a:rPr>
              <a:t>8251A</a:t>
            </a:r>
            <a:r>
              <a:rPr lang="zh-CN" altLang="en-US" dirty="0">
                <a:solidFill>
                  <a:srgbClr val="0033CC"/>
                </a:solidFill>
                <a:latin typeface="+mn-lt"/>
                <a:ea typeface="+mn-ea"/>
                <a:cs typeface="+mn-ea"/>
                <a:sym typeface="+mn-lt"/>
              </a:rPr>
              <a:t>进行何种操作</a:t>
            </a:r>
            <a:r>
              <a:rPr lang="en-US" altLang="zh-CN" dirty="0">
                <a:latin typeface="+mn-lt"/>
                <a:ea typeface="+mn-ea"/>
                <a:cs typeface="+mn-ea"/>
                <a:sym typeface="+mn-lt"/>
              </a:rPr>
              <a:t>(</a:t>
            </a:r>
            <a:r>
              <a:rPr lang="zh-CN" altLang="en-US" dirty="0">
                <a:latin typeface="+mn-lt"/>
                <a:ea typeface="+mn-ea"/>
                <a:cs typeface="+mn-ea"/>
                <a:sym typeface="+mn-lt"/>
              </a:rPr>
              <a:t>发送、接收、内部复位、检测同步字符等</a:t>
            </a:r>
            <a:r>
              <a:rPr lang="en-US" altLang="zh-CN" dirty="0">
                <a:latin typeface="+mn-lt"/>
                <a:ea typeface="+mn-ea"/>
                <a:cs typeface="+mn-ea"/>
                <a:sym typeface="+mn-lt"/>
              </a:rPr>
              <a:t>)</a:t>
            </a:r>
            <a:r>
              <a:rPr lang="zh-CN" altLang="en-US" dirty="0">
                <a:latin typeface="+mn-lt"/>
                <a:ea typeface="+mn-ea"/>
                <a:cs typeface="+mn-ea"/>
                <a:sym typeface="+mn-lt"/>
              </a:rPr>
              <a:t>；② </a:t>
            </a:r>
            <a:r>
              <a:rPr lang="zh-CN" altLang="en-US" dirty="0">
                <a:solidFill>
                  <a:srgbClr val="0033CC"/>
                </a:solidFill>
                <a:latin typeface="+mn-lt"/>
                <a:ea typeface="+mn-ea"/>
                <a:cs typeface="+mn-ea"/>
                <a:sym typeface="+mn-lt"/>
              </a:rPr>
              <a:t>设置某种工作状态</a:t>
            </a:r>
            <a:r>
              <a:rPr lang="zh-CN" altLang="en-US" dirty="0">
                <a:latin typeface="+mn-lt"/>
                <a:ea typeface="+mn-ea"/>
                <a:cs typeface="+mn-ea"/>
                <a:sym typeface="+mn-lt"/>
              </a:rPr>
              <a:t>，以便接收和发送数据。</a:t>
            </a:r>
            <a:endParaRPr lang="zh-CN" altLang="en-US" dirty="0">
              <a:latin typeface="+mn-lt"/>
              <a:ea typeface="+mn-ea"/>
              <a:cs typeface="+mn-ea"/>
              <a:sym typeface="+mn-lt"/>
            </a:endParaRPr>
          </a:p>
          <a:p>
            <a:pPr marL="342900" indent="-342900" algn="just">
              <a:lnSpc>
                <a:spcPct val="130000"/>
              </a:lnSpc>
              <a:spcBef>
                <a:spcPct val="20000"/>
              </a:spcBef>
              <a:buFont typeface="Wingdings" panose="05000000000000000000" pitchFamily="2" charset="2"/>
              <a:buChar char="l"/>
            </a:pPr>
            <a:r>
              <a:rPr lang="zh-CN" altLang="en-US" dirty="0">
                <a:solidFill>
                  <a:srgbClr val="C00000"/>
                </a:solidFill>
                <a:latin typeface="+mn-lt"/>
                <a:ea typeface="+mn-ea"/>
                <a:cs typeface="+mn-ea"/>
                <a:sym typeface="+mn-lt"/>
              </a:rPr>
              <a:t>状态字</a:t>
            </a:r>
            <a:r>
              <a:rPr lang="zh-CN" altLang="en-US" dirty="0">
                <a:latin typeface="+mn-lt"/>
                <a:ea typeface="+mn-ea"/>
                <a:cs typeface="+mn-ea"/>
                <a:sym typeface="+mn-lt"/>
              </a:rPr>
              <a:t>：</a:t>
            </a:r>
            <a:r>
              <a:rPr lang="zh-CN" altLang="en-US" dirty="0">
                <a:solidFill>
                  <a:srgbClr val="0033CC"/>
                </a:solidFill>
                <a:latin typeface="+mn-lt"/>
                <a:ea typeface="+mn-ea"/>
                <a:cs typeface="+mn-ea"/>
                <a:sym typeface="+mn-lt"/>
              </a:rPr>
              <a:t>报告</a:t>
            </a:r>
            <a:r>
              <a:rPr lang="en-US" altLang="zh-CN" dirty="0">
                <a:latin typeface="+mn-lt"/>
                <a:ea typeface="+mn-ea"/>
                <a:cs typeface="+mn-ea"/>
                <a:sym typeface="+mn-lt"/>
              </a:rPr>
              <a:t>8251A</a:t>
            </a:r>
            <a:r>
              <a:rPr lang="zh-CN" altLang="en-US" dirty="0">
                <a:solidFill>
                  <a:srgbClr val="0033CC"/>
                </a:solidFill>
                <a:latin typeface="+mn-lt"/>
                <a:ea typeface="+mn-ea"/>
                <a:cs typeface="+mn-ea"/>
                <a:sym typeface="+mn-lt"/>
              </a:rPr>
              <a:t>何时</a:t>
            </a:r>
            <a:r>
              <a:rPr lang="zh-CN" altLang="en-US" dirty="0">
                <a:latin typeface="+mn-lt"/>
                <a:ea typeface="+mn-ea"/>
                <a:cs typeface="+mn-ea"/>
                <a:sym typeface="+mn-lt"/>
              </a:rPr>
              <a:t>可发送和接收数据，以及接收的数据</a:t>
            </a:r>
            <a:r>
              <a:rPr lang="zh-CN" altLang="en-US" dirty="0">
                <a:solidFill>
                  <a:srgbClr val="0033CC"/>
                </a:solidFill>
                <a:latin typeface="+mn-lt"/>
                <a:ea typeface="+mn-ea"/>
                <a:cs typeface="+mn-ea"/>
                <a:sym typeface="+mn-lt"/>
              </a:rPr>
              <a:t>有无错误</a:t>
            </a:r>
            <a:r>
              <a:rPr lang="zh-CN" altLang="en-US" dirty="0">
                <a:latin typeface="+mn-lt"/>
                <a:ea typeface="+mn-ea"/>
                <a:cs typeface="+mn-ea"/>
                <a:sym typeface="+mn-lt"/>
              </a:rPr>
              <a:t>。</a:t>
            </a:r>
            <a:endParaRPr lang="zh-CN" altLang="en-US" dirty="0">
              <a:latin typeface="+mn-lt"/>
              <a:ea typeface="+mn-ea"/>
              <a:cs typeface="+mn-ea"/>
              <a:sym typeface="+mn-lt"/>
            </a:endParaRPr>
          </a:p>
        </p:txBody>
      </p:sp>
    </p:spTree>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ChangeArrowheads="1"/>
          </p:cNvSpPr>
          <p:nvPr/>
        </p:nvSpPr>
        <p:spPr bwMode="auto">
          <a:xfrm>
            <a:off x="705031" y="1128520"/>
            <a:ext cx="7795547" cy="525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30000"/>
              </a:lnSpc>
              <a:spcBef>
                <a:spcPct val="50000"/>
              </a:spcBef>
              <a:buClr>
                <a:schemeClr val="accent2"/>
              </a:buClr>
              <a:buSzPct val="80000"/>
              <a:buFont typeface="Wingdings" panose="05000000000000000000" pitchFamily="2" charset="2"/>
              <a:buNone/>
            </a:pPr>
            <a:r>
              <a:rPr lang="en-US" altLang="zh-CN" dirty="0">
                <a:solidFill>
                  <a:srgbClr val="000066"/>
                </a:solidFill>
                <a:latin typeface="+mn-lt"/>
                <a:ea typeface="+mn-ea"/>
                <a:cs typeface="+mn-ea"/>
                <a:sym typeface="+mn-lt"/>
              </a:rPr>
              <a:t>1</a:t>
            </a:r>
            <a:r>
              <a:rPr lang="zh-CN" altLang="en-US" dirty="0">
                <a:solidFill>
                  <a:srgbClr val="000066"/>
                </a:solidFill>
                <a:latin typeface="+mn-lt"/>
                <a:ea typeface="+mn-ea"/>
                <a:cs typeface="+mn-ea"/>
                <a:sym typeface="+mn-lt"/>
              </a:rPr>
              <a:t>、方式命令：</a:t>
            </a:r>
            <a:r>
              <a:rPr lang="en-US" altLang="zh-CN" dirty="0">
                <a:latin typeface="+mn-lt"/>
                <a:ea typeface="+mn-ea"/>
                <a:cs typeface="+mn-ea"/>
                <a:sym typeface="+mn-lt"/>
              </a:rPr>
              <a:t>8251A</a:t>
            </a:r>
            <a:r>
              <a:rPr lang="zh-CN" altLang="en-US" dirty="0">
                <a:latin typeface="+mn-lt"/>
                <a:ea typeface="+mn-ea"/>
                <a:cs typeface="+mn-ea"/>
                <a:sym typeface="+mn-lt"/>
              </a:rPr>
              <a:t>复位后写到命令端口的第一个字节</a:t>
            </a:r>
            <a:endParaRPr lang="zh-CN" altLang="en-US" dirty="0">
              <a:latin typeface="+mn-lt"/>
              <a:ea typeface="+mn-ea"/>
              <a:cs typeface="+mn-ea"/>
              <a:sym typeface="+mn-lt"/>
            </a:endParaRPr>
          </a:p>
        </p:txBody>
      </p:sp>
      <p:grpSp>
        <p:nvGrpSpPr>
          <p:cNvPr id="40" name="组合 39"/>
          <p:cNvGrpSpPr/>
          <p:nvPr/>
        </p:nvGrpSpPr>
        <p:grpSpPr bwMode="auto">
          <a:xfrm>
            <a:off x="3567471" y="2974719"/>
            <a:ext cx="1447800" cy="1504950"/>
            <a:chOff x="3686854" y="3366639"/>
            <a:chExt cx="1447800" cy="1505467"/>
          </a:xfrm>
        </p:grpSpPr>
        <p:sp>
          <p:nvSpPr>
            <p:cNvPr id="41" name="Rectangle 30"/>
            <p:cNvSpPr>
              <a:spLocks noChangeArrowheads="1"/>
            </p:cNvSpPr>
            <p:nvPr/>
          </p:nvSpPr>
          <p:spPr bwMode="auto">
            <a:xfrm>
              <a:off x="3686854" y="4007760"/>
              <a:ext cx="1447800" cy="864346"/>
            </a:xfrm>
            <a:prstGeom prst="rect">
              <a:avLst/>
            </a:prstGeom>
            <a:solidFill>
              <a:srgbClr val="8BD8FF"/>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1: </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奇偶校验</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0: </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不用</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p:txBody>
        </p:sp>
        <p:sp>
          <p:nvSpPr>
            <p:cNvPr id="42"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43" name="直接箭头连接符 42"/>
            <p:cNvCxnSpPr/>
            <p:nvPr/>
          </p:nvCxnSpPr>
          <p:spPr bwMode="auto">
            <a:xfrm rot="5400000">
              <a:off x="4155105" y="3823996"/>
              <a:ext cx="360486" cy="1588"/>
            </a:xfrm>
            <a:prstGeom prst="straightConnector1">
              <a:avLst/>
            </a:prstGeom>
            <a:noFill/>
            <a:ln w="101600" cap="flat" cmpd="sng" algn="ctr">
              <a:solidFill>
                <a:srgbClr val="3333FF"/>
              </a:solidFill>
              <a:prstDash val="solid"/>
              <a:tailEnd type="triangle" w="med" len="sm"/>
            </a:ln>
            <a:effectLst/>
          </p:spPr>
        </p:cxnSp>
      </p:grpSp>
      <p:grpSp>
        <p:nvGrpSpPr>
          <p:cNvPr id="44" name="组合 27"/>
          <p:cNvGrpSpPr/>
          <p:nvPr/>
        </p:nvGrpSpPr>
        <p:grpSpPr bwMode="auto">
          <a:xfrm>
            <a:off x="1281471" y="1907919"/>
            <a:ext cx="6705600" cy="1004888"/>
            <a:chOff x="1539875" y="1600200"/>
            <a:chExt cx="6705600" cy="1004753"/>
          </a:xfrm>
        </p:grpSpPr>
        <p:graphicFrame>
          <p:nvGraphicFramePr>
            <p:cNvPr id="45" name="Group 49"/>
            <p:cNvGraphicFramePr/>
            <p:nvPr/>
          </p:nvGraphicFramePr>
          <p:xfrm>
            <a:off x="1539875" y="2063750"/>
            <a:ext cx="6705600" cy="541270"/>
          </p:xfrm>
          <a:graphic>
            <a:graphicData uri="http://schemas.openxmlformats.org/drawingml/2006/table">
              <a:tbl>
                <a:tblPr/>
                <a:tblGrid>
                  <a:gridCol w="838200"/>
                  <a:gridCol w="838200"/>
                  <a:gridCol w="838200"/>
                  <a:gridCol w="838200"/>
                  <a:gridCol w="838200"/>
                  <a:gridCol w="838200"/>
                  <a:gridCol w="838200"/>
                  <a:gridCol w="838200"/>
                </a:tblGrid>
                <a:tr h="541270">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indent="0" algn="ctr" defTabSz="914400" rtl="0" eaLnBrk="1" fontAlgn="auto" latinLnBrk="0" hangingPunct="1">
                          <a:lnSpc>
                            <a:spcPct val="110000"/>
                          </a:lnSpc>
                          <a:spcBef>
                            <a:spcPts val="0"/>
                          </a:spcBef>
                          <a:spcAft>
                            <a:spcPct val="10000"/>
                          </a:spcAft>
                          <a:buClr>
                            <a:schemeClr val="hlink"/>
                          </a:buClr>
                          <a:buSzPct val="60000"/>
                          <a:buFontTx/>
                          <a:buNone/>
                          <a:defRPr/>
                        </a:pPr>
                        <a:r>
                          <a:rPr kumimoji="1" lang="en-US" altLang="zh-CN" sz="2000" baseline="0" dirty="0">
                            <a:latin typeface="+mn-lt"/>
                            <a:ea typeface="+mn-ea"/>
                            <a:cs typeface="+mn-ea"/>
                            <a:sym typeface="+mn-lt"/>
                          </a:rPr>
                          <a:t>S</a:t>
                        </a:r>
                        <a:r>
                          <a:rPr kumimoji="1" lang="en-US" altLang="zh-CN" sz="2000" baseline="-25000" dirty="0">
                            <a:latin typeface="+mn-lt"/>
                            <a:ea typeface="+mn-ea"/>
                            <a:cs typeface="+mn-ea"/>
                            <a:sym typeface="+mn-lt"/>
                          </a:rPr>
                          <a:t>2</a:t>
                        </a:r>
                        <a:endParaRPr kumimoji="1" lang="en-US" altLang="zh-CN" sz="2000" baseline="-25000" dirty="0">
                          <a:latin typeface="+mn-lt"/>
                          <a:ea typeface="+mn-ea"/>
                          <a:cs typeface="+mn-ea"/>
                          <a:sym typeface="+mn-lt"/>
                        </a:endParaRPr>
                      </a:p>
                    </a:txBody>
                    <a:tcPr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indent="0" algn="ctr" defTabSz="914400" rtl="0" eaLnBrk="1" fontAlgn="auto" latinLnBrk="0" hangingPunct="1">
                          <a:lnSpc>
                            <a:spcPct val="110000"/>
                          </a:lnSpc>
                          <a:spcBef>
                            <a:spcPts val="0"/>
                          </a:spcBef>
                          <a:spcAft>
                            <a:spcPct val="10000"/>
                          </a:spcAft>
                          <a:buClr>
                            <a:schemeClr val="hlink"/>
                          </a:buClr>
                          <a:buSzPct val="60000"/>
                          <a:buFontTx/>
                          <a:buNone/>
                          <a:defRPr/>
                        </a:pPr>
                        <a:r>
                          <a:rPr kumimoji="1" lang="en-US" altLang="zh-CN" sz="2000" baseline="0" dirty="0">
                            <a:latin typeface="+mn-lt"/>
                            <a:ea typeface="+mn-ea"/>
                            <a:cs typeface="+mn-ea"/>
                            <a:sym typeface="+mn-lt"/>
                          </a:rPr>
                          <a:t>S</a:t>
                        </a:r>
                        <a:r>
                          <a:rPr kumimoji="1" lang="en-US" altLang="zh-CN" sz="2000" baseline="-25000" dirty="0">
                            <a:latin typeface="+mn-lt"/>
                            <a:ea typeface="+mn-ea"/>
                            <a:cs typeface="+mn-ea"/>
                            <a:sym typeface="+mn-lt"/>
                          </a:rPr>
                          <a:t>1</a:t>
                        </a:r>
                        <a:endParaRPr kumimoji="1" lang="en-US" altLang="zh-CN" sz="2000" baseline="-2500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000" baseline="0" dirty="0">
                            <a:latin typeface="+mn-lt"/>
                            <a:ea typeface="+mn-ea"/>
                            <a:cs typeface="+mn-ea"/>
                            <a:sym typeface="+mn-lt"/>
                          </a:rPr>
                          <a:t>EP</a:t>
                        </a:r>
                        <a:endParaRPr kumimoji="1" lang="en-US" altLang="zh-CN" sz="2000" baseline="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lvl="0" indent="0" algn="ctr" defTabSz="914400" rtl="0" eaLnBrk="1" fontAlgn="base" latinLnBrk="0" hangingPunct="1">
                          <a:lnSpc>
                            <a:spcPct val="110000"/>
                          </a:lnSpc>
                          <a:spcBef>
                            <a:spcPct val="0"/>
                          </a:spcBef>
                          <a:spcAft>
                            <a:spcPct val="10000"/>
                          </a:spcAft>
                          <a:buClr>
                            <a:schemeClr val="hlink"/>
                          </a:buClr>
                          <a:buSzPct val="60000"/>
                          <a:buFont typeface="Wingdings" panose="05000000000000000000" pitchFamily="2" charset="2"/>
                          <a:buNone/>
                          <a:defRPr/>
                        </a:pPr>
                        <a:r>
                          <a:rPr kumimoji="1" lang="en-US" altLang="zh-CN" sz="2000" b="0" i="0" u="none" strike="noStrike" cap="none" normalizeH="0" baseline="0" dirty="0">
                            <a:ln>
                              <a:noFill/>
                            </a:ln>
                            <a:solidFill>
                              <a:schemeClr val="tx1"/>
                            </a:solidFill>
                            <a:effectLst/>
                            <a:latin typeface="+mn-lt"/>
                            <a:ea typeface="+mn-ea"/>
                            <a:cs typeface="+mn-ea"/>
                            <a:sym typeface="+mn-lt"/>
                          </a:rPr>
                          <a:t>PEN</a:t>
                        </a:r>
                        <a:endParaRPr kumimoji="1" lang="en-US" altLang="zh-CN" sz="2000" b="0"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000" baseline="0" dirty="0">
                            <a:latin typeface="+mn-lt"/>
                            <a:ea typeface="+mn-ea"/>
                            <a:cs typeface="+mn-ea"/>
                            <a:sym typeface="+mn-lt"/>
                          </a:rPr>
                          <a:t>L</a:t>
                        </a:r>
                        <a:r>
                          <a:rPr kumimoji="1" lang="en-US" altLang="zh-CN" sz="2000" baseline="-25000" dirty="0">
                            <a:latin typeface="+mn-lt"/>
                            <a:ea typeface="+mn-ea"/>
                            <a:cs typeface="+mn-ea"/>
                            <a:sym typeface="+mn-lt"/>
                          </a:rPr>
                          <a:t>2</a:t>
                        </a:r>
                        <a:endParaRPr kumimoji="1" lang="en-US" altLang="zh-CN" sz="2000" baseline="-2500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000" baseline="0" dirty="0">
                            <a:latin typeface="+mn-lt"/>
                            <a:ea typeface="+mn-ea"/>
                            <a:cs typeface="+mn-ea"/>
                            <a:sym typeface="+mn-lt"/>
                          </a:rPr>
                          <a:t>L</a:t>
                        </a:r>
                        <a:r>
                          <a:rPr kumimoji="1" lang="en-US" altLang="zh-CN" sz="2000" baseline="-25000" dirty="0">
                            <a:latin typeface="+mn-lt"/>
                            <a:ea typeface="+mn-ea"/>
                            <a:cs typeface="+mn-ea"/>
                            <a:sym typeface="+mn-lt"/>
                          </a:rPr>
                          <a:t>1</a:t>
                        </a:r>
                        <a:endParaRPr kumimoji="1" lang="en-US" altLang="zh-CN" sz="2000" baseline="-2500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000" baseline="0" dirty="0">
                            <a:latin typeface="+mn-lt"/>
                            <a:ea typeface="+mn-ea"/>
                            <a:cs typeface="+mn-ea"/>
                            <a:sym typeface="+mn-lt"/>
                          </a:rPr>
                          <a:t>B</a:t>
                        </a:r>
                        <a:r>
                          <a:rPr kumimoji="1" lang="en-US" altLang="zh-CN" sz="1800" baseline="-25000" dirty="0">
                            <a:latin typeface="+mn-lt"/>
                            <a:ea typeface="+mn-ea"/>
                            <a:cs typeface="+mn-ea"/>
                            <a:sym typeface="+mn-lt"/>
                          </a:rPr>
                          <a:t>1</a:t>
                        </a:r>
                        <a:endParaRPr kumimoji="1" lang="en-US" altLang="zh-CN" sz="1800" baseline="-2500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000" baseline="0" dirty="0">
                            <a:latin typeface="+mn-lt"/>
                            <a:ea typeface="+mn-ea"/>
                            <a:cs typeface="+mn-ea"/>
                            <a:sym typeface="+mn-lt"/>
                          </a:rPr>
                          <a:t>B</a:t>
                        </a:r>
                        <a:r>
                          <a:rPr kumimoji="1" lang="en-US" altLang="zh-CN" sz="2000" baseline="-25000" dirty="0">
                            <a:latin typeface="+mn-lt"/>
                            <a:ea typeface="+mn-ea"/>
                            <a:cs typeface="+mn-ea"/>
                            <a:sym typeface="+mn-lt"/>
                          </a:rPr>
                          <a:t>0</a:t>
                        </a:r>
                        <a:endParaRPr kumimoji="1" lang="en-US" altLang="zh-CN" sz="2000" baseline="-2500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r>
              </a:tbl>
            </a:graphicData>
          </a:graphic>
        </p:graphicFrame>
        <p:graphicFrame>
          <p:nvGraphicFramePr>
            <p:cNvPr id="46" name="Group 49"/>
            <p:cNvGraphicFramePr/>
            <p:nvPr/>
          </p:nvGraphicFramePr>
          <p:xfrm>
            <a:off x="1539875" y="1600200"/>
            <a:ext cx="6705600" cy="426720"/>
          </p:xfrm>
          <a:graphic>
            <a:graphicData uri="http://schemas.openxmlformats.org/drawingml/2006/table">
              <a:tbl>
                <a:tblPr/>
                <a:tblGrid>
                  <a:gridCol w="838200"/>
                  <a:gridCol w="838200"/>
                  <a:gridCol w="838200"/>
                  <a:gridCol w="838200"/>
                  <a:gridCol w="838200"/>
                  <a:gridCol w="838200"/>
                  <a:gridCol w="838200"/>
                  <a:gridCol w="838200"/>
                </a:tblGrid>
                <a:tr h="426720">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7</a:t>
                        </a:r>
                        <a:endParaRPr kumimoji="1" lang="en-US" altLang="zh-CN" sz="2100" baseline="-25000" dirty="0">
                          <a:latin typeface="+mn-lt"/>
                          <a:ea typeface="+mn-ea"/>
                          <a:cs typeface="+mn-ea"/>
                          <a:sym typeface="+mn-lt"/>
                        </a:endParaRPr>
                      </a:p>
                    </a:txBody>
                    <a:tcPr marT="48483" marB="48483"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6</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5</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lvl="0" indent="0" algn="ctr" defTabSz="914400" rtl="0" eaLnBrk="1" fontAlgn="base" latinLnBrk="0" hangingPunct="1">
                          <a:lnSpc>
                            <a:spcPct val="110000"/>
                          </a:lnSpc>
                          <a:spcBef>
                            <a:spcPct val="0"/>
                          </a:spcBef>
                          <a:spcAft>
                            <a:spcPct val="10000"/>
                          </a:spcAft>
                          <a:buClr>
                            <a:schemeClr val="hlink"/>
                          </a:buClr>
                          <a:buSzPct val="60000"/>
                          <a:buFont typeface="Wingdings" panose="05000000000000000000" pitchFamily="2" charset="2"/>
                          <a:buNone/>
                          <a:defRPr/>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4</a:t>
                        </a:r>
                        <a:endParaRPr kumimoji="1" lang="en-US" altLang="zh-CN" sz="2100" b="0" i="0" u="none" strike="noStrike" cap="none" normalizeH="0" baseline="0" dirty="0">
                          <a:ln>
                            <a:noFill/>
                          </a:ln>
                          <a:solidFill>
                            <a:schemeClr val="tx1"/>
                          </a:solidFill>
                          <a:effectLst/>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3</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2</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1</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0</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r>
              </a:tbl>
            </a:graphicData>
          </a:graphic>
        </p:graphicFrame>
      </p:grpSp>
      <p:grpSp>
        <p:nvGrpSpPr>
          <p:cNvPr id="47" name="组合 39"/>
          <p:cNvGrpSpPr/>
          <p:nvPr/>
        </p:nvGrpSpPr>
        <p:grpSpPr bwMode="auto">
          <a:xfrm>
            <a:off x="6124934" y="2974720"/>
            <a:ext cx="2074862" cy="2110098"/>
            <a:chOff x="2863623" y="3352128"/>
            <a:chExt cx="2074863" cy="2109736"/>
          </a:xfrm>
        </p:grpSpPr>
        <p:sp>
          <p:nvSpPr>
            <p:cNvPr id="48" name="Rectangle 30"/>
            <p:cNvSpPr>
              <a:spLocks noChangeArrowheads="1"/>
            </p:cNvSpPr>
            <p:nvPr/>
          </p:nvSpPr>
          <p:spPr bwMode="auto">
            <a:xfrm>
              <a:off x="2863623" y="3975908"/>
              <a:ext cx="2074863" cy="1485956"/>
            </a:xfrm>
            <a:prstGeom prst="rect">
              <a:avLst/>
            </a:prstGeom>
            <a:solidFill>
              <a:srgbClr val="D7AFFF"/>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波特率因子</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00: </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同步方式</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01: </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异步 </a:t>
              </a: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(×1)</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10: </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异步 </a:t>
              </a: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(×16)</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11: </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异步 </a:t>
              </a: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(×64)</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p:txBody>
        </p:sp>
        <p:sp>
          <p:nvSpPr>
            <p:cNvPr id="49" name="AutoShape 34"/>
            <p:cNvSpPr/>
            <p:nvPr/>
          </p:nvSpPr>
          <p:spPr bwMode="auto">
            <a:xfrm rot="-5400000">
              <a:off x="3758519" y="2703295"/>
              <a:ext cx="250334" cy="1548000"/>
            </a:xfrm>
            <a:prstGeom prst="leftBrace">
              <a:avLst>
                <a:gd name="adj1" fmla="val 33409"/>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50" name="直接箭头连接符 49"/>
            <p:cNvCxnSpPr/>
            <p:nvPr/>
          </p:nvCxnSpPr>
          <p:spPr bwMode="auto">
            <a:xfrm rot="5400000">
              <a:off x="3712967" y="3809250"/>
              <a:ext cx="360300" cy="1587"/>
            </a:xfrm>
            <a:prstGeom prst="straightConnector1">
              <a:avLst/>
            </a:prstGeom>
            <a:noFill/>
            <a:ln w="101600" cap="flat" cmpd="sng" algn="ctr">
              <a:solidFill>
                <a:srgbClr val="3333FF"/>
              </a:solidFill>
              <a:prstDash val="solid"/>
              <a:tailEnd type="triangle" w="med" len="sm"/>
            </a:ln>
            <a:effectLst/>
          </p:spPr>
        </p:cxnSp>
      </p:grpSp>
      <p:grpSp>
        <p:nvGrpSpPr>
          <p:cNvPr id="51" name="组合 39"/>
          <p:cNvGrpSpPr/>
          <p:nvPr/>
        </p:nvGrpSpPr>
        <p:grpSpPr bwMode="auto">
          <a:xfrm>
            <a:off x="4710471" y="2974718"/>
            <a:ext cx="1614488" cy="3609975"/>
            <a:chOff x="3106737" y="3352128"/>
            <a:chExt cx="1614714" cy="3366739"/>
          </a:xfrm>
        </p:grpSpPr>
        <p:sp>
          <p:nvSpPr>
            <p:cNvPr id="52" name="Rectangle 30"/>
            <p:cNvSpPr>
              <a:spLocks noChangeArrowheads="1"/>
            </p:cNvSpPr>
            <p:nvPr/>
          </p:nvSpPr>
          <p:spPr bwMode="auto">
            <a:xfrm>
              <a:off x="3106737" y="5347501"/>
              <a:ext cx="1614714" cy="1371366"/>
            </a:xfrm>
            <a:prstGeom prst="rect">
              <a:avLst/>
            </a:prstGeom>
            <a:solidFill>
              <a:srgbClr val="92D050"/>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lang="zh-CN" altLang="en-US" sz="1800" b="0" kern="0" dirty="0">
                  <a:solidFill>
                    <a:srgbClr val="000000"/>
                  </a:solidFill>
                  <a:latin typeface="+mn-lt"/>
                  <a:ea typeface="+mn-ea"/>
                  <a:cs typeface="+mn-ea"/>
                  <a:sym typeface="+mn-lt"/>
                </a:rPr>
                <a:t>字符长度</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00: </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长度</a:t>
              </a: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5</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位</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01: 6</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位</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10: 7</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位</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11: 8</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位</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p:txBody>
        </p:sp>
        <p:sp>
          <p:nvSpPr>
            <p:cNvPr id="53" name="AutoShape 34"/>
            <p:cNvSpPr/>
            <p:nvPr/>
          </p:nvSpPr>
          <p:spPr bwMode="auto">
            <a:xfrm rot="-5400000">
              <a:off x="3758519" y="2703295"/>
              <a:ext cx="250334" cy="1548000"/>
            </a:xfrm>
            <a:prstGeom prst="leftBrace">
              <a:avLst>
                <a:gd name="adj1" fmla="val 33409"/>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54" name="直接箭头连接符 53"/>
            <p:cNvCxnSpPr/>
            <p:nvPr/>
          </p:nvCxnSpPr>
          <p:spPr bwMode="auto">
            <a:xfrm rot="5400000">
              <a:off x="3028355" y="4492629"/>
              <a:ext cx="1727021" cy="1588"/>
            </a:xfrm>
            <a:prstGeom prst="straightConnector1">
              <a:avLst/>
            </a:prstGeom>
            <a:noFill/>
            <a:ln w="101600" cap="flat" cmpd="sng" algn="ctr">
              <a:solidFill>
                <a:srgbClr val="3333FF"/>
              </a:solidFill>
              <a:prstDash val="solid"/>
              <a:tailEnd type="triangle" w="med" len="sm"/>
            </a:ln>
            <a:effectLst/>
          </p:spPr>
        </p:cxnSp>
      </p:grpSp>
      <p:grpSp>
        <p:nvGrpSpPr>
          <p:cNvPr id="55" name="组合 39"/>
          <p:cNvGrpSpPr/>
          <p:nvPr/>
        </p:nvGrpSpPr>
        <p:grpSpPr bwMode="auto">
          <a:xfrm>
            <a:off x="2794359" y="2989007"/>
            <a:ext cx="1270000" cy="2846387"/>
            <a:chOff x="3734677" y="3366639"/>
            <a:chExt cx="1269153" cy="2845026"/>
          </a:xfrm>
        </p:grpSpPr>
        <p:sp>
          <p:nvSpPr>
            <p:cNvPr id="56" name="Rectangle 30"/>
            <p:cNvSpPr>
              <a:spLocks noChangeArrowheads="1"/>
            </p:cNvSpPr>
            <p:nvPr/>
          </p:nvSpPr>
          <p:spPr bwMode="auto">
            <a:xfrm>
              <a:off x="3734677" y="5347319"/>
              <a:ext cx="1269153" cy="864346"/>
            </a:xfrm>
            <a:prstGeom prst="rect">
              <a:avLst/>
            </a:prstGeom>
            <a:solidFill>
              <a:srgbClr val="FF9966"/>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1: </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偶校验</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0: </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奇校验</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p:txBody>
        </p:sp>
        <p:sp>
          <p:nvSpPr>
            <p:cNvPr id="57"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58" name="直接箭头连接符 57"/>
            <p:cNvCxnSpPr/>
            <p:nvPr/>
          </p:nvCxnSpPr>
          <p:spPr bwMode="auto">
            <a:xfrm rot="5400000">
              <a:off x="3489412" y="4489258"/>
              <a:ext cx="1691466" cy="1586"/>
            </a:xfrm>
            <a:prstGeom prst="straightConnector1">
              <a:avLst/>
            </a:prstGeom>
            <a:noFill/>
            <a:ln w="101600" cap="flat" cmpd="sng" algn="ctr">
              <a:solidFill>
                <a:srgbClr val="3333FF"/>
              </a:solidFill>
              <a:prstDash val="solid"/>
              <a:tailEnd type="triangle" w="med" len="sm"/>
            </a:ln>
            <a:effectLst/>
          </p:spPr>
        </p:cxnSp>
      </p:grpSp>
      <p:grpSp>
        <p:nvGrpSpPr>
          <p:cNvPr id="59" name="组合 28"/>
          <p:cNvGrpSpPr/>
          <p:nvPr/>
        </p:nvGrpSpPr>
        <p:grpSpPr bwMode="auto">
          <a:xfrm>
            <a:off x="162078" y="2974719"/>
            <a:ext cx="2732293" cy="3673454"/>
            <a:chOff x="549273" y="2757486"/>
            <a:chExt cx="2632264" cy="3673916"/>
          </a:xfrm>
        </p:grpSpPr>
        <p:sp>
          <p:nvSpPr>
            <p:cNvPr id="60" name="Rectangle 30"/>
            <p:cNvSpPr>
              <a:spLocks noChangeArrowheads="1"/>
            </p:cNvSpPr>
            <p:nvPr/>
          </p:nvSpPr>
          <p:spPr bwMode="auto">
            <a:xfrm>
              <a:off x="549273" y="4907402"/>
              <a:ext cx="2455862" cy="1524000"/>
            </a:xfrm>
            <a:prstGeom prst="rect">
              <a:avLst/>
            </a:prstGeom>
            <a:solidFill>
              <a:srgbClr val="FFFF66"/>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同步方式：</a:t>
              </a:r>
              <a:r>
                <a:rPr kumimoji="0" lang="en-US" altLang="zh-CN" sz="1800" b="0" i="0" u="sng" strike="noStrike" kern="0" cap="none" spc="0" normalizeH="0" baseline="0" noProof="0" dirty="0">
                  <a:ln>
                    <a:noFill/>
                  </a:ln>
                  <a:solidFill>
                    <a:srgbClr val="0000FF"/>
                  </a:solidFill>
                  <a:effectLst/>
                  <a:uLnTx/>
                  <a:uFillTx/>
                  <a:latin typeface="+mn-lt"/>
                  <a:ea typeface="+mn-ea"/>
                  <a:cs typeface="+mn-ea"/>
                  <a:sym typeface="+mn-lt"/>
                </a:rPr>
                <a:t>SYNC/</a:t>
              </a:r>
              <a:r>
                <a:rPr kumimoji="0" lang="zh-CN" altLang="en-US" sz="1800" b="0" i="0" u="sng" strike="noStrike" kern="0" cap="none" spc="0" normalizeH="0" baseline="0" noProof="0" dirty="0">
                  <a:ln>
                    <a:noFill/>
                  </a:ln>
                  <a:solidFill>
                    <a:srgbClr val="0000FF"/>
                  </a:solidFill>
                  <a:effectLst/>
                  <a:uLnTx/>
                  <a:uFillTx/>
                  <a:latin typeface="+mn-lt"/>
                  <a:ea typeface="+mn-ea"/>
                  <a:cs typeface="+mn-ea"/>
                  <a:sym typeface="+mn-lt"/>
                </a:rPr>
                <a:t>内</a:t>
              </a:r>
              <a:r>
                <a:rPr kumimoji="0" lang="en-US" altLang="zh-CN" sz="1800" b="0" i="0" u="sng" strike="noStrike" kern="0" cap="none" spc="0" normalizeH="0" baseline="0" noProof="0" dirty="0">
                  <a:ln>
                    <a:noFill/>
                  </a:ln>
                  <a:solidFill>
                    <a:srgbClr val="0000FF"/>
                  </a:solidFill>
                  <a:effectLst/>
                  <a:uLnTx/>
                  <a:uFillTx/>
                  <a:latin typeface="+mn-lt"/>
                  <a:ea typeface="+mn-ea"/>
                  <a:cs typeface="+mn-ea"/>
                  <a:sym typeface="+mn-lt"/>
                </a:rPr>
                <a:t>/</a:t>
              </a:r>
              <a:r>
                <a:rPr kumimoji="0" lang="zh-CN" altLang="en-US" sz="1800" b="0" i="0" u="sng" strike="noStrike" kern="0" cap="none" spc="0" normalizeH="0" baseline="0" noProof="0" dirty="0">
                  <a:ln>
                    <a:noFill/>
                  </a:ln>
                  <a:solidFill>
                    <a:srgbClr val="0000FF"/>
                  </a:solidFill>
                  <a:effectLst/>
                  <a:uLnTx/>
                  <a:uFillTx/>
                  <a:latin typeface="+mn-lt"/>
                  <a:ea typeface="+mn-ea"/>
                  <a:cs typeface="+mn-ea"/>
                  <a:sym typeface="+mn-lt"/>
                </a:rPr>
                <a:t>外</a:t>
              </a:r>
              <a:endParaRPr kumimoji="0" lang="en-US" altLang="zh-CN" sz="1800" b="0" i="0" u="sng" strike="noStrike" kern="0" cap="none" spc="0" normalizeH="0" baseline="0" noProof="0" dirty="0">
                <a:ln>
                  <a:noFill/>
                </a:ln>
                <a:solidFill>
                  <a:srgbClr val="0000FF"/>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00: 2</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个</a:t>
              </a: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SYNC</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，内同步</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01: 2</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个</a:t>
              </a: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SYNC</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，外同步</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10: 1</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个</a:t>
              </a: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SYNC</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，内同步</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11: 1</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个</a:t>
              </a: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SYNC</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，外</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同步</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p:txBody>
        </p:sp>
        <p:sp>
          <p:nvSpPr>
            <p:cNvPr id="61" name="AutoShape 34"/>
            <p:cNvSpPr/>
            <p:nvPr/>
          </p:nvSpPr>
          <p:spPr bwMode="auto">
            <a:xfrm rot="-5400000">
              <a:off x="2282349" y="2108675"/>
              <a:ext cx="250377" cy="1547999"/>
            </a:xfrm>
            <a:prstGeom prst="leftBrace">
              <a:avLst>
                <a:gd name="adj1" fmla="val 33404"/>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62" name="直接箭头连接符 61"/>
            <p:cNvCxnSpPr/>
            <p:nvPr/>
          </p:nvCxnSpPr>
          <p:spPr bwMode="auto">
            <a:xfrm rot="5400000">
              <a:off x="2236898" y="3214744"/>
              <a:ext cx="360407" cy="1588"/>
            </a:xfrm>
            <a:prstGeom prst="straightConnector1">
              <a:avLst/>
            </a:prstGeom>
            <a:noFill/>
            <a:ln w="101600" cap="flat" cmpd="sng" algn="ctr">
              <a:solidFill>
                <a:srgbClr val="3333FF"/>
              </a:solidFill>
              <a:prstDash val="solid"/>
              <a:tailEnd type="triangle" w="med" len="sm"/>
            </a:ln>
            <a:effectLst/>
          </p:spPr>
        </p:cxnSp>
        <p:sp>
          <p:nvSpPr>
            <p:cNvPr id="63" name="Rectangle 30"/>
            <p:cNvSpPr>
              <a:spLocks noChangeArrowheads="1"/>
            </p:cNvSpPr>
            <p:nvPr/>
          </p:nvSpPr>
          <p:spPr bwMode="auto">
            <a:xfrm>
              <a:off x="943003" y="3396115"/>
              <a:ext cx="2062133" cy="1447800"/>
            </a:xfrm>
            <a:prstGeom prst="rect">
              <a:avLst/>
            </a:prstGeom>
            <a:solidFill>
              <a:srgbClr val="FF99FF"/>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异步方式：</a:t>
              </a:r>
              <a:r>
                <a:rPr kumimoji="0" lang="zh-CN" altLang="en-US" sz="1800" b="0" i="0" u="sng" strike="noStrike" kern="0" cap="none" spc="0" normalizeH="0" baseline="0" noProof="0">
                  <a:ln>
                    <a:noFill/>
                  </a:ln>
                  <a:solidFill>
                    <a:srgbClr val="0000FF"/>
                  </a:solidFill>
                  <a:effectLst/>
                  <a:uLnTx/>
                  <a:uFillTx/>
                  <a:latin typeface="+mn-lt"/>
                  <a:ea typeface="+mn-ea"/>
                  <a:cs typeface="+mn-ea"/>
                  <a:sym typeface="+mn-lt"/>
                </a:rPr>
                <a:t>停止位</a:t>
              </a:r>
              <a:endParaRPr kumimoji="0" lang="en-US" altLang="zh-CN" sz="1800" b="0" i="0" u="sng" strike="noStrike" kern="0" cap="none" spc="0" normalizeH="0" baseline="0" noProof="0">
                <a:ln>
                  <a:noFill/>
                </a:ln>
                <a:solidFill>
                  <a:srgbClr val="0000FF"/>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00: </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无效</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01: 1</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个停止位</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10: 1.5</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个停止位</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11:  2</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个停止位</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nodeType="click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strips(downRight)">
                                      <p:cBhvr>
                                        <p:cTn id="13" dur="500"/>
                                        <p:tgtEl>
                                          <p:spTgt spid="47"/>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nodeType="click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strips(downRight)">
                                      <p:cBhvr>
                                        <p:cTn id="18" dur="500"/>
                                        <p:tgtEl>
                                          <p:spTgt spid="51"/>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strips(downRight)">
                                      <p:cBhvr>
                                        <p:cTn id="23" dur="500"/>
                                        <p:tgtEl>
                                          <p:spTgt spid="40"/>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nodeType="click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strips(downRight)">
                                      <p:cBhvr>
                                        <p:cTn id="28" dur="500"/>
                                        <p:tgtEl>
                                          <p:spTgt spid="55"/>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6" fill="hold" nodeType="click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strips(downRight)">
                                      <p:cBhvr>
                                        <p:cTn id="3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body" idx="1"/>
          </p:nvPr>
        </p:nvSpPr>
        <p:spPr bwMode="auto">
          <a:xfrm>
            <a:off x="636356" y="1192350"/>
            <a:ext cx="7871287" cy="14033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indent="0" algn="just">
              <a:lnSpc>
                <a:spcPct val="110000"/>
              </a:lnSpc>
              <a:spcBef>
                <a:spcPct val="0"/>
              </a:spcBef>
              <a:buFontTx/>
              <a:buNone/>
            </a:pPr>
            <a:r>
              <a:rPr lang="zh-CN" altLang="en-US" sz="2400" b="1" dirty="0">
                <a:solidFill>
                  <a:srgbClr val="000066"/>
                </a:solidFill>
                <a:cs typeface="+mn-ea"/>
                <a:sym typeface="+mn-lt"/>
              </a:rPr>
              <a:t>例</a:t>
            </a:r>
            <a:r>
              <a:rPr lang="en-US" altLang="zh-CN" sz="2400" b="1" dirty="0">
                <a:solidFill>
                  <a:srgbClr val="000066"/>
                </a:solidFill>
                <a:cs typeface="+mn-ea"/>
                <a:sym typeface="+mn-lt"/>
              </a:rPr>
              <a:t>1</a:t>
            </a:r>
            <a:r>
              <a:rPr lang="zh-CN" altLang="en-US" sz="2400" b="1" dirty="0">
                <a:solidFill>
                  <a:srgbClr val="000066"/>
                </a:solidFill>
                <a:cs typeface="+mn-ea"/>
                <a:sym typeface="+mn-lt"/>
              </a:rPr>
              <a:t>：</a:t>
            </a:r>
            <a:r>
              <a:rPr lang="zh-CN" altLang="en-US" sz="2400" b="1" dirty="0">
                <a:cs typeface="+mn-ea"/>
                <a:sym typeface="+mn-lt"/>
              </a:rPr>
              <a:t>在</a:t>
            </a:r>
            <a:r>
              <a:rPr lang="zh-CN" altLang="en-US" sz="2400" b="1" dirty="0">
                <a:solidFill>
                  <a:srgbClr val="C00000"/>
                </a:solidFill>
                <a:cs typeface="+mn-ea"/>
                <a:sym typeface="+mn-lt"/>
              </a:rPr>
              <a:t>异步</a:t>
            </a:r>
            <a:r>
              <a:rPr lang="zh-CN" altLang="en-US" sz="2400" b="1" dirty="0">
                <a:cs typeface="+mn-ea"/>
                <a:sym typeface="+mn-lt"/>
              </a:rPr>
              <a:t>通信中，采用</a:t>
            </a:r>
            <a:r>
              <a:rPr lang="en-US" altLang="zh-CN" sz="2400" b="1" dirty="0">
                <a:solidFill>
                  <a:srgbClr val="0033CC"/>
                </a:solidFill>
                <a:cs typeface="+mn-ea"/>
                <a:sym typeface="+mn-lt"/>
              </a:rPr>
              <a:t>8</a:t>
            </a:r>
            <a:r>
              <a:rPr lang="zh-CN" altLang="en-US" sz="2400" b="1" dirty="0">
                <a:solidFill>
                  <a:srgbClr val="0033CC"/>
                </a:solidFill>
                <a:cs typeface="+mn-ea"/>
                <a:sym typeface="+mn-lt"/>
              </a:rPr>
              <a:t>位数据位</a:t>
            </a:r>
            <a:r>
              <a:rPr lang="zh-CN" altLang="en-US" sz="2400" b="1" dirty="0">
                <a:cs typeface="+mn-ea"/>
                <a:sym typeface="+mn-lt"/>
              </a:rPr>
              <a:t>，</a:t>
            </a:r>
            <a:r>
              <a:rPr lang="en-US" altLang="zh-CN" sz="2400" b="1" dirty="0">
                <a:cs typeface="+mn-ea"/>
                <a:sym typeface="+mn-lt"/>
              </a:rPr>
              <a:t>1</a:t>
            </a:r>
            <a:r>
              <a:rPr lang="zh-CN" altLang="en-US" sz="2400" b="1" dirty="0">
                <a:cs typeface="+mn-ea"/>
                <a:sym typeface="+mn-lt"/>
              </a:rPr>
              <a:t>位起始位，</a:t>
            </a:r>
            <a:r>
              <a:rPr lang="en-US" altLang="zh-CN" sz="2400" b="1" dirty="0">
                <a:solidFill>
                  <a:srgbClr val="7030A0"/>
                </a:solidFill>
                <a:cs typeface="+mn-ea"/>
                <a:sym typeface="+mn-lt"/>
              </a:rPr>
              <a:t>2</a:t>
            </a:r>
            <a:r>
              <a:rPr lang="zh-CN" altLang="en-US" sz="2400" b="1" dirty="0">
                <a:solidFill>
                  <a:srgbClr val="7030A0"/>
                </a:solidFill>
                <a:cs typeface="+mn-ea"/>
                <a:sym typeface="+mn-lt"/>
              </a:rPr>
              <a:t>位停止位</a:t>
            </a:r>
            <a:r>
              <a:rPr lang="zh-CN" altLang="en-US" sz="2400" b="1" dirty="0">
                <a:cs typeface="+mn-ea"/>
                <a:sym typeface="+mn-lt"/>
              </a:rPr>
              <a:t>，</a:t>
            </a:r>
            <a:r>
              <a:rPr lang="zh-CN" altLang="en-US" sz="2400" b="1" dirty="0">
                <a:solidFill>
                  <a:srgbClr val="009900"/>
                </a:solidFill>
                <a:cs typeface="+mn-ea"/>
                <a:sym typeface="+mn-lt"/>
              </a:rPr>
              <a:t>奇校验</a:t>
            </a:r>
            <a:r>
              <a:rPr lang="zh-CN" altLang="en-US" sz="2400" b="1" dirty="0">
                <a:cs typeface="+mn-ea"/>
                <a:sym typeface="+mn-lt"/>
              </a:rPr>
              <a:t>，</a:t>
            </a:r>
            <a:r>
              <a:rPr lang="zh-CN" altLang="en-US" sz="2400" b="1" dirty="0">
                <a:solidFill>
                  <a:srgbClr val="C00000"/>
                </a:solidFill>
                <a:cs typeface="+mn-ea"/>
                <a:sym typeface="+mn-lt"/>
              </a:rPr>
              <a:t>波特率因数是</a:t>
            </a:r>
            <a:r>
              <a:rPr lang="en-US" altLang="zh-CN" sz="2400" b="1" dirty="0">
                <a:solidFill>
                  <a:srgbClr val="C00000"/>
                </a:solidFill>
                <a:cs typeface="+mn-ea"/>
                <a:sym typeface="+mn-lt"/>
              </a:rPr>
              <a:t>16</a:t>
            </a:r>
            <a:r>
              <a:rPr lang="zh-CN" altLang="en-US" sz="2400" b="1" dirty="0">
                <a:cs typeface="+mn-ea"/>
                <a:sym typeface="+mn-lt"/>
              </a:rPr>
              <a:t>，则方式字是：</a:t>
            </a:r>
            <a:endParaRPr lang="en-US" altLang="zh-CN" sz="2400" b="1" dirty="0">
              <a:cs typeface="+mn-ea"/>
              <a:sym typeface="+mn-lt"/>
            </a:endParaRPr>
          </a:p>
          <a:p>
            <a:pPr algn="ctr">
              <a:lnSpc>
                <a:spcPct val="110000"/>
              </a:lnSpc>
              <a:spcBef>
                <a:spcPts val="800"/>
              </a:spcBef>
              <a:buFontTx/>
              <a:buNone/>
            </a:pPr>
            <a:r>
              <a:rPr lang="en-US" altLang="zh-CN" sz="2400" b="1" dirty="0">
                <a:solidFill>
                  <a:srgbClr val="7030A0"/>
                </a:solidFill>
                <a:cs typeface="+mn-ea"/>
                <a:sym typeface="+mn-lt"/>
              </a:rPr>
              <a:t>11</a:t>
            </a:r>
            <a:r>
              <a:rPr lang="en-US" altLang="zh-CN" sz="2400" b="1" dirty="0">
                <a:solidFill>
                  <a:srgbClr val="009900"/>
                </a:solidFill>
                <a:cs typeface="+mn-ea"/>
                <a:sym typeface="+mn-lt"/>
              </a:rPr>
              <a:t>01</a:t>
            </a:r>
            <a:r>
              <a:rPr lang="en-US" altLang="zh-CN" sz="2400" b="1" dirty="0">
                <a:solidFill>
                  <a:srgbClr val="0033CC"/>
                </a:solidFill>
                <a:cs typeface="+mn-ea"/>
                <a:sym typeface="+mn-lt"/>
              </a:rPr>
              <a:t>11</a:t>
            </a:r>
            <a:r>
              <a:rPr lang="en-US" altLang="zh-CN" sz="2400" b="1" dirty="0">
                <a:solidFill>
                  <a:srgbClr val="C00000"/>
                </a:solidFill>
                <a:cs typeface="+mn-ea"/>
                <a:sym typeface="+mn-lt"/>
              </a:rPr>
              <a:t>10</a:t>
            </a:r>
            <a:r>
              <a:rPr lang="en-US" altLang="zh-CN" sz="2400" b="1" dirty="0">
                <a:cs typeface="+mn-ea"/>
                <a:sym typeface="+mn-lt"/>
              </a:rPr>
              <a:t>B=0DEH</a:t>
            </a:r>
            <a:endParaRPr lang="en-US" altLang="zh-CN" sz="2400" b="1" dirty="0">
              <a:cs typeface="+mn-ea"/>
              <a:sym typeface="+mn-lt"/>
            </a:endParaRPr>
          </a:p>
          <a:p>
            <a:pPr algn="just">
              <a:lnSpc>
                <a:spcPct val="110000"/>
              </a:lnSpc>
              <a:spcBef>
                <a:spcPct val="0"/>
              </a:spcBef>
              <a:buFontTx/>
              <a:buNone/>
            </a:pPr>
            <a:endParaRPr lang="en-US" altLang="zh-CN" sz="2400" b="1" dirty="0">
              <a:cs typeface="+mn-ea"/>
              <a:sym typeface="+mn-lt"/>
            </a:endParaRPr>
          </a:p>
          <a:p>
            <a:pPr algn="just">
              <a:lnSpc>
                <a:spcPct val="110000"/>
              </a:lnSpc>
              <a:spcBef>
                <a:spcPct val="0"/>
              </a:spcBef>
              <a:buFontTx/>
              <a:buNone/>
            </a:pPr>
            <a:r>
              <a:rPr lang="en-US" altLang="zh-CN" sz="2400" b="1" dirty="0">
                <a:solidFill>
                  <a:schemeClr val="tx2"/>
                </a:solidFill>
                <a:cs typeface="+mn-ea"/>
                <a:sym typeface="+mn-lt"/>
              </a:rPr>
              <a:t>  </a:t>
            </a:r>
            <a:endParaRPr lang="en-US" altLang="zh-CN" sz="2400" b="1" dirty="0">
              <a:cs typeface="+mn-ea"/>
              <a:sym typeface="+mn-lt"/>
            </a:endParaRPr>
          </a:p>
        </p:txBody>
      </p:sp>
      <p:sp>
        <p:nvSpPr>
          <p:cNvPr id="2" name="矩形 1"/>
          <p:cNvSpPr/>
          <p:nvPr/>
        </p:nvSpPr>
        <p:spPr>
          <a:xfrm>
            <a:off x="2067231" y="2697480"/>
            <a:ext cx="5009536" cy="1209562"/>
          </a:xfrm>
          <a:prstGeom prst="rect">
            <a:avLst/>
          </a:prstGeom>
        </p:spPr>
        <p:txBody>
          <a:bodyPr wrap="square">
            <a:spAutoFit/>
          </a:bodyPr>
          <a:lstStyle/>
          <a:p>
            <a:pPr>
              <a:lnSpc>
                <a:spcPct val="110000"/>
              </a:lnSpc>
            </a:pPr>
            <a:r>
              <a:rPr lang="en-US" altLang="zh-CN" sz="2200" dirty="0">
                <a:solidFill>
                  <a:srgbClr val="0033CC"/>
                </a:solidFill>
                <a:latin typeface="+mn-lt"/>
                <a:ea typeface="+mn-ea"/>
                <a:cs typeface="+mn-ea"/>
                <a:sym typeface="+mn-lt"/>
              </a:rPr>
              <a:t>MOV  DX</a:t>
            </a:r>
            <a:r>
              <a:rPr lang="zh-CN" altLang="en-US" sz="2200" dirty="0">
                <a:solidFill>
                  <a:srgbClr val="0033CC"/>
                </a:solidFill>
                <a:latin typeface="+mn-lt"/>
                <a:ea typeface="+mn-ea"/>
                <a:cs typeface="+mn-ea"/>
                <a:sym typeface="+mn-lt"/>
              </a:rPr>
              <a:t>，</a:t>
            </a:r>
            <a:r>
              <a:rPr lang="en-US" altLang="zh-CN" sz="2200" dirty="0">
                <a:solidFill>
                  <a:srgbClr val="0033CC"/>
                </a:solidFill>
                <a:latin typeface="+mn-lt"/>
                <a:ea typeface="+mn-ea"/>
                <a:cs typeface="+mn-ea"/>
                <a:sym typeface="+mn-lt"/>
              </a:rPr>
              <a:t>309H   </a:t>
            </a:r>
            <a:r>
              <a:rPr lang="zh-CN" altLang="en-US" sz="2200" dirty="0">
                <a:solidFill>
                  <a:srgbClr val="0033CC"/>
                </a:solidFill>
                <a:latin typeface="+mn-lt"/>
                <a:ea typeface="+mn-ea"/>
                <a:cs typeface="+mn-ea"/>
                <a:sym typeface="+mn-lt"/>
              </a:rPr>
              <a:t>；</a:t>
            </a:r>
            <a:r>
              <a:rPr lang="en-US" altLang="zh-CN" sz="2200" dirty="0">
                <a:solidFill>
                  <a:srgbClr val="0033CC"/>
                </a:solidFill>
                <a:latin typeface="+mn-lt"/>
                <a:ea typeface="+mn-ea"/>
                <a:cs typeface="+mn-ea"/>
                <a:sym typeface="+mn-lt"/>
              </a:rPr>
              <a:t>8251A</a:t>
            </a:r>
            <a:r>
              <a:rPr lang="zh-CN" altLang="en-US" sz="2200" dirty="0">
                <a:solidFill>
                  <a:srgbClr val="0033CC"/>
                </a:solidFill>
                <a:latin typeface="+mn-lt"/>
                <a:ea typeface="+mn-ea"/>
                <a:cs typeface="+mn-ea"/>
                <a:sym typeface="+mn-lt"/>
              </a:rPr>
              <a:t>命令口</a:t>
            </a:r>
            <a:endParaRPr lang="zh-CN" altLang="en-US" sz="2200" dirty="0">
              <a:solidFill>
                <a:srgbClr val="0033CC"/>
              </a:solidFill>
              <a:latin typeface="+mn-lt"/>
              <a:ea typeface="+mn-ea"/>
              <a:cs typeface="+mn-ea"/>
              <a:sym typeface="+mn-lt"/>
            </a:endParaRPr>
          </a:p>
          <a:p>
            <a:pPr>
              <a:lnSpc>
                <a:spcPct val="110000"/>
              </a:lnSpc>
            </a:pPr>
            <a:r>
              <a:rPr lang="en-US" altLang="zh-CN" sz="2200" dirty="0">
                <a:solidFill>
                  <a:srgbClr val="0033CC"/>
                </a:solidFill>
                <a:latin typeface="+mn-lt"/>
                <a:ea typeface="+mn-ea"/>
                <a:cs typeface="+mn-ea"/>
                <a:sym typeface="+mn-lt"/>
              </a:rPr>
              <a:t>MOV  AL</a:t>
            </a:r>
            <a:r>
              <a:rPr lang="zh-CN" altLang="en-US" sz="2200" dirty="0">
                <a:solidFill>
                  <a:srgbClr val="0033CC"/>
                </a:solidFill>
                <a:latin typeface="+mn-lt"/>
                <a:ea typeface="+mn-ea"/>
                <a:cs typeface="+mn-ea"/>
                <a:sym typeface="+mn-lt"/>
              </a:rPr>
              <a:t>，</a:t>
            </a:r>
            <a:r>
              <a:rPr lang="en-US" altLang="zh-CN" sz="2200" dirty="0">
                <a:solidFill>
                  <a:srgbClr val="0033CC"/>
                </a:solidFill>
                <a:latin typeface="+mn-lt"/>
                <a:ea typeface="+mn-ea"/>
                <a:cs typeface="+mn-ea"/>
                <a:sym typeface="+mn-lt"/>
              </a:rPr>
              <a:t>0DEH   </a:t>
            </a:r>
            <a:r>
              <a:rPr lang="zh-CN" altLang="en-US" sz="2200" dirty="0">
                <a:solidFill>
                  <a:srgbClr val="0033CC"/>
                </a:solidFill>
                <a:latin typeface="+mn-lt"/>
                <a:ea typeface="+mn-ea"/>
                <a:cs typeface="+mn-ea"/>
                <a:sym typeface="+mn-lt"/>
              </a:rPr>
              <a:t>；异步工作方式字</a:t>
            </a:r>
            <a:endParaRPr lang="zh-CN" altLang="en-US" sz="2200" dirty="0">
              <a:solidFill>
                <a:srgbClr val="0033CC"/>
              </a:solidFill>
              <a:latin typeface="+mn-lt"/>
              <a:ea typeface="+mn-ea"/>
              <a:cs typeface="+mn-ea"/>
              <a:sym typeface="+mn-lt"/>
            </a:endParaRPr>
          </a:p>
          <a:p>
            <a:pPr>
              <a:lnSpc>
                <a:spcPct val="110000"/>
              </a:lnSpc>
            </a:pPr>
            <a:r>
              <a:rPr lang="en-US" altLang="zh-CN" sz="2200" dirty="0">
                <a:solidFill>
                  <a:srgbClr val="0033CC"/>
                </a:solidFill>
                <a:latin typeface="+mn-lt"/>
                <a:ea typeface="+mn-ea"/>
                <a:cs typeface="+mn-ea"/>
                <a:sym typeface="+mn-lt"/>
              </a:rPr>
              <a:t>OUT  DX</a:t>
            </a:r>
            <a:r>
              <a:rPr lang="zh-CN" altLang="en-US" sz="2200" dirty="0">
                <a:solidFill>
                  <a:srgbClr val="0033CC"/>
                </a:solidFill>
                <a:latin typeface="+mn-lt"/>
                <a:ea typeface="+mn-ea"/>
                <a:cs typeface="+mn-ea"/>
                <a:sym typeface="+mn-lt"/>
              </a:rPr>
              <a:t>，</a:t>
            </a:r>
            <a:r>
              <a:rPr lang="en-US" altLang="zh-CN" sz="2200" dirty="0">
                <a:solidFill>
                  <a:srgbClr val="0033CC"/>
                </a:solidFill>
                <a:latin typeface="+mn-lt"/>
                <a:ea typeface="+mn-ea"/>
                <a:cs typeface="+mn-ea"/>
                <a:sym typeface="+mn-lt"/>
              </a:rPr>
              <a:t>AL           </a:t>
            </a:r>
            <a:endParaRPr lang="zh-CN" altLang="en-US" sz="2200" dirty="0">
              <a:solidFill>
                <a:srgbClr val="0033CC"/>
              </a:solidFill>
              <a:latin typeface="+mn-lt"/>
              <a:ea typeface="+mn-ea"/>
              <a:cs typeface="+mn-ea"/>
              <a:sym typeface="+mn-lt"/>
            </a:endParaRPr>
          </a:p>
        </p:txBody>
      </p:sp>
      <p:sp>
        <p:nvSpPr>
          <p:cNvPr id="4" name="Rectangle 3"/>
          <p:cNvSpPr txBox="1">
            <a:spLocks noChangeArrowheads="1"/>
          </p:cNvSpPr>
          <p:nvPr/>
        </p:nvSpPr>
        <p:spPr bwMode="auto">
          <a:xfrm>
            <a:off x="636356" y="3982645"/>
            <a:ext cx="8032955" cy="140336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nSpc>
                <a:spcPct val="120000"/>
              </a:lnSpc>
              <a:spcBef>
                <a:spcPct val="0"/>
              </a:spcBef>
              <a:buFontTx/>
              <a:buNone/>
            </a:pPr>
            <a:r>
              <a:rPr lang="zh-CN" altLang="en-US" sz="2400" b="1" kern="0" dirty="0">
                <a:solidFill>
                  <a:srgbClr val="000066"/>
                </a:solidFill>
                <a:cs typeface="+mn-ea"/>
                <a:sym typeface="+mn-lt"/>
              </a:rPr>
              <a:t>例</a:t>
            </a:r>
            <a:r>
              <a:rPr lang="en-US" altLang="zh-CN" sz="2400" b="1" kern="0" dirty="0">
                <a:solidFill>
                  <a:srgbClr val="000066"/>
                </a:solidFill>
                <a:cs typeface="+mn-ea"/>
                <a:sym typeface="+mn-lt"/>
              </a:rPr>
              <a:t>2</a:t>
            </a:r>
            <a:r>
              <a:rPr lang="zh-CN" altLang="en-US" sz="2400" b="1" kern="0" dirty="0">
                <a:solidFill>
                  <a:srgbClr val="000066"/>
                </a:solidFill>
                <a:cs typeface="+mn-ea"/>
                <a:sym typeface="+mn-lt"/>
              </a:rPr>
              <a:t>：</a:t>
            </a:r>
            <a:r>
              <a:rPr lang="zh-CN" altLang="en-US" sz="2400" b="1" kern="0" dirty="0">
                <a:solidFill>
                  <a:srgbClr val="C00000"/>
                </a:solidFill>
                <a:cs typeface="+mn-ea"/>
                <a:sym typeface="+mn-lt"/>
              </a:rPr>
              <a:t>同步</a:t>
            </a:r>
            <a:r>
              <a:rPr lang="zh-CN" altLang="en-US" sz="2400" b="1" kern="0" dirty="0">
                <a:cs typeface="+mn-ea"/>
                <a:sym typeface="+mn-lt"/>
              </a:rPr>
              <a:t>通信中，若帧数据格式为：</a:t>
            </a:r>
            <a:r>
              <a:rPr lang="zh-CN" altLang="en-US" sz="2400" b="1" kern="0" dirty="0">
                <a:solidFill>
                  <a:srgbClr val="0033CC"/>
                </a:solidFill>
                <a:cs typeface="+mn-ea"/>
                <a:sym typeface="+mn-lt"/>
              </a:rPr>
              <a:t>字符长度</a:t>
            </a:r>
            <a:r>
              <a:rPr lang="en-US" altLang="zh-CN" sz="2400" b="1" kern="0" dirty="0">
                <a:solidFill>
                  <a:srgbClr val="0033CC"/>
                </a:solidFill>
                <a:cs typeface="+mn-ea"/>
                <a:sym typeface="+mn-lt"/>
              </a:rPr>
              <a:t>8</a:t>
            </a:r>
            <a:r>
              <a:rPr lang="zh-CN" altLang="en-US" sz="2400" b="1" kern="0" dirty="0">
                <a:solidFill>
                  <a:srgbClr val="0033CC"/>
                </a:solidFill>
                <a:cs typeface="+mn-ea"/>
                <a:sym typeface="+mn-lt"/>
              </a:rPr>
              <a:t>位</a:t>
            </a:r>
            <a:r>
              <a:rPr lang="zh-CN" altLang="en-US" sz="2400" b="1" kern="0" dirty="0">
                <a:cs typeface="+mn-ea"/>
                <a:sym typeface="+mn-lt"/>
              </a:rPr>
              <a:t>，</a:t>
            </a:r>
            <a:r>
              <a:rPr lang="zh-CN" altLang="en-US" sz="2400" b="1" kern="0" dirty="0">
                <a:solidFill>
                  <a:srgbClr val="7030A0"/>
                </a:solidFill>
                <a:cs typeface="+mn-ea"/>
                <a:sym typeface="+mn-lt"/>
              </a:rPr>
              <a:t>双同步字符，内同步方式</a:t>
            </a:r>
            <a:r>
              <a:rPr lang="zh-CN" altLang="en-US" sz="2400" b="1" kern="0" dirty="0">
                <a:cs typeface="+mn-ea"/>
                <a:sym typeface="+mn-lt"/>
              </a:rPr>
              <a:t>，</a:t>
            </a:r>
            <a:r>
              <a:rPr lang="zh-CN" altLang="en-US" sz="2400" b="1" kern="0" dirty="0">
                <a:solidFill>
                  <a:srgbClr val="009900"/>
                </a:solidFill>
                <a:cs typeface="+mn-ea"/>
                <a:sym typeface="+mn-lt"/>
              </a:rPr>
              <a:t>奇校验</a:t>
            </a:r>
            <a:r>
              <a:rPr lang="zh-CN" altLang="en-US" sz="2400" b="1" kern="0" dirty="0">
                <a:cs typeface="+mn-ea"/>
                <a:sym typeface="+mn-lt"/>
              </a:rPr>
              <a:t>，则方式字是：</a:t>
            </a:r>
            <a:endParaRPr lang="en-US" altLang="zh-CN" sz="2400" b="1" kern="0" dirty="0">
              <a:cs typeface="+mn-ea"/>
              <a:sym typeface="+mn-lt"/>
            </a:endParaRPr>
          </a:p>
          <a:p>
            <a:pPr algn="ctr">
              <a:lnSpc>
                <a:spcPct val="120000"/>
              </a:lnSpc>
              <a:spcBef>
                <a:spcPts val="800"/>
              </a:spcBef>
              <a:buFontTx/>
              <a:buNone/>
            </a:pPr>
            <a:r>
              <a:rPr lang="en-US" altLang="zh-CN" sz="2400" b="1" kern="0" dirty="0">
                <a:solidFill>
                  <a:srgbClr val="7030A0"/>
                </a:solidFill>
                <a:cs typeface="+mn-ea"/>
                <a:sym typeface="+mn-lt"/>
              </a:rPr>
              <a:t>00</a:t>
            </a:r>
            <a:r>
              <a:rPr lang="en-US" altLang="zh-CN" sz="2400" b="1" kern="0" dirty="0">
                <a:solidFill>
                  <a:srgbClr val="009900"/>
                </a:solidFill>
                <a:cs typeface="+mn-ea"/>
                <a:sym typeface="+mn-lt"/>
              </a:rPr>
              <a:t>01</a:t>
            </a:r>
            <a:r>
              <a:rPr lang="en-US" altLang="zh-CN" sz="2400" b="1" kern="0" dirty="0">
                <a:solidFill>
                  <a:srgbClr val="0033CC"/>
                </a:solidFill>
                <a:cs typeface="+mn-ea"/>
                <a:sym typeface="+mn-lt"/>
              </a:rPr>
              <a:t>11</a:t>
            </a:r>
            <a:r>
              <a:rPr lang="en-US" altLang="zh-CN" sz="2400" b="1" kern="0" dirty="0">
                <a:solidFill>
                  <a:srgbClr val="C00000"/>
                </a:solidFill>
                <a:cs typeface="+mn-ea"/>
                <a:sym typeface="+mn-lt"/>
              </a:rPr>
              <a:t>00</a:t>
            </a:r>
            <a:r>
              <a:rPr lang="en-US" altLang="zh-CN" sz="2400" b="1" kern="0" dirty="0">
                <a:cs typeface="+mn-ea"/>
                <a:sym typeface="+mn-lt"/>
              </a:rPr>
              <a:t>B=1CH</a:t>
            </a:r>
            <a:endParaRPr lang="zh-CN" altLang="en-US" sz="2400" b="1" kern="0" dirty="0">
              <a:cs typeface="+mn-ea"/>
              <a:sym typeface="+mn-lt"/>
            </a:endParaRPr>
          </a:p>
        </p:txBody>
      </p:sp>
      <p:sp>
        <p:nvSpPr>
          <p:cNvPr id="3" name="矩形 2"/>
          <p:cNvSpPr/>
          <p:nvPr/>
        </p:nvSpPr>
        <p:spPr>
          <a:xfrm>
            <a:off x="2270966" y="5589538"/>
            <a:ext cx="5132723" cy="1209562"/>
          </a:xfrm>
          <a:prstGeom prst="rect">
            <a:avLst/>
          </a:prstGeom>
        </p:spPr>
        <p:txBody>
          <a:bodyPr wrap="square">
            <a:spAutoFit/>
          </a:bodyPr>
          <a:lstStyle/>
          <a:p>
            <a:pPr>
              <a:lnSpc>
                <a:spcPct val="110000"/>
              </a:lnSpc>
            </a:pPr>
            <a:r>
              <a:rPr lang="en-US" altLang="zh-CN" sz="2200" dirty="0">
                <a:solidFill>
                  <a:srgbClr val="0033CC"/>
                </a:solidFill>
                <a:latin typeface="+mn-lt"/>
                <a:ea typeface="+mn-ea"/>
                <a:cs typeface="+mn-ea"/>
                <a:sym typeface="+mn-lt"/>
              </a:rPr>
              <a:t>MOV  DX</a:t>
            </a:r>
            <a:r>
              <a:rPr lang="zh-CN" altLang="en-US" sz="2200" dirty="0">
                <a:solidFill>
                  <a:srgbClr val="0033CC"/>
                </a:solidFill>
                <a:latin typeface="+mn-lt"/>
                <a:ea typeface="+mn-ea"/>
                <a:cs typeface="+mn-ea"/>
                <a:sym typeface="+mn-lt"/>
              </a:rPr>
              <a:t>，</a:t>
            </a:r>
            <a:r>
              <a:rPr lang="en-US" altLang="zh-CN" sz="2200" dirty="0">
                <a:solidFill>
                  <a:srgbClr val="0033CC"/>
                </a:solidFill>
                <a:latin typeface="+mn-lt"/>
                <a:ea typeface="+mn-ea"/>
                <a:cs typeface="+mn-ea"/>
                <a:sym typeface="+mn-lt"/>
              </a:rPr>
              <a:t>309H   </a:t>
            </a:r>
            <a:r>
              <a:rPr lang="zh-CN" altLang="en-US" sz="2200" dirty="0">
                <a:solidFill>
                  <a:srgbClr val="0033CC"/>
                </a:solidFill>
                <a:latin typeface="+mn-lt"/>
                <a:ea typeface="+mn-ea"/>
                <a:cs typeface="+mn-ea"/>
                <a:sym typeface="+mn-lt"/>
              </a:rPr>
              <a:t>；</a:t>
            </a:r>
            <a:r>
              <a:rPr lang="en-US" altLang="zh-CN" sz="2200" dirty="0">
                <a:solidFill>
                  <a:srgbClr val="0033CC"/>
                </a:solidFill>
                <a:latin typeface="+mn-lt"/>
                <a:ea typeface="+mn-ea"/>
                <a:cs typeface="+mn-ea"/>
                <a:sym typeface="+mn-lt"/>
              </a:rPr>
              <a:t>8251A</a:t>
            </a:r>
            <a:r>
              <a:rPr lang="zh-CN" altLang="en-US" sz="2200" dirty="0">
                <a:solidFill>
                  <a:srgbClr val="0033CC"/>
                </a:solidFill>
                <a:latin typeface="+mn-lt"/>
                <a:ea typeface="+mn-ea"/>
                <a:cs typeface="+mn-ea"/>
                <a:sym typeface="+mn-lt"/>
              </a:rPr>
              <a:t>命令口</a:t>
            </a:r>
            <a:endParaRPr lang="zh-CN" altLang="en-US" sz="2200" dirty="0">
              <a:solidFill>
                <a:srgbClr val="0033CC"/>
              </a:solidFill>
              <a:latin typeface="+mn-lt"/>
              <a:ea typeface="+mn-ea"/>
              <a:cs typeface="+mn-ea"/>
              <a:sym typeface="+mn-lt"/>
            </a:endParaRPr>
          </a:p>
          <a:p>
            <a:pPr>
              <a:lnSpc>
                <a:spcPct val="110000"/>
              </a:lnSpc>
            </a:pPr>
            <a:r>
              <a:rPr lang="en-US" altLang="zh-CN" sz="2200" dirty="0">
                <a:solidFill>
                  <a:srgbClr val="0033CC"/>
                </a:solidFill>
                <a:latin typeface="+mn-lt"/>
                <a:ea typeface="+mn-ea"/>
                <a:cs typeface="+mn-ea"/>
                <a:sym typeface="+mn-lt"/>
              </a:rPr>
              <a:t>MOV  AL</a:t>
            </a:r>
            <a:r>
              <a:rPr lang="zh-CN" altLang="en-US" sz="2200" dirty="0">
                <a:solidFill>
                  <a:srgbClr val="0033CC"/>
                </a:solidFill>
                <a:latin typeface="+mn-lt"/>
                <a:ea typeface="+mn-ea"/>
                <a:cs typeface="+mn-ea"/>
                <a:sym typeface="+mn-lt"/>
              </a:rPr>
              <a:t>，</a:t>
            </a:r>
            <a:r>
              <a:rPr lang="en-US" altLang="zh-CN" sz="2200" dirty="0">
                <a:solidFill>
                  <a:srgbClr val="0033CC"/>
                </a:solidFill>
                <a:latin typeface="+mn-lt"/>
                <a:ea typeface="+mn-ea"/>
                <a:cs typeface="+mn-ea"/>
                <a:sym typeface="+mn-lt"/>
              </a:rPr>
              <a:t>1CH     </a:t>
            </a:r>
            <a:r>
              <a:rPr lang="zh-CN" altLang="en-US" sz="2200" dirty="0">
                <a:solidFill>
                  <a:srgbClr val="0033CC"/>
                </a:solidFill>
                <a:latin typeface="+mn-lt"/>
                <a:ea typeface="+mn-ea"/>
                <a:cs typeface="+mn-ea"/>
                <a:sym typeface="+mn-lt"/>
              </a:rPr>
              <a:t>；同步工作方式字</a:t>
            </a:r>
            <a:endParaRPr lang="zh-CN" altLang="en-US" sz="2200" dirty="0">
              <a:solidFill>
                <a:srgbClr val="0033CC"/>
              </a:solidFill>
              <a:latin typeface="+mn-lt"/>
              <a:ea typeface="+mn-ea"/>
              <a:cs typeface="+mn-ea"/>
              <a:sym typeface="+mn-lt"/>
            </a:endParaRPr>
          </a:p>
          <a:p>
            <a:pPr>
              <a:lnSpc>
                <a:spcPct val="110000"/>
              </a:lnSpc>
            </a:pPr>
            <a:r>
              <a:rPr lang="en-US" altLang="zh-CN" sz="2200" dirty="0">
                <a:solidFill>
                  <a:srgbClr val="0033CC"/>
                </a:solidFill>
                <a:latin typeface="+mn-lt"/>
                <a:ea typeface="+mn-ea"/>
                <a:cs typeface="+mn-ea"/>
                <a:sym typeface="+mn-lt"/>
              </a:rPr>
              <a:t>OUT  DX</a:t>
            </a:r>
            <a:r>
              <a:rPr lang="zh-CN" altLang="en-US" sz="2200" dirty="0">
                <a:solidFill>
                  <a:srgbClr val="0033CC"/>
                </a:solidFill>
                <a:latin typeface="+mn-lt"/>
                <a:ea typeface="+mn-ea"/>
                <a:cs typeface="+mn-ea"/>
                <a:sym typeface="+mn-lt"/>
              </a:rPr>
              <a:t>，</a:t>
            </a:r>
            <a:r>
              <a:rPr lang="en-US" altLang="zh-CN" sz="2200" dirty="0">
                <a:solidFill>
                  <a:srgbClr val="0033CC"/>
                </a:solidFill>
                <a:latin typeface="+mn-lt"/>
                <a:ea typeface="+mn-ea"/>
                <a:cs typeface="+mn-ea"/>
                <a:sym typeface="+mn-lt"/>
              </a:rPr>
              <a:t>AL </a:t>
            </a:r>
            <a:endParaRPr lang="zh-CN" altLang="en-US" sz="2200" dirty="0">
              <a:solidFill>
                <a:srgbClr val="0033CC"/>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370">
                                            <p:txEl>
                                              <p:pRg st="1" end="1"/>
                                            </p:txEl>
                                          </p:spTgt>
                                        </p:tgtEl>
                                        <p:attrNameLst>
                                          <p:attrName>style.visibility</p:attrName>
                                        </p:attrNameLst>
                                      </p:cBhvr>
                                      <p:to>
                                        <p:strVal val="visible"/>
                                      </p:to>
                                    </p:set>
                                    <p:animEffect transition="in" filter="fade">
                                      <p:cBhvr>
                                        <p:cTn id="7" dur="500"/>
                                        <p:tgtEl>
                                          <p:spTgt spid="5837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body" sz="half" idx="1"/>
          </p:nvPr>
        </p:nvSpPr>
        <p:spPr bwMode="auto">
          <a:xfrm>
            <a:off x="684059" y="1210392"/>
            <a:ext cx="7777316" cy="525657"/>
          </a:xfrm>
          <a:prstGeom prst="rect">
            <a:avLst/>
          </a:prstGeom>
        </p:spPr>
        <p:txBody>
          <a:bodyPr wrap="square">
            <a:spAutoFit/>
          </a:bodyPr>
          <a:lstStyle/>
          <a:p>
            <a:pPr>
              <a:lnSpc>
                <a:spcPct val="130000"/>
              </a:lnSpc>
              <a:spcBef>
                <a:spcPct val="50000"/>
              </a:spcBef>
              <a:buClr>
                <a:schemeClr val="accent2"/>
              </a:buClr>
              <a:buSzPct val="80000"/>
              <a:buFont typeface="Wingdings" panose="05000000000000000000" pitchFamily="2" charset="2"/>
              <a:buNone/>
              <a:defRPr/>
            </a:pPr>
            <a:r>
              <a:rPr lang="en-US" altLang="zh-CN" sz="2400" b="1" kern="1200" dirty="0">
                <a:solidFill>
                  <a:srgbClr val="000066"/>
                </a:solidFill>
                <a:cs typeface="+mn-ea"/>
                <a:sym typeface="+mn-lt"/>
              </a:rPr>
              <a:t>2</a:t>
            </a:r>
            <a:r>
              <a:rPr lang="zh-CN" altLang="en-US" sz="2400" b="1" kern="1200" dirty="0">
                <a:solidFill>
                  <a:srgbClr val="000066"/>
                </a:solidFill>
                <a:cs typeface="+mn-ea"/>
                <a:sym typeface="+mn-lt"/>
              </a:rPr>
              <a:t>、工作命令：</a:t>
            </a:r>
            <a:r>
              <a:rPr lang="en-US" altLang="zh-CN" sz="2400" b="1" kern="1200" dirty="0">
                <a:solidFill>
                  <a:schemeClr val="tx2"/>
                </a:solidFill>
                <a:cs typeface="+mn-ea"/>
                <a:sym typeface="+mn-lt"/>
              </a:rPr>
              <a:t>8251A</a:t>
            </a:r>
            <a:r>
              <a:rPr lang="zh-CN" altLang="en-US" sz="2400" b="1" kern="1200" dirty="0">
                <a:solidFill>
                  <a:schemeClr val="tx2"/>
                </a:solidFill>
                <a:cs typeface="+mn-ea"/>
                <a:sym typeface="+mn-lt"/>
              </a:rPr>
              <a:t>复位后写到命令端口的第二个字节</a:t>
            </a:r>
            <a:endParaRPr lang="zh-CN" altLang="en-US" sz="2400" b="1" kern="1200" dirty="0">
              <a:solidFill>
                <a:schemeClr val="tx2"/>
              </a:solidFill>
              <a:cs typeface="+mn-ea"/>
              <a:sym typeface="+mn-lt"/>
            </a:endParaRPr>
          </a:p>
        </p:txBody>
      </p:sp>
      <p:grpSp>
        <p:nvGrpSpPr>
          <p:cNvPr id="42" name="组合 27"/>
          <p:cNvGrpSpPr/>
          <p:nvPr/>
        </p:nvGrpSpPr>
        <p:grpSpPr bwMode="auto">
          <a:xfrm>
            <a:off x="1185914" y="2003323"/>
            <a:ext cx="6705600" cy="1004888"/>
            <a:chOff x="1539875" y="1600200"/>
            <a:chExt cx="6705600" cy="1004753"/>
          </a:xfrm>
        </p:grpSpPr>
        <p:graphicFrame>
          <p:nvGraphicFramePr>
            <p:cNvPr id="43" name="Group 49"/>
            <p:cNvGraphicFramePr/>
            <p:nvPr/>
          </p:nvGraphicFramePr>
          <p:xfrm>
            <a:off x="1539875" y="2063750"/>
            <a:ext cx="6705600" cy="541270"/>
          </p:xfrm>
          <a:graphic>
            <a:graphicData uri="http://schemas.openxmlformats.org/drawingml/2006/table">
              <a:tbl>
                <a:tblPr/>
                <a:tblGrid>
                  <a:gridCol w="838200"/>
                  <a:gridCol w="838200"/>
                  <a:gridCol w="838200"/>
                  <a:gridCol w="838200"/>
                  <a:gridCol w="838200"/>
                  <a:gridCol w="838200"/>
                  <a:gridCol w="838200"/>
                  <a:gridCol w="838200"/>
                </a:tblGrid>
                <a:tr h="541270">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indent="0" algn="ctr" defTabSz="914400" rtl="0" eaLnBrk="1" fontAlgn="auto" latinLnBrk="0" hangingPunct="1">
                          <a:lnSpc>
                            <a:spcPct val="110000"/>
                          </a:lnSpc>
                          <a:spcBef>
                            <a:spcPts val="0"/>
                          </a:spcBef>
                          <a:spcAft>
                            <a:spcPct val="10000"/>
                          </a:spcAft>
                          <a:buClr>
                            <a:schemeClr val="hlink"/>
                          </a:buClr>
                          <a:buSzPct val="60000"/>
                          <a:buFontTx/>
                          <a:buNone/>
                          <a:defRPr/>
                        </a:pPr>
                        <a:r>
                          <a:rPr kumimoji="1" lang="en-US" altLang="zh-CN" sz="2000" baseline="0" dirty="0">
                            <a:latin typeface="+mn-lt"/>
                            <a:ea typeface="+mn-ea"/>
                            <a:cs typeface="+mn-ea"/>
                            <a:sym typeface="+mn-lt"/>
                          </a:rPr>
                          <a:t>EH</a:t>
                        </a:r>
                        <a:endParaRPr kumimoji="1" lang="en-US" altLang="zh-CN" sz="2000" baseline="0" dirty="0">
                          <a:latin typeface="+mn-lt"/>
                          <a:ea typeface="+mn-ea"/>
                          <a:cs typeface="+mn-ea"/>
                          <a:sym typeface="+mn-lt"/>
                        </a:endParaRPr>
                      </a:p>
                    </a:txBody>
                    <a:tcPr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indent="0" algn="ctr" defTabSz="914400" rtl="0" eaLnBrk="1" fontAlgn="auto" latinLnBrk="0" hangingPunct="1">
                          <a:lnSpc>
                            <a:spcPct val="110000"/>
                          </a:lnSpc>
                          <a:spcBef>
                            <a:spcPts val="0"/>
                          </a:spcBef>
                          <a:spcAft>
                            <a:spcPct val="10000"/>
                          </a:spcAft>
                          <a:buClr>
                            <a:schemeClr val="hlink"/>
                          </a:buClr>
                          <a:buSzPct val="60000"/>
                          <a:buFontTx/>
                          <a:buNone/>
                          <a:defRPr/>
                        </a:pPr>
                        <a:r>
                          <a:rPr kumimoji="1" lang="en-US" altLang="zh-CN" sz="2000" baseline="0" dirty="0">
                            <a:latin typeface="+mn-lt"/>
                            <a:ea typeface="+mn-ea"/>
                            <a:cs typeface="+mn-ea"/>
                            <a:sym typeface="+mn-lt"/>
                          </a:rPr>
                          <a:t>IR</a:t>
                        </a:r>
                        <a:endParaRPr kumimoji="1" lang="en-US" altLang="zh-CN" sz="2000" baseline="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000" baseline="0" dirty="0">
                            <a:latin typeface="+mn-lt"/>
                            <a:ea typeface="+mn-ea"/>
                            <a:cs typeface="+mn-ea"/>
                            <a:sym typeface="+mn-lt"/>
                          </a:rPr>
                          <a:t>RTS</a:t>
                        </a:r>
                        <a:endParaRPr kumimoji="1" lang="en-US" altLang="zh-CN" sz="2000" baseline="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lvl="0" indent="0" algn="ctr" defTabSz="914400" rtl="0" eaLnBrk="1" fontAlgn="base" latinLnBrk="0" hangingPunct="1">
                          <a:lnSpc>
                            <a:spcPct val="110000"/>
                          </a:lnSpc>
                          <a:spcBef>
                            <a:spcPct val="0"/>
                          </a:spcBef>
                          <a:spcAft>
                            <a:spcPct val="10000"/>
                          </a:spcAft>
                          <a:buClr>
                            <a:schemeClr val="hlink"/>
                          </a:buClr>
                          <a:buSzPct val="60000"/>
                          <a:buFont typeface="Wingdings" panose="05000000000000000000" pitchFamily="2" charset="2"/>
                          <a:buNone/>
                          <a:defRPr/>
                        </a:pPr>
                        <a:r>
                          <a:rPr kumimoji="1" lang="en-US" altLang="zh-CN" sz="2000" b="0" i="0" u="none" strike="noStrike" cap="none" normalizeH="0" baseline="0" dirty="0">
                            <a:ln>
                              <a:noFill/>
                            </a:ln>
                            <a:solidFill>
                              <a:schemeClr val="tx1"/>
                            </a:solidFill>
                            <a:effectLst/>
                            <a:latin typeface="+mn-lt"/>
                            <a:ea typeface="+mn-ea"/>
                            <a:cs typeface="+mn-ea"/>
                            <a:sym typeface="+mn-lt"/>
                          </a:rPr>
                          <a:t>ER</a:t>
                        </a:r>
                        <a:endParaRPr kumimoji="1" lang="en-US" altLang="zh-CN" sz="2000" b="0"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1800" baseline="0" dirty="0">
                            <a:latin typeface="+mn-lt"/>
                            <a:ea typeface="+mn-ea"/>
                            <a:cs typeface="+mn-ea"/>
                            <a:sym typeface="+mn-lt"/>
                          </a:rPr>
                          <a:t>SBRK</a:t>
                        </a:r>
                        <a:endParaRPr kumimoji="1" lang="en-US" altLang="zh-CN" sz="1800" baseline="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000" baseline="0" dirty="0" err="1">
                            <a:latin typeface="+mn-lt"/>
                            <a:ea typeface="+mn-ea"/>
                            <a:cs typeface="+mn-ea"/>
                            <a:sym typeface="+mn-lt"/>
                          </a:rPr>
                          <a:t>RxE</a:t>
                        </a:r>
                        <a:endParaRPr kumimoji="1" lang="en-US" altLang="zh-CN" sz="2000" baseline="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1800" baseline="0" dirty="0">
                            <a:latin typeface="+mn-lt"/>
                            <a:ea typeface="+mn-ea"/>
                            <a:cs typeface="+mn-ea"/>
                            <a:sym typeface="+mn-lt"/>
                          </a:rPr>
                          <a:t>DTR</a:t>
                        </a:r>
                        <a:endParaRPr kumimoji="1" lang="en-US" altLang="zh-CN" sz="1800" baseline="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000" baseline="0" dirty="0" err="1">
                            <a:latin typeface="+mn-lt"/>
                            <a:ea typeface="+mn-ea"/>
                            <a:cs typeface="+mn-ea"/>
                            <a:sym typeface="+mn-lt"/>
                          </a:rPr>
                          <a:t>TxEN</a:t>
                        </a:r>
                        <a:endParaRPr kumimoji="1" lang="en-US" altLang="zh-CN" sz="2000" baseline="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r>
              </a:tbl>
            </a:graphicData>
          </a:graphic>
        </p:graphicFrame>
        <p:graphicFrame>
          <p:nvGraphicFramePr>
            <p:cNvPr id="44" name="Group 49"/>
            <p:cNvGraphicFramePr/>
            <p:nvPr/>
          </p:nvGraphicFramePr>
          <p:xfrm>
            <a:off x="1539875" y="1600200"/>
            <a:ext cx="6705600" cy="426720"/>
          </p:xfrm>
          <a:graphic>
            <a:graphicData uri="http://schemas.openxmlformats.org/drawingml/2006/table">
              <a:tbl>
                <a:tblPr/>
                <a:tblGrid>
                  <a:gridCol w="838200"/>
                  <a:gridCol w="838200"/>
                  <a:gridCol w="838200"/>
                  <a:gridCol w="838200"/>
                  <a:gridCol w="838200"/>
                  <a:gridCol w="838200"/>
                  <a:gridCol w="838200"/>
                  <a:gridCol w="838200"/>
                </a:tblGrid>
                <a:tr h="426720">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7</a:t>
                        </a:r>
                        <a:endParaRPr kumimoji="1" lang="en-US" altLang="zh-CN" sz="2100" baseline="-25000" dirty="0">
                          <a:latin typeface="+mn-lt"/>
                          <a:ea typeface="+mn-ea"/>
                          <a:cs typeface="+mn-ea"/>
                          <a:sym typeface="+mn-lt"/>
                        </a:endParaRPr>
                      </a:p>
                    </a:txBody>
                    <a:tcPr marT="48483" marB="48483"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6</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5</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lvl="0" indent="0" algn="ctr" defTabSz="914400" rtl="0" eaLnBrk="1" fontAlgn="base" latinLnBrk="0" hangingPunct="1">
                          <a:lnSpc>
                            <a:spcPct val="110000"/>
                          </a:lnSpc>
                          <a:spcBef>
                            <a:spcPct val="0"/>
                          </a:spcBef>
                          <a:spcAft>
                            <a:spcPct val="10000"/>
                          </a:spcAft>
                          <a:buClr>
                            <a:schemeClr val="hlink"/>
                          </a:buClr>
                          <a:buSzPct val="60000"/>
                          <a:buFont typeface="Wingdings" panose="05000000000000000000" pitchFamily="2" charset="2"/>
                          <a:buNone/>
                          <a:defRPr/>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4</a:t>
                        </a:r>
                        <a:endParaRPr kumimoji="1" lang="en-US" altLang="zh-CN" sz="2100" b="0" i="0" u="none" strike="noStrike" cap="none" normalizeH="0" baseline="0" dirty="0">
                          <a:ln>
                            <a:noFill/>
                          </a:ln>
                          <a:solidFill>
                            <a:schemeClr val="tx1"/>
                          </a:solidFill>
                          <a:effectLst/>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3</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2</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1</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0</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r>
              </a:tbl>
            </a:graphicData>
          </a:graphic>
        </p:graphicFrame>
      </p:grpSp>
      <p:grpSp>
        <p:nvGrpSpPr>
          <p:cNvPr id="45" name="组合 39"/>
          <p:cNvGrpSpPr/>
          <p:nvPr/>
        </p:nvGrpSpPr>
        <p:grpSpPr bwMode="auto">
          <a:xfrm>
            <a:off x="6856464" y="3070123"/>
            <a:ext cx="1270000" cy="1676400"/>
            <a:chOff x="3705669" y="3366639"/>
            <a:chExt cx="1269153" cy="1675600"/>
          </a:xfrm>
        </p:grpSpPr>
        <p:sp>
          <p:nvSpPr>
            <p:cNvPr id="46" name="Rectangle 30"/>
            <p:cNvSpPr>
              <a:spLocks noChangeArrowheads="1"/>
            </p:cNvSpPr>
            <p:nvPr/>
          </p:nvSpPr>
          <p:spPr bwMode="auto">
            <a:xfrm>
              <a:off x="3705669" y="3990456"/>
              <a:ext cx="1269153" cy="1051783"/>
            </a:xfrm>
            <a:prstGeom prst="rect">
              <a:avLst/>
            </a:prstGeom>
            <a:solidFill>
              <a:srgbClr val="FFFF66"/>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发送允许</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1: </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允许</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0: </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禁止</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p:txBody>
        </p:sp>
        <p:sp>
          <p:nvSpPr>
            <p:cNvPr id="47"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48" name="直接箭头连接符 47"/>
            <p:cNvCxnSpPr/>
            <p:nvPr/>
          </p:nvCxnSpPr>
          <p:spPr bwMode="auto">
            <a:xfrm rot="5400000">
              <a:off x="4154598" y="3823621"/>
              <a:ext cx="360190" cy="1587"/>
            </a:xfrm>
            <a:prstGeom prst="straightConnector1">
              <a:avLst/>
            </a:prstGeom>
            <a:noFill/>
            <a:ln w="101600" cap="flat" cmpd="sng" algn="ctr">
              <a:solidFill>
                <a:srgbClr val="3333FF"/>
              </a:solidFill>
              <a:prstDash val="solid"/>
              <a:tailEnd type="triangle" w="med" len="sm"/>
            </a:ln>
            <a:effectLst/>
          </p:spPr>
        </p:cxnSp>
      </p:grpSp>
      <p:grpSp>
        <p:nvGrpSpPr>
          <p:cNvPr id="49" name="组合 39"/>
          <p:cNvGrpSpPr/>
          <p:nvPr/>
        </p:nvGrpSpPr>
        <p:grpSpPr bwMode="auto">
          <a:xfrm>
            <a:off x="5851577" y="3070123"/>
            <a:ext cx="1617662" cy="3367088"/>
            <a:chOff x="3538869" y="3366639"/>
            <a:chExt cx="1617262" cy="3365480"/>
          </a:xfrm>
        </p:grpSpPr>
        <p:sp>
          <p:nvSpPr>
            <p:cNvPr id="50" name="Rectangle 30"/>
            <p:cNvSpPr>
              <a:spLocks noChangeArrowheads="1"/>
            </p:cNvSpPr>
            <p:nvPr/>
          </p:nvSpPr>
          <p:spPr bwMode="auto">
            <a:xfrm>
              <a:off x="3538869" y="5651548"/>
              <a:ext cx="1617262" cy="1080571"/>
            </a:xfrm>
            <a:prstGeom prst="rect">
              <a:avLst/>
            </a:prstGeom>
            <a:solidFill>
              <a:srgbClr val="FF99FF"/>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数据终端准备就绪</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1</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使</a:t>
              </a: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DTR</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有效</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p:txBody>
        </p:sp>
        <p:sp>
          <p:nvSpPr>
            <p:cNvPr id="51"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52" name="直接箭头连接符 51"/>
            <p:cNvCxnSpPr/>
            <p:nvPr/>
          </p:nvCxnSpPr>
          <p:spPr bwMode="auto">
            <a:xfrm rot="5400000">
              <a:off x="3327222" y="4651107"/>
              <a:ext cx="2015162" cy="1588"/>
            </a:xfrm>
            <a:prstGeom prst="straightConnector1">
              <a:avLst/>
            </a:prstGeom>
            <a:noFill/>
            <a:ln w="101600" cap="flat" cmpd="sng" algn="ctr">
              <a:solidFill>
                <a:srgbClr val="3333FF"/>
              </a:solidFill>
              <a:prstDash val="solid"/>
              <a:tailEnd type="triangle" w="med" len="sm"/>
            </a:ln>
            <a:effectLst/>
          </p:spPr>
        </p:cxnSp>
      </p:grpSp>
      <p:grpSp>
        <p:nvGrpSpPr>
          <p:cNvPr id="53" name="组合 39"/>
          <p:cNvGrpSpPr/>
          <p:nvPr/>
        </p:nvGrpSpPr>
        <p:grpSpPr bwMode="auto">
          <a:xfrm>
            <a:off x="5194352" y="3055836"/>
            <a:ext cx="1270000" cy="1676400"/>
            <a:chOff x="3705669" y="3366639"/>
            <a:chExt cx="1269153" cy="1675600"/>
          </a:xfrm>
        </p:grpSpPr>
        <p:sp>
          <p:nvSpPr>
            <p:cNvPr id="54" name="Rectangle 30"/>
            <p:cNvSpPr>
              <a:spLocks noChangeArrowheads="1"/>
            </p:cNvSpPr>
            <p:nvPr/>
          </p:nvSpPr>
          <p:spPr bwMode="auto">
            <a:xfrm>
              <a:off x="3705669" y="3990456"/>
              <a:ext cx="1269153" cy="1051783"/>
            </a:xfrm>
            <a:prstGeom prst="rect">
              <a:avLst/>
            </a:prstGeom>
            <a:solidFill>
              <a:srgbClr val="FFFF66"/>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接收允许</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1: </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允许</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0: </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禁止</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p:txBody>
        </p:sp>
        <p:sp>
          <p:nvSpPr>
            <p:cNvPr id="55"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56" name="直接箭头连接符 55"/>
            <p:cNvCxnSpPr/>
            <p:nvPr/>
          </p:nvCxnSpPr>
          <p:spPr bwMode="auto">
            <a:xfrm rot="5400000">
              <a:off x="4154597" y="3823621"/>
              <a:ext cx="360191" cy="1586"/>
            </a:xfrm>
            <a:prstGeom prst="straightConnector1">
              <a:avLst/>
            </a:prstGeom>
            <a:noFill/>
            <a:ln w="101600" cap="flat" cmpd="sng" algn="ctr">
              <a:solidFill>
                <a:srgbClr val="3333FF"/>
              </a:solidFill>
              <a:prstDash val="solid"/>
              <a:tailEnd type="triangle" w="med" len="sm"/>
            </a:ln>
            <a:effectLst/>
          </p:spPr>
        </p:cxnSp>
      </p:grpSp>
      <p:grpSp>
        <p:nvGrpSpPr>
          <p:cNvPr id="57" name="组合 39"/>
          <p:cNvGrpSpPr/>
          <p:nvPr/>
        </p:nvGrpSpPr>
        <p:grpSpPr bwMode="auto">
          <a:xfrm>
            <a:off x="4189464" y="3055836"/>
            <a:ext cx="1617663" cy="3381375"/>
            <a:chOff x="3538869" y="3366639"/>
            <a:chExt cx="1617262" cy="3380213"/>
          </a:xfrm>
        </p:grpSpPr>
        <p:sp>
          <p:nvSpPr>
            <p:cNvPr id="58" name="Rectangle 30"/>
            <p:cNvSpPr>
              <a:spLocks noChangeArrowheads="1"/>
            </p:cNvSpPr>
            <p:nvPr/>
          </p:nvSpPr>
          <p:spPr bwMode="auto">
            <a:xfrm>
              <a:off x="3538869" y="5666055"/>
              <a:ext cx="1617262" cy="1080797"/>
            </a:xfrm>
            <a:prstGeom prst="rect">
              <a:avLst/>
            </a:prstGeom>
            <a:solidFill>
              <a:srgbClr val="92D050"/>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发中止符</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1: </a:t>
              </a:r>
              <a:r>
                <a:rPr kumimoji="0" lang="en-US" altLang="zh-CN" sz="1800" b="0" i="0" u="none" strike="noStrike" kern="0" cap="none" spc="0" normalizeH="0" baseline="0" noProof="0" dirty="0" err="1">
                  <a:ln>
                    <a:noFill/>
                  </a:ln>
                  <a:solidFill>
                    <a:srgbClr val="000000"/>
                  </a:solidFill>
                  <a:effectLst/>
                  <a:uLnTx/>
                  <a:uFillTx/>
                  <a:latin typeface="+mn-lt"/>
                  <a:ea typeface="+mn-ea"/>
                  <a:cs typeface="+mn-ea"/>
                  <a:sym typeface="+mn-lt"/>
                </a:rPr>
                <a:t>TxD</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为低</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0: </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正常工作</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p:txBody>
        </p:sp>
        <p:sp>
          <p:nvSpPr>
            <p:cNvPr id="59"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60" name="直接箭头连接符 59"/>
            <p:cNvCxnSpPr/>
            <p:nvPr/>
          </p:nvCxnSpPr>
          <p:spPr bwMode="auto">
            <a:xfrm rot="5400000">
              <a:off x="3327087" y="4651278"/>
              <a:ext cx="2015432" cy="1587"/>
            </a:xfrm>
            <a:prstGeom prst="straightConnector1">
              <a:avLst/>
            </a:prstGeom>
            <a:noFill/>
            <a:ln w="101600" cap="flat" cmpd="sng" algn="ctr">
              <a:solidFill>
                <a:srgbClr val="3333FF"/>
              </a:solidFill>
              <a:prstDash val="solid"/>
              <a:tailEnd type="triangle" w="med" len="sm"/>
            </a:ln>
            <a:effectLst/>
          </p:spPr>
        </p:cxnSp>
      </p:grpSp>
      <p:grpSp>
        <p:nvGrpSpPr>
          <p:cNvPr id="61" name="组合 39"/>
          <p:cNvGrpSpPr/>
          <p:nvPr/>
        </p:nvGrpSpPr>
        <p:grpSpPr bwMode="auto">
          <a:xfrm>
            <a:off x="3517952" y="3055836"/>
            <a:ext cx="1270000" cy="1676400"/>
            <a:chOff x="3705669" y="3366639"/>
            <a:chExt cx="1269153" cy="1675600"/>
          </a:xfrm>
        </p:grpSpPr>
        <p:sp>
          <p:nvSpPr>
            <p:cNvPr id="62" name="Rectangle 30"/>
            <p:cNvSpPr>
              <a:spLocks noChangeArrowheads="1"/>
            </p:cNvSpPr>
            <p:nvPr/>
          </p:nvSpPr>
          <p:spPr bwMode="auto">
            <a:xfrm>
              <a:off x="3705669" y="3990456"/>
              <a:ext cx="1269153" cy="1051783"/>
            </a:xfrm>
            <a:prstGeom prst="rect">
              <a:avLst/>
            </a:prstGeom>
            <a:solidFill>
              <a:srgbClr val="FF99FF"/>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1: </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错误标志复位</a:t>
              </a: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sp>
          <p:nvSpPr>
            <p:cNvPr id="63"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64" name="直接箭头连接符 63"/>
            <p:cNvCxnSpPr/>
            <p:nvPr/>
          </p:nvCxnSpPr>
          <p:spPr bwMode="auto">
            <a:xfrm rot="5400000">
              <a:off x="4154597" y="3823621"/>
              <a:ext cx="360191" cy="1586"/>
            </a:xfrm>
            <a:prstGeom prst="straightConnector1">
              <a:avLst/>
            </a:prstGeom>
            <a:noFill/>
            <a:ln w="101600" cap="flat" cmpd="sng" algn="ctr">
              <a:solidFill>
                <a:srgbClr val="3333FF"/>
              </a:solidFill>
              <a:prstDash val="solid"/>
              <a:tailEnd type="triangle" w="med" len="sm"/>
            </a:ln>
            <a:effectLst/>
          </p:spPr>
        </p:cxnSp>
      </p:grpSp>
      <p:grpSp>
        <p:nvGrpSpPr>
          <p:cNvPr id="65" name="组合 39"/>
          <p:cNvGrpSpPr/>
          <p:nvPr/>
        </p:nvGrpSpPr>
        <p:grpSpPr bwMode="auto">
          <a:xfrm>
            <a:off x="2508302" y="3055836"/>
            <a:ext cx="1619250" cy="3381375"/>
            <a:chOff x="3538869" y="3366639"/>
            <a:chExt cx="1617262" cy="3380213"/>
          </a:xfrm>
        </p:grpSpPr>
        <p:sp>
          <p:nvSpPr>
            <p:cNvPr id="66" name="Rectangle 30"/>
            <p:cNvSpPr>
              <a:spLocks noChangeArrowheads="1"/>
            </p:cNvSpPr>
            <p:nvPr/>
          </p:nvSpPr>
          <p:spPr bwMode="auto">
            <a:xfrm>
              <a:off x="3538869" y="5666055"/>
              <a:ext cx="1617262" cy="1080797"/>
            </a:xfrm>
            <a:prstGeom prst="rect">
              <a:avLst/>
            </a:prstGeom>
            <a:solidFill>
              <a:srgbClr val="8BD8FF"/>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600"/>
                </a:spcAft>
                <a:buClrTx/>
                <a:buSzTx/>
                <a:buFontTx/>
                <a:buNone/>
                <a:defRPr/>
              </a:pPr>
              <a:r>
                <a:rPr lang="zh-CN" altLang="en-US" sz="1800" b="0" kern="0" dirty="0">
                  <a:solidFill>
                    <a:srgbClr val="000000"/>
                  </a:solidFill>
                  <a:latin typeface="+mn-lt"/>
                  <a:ea typeface="+mn-ea"/>
                  <a:cs typeface="+mn-ea"/>
                  <a:sym typeface="+mn-lt"/>
                </a:rPr>
                <a:t>发送请求</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1</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使</a:t>
              </a:r>
              <a:r>
                <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rPr>
                <a:t>RTS</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有效</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p:txBody>
        </p:sp>
        <p:sp>
          <p:nvSpPr>
            <p:cNvPr id="67"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68" name="直接箭头连接符 67"/>
            <p:cNvCxnSpPr/>
            <p:nvPr/>
          </p:nvCxnSpPr>
          <p:spPr bwMode="auto">
            <a:xfrm rot="5400000">
              <a:off x="3327892" y="4651279"/>
              <a:ext cx="2015432" cy="1585"/>
            </a:xfrm>
            <a:prstGeom prst="straightConnector1">
              <a:avLst/>
            </a:prstGeom>
            <a:noFill/>
            <a:ln w="101600" cap="flat" cmpd="sng" algn="ctr">
              <a:solidFill>
                <a:srgbClr val="3333FF"/>
              </a:solidFill>
              <a:prstDash val="solid"/>
              <a:tailEnd type="triangle" w="med" len="sm"/>
            </a:ln>
            <a:effectLst/>
          </p:spPr>
        </p:cxnSp>
      </p:grpSp>
      <p:grpSp>
        <p:nvGrpSpPr>
          <p:cNvPr id="69" name="组合 39"/>
          <p:cNvGrpSpPr/>
          <p:nvPr/>
        </p:nvGrpSpPr>
        <p:grpSpPr bwMode="auto">
          <a:xfrm>
            <a:off x="1841552" y="3055836"/>
            <a:ext cx="1270000" cy="1676400"/>
            <a:chOff x="3705669" y="3366639"/>
            <a:chExt cx="1269153" cy="1675600"/>
          </a:xfrm>
        </p:grpSpPr>
        <p:sp>
          <p:nvSpPr>
            <p:cNvPr id="70" name="Rectangle 30"/>
            <p:cNvSpPr>
              <a:spLocks noChangeArrowheads="1"/>
            </p:cNvSpPr>
            <p:nvPr/>
          </p:nvSpPr>
          <p:spPr bwMode="auto">
            <a:xfrm>
              <a:off x="3705669" y="3990456"/>
              <a:ext cx="1269153" cy="1051783"/>
            </a:xfrm>
            <a:prstGeom prst="rect">
              <a:avLst/>
            </a:prstGeom>
            <a:solidFill>
              <a:srgbClr val="FFFF00"/>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1: </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内部复位，回到初始状态</a:t>
              </a: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sp>
          <p:nvSpPr>
            <p:cNvPr id="71"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72" name="直接箭头连接符 71"/>
            <p:cNvCxnSpPr/>
            <p:nvPr/>
          </p:nvCxnSpPr>
          <p:spPr bwMode="auto">
            <a:xfrm rot="5400000">
              <a:off x="4154597" y="3823621"/>
              <a:ext cx="360191" cy="1586"/>
            </a:xfrm>
            <a:prstGeom prst="straightConnector1">
              <a:avLst/>
            </a:prstGeom>
            <a:noFill/>
            <a:ln w="101600" cap="flat" cmpd="sng" algn="ctr">
              <a:solidFill>
                <a:srgbClr val="3333FF"/>
              </a:solidFill>
              <a:prstDash val="solid"/>
              <a:tailEnd type="triangle" w="med" len="sm"/>
            </a:ln>
            <a:effectLst/>
          </p:spPr>
        </p:cxnSp>
      </p:grpSp>
      <p:grpSp>
        <p:nvGrpSpPr>
          <p:cNvPr id="73" name="组合 39"/>
          <p:cNvGrpSpPr/>
          <p:nvPr/>
        </p:nvGrpSpPr>
        <p:grpSpPr bwMode="auto">
          <a:xfrm>
            <a:off x="822377" y="3055836"/>
            <a:ext cx="1617662" cy="3381375"/>
            <a:chOff x="3538869" y="3366639"/>
            <a:chExt cx="1617262" cy="3380213"/>
          </a:xfrm>
        </p:grpSpPr>
        <p:sp>
          <p:nvSpPr>
            <p:cNvPr id="74" name="Rectangle 30"/>
            <p:cNvSpPr>
              <a:spLocks noChangeArrowheads="1"/>
            </p:cNvSpPr>
            <p:nvPr/>
          </p:nvSpPr>
          <p:spPr bwMode="auto">
            <a:xfrm>
              <a:off x="3538869" y="5666055"/>
              <a:ext cx="1617262" cy="1080797"/>
            </a:xfrm>
            <a:prstGeom prst="rect">
              <a:avLst/>
            </a:prstGeom>
            <a:solidFill>
              <a:srgbClr val="FF9966"/>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600"/>
                </a:spcAft>
                <a:buClrTx/>
                <a:buSzTx/>
                <a:buFontTx/>
                <a:buNone/>
                <a:defRPr/>
              </a:pPr>
              <a:r>
                <a:rPr kumimoji="0" lang="en-US" altLang="zh-CN" sz="1800" b="0" i="0" u="none" strike="noStrike" kern="0" cap="none" spc="0" normalizeH="0" baseline="0" noProof="0">
                  <a:ln>
                    <a:noFill/>
                  </a:ln>
                  <a:solidFill>
                    <a:srgbClr val="000000"/>
                  </a:solidFill>
                  <a:effectLst/>
                  <a:uLnTx/>
                  <a:uFillTx/>
                  <a:latin typeface="+mn-lt"/>
                  <a:ea typeface="+mn-ea"/>
                  <a:cs typeface="+mn-ea"/>
                  <a:sym typeface="+mn-lt"/>
                </a:rPr>
                <a:t>1: </a:t>
              </a: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启动搜索同步字符</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p:txBody>
        </p:sp>
        <p:sp>
          <p:nvSpPr>
            <p:cNvPr id="75"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76" name="直接箭头连接符 75"/>
            <p:cNvCxnSpPr/>
            <p:nvPr/>
          </p:nvCxnSpPr>
          <p:spPr bwMode="auto">
            <a:xfrm rot="5400000">
              <a:off x="3327087" y="4651278"/>
              <a:ext cx="2015432" cy="1588"/>
            </a:xfrm>
            <a:prstGeom prst="straightConnector1">
              <a:avLst/>
            </a:prstGeom>
            <a:noFill/>
            <a:ln w="101600" cap="flat" cmpd="sng" algn="ctr">
              <a:solidFill>
                <a:srgbClr val="3333FF"/>
              </a:solidFill>
              <a:prstDash val="solid"/>
              <a:tailEnd type="triangle" w="med" len="sm"/>
            </a:ln>
            <a:effectLst/>
          </p:spPr>
        </p:cxn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nodeType="click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strips(downRight)">
                                      <p:cBhvr>
                                        <p:cTn id="13" dur="500"/>
                                        <p:tgtEl>
                                          <p:spTgt spid="45"/>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nodeType="click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strips(downRight)">
                                      <p:cBhvr>
                                        <p:cTn id="18" dur="500"/>
                                        <p:tgtEl>
                                          <p:spTgt spid="49"/>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strips(downRight)">
                                      <p:cBhvr>
                                        <p:cTn id="23" dur="500"/>
                                        <p:tgtEl>
                                          <p:spTgt spid="53"/>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nodeType="click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strips(downRight)">
                                      <p:cBhvr>
                                        <p:cTn id="28" dur="500"/>
                                        <p:tgtEl>
                                          <p:spTgt spid="57"/>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6"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strips(downRight)">
                                      <p:cBhvr>
                                        <p:cTn id="33" dur="500"/>
                                        <p:tgtEl>
                                          <p:spTgt spid="61"/>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6" fill="hold" nodeType="click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strips(downRight)">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strips(downRight)">
                                      <p:cBhvr>
                                        <p:cTn id="43" dur="500"/>
                                        <p:tgtEl>
                                          <p:spTgt spid="69"/>
                                        </p:tgtEl>
                                      </p:cBhvr>
                                    </p:animEffect>
                                  </p:childTnLst>
                                </p:cTn>
                              </p:par>
                            </p:childTnLst>
                          </p:cTn>
                        </p:par>
                      </p:childTnLst>
                    </p:cTn>
                  </p:par>
                  <p:par>
                    <p:cTn id="44" fill="hold">
                      <p:stCondLst>
                        <p:cond delay="indefinite"/>
                      </p:stCondLst>
                      <p:childTnLst>
                        <p:par>
                          <p:cTn id="45" fill="hold">
                            <p:stCondLst>
                              <p:cond delay="0"/>
                            </p:stCondLst>
                            <p:childTnLst>
                              <p:par>
                                <p:cTn id="46" presetID="18" presetClass="entr" presetSubtype="6" fill="hold" nodeType="click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strips(downRight)">
                                      <p:cBhvr>
                                        <p:cTn id="48"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灯片编号占位符 5"/>
          <p:cNvSpPr>
            <a:spLocks noGrp="1"/>
          </p:cNvSpPr>
          <p:nvPr>
            <p:ph type="sldNum" sz="quarter" idx="12"/>
          </p:nvPr>
        </p:nvSpPr>
        <p:spPr/>
        <p:txBody>
          <a:bodyPr/>
          <a:p>
            <a:pPr>
              <a:defRPr/>
            </a:pPr>
            <a:fld id="{EE9F23BC-E0A6-4AF5-8A08-E5EBA04FDA31}" type="slidenum">
              <a:rPr lang="en-US" altLang="zh-CN"/>
            </a:fld>
            <a:endParaRPr lang="en-US" altLang="zh-CN"/>
          </a:p>
        </p:txBody>
      </p:sp>
      <p:sp>
        <p:nvSpPr>
          <p:cNvPr id="41988" name="Text Box 64"/>
          <p:cNvSpPr txBox="1">
            <a:spLocks noChangeArrowheads="1"/>
          </p:cNvSpPr>
          <p:nvPr/>
        </p:nvSpPr>
        <p:spPr bwMode="auto">
          <a:xfrm>
            <a:off x="269875" y="1461135"/>
            <a:ext cx="860425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FontTx/>
              <a:buNone/>
            </a:pPr>
            <a:r>
              <a:rPr lang="en-US" altLang="zh-CN" sz="2000" b="1">
                <a:latin typeface="楷体_GB2312" pitchFamily="49" charset="-122"/>
                <a:ea typeface="楷体_GB2312" pitchFamily="49" charset="-122"/>
              </a:rPr>
              <a:t>EH</a:t>
            </a:r>
            <a:r>
              <a:rPr lang="zh-CN" altLang="en-US" sz="2000" b="1">
                <a:latin typeface="楷体_GB2312" pitchFamily="49" charset="-122"/>
                <a:ea typeface="楷体_GB2312" pitchFamily="49" charset="-122"/>
              </a:rPr>
              <a:t>位：让</a:t>
            </a:r>
            <a:r>
              <a:rPr lang="en-US" altLang="zh-CN" sz="2000" b="1">
                <a:latin typeface="楷体_GB2312" pitchFamily="49" charset="-122"/>
                <a:ea typeface="楷体_GB2312" pitchFamily="49" charset="-122"/>
              </a:rPr>
              <a:t>8251</a:t>
            </a:r>
            <a:r>
              <a:rPr lang="zh-CN" altLang="en-US" sz="2000" b="1">
                <a:latin typeface="楷体_GB2312" pitchFamily="49" charset="-122"/>
                <a:ea typeface="楷体_GB2312" pitchFamily="49" charset="-122"/>
              </a:rPr>
              <a:t>搜索同步字符，只在同步方式下用</a:t>
            </a:r>
            <a:endParaRPr lang="zh-CN" altLang="en-US" sz="2000" b="1">
              <a:latin typeface="楷体_GB2312" pitchFamily="49" charset="-122"/>
              <a:ea typeface="楷体_GB2312" pitchFamily="49" charset="-122"/>
            </a:endParaRPr>
          </a:p>
          <a:p>
            <a:pPr eaLnBrk="1" hangingPunct="1">
              <a:spcBef>
                <a:spcPct val="50000"/>
              </a:spcBef>
              <a:buFontTx/>
              <a:buNone/>
            </a:pPr>
            <a:r>
              <a:rPr lang="en-US" altLang="zh-CN" sz="2000" b="1">
                <a:latin typeface="楷体_GB2312" pitchFamily="49" charset="-122"/>
                <a:ea typeface="楷体_GB2312" pitchFamily="49" charset="-122"/>
              </a:rPr>
              <a:t>IR</a:t>
            </a:r>
            <a:r>
              <a:rPr lang="zh-CN" altLang="en-US" sz="2000" b="1">
                <a:latin typeface="楷体_GB2312" pitchFamily="49" charset="-122"/>
                <a:ea typeface="楷体_GB2312" pitchFamily="49" charset="-122"/>
              </a:rPr>
              <a:t>位：当工作命令字中的</a:t>
            </a:r>
            <a:r>
              <a:rPr lang="en-US" altLang="zh-CN" sz="2000" b="1">
                <a:latin typeface="楷体_GB2312" pitchFamily="49" charset="-122"/>
                <a:ea typeface="楷体_GB2312" pitchFamily="49" charset="-122"/>
              </a:rPr>
              <a:t>IR=1</a:t>
            </a:r>
            <a:r>
              <a:rPr lang="zh-CN" altLang="en-US" sz="2000" b="1">
                <a:latin typeface="楷体_GB2312" pitchFamily="49" charset="-122"/>
                <a:ea typeface="楷体_GB2312" pitchFamily="49" charset="-122"/>
              </a:rPr>
              <a:t>，则进行内部复位，使得</a:t>
            </a:r>
            <a:r>
              <a:rPr lang="en-US" altLang="zh-CN" sz="2000" b="1">
                <a:latin typeface="楷体_GB2312" pitchFamily="49" charset="-122"/>
                <a:ea typeface="楷体_GB2312" pitchFamily="49" charset="-122"/>
              </a:rPr>
              <a:t>8251</a:t>
            </a:r>
            <a:r>
              <a:rPr lang="zh-CN" altLang="en-US" sz="2000" b="1">
                <a:latin typeface="楷体_GB2312" pitchFamily="49" charset="-122"/>
                <a:ea typeface="楷体_GB2312" pitchFamily="49" charset="-122"/>
              </a:rPr>
              <a:t>可以重新设置方式命令字；</a:t>
            </a:r>
            <a:r>
              <a:rPr lang="zh-CN" altLang="en-US" sz="2000" b="1">
                <a:solidFill>
                  <a:srgbClr val="3333FF"/>
                </a:solidFill>
                <a:latin typeface="楷体_GB2312" pitchFamily="49" charset="-122"/>
                <a:ea typeface="楷体_GB2312" pitchFamily="49" charset="-122"/>
              </a:rPr>
              <a:t>如果无复位操作</a:t>
            </a:r>
            <a:r>
              <a:rPr lang="en-US" altLang="zh-CN" sz="2000" b="1">
                <a:solidFill>
                  <a:srgbClr val="3333FF"/>
                </a:solidFill>
                <a:latin typeface="楷体_GB2312" pitchFamily="49" charset="-122"/>
                <a:ea typeface="楷体_GB2312" pitchFamily="49" charset="-122"/>
              </a:rPr>
              <a:t>(</a:t>
            </a:r>
            <a:r>
              <a:rPr lang="zh-CN" altLang="en-US" sz="2000" b="1">
                <a:solidFill>
                  <a:srgbClr val="3333FF"/>
                </a:solidFill>
                <a:latin typeface="楷体_GB2312" pitchFamily="49" charset="-122"/>
                <a:ea typeface="楷体_GB2312" pitchFamily="49" charset="-122"/>
              </a:rPr>
              <a:t>包括</a:t>
            </a:r>
            <a:r>
              <a:rPr lang="en-US" altLang="zh-CN" sz="2000" b="1">
                <a:solidFill>
                  <a:srgbClr val="3333FF"/>
                </a:solidFill>
                <a:latin typeface="楷体_GB2312" pitchFamily="49" charset="-122"/>
                <a:ea typeface="楷体_GB2312" pitchFamily="49" charset="-122"/>
              </a:rPr>
              <a:t>reset</a:t>
            </a:r>
            <a:r>
              <a:rPr lang="zh-CN" altLang="en-US" sz="2000" b="1">
                <a:solidFill>
                  <a:srgbClr val="3333FF"/>
                </a:solidFill>
                <a:latin typeface="楷体_GB2312" pitchFamily="49" charset="-122"/>
                <a:ea typeface="楷体_GB2312" pitchFamily="49" charset="-122"/>
              </a:rPr>
              <a:t>复位</a:t>
            </a:r>
            <a:r>
              <a:rPr lang="en-US" altLang="zh-CN" sz="2000" b="1">
                <a:solidFill>
                  <a:srgbClr val="3333FF"/>
                </a:solidFill>
                <a:latin typeface="楷体_GB2312" pitchFamily="49" charset="-122"/>
                <a:ea typeface="楷体_GB2312" pitchFamily="49" charset="-122"/>
              </a:rPr>
              <a:t>)</a:t>
            </a:r>
            <a:r>
              <a:rPr lang="zh-CN" altLang="en-US" sz="2000" b="1">
                <a:solidFill>
                  <a:srgbClr val="3333FF"/>
                </a:solidFill>
                <a:latin typeface="楷体_GB2312" pitchFamily="49" charset="-122"/>
                <a:ea typeface="楷体_GB2312" pitchFamily="49" charset="-122"/>
              </a:rPr>
              <a:t>，则第一个方式命令字之后所有的命令字都是工作字！</a:t>
            </a:r>
            <a:endParaRPr lang="zh-CN" altLang="en-US" sz="2000" b="1">
              <a:solidFill>
                <a:srgbClr val="3333FF"/>
              </a:solidFill>
              <a:latin typeface="楷体_GB2312" pitchFamily="49" charset="-122"/>
              <a:ea typeface="楷体_GB2312" pitchFamily="49" charset="-122"/>
            </a:endParaRPr>
          </a:p>
          <a:p>
            <a:pPr eaLnBrk="1" hangingPunct="1">
              <a:spcBef>
                <a:spcPct val="50000"/>
              </a:spcBef>
              <a:buFontTx/>
              <a:buNone/>
            </a:pPr>
            <a:r>
              <a:rPr lang="en-US" altLang="zh-CN" sz="2000" b="1">
                <a:solidFill>
                  <a:srgbClr val="0033CC"/>
                </a:solidFill>
                <a:latin typeface="楷体_GB2312" pitchFamily="49" charset="-122"/>
                <a:ea typeface="楷体_GB2312" pitchFamily="49" charset="-122"/>
              </a:rPr>
              <a:t>ER</a:t>
            </a:r>
            <a:r>
              <a:rPr lang="zh-CN" altLang="en-US" sz="2000" b="1">
                <a:solidFill>
                  <a:srgbClr val="0033CC"/>
                </a:solidFill>
                <a:latin typeface="楷体_GB2312" pitchFamily="49" charset="-122"/>
                <a:ea typeface="楷体_GB2312" pitchFamily="49" charset="-122"/>
              </a:rPr>
              <a:t>位置</a:t>
            </a:r>
            <a:r>
              <a:rPr lang="en-US" altLang="zh-CN" sz="2000" b="1">
                <a:solidFill>
                  <a:srgbClr val="0033CC"/>
                </a:solidFill>
                <a:latin typeface="楷体_GB2312" pitchFamily="49" charset="-122"/>
                <a:ea typeface="楷体_GB2312" pitchFamily="49" charset="-122"/>
              </a:rPr>
              <a:t>1</a:t>
            </a:r>
            <a:r>
              <a:rPr lang="zh-CN" altLang="en-US" sz="2000" b="1">
                <a:solidFill>
                  <a:srgbClr val="0033CC"/>
                </a:solidFill>
                <a:latin typeface="楷体_GB2312" pitchFamily="49" charset="-122"/>
                <a:ea typeface="楷体_GB2312" pitchFamily="49" charset="-122"/>
              </a:rPr>
              <a:t>时，状态寄存器中的</a:t>
            </a:r>
            <a:r>
              <a:rPr lang="en-US" altLang="zh-CN" sz="2000" b="1">
                <a:solidFill>
                  <a:srgbClr val="0033CC"/>
                </a:solidFill>
                <a:latin typeface="楷体_GB2312" pitchFamily="49" charset="-122"/>
                <a:ea typeface="楷体_GB2312" pitchFamily="49" charset="-122"/>
              </a:rPr>
              <a:t>3</a:t>
            </a:r>
            <a:r>
              <a:rPr lang="zh-CN" altLang="en-US" sz="2000" b="1">
                <a:solidFill>
                  <a:srgbClr val="0033CC"/>
                </a:solidFill>
                <a:latin typeface="楷体_GB2312" pitchFamily="49" charset="-122"/>
                <a:ea typeface="楷体_GB2312" pitchFamily="49" charset="-122"/>
              </a:rPr>
              <a:t>个错误标识位被清零；</a:t>
            </a:r>
            <a:endParaRPr lang="zh-CN" altLang="en-US" sz="2000" b="1">
              <a:solidFill>
                <a:srgbClr val="0033CC"/>
              </a:solidFill>
              <a:latin typeface="楷体_GB2312" pitchFamily="49" charset="-122"/>
              <a:ea typeface="楷体_GB2312" pitchFamily="49" charset="-122"/>
            </a:endParaRPr>
          </a:p>
        </p:txBody>
      </p:sp>
      <p:sp>
        <p:nvSpPr>
          <p:cNvPr id="7" name="Text Box 64"/>
          <p:cNvSpPr txBox="1">
            <a:spLocks noChangeArrowheads="1"/>
          </p:cNvSpPr>
          <p:nvPr/>
        </p:nvSpPr>
        <p:spPr bwMode="auto">
          <a:xfrm>
            <a:off x="269935" y="3646706"/>
            <a:ext cx="860425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FontTx/>
              <a:buNone/>
            </a:pPr>
            <a:r>
              <a:rPr lang="en-US" altLang="zh-CN" sz="2400" b="1" smtClean="0">
                <a:latin typeface="楷体_GB2312" pitchFamily="49" charset="-122"/>
                <a:ea typeface="楷体_GB2312" pitchFamily="49" charset="-122"/>
              </a:rPr>
              <a:t>SBRK</a:t>
            </a:r>
            <a:r>
              <a:rPr lang="zh-CN" altLang="en-US" sz="2400" b="1" smtClean="0">
                <a:latin typeface="楷体_GB2312" pitchFamily="49" charset="-122"/>
                <a:ea typeface="楷体_GB2312" pitchFamily="49" charset="-122"/>
              </a:rPr>
              <a:t>位：发送断缺字符位。设为</a:t>
            </a:r>
            <a:r>
              <a:rPr lang="en-US" altLang="zh-CN" sz="2400" b="1" smtClean="0">
                <a:latin typeface="楷体_GB2312" pitchFamily="49" charset="-122"/>
                <a:ea typeface="楷体_GB2312" pitchFamily="49" charset="-122"/>
              </a:rPr>
              <a:t>1</a:t>
            </a:r>
            <a:r>
              <a:rPr lang="zh-CN" altLang="en-US" sz="2400" b="1" smtClean="0">
                <a:latin typeface="楷体_GB2312" pitchFamily="49" charset="-122"/>
                <a:ea typeface="楷体_GB2312" pitchFamily="49" charset="-122"/>
              </a:rPr>
              <a:t>时，</a:t>
            </a:r>
            <a:r>
              <a:rPr lang="en-US" altLang="zh-CN" sz="2400" b="1" smtClean="0">
                <a:latin typeface="楷体_GB2312" pitchFamily="49" charset="-122"/>
                <a:ea typeface="楷体_GB2312" pitchFamily="49" charset="-122"/>
              </a:rPr>
              <a:t>TxD</a:t>
            </a:r>
            <a:r>
              <a:rPr lang="zh-CN" altLang="en-US" sz="2400" b="1" smtClean="0">
                <a:latin typeface="楷体_GB2312" pitchFamily="49" charset="-122"/>
                <a:ea typeface="楷体_GB2312" pitchFamily="49" charset="-122"/>
              </a:rPr>
              <a:t>线一直发送“</a:t>
            </a:r>
            <a:r>
              <a:rPr lang="en-US" altLang="zh-CN" sz="2400" b="1" smtClean="0">
                <a:latin typeface="楷体_GB2312" pitchFamily="49" charset="-122"/>
                <a:ea typeface="楷体_GB2312" pitchFamily="49" charset="-122"/>
              </a:rPr>
              <a:t>0</a:t>
            </a:r>
            <a:r>
              <a:rPr lang="zh-CN" altLang="en-US" sz="2400" b="1" smtClean="0">
                <a:latin typeface="楷体_GB2312" pitchFamily="49" charset="-122"/>
                <a:ea typeface="楷体_GB2312" pitchFamily="49" charset="-122"/>
              </a:rPr>
              <a:t>”信号。正常通信过程中该位应当保持为“</a:t>
            </a:r>
            <a:r>
              <a:rPr lang="en-US" altLang="zh-CN" sz="2400" b="1" smtClean="0">
                <a:latin typeface="楷体_GB2312" pitchFamily="49" charset="-122"/>
                <a:ea typeface="楷体_GB2312" pitchFamily="49" charset="-122"/>
              </a:rPr>
              <a:t>0</a:t>
            </a:r>
            <a:r>
              <a:rPr lang="zh-CN" altLang="en-US" sz="2400" b="1" smtClean="0">
                <a:latin typeface="楷体_GB2312" pitchFamily="49" charset="-122"/>
                <a:ea typeface="楷体_GB2312" pitchFamily="49" charset="-122"/>
              </a:rPr>
              <a:t>”。</a:t>
            </a:r>
            <a:endParaRPr lang="zh-CN" altLang="en-US" sz="2400" b="1">
              <a:latin typeface="楷体_GB2312" pitchFamily="49" charset="-122"/>
              <a:ea typeface="楷体_GB2312" pitchFamily="49" charset="-122"/>
            </a:endParaRPr>
          </a:p>
          <a:p>
            <a:pPr eaLnBrk="1" hangingPunct="1">
              <a:spcBef>
                <a:spcPct val="50000"/>
              </a:spcBef>
              <a:buFontTx/>
              <a:buNone/>
            </a:pPr>
            <a:r>
              <a:rPr lang="en-US" altLang="zh-CN" sz="2400" b="1" smtClean="0">
                <a:latin typeface="楷体_GB2312" pitchFamily="49" charset="-122"/>
                <a:ea typeface="楷体_GB2312" pitchFamily="49" charset="-122"/>
              </a:rPr>
              <a:t>RTS</a:t>
            </a:r>
            <a:r>
              <a:rPr lang="zh-CN" altLang="en-US" sz="2400" b="1" smtClean="0">
                <a:latin typeface="楷体_GB2312" pitchFamily="49" charset="-122"/>
                <a:ea typeface="楷体_GB2312" pitchFamily="49" charset="-122"/>
              </a:rPr>
              <a:t>位：请求发送位。</a:t>
            </a:r>
            <a:r>
              <a:rPr lang="en-US" altLang="zh-CN" sz="2400" b="1" smtClean="0">
                <a:latin typeface="楷体_GB2312" pitchFamily="49" charset="-122"/>
                <a:ea typeface="楷体_GB2312" pitchFamily="49" charset="-122"/>
              </a:rPr>
              <a:t>CPU</a:t>
            </a:r>
            <a:r>
              <a:rPr lang="zh-CN" altLang="en-US" sz="2400" b="1" smtClean="0">
                <a:latin typeface="楷体_GB2312" pitchFamily="49" charset="-122"/>
                <a:ea typeface="楷体_GB2312" pitchFamily="49" charset="-122"/>
              </a:rPr>
              <a:t>将其设为</a:t>
            </a:r>
            <a:r>
              <a:rPr lang="en-US" altLang="zh-CN" sz="2400" b="1" smtClean="0">
                <a:latin typeface="楷体_GB2312" pitchFamily="49" charset="-122"/>
                <a:ea typeface="楷体_GB2312" pitchFamily="49" charset="-122"/>
              </a:rPr>
              <a:t>1</a:t>
            </a:r>
            <a:r>
              <a:rPr lang="zh-CN" altLang="en-US" sz="2400" b="1" smtClean="0">
                <a:latin typeface="楷体_GB2312" pitchFamily="49" charset="-122"/>
                <a:ea typeface="楷体_GB2312" pitchFamily="49" charset="-122"/>
              </a:rPr>
              <a:t>时，</a:t>
            </a:r>
            <a:r>
              <a:rPr lang="en-US" altLang="zh-CN" sz="2400" b="1" smtClean="0">
                <a:latin typeface="楷体_GB2312" pitchFamily="49" charset="-122"/>
                <a:ea typeface="楷体_GB2312" pitchFamily="49" charset="-122"/>
              </a:rPr>
              <a:t>8251A</a:t>
            </a:r>
            <a:r>
              <a:rPr lang="zh-CN" altLang="en-US" sz="2400" b="1" smtClean="0">
                <a:latin typeface="楷体_GB2312" pitchFamily="49" charset="-122"/>
                <a:ea typeface="楷体_GB2312" pitchFamily="49" charset="-122"/>
              </a:rPr>
              <a:t>的</a:t>
            </a:r>
            <a:r>
              <a:rPr lang="en-US" altLang="zh-CN" sz="2400" b="1" smtClean="0">
                <a:latin typeface="楷体_GB2312" pitchFamily="49" charset="-122"/>
                <a:ea typeface="楷体_GB2312" pitchFamily="49" charset="-122"/>
              </a:rPr>
              <a:t>RTS</a:t>
            </a:r>
            <a:r>
              <a:rPr lang="zh-CN" altLang="en-US" sz="2400" b="1" smtClean="0">
                <a:latin typeface="楷体_GB2312" pitchFamily="49" charset="-122"/>
                <a:ea typeface="楷体_GB2312" pitchFamily="49" charset="-122"/>
              </a:rPr>
              <a:t>管脚有效，向</a:t>
            </a:r>
            <a:r>
              <a:rPr lang="en-US" altLang="zh-CN" sz="2400" b="1" smtClean="0">
                <a:latin typeface="楷体_GB2312" pitchFamily="49" charset="-122"/>
                <a:ea typeface="楷体_GB2312" pitchFamily="49" charset="-122"/>
              </a:rPr>
              <a:t>Modem</a:t>
            </a:r>
            <a:r>
              <a:rPr lang="zh-CN" altLang="en-US" sz="2400" b="1" smtClean="0">
                <a:latin typeface="楷体_GB2312" pitchFamily="49" charset="-122"/>
                <a:ea typeface="楷体_GB2312" pitchFamily="49" charset="-122"/>
              </a:rPr>
              <a:t>表示</a:t>
            </a:r>
            <a:r>
              <a:rPr lang="en-US" altLang="zh-CN" sz="2400" b="1" smtClean="0">
                <a:latin typeface="楷体_GB2312" pitchFamily="49" charset="-122"/>
                <a:ea typeface="楷体_GB2312" pitchFamily="49" charset="-122"/>
              </a:rPr>
              <a:t>CPU</a:t>
            </a:r>
            <a:r>
              <a:rPr lang="zh-CN" altLang="en-US" sz="2400" b="1" smtClean="0">
                <a:latin typeface="楷体_GB2312" pitchFamily="49" charset="-122"/>
                <a:ea typeface="楷体_GB2312" pitchFamily="49" charset="-122"/>
              </a:rPr>
              <a:t>已经做好发送数据的准备。</a:t>
            </a:r>
            <a:endParaRPr lang="en-US" altLang="zh-CN" sz="2400" b="1" smtClean="0">
              <a:latin typeface="楷体_GB2312" pitchFamily="49" charset="-122"/>
              <a:ea typeface="楷体_GB2312" pitchFamily="49" charset="-122"/>
            </a:endParaRPr>
          </a:p>
          <a:p>
            <a:pPr eaLnBrk="1" hangingPunct="1">
              <a:spcBef>
                <a:spcPct val="50000"/>
              </a:spcBef>
              <a:buNone/>
            </a:pPr>
            <a:r>
              <a:rPr lang="en-US" altLang="zh-CN" sz="2400" b="1" smtClean="0">
                <a:latin typeface="楷体_GB2312" pitchFamily="49" charset="-122"/>
                <a:ea typeface="楷体_GB2312" pitchFamily="49" charset="-122"/>
              </a:rPr>
              <a:t>DTR</a:t>
            </a:r>
            <a:r>
              <a:rPr lang="zh-CN" altLang="en-US" sz="2400" b="1" smtClean="0">
                <a:latin typeface="楷体_GB2312" pitchFamily="49" charset="-122"/>
                <a:ea typeface="楷体_GB2312" pitchFamily="49" charset="-122"/>
              </a:rPr>
              <a:t>位：数据接收端准备好位</a:t>
            </a:r>
            <a:r>
              <a:rPr lang="zh-CN" altLang="en-US" sz="2400" b="1">
                <a:latin typeface="楷体_GB2312" pitchFamily="49" charset="-122"/>
                <a:ea typeface="楷体_GB2312" pitchFamily="49" charset="-122"/>
              </a:rPr>
              <a:t>。</a:t>
            </a:r>
            <a:r>
              <a:rPr lang="en-US" altLang="zh-CN" sz="2400" b="1">
                <a:latin typeface="楷体_GB2312" pitchFamily="49" charset="-122"/>
                <a:ea typeface="楷体_GB2312" pitchFamily="49" charset="-122"/>
              </a:rPr>
              <a:t>CPU</a:t>
            </a:r>
            <a:r>
              <a:rPr lang="zh-CN" altLang="en-US" sz="2400" b="1">
                <a:latin typeface="楷体_GB2312" pitchFamily="49" charset="-122"/>
                <a:ea typeface="楷体_GB2312" pitchFamily="49" charset="-122"/>
              </a:rPr>
              <a:t>将其设为</a:t>
            </a:r>
            <a:r>
              <a:rPr lang="en-US" altLang="zh-CN" sz="2400" b="1">
                <a:latin typeface="楷体_GB2312" pitchFamily="49" charset="-122"/>
                <a:ea typeface="楷体_GB2312" pitchFamily="49" charset="-122"/>
              </a:rPr>
              <a:t>1</a:t>
            </a:r>
            <a:r>
              <a:rPr lang="zh-CN" altLang="en-US" sz="2400" b="1">
                <a:latin typeface="楷体_GB2312" pitchFamily="49" charset="-122"/>
                <a:ea typeface="楷体_GB2312" pitchFamily="49" charset="-122"/>
              </a:rPr>
              <a:t>时，</a:t>
            </a:r>
            <a:r>
              <a:rPr lang="en-US" altLang="zh-CN" sz="2400" b="1">
                <a:latin typeface="楷体_GB2312" pitchFamily="49" charset="-122"/>
                <a:ea typeface="楷体_GB2312" pitchFamily="49" charset="-122"/>
              </a:rPr>
              <a:t>8251A</a:t>
            </a:r>
            <a:r>
              <a:rPr lang="zh-CN" altLang="en-US" sz="2400" b="1" smtClean="0">
                <a:latin typeface="楷体_GB2312" pitchFamily="49" charset="-122"/>
                <a:ea typeface="楷体_GB2312" pitchFamily="49" charset="-122"/>
              </a:rPr>
              <a:t>的</a:t>
            </a:r>
            <a:r>
              <a:rPr lang="en-US" altLang="zh-CN" sz="2400" b="1" smtClean="0">
                <a:latin typeface="楷体_GB2312" pitchFamily="49" charset="-122"/>
                <a:ea typeface="楷体_GB2312" pitchFamily="49" charset="-122"/>
              </a:rPr>
              <a:t>DTR</a:t>
            </a:r>
            <a:r>
              <a:rPr lang="zh-CN" altLang="en-US" sz="2400" b="1" smtClean="0">
                <a:latin typeface="楷体_GB2312" pitchFamily="49" charset="-122"/>
                <a:ea typeface="楷体_GB2312" pitchFamily="49" charset="-122"/>
              </a:rPr>
              <a:t>管</a:t>
            </a:r>
            <a:r>
              <a:rPr lang="zh-CN" altLang="en-US" sz="2400" b="1">
                <a:latin typeface="楷体_GB2312" pitchFamily="49" charset="-122"/>
                <a:ea typeface="楷体_GB2312" pitchFamily="49" charset="-122"/>
              </a:rPr>
              <a:t>脚有效，向</a:t>
            </a:r>
            <a:r>
              <a:rPr lang="en-US" altLang="zh-CN" sz="2400" b="1">
                <a:latin typeface="楷体_GB2312" pitchFamily="49" charset="-122"/>
                <a:ea typeface="楷体_GB2312" pitchFamily="49" charset="-122"/>
              </a:rPr>
              <a:t>Modem</a:t>
            </a:r>
            <a:r>
              <a:rPr lang="zh-CN" altLang="en-US" sz="2400" b="1">
                <a:latin typeface="楷体_GB2312" pitchFamily="49" charset="-122"/>
                <a:ea typeface="楷体_GB2312" pitchFamily="49" charset="-122"/>
              </a:rPr>
              <a:t>表示</a:t>
            </a:r>
            <a:r>
              <a:rPr lang="en-US" altLang="zh-CN" sz="2400" b="1">
                <a:latin typeface="楷体_GB2312" pitchFamily="49" charset="-122"/>
                <a:ea typeface="楷体_GB2312" pitchFamily="49" charset="-122"/>
              </a:rPr>
              <a:t>CPU</a:t>
            </a:r>
            <a:r>
              <a:rPr lang="zh-CN" altLang="en-US" sz="2400" b="1">
                <a:latin typeface="楷体_GB2312" pitchFamily="49" charset="-122"/>
                <a:ea typeface="楷体_GB2312" pitchFamily="49" charset="-122"/>
              </a:rPr>
              <a:t>已经</a:t>
            </a:r>
            <a:r>
              <a:rPr lang="zh-CN" altLang="en-US" sz="2400" b="1" smtClean="0">
                <a:latin typeface="楷体_GB2312" pitchFamily="49" charset="-122"/>
                <a:ea typeface="楷体_GB2312" pitchFamily="49" charset="-122"/>
              </a:rPr>
              <a:t>做好接收数据的准备。</a:t>
            </a:r>
            <a:endParaRPr lang="en-US" altLang="zh-CN" sz="2400" b="1" smtClean="0">
              <a:latin typeface="楷体_GB2312" pitchFamily="49" charset="-122"/>
              <a:ea typeface="楷体_GB2312" pitchFamily="49" charset="-122"/>
            </a:endParaRPr>
          </a:p>
        </p:txBody>
      </p:sp>
    </p:spTree>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body" idx="1"/>
          </p:nvPr>
        </p:nvSpPr>
        <p:spPr bwMode="auto">
          <a:xfrm>
            <a:off x="884109" y="1555417"/>
            <a:ext cx="7581465" cy="49854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gn="just">
              <a:lnSpc>
                <a:spcPct val="120000"/>
              </a:lnSpc>
              <a:buSzPct val="85000"/>
              <a:buFontTx/>
              <a:buNone/>
            </a:pPr>
            <a:r>
              <a:rPr lang="zh-CN" altLang="en-US" sz="2400" b="1" dirty="0">
                <a:solidFill>
                  <a:srgbClr val="000066"/>
                </a:solidFill>
                <a:cs typeface="+mn-ea"/>
                <a:sym typeface="+mn-lt"/>
              </a:rPr>
              <a:t>例</a:t>
            </a:r>
            <a:r>
              <a:rPr lang="en-US" altLang="zh-CN" sz="2400" b="1" dirty="0">
                <a:solidFill>
                  <a:srgbClr val="000066"/>
                </a:solidFill>
                <a:cs typeface="+mn-ea"/>
                <a:sym typeface="+mn-lt"/>
              </a:rPr>
              <a:t>3</a:t>
            </a:r>
            <a:r>
              <a:rPr lang="zh-CN" altLang="en-US" sz="2400" b="1" dirty="0">
                <a:solidFill>
                  <a:srgbClr val="000066"/>
                </a:solidFill>
                <a:cs typeface="+mn-ea"/>
                <a:sym typeface="+mn-lt"/>
              </a:rPr>
              <a:t>：</a:t>
            </a:r>
            <a:r>
              <a:rPr lang="zh-CN" altLang="en-US" sz="2400" b="1" dirty="0">
                <a:cs typeface="+mn-ea"/>
                <a:sym typeface="+mn-lt"/>
              </a:rPr>
              <a:t>使</a:t>
            </a:r>
            <a:r>
              <a:rPr lang="en-US" altLang="zh-CN" sz="2400" b="1" dirty="0">
                <a:cs typeface="+mn-ea"/>
                <a:sym typeface="+mn-lt"/>
              </a:rPr>
              <a:t>8251A</a:t>
            </a:r>
            <a:r>
              <a:rPr lang="zh-CN" altLang="en-US" sz="2400" b="1" dirty="0">
                <a:solidFill>
                  <a:srgbClr val="C00000"/>
                </a:solidFill>
                <a:cs typeface="+mn-ea"/>
                <a:sym typeface="+mn-lt"/>
              </a:rPr>
              <a:t>内部复位</a:t>
            </a:r>
            <a:r>
              <a:rPr lang="zh-CN" altLang="en-US" sz="2400" b="1" dirty="0">
                <a:cs typeface="+mn-ea"/>
                <a:sym typeface="+mn-lt"/>
              </a:rPr>
              <a:t>，并且</a:t>
            </a:r>
            <a:r>
              <a:rPr lang="zh-CN" altLang="en-US" sz="2400" b="1" dirty="0">
                <a:solidFill>
                  <a:srgbClr val="0033CC"/>
                </a:solidFill>
                <a:cs typeface="+mn-ea"/>
                <a:sym typeface="+mn-lt"/>
              </a:rPr>
              <a:t>允许接收</a:t>
            </a:r>
            <a:r>
              <a:rPr lang="zh-CN" altLang="en-US" sz="2400" b="1" dirty="0">
                <a:cs typeface="+mn-ea"/>
                <a:sym typeface="+mn-lt"/>
              </a:rPr>
              <a:t>，又</a:t>
            </a:r>
            <a:r>
              <a:rPr lang="zh-CN" altLang="en-US" sz="2400" b="1" dirty="0">
                <a:solidFill>
                  <a:srgbClr val="009900"/>
                </a:solidFill>
                <a:cs typeface="+mn-ea"/>
                <a:sym typeface="+mn-lt"/>
              </a:rPr>
              <a:t>允许发送</a:t>
            </a:r>
            <a:endParaRPr lang="en-US" altLang="zh-CN" sz="2400" b="1" dirty="0">
              <a:solidFill>
                <a:srgbClr val="009900"/>
              </a:solidFill>
              <a:cs typeface="+mn-ea"/>
              <a:sym typeface="+mn-lt"/>
            </a:endParaRPr>
          </a:p>
          <a:p>
            <a:pPr>
              <a:lnSpc>
                <a:spcPct val="120000"/>
              </a:lnSpc>
              <a:buSzPct val="85000"/>
              <a:buFontTx/>
              <a:buNone/>
            </a:pPr>
            <a:r>
              <a:rPr lang="zh-CN" altLang="en-US" sz="2400" b="1" dirty="0">
                <a:cs typeface="+mn-ea"/>
                <a:sym typeface="+mn-lt"/>
              </a:rPr>
              <a:t>则程序段为：</a:t>
            </a:r>
            <a:endParaRPr lang="zh-CN" altLang="en-US" sz="2400" b="1" dirty="0">
              <a:cs typeface="+mn-ea"/>
              <a:sym typeface="+mn-lt"/>
            </a:endParaRPr>
          </a:p>
          <a:p>
            <a:pPr>
              <a:lnSpc>
                <a:spcPct val="120000"/>
              </a:lnSpc>
              <a:buFontTx/>
              <a:buNone/>
            </a:pPr>
            <a:r>
              <a:rPr lang="zh-CN" altLang="en-US" sz="2400" b="1" dirty="0">
                <a:cs typeface="+mn-ea"/>
                <a:sym typeface="+mn-lt"/>
              </a:rPr>
              <a:t>    </a:t>
            </a:r>
            <a:r>
              <a:rPr lang="en-US" altLang="zh-CN" sz="2400" b="1" dirty="0">
                <a:cs typeface="+mn-ea"/>
                <a:sym typeface="+mn-lt"/>
              </a:rPr>
              <a:t>MOV  DX</a:t>
            </a:r>
            <a:r>
              <a:rPr lang="zh-CN" altLang="en-US" sz="2400" b="1" dirty="0">
                <a:cs typeface="+mn-ea"/>
                <a:sym typeface="+mn-lt"/>
              </a:rPr>
              <a:t>，</a:t>
            </a:r>
            <a:r>
              <a:rPr lang="en-US" altLang="zh-CN" sz="2400" b="1" dirty="0">
                <a:cs typeface="+mn-ea"/>
                <a:sym typeface="+mn-lt"/>
              </a:rPr>
              <a:t>309H           </a:t>
            </a:r>
            <a:r>
              <a:rPr lang="zh-CN" altLang="en-US" sz="2400" b="1" dirty="0">
                <a:cs typeface="+mn-ea"/>
                <a:sym typeface="+mn-lt"/>
              </a:rPr>
              <a:t>；</a:t>
            </a:r>
            <a:r>
              <a:rPr lang="en-US" altLang="zh-CN" sz="2400" b="1" dirty="0">
                <a:cs typeface="+mn-ea"/>
                <a:sym typeface="+mn-lt"/>
              </a:rPr>
              <a:t>8251</a:t>
            </a:r>
            <a:r>
              <a:rPr lang="zh-CN" altLang="en-US" sz="2400" b="1" dirty="0">
                <a:cs typeface="+mn-ea"/>
                <a:sym typeface="+mn-lt"/>
              </a:rPr>
              <a:t>命令口</a:t>
            </a:r>
            <a:endParaRPr lang="zh-CN" altLang="en-US" sz="2400" b="1" dirty="0">
              <a:cs typeface="+mn-ea"/>
              <a:sym typeface="+mn-lt"/>
            </a:endParaRPr>
          </a:p>
          <a:p>
            <a:pPr>
              <a:lnSpc>
                <a:spcPct val="120000"/>
              </a:lnSpc>
              <a:spcBef>
                <a:spcPct val="0"/>
              </a:spcBef>
              <a:buFontTx/>
              <a:buNone/>
            </a:pPr>
            <a:r>
              <a:rPr lang="zh-CN" altLang="en-US" sz="2400" b="1" dirty="0">
                <a:cs typeface="+mn-ea"/>
                <a:sym typeface="+mn-lt"/>
              </a:rPr>
              <a:t>    </a:t>
            </a:r>
            <a:r>
              <a:rPr lang="en-US" altLang="zh-CN" sz="2400" b="1" dirty="0">
                <a:cs typeface="+mn-ea"/>
                <a:sym typeface="+mn-lt"/>
              </a:rPr>
              <a:t>MOV  AL</a:t>
            </a:r>
            <a:r>
              <a:rPr lang="zh-CN" altLang="en-US" sz="2400" b="1" dirty="0">
                <a:cs typeface="+mn-ea"/>
                <a:sym typeface="+mn-lt"/>
              </a:rPr>
              <a:t>，</a:t>
            </a:r>
            <a:r>
              <a:rPr lang="en-US" altLang="zh-CN" sz="2400" b="1" dirty="0">
                <a:cs typeface="+mn-ea"/>
                <a:sym typeface="+mn-lt"/>
              </a:rPr>
              <a:t>0</a:t>
            </a:r>
            <a:r>
              <a:rPr lang="en-US" altLang="zh-CN" sz="2400" b="1" dirty="0">
                <a:solidFill>
                  <a:srgbClr val="C00000"/>
                </a:solidFill>
                <a:cs typeface="+mn-ea"/>
                <a:sym typeface="+mn-lt"/>
              </a:rPr>
              <a:t>1</a:t>
            </a:r>
            <a:r>
              <a:rPr lang="en-US" altLang="zh-CN" sz="2400" b="1" dirty="0">
                <a:cs typeface="+mn-ea"/>
                <a:sym typeface="+mn-lt"/>
              </a:rPr>
              <a:t>000000B  </a:t>
            </a:r>
            <a:r>
              <a:rPr lang="zh-CN" altLang="en-US" sz="2400" b="1" dirty="0">
                <a:cs typeface="+mn-ea"/>
                <a:sym typeface="+mn-lt"/>
              </a:rPr>
              <a:t>；置</a:t>
            </a:r>
            <a:r>
              <a:rPr lang="en-US" altLang="zh-CN" sz="2400" b="1" dirty="0">
                <a:cs typeface="+mn-ea"/>
                <a:sym typeface="+mn-lt"/>
              </a:rPr>
              <a:t>D</a:t>
            </a:r>
            <a:r>
              <a:rPr lang="en-US" altLang="zh-CN" sz="2400" b="1" baseline="-25000" dirty="0">
                <a:cs typeface="+mn-ea"/>
                <a:sym typeface="+mn-lt"/>
              </a:rPr>
              <a:t>6</a:t>
            </a:r>
            <a:r>
              <a:rPr lang="en-US" altLang="zh-CN" sz="2400" b="1" dirty="0">
                <a:cs typeface="+mn-ea"/>
                <a:sym typeface="+mn-lt"/>
              </a:rPr>
              <a:t>=1</a:t>
            </a:r>
            <a:r>
              <a:rPr lang="zh-CN" altLang="en-US" sz="2400" b="1" dirty="0">
                <a:cs typeface="+mn-ea"/>
                <a:sym typeface="+mn-lt"/>
              </a:rPr>
              <a:t>，使内部复位</a:t>
            </a:r>
            <a:endParaRPr lang="zh-CN" altLang="en-US" sz="2400" b="1" dirty="0">
              <a:cs typeface="+mn-ea"/>
              <a:sym typeface="+mn-lt"/>
            </a:endParaRPr>
          </a:p>
          <a:p>
            <a:pPr>
              <a:lnSpc>
                <a:spcPct val="120000"/>
              </a:lnSpc>
              <a:spcBef>
                <a:spcPct val="0"/>
              </a:spcBef>
              <a:buFontTx/>
              <a:buNone/>
            </a:pPr>
            <a:r>
              <a:rPr lang="zh-CN" altLang="en-US" sz="2400" b="1" dirty="0">
                <a:cs typeface="+mn-ea"/>
                <a:sym typeface="+mn-lt"/>
              </a:rPr>
              <a:t>    </a:t>
            </a:r>
            <a:r>
              <a:rPr lang="en-US" altLang="zh-CN" sz="2400" b="1" dirty="0">
                <a:cs typeface="+mn-ea"/>
                <a:sym typeface="+mn-lt"/>
              </a:rPr>
              <a:t>OUT   DX</a:t>
            </a:r>
            <a:r>
              <a:rPr lang="zh-CN" altLang="en-US" sz="2400" b="1" dirty="0">
                <a:cs typeface="+mn-ea"/>
                <a:sym typeface="+mn-lt"/>
              </a:rPr>
              <a:t>，</a:t>
            </a:r>
            <a:r>
              <a:rPr lang="en-US" altLang="zh-CN" sz="2400" b="1" dirty="0">
                <a:cs typeface="+mn-ea"/>
                <a:sym typeface="+mn-lt"/>
              </a:rPr>
              <a:t>AL       </a:t>
            </a:r>
            <a:endParaRPr lang="en-US" altLang="zh-CN" sz="2400" b="1" dirty="0">
              <a:cs typeface="+mn-ea"/>
              <a:sym typeface="+mn-lt"/>
            </a:endParaRPr>
          </a:p>
          <a:p>
            <a:pPr eaLnBrk="1" hangingPunct="1">
              <a:lnSpc>
                <a:spcPct val="120000"/>
              </a:lnSpc>
              <a:spcBef>
                <a:spcPct val="0"/>
              </a:spcBef>
              <a:buFontTx/>
              <a:buNone/>
            </a:pPr>
            <a:r>
              <a:rPr lang="en-US" altLang="zh-CN" sz="2400" b="1" dirty="0">
                <a:cs typeface="+mn-ea"/>
                <a:sym typeface="+mn-lt"/>
              </a:rPr>
              <a:t>    </a:t>
            </a:r>
            <a:r>
              <a:rPr lang="en-US" altLang="zh-CN" sz="2400" b="1" dirty="0">
                <a:latin typeface="Times New Roman" panose="02020603050405020304" pitchFamily="18" charset="0"/>
                <a:ea typeface="楷体_GB2312" pitchFamily="49" charset="-122"/>
              </a:rPr>
              <a:t>……</a:t>
            </a:r>
            <a:endParaRPr lang="en-US" altLang="zh-CN" sz="2400" b="1" dirty="0">
              <a:latin typeface="楷体_GB2312" pitchFamily="49" charset="-122"/>
              <a:ea typeface="楷体_GB2312" pitchFamily="49" charset="-122"/>
            </a:endParaRPr>
          </a:p>
          <a:p>
            <a:pPr eaLnBrk="1" hangingPunct="1">
              <a:lnSpc>
                <a:spcPct val="120000"/>
              </a:lnSpc>
              <a:spcBef>
                <a:spcPct val="0"/>
              </a:spcBef>
              <a:buFontTx/>
              <a:buNone/>
            </a:pPr>
            <a:r>
              <a:rPr lang="en-US" altLang="zh-CN" sz="2400" b="1" dirty="0">
                <a:latin typeface="楷体_GB2312" pitchFamily="49" charset="-122"/>
                <a:ea typeface="楷体_GB2312" pitchFamily="49" charset="-122"/>
              </a:rPr>
              <a:t>    </a:t>
            </a:r>
            <a:r>
              <a:rPr lang="en-US" altLang="zh-CN" sz="2400" b="1" dirty="0">
                <a:latin typeface="Times New Roman" panose="02020603050405020304" pitchFamily="18" charset="0"/>
                <a:ea typeface="楷体_GB2312" pitchFamily="49" charset="-122"/>
              </a:rPr>
              <a:t>……</a:t>
            </a:r>
            <a:r>
              <a:rPr lang="en-US" altLang="zh-CN" sz="2400" b="1" dirty="0">
                <a:latin typeface="楷体_GB2312" pitchFamily="49" charset="-122"/>
                <a:ea typeface="楷体_GB2312" pitchFamily="49" charset="-122"/>
              </a:rPr>
              <a:t>.      ;</a:t>
            </a:r>
            <a:r>
              <a:rPr lang="zh-CN" altLang="en-US" sz="2400" b="1" dirty="0">
                <a:latin typeface="楷体_GB2312" pitchFamily="49" charset="-122"/>
                <a:ea typeface="楷体_GB2312" pitchFamily="49" charset="-122"/>
              </a:rPr>
              <a:t>重新设置方式命令字；</a:t>
            </a:r>
            <a:endParaRPr lang="zh-CN" altLang="en-US" sz="2400" b="1" dirty="0">
              <a:latin typeface="楷体_GB2312" pitchFamily="49" charset="-122"/>
              <a:ea typeface="楷体_GB2312" pitchFamily="49" charset="-122"/>
            </a:endParaRPr>
          </a:p>
          <a:p>
            <a:pPr eaLnBrk="1" hangingPunct="1">
              <a:lnSpc>
                <a:spcPct val="120000"/>
              </a:lnSpc>
              <a:spcBef>
                <a:spcPct val="0"/>
              </a:spcBef>
              <a:buFontTx/>
              <a:buNone/>
            </a:pPr>
            <a:r>
              <a:rPr lang="zh-CN" altLang="en-US" sz="2400" b="1" dirty="0">
                <a:latin typeface="楷体_GB2312" pitchFamily="49" charset="-122"/>
                <a:ea typeface="楷体_GB2312" pitchFamily="49" charset="-122"/>
              </a:rPr>
              <a:t>    </a:t>
            </a:r>
            <a:r>
              <a:rPr lang="en-US" altLang="zh-CN" sz="2400" b="1" dirty="0">
                <a:latin typeface="Times New Roman" panose="02020603050405020304" pitchFamily="18" charset="0"/>
                <a:ea typeface="楷体_GB2312" pitchFamily="49" charset="-122"/>
              </a:rPr>
              <a:t>……</a:t>
            </a:r>
            <a:r>
              <a:rPr lang="en-US" altLang="zh-CN" sz="2400" b="1" dirty="0">
                <a:latin typeface="楷体_GB2312" pitchFamily="49" charset="-122"/>
                <a:ea typeface="楷体_GB2312" pitchFamily="49" charset="-122"/>
              </a:rPr>
              <a:t>.</a:t>
            </a:r>
            <a:endParaRPr lang="en-US" altLang="zh-CN" sz="2400" b="1" dirty="0">
              <a:cs typeface="+mn-ea"/>
              <a:sym typeface="+mn-lt"/>
            </a:endParaRPr>
          </a:p>
          <a:p>
            <a:pPr>
              <a:lnSpc>
                <a:spcPct val="120000"/>
              </a:lnSpc>
              <a:spcBef>
                <a:spcPct val="0"/>
              </a:spcBef>
              <a:buFontTx/>
              <a:buNone/>
            </a:pPr>
            <a:r>
              <a:rPr lang="en-US" altLang="zh-CN" sz="2400" b="1" dirty="0">
                <a:cs typeface="+mn-ea"/>
                <a:sym typeface="+mn-lt"/>
              </a:rPr>
              <a:t>MOV  AL</a:t>
            </a:r>
            <a:r>
              <a:rPr lang="zh-CN" altLang="en-US" sz="2400" b="1" dirty="0">
                <a:cs typeface="+mn-ea"/>
                <a:sym typeface="+mn-lt"/>
              </a:rPr>
              <a:t>，</a:t>
            </a:r>
            <a:r>
              <a:rPr lang="en-US" altLang="zh-CN" sz="2400" b="1" dirty="0">
                <a:cs typeface="+mn-ea"/>
                <a:sym typeface="+mn-lt"/>
              </a:rPr>
              <a:t>00000</a:t>
            </a:r>
            <a:r>
              <a:rPr lang="en-US" altLang="zh-CN" sz="2400" b="1" dirty="0">
                <a:solidFill>
                  <a:srgbClr val="0033CC"/>
                </a:solidFill>
                <a:cs typeface="+mn-ea"/>
                <a:sym typeface="+mn-lt"/>
              </a:rPr>
              <a:t>1</a:t>
            </a:r>
            <a:r>
              <a:rPr lang="en-US" altLang="zh-CN" sz="2400" b="1" dirty="0">
                <a:cs typeface="+mn-ea"/>
                <a:sym typeface="+mn-lt"/>
              </a:rPr>
              <a:t>0</a:t>
            </a:r>
            <a:r>
              <a:rPr lang="en-US" altLang="zh-CN" sz="2400" b="1" dirty="0">
                <a:solidFill>
                  <a:srgbClr val="009900"/>
                </a:solidFill>
                <a:cs typeface="+mn-ea"/>
                <a:sym typeface="+mn-lt"/>
              </a:rPr>
              <a:t>1</a:t>
            </a:r>
            <a:r>
              <a:rPr lang="en-US" altLang="zh-CN" sz="2400" b="1" dirty="0">
                <a:cs typeface="+mn-ea"/>
                <a:sym typeface="+mn-lt"/>
              </a:rPr>
              <a:t>B  </a:t>
            </a:r>
            <a:r>
              <a:rPr lang="zh-CN" altLang="en-US" sz="2400" b="1" dirty="0">
                <a:cs typeface="+mn-ea"/>
                <a:sym typeface="+mn-lt"/>
              </a:rPr>
              <a:t>；置</a:t>
            </a:r>
            <a:r>
              <a:rPr lang="en-US" altLang="zh-CN" sz="2400" b="1" dirty="0">
                <a:cs typeface="+mn-ea"/>
                <a:sym typeface="+mn-lt"/>
              </a:rPr>
              <a:t>D</a:t>
            </a:r>
            <a:r>
              <a:rPr lang="en-US" altLang="zh-CN" sz="2400" b="1" baseline="-25000" dirty="0">
                <a:cs typeface="+mn-ea"/>
                <a:sym typeface="+mn-lt"/>
              </a:rPr>
              <a:t>2</a:t>
            </a:r>
            <a:r>
              <a:rPr lang="en-US" altLang="zh-CN" sz="2400" b="1" dirty="0">
                <a:cs typeface="+mn-ea"/>
                <a:sym typeface="+mn-lt"/>
              </a:rPr>
              <a:t>=1</a:t>
            </a:r>
            <a:r>
              <a:rPr lang="zh-CN" altLang="en-US" sz="2400" b="1" dirty="0">
                <a:cs typeface="+mn-ea"/>
                <a:sym typeface="+mn-lt"/>
              </a:rPr>
              <a:t>，</a:t>
            </a:r>
            <a:r>
              <a:rPr lang="en-US" altLang="zh-CN" sz="2400" b="1" dirty="0">
                <a:cs typeface="+mn-ea"/>
                <a:sym typeface="+mn-lt"/>
              </a:rPr>
              <a:t>D</a:t>
            </a:r>
            <a:r>
              <a:rPr lang="en-US" altLang="zh-CN" sz="2400" b="1" baseline="-25000" dirty="0">
                <a:cs typeface="+mn-ea"/>
                <a:sym typeface="+mn-lt"/>
              </a:rPr>
              <a:t>0</a:t>
            </a:r>
            <a:r>
              <a:rPr lang="en-US" altLang="zh-CN" sz="2400" b="1" dirty="0">
                <a:cs typeface="+mn-ea"/>
                <a:sym typeface="+mn-lt"/>
              </a:rPr>
              <a:t>=1</a:t>
            </a:r>
            <a:endParaRPr lang="en-US" altLang="zh-CN" sz="2400" b="1" dirty="0">
              <a:cs typeface="+mn-ea"/>
              <a:sym typeface="+mn-lt"/>
            </a:endParaRPr>
          </a:p>
          <a:p>
            <a:pPr>
              <a:lnSpc>
                <a:spcPct val="120000"/>
              </a:lnSpc>
              <a:spcBef>
                <a:spcPct val="0"/>
              </a:spcBef>
              <a:buFontTx/>
              <a:buNone/>
            </a:pPr>
            <a:r>
              <a:rPr lang="en-US" altLang="zh-CN" sz="2400" b="1" dirty="0">
                <a:cs typeface="+mn-ea"/>
                <a:sym typeface="+mn-lt"/>
              </a:rPr>
              <a:t>                                           </a:t>
            </a:r>
            <a:r>
              <a:rPr lang="zh-CN" altLang="en-US" sz="2400" b="1" dirty="0">
                <a:cs typeface="+mn-ea"/>
                <a:sym typeface="+mn-lt"/>
              </a:rPr>
              <a:t>；允许接收和发送</a:t>
            </a:r>
            <a:endParaRPr lang="zh-CN" altLang="en-US" sz="2400" b="1" dirty="0">
              <a:cs typeface="+mn-ea"/>
              <a:sym typeface="+mn-lt"/>
            </a:endParaRPr>
          </a:p>
          <a:p>
            <a:pPr>
              <a:lnSpc>
                <a:spcPct val="120000"/>
              </a:lnSpc>
              <a:spcBef>
                <a:spcPct val="0"/>
              </a:spcBef>
              <a:buFontTx/>
              <a:buNone/>
            </a:pPr>
            <a:r>
              <a:rPr lang="zh-CN" altLang="en-US" sz="2400" b="1" dirty="0">
                <a:cs typeface="+mn-ea"/>
                <a:sym typeface="+mn-lt"/>
              </a:rPr>
              <a:t>    </a:t>
            </a:r>
            <a:r>
              <a:rPr lang="en-US" altLang="zh-CN" sz="2400" b="1" dirty="0">
                <a:cs typeface="+mn-ea"/>
                <a:sym typeface="+mn-lt"/>
              </a:rPr>
              <a:t>OUT   DX</a:t>
            </a:r>
            <a:r>
              <a:rPr lang="zh-CN" altLang="en-US" sz="2400" b="1" dirty="0">
                <a:cs typeface="+mn-ea"/>
                <a:sym typeface="+mn-lt"/>
              </a:rPr>
              <a:t>，</a:t>
            </a:r>
            <a:r>
              <a:rPr lang="en-US" altLang="zh-CN" sz="2400" b="1" dirty="0">
                <a:cs typeface="+mn-ea"/>
                <a:sym typeface="+mn-lt"/>
              </a:rPr>
              <a:t>AL                      </a:t>
            </a:r>
            <a:endParaRPr lang="en-US" altLang="zh-CN" sz="2400" b="1" dirty="0">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42">
                                            <p:txEl>
                                              <p:pRg st="2" end="2"/>
                                            </p:txEl>
                                          </p:spTgt>
                                        </p:tgtEl>
                                        <p:attrNameLst>
                                          <p:attrName>style.visibility</p:attrName>
                                        </p:attrNameLst>
                                      </p:cBhvr>
                                      <p:to>
                                        <p:strVal val="visible"/>
                                      </p:to>
                                    </p:set>
                                    <p:animEffect transition="in" filter="fade">
                                      <p:cBhvr>
                                        <p:cTn id="7" dur="500"/>
                                        <p:tgtEl>
                                          <p:spTgt spid="6144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42">
                                            <p:txEl>
                                              <p:pRg st="3" end="3"/>
                                            </p:txEl>
                                          </p:spTgt>
                                        </p:tgtEl>
                                        <p:attrNameLst>
                                          <p:attrName>style.visibility</p:attrName>
                                        </p:attrNameLst>
                                      </p:cBhvr>
                                      <p:to>
                                        <p:strVal val="visible"/>
                                      </p:to>
                                    </p:set>
                                    <p:animEffect transition="in" filter="fade">
                                      <p:cBhvr>
                                        <p:cTn id="10" dur="500"/>
                                        <p:tgtEl>
                                          <p:spTgt spid="61442">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1442">
                                            <p:txEl>
                                              <p:pRg st="4" end="4"/>
                                            </p:txEl>
                                          </p:spTgt>
                                        </p:tgtEl>
                                        <p:attrNameLst>
                                          <p:attrName>style.visibility</p:attrName>
                                        </p:attrNameLst>
                                      </p:cBhvr>
                                      <p:to>
                                        <p:strVal val="visible"/>
                                      </p:to>
                                    </p:set>
                                    <p:animEffect transition="in" filter="fade">
                                      <p:cBhvr>
                                        <p:cTn id="13" dur="500"/>
                                        <p:tgtEl>
                                          <p:spTgt spid="61442">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1442">
                                            <p:txEl>
                                              <p:pRg st="5" end="5"/>
                                            </p:txEl>
                                          </p:spTgt>
                                        </p:tgtEl>
                                        <p:attrNameLst>
                                          <p:attrName>style.visibility</p:attrName>
                                        </p:attrNameLst>
                                      </p:cBhvr>
                                      <p:to>
                                        <p:strVal val="visible"/>
                                      </p:to>
                                    </p:set>
                                    <p:animEffect transition="in" filter="fade">
                                      <p:cBhvr>
                                        <p:cTn id="18" dur="500"/>
                                        <p:tgtEl>
                                          <p:spTgt spid="61442">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1442">
                                            <p:txEl>
                                              <p:pRg st="6" end="6"/>
                                            </p:txEl>
                                          </p:spTgt>
                                        </p:tgtEl>
                                        <p:attrNameLst>
                                          <p:attrName>style.visibility</p:attrName>
                                        </p:attrNameLst>
                                      </p:cBhvr>
                                      <p:to>
                                        <p:strVal val="visible"/>
                                      </p:to>
                                    </p:set>
                                    <p:animEffect transition="in" filter="fade">
                                      <p:cBhvr>
                                        <p:cTn id="23" dur="500"/>
                                        <p:tgtEl>
                                          <p:spTgt spid="61442">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1442">
                                            <p:txEl>
                                              <p:pRg st="7" end="7"/>
                                            </p:txEl>
                                          </p:spTgt>
                                        </p:tgtEl>
                                        <p:attrNameLst>
                                          <p:attrName>style.visibility</p:attrName>
                                        </p:attrNameLst>
                                      </p:cBhvr>
                                      <p:to>
                                        <p:strVal val="visible"/>
                                      </p:to>
                                    </p:set>
                                    <p:animEffect transition="in" filter="fade">
                                      <p:cBhvr>
                                        <p:cTn id="28" dur="500"/>
                                        <p:tgtEl>
                                          <p:spTgt spid="61442">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1442">
                                            <p:txEl>
                                              <p:pRg st="8" end="8"/>
                                            </p:txEl>
                                          </p:spTgt>
                                        </p:tgtEl>
                                        <p:attrNameLst>
                                          <p:attrName>style.visibility</p:attrName>
                                        </p:attrNameLst>
                                      </p:cBhvr>
                                      <p:to>
                                        <p:strVal val="visible"/>
                                      </p:to>
                                    </p:set>
                                    <p:animEffect transition="in" filter="fade">
                                      <p:cBhvr>
                                        <p:cTn id="33" dur="500"/>
                                        <p:tgtEl>
                                          <p:spTgt spid="61442">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61442">
                                            <p:txEl>
                                              <p:pRg st="9" end="9"/>
                                            </p:txEl>
                                          </p:spTgt>
                                        </p:tgtEl>
                                        <p:attrNameLst>
                                          <p:attrName>style.visibility</p:attrName>
                                        </p:attrNameLst>
                                      </p:cBhvr>
                                      <p:to>
                                        <p:strVal val="visible"/>
                                      </p:to>
                                    </p:set>
                                    <p:animEffect transition="in" filter="fade">
                                      <p:cBhvr>
                                        <p:cTn id="36" dur="500"/>
                                        <p:tgtEl>
                                          <p:spTgt spid="61442">
                                            <p:txEl>
                                              <p:pRg st="9" end="9"/>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61442">
                                            <p:txEl>
                                              <p:pRg st="10" end="10"/>
                                            </p:txEl>
                                          </p:spTgt>
                                        </p:tgtEl>
                                        <p:attrNameLst>
                                          <p:attrName>style.visibility</p:attrName>
                                        </p:attrNameLst>
                                      </p:cBhvr>
                                      <p:to>
                                        <p:strVal val="visible"/>
                                      </p:to>
                                    </p:set>
                                    <p:animEffect transition="in" filter="fade">
                                      <p:cBhvr>
                                        <p:cTn id="39" dur="500"/>
                                        <p:tgtEl>
                                          <p:spTgt spid="6144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p:cNvSpPr/>
          <p:nvPr/>
        </p:nvSpPr>
        <p:spPr bwMode="auto">
          <a:xfrm>
            <a:off x="1652582" y="5107641"/>
            <a:ext cx="5838836" cy="1543881"/>
          </a:xfrm>
          <a:prstGeom prst="roundRect">
            <a:avLst/>
          </a:prstGeom>
          <a:gradFill flip="none" rotWithShape="1">
            <a:gsLst>
              <a:gs pos="0">
                <a:srgbClr val="FF6600">
                  <a:tint val="66000"/>
                  <a:satMod val="160000"/>
                </a:srgbClr>
              </a:gs>
              <a:gs pos="50000">
                <a:srgbClr val="FF6600">
                  <a:tint val="44500"/>
                  <a:satMod val="160000"/>
                </a:srgbClr>
              </a:gs>
              <a:gs pos="100000">
                <a:srgbClr val="FF6600">
                  <a:tint val="23500"/>
                  <a:satMod val="160000"/>
                </a:srgbClr>
              </a:gs>
            </a:gsLst>
            <a:lin ang="16200000" scaled="1"/>
            <a:tileRect/>
          </a:gradFill>
          <a:ln w="19050" cap="flat" cmpd="sng" algn="ctr">
            <a:solidFill>
              <a:srgbClr val="000000"/>
            </a:solidFill>
            <a:prstDash val="dash"/>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62466" name="Rectangle 2"/>
          <p:cNvSpPr>
            <a:spLocks noChangeArrowheads="1"/>
          </p:cNvSpPr>
          <p:nvPr/>
        </p:nvSpPr>
        <p:spPr bwMode="auto">
          <a:xfrm>
            <a:off x="563997" y="1331285"/>
            <a:ext cx="8168405" cy="9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0" indent="0" algn="just">
              <a:lnSpc>
                <a:spcPct val="110000"/>
              </a:lnSpc>
              <a:buClr>
                <a:schemeClr val="accent2"/>
              </a:buClr>
              <a:buSzPct val="80000"/>
              <a:buFont typeface="Wingdings" panose="05000000000000000000" pitchFamily="2" charset="2"/>
              <a:buNone/>
            </a:pPr>
            <a:r>
              <a:rPr lang="en-US" altLang="zh-CN" dirty="0">
                <a:solidFill>
                  <a:srgbClr val="000066"/>
                </a:solidFill>
                <a:latin typeface="+mn-lt"/>
                <a:ea typeface="+mn-ea"/>
                <a:cs typeface="+mn-ea"/>
                <a:sym typeface="+mn-lt"/>
              </a:rPr>
              <a:t>3</a:t>
            </a:r>
            <a:r>
              <a:rPr lang="zh-CN" altLang="en-US" dirty="0">
                <a:solidFill>
                  <a:srgbClr val="000066"/>
                </a:solidFill>
                <a:latin typeface="+mn-lt"/>
                <a:ea typeface="+mn-ea"/>
                <a:cs typeface="+mn-ea"/>
                <a:sym typeface="+mn-lt"/>
              </a:rPr>
              <a:t>、状态字：</a:t>
            </a:r>
            <a:r>
              <a:rPr lang="en-US" altLang="zh-CN" dirty="0">
                <a:solidFill>
                  <a:schemeClr val="tx2"/>
                </a:solidFill>
                <a:latin typeface="+mn-lt"/>
                <a:ea typeface="+mn-ea"/>
                <a:cs typeface="+mn-ea"/>
                <a:sym typeface="+mn-lt"/>
              </a:rPr>
              <a:t>8251A</a:t>
            </a:r>
            <a:r>
              <a:rPr lang="zh-CN" altLang="en-US" dirty="0">
                <a:solidFill>
                  <a:schemeClr val="tx2"/>
                </a:solidFill>
                <a:latin typeface="+mn-lt"/>
                <a:ea typeface="+mn-ea"/>
                <a:cs typeface="+mn-ea"/>
                <a:sym typeface="+mn-lt"/>
              </a:rPr>
              <a:t>复位后从状态端口读到的状态字。</a:t>
            </a:r>
            <a:r>
              <a:rPr lang="en-US" altLang="zh-CN" dirty="0">
                <a:solidFill>
                  <a:schemeClr val="tx2"/>
                </a:solidFill>
                <a:latin typeface="+mn-lt"/>
                <a:ea typeface="+mn-ea"/>
                <a:cs typeface="+mn-ea"/>
                <a:sym typeface="+mn-lt"/>
              </a:rPr>
              <a:t>CPU</a:t>
            </a:r>
            <a:r>
              <a:rPr lang="zh-CN" altLang="en-US" dirty="0">
                <a:solidFill>
                  <a:schemeClr val="tx2"/>
                </a:solidFill>
                <a:latin typeface="+mn-lt"/>
                <a:ea typeface="+mn-ea"/>
                <a:cs typeface="+mn-ea"/>
                <a:sym typeface="+mn-lt"/>
              </a:rPr>
              <a:t>通过读出状态字进行分析和判断以决定下一步的操作</a:t>
            </a:r>
            <a:r>
              <a:rPr lang="zh-CN" altLang="en-US" dirty="0">
                <a:solidFill>
                  <a:srgbClr val="000066"/>
                </a:solidFill>
                <a:latin typeface="+mn-lt"/>
                <a:ea typeface="+mn-ea"/>
                <a:cs typeface="+mn-ea"/>
                <a:sym typeface="+mn-lt"/>
              </a:rPr>
              <a:t>。</a:t>
            </a:r>
            <a:endParaRPr lang="zh-CN" altLang="en-US" dirty="0">
              <a:solidFill>
                <a:srgbClr val="000066"/>
              </a:solidFill>
              <a:latin typeface="+mn-lt"/>
              <a:ea typeface="+mn-ea"/>
              <a:cs typeface="+mn-ea"/>
              <a:sym typeface="+mn-lt"/>
            </a:endParaRPr>
          </a:p>
        </p:txBody>
      </p:sp>
      <p:grpSp>
        <p:nvGrpSpPr>
          <p:cNvPr id="34" name="组合 27"/>
          <p:cNvGrpSpPr/>
          <p:nvPr/>
        </p:nvGrpSpPr>
        <p:grpSpPr bwMode="auto">
          <a:xfrm>
            <a:off x="1104900" y="2378977"/>
            <a:ext cx="6934200" cy="1087406"/>
            <a:chOff x="1539875" y="1622368"/>
            <a:chExt cx="5307596" cy="1072948"/>
          </a:xfrm>
        </p:grpSpPr>
        <p:graphicFrame>
          <p:nvGraphicFramePr>
            <p:cNvPr id="35" name="Group 49"/>
            <p:cNvGraphicFramePr/>
            <p:nvPr/>
          </p:nvGraphicFramePr>
          <p:xfrm>
            <a:off x="1539875" y="2063746"/>
            <a:ext cx="6934200" cy="631570"/>
          </p:xfrm>
          <a:graphic>
            <a:graphicData uri="http://schemas.openxmlformats.org/drawingml/2006/table">
              <a:tbl>
                <a:tblPr/>
                <a:tblGrid>
                  <a:gridCol w="866775"/>
                  <a:gridCol w="866775"/>
                  <a:gridCol w="866775"/>
                  <a:gridCol w="866775"/>
                  <a:gridCol w="866775"/>
                  <a:gridCol w="866775"/>
                  <a:gridCol w="866775"/>
                  <a:gridCol w="866775"/>
                </a:tblGrid>
                <a:tr h="541270">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indent="0" algn="ctr" defTabSz="914400" rtl="0" eaLnBrk="1" fontAlgn="auto" latinLnBrk="0" hangingPunct="1">
                          <a:lnSpc>
                            <a:spcPct val="110000"/>
                          </a:lnSpc>
                          <a:spcBef>
                            <a:spcPts val="0"/>
                          </a:spcBef>
                          <a:spcAft>
                            <a:spcPct val="10000"/>
                          </a:spcAft>
                          <a:buClr>
                            <a:schemeClr val="hlink"/>
                          </a:buClr>
                          <a:buSzPct val="60000"/>
                          <a:buFontTx/>
                          <a:buNone/>
                          <a:defRPr/>
                        </a:pPr>
                        <a:r>
                          <a:rPr kumimoji="1" lang="en-US" altLang="zh-CN" sz="1800" baseline="0" dirty="0">
                            <a:latin typeface="+mn-lt"/>
                            <a:ea typeface="+mn-ea"/>
                            <a:cs typeface="+mn-ea"/>
                            <a:sym typeface="+mn-lt"/>
                          </a:rPr>
                          <a:t>DSR</a:t>
                        </a:r>
                        <a:endParaRPr kumimoji="1" lang="en-US" altLang="zh-CN" sz="1800" baseline="0" dirty="0">
                          <a:latin typeface="+mn-lt"/>
                          <a:ea typeface="+mn-ea"/>
                          <a:cs typeface="+mn-ea"/>
                          <a:sym typeface="+mn-lt"/>
                        </a:endParaRPr>
                      </a:p>
                    </a:txBody>
                    <a:tcPr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indent="0" algn="ctr" defTabSz="914400" rtl="0" eaLnBrk="1" fontAlgn="auto" latinLnBrk="0" hangingPunct="1">
                          <a:lnSpc>
                            <a:spcPct val="100000"/>
                          </a:lnSpc>
                          <a:spcBef>
                            <a:spcPts val="0"/>
                          </a:spcBef>
                          <a:spcAft>
                            <a:spcPts val="0"/>
                          </a:spcAft>
                          <a:buClr>
                            <a:schemeClr val="hlink"/>
                          </a:buClr>
                          <a:buSzPct val="60000"/>
                          <a:buFontTx/>
                          <a:buNone/>
                          <a:defRPr/>
                        </a:pPr>
                        <a:r>
                          <a:rPr kumimoji="1" lang="en-US" altLang="zh-CN" sz="1800" baseline="0" dirty="0">
                            <a:latin typeface="+mn-lt"/>
                            <a:ea typeface="+mn-ea"/>
                            <a:cs typeface="+mn-ea"/>
                            <a:sym typeface="+mn-lt"/>
                          </a:rPr>
                          <a:t>SYN</a:t>
                        </a:r>
                        <a:endParaRPr kumimoji="1" lang="en-US" altLang="zh-CN" sz="1800" baseline="0" dirty="0">
                          <a:latin typeface="+mn-lt"/>
                          <a:ea typeface="+mn-ea"/>
                          <a:cs typeface="+mn-ea"/>
                          <a:sym typeface="+mn-lt"/>
                        </a:endParaRPr>
                      </a:p>
                      <a:p>
                        <a:pPr marL="0" marR="0" indent="0" algn="ctr" defTabSz="914400" rtl="0" eaLnBrk="1" fontAlgn="auto" latinLnBrk="0" hangingPunct="1">
                          <a:lnSpc>
                            <a:spcPct val="100000"/>
                          </a:lnSpc>
                          <a:spcBef>
                            <a:spcPts val="0"/>
                          </a:spcBef>
                          <a:spcAft>
                            <a:spcPts val="0"/>
                          </a:spcAft>
                          <a:buClr>
                            <a:schemeClr val="hlink"/>
                          </a:buClr>
                          <a:buSzPct val="60000"/>
                          <a:buFontTx/>
                          <a:buNone/>
                          <a:defRPr/>
                        </a:pPr>
                        <a:r>
                          <a:rPr kumimoji="1" lang="en-US" altLang="zh-CN" sz="1800" baseline="0" dirty="0">
                            <a:latin typeface="+mn-lt"/>
                            <a:ea typeface="+mn-ea"/>
                            <a:cs typeface="+mn-ea"/>
                            <a:sym typeface="+mn-lt"/>
                          </a:rPr>
                          <a:t>DET</a:t>
                        </a:r>
                        <a:endParaRPr kumimoji="1" lang="en-US" altLang="zh-CN" sz="1800" baseline="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1800" baseline="0" dirty="0">
                            <a:latin typeface="+mn-lt"/>
                            <a:ea typeface="+mn-ea"/>
                            <a:cs typeface="+mn-ea"/>
                            <a:sym typeface="+mn-lt"/>
                          </a:rPr>
                          <a:t>FE</a:t>
                        </a:r>
                        <a:endParaRPr kumimoji="1" lang="en-US" altLang="zh-CN" sz="1800" baseline="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lvl="0" indent="0" algn="ctr" defTabSz="914400" rtl="0" eaLnBrk="1" fontAlgn="base" latinLnBrk="0" hangingPunct="1">
                          <a:lnSpc>
                            <a:spcPct val="110000"/>
                          </a:lnSpc>
                          <a:spcBef>
                            <a:spcPct val="0"/>
                          </a:spcBef>
                          <a:spcAft>
                            <a:spcPct val="10000"/>
                          </a:spcAft>
                          <a:buClr>
                            <a:schemeClr val="hlink"/>
                          </a:buClr>
                          <a:buSzPct val="60000"/>
                          <a:buFont typeface="Wingdings" panose="05000000000000000000" pitchFamily="2" charset="2"/>
                          <a:buNone/>
                          <a:defRPr/>
                        </a:pPr>
                        <a:r>
                          <a:rPr kumimoji="1" lang="en-US" altLang="zh-CN" sz="1800" b="0" i="0" u="none" strike="noStrike" cap="none" normalizeH="0" baseline="0" dirty="0">
                            <a:ln>
                              <a:noFill/>
                            </a:ln>
                            <a:solidFill>
                              <a:schemeClr val="tx1"/>
                            </a:solidFill>
                            <a:effectLst/>
                            <a:latin typeface="+mn-lt"/>
                            <a:ea typeface="+mn-ea"/>
                            <a:cs typeface="+mn-ea"/>
                            <a:sym typeface="+mn-lt"/>
                          </a:rPr>
                          <a:t>OE</a:t>
                        </a:r>
                        <a:endParaRPr kumimoji="1" lang="en-US" altLang="zh-CN" sz="1800" b="0"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1800" baseline="0" dirty="0">
                            <a:latin typeface="+mn-lt"/>
                            <a:ea typeface="+mn-ea"/>
                            <a:cs typeface="+mn-ea"/>
                            <a:sym typeface="+mn-lt"/>
                          </a:rPr>
                          <a:t>PE</a:t>
                        </a:r>
                        <a:endParaRPr kumimoji="1" lang="en-US" altLang="zh-CN" sz="1800" baseline="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00000"/>
                          </a:lnSpc>
                          <a:spcAft>
                            <a:spcPts val="0"/>
                          </a:spcAft>
                          <a:buClr>
                            <a:schemeClr val="hlink"/>
                          </a:buClr>
                          <a:buSzPct val="60000"/>
                        </a:pPr>
                        <a:r>
                          <a:rPr kumimoji="1" lang="en-US" altLang="zh-CN" sz="1800" baseline="0" dirty="0" err="1">
                            <a:latin typeface="+mn-lt"/>
                            <a:ea typeface="+mn-ea"/>
                            <a:cs typeface="+mn-ea"/>
                            <a:sym typeface="+mn-lt"/>
                          </a:rPr>
                          <a:t>TxE</a:t>
                        </a:r>
                        <a:endParaRPr kumimoji="1" lang="en-US" altLang="zh-CN" sz="1800" baseline="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00000"/>
                          </a:lnSpc>
                          <a:spcAft>
                            <a:spcPts val="0"/>
                          </a:spcAft>
                          <a:buClr>
                            <a:schemeClr val="hlink"/>
                          </a:buClr>
                          <a:buSzPct val="60000"/>
                        </a:pPr>
                        <a:r>
                          <a:rPr kumimoji="1" lang="en-US" altLang="zh-CN" sz="1800" baseline="0" dirty="0">
                            <a:latin typeface="+mn-lt"/>
                            <a:ea typeface="+mn-ea"/>
                            <a:cs typeface="+mn-ea"/>
                            <a:sym typeface="+mn-lt"/>
                          </a:rPr>
                          <a:t>Rx</a:t>
                        </a:r>
                        <a:endParaRPr kumimoji="1" lang="en-US" altLang="zh-CN" sz="1800" baseline="0" dirty="0">
                          <a:latin typeface="+mn-lt"/>
                          <a:ea typeface="+mn-ea"/>
                          <a:cs typeface="+mn-ea"/>
                          <a:sym typeface="+mn-lt"/>
                        </a:endParaRPr>
                      </a:p>
                      <a:p>
                        <a:pPr algn="ctr">
                          <a:lnSpc>
                            <a:spcPct val="100000"/>
                          </a:lnSpc>
                          <a:spcAft>
                            <a:spcPts val="0"/>
                          </a:spcAft>
                          <a:buClr>
                            <a:schemeClr val="hlink"/>
                          </a:buClr>
                          <a:buSzPct val="60000"/>
                        </a:pPr>
                        <a:r>
                          <a:rPr kumimoji="1" lang="en-US" altLang="zh-CN" sz="1800" baseline="0" dirty="0">
                            <a:latin typeface="+mn-lt"/>
                            <a:ea typeface="+mn-ea"/>
                            <a:cs typeface="+mn-ea"/>
                            <a:sym typeface="+mn-lt"/>
                          </a:rPr>
                          <a:t>RDY</a:t>
                        </a:r>
                        <a:endParaRPr kumimoji="1" lang="en-US" altLang="zh-CN" sz="1800" baseline="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00000"/>
                          </a:lnSpc>
                          <a:spcAft>
                            <a:spcPts val="0"/>
                          </a:spcAft>
                          <a:buClr>
                            <a:schemeClr val="hlink"/>
                          </a:buClr>
                          <a:buSzPct val="60000"/>
                        </a:pPr>
                        <a:r>
                          <a:rPr kumimoji="1" lang="en-US" altLang="zh-CN" sz="1800" baseline="0" dirty="0" err="1">
                            <a:latin typeface="+mn-lt"/>
                            <a:ea typeface="+mn-ea"/>
                            <a:cs typeface="+mn-ea"/>
                            <a:sym typeface="+mn-lt"/>
                          </a:rPr>
                          <a:t>Tx</a:t>
                        </a:r>
                        <a:endParaRPr kumimoji="1" lang="en-US" altLang="zh-CN" sz="1800" baseline="0" dirty="0">
                          <a:latin typeface="+mn-lt"/>
                          <a:ea typeface="+mn-ea"/>
                          <a:cs typeface="+mn-ea"/>
                          <a:sym typeface="+mn-lt"/>
                        </a:endParaRPr>
                      </a:p>
                      <a:p>
                        <a:pPr algn="ctr">
                          <a:lnSpc>
                            <a:spcPct val="100000"/>
                          </a:lnSpc>
                          <a:spcAft>
                            <a:spcPts val="0"/>
                          </a:spcAft>
                          <a:buClr>
                            <a:schemeClr val="hlink"/>
                          </a:buClr>
                          <a:buSzPct val="60000"/>
                        </a:pPr>
                        <a:r>
                          <a:rPr kumimoji="1" lang="en-US" altLang="zh-CN" sz="1800" baseline="0" dirty="0">
                            <a:latin typeface="+mn-lt"/>
                            <a:ea typeface="+mn-ea"/>
                            <a:cs typeface="+mn-ea"/>
                            <a:sym typeface="+mn-lt"/>
                          </a:rPr>
                          <a:t>RDY</a:t>
                        </a:r>
                        <a:endParaRPr kumimoji="1" lang="en-US" altLang="zh-CN" sz="1800" baseline="0" dirty="0">
                          <a:latin typeface="+mn-lt"/>
                          <a:ea typeface="+mn-ea"/>
                          <a:cs typeface="+mn-ea"/>
                          <a:sym typeface="+mn-lt"/>
                        </a:endParaRPr>
                      </a:p>
                    </a:txBody>
                    <a:tcPr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AEDEF"/>
                      </a:solidFill>
                    </a:tcPr>
                  </a:tc>
                </a:tr>
              </a:tbl>
            </a:graphicData>
          </a:graphic>
        </p:graphicFrame>
        <p:graphicFrame>
          <p:nvGraphicFramePr>
            <p:cNvPr id="36" name="Group 49"/>
            <p:cNvGraphicFramePr/>
            <p:nvPr/>
          </p:nvGraphicFramePr>
          <p:xfrm>
            <a:off x="1539875" y="1622368"/>
            <a:ext cx="6934200" cy="426720"/>
          </p:xfrm>
          <a:graphic>
            <a:graphicData uri="http://schemas.openxmlformats.org/drawingml/2006/table">
              <a:tbl>
                <a:tblPr/>
                <a:tblGrid>
                  <a:gridCol w="866775"/>
                  <a:gridCol w="866775"/>
                  <a:gridCol w="866775"/>
                  <a:gridCol w="866775"/>
                  <a:gridCol w="866775"/>
                  <a:gridCol w="866775"/>
                  <a:gridCol w="866775"/>
                  <a:gridCol w="866775"/>
                </a:tblGrid>
                <a:tr h="426720">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7</a:t>
                        </a:r>
                        <a:endParaRPr kumimoji="1" lang="en-US" altLang="zh-CN" sz="2100" baseline="-25000" dirty="0">
                          <a:latin typeface="+mn-lt"/>
                          <a:ea typeface="+mn-ea"/>
                          <a:cs typeface="+mn-ea"/>
                          <a:sym typeface="+mn-lt"/>
                        </a:endParaRPr>
                      </a:p>
                    </a:txBody>
                    <a:tcPr marT="48483" marB="48483"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6</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5</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lvl="0" indent="0" algn="ctr" defTabSz="914400" rtl="0" eaLnBrk="1" fontAlgn="base" latinLnBrk="0" hangingPunct="1">
                          <a:lnSpc>
                            <a:spcPct val="110000"/>
                          </a:lnSpc>
                          <a:spcBef>
                            <a:spcPct val="0"/>
                          </a:spcBef>
                          <a:spcAft>
                            <a:spcPct val="10000"/>
                          </a:spcAft>
                          <a:buClr>
                            <a:schemeClr val="hlink"/>
                          </a:buClr>
                          <a:buSzPct val="60000"/>
                          <a:buFont typeface="Wingdings" panose="05000000000000000000" pitchFamily="2" charset="2"/>
                          <a:buNone/>
                          <a:defRPr/>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4</a:t>
                        </a:r>
                        <a:endParaRPr kumimoji="1" lang="en-US" altLang="zh-CN" sz="2100" b="0" i="0" u="none" strike="noStrike" cap="none" normalizeH="0" baseline="0" dirty="0">
                          <a:ln>
                            <a:noFill/>
                          </a:ln>
                          <a:solidFill>
                            <a:schemeClr val="tx1"/>
                          </a:solidFill>
                          <a:effectLst/>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3</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2</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1</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lnSpc>
                            <a:spcPct val="110000"/>
                          </a:lnSpc>
                          <a:spcAft>
                            <a:spcPct val="10000"/>
                          </a:spcAft>
                          <a:buClr>
                            <a:schemeClr val="hlink"/>
                          </a:buClr>
                          <a:buSzPct val="60000"/>
                        </a:pPr>
                        <a:r>
                          <a:rPr kumimoji="1" lang="en-US" altLang="zh-CN" sz="2100" dirty="0">
                            <a:latin typeface="+mn-lt"/>
                            <a:ea typeface="+mn-ea"/>
                            <a:cs typeface="+mn-ea"/>
                            <a:sym typeface="+mn-lt"/>
                          </a:rPr>
                          <a:t>D</a:t>
                        </a:r>
                        <a:r>
                          <a:rPr kumimoji="1" lang="en-US" altLang="zh-CN" sz="2100" baseline="-25000" dirty="0">
                            <a:latin typeface="+mn-lt"/>
                            <a:ea typeface="+mn-ea"/>
                            <a:cs typeface="+mn-ea"/>
                            <a:sym typeface="+mn-lt"/>
                          </a:rPr>
                          <a:t>0</a:t>
                        </a:r>
                        <a:endParaRPr kumimoji="1" lang="en-US" altLang="zh-CN" sz="2100" baseline="-25000" dirty="0">
                          <a:latin typeface="+mn-lt"/>
                          <a:ea typeface="+mn-ea"/>
                          <a:cs typeface="+mn-ea"/>
                          <a:sym typeface="+mn-lt"/>
                        </a:endParaRPr>
                      </a:p>
                    </a:txBody>
                    <a:tcPr marT="48483" marB="48483"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r>
              </a:tbl>
            </a:graphicData>
          </a:graphic>
        </p:graphicFrame>
      </p:grpSp>
      <p:grpSp>
        <p:nvGrpSpPr>
          <p:cNvPr id="37" name="组合 39"/>
          <p:cNvGrpSpPr/>
          <p:nvPr/>
        </p:nvGrpSpPr>
        <p:grpSpPr bwMode="auto">
          <a:xfrm>
            <a:off x="7031038" y="3505097"/>
            <a:ext cx="1150937" cy="1447800"/>
            <a:chOff x="3763686" y="3366639"/>
            <a:chExt cx="1151232" cy="1447110"/>
          </a:xfrm>
        </p:grpSpPr>
        <p:sp>
          <p:nvSpPr>
            <p:cNvPr id="38" name="Rectangle 30"/>
            <p:cNvSpPr>
              <a:spLocks noChangeArrowheads="1"/>
            </p:cNvSpPr>
            <p:nvPr/>
          </p:nvSpPr>
          <p:spPr bwMode="auto">
            <a:xfrm>
              <a:off x="3763686" y="3990457"/>
              <a:ext cx="1151232" cy="823292"/>
            </a:xfrm>
            <a:prstGeom prst="rect">
              <a:avLst/>
            </a:prstGeom>
            <a:solidFill>
              <a:srgbClr val="FFFF66"/>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发送</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准备好</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p:txBody>
        </p:sp>
        <p:sp>
          <p:nvSpPr>
            <p:cNvPr id="39"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40" name="直接箭头连接符 39"/>
            <p:cNvCxnSpPr/>
            <p:nvPr/>
          </p:nvCxnSpPr>
          <p:spPr bwMode="auto">
            <a:xfrm rot="5400000">
              <a:off x="4154443" y="3823621"/>
              <a:ext cx="360190" cy="1588"/>
            </a:xfrm>
            <a:prstGeom prst="straightConnector1">
              <a:avLst/>
            </a:prstGeom>
            <a:noFill/>
            <a:ln w="101600" cap="flat" cmpd="sng" algn="ctr">
              <a:solidFill>
                <a:srgbClr val="3333FF"/>
              </a:solidFill>
              <a:prstDash val="solid"/>
              <a:tailEnd type="triangle" w="med" len="sm"/>
            </a:ln>
            <a:effectLst/>
          </p:spPr>
        </p:cxnSp>
      </p:grpSp>
      <p:grpSp>
        <p:nvGrpSpPr>
          <p:cNvPr id="41" name="组合 39"/>
          <p:cNvGrpSpPr/>
          <p:nvPr/>
        </p:nvGrpSpPr>
        <p:grpSpPr bwMode="auto">
          <a:xfrm>
            <a:off x="4638272" y="3500335"/>
            <a:ext cx="936625" cy="1451786"/>
            <a:chOff x="3962859" y="3366639"/>
            <a:chExt cx="935376" cy="1451094"/>
          </a:xfrm>
        </p:grpSpPr>
        <p:sp>
          <p:nvSpPr>
            <p:cNvPr id="42" name="Rectangle 30"/>
            <p:cNvSpPr>
              <a:spLocks noChangeArrowheads="1"/>
            </p:cNvSpPr>
            <p:nvPr/>
          </p:nvSpPr>
          <p:spPr bwMode="auto">
            <a:xfrm>
              <a:off x="3962859" y="3994441"/>
              <a:ext cx="935376" cy="823292"/>
            </a:xfrm>
            <a:prstGeom prst="rect">
              <a:avLst/>
            </a:prstGeom>
            <a:solidFill>
              <a:srgbClr val="FFFF66"/>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奇偶错</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algn="ctr" eaLnBrk="1" fontAlgn="auto" hangingPunct="1">
                <a:spcBef>
                  <a:spcPts val="0"/>
                </a:spcBef>
                <a:spcAft>
                  <a:spcPts val="0"/>
                </a:spcAft>
                <a:defRPr/>
              </a:pPr>
              <a:r>
                <a:rPr lang="en-US" altLang="zh-CN" sz="1800" b="0" u="sng" kern="0" dirty="0">
                  <a:solidFill>
                    <a:srgbClr val="0000FF"/>
                  </a:solidFill>
                  <a:latin typeface="+mn-lt"/>
                  <a:ea typeface="+mn-ea"/>
                  <a:cs typeface="+mn-ea"/>
                  <a:sym typeface="+mn-lt"/>
                </a:rPr>
                <a:t>1</a:t>
              </a:r>
              <a:r>
                <a:rPr lang="zh-CN" altLang="en-US" sz="1800" b="0" u="sng" kern="0" dirty="0">
                  <a:solidFill>
                    <a:srgbClr val="0000FF"/>
                  </a:solidFill>
                  <a:latin typeface="+mn-lt"/>
                  <a:ea typeface="+mn-ea"/>
                  <a:cs typeface="+mn-ea"/>
                  <a:sym typeface="+mn-lt"/>
                </a:rPr>
                <a:t>有效</a:t>
              </a:r>
              <a:endParaRPr lang="en-US" altLang="zh-CN" sz="1800" b="0" u="sng" kern="0" dirty="0">
                <a:solidFill>
                  <a:srgbClr val="0000FF"/>
                </a:solidFill>
                <a:latin typeface="+mn-lt"/>
                <a:ea typeface="+mn-ea"/>
                <a:cs typeface="+mn-ea"/>
                <a:sym typeface="+mn-lt"/>
              </a:endParaRPr>
            </a:p>
          </p:txBody>
        </p:sp>
        <p:sp>
          <p:nvSpPr>
            <p:cNvPr id="43"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44" name="直接箭头连接符 43"/>
            <p:cNvCxnSpPr/>
            <p:nvPr/>
          </p:nvCxnSpPr>
          <p:spPr bwMode="auto">
            <a:xfrm rot="5400000">
              <a:off x="4154938" y="3823622"/>
              <a:ext cx="360191" cy="1586"/>
            </a:xfrm>
            <a:prstGeom prst="straightConnector1">
              <a:avLst/>
            </a:prstGeom>
            <a:noFill/>
            <a:ln w="101600" cap="flat" cmpd="sng" algn="ctr">
              <a:solidFill>
                <a:srgbClr val="3333FF"/>
              </a:solidFill>
              <a:prstDash val="solid"/>
              <a:tailEnd type="triangle" w="med" len="sm"/>
            </a:ln>
            <a:effectLst/>
          </p:spPr>
        </p:cxnSp>
      </p:grpSp>
      <p:grpSp>
        <p:nvGrpSpPr>
          <p:cNvPr id="45" name="组合 39"/>
          <p:cNvGrpSpPr/>
          <p:nvPr/>
        </p:nvGrpSpPr>
        <p:grpSpPr bwMode="auto">
          <a:xfrm>
            <a:off x="3673475" y="3505097"/>
            <a:ext cx="936625" cy="1447800"/>
            <a:chOff x="3847258" y="3366639"/>
            <a:chExt cx="935376" cy="1447110"/>
          </a:xfrm>
        </p:grpSpPr>
        <p:sp>
          <p:nvSpPr>
            <p:cNvPr id="46" name="Rectangle 30"/>
            <p:cNvSpPr>
              <a:spLocks noChangeArrowheads="1"/>
            </p:cNvSpPr>
            <p:nvPr/>
          </p:nvSpPr>
          <p:spPr bwMode="auto">
            <a:xfrm>
              <a:off x="3847258" y="3990457"/>
              <a:ext cx="935376" cy="823292"/>
            </a:xfrm>
            <a:prstGeom prst="rect">
              <a:avLst/>
            </a:prstGeom>
            <a:solidFill>
              <a:srgbClr val="FFFF66"/>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溢出错</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algn="ctr" eaLnBrk="1" fontAlgn="auto" hangingPunct="1">
                <a:spcBef>
                  <a:spcPts val="0"/>
                </a:spcBef>
                <a:spcAft>
                  <a:spcPts val="0"/>
                </a:spcAft>
                <a:defRPr/>
              </a:pPr>
              <a:r>
                <a:rPr lang="en-US" altLang="zh-CN" sz="1800" b="0" u="sng" kern="0" dirty="0">
                  <a:solidFill>
                    <a:srgbClr val="0000FF"/>
                  </a:solidFill>
                  <a:latin typeface="+mn-lt"/>
                  <a:ea typeface="+mn-ea"/>
                  <a:cs typeface="+mn-ea"/>
                  <a:sym typeface="+mn-lt"/>
                </a:rPr>
                <a:t>1</a:t>
              </a:r>
              <a:r>
                <a:rPr lang="zh-CN" altLang="en-US" sz="1800" b="0" u="sng" kern="0" dirty="0">
                  <a:solidFill>
                    <a:srgbClr val="0000FF"/>
                  </a:solidFill>
                  <a:latin typeface="+mn-lt"/>
                  <a:ea typeface="+mn-ea"/>
                  <a:cs typeface="+mn-ea"/>
                  <a:sym typeface="+mn-lt"/>
                </a:rPr>
                <a:t>有效</a:t>
              </a:r>
              <a:endParaRPr lang="en-US" altLang="zh-CN" sz="1800" b="0" u="sng" kern="0" dirty="0">
                <a:solidFill>
                  <a:srgbClr val="0000FF"/>
                </a:solidFill>
                <a:latin typeface="+mn-lt"/>
                <a:ea typeface="+mn-ea"/>
                <a:cs typeface="+mn-ea"/>
                <a:sym typeface="+mn-lt"/>
              </a:endParaRPr>
            </a:p>
          </p:txBody>
        </p:sp>
        <p:sp>
          <p:nvSpPr>
            <p:cNvPr id="47"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48" name="直接箭头连接符 47"/>
            <p:cNvCxnSpPr/>
            <p:nvPr/>
          </p:nvCxnSpPr>
          <p:spPr bwMode="auto">
            <a:xfrm rot="5400000">
              <a:off x="4154669" y="3823622"/>
              <a:ext cx="360190" cy="1585"/>
            </a:xfrm>
            <a:prstGeom prst="straightConnector1">
              <a:avLst/>
            </a:prstGeom>
            <a:noFill/>
            <a:ln w="101600" cap="flat" cmpd="sng" algn="ctr">
              <a:solidFill>
                <a:srgbClr val="3333FF"/>
              </a:solidFill>
              <a:prstDash val="solid"/>
              <a:tailEnd type="triangle" w="med" len="sm"/>
            </a:ln>
            <a:effectLst/>
          </p:spPr>
        </p:cxnSp>
      </p:grpSp>
      <p:grpSp>
        <p:nvGrpSpPr>
          <p:cNvPr id="49" name="组合 39"/>
          <p:cNvGrpSpPr/>
          <p:nvPr/>
        </p:nvGrpSpPr>
        <p:grpSpPr bwMode="auto">
          <a:xfrm>
            <a:off x="2713396" y="3505097"/>
            <a:ext cx="936625" cy="1447800"/>
            <a:chOff x="3827006" y="3366639"/>
            <a:chExt cx="935376" cy="1447110"/>
          </a:xfrm>
        </p:grpSpPr>
        <p:sp>
          <p:nvSpPr>
            <p:cNvPr id="50" name="Rectangle 30"/>
            <p:cNvSpPr>
              <a:spLocks noChangeArrowheads="1"/>
            </p:cNvSpPr>
            <p:nvPr/>
          </p:nvSpPr>
          <p:spPr bwMode="auto">
            <a:xfrm>
              <a:off x="3827006" y="3990457"/>
              <a:ext cx="935376" cy="823292"/>
            </a:xfrm>
            <a:prstGeom prst="rect">
              <a:avLst/>
            </a:prstGeom>
            <a:solidFill>
              <a:srgbClr val="FFFF66"/>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800" b="0" kern="0" dirty="0">
                  <a:solidFill>
                    <a:srgbClr val="000000"/>
                  </a:solidFill>
                  <a:latin typeface="+mn-lt"/>
                  <a:ea typeface="+mn-ea"/>
                  <a:cs typeface="+mn-ea"/>
                  <a:sym typeface="+mn-lt"/>
                </a:rPr>
                <a:t>格式</a:t>
              </a: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错</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sng" strike="noStrike" kern="0" cap="none" spc="0" normalizeH="0" baseline="0" noProof="0" dirty="0">
                  <a:ln>
                    <a:noFill/>
                  </a:ln>
                  <a:solidFill>
                    <a:srgbClr val="0000FF"/>
                  </a:solidFill>
                  <a:effectLst/>
                  <a:uLnTx/>
                  <a:uFillTx/>
                  <a:latin typeface="+mn-lt"/>
                  <a:ea typeface="+mn-ea"/>
                  <a:cs typeface="+mn-ea"/>
                  <a:sym typeface="+mn-lt"/>
                </a:rPr>
                <a:t>1</a:t>
              </a:r>
              <a:r>
                <a:rPr kumimoji="0" lang="zh-CN" altLang="en-US" sz="1800" b="0" i="0" u="sng" strike="noStrike" kern="0" cap="none" spc="0" normalizeH="0" baseline="0" noProof="0" dirty="0">
                  <a:ln>
                    <a:noFill/>
                  </a:ln>
                  <a:solidFill>
                    <a:srgbClr val="0000FF"/>
                  </a:solidFill>
                  <a:effectLst/>
                  <a:uLnTx/>
                  <a:uFillTx/>
                  <a:latin typeface="+mn-lt"/>
                  <a:ea typeface="+mn-ea"/>
                  <a:cs typeface="+mn-ea"/>
                  <a:sym typeface="+mn-lt"/>
                </a:rPr>
                <a:t>有效</a:t>
              </a:r>
              <a:endParaRPr kumimoji="0" lang="en-US" altLang="zh-CN" sz="1800" b="0" i="0" u="sng" strike="noStrike" kern="0" cap="none" spc="0" normalizeH="0" baseline="0" noProof="0" dirty="0">
                <a:ln>
                  <a:noFill/>
                </a:ln>
                <a:solidFill>
                  <a:srgbClr val="0000FF"/>
                </a:solidFill>
                <a:effectLst/>
                <a:uLnTx/>
                <a:uFillTx/>
                <a:latin typeface="+mn-lt"/>
                <a:ea typeface="+mn-ea"/>
                <a:cs typeface="+mn-ea"/>
                <a:sym typeface="+mn-lt"/>
              </a:endParaRPr>
            </a:p>
          </p:txBody>
        </p:sp>
        <p:sp>
          <p:nvSpPr>
            <p:cNvPr id="51"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52" name="直接箭头连接符 51"/>
            <p:cNvCxnSpPr/>
            <p:nvPr/>
          </p:nvCxnSpPr>
          <p:spPr bwMode="auto">
            <a:xfrm rot="5400000">
              <a:off x="4154669" y="3823622"/>
              <a:ext cx="360190" cy="1585"/>
            </a:xfrm>
            <a:prstGeom prst="straightConnector1">
              <a:avLst/>
            </a:prstGeom>
            <a:noFill/>
            <a:ln w="101600" cap="flat" cmpd="sng" algn="ctr">
              <a:solidFill>
                <a:srgbClr val="3333FF"/>
              </a:solidFill>
              <a:prstDash val="solid"/>
              <a:tailEnd type="triangle" w="med" len="sm"/>
            </a:ln>
            <a:effectLst/>
          </p:spPr>
        </p:cxnSp>
      </p:grpSp>
      <p:grpSp>
        <p:nvGrpSpPr>
          <p:cNvPr id="53" name="组合 39"/>
          <p:cNvGrpSpPr/>
          <p:nvPr/>
        </p:nvGrpSpPr>
        <p:grpSpPr bwMode="auto">
          <a:xfrm>
            <a:off x="1000125" y="3519385"/>
            <a:ext cx="1116013" cy="1447800"/>
            <a:chOff x="3789242" y="3366639"/>
            <a:chExt cx="1115256" cy="1447110"/>
          </a:xfrm>
        </p:grpSpPr>
        <p:sp>
          <p:nvSpPr>
            <p:cNvPr id="54" name="Rectangle 30"/>
            <p:cNvSpPr>
              <a:spLocks noChangeArrowheads="1"/>
            </p:cNvSpPr>
            <p:nvPr/>
          </p:nvSpPr>
          <p:spPr bwMode="auto">
            <a:xfrm>
              <a:off x="3789242" y="3990457"/>
              <a:ext cx="1115256" cy="823292"/>
            </a:xfrm>
            <a:prstGeom prst="rect">
              <a:avLst/>
            </a:prstGeom>
            <a:solidFill>
              <a:srgbClr val="FFFF66"/>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a:ln>
                    <a:noFill/>
                  </a:ln>
                  <a:solidFill>
                    <a:srgbClr val="000000"/>
                  </a:solidFill>
                  <a:effectLst/>
                  <a:uLnTx/>
                  <a:uFillTx/>
                  <a:latin typeface="+mn-lt"/>
                  <a:ea typeface="+mn-ea"/>
                  <a:cs typeface="+mn-ea"/>
                  <a:sym typeface="+mn-lt"/>
                </a:rPr>
                <a:t>数据装置准备好</a:t>
              </a:r>
              <a:endParaRPr kumimoji="0" lang="en-US" altLang="zh-CN" sz="1800" b="0" i="0" u="none" strike="noStrike" kern="0" cap="none" spc="0" normalizeH="0" baseline="0" noProof="0">
                <a:ln>
                  <a:noFill/>
                </a:ln>
                <a:solidFill>
                  <a:srgbClr val="000000"/>
                </a:solidFill>
                <a:effectLst/>
                <a:uLnTx/>
                <a:uFillTx/>
                <a:latin typeface="+mn-lt"/>
                <a:ea typeface="+mn-ea"/>
                <a:cs typeface="+mn-ea"/>
                <a:sym typeface="+mn-lt"/>
              </a:endParaRPr>
            </a:p>
          </p:txBody>
        </p:sp>
        <p:sp>
          <p:nvSpPr>
            <p:cNvPr id="55" name="AutoShape 34"/>
            <p:cNvSpPr/>
            <p:nvPr/>
          </p:nvSpPr>
          <p:spPr bwMode="auto">
            <a:xfrm rot="-5400000">
              <a:off x="4197692" y="3131806"/>
              <a:ext cx="250334" cy="720000"/>
            </a:xfrm>
            <a:prstGeom prst="leftBrace">
              <a:avLst>
                <a:gd name="adj1" fmla="val 33422"/>
                <a:gd name="adj2" fmla="val 50000"/>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mn-lt"/>
                <a:ea typeface="+mn-ea"/>
                <a:cs typeface="+mn-ea"/>
                <a:sym typeface="+mn-lt"/>
              </a:endParaRPr>
            </a:p>
          </p:txBody>
        </p:sp>
        <p:cxnSp>
          <p:nvCxnSpPr>
            <p:cNvPr id="56" name="直接箭头连接符 55"/>
            <p:cNvCxnSpPr/>
            <p:nvPr/>
          </p:nvCxnSpPr>
          <p:spPr bwMode="auto">
            <a:xfrm rot="5400000">
              <a:off x="4154083" y="3823621"/>
              <a:ext cx="360191" cy="1586"/>
            </a:xfrm>
            <a:prstGeom prst="straightConnector1">
              <a:avLst/>
            </a:prstGeom>
            <a:noFill/>
            <a:ln w="101600" cap="flat" cmpd="sng" algn="ctr">
              <a:solidFill>
                <a:srgbClr val="3333FF"/>
              </a:solidFill>
              <a:prstDash val="solid"/>
              <a:tailEnd type="triangle" w="med" len="sm"/>
            </a:ln>
            <a:effectLst/>
          </p:spPr>
        </p:cxnSp>
      </p:grpSp>
      <p:grpSp>
        <p:nvGrpSpPr>
          <p:cNvPr id="33" name="组合 39"/>
          <p:cNvGrpSpPr/>
          <p:nvPr/>
        </p:nvGrpSpPr>
        <p:grpSpPr bwMode="auto">
          <a:xfrm>
            <a:off x="5274466" y="3500334"/>
            <a:ext cx="1018023" cy="2726456"/>
            <a:chOff x="3824602" y="2088593"/>
            <a:chExt cx="1018284" cy="2725156"/>
          </a:xfrm>
        </p:grpSpPr>
        <p:sp>
          <p:nvSpPr>
            <p:cNvPr id="64" name="Rectangle 30"/>
            <p:cNvSpPr>
              <a:spLocks noChangeArrowheads="1"/>
            </p:cNvSpPr>
            <p:nvPr/>
          </p:nvSpPr>
          <p:spPr bwMode="auto">
            <a:xfrm>
              <a:off x="3824602" y="3990457"/>
              <a:ext cx="1018284" cy="823292"/>
            </a:xfrm>
            <a:prstGeom prst="rect">
              <a:avLst/>
            </a:prstGeom>
            <a:solidFill>
              <a:srgbClr val="FFFF66"/>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发送器</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空</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p:txBody>
        </p:sp>
        <p:cxnSp>
          <p:nvCxnSpPr>
            <p:cNvPr id="66" name="直接箭头连接符 65"/>
            <p:cNvCxnSpPr/>
            <p:nvPr/>
          </p:nvCxnSpPr>
          <p:spPr bwMode="auto">
            <a:xfrm flipH="1">
              <a:off x="4333744" y="2088593"/>
              <a:ext cx="5557" cy="1915917"/>
            </a:xfrm>
            <a:prstGeom prst="straightConnector1">
              <a:avLst/>
            </a:prstGeom>
            <a:noFill/>
            <a:ln w="101600" cap="flat" cmpd="sng" algn="ctr">
              <a:solidFill>
                <a:srgbClr val="3333FF"/>
              </a:solidFill>
              <a:prstDash val="solid"/>
              <a:tailEnd type="triangle" w="med" len="sm"/>
            </a:ln>
            <a:effectLst/>
          </p:spPr>
        </p:cxnSp>
      </p:grpSp>
      <p:grpSp>
        <p:nvGrpSpPr>
          <p:cNvPr id="67" name="组合 39"/>
          <p:cNvGrpSpPr/>
          <p:nvPr/>
        </p:nvGrpSpPr>
        <p:grpSpPr bwMode="auto">
          <a:xfrm>
            <a:off x="6362126" y="3500334"/>
            <a:ext cx="1018023" cy="2726456"/>
            <a:chOff x="3824601" y="2088593"/>
            <a:chExt cx="1018284" cy="2706247"/>
          </a:xfrm>
        </p:grpSpPr>
        <p:sp>
          <p:nvSpPr>
            <p:cNvPr id="68" name="Rectangle 30"/>
            <p:cNvSpPr>
              <a:spLocks noChangeArrowheads="1"/>
            </p:cNvSpPr>
            <p:nvPr/>
          </p:nvSpPr>
          <p:spPr bwMode="auto">
            <a:xfrm>
              <a:off x="3824601" y="3982953"/>
              <a:ext cx="1018284" cy="811887"/>
            </a:xfrm>
            <a:prstGeom prst="rect">
              <a:avLst/>
            </a:prstGeom>
            <a:solidFill>
              <a:srgbClr val="FFFF66"/>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接收</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准备好</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p:txBody>
        </p:sp>
        <p:cxnSp>
          <p:nvCxnSpPr>
            <p:cNvPr id="69" name="直接箭头连接符 68"/>
            <p:cNvCxnSpPr>
              <a:endCxn id="68" idx="0"/>
            </p:cNvCxnSpPr>
            <p:nvPr/>
          </p:nvCxnSpPr>
          <p:spPr bwMode="auto">
            <a:xfrm flipH="1">
              <a:off x="4333744" y="2088593"/>
              <a:ext cx="5557" cy="1894360"/>
            </a:xfrm>
            <a:prstGeom prst="straightConnector1">
              <a:avLst/>
            </a:prstGeom>
            <a:noFill/>
            <a:ln w="101600" cap="flat" cmpd="sng" algn="ctr">
              <a:solidFill>
                <a:srgbClr val="3333FF"/>
              </a:solidFill>
              <a:prstDash val="solid"/>
              <a:tailEnd type="triangle" w="med" len="sm"/>
            </a:ln>
            <a:effectLst/>
          </p:spPr>
        </p:cxnSp>
      </p:grpSp>
      <p:grpSp>
        <p:nvGrpSpPr>
          <p:cNvPr id="70" name="组合 39"/>
          <p:cNvGrpSpPr/>
          <p:nvPr/>
        </p:nvGrpSpPr>
        <p:grpSpPr bwMode="auto">
          <a:xfrm>
            <a:off x="1869852" y="3500334"/>
            <a:ext cx="1018023" cy="2733504"/>
            <a:chOff x="3824601" y="2088593"/>
            <a:chExt cx="1018284" cy="2732201"/>
          </a:xfrm>
        </p:grpSpPr>
        <p:sp>
          <p:nvSpPr>
            <p:cNvPr id="71" name="Rectangle 30"/>
            <p:cNvSpPr>
              <a:spLocks noChangeArrowheads="1"/>
            </p:cNvSpPr>
            <p:nvPr/>
          </p:nvSpPr>
          <p:spPr bwMode="auto">
            <a:xfrm>
              <a:off x="3824601" y="3997502"/>
              <a:ext cx="1018284" cy="823292"/>
            </a:xfrm>
            <a:prstGeom prst="rect">
              <a:avLst/>
            </a:prstGeom>
            <a:solidFill>
              <a:srgbClr val="FFFF66"/>
            </a:solidFill>
            <a:ln w="9525">
              <a:solidFill>
                <a:srgbClr val="000000"/>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0000"/>
                  </a:solidFill>
                  <a:effectLst/>
                  <a:uLnTx/>
                  <a:uFillTx/>
                  <a:latin typeface="+mn-lt"/>
                  <a:ea typeface="+mn-ea"/>
                  <a:cs typeface="+mn-ea"/>
                  <a:sym typeface="+mn-lt"/>
                </a:rPr>
                <a:t>同步字符检出</a:t>
              </a:r>
              <a:endParaRPr kumimoji="0" lang="en-US" altLang="zh-CN" sz="1800" b="0" i="0" u="none" strike="noStrike" kern="0" cap="none" spc="0" normalizeH="0" baseline="0" noProof="0" dirty="0">
                <a:ln>
                  <a:noFill/>
                </a:ln>
                <a:solidFill>
                  <a:srgbClr val="000000"/>
                </a:solidFill>
                <a:effectLst/>
                <a:uLnTx/>
                <a:uFillTx/>
                <a:latin typeface="+mn-lt"/>
                <a:ea typeface="+mn-ea"/>
                <a:cs typeface="+mn-ea"/>
                <a:sym typeface="+mn-lt"/>
              </a:endParaRPr>
            </a:p>
          </p:txBody>
        </p:sp>
        <p:cxnSp>
          <p:nvCxnSpPr>
            <p:cNvPr id="72" name="直接箭头连接符 71"/>
            <p:cNvCxnSpPr/>
            <p:nvPr/>
          </p:nvCxnSpPr>
          <p:spPr bwMode="auto">
            <a:xfrm flipH="1">
              <a:off x="4333744" y="2088593"/>
              <a:ext cx="5557" cy="1915917"/>
            </a:xfrm>
            <a:prstGeom prst="straightConnector1">
              <a:avLst/>
            </a:prstGeom>
            <a:noFill/>
            <a:ln w="101600" cap="flat" cmpd="sng" algn="ctr">
              <a:solidFill>
                <a:srgbClr val="3333FF"/>
              </a:solidFill>
              <a:prstDash val="solid"/>
              <a:tailEnd type="triangle" w="med" len="sm"/>
            </a:ln>
            <a:effectLst/>
          </p:spPr>
        </p:cxnSp>
      </p:grpSp>
      <p:sp>
        <p:nvSpPr>
          <p:cNvPr id="73" name="Rectangle 30"/>
          <p:cNvSpPr>
            <a:spLocks noChangeArrowheads="1"/>
          </p:cNvSpPr>
          <p:nvPr/>
        </p:nvSpPr>
        <p:spPr bwMode="auto">
          <a:xfrm>
            <a:off x="2484779" y="6266156"/>
            <a:ext cx="4464492" cy="368673"/>
          </a:xfrm>
          <a:prstGeom prst="rect">
            <a:avLst/>
          </a:prstGeom>
          <a:noFill/>
          <a:ln w="9525">
            <a:no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33CC"/>
                </a:solidFill>
                <a:effectLst/>
                <a:uLnTx/>
                <a:uFillTx/>
                <a:latin typeface="+mn-lt"/>
                <a:ea typeface="+mn-ea"/>
                <a:cs typeface="+mn-ea"/>
                <a:sym typeface="+mn-lt"/>
              </a:rPr>
              <a:t>和相应引脚的定义完全相同</a:t>
            </a:r>
            <a:endParaRPr kumimoji="0" lang="en-US" altLang="zh-CN" sz="1800" b="0" i="0" u="none" strike="noStrike" kern="0" cap="none" spc="0" normalizeH="0" baseline="0" noProof="0" dirty="0">
              <a:ln>
                <a:noFill/>
              </a:ln>
              <a:solidFill>
                <a:srgbClr val="0033CC"/>
              </a:solidFill>
              <a:effectLst/>
              <a:uLnTx/>
              <a:uFillTx/>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strips(downRight)">
                                      <p:cBhvr>
                                        <p:cTn id="13" dur="500"/>
                                        <p:tgtEl>
                                          <p:spTgt spid="37"/>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strips(downRight)">
                                      <p:cBhvr>
                                        <p:cTn id="18" dur="5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nodeType="click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strips(downRight)">
                                      <p:cBhvr>
                                        <p:cTn id="23" dur="500"/>
                                        <p:tgtEl>
                                          <p:spTgt spid="45"/>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nodeType="click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strips(downRight)">
                                      <p:cBhvr>
                                        <p:cTn id="28" dur="500"/>
                                        <p:tgtEl>
                                          <p:spTgt spid="49"/>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6" fill="hold" nodeType="click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strips(downRight)">
                                      <p:cBhvr>
                                        <p:cTn id="33" dur="500"/>
                                        <p:tgtEl>
                                          <p:spTgt spid="5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wipe(up)">
                                      <p:cBhvr>
                                        <p:cTn id="38" dur="500"/>
                                        <p:tgtEl>
                                          <p:spTgt spid="67"/>
                                        </p:tgtEl>
                                      </p:cBhvr>
                                    </p:animEffect>
                                  </p:childTnLst>
                                </p:cTn>
                              </p:par>
                              <p:par>
                                <p:cTn id="39" presetID="18" presetClass="entr" presetSubtype="6"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strips(downRight)">
                                      <p:cBhvr>
                                        <p:cTn id="41" dur="500"/>
                                        <p:tgtEl>
                                          <p:spTgt spid="33"/>
                                        </p:tgtEl>
                                      </p:cBhvr>
                                    </p:animEffect>
                                  </p:childTnLst>
                                </p:cTn>
                              </p:par>
                              <p:par>
                                <p:cTn id="42" presetID="22" presetClass="entr" presetSubtype="1" fill="hold"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wipe(up)">
                                      <p:cBhvr>
                                        <p:cTn id="44" dur="500"/>
                                        <p:tgtEl>
                                          <p:spTgt spid="70"/>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up)">
                                      <p:cBhvr>
                                        <p:cTn id="47" dur="500"/>
                                        <p:tgtEl>
                                          <p:spTgt spid="4"/>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wipe(up)">
                                      <p:cBhvr>
                                        <p:cTn id="5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a:xfrm>
            <a:off x="611188" y="1052513"/>
            <a:ext cx="7772400" cy="4114800"/>
          </a:xfrm>
        </p:spPr>
        <p:txBody>
          <a:bodyPr/>
          <a:lstStyle/>
          <a:p>
            <a:pPr eaLnBrk="1" hangingPunct="1">
              <a:buFontTx/>
              <a:buNone/>
            </a:pPr>
            <a:r>
              <a:rPr lang="en-US" altLang="zh-CN" sz="2400" b="1">
                <a:latin typeface="楷体_GB2312" pitchFamily="49" charset="-122"/>
                <a:ea typeface="楷体_GB2312" pitchFamily="49" charset="-122"/>
              </a:rPr>
              <a:t>. </a:t>
            </a:r>
            <a:r>
              <a:rPr lang="zh-CN" altLang="en-US" sz="2400" b="1">
                <a:latin typeface="楷体_GB2312" pitchFamily="49" charset="-122"/>
                <a:ea typeface="楷体_GB2312" pitchFamily="49" charset="-122"/>
              </a:rPr>
              <a:t>只有</a:t>
            </a:r>
            <a:r>
              <a:rPr lang="en-US" altLang="zh-CN" sz="2400" b="1">
                <a:latin typeface="楷体_GB2312" pitchFamily="49" charset="-122"/>
                <a:ea typeface="楷体_GB2312" pitchFamily="49" charset="-122"/>
              </a:rPr>
              <a:t>TxRDY=1</a:t>
            </a:r>
            <a:r>
              <a:rPr lang="zh-CN" altLang="en-US" sz="2400" b="1">
                <a:latin typeface="楷体_GB2312" pitchFamily="49" charset="-122"/>
                <a:ea typeface="楷体_GB2312" pitchFamily="49" charset="-122"/>
              </a:rPr>
              <a:t>才能发送字符，</a:t>
            </a:r>
            <a:r>
              <a:rPr lang="en-US" altLang="zh-CN" sz="2400" b="1">
                <a:latin typeface="楷体_GB2312" pitchFamily="49" charset="-122"/>
                <a:ea typeface="楷体_GB2312" pitchFamily="49" charset="-122"/>
              </a:rPr>
              <a:t>RxRDY=1</a:t>
            </a:r>
            <a:r>
              <a:rPr lang="zh-CN" altLang="en-US" sz="2400" b="1">
                <a:latin typeface="楷体_GB2312" pitchFamily="49" charset="-122"/>
                <a:ea typeface="楷体_GB2312" pitchFamily="49" charset="-122"/>
              </a:rPr>
              <a:t>才能接收字符；</a:t>
            </a:r>
            <a:endParaRPr lang="zh-CN" altLang="en-US" sz="2400" b="1">
              <a:latin typeface="楷体_GB2312" pitchFamily="49" charset="-122"/>
              <a:ea typeface="楷体_GB2312" pitchFamily="49" charset="-122"/>
            </a:endParaRPr>
          </a:p>
          <a:p>
            <a:pPr eaLnBrk="1" hangingPunct="1">
              <a:buFontTx/>
              <a:buNone/>
            </a:pPr>
            <a:endParaRPr lang="zh-CN" altLang="en-US" sz="2400" b="1">
              <a:latin typeface="楷体_GB2312" pitchFamily="49" charset="-122"/>
              <a:ea typeface="楷体_GB2312" pitchFamily="49" charset="-122"/>
            </a:endParaRPr>
          </a:p>
          <a:p>
            <a:pPr eaLnBrk="1" hangingPunct="1">
              <a:buFontTx/>
              <a:buNone/>
            </a:pPr>
            <a:r>
              <a:rPr lang="en-US" altLang="zh-CN" sz="2400" b="1">
                <a:latin typeface="楷体_GB2312" pitchFamily="49" charset="-122"/>
                <a:ea typeface="楷体_GB2312" pitchFamily="49" charset="-122"/>
              </a:rPr>
              <a:t>. </a:t>
            </a:r>
            <a:r>
              <a:rPr lang="zh-CN" altLang="en-US" sz="2400" b="1">
                <a:latin typeface="楷体_GB2312" pitchFamily="49" charset="-122"/>
                <a:ea typeface="楷体_GB2312" pitchFamily="49" charset="-122"/>
              </a:rPr>
              <a:t>三个错误状态位：在编写接收程序时，</a:t>
            </a:r>
            <a:r>
              <a:rPr lang="zh-CN" altLang="en-US" sz="2400" b="1">
                <a:solidFill>
                  <a:srgbClr val="3333FF"/>
                </a:solidFill>
                <a:latin typeface="楷体_GB2312" pitchFamily="49" charset="-122"/>
                <a:ea typeface="楷体_GB2312" pitchFamily="49" charset="-122"/>
              </a:rPr>
              <a:t>要先对其进行检测，如果没有错误，再检查</a:t>
            </a:r>
            <a:r>
              <a:rPr lang="en-US" altLang="zh-CN" sz="2400" b="1">
                <a:solidFill>
                  <a:srgbClr val="3333FF"/>
                </a:solidFill>
                <a:latin typeface="楷体_GB2312" pitchFamily="49" charset="-122"/>
                <a:ea typeface="楷体_GB2312" pitchFamily="49" charset="-122"/>
              </a:rPr>
              <a:t>RxRDY</a:t>
            </a:r>
            <a:r>
              <a:rPr lang="zh-CN" altLang="en-US" sz="2400" b="1">
                <a:solidFill>
                  <a:srgbClr val="3333FF"/>
                </a:solidFill>
                <a:latin typeface="楷体_GB2312" pitchFamily="49" charset="-122"/>
                <a:ea typeface="楷体_GB2312" pitchFamily="49" charset="-122"/>
              </a:rPr>
              <a:t>是否准备好</a:t>
            </a:r>
            <a:r>
              <a:rPr lang="zh-CN" altLang="en-US" sz="2400" b="1">
                <a:latin typeface="楷体_GB2312" pitchFamily="49" charset="-122"/>
                <a:ea typeface="楷体_GB2312" pitchFamily="49" charset="-122"/>
              </a:rPr>
              <a:t>。如果有错误，则先处理错误。</a:t>
            </a:r>
            <a:endParaRPr lang="zh-CN" altLang="en-US" sz="2400" b="1">
              <a:latin typeface="楷体_GB2312" pitchFamily="49" charset="-122"/>
              <a:ea typeface="楷体_GB2312" pitchFamily="49" charset="-122"/>
            </a:endParaRPr>
          </a:p>
        </p:txBody>
      </p:sp>
    </p:spTree>
  </p:cSld>
  <p:clrMapOvr>
    <a:masterClrMapping/>
  </p:clrMapOvr>
  <p:transition>
    <p:rand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type="body" idx="1"/>
          </p:nvPr>
        </p:nvSpPr>
        <p:spPr bwMode="auto">
          <a:xfrm>
            <a:off x="771333" y="1387835"/>
            <a:ext cx="7723738" cy="47704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buFontTx/>
              <a:buNone/>
            </a:pPr>
            <a:r>
              <a:rPr lang="zh-CN" altLang="en-US" sz="2200" b="1" dirty="0">
                <a:solidFill>
                  <a:srgbClr val="000066"/>
                </a:solidFill>
                <a:cs typeface="+mn-ea"/>
                <a:sym typeface="+mn-lt"/>
              </a:rPr>
              <a:t>例</a:t>
            </a:r>
            <a:r>
              <a:rPr lang="en-US" altLang="zh-CN" sz="2200" b="1" dirty="0">
                <a:solidFill>
                  <a:srgbClr val="000066"/>
                </a:solidFill>
                <a:cs typeface="+mn-ea"/>
                <a:sym typeface="+mn-lt"/>
              </a:rPr>
              <a:t>4</a:t>
            </a:r>
            <a:r>
              <a:rPr lang="zh-CN" altLang="en-US" sz="2200" b="1" dirty="0">
                <a:solidFill>
                  <a:srgbClr val="000066"/>
                </a:solidFill>
                <a:cs typeface="+mn-ea"/>
                <a:sym typeface="+mn-lt"/>
              </a:rPr>
              <a:t>：</a:t>
            </a:r>
            <a:r>
              <a:rPr lang="zh-CN" altLang="en-US" sz="2200" b="1" dirty="0">
                <a:cs typeface="+mn-ea"/>
                <a:sym typeface="+mn-lt"/>
              </a:rPr>
              <a:t>若查询</a:t>
            </a:r>
            <a:r>
              <a:rPr lang="en-US" altLang="zh-CN" sz="2200" b="1" dirty="0">
                <a:cs typeface="+mn-ea"/>
                <a:sym typeface="+mn-lt"/>
              </a:rPr>
              <a:t>8251A</a:t>
            </a:r>
            <a:r>
              <a:rPr lang="zh-CN" altLang="en-US" sz="2200" b="1" dirty="0">
                <a:solidFill>
                  <a:srgbClr val="0033CC"/>
                </a:solidFill>
                <a:cs typeface="+mn-ea"/>
                <a:sym typeface="+mn-lt"/>
              </a:rPr>
              <a:t>接收器是否准备好</a:t>
            </a:r>
            <a:r>
              <a:rPr lang="zh-CN" altLang="en-US" sz="2200" b="1" dirty="0">
                <a:cs typeface="+mn-ea"/>
                <a:sym typeface="+mn-lt"/>
              </a:rPr>
              <a:t>，即查</a:t>
            </a:r>
            <a:r>
              <a:rPr lang="en-US" altLang="zh-CN" sz="2200" b="1" dirty="0">
                <a:cs typeface="+mn-ea"/>
                <a:sym typeface="+mn-lt"/>
              </a:rPr>
              <a:t>R</a:t>
            </a:r>
            <a:r>
              <a:rPr lang="en-US" altLang="zh-CN" sz="2200" b="1" baseline="-25000" dirty="0">
                <a:cs typeface="+mn-ea"/>
                <a:sym typeface="+mn-lt"/>
              </a:rPr>
              <a:t>X</a:t>
            </a:r>
            <a:r>
              <a:rPr lang="en-US" altLang="zh-CN" sz="2200" b="1" dirty="0">
                <a:cs typeface="+mn-ea"/>
                <a:sym typeface="+mn-lt"/>
              </a:rPr>
              <a:t>RDY=1</a:t>
            </a:r>
            <a:r>
              <a:rPr lang="zh-CN" altLang="en-US" sz="2200" b="1" dirty="0">
                <a:cs typeface="+mn-ea"/>
                <a:sym typeface="+mn-lt"/>
              </a:rPr>
              <a:t>？</a:t>
            </a:r>
            <a:endParaRPr lang="en-US" altLang="zh-CN" sz="2200" b="1" dirty="0">
              <a:cs typeface="+mn-ea"/>
              <a:sym typeface="+mn-lt"/>
            </a:endParaRPr>
          </a:p>
          <a:p>
            <a:pPr>
              <a:buFontTx/>
              <a:buNone/>
            </a:pPr>
            <a:r>
              <a:rPr lang="en-US" altLang="zh-CN" sz="2200" b="1" dirty="0">
                <a:cs typeface="+mn-ea"/>
                <a:sym typeface="+mn-lt"/>
              </a:rPr>
              <a:t>         </a:t>
            </a:r>
            <a:r>
              <a:rPr lang="zh-CN" altLang="en-US" sz="2200" b="1" dirty="0">
                <a:cs typeface="+mn-ea"/>
                <a:sym typeface="+mn-lt"/>
              </a:rPr>
              <a:t>则用下列程序段：</a:t>
            </a:r>
            <a:endParaRPr lang="zh-CN" altLang="en-US" sz="2200" b="1" dirty="0">
              <a:cs typeface="+mn-ea"/>
              <a:sym typeface="+mn-lt"/>
            </a:endParaRPr>
          </a:p>
          <a:p>
            <a:pPr>
              <a:buFontTx/>
              <a:buNone/>
            </a:pPr>
            <a:r>
              <a:rPr lang="zh-CN" altLang="en-US" sz="2200" b="1" dirty="0">
                <a:cs typeface="+mn-ea"/>
                <a:sym typeface="+mn-lt"/>
              </a:rPr>
              <a:t>    </a:t>
            </a:r>
            <a:r>
              <a:rPr lang="en-US" altLang="zh-CN" sz="2200" b="1" dirty="0">
                <a:cs typeface="+mn-ea"/>
                <a:sym typeface="+mn-lt"/>
              </a:rPr>
              <a:t>L</a:t>
            </a:r>
            <a:r>
              <a:rPr lang="zh-CN" altLang="en-US" sz="2200" b="1" dirty="0">
                <a:cs typeface="+mn-ea"/>
                <a:sym typeface="+mn-lt"/>
              </a:rPr>
              <a:t>：</a:t>
            </a:r>
            <a:r>
              <a:rPr lang="en-US" altLang="zh-CN" sz="2200" b="1" dirty="0">
                <a:cs typeface="+mn-ea"/>
                <a:sym typeface="+mn-lt"/>
              </a:rPr>
              <a:t>MOV  DX</a:t>
            </a:r>
            <a:r>
              <a:rPr lang="zh-CN" altLang="en-US" sz="2200" b="1" dirty="0">
                <a:cs typeface="+mn-ea"/>
                <a:sym typeface="+mn-lt"/>
              </a:rPr>
              <a:t>，</a:t>
            </a:r>
            <a:r>
              <a:rPr lang="en-US" altLang="zh-CN" sz="2200" b="1" dirty="0">
                <a:cs typeface="+mn-ea"/>
                <a:sym typeface="+mn-lt"/>
              </a:rPr>
              <a:t>309H    </a:t>
            </a:r>
            <a:r>
              <a:rPr lang="zh-CN" altLang="en-US" sz="2200" b="1" dirty="0">
                <a:cs typeface="+mn-ea"/>
                <a:sym typeface="+mn-lt"/>
              </a:rPr>
              <a:t>；状态口</a:t>
            </a:r>
            <a:endParaRPr lang="zh-CN" altLang="en-US" sz="2200" b="1" dirty="0">
              <a:cs typeface="+mn-ea"/>
              <a:sym typeface="+mn-lt"/>
            </a:endParaRPr>
          </a:p>
          <a:p>
            <a:pPr>
              <a:buFontTx/>
              <a:buNone/>
            </a:pPr>
            <a:r>
              <a:rPr lang="zh-CN" altLang="en-US" sz="2200" b="1" dirty="0">
                <a:cs typeface="+mn-ea"/>
                <a:sym typeface="+mn-lt"/>
              </a:rPr>
              <a:t>         </a:t>
            </a:r>
            <a:r>
              <a:rPr lang="en-US" altLang="zh-CN" sz="2200" b="1" dirty="0">
                <a:cs typeface="+mn-ea"/>
                <a:sym typeface="+mn-lt"/>
              </a:rPr>
              <a:t>IN       AL</a:t>
            </a:r>
            <a:r>
              <a:rPr lang="zh-CN" altLang="en-US" sz="2200" b="1" dirty="0">
                <a:cs typeface="+mn-ea"/>
                <a:sym typeface="+mn-lt"/>
              </a:rPr>
              <a:t>，</a:t>
            </a:r>
            <a:r>
              <a:rPr lang="en-US" altLang="zh-CN" sz="2200" b="1" dirty="0">
                <a:cs typeface="+mn-ea"/>
                <a:sym typeface="+mn-lt"/>
              </a:rPr>
              <a:t>DX        </a:t>
            </a:r>
            <a:r>
              <a:rPr lang="zh-CN" altLang="en-US" sz="2200" b="1" dirty="0">
                <a:cs typeface="+mn-ea"/>
                <a:sym typeface="+mn-lt"/>
              </a:rPr>
              <a:t>；读状态字</a:t>
            </a:r>
            <a:endParaRPr lang="zh-CN" altLang="en-US" sz="2200" b="1" dirty="0">
              <a:cs typeface="+mn-ea"/>
              <a:sym typeface="+mn-lt"/>
            </a:endParaRPr>
          </a:p>
          <a:p>
            <a:pPr>
              <a:buFontTx/>
              <a:buNone/>
            </a:pPr>
            <a:r>
              <a:rPr lang="zh-CN" altLang="en-US" sz="2200" b="1" dirty="0">
                <a:cs typeface="+mn-ea"/>
                <a:sym typeface="+mn-lt"/>
              </a:rPr>
              <a:t>         </a:t>
            </a:r>
            <a:r>
              <a:rPr lang="en-US" altLang="zh-CN" sz="2200" b="1" dirty="0">
                <a:solidFill>
                  <a:srgbClr val="C00000"/>
                </a:solidFill>
                <a:cs typeface="+mn-ea"/>
                <a:sym typeface="+mn-lt"/>
              </a:rPr>
              <a:t>AND</a:t>
            </a:r>
            <a:r>
              <a:rPr lang="en-US" altLang="zh-CN" sz="2200" b="1" dirty="0">
                <a:cs typeface="+mn-ea"/>
                <a:sym typeface="+mn-lt"/>
              </a:rPr>
              <a:t>   AL</a:t>
            </a:r>
            <a:r>
              <a:rPr lang="zh-CN" altLang="en-US" sz="2200" b="1" dirty="0">
                <a:cs typeface="+mn-ea"/>
                <a:sym typeface="+mn-lt"/>
              </a:rPr>
              <a:t>，</a:t>
            </a:r>
            <a:r>
              <a:rPr lang="en-US" altLang="zh-CN" sz="2200" b="1" dirty="0">
                <a:solidFill>
                  <a:srgbClr val="C00000"/>
                </a:solidFill>
                <a:cs typeface="+mn-ea"/>
                <a:sym typeface="+mn-lt"/>
              </a:rPr>
              <a:t>02H</a:t>
            </a:r>
            <a:r>
              <a:rPr lang="en-US" altLang="zh-CN" sz="2200" b="1" dirty="0">
                <a:cs typeface="+mn-ea"/>
                <a:sym typeface="+mn-lt"/>
              </a:rPr>
              <a:t>      </a:t>
            </a:r>
            <a:r>
              <a:rPr lang="zh-CN" altLang="en-US" sz="2200" b="1" dirty="0">
                <a:cs typeface="+mn-ea"/>
                <a:sym typeface="+mn-lt"/>
              </a:rPr>
              <a:t>；查</a:t>
            </a:r>
            <a:r>
              <a:rPr lang="en-US" altLang="zh-CN" sz="2200" b="1" dirty="0">
                <a:cs typeface="+mn-ea"/>
                <a:sym typeface="+mn-lt"/>
              </a:rPr>
              <a:t>D</a:t>
            </a:r>
            <a:r>
              <a:rPr lang="en-US" altLang="zh-CN" sz="2200" b="1" baseline="-25000" dirty="0">
                <a:cs typeface="+mn-ea"/>
                <a:sym typeface="+mn-lt"/>
              </a:rPr>
              <a:t>1</a:t>
            </a:r>
            <a:r>
              <a:rPr lang="en-US" altLang="zh-CN" sz="2200" b="1" dirty="0">
                <a:cs typeface="+mn-ea"/>
                <a:sym typeface="+mn-lt"/>
              </a:rPr>
              <a:t>=1</a:t>
            </a:r>
            <a:r>
              <a:rPr lang="zh-CN" altLang="en-US" sz="2200" b="1" dirty="0">
                <a:cs typeface="+mn-ea"/>
                <a:sym typeface="+mn-lt"/>
              </a:rPr>
              <a:t>？（</a:t>
            </a:r>
            <a:r>
              <a:rPr lang="en-US" altLang="zh-CN" sz="2200" b="1" dirty="0">
                <a:cs typeface="+mn-ea"/>
                <a:sym typeface="+mn-lt"/>
              </a:rPr>
              <a:t>R</a:t>
            </a:r>
            <a:r>
              <a:rPr lang="en-US" altLang="zh-CN" sz="2200" b="1" baseline="-25000" dirty="0">
                <a:cs typeface="+mn-ea"/>
                <a:sym typeface="+mn-lt"/>
              </a:rPr>
              <a:t>X</a:t>
            </a:r>
            <a:r>
              <a:rPr lang="en-US" altLang="zh-CN" sz="2200" b="1" dirty="0">
                <a:cs typeface="+mn-ea"/>
                <a:sym typeface="+mn-lt"/>
              </a:rPr>
              <a:t>RDY=1?</a:t>
            </a:r>
            <a:r>
              <a:rPr lang="zh-CN" altLang="en-US" sz="2200" b="1" dirty="0">
                <a:cs typeface="+mn-ea"/>
                <a:sym typeface="+mn-lt"/>
              </a:rPr>
              <a:t>）</a:t>
            </a:r>
            <a:endParaRPr lang="zh-CN" altLang="en-US" sz="2200" b="1" dirty="0">
              <a:cs typeface="+mn-ea"/>
              <a:sym typeface="+mn-lt"/>
            </a:endParaRPr>
          </a:p>
          <a:p>
            <a:pPr>
              <a:buFontTx/>
              <a:buNone/>
            </a:pPr>
            <a:r>
              <a:rPr lang="zh-CN" altLang="en-US" sz="2200" b="1" dirty="0">
                <a:cs typeface="+mn-ea"/>
                <a:sym typeface="+mn-lt"/>
              </a:rPr>
              <a:t>         </a:t>
            </a:r>
            <a:r>
              <a:rPr lang="en-US" altLang="zh-CN" sz="2200" b="1" dirty="0">
                <a:cs typeface="+mn-ea"/>
                <a:sym typeface="+mn-lt"/>
              </a:rPr>
              <a:t>JZ       L                   </a:t>
            </a:r>
            <a:r>
              <a:rPr lang="zh-CN" altLang="en-US" sz="2200" b="1" dirty="0">
                <a:cs typeface="+mn-ea"/>
                <a:sym typeface="+mn-lt"/>
              </a:rPr>
              <a:t>；未准备好，则等待</a:t>
            </a:r>
            <a:endParaRPr lang="zh-CN" altLang="en-US" sz="2200" b="1" dirty="0">
              <a:cs typeface="+mn-ea"/>
              <a:sym typeface="+mn-lt"/>
            </a:endParaRPr>
          </a:p>
          <a:p>
            <a:pPr>
              <a:spcBef>
                <a:spcPts val="2400"/>
              </a:spcBef>
              <a:buFontTx/>
              <a:buNone/>
            </a:pPr>
            <a:r>
              <a:rPr lang="zh-CN" altLang="en-US" sz="2200" b="1" dirty="0">
                <a:solidFill>
                  <a:srgbClr val="000066"/>
                </a:solidFill>
                <a:cs typeface="+mn-ea"/>
                <a:sym typeface="+mn-lt"/>
              </a:rPr>
              <a:t>例</a:t>
            </a:r>
            <a:r>
              <a:rPr lang="en-US" altLang="zh-CN" sz="2200" b="1" dirty="0">
                <a:solidFill>
                  <a:srgbClr val="000066"/>
                </a:solidFill>
                <a:cs typeface="+mn-ea"/>
                <a:sym typeface="+mn-lt"/>
              </a:rPr>
              <a:t>5</a:t>
            </a:r>
            <a:r>
              <a:rPr lang="zh-CN" altLang="en-US" sz="2200" b="1" dirty="0">
                <a:solidFill>
                  <a:srgbClr val="000066"/>
                </a:solidFill>
                <a:cs typeface="+mn-ea"/>
                <a:sym typeface="+mn-lt"/>
              </a:rPr>
              <a:t>：</a:t>
            </a:r>
            <a:r>
              <a:rPr lang="zh-CN" altLang="en-US" sz="2200" b="1" dirty="0">
                <a:cs typeface="+mn-ea"/>
                <a:sym typeface="+mn-lt"/>
              </a:rPr>
              <a:t>检查</a:t>
            </a:r>
            <a:r>
              <a:rPr lang="zh-CN" altLang="en-US" sz="2200" b="1" dirty="0">
                <a:solidFill>
                  <a:srgbClr val="0033CC"/>
                </a:solidFill>
                <a:cs typeface="+mn-ea"/>
                <a:sym typeface="+mn-lt"/>
              </a:rPr>
              <a:t>出错信息</a:t>
            </a:r>
            <a:r>
              <a:rPr lang="zh-CN" altLang="en-US" sz="2200" b="1" dirty="0">
                <a:cs typeface="+mn-ea"/>
                <a:sym typeface="+mn-lt"/>
              </a:rPr>
              <a:t>，则用下列程序段</a:t>
            </a:r>
            <a:endParaRPr lang="zh-CN" altLang="en-US" sz="2200" b="1" dirty="0">
              <a:cs typeface="+mn-ea"/>
              <a:sym typeface="+mn-lt"/>
            </a:endParaRPr>
          </a:p>
          <a:p>
            <a:pPr>
              <a:buFontTx/>
              <a:buNone/>
            </a:pPr>
            <a:r>
              <a:rPr lang="zh-CN" altLang="en-US" sz="2200" b="1" dirty="0">
                <a:cs typeface="+mn-ea"/>
                <a:sym typeface="+mn-lt"/>
              </a:rPr>
              <a:t>    	    </a:t>
            </a:r>
            <a:r>
              <a:rPr lang="en-US" altLang="zh-CN" sz="2200" b="1" dirty="0">
                <a:cs typeface="+mn-ea"/>
                <a:sym typeface="+mn-lt"/>
              </a:rPr>
              <a:t>MOV DX</a:t>
            </a:r>
            <a:r>
              <a:rPr lang="zh-CN" altLang="en-US" sz="2200" b="1" dirty="0">
                <a:cs typeface="+mn-ea"/>
                <a:sym typeface="+mn-lt"/>
              </a:rPr>
              <a:t>，</a:t>
            </a:r>
            <a:r>
              <a:rPr lang="en-US" altLang="zh-CN" sz="2200" b="1" dirty="0">
                <a:cs typeface="+mn-ea"/>
                <a:sym typeface="+mn-lt"/>
              </a:rPr>
              <a:t>309H  </a:t>
            </a:r>
            <a:r>
              <a:rPr lang="zh-CN" altLang="en-US" sz="2200" b="1" dirty="0">
                <a:cs typeface="+mn-ea"/>
                <a:sym typeface="+mn-lt"/>
              </a:rPr>
              <a:t>；状态口</a:t>
            </a:r>
            <a:endParaRPr lang="zh-CN" altLang="en-US" sz="2200" b="1" dirty="0">
              <a:cs typeface="+mn-ea"/>
              <a:sym typeface="+mn-lt"/>
            </a:endParaRPr>
          </a:p>
          <a:p>
            <a:pPr>
              <a:buFontTx/>
              <a:buNone/>
            </a:pPr>
            <a:r>
              <a:rPr lang="zh-CN" altLang="en-US" sz="2200" b="1" dirty="0">
                <a:cs typeface="+mn-ea"/>
                <a:sym typeface="+mn-lt"/>
              </a:rPr>
              <a:t>        </a:t>
            </a:r>
            <a:r>
              <a:rPr lang="en-US" altLang="zh-CN" sz="2200" b="1" dirty="0">
                <a:cs typeface="+mn-ea"/>
                <a:sym typeface="+mn-lt"/>
              </a:rPr>
              <a:t>IN      AL</a:t>
            </a:r>
            <a:r>
              <a:rPr lang="zh-CN" altLang="en-US" sz="2200" b="1" dirty="0">
                <a:cs typeface="+mn-ea"/>
                <a:sym typeface="+mn-lt"/>
              </a:rPr>
              <a:t>， </a:t>
            </a:r>
            <a:r>
              <a:rPr lang="en-US" altLang="zh-CN" sz="2200" b="1" dirty="0">
                <a:cs typeface="+mn-ea"/>
                <a:sym typeface="+mn-lt"/>
              </a:rPr>
              <a:t>DX </a:t>
            </a:r>
            <a:endParaRPr lang="en-US" altLang="zh-CN" sz="2200" b="1" dirty="0">
              <a:cs typeface="+mn-ea"/>
              <a:sym typeface="+mn-lt"/>
            </a:endParaRPr>
          </a:p>
          <a:p>
            <a:pPr>
              <a:buFontTx/>
              <a:buNone/>
            </a:pPr>
            <a:r>
              <a:rPr lang="en-US" altLang="zh-CN" sz="2200" b="1" dirty="0">
                <a:cs typeface="+mn-ea"/>
                <a:sym typeface="+mn-lt"/>
              </a:rPr>
              <a:t>        </a:t>
            </a:r>
            <a:r>
              <a:rPr lang="en-US" altLang="zh-CN" sz="2200" b="1" dirty="0">
                <a:solidFill>
                  <a:srgbClr val="C00000"/>
                </a:solidFill>
                <a:cs typeface="+mn-ea"/>
                <a:sym typeface="+mn-lt"/>
              </a:rPr>
              <a:t>TEST</a:t>
            </a:r>
            <a:r>
              <a:rPr lang="en-US" altLang="zh-CN" sz="2200" b="1" dirty="0">
                <a:cs typeface="+mn-ea"/>
                <a:sym typeface="+mn-lt"/>
              </a:rPr>
              <a:t>  AL</a:t>
            </a:r>
            <a:r>
              <a:rPr lang="zh-CN" altLang="en-US" sz="2200" b="1" dirty="0">
                <a:cs typeface="+mn-ea"/>
                <a:sym typeface="+mn-lt"/>
              </a:rPr>
              <a:t>，</a:t>
            </a:r>
            <a:r>
              <a:rPr lang="en-US" altLang="zh-CN" sz="2200" b="1" dirty="0">
                <a:solidFill>
                  <a:srgbClr val="C00000"/>
                </a:solidFill>
                <a:cs typeface="+mn-ea"/>
                <a:sym typeface="+mn-lt"/>
              </a:rPr>
              <a:t>38H</a:t>
            </a:r>
            <a:r>
              <a:rPr lang="en-US" altLang="zh-CN" sz="2200" b="1" dirty="0">
                <a:cs typeface="+mn-ea"/>
                <a:sym typeface="+mn-lt"/>
              </a:rPr>
              <a:t>  </a:t>
            </a:r>
            <a:r>
              <a:rPr lang="zh-CN" altLang="en-US" sz="2200" b="1" dirty="0">
                <a:cs typeface="+mn-ea"/>
                <a:sym typeface="+mn-lt"/>
              </a:rPr>
              <a:t>；检查</a:t>
            </a:r>
            <a:r>
              <a:rPr lang="en-US" altLang="zh-CN" sz="2200" b="1" dirty="0">
                <a:cs typeface="+mn-ea"/>
                <a:sym typeface="+mn-lt"/>
              </a:rPr>
              <a:t>D</a:t>
            </a:r>
            <a:r>
              <a:rPr lang="en-US" altLang="zh-CN" sz="2200" b="1" baseline="-25000" dirty="0">
                <a:cs typeface="+mn-ea"/>
                <a:sym typeface="+mn-lt"/>
              </a:rPr>
              <a:t>5</a:t>
            </a:r>
            <a:r>
              <a:rPr lang="en-US" altLang="zh-CN" sz="2200" b="1" dirty="0">
                <a:cs typeface="+mn-ea"/>
                <a:sym typeface="+mn-lt"/>
              </a:rPr>
              <a:t>D</a:t>
            </a:r>
            <a:r>
              <a:rPr lang="en-US" altLang="zh-CN" sz="2200" b="1" baseline="-25000" dirty="0">
                <a:cs typeface="+mn-ea"/>
                <a:sym typeface="+mn-lt"/>
              </a:rPr>
              <a:t>4</a:t>
            </a:r>
            <a:r>
              <a:rPr lang="en-US" altLang="zh-CN" sz="2200" b="1" dirty="0">
                <a:cs typeface="+mn-ea"/>
                <a:sym typeface="+mn-lt"/>
              </a:rPr>
              <a:t>D</a:t>
            </a:r>
            <a:r>
              <a:rPr lang="en-US" altLang="zh-CN" sz="2200" b="1" baseline="-25000" dirty="0">
                <a:cs typeface="+mn-ea"/>
                <a:sym typeface="+mn-lt"/>
              </a:rPr>
              <a:t>3</a:t>
            </a:r>
            <a:r>
              <a:rPr lang="zh-CN" altLang="en-US" sz="2200" b="1" dirty="0">
                <a:cs typeface="+mn-ea"/>
                <a:sym typeface="+mn-lt"/>
              </a:rPr>
              <a:t>三位（</a:t>
            </a:r>
            <a:r>
              <a:rPr lang="en-US" altLang="zh-CN" sz="2200" b="1" dirty="0">
                <a:cs typeface="+mn-ea"/>
                <a:sym typeface="+mn-lt"/>
              </a:rPr>
              <a:t>FE</a:t>
            </a:r>
            <a:r>
              <a:rPr lang="zh-CN" altLang="en-US" sz="2200" b="1" dirty="0">
                <a:cs typeface="+mn-ea"/>
                <a:sym typeface="+mn-lt"/>
              </a:rPr>
              <a:t>，</a:t>
            </a:r>
            <a:r>
              <a:rPr lang="en-US" altLang="zh-CN" sz="2200" b="1" dirty="0">
                <a:cs typeface="+mn-ea"/>
                <a:sym typeface="+mn-lt"/>
              </a:rPr>
              <a:t>OE</a:t>
            </a:r>
            <a:r>
              <a:rPr lang="zh-CN" altLang="en-US" sz="2200" b="1" dirty="0">
                <a:cs typeface="+mn-ea"/>
                <a:sym typeface="+mn-lt"/>
              </a:rPr>
              <a:t>，</a:t>
            </a:r>
            <a:r>
              <a:rPr lang="en-US" altLang="zh-CN" sz="2200" b="1" dirty="0">
                <a:cs typeface="+mn-ea"/>
                <a:sym typeface="+mn-lt"/>
              </a:rPr>
              <a:t>PE</a:t>
            </a:r>
            <a:r>
              <a:rPr lang="zh-CN" altLang="en-US" sz="2200" b="1" dirty="0">
                <a:cs typeface="+mn-ea"/>
                <a:sym typeface="+mn-lt"/>
              </a:rPr>
              <a:t>）</a:t>
            </a:r>
            <a:endParaRPr lang="zh-CN" altLang="en-US" sz="2200" b="1" dirty="0">
              <a:cs typeface="+mn-ea"/>
              <a:sym typeface="+mn-lt"/>
            </a:endParaRPr>
          </a:p>
          <a:p>
            <a:pPr>
              <a:buFontTx/>
              <a:buNone/>
            </a:pPr>
            <a:r>
              <a:rPr lang="zh-CN" altLang="en-US" sz="2200" b="1" dirty="0">
                <a:cs typeface="+mn-ea"/>
                <a:sym typeface="+mn-lt"/>
              </a:rPr>
              <a:t>    	    </a:t>
            </a:r>
            <a:r>
              <a:rPr lang="en-US" altLang="zh-CN" sz="2200" b="1" dirty="0">
                <a:cs typeface="+mn-ea"/>
                <a:sym typeface="+mn-lt"/>
              </a:rPr>
              <a:t>JNZ   ERROR     </a:t>
            </a:r>
            <a:r>
              <a:rPr lang="zh-CN" altLang="en-US" sz="2200" b="1" dirty="0">
                <a:cs typeface="+mn-ea"/>
                <a:sym typeface="+mn-lt"/>
              </a:rPr>
              <a:t>；若其中有一位为</a:t>
            </a:r>
            <a:r>
              <a:rPr lang="en-US" altLang="zh-CN" sz="2200" b="1" dirty="0">
                <a:cs typeface="+mn-ea"/>
                <a:sym typeface="+mn-lt"/>
              </a:rPr>
              <a:t>1</a:t>
            </a:r>
            <a:r>
              <a:rPr lang="zh-CN" altLang="en-US" sz="2200" b="1" dirty="0">
                <a:cs typeface="+mn-ea"/>
                <a:sym typeface="+mn-lt"/>
              </a:rPr>
              <a:t>，则出错</a:t>
            </a:r>
            <a:endParaRPr lang="zh-CN" altLang="en-US" sz="2200" b="1" dirty="0">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490">
                                            <p:txEl>
                                              <p:pRg st="2" end="2"/>
                                            </p:txEl>
                                          </p:spTgt>
                                        </p:tgtEl>
                                        <p:attrNameLst>
                                          <p:attrName>style.visibility</p:attrName>
                                        </p:attrNameLst>
                                      </p:cBhvr>
                                      <p:to>
                                        <p:strVal val="visible"/>
                                      </p:to>
                                    </p:set>
                                    <p:animEffect transition="in" filter="fade">
                                      <p:cBhvr>
                                        <p:cTn id="7" dur="500"/>
                                        <p:tgtEl>
                                          <p:spTgt spid="63490">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3490">
                                            <p:txEl>
                                              <p:pRg st="3" end="3"/>
                                            </p:txEl>
                                          </p:spTgt>
                                        </p:tgtEl>
                                        <p:attrNameLst>
                                          <p:attrName>style.visibility</p:attrName>
                                        </p:attrNameLst>
                                      </p:cBhvr>
                                      <p:to>
                                        <p:strVal val="visible"/>
                                      </p:to>
                                    </p:set>
                                    <p:animEffect transition="in" filter="fade">
                                      <p:cBhvr>
                                        <p:cTn id="10" dur="500"/>
                                        <p:tgtEl>
                                          <p:spTgt spid="63490">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3490">
                                            <p:txEl>
                                              <p:pRg st="4" end="4"/>
                                            </p:txEl>
                                          </p:spTgt>
                                        </p:tgtEl>
                                        <p:attrNameLst>
                                          <p:attrName>style.visibility</p:attrName>
                                        </p:attrNameLst>
                                      </p:cBhvr>
                                      <p:to>
                                        <p:strVal val="visible"/>
                                      </p:to>
                                    </p:set>
                                    <p:animEffect transition="in" filter="fade">
                                      <p:cBhvr>
                                        <p:cTn id="13" dur="500"/>
                                        <p:tgtEl>
                                          <p:spTgt spid="63490">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3490">
                                            <p:txEl>
                                              <p:pRg st="5" end="5"/>
                                            </p:txEl>
                                          </p:spTgt>
                                        </p:tgtEl>
                                        <p:attrNameLst>
                                          <p:attrName>style.visibility</p:attrName>
                                        </p:attrNameLst>
                                      </p:cBhvr>
                                      <p:to>
                                        <p:strVal val="visible"/>
                                      </p:to>
                                    </p:set>
                                    <p:animEffect transition="in" filter="fade">
                                      <p:cBhvr>
                                        <p:cTn id="16" dur="500"/>
                                        <p:tgtEl>
                                          <p:spTgt spid="63490">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3490">
                                            <p:txEl>
                                              <p:pRg st="7" end="7"/>
                                            </p:txEl>
                                          </p:spTgt>
                                        </p:tgtEl>
                                        <p:attrNameLst>
                                          <p:attrName>style.visibility</p:attrName>
                                        </p:attrNameLst>
                                      </p:cBhvr>
                                      <p:to>
                                        <p:strVal val="visible"/>
                                      </p:to>
                                    </p:set>
                                    <p:animEffect transition="in" filter="fade">
                                      <p:cBhvr>
                                        <p:cTn id="21" dur="500"/>
                                        <p:tgtEl>
                                          <p:spTgt spid="63490">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3490">
                                            <p:txEl>
                                              <p:pRg st="8" end="8"/>
                                            </p:txEl>
                                          </p:spTgt>
                                        </p:tgtEl>
                                        <p:attrNameLst>
                                          <p:attrName>style.visibility</p:attrName>
                                        </p:attrNameLst>
                                      </p:cBhvr>
                                      <p:to>
                                        <p:strVal val="visible"/>
                                      </p:to>
                                    </p:set>
                                    <p:animEffect transition="in" filter="fade">
                                      <p:cBhvr>
                                        <p:cTn id="24" dur="500"/>
                                        <p:tgtEl>
                                          <p:spTgt spid="63490">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3490">
                                            <p:txEl>
                                              <p:pRg st="9" end="9"/>
                                            </p:txEl>
                                          </p:spTgt>
                                        </p:tgtEl>
                                        <p:attrNameLst>
                                          <p:attrName>style.visibility</p:attrName>
                                        </p:attrNameLst>
                                      </p:cBhvr>
                                      <p:to>
                                        <p:strVal val="visible"/>
                                      </p:to>
                                    </p:set>
                                    <p:animEffect transition="in" filter="fade">
                                      <p:cBhvr>
                                        <p:cTn id="27" dur="500"/>
                                        <p:tgtEl>
                                          <p:spTgt spid="63490">
                                            <p:txEl>
                                              <p:pRg st="9" end="9"/>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3490">
                                            <p:txEl>
                                              <p:pRg st="10" end="10"/>
                                            </p:txEl>
                                          </p:spTgt>
                                        </p:tgtEl>
                                        <p:attrNameLst>
                                          <p:attrName>style.visibility</p:attrName>
                                        </p:attrNameLst>
                                      </p:cBhvr>
                                      <p:to>
                                        <p:strVal val="visible"/>
                                      </p:to>
                                    </p:set>
                                    <p:animEffect transition="in" filter="fade">
                                      <p:cBhvr>
                                        <p:cTn id="30" dur="500"/>
                                        <p:tgtEl>
                                          <p:spTgt spid="6349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7" descr="jc1419"/>
          <p:cNvPicPr>
            <a:picLocks noChangeAspect="1" noChangeArrowheads="1"/>
          </p:cNvPicPr>
          <p:nvPr/>
        </p:nvPicPr>
        <p:blipFill>
          <a:blip r:embed="rId1" cstate="hqprint">
            <a:extLst>
              <a:ext uri="{28A0092B-C50C-407E-A947-70E740481C1C}">
                <a14:useLocalDpi xmlns:a14="http://schemas.microsoft.com/office/drawing/2010/main" val="0"/>
              </a:ext>
            </a:extLst>
          </a:blip>
          <a:srcRect/>
          <a:stretch>
            <a:fillRect/>
          </a:stretch>
        </p:blipFill>
        <p:spPr bwMode="auto">
          <a:xfrm>
            <a:off x="1439862" y="1187143"/>
            <a:ext cx="626427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0" descr="jc1420"/>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06474" y="3498774"/>
            <a:ext cx="7131050"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1" descr="JC1421"/>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7399" y="5345240"/>
            <a:ext cx="7569200"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208972" y="5295360"/>
            <a:ext cx="553998" cy="1030090"/>
          </a:xfrm>
          <a:prstGeom prst="rect">
            <a:avLst/>
          </a:prstGeom>
        </p:spPr>
        <p:txBody>
          <a:bodyPr vert="eaVert" wrap="square">
            <a:spAutoFit/>
          </a:bodyPr>
          <a:lstStyle/>
          <a:p>
            <a:r>
              <a:rPr lang="zh-CN" altLang="en-US" dirty="0">
                <a:solidFill>
                  <a:srgbClr val="C00000"/>
                </a:solidFill>
                <a:latin typeface="+mn-lt"/>
                <a:ea typeface="+mn-ea"/>
                <a:cs typeface="+mn-ea"/>
                <a:sym typeface="+mn-lt"/>
              </a:rPr>
              <a:t>状态字</a:t>
            </a:r>
            <a:endParaRPr lang="zh-CN" altLang="en-US" dirty="0">
              <a:solidFill>
                <a:srgbClr val="C00000"/>
              </a:solidFill>
              <a:latin typeface="+mn-lt"/>
              <a:ea typeface="+mn-ea"/>
              <a:cs typeface="+mn-ea"/>
              <a:sym typeface="+mn-lt"/>
            </a:endParaRPr>
          </a:p>
        </p:txBody>
      </p:sp>
      <p:sp>
        <p:nvSpPr>
          <p:cNvPr id="10" name="矩形 9"/>
          <p:cNvSpPr/>
          <p:nvPr/>
        </p:nvSpPr>
        <p:spPr>
          <a:xfrm>
            <a:off x="321680" y="1187143"/>
            <a:ext cx="800219" cy="830997"/>
          </a:xfrm>
          <a:prstGeom prst="rect">
            <a:avLst/>
          </a:prstGeom>
        </p:spPr>
        <p:txBody>
          <a:bodyPr wrap="none">
            <a:spAutoFit/>
          </a:bodyPr>
          <a:lstStyle/>
          <a:p>
            <a:r>
              <a:rPr lang="zh-CN" altLang="en-US" dirty="0">
                <a:solidFill>
                  <a:srgbClr val="C00000"/>
                </a:solidFill>
                <a:latin typeface="+mn-lt"/>
                <a:ea typeface="+mn-ea"/>
                <a:cs typeface="+mn-ea"/>
                <a:sym typeface="+mn-lt"/>
              </a:rPr>
              <a:t>方式</a:t>
            </a:r>
            <a:endParaRPr lang="en-US" altLang="zh-CN" dirty="0">
              <a:solidFill>
                <a:srgbClr val="C00000"/>
              </a:solidFill>
              <a:latin typeface="+mn-lt"/>
              <a:ea typeface="+mn-ea"/>
              <a:cs typeface="+mn-ea"/>
              <a:sym typeface="+mn-lt"/>
            </a:endParaRPr>
          </a:p>
          <a:p>
            <a:r>
              <a:rPr lang="zh-CN" altLang="en-US" dirty="0">
                <a:solidFill>
                  <a:srgbClr val="C00000"/>
                </a:solidFill>
                <a:latin typeface="+mn-lt"/>
                <a:ea typeface="+mn-ea"/>
                <a:cs typeface="+mn-ea"/>
                <a:sym typeface="+mn-lt"/>
              </a:rPr>
              <a:t>命令</a:t>
            </a:r>
            <a:endParaRPr lang="zh-CN" altLang="en-US" dirty="0">
              <a:solidFill>
                <a:srgbClr val="C00000"/>
              </a:solidFill>
              <a:latin typeface="+mn-lt"/>
              <a:ea typeface="+mn-ea"/>
              <a:cs typeface="+mn-ea"/>
              <a:sym typeface="+mn-lt"/>
            </a:endParaRPr>
          </a:p>
        </p:txBody>
      </p:sp>
      <p:sp>
        <p:nvSpPr>
          <p:cNvPr id="11" name="矩形 10"/>
          <p:cNvSpPr/>
          <p:nvPr/>
        </p:nvSpPr>
        <p:spPr>
          <a:xfrm>
            <a:off x="85862" y="3498774"/>
            <a:ext cx="800219" cy="830997"/>
          </a:xfrm>
          <a:prstGeom prst="rect">
            <a:avLst/>
          </a:prstGeom>
        </p:spPr>
        <p:txBody>
          <a:bodyPr wrap="none">
            <a:spAutoFit/>
          </a:bodyPr>
          <a:lstStyle/>
          <a:p>
            <a:r>
              <a:rPr lang="zh-CN" altLang="en-US" dirty="0">
                <a:solidFill>
                  <a:srgbClr val="C00000"/>
                </a:solidFill>
                <a:latin typeface="+mn-lt"/>
                <a:ea typeface="+mn-ea"/>
                <a:cs typeface="+mn-ea"/>
                <a:sym typeface="+mn-lt"/>
              </a:rPr>
              <a:t>工作</a:t>
            </a:r>
            <a:endParaRPr lang="en-US" altLang="zh-CN" dirty="0">
              <a:solidFill>
                <a:srgbClr val="C00000"/>
              </a:solidFill>
              <a:latin typeface="+mn-lt"/>
              <a:ea typeface="+mn-ea"/>
              <a:cs typeface="+mn-ea"/>
              <a:sym typeface="+mn-lt"/>
            </a:endParaRPr>
          </a:p>
          <a:p>
            <a:r>
              <a:rPr lang="zh-CN" altLang="en-US" dirty="0">
                <a:solidFill>
                  <a:srgbClr val="C00000"/>
                </a:solidFill>
                <a:latin typeface="+mn-lt"/>
                <a:ea typeface="+mn-ea"/>
                <a:cs typeface="+mn-ea"/>
                <a:sym typeface="+mn-lt"/>
              </a:rPr>
              <a:t>命令</a:t>
            </a:r>
            <a:endParaRPr lang="zh-CN" altLang="en-US" dirty="0">
              <a:solidFill>
                <a:srgbClr val="C00000"/>
              </a:solidFill>
              <a:latin typeface="+mn-lt"/>
              <a:ea typeface="+mn-ea"/>
              <a:cs typeface="+mn-ea"/>
              <a:sym typeface="+mn-lt"/>
            </a:endParaRPr>
          </a:p>
        </p:txBody>
      </p:sp>
    </p:spTree>
  </p:cSld>
  <p:clrMapOvr>
    <a:masterClrMapping/>
  </p:clrMapOvr>
  <p:transition>
    <p:rand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550183" y="1393775"/>
            <a:ext cx="8043633" cy="5011737"/>
          </a:xfrm>
        </p:spPr>
        <p:txBody>
          <a:bodyPr/>
          <a:lstStyle/>
          <a:p>
            <a:pPr>
              <a:lnSpc>
                <a:spcPct val="95000"/>
              </a:lnSpc>
              <a:buFontTx/>
              <a:buNone/>
              <a:defRPr/>
            </a:pPr>
            <a:r>
              <a:rPr lang="en-US" altLang="zh-CN" sz="2400" b="1" dirty="0">
                <a:solidFill>
                  <a:srgbClr val="000066"/>
                </a:solidFill>
                <a:cs typeface="+mn-ea"/>
                <a:sym typeface="+mn-lt"/>
              </a:rPr>
              <a:t>4</a:t>
            </a:r>
            <a:r>
              <a:rPr lang="zh-CN" altLang="en-US" sz="2400" b="1" dirty="0">
                <a:solidFill>
                  <a:srgbClr val="000066"/>
                </a:solidFill>
                <a:cs typeface="+mn-ea"/>
                <a:sym typeface="+mn-lt"/>
              </a:rPr>
              <a:t>、</a:t>
            </a:r>
            <a:r>
              <a:rPr lang="en-US" altLang="zh-CN" sz="2400" b="1" dirty="0">
                <a:solidFill>
                  <a:srgbClr val="000066"/>
                </a:solidFill>
                <a:cs typeface="+mn-ea"/>
                <a:sym typeface="+mn-lt"/>
              </a:rPr>
              <a:t>8251A</a:t>
            </a:r>
            <a:r>
              <a:rPr lang="zh-CN" altLang="en-US" sz="2400" b="1" dirty="0">
                <a:solidFill>
                  <a:srgbClr val="000066"/>
                </a:solidFill>
                <a:cs typeface="+mn-ea"/>
                <a:sym typeface="+mn-lt"/>
              </a:rPr>
              <a:t>的方式字和命令字的使用</a:t>
            </a:r>
            <a:endParaRPr lang="zh-CN" altLang="en-US" sz="2400" b="1" dirty="0">
              <a:solidFill>
                <a:srgbClr val="000066"/>
              </a:solidFill>
              <a:cs typeface="+mn-ea"/>
              <a:sym typeface="+mn-lt"/>
            </a:endParaRPr>
          </a:p>
          <a:p>
            <a:pPr>
              <a:lnSpc>
                <a:spcPct val="95000"/>
              </a:lnSpc>
              <a:spcBef>
                <a:spcPts val="2400"/>
              </a:spcBef>
              <a:buFont typeface="Wingdings" panose="05000000000000000000" pitchFamily="2" charset="2"/>
              <a:buChar char="l"/>
              <a:defRPr/>
            </a:pPr>
            <a:r>
              <a:rPr lang="zh-CN" altLang="en-US" sz="2400" b="1" dirty="0">
                <a:solidFill>
                  <a:srgbClr val="800000"/>
                </a:solidFill>
                <a:cs typeface="+mn-ea"/>
                <a:sym typeface="+mn-lt"/>
              </a:rPr>
              <a:t>方式字、命令字和状态字间的关系</a:t>
            </a:r>
            <a:endParaRPr lang="zh-CN" altLang="en-US" sz="2400" b="1" dirty="0">
              <a:solidFill>
                <a:srgbClr val="800000"/>
              </a:solidFill>
              <a:cs typeface="+mn-ea"/>
              <a:sym typeface="+mn-lt"/>
            </a:endParaRPr>
          </a:p>
          <a:p>
            <a:pPr marL="288290" indent="0">
              <a:lnSpc>
                <a:spcPct val="120000"/>
              </a:lnSpc>
              <a:buFontTx/>
              <a:buNone/>
              <a:defRPr/>
            </a:pPr>
            <a:r>
              <a:rPr lang="zh-CN" altLang="en-US" sz="2200" b="1" dirty="0">
                <a:solidFill>
                  <a:srgbClr val="000066"/>
                </a:solidFill>
                <a:cs typeface="+mn-ea"/>
                <a:sym typeface="+mn-lt"/>
              </a:rPr>
              <a:t>方式字：</a:t>
            </a:r>
            <a:r>
              <a:rPr lang="zh-CN" altLang="en-US" sz="2200" b="1" dirty="0">
                <a:cs typeface="+mn-ea"/>
                <a:sym typeface="+mn-lt"/>
              </a:rPr>
              <a:t>约定双方通信的方式、数据格式、传送速率等参数。</a:t>
            </a:r>
            <a:endParaRPr lang="zh-CN" altLang="en-US" sz="2200" b="1" dirty="0">
              <a:cs typeface="+mn-ea"/>
              <a:sym typeface="+mn-lt"/>
            </a:endParaRPr>
          </a:p>
          <a:p>
            <a:pPr marL="288290" indent="0">
              <a:lnSpc>
                <a:spcPct val="120000"/>
              </a:lnSpc>
              <a:buFontTx/>
              <a:buNone/>
              <a:defRPr/>
            </a:pPr>
            <a:r>
              <a:rPr lang="zh-CN" altLang="en-US" sz="2200" b="1" dirty="0">
                <a:solidFill>
                  <a:srgbClr val="000066"/>
                </a:solidFill>
                <a:cs typeface="+mn-ea"/>
                <a:sym typeface="+mn-lt"/>
              </a:rPr>
              <a:t>命令字：</a:t>
            </a:r>
            <a:r>
              <a:rPr lang="zh-CN" altLang="en-US" sz="2200" b="1" dirty="0">
                <a:cs typeface="+mn-ea"/>
                <a:sym typeface="+mn-lt"/>
              </a:rPr>
              <a:t>控制是发送数据，还是接收数据。</a:t>
            </a:r>
            <a:endParaRPr lang="zh-CN" altLang="en-US" sz="2200" b="1" dirty="0">
              <a:cs typeface="+mn-ea"/>
              <a:sym typeface="+mn-lt"/>
            </a:endParaRPr>
          </a:p>
          <a:p>
            <a:pPr marL="288290" indent="0">
              <a:lnSpc>
                <a:spcPct val="120000"/>
              </a:lnSpc>
              <a:buFontTx/>
              <a:buNone/>
              <a:defRPr/>
            </a:pPr>
            <a:r>
              <a:rPr lang="zh-CN" altLang="en-US" sz="2200" b="1" dirty="0">
                <a:solidFill>
                  <a:srgbClr val="000066"/>
                </a:solidFill>
                <a:cs typeface="+mn-ea"/>
                <a:sym typeface="+mn-lt"/>
              </a:rPr>
              <a:t>状态字：</a:t>
            </a:r>
            <a:r>
              <a:rPr lang="zh-CN" altLang="en-US" sz="2200" b="1" dirty="0">
                <a:cs typeface="+mn-ea"/>
                <a:sym typeface="+mn-lt"/>
              </a:rPr>
              <a:t>何时发</a:t>
            </a:r>
            <a:r>
              <a:rPr lang="en-US" altLang="zh-CN" sz="2200" b="1" dirty="0">
                <a:cs typeface="+mn-ea"/>
                <a:sym typeface="+mn-lt"/>
              </a:rPr>
              <a:t>/</a:t>
            </a:r>
            <a:r>
              <a:rPr lang="zh-CN" altLang="en-US" sz="2200" b="1" dirty="0">
                <a:cs typeface="+mn-ea"/>
                <a:sym typeface="+mn-lt"/>
              </a:rPr>
              <a:t>收、取决于状态字。</a:t>
            </a:r>
            <a:endParaRPr lang="zh-CN" altLang="en-US" sz="2200" b="1" dirty="0">
              <a:cs typeface="+mn-ea"/>
              <a:sym typeface="+mn-lt"/>
            </a:endParaRPr>
          </a:p>
          <a:p>
            <a:pPr>
              <a:lnSpc>
                <a:spcPct val="95000"/>
              </a:lnSpc>
              <a:spcBef>
                <a:spcPts val="1800"/>
              </a:spcBef>
              <a:buFont typeface="Wingdings" panose="05000000000000000000" pitchFamily="2" charset="2"/>
              <a:buChar char="l"/>
              <a:defRPr/>
            </a:pPr>
            <a:r>
              <a:rPr lang="zh-CN" altLang="en-US" sz="2400" b="1" dirty="0">
                <a:solidFill>
                  <a:srgbClr val="800000"/>
                </a:solidFill>
                <a:cs typeface="+mn-ea"/>
                <a:sym typeface="+mn-lt"/>
              </a:rPr>
              <a:t>使用的顺序：</a:t>
            </a:r>
            <a:endParaRPr lang="zh-CN" altLang="en-US" sz="2400" b="1" dirty="0">
              <a:solidFill>
                <a:srgbClr val="800000"/>
              </a:solidFill>
              <a:cs typeface="+mn-ea"/>
              <a:sym typeface="+mn-lt"/>
            </a:endParaRPr>
          </a:p>
          <a:p>
            <a:pPr marL="288290" indent="0">
              <a:lnSpc>
                <a:spcPct val="120000"/>
              </a:lnSpc>
              <a:buFontTx/>
              <a:buNone/>
              <a:defRPr/>
            </a:pPr>
            <a:r>
              <a:rPr lang="zh-CN" altLang="en-US" sz="2200" b="1" dirty="0">
                <a:cs typeface="+mn-ea"/>
                <a:sym typeface="+mn-lt"/>
              </a:rPr>
              <a:t>因方式字和命令字无特征位，且送到同一个端口，所以要</a:t>
            </a:r>
            <a:r>
              <a:rPr lang="zh-CN" altLang="en-US" sz="2200" b="1" dirty="0">
                <a:solidFill>
                  <a:srgbClr val="009900"/>
                </a:solidFill>
                <a:cs typeface="+mn-ea"/>
                <a:sym typeface="+mn-lt"/>
              </a:rPr>
              <a:t>按一定的顺序写入</a:t>
            </a:r>
            <a:r>
              <a:rPr lang="zh-CN" altLang="en-US" sz="2200" b="1" dirty="0">
                <a:cs typeface="+mn-ea"/>
                <a:sym typeface="+mn-lt"/>
              </a:rPr>
              <a:t>。</a:t>
            </a:r>
            <a:endParaRPr lang="zh-CN" altLang="en-US" sz="2200" b="1" dirty="0">
              <a:cs typeface="+mn-ea"/>
              <a:sym typeface="+mn-lt"/>
            </a:endParaRPr>
          </a:p>
          <a:p>
            <a:pPr>
              <a:lnSpc>
                <a:spcPct val="120000"/>
              </a:lnSpc>
              <a:buFontTx/>
              <a:buNone/>
              <a:defRPr/>
            </a:pPr>
            <a:r>
              <a:rPr lang="zh-CN" altLang="en-US" sz="2200" b="1" dirty="0">
                <a:cs typeface="+mn-ea"/>
                <a:sym typeface="+mn-lt"/>
              </a:rPr>
              <a:t>  		       </a:t>
            </a:r>
            <a:r>
              <a:rPr lang="zh-CN" altLang="en-US" sz="2200" b="1" dirty="0">
                <a:solidFill>
                  <a:srgbClr val="800000"/>
                </a:solidFill>
                <a:cs typeface="+mn-ea"/>
                <a:sym typeface="+mn-lt"/>
              </a:rPr>
              <a:t>复位→方式字→命令字</a:t>
            </a:r>
            <a:r>
              <a:rPr lang="en-US" altLang="zh-CN" sz="2200" b="1" dirty="0">
                <a:solidFill>
                  <a:srgbClr val="800000"/>
                </a:solidFill>
                <a:cs typeface="+mn-ea"/>
                <a:sym typeface="+mn-lt"/>
              </a:rPr>
              <a:t>1→</a:t>
            </a:r>
            <a:r>
              <a:rPr lang="zh-CN" altLang="en-US" sz="2200" b="1" dirty="0">
                <a:solidFill>
                  <a:srgbClr val="800000"/>
                </a:solidFill>
                <a:cs typeface="+mn-ea"/>
                <a:sym typeface="+mn-lt"/>
              </a:rPr>
              <a:t>命令字</a:t>
            </a:r>
            <a:r>
              <a:rPr lang="en-US" altLang="zh-CN" sz="2200" b="1" dirty="0">
                <a:solidFill>
                  <a:srgbClr val="800000"/>
                </a:solidFill>
                <a:cs typeface="+mn-ea"/>
                <a:sym typeface="+mn-lt"/>
              </a:rPr>
              <a:t>2 ……</a:t>
            </a:r>
            <a:endParaRPr lang="en-US" altLang="zh-CN" sz="2200" b="1" dirty="0">
              <a:solidFill>
                <a:srgbClr val="800000"/>
              </a:solidFill>
              <a:cs typeface="+mn-ea"/>
              <a:sym typeface="+mn-lt"/>
            </a:endParaRPr>
          </a:p>
        </p:txBody>
      </p:sp>
    </p:spTree>
  </p:cSld>
  <p:clrMapOvr>
    <a:masterClrMapping/>
  </p:clrMapOvr>
  <p:transition>
    <p:rand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5272" y="980728"/>
            <a:ext cx="7200800" cy="707886"/>
          </a:xfrm>
          <a:prstGeom prst="rect">
            <a:avLst/>
          </a:prstGeom>
          <a:noFill/>
        </p:spPr>
        <p:txBody>
          <a:bodyPr wrap="square" rtlCol="0">
            <a:spAutoFit/>
          </a:bodyPr>
          <a:lstStyle/>
          <a:p>
            <a:pPr marL="342900" indent="-342900">
              <a:buFont typeface="Arial" panose="020B0604020202020204" pitchFamily="34" charset="0"/>
              <a:buChar char="•"/>
            </a:pPr>
            <a:r>
              <a:rPr lang="zh-CN" altLang="en-US" sz="2000" b="1">
                <a:solidFill>
                  <a:srgbClr val="3333FF"/>
                </a:solidFill>
              </a:rPr>
              <a:t>就工作字和方式字两种字</a:t>
            </a:r>
            <a:endParaRPr lang="en-US" altLang="zh-CN" sz="2000" b="1">
              <a:solidFill>
                <a:srgbClr val="3333FF"/>
              </a:solidFill>
            </a:endParaRPr>
          </a:p>
          <a:p>
            <a:pPr marL="342900" indent="-342900">
              <a:buFont typeface="Arial" panose="020B0604020202020204" pitchFamily="34" charset="0"/>
              <a:buChar char="•"/>
            </a:pPr>
            <a:r>
              <a:rPr lang="zh-CN" altLang="en-US" sz="2000" b="1">
                <a:solidFill>
                  <a:srgbClr val="3333FF"/>
                </a:solidFill>
              </a:rPr>
              <a:t>约定：复位之后的第一个字是方式字！</a:t>
            </a:r>
            <a:endParaRPr lang="zh-CN" altLang="en-US" sz="2000" b="1">
              <a:solidFill>
                <a:srgbClr val="3333FF"/>
              </a:solidFill>
            </a:endParaRPr>
          </a:p>
        </p:txBody>
      </p:sp>
      <p:sp>
        <p:nvSpPr>
          <p:cNvPr id="7" name="TextBox 6"/>
          <p:cNvSpPr txBox="1"/>
          <p:nvPr/>
        </p:nvSpPr>
        <p:spPr>
          <a:xfrm>
            <a:off x="263168" y="2567008"/>
            <a:ext cx="8629312" cy="584775"/>
          </a:xfrm>
          <a:prstGeom prst="rect">
            <a:avLst/>
          </a:prstGeom>
          <a:noFill/>
        </p:spPr>
        <p:txBody>
          <a:bodyPr wrap="square" rtlCol="0">
            <a:spAutoFit/>
          </a:bodyPr>
          <a:lstStyle/>
          <a:p>
            <a:r>
              <a:rPr lang="zh-CN" altLang="en-US" sz="1600" b="1">
                <a:solidFill>
                  <a:srgbClr val="3333FF"/>
                </a:solidFill>
              </a:rPr>
              <a:t>第</a:t>
            </a:r>
            <a:r>
              <a:rPr lang="en-US" altLang="zh-CN" sz="1600" b="1">
                <a:solidFill>
                  <a:srgbClr val="3333FF"/>
                </a:solidFill>
              </a:rPr>
              <a:t>1</a:t>
            </a:r>
            <a:r>
              <a:rPr lang="zh-CN" altLang="en-US" sz="1600" b="1">
                <a:solidFill>
                  <a:srgbClr val="3333FF"/>
                </a:solidFill>
              </a:rPr>
              <a:t>个字：可能是方式字、可能是工作字，</a:t>
            </a:r>
            <a:r>
              <a:rPr lang="zh-CN" altLang="en-US" sz="1600" b="1">
                <a:solidFill>
                  <a:srgbClr val="FF0000"/>
                </a:solidFill>
              </a:rPr>
              <a:t>不管怎样，随便写一个</a:t>
            </a:r>
            <a:r>
              <a:rPr lang="en-US" altLang="zh-CN" sz="1600" b="1">
                <a:solidFill>
                  <a:srgbClr val="FF0000"/>
                </a:solidFill>
              </a:rPr>
              <a:t>D6!=1</a:t>
            </a:r>
            <a:r>
              <a:rPr lang="zh-CN" altLang="en-US" sz="1600" b="1">
                <a:solidFill>
                  <a:srgbClr val="FF0000"/>
                </a:solidFill>
              </a:rPr>
              <a:t>的字 （确保本操作不可能是一个复位工作字即可）</a:t>
            </a:r>
            <a:endParaRPr lang="zh-CN" altLang="en-US" sz="1600" b="1">
              <a:solidFill>
                <a:srgbClr val="FF0000"/>
              </a:solidFill>
            </a:endParaRPr>
          </a:p>
        </p:txBody>
      </p:sp>
      <p:sp>
        <p:nvSpPr>
          <p:cNvPr id="9" name="TextBox 8"/>
          <p:cNvSpPr txBox="1"/>
          <p:nvPr/>
        </p:nvSpPr>
        <p:spPr>
          <a:xfrm>
            <a:off x="263168" y="3234462"/>
            <a:ext cx="7956376" cy="584775"/>
          </a:xfrm>
          <a:prstGeom prst="rect">
            <a:avLst/>
          </a:prstGeom>
          <a:noFill/>
        </p:spPr>
        <p:txBody>
          <a:bodyPr wrap="square" rtlCol="0">
            <a:spAutoFit/>
          </a:bodyPr>
          <a:lstStyle/>
          <a:p>
            <a:r>
              <a:rPr lang="zh-CN" altLang="en-US" sz="1600" b="1">
                <a:solidFill>
                  <a:srgbClr val="3333FF"/>
                </a:solidFill>
              </a:rPr>
              <a:t>第</a:t>
            </a:r>
            <a:r>
              <a:rPr lang="en-US" altLang="zh-CN" sz="1600" b="1">
                <a:solidFill>
                  <a:srgbClr val="3333FF"/>
                </a:solidFill>
              </a:rPr>
              <a:t>2</a:t>
            </a:r>
            <a:r>
              <a:rPr lang="zh-CN" altLang="en-US" sz="1600" b="1">
                <a:solidFill>
                  <a:srgbClr val="3333FF"/>
                </a:solidFill>
              </a:rPr>
              <a:t>个字：如果第</a:t>
            </a:r>
            <a:r>
              <a:rPr lang="en-US" altLang="zh-CN" sz="1600" b="1">
                <a:solidFill>
                  <a:srgbClr val="3333FF"/>
                </a:solidFill>
              </a:rPr>
              <a:t>1</a:t>
            </a:r>
            <a:r>
              <a:rPr lang="zh-CN" altLang="en-US" sz="1600" b="1">
                <a:solidFill>
                  <a:srgbClr val="3333FF"/>
                </a:solidFill>
              </a:rPr>
              <a:t>个字不是复位工作字的话，那么作为第</a:t>
            </a:r>
            <a:r>
              <a:rPr lang="en-US" altLang="zh-CN" sz="1600" b="1">
                <a:solidFill>
                  <a:srgbClr val="3333FF"/>
                </a:solidFill>
              </a:rPr>
              <a:t>2</a:t>
            </a:r>
            <a:r>
              <a:rPr lang="zh-CN" altLang="en-US" sz="1600" b="1">
                <a:solidFill>
                  <a:srgbClr val="3333FF"/>
                </a:solidFill>
              </a:rPr>
              <a:t>个字，肯定不是方式字，必定是工作字！  那么，让本字的</a:t>
            </a:r>
            <a:r>
              <a:rPr lang="en-US" altLang="zh-CN" sz="1600" b="1">
                <a:solidFill>
                  <a:srgbClr val="3333FF"/>
                </a:solidFill>
              </a:rPr>
              <a:t>D6=1</a:t>
            </a:r>
            <a:r>
              <a:rPr lang="zh-CN" altLang="en-US" sz="1600" b="1">
                <a:solidFill>
                  <a:srgbClr val="3333FF"/>
                </a:solidFill>
              </a:rPr>
              <a:t>，则为复位工作字</a:t>
            </a:r>
            <a:endParaRPr lang="zh-CN" altLang="en-US" sz="1600" b="1">
              <a:solidFill>
                <a:srgbClr val="3333FF"/>
              </a:solidFill>
            </a:endParaRPr>
          </a:p>
        </p:txBody>
      </p:sp>
      <p:sp>
        <p:nvSpPr>
          <p:cNvPr id="11" name="TextBox 10"/>
          <p:cNvSpPr txBox="1"/>
          <p:nvPr/>
        </p:nvSpPr>
        <p:spPr>
          <a:xfrm>
            <a:off x="298664" y="4068361"/>
            <a:ext cx="7956376" cy="338554"/>
          </a:xfrm>
          <a:prstGeom prst="rect">
            <a:avLst/>
          </a:prstGeom>
          <a:noFill/>
        </p:spPr>
        <p:txBody>
          <a:bodyPr wrap="square" rtlCol="0">
            <a:spAutoFit/>
          </a:bodyPr>
          <a:lstStyle/>
          <a:p>
            <a:r>
              <a:rPr lang="zh-CN" altLang="en-US" sz="1600" b="1">
                <a:solidFill>
                  <a:srgbClr val="3333FF"/>
                </a:solidFill>
              </a:rPr>
              <a:t>第</a:t>
            </a:r>
            <a:r>
              <a:rPr lang="en-US" altLang="zh-CN" sz="1600" b="1">
                <a:solidFill>
                  <a:srgbClr val="3333FF"/>
                </a:solidFill>
              </a:rPr>
              <a:t>3</a:t>
            </a:r>
            <a:r>
              <a:rPr lang="zh-CN" altLang="en-US" sz="1600" b="1">
                <a:solidFill>
                  <a:srgbClr val="3333FF"/>
                </a:solidFill>
              </a:rPr>
              <a:t>个字：为复位后的第一个字，必定是</a:t>
            </a:r>
            <a:r>
              <a:rPr lang="zh-CN" altLang="en-US" sz="1600" b="1">
                <a:solidFill>
                  <a:srgbClr val="FF0000"/>
                </a:solidFill>
              </a:rPr>
              <a:t>方式字</a:t>
            </a:r>
            <a:endParaRPr lang="zh-CN" altLang="en-US" sz="1600" b="1">
              <a:solidFill>
                <a:srgbClr val="FF0000"/>
              </a:solidFill>
            </a:endParaRPr>
          </a:p>
        </p:txBody>
      </p:sp>
      <p:sp>
        <p:nvSpPr>
          <p:cNvPr id="12" name="TextBox 11"/>
          <p:cNvSpPr txBox="1"/>
          <p:nvPr/>
        </p:nvSpPr>
        <p:spPr>
          <a:xfrm>
            <a:off x="298664" y="4674622"/>
            <a:ext cx="7956376" cy="338554"/>
          </a:xfrm>
          <a:prstGeom prst="rect">
            <a:avLst/>
          </a:prstGeom>
          <a:noFill/>
        </p:spPr>
        <p:txBody>
          <a:bodyPr wrap="square" rtlCol="0">
            <a:spAutoFit/>
          </a:bodyPr>
          <a:lstStyle/>
          <a:p>
            <a:r>
              <a:rPr lang="zh-CN" altLang="en-US" sz="1600" b="1">
                <a:solidFill>
                  <a:srgbClr val="3333FF"/>
                </a:solidFill>
              </a:rPr>
              <a:t>第</a:t>
            </a:r>
            <a:r>
              <a:rPr lang="en-US" altLang="zh-CN" sz="1600" b="1">
                <a:solidFill>
                  <a:srgbClr val="3333FF"/>
                </a:solidFill>
              </a:rPr>
              <a:t>4</a:t>
            </a:r>
            <a:r>
              <a:rPr lang="zh-CN" altLang="en-US" sz="1600" b="1">
                <a:solidFill>
                  <a:srgbClr val="3333FF"/>
                </a:solidFill>
              </a:rPr>
              <a:t>个字：为方式字之后的</a:t>
            </a:r>
            <a:r>
              <a:rPr lang="zh-CN" altLang="en-US" sz="1600" b="1">
                <a:solidFill>
                  <a:srgbClr val="FF0000"/>
                </a:solidFill>
              </a:rPr>
              <a:t>工作字，可以开始工作了</a:t>
            </a:r>
            <a:endParaRPr lang="zh-CN" altLang="en-US" sz="1600" b="1">
              <a:solidFill>
                <a:srgbClr val="FF0000"/>
              </a:solidFill>
            </a:endParaRPr>
          </a:p>
        </p:txBody>
      </p:sp>
      <p:sp>
        <p:nvSpPr>
          <p:cNvPr id="14" name="TextBox 13"/>
          <p:cNvSpPr txBox="1"/>
          <p:nvPr/>
        </p:nvSpPr>
        <p:spPr>
          <a:xfrm>
            <a:off x="307048" y="1772816"/>
            <a:ext cx="7810594" cy="461665"/>
          </a:xfrm>
          <a:prstGeom prst="rect">
            <a:avLst/>
          </a:prstGeom>
          <a:noFill/>
        </p:spPr>
        <p:txBody>
          <a:bodyPr wrap="square" rtlCol="0">
            <a:spAutoFit/>
          </a:bodyPr>
          <a:lstStyle/>
          <a:p>
            <a:r>
              <a:rPr lang="zh-CN" altLang="en-US"/>
              <a:t>若硬件</a:t>
            </a:r>
            <a:r>
              <a:rPr lang="en-US" altLang="zh-CN"/>
              <a:t>reset</a:t>
            </a:r>
            <a:r>
              <a:rPr lang="zh-CN" altLang="en-US"/>
              <a:t>不能确定是否被操作过，那么做法如下：</a:t>
            </a:r>
            <a:endParaRPr lang="zh-CN" altLang="en-US"/>
          </a:p>
        </p:txBody>
      </p:sp>
    </p:spTree>
  </p:cSld>
  <p:clrMapOvr>
    <a:masterClrMapping/>
  </p:clrMapOvr>
  <p:transition>
    <p:rand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body" idx="1"/>
          </p:nvPr>
        </p:nvSpPr>
        <p:spPr bwMode="auto">
          <a:xfrm>
            <a:off x="2091083" y="1314501"/>
            <a:ext cx="4961834" cy="5254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95000"/>
              </a:lnSpc>
              <a:spcAft>
                <a:spcPts val="1200"/>
              </a:spcAft>
              <a:buFontTx/>
              <a:buNone/>
            </a:pPr>
            <a:r>
              <a:rPr lang="en-US" altLang="zh-CN" sz="2400" b="1" dirty="0">
                <a:solidFill>
                  <a:srgbClr val="C00000"/>
                </a:solidFill>
                <a:cs typeface="+mn-ea"/>
                <a:sym typeface="+mn-lt"/>
              </a:rPr>
              <a:t>13.6.3 8251A</a:t>
            </a:r>
            <a:r>
              <a:rPr lang="zh-CN" altLang="en-US" sz="2400" b="1" dirty="0">
                <a:solidFill>
                  <a:srgbClr val="C00000"/>
                </a:solidFill>
                <a:cs typeface="+mn-ea"/>
                <a:sym typeface="+mn-lt"/>
              </a:rPr>
              <a:t>的初始化内容与顺序</a:t>
            </a:r>
            <a:endParaRPr lang="en-US" altLang="zh-CN" sz="2400" b="1" dirty="0">
              <a:solidFill>
                <a:srgbClr val="C00000"/>
              </a:solidFill>
              <a:cs typeface="+mn-ea"/>
              <a:sym typeface="+mn-lt"/>
            </a:endParaRPr>
          </a:p>
        </p:txBody>
      </p:sp>
      <p:sp>
        <p:nvSpPr>
          <p:cNvPr id="65539" name="矩形 1"/>
          <p:cNvSpPr>
            <a:spLocks noChangeArrowheads="1"/>
          </p:cNvSpPr>
          <p:nvPr/>
        </p:nvSpPr>
        <p:spPr bwMode="auto">
          <a:xfrm>
            <a:off x="917857" y="1977615"/>
            <a:ext cx="7695201" cy="372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30000"/>
              </a:lnSpc>
              <a:buFont typeface="Arial" panose="020B0604020202020204" pitchFamily="34" charset="0"/>
              <a:buChar char="•"/>
            </a:pPr>
            <a:r>
              <a:rPr lang="zh-CN" altLang="en-US" sz="2300" dirty="0">
                <a:latin typeface="+mn-lt"/>
                <a:ea typeface="+mn-ea"/>
                <a:cs typeface="+mn-ea"/>
                <a:sym typeface="+mn-lt"/>
              </a:rPr>
              <a:t>软件或硬件复位</a:t>
            </a:r>
            <a:endParaRPr lang="zh-CN" altLang="en-US" sz="2300" dirty="0">
              <a:latin typeface="+mn-lt"/>
              <a:ea typeface="+mn-ea"/>
              <a:cs typeface="+mn-ea"/>
              <a:sym typeface="+mn-lt"/>
            </a:endParaRPr>
          </a:p>
          <a:p>
            <a:pPr algn="just">
              <a:lnSpc>
                <a:spcPct val="130000"/>
              </a:lnSpc>
              <a:buFont typeface="Arial" panose="020B0604020202020204" pitchFamily="34" charset="0"/>
              <a:buChar char="•"/>
            </a:pPr>
            <a:r>
              <a:rPr lang="zh-CN" altLang="en-US" sz="2300" dirty="0">
                <a:latin typeface="+mn-lt"/>
                <a:ea typeface="+mn-ea"/>
                <a:cs typeface="+mn-ea"/>
                <a:sym typeface="+mn-lt"/>
              </a:rPr>
              <a:t>设置方式字</a:t>
            </a:r>
            <a:endParaRPr lang="zh-CN" altLang="en-US" sz="2300" dirty="0">
              <a:latin typeface="+mn-lt"/>
              <a:ea typeface="+mn-ea"/>
              <a:cs typeface="+mn-ea"/>
              <a:sym typeface="+mn-lt"/>
            </a:endParaRPr>
          </a:p>
          <a:p>
            <a:pPr algn="just">
              <a:lnSpc>
                <a:spcPct val="130000"/>
              </a:lnSpc>
              <a:buFont typeface="Arial" panose="020B0604020202020204" pitchFamily="34" charset="0"/>
              <a:buChar char="•"/>
            </a:pPr>
            <a:r>
              <a:rPr lang="zh-CN" altLang="en-US" sz="2300" dirty="0">
                <a:latin typeface="+mn-lt"/>
                <a:ea typeface="+mn-ea"/>
                <a:cs typeface="+mn-ea"/>
                <a:sym typeface="+mn-lt"/>
              </a:rPr>
              <a:t>如果设定在异步方式，则要写工作字，允许接收</a:t>
            </a:r>
            <a:r>
              <a:rPr lang="en-US" altLang="zh-CN" sz="2300" dirty="0">
                <a:latin typeface="+mn-lt"/>
                <a:ea typeface="+mn-ea"/>
                <a:cs typeface="+mn-ea"/>
                <a:sym typeface="+mn-lt"/>
              </a:rPr>
              <a:t>/</a:t>
            </a:r>
            <a:r>
              <a:rPr lang="zh-CN" altLang="en-US" sz="2300" dirty="0">
                <a:latin typeface="+mn-lt"/>
                <a:ea typeface="+mn-ea"/>
                <a:cs typeface="+mn-ea"/>
                <a:sym typeface="+mn-lt"/>
              </a:rPr>
              <a:t>发送；</a:t>
            </a:r>
            <a:endParaRPr lang="zh-CN" altLang="en-US" sz="2300" dirty="0">
              <a:latin typeface="+mn-lt"/>
              <a:ea typeface="+mn-ea"/>
              <a:cs typeface="+mn-ea"/>
              <a:sym typeface="+mn-lt"/>
            </a:endParaRPr>
          </a:p>
          <a:p>
            <a:pPr algn="just">
              <a:lnSpc>
                <a:spcPct val="130000"/>
              </a:lnSpc>
              <a:buFont typeface="Arial" panose="020B0604020202020204" pitchFamily="34" charset="0"/>
              <a:buChar char="•"/>
            </a:pPr>
            <a:r>
              <a:rPr lang="zh-CN" altLang="en-US" sz="2300" dirty="0">
                <a:latin typeface="+mn-lt"/>
                <a:ea typeface="+mn-ea"/>
                <a:cs typeface="+mn-ea"/>
                <a:sym typeface="+mn-lt"/>
              </a:rPr>
              <a:t>如果设定在同步方式，那么在输出方式选择控制字后，应紧跟着输出一个同步字符或两个同步字符，然后再输出操作命令字，后面的操作与异步方式相同。</a:t>
            </a:r>
            <a:endParaRPr lang="zh-CN" altLang="en-US" sz="2300" dirty="0">
              <a:latin typeface="+mn-lt"/>
              <a:ea typeface="+mn-ea"/>
              <a:cs typeface="+mn-ea"/>
              <a:sym typeface="+mn-lt"/>
            </a:endParaRPr>
          </a:p>
          <a:p>
            <a:pPr algn="just">
              <a:lnSpc>
                <a:spcPct val="130000"/>
              </a:lnSpc>
              <a:buFont typeface="Arial" panose="020B0604020202020204" pitchFamily="34" charset="0"/>
              <a:buChar char="•"/>
            </a:pPr>
            <a:r>
              <a:rPr lang="zh-CN" altLang="en-US" sz="2300" dirty="0">
                <a:latin typeface="+mn-lt"/>
                <a:ea typeface="+mn-ea"/>
                <a:cs typeface="+mn-ea"/>
                <a:sym typeface="+mn-lt"/>
              </a:rPr>
              <a:t>在数据传送过程中，可以使用操作命令字读取</a:t>
            </a:r>
            <a:r>
              <a:rPr lang="en-US" altLang="zh-CN" sz="2300" dirty="0">
                <a:latin typeface="+mn-lt"/>
                <a:ea typeface="+mn-ea"/>
                <a:cs typeface="+mn-ea"/>
                <a:sym typeface="+mn-lt"/>
              </a:rPr>
              <a:t>8251A</a:t>
            </a:r>
            <a:r>
              <a:rPr lang="zh-CN" altLang="en-US" sz="2300" dirty="0">
                <a:latin typeface="+mn-lt"/>
                <a:ea typeface="+mn-ea"/>
                <a:cs typeface="+mn-ea"/>
                <a:sym typeface="+mn-lt"/>
              </a:rPr>
              <a:t>的状态</a:t>
            </a:r>
            <a:endParaRPr lang="zh-CN" altLang="en-US" sz="2300" dirty="0">
              <a:latin typeface="+mn-lt"/>
              <a:ea typeface="+mn-ea"/>
              <a:cs typeface="+mn-ea"/>
              <a:sym typeface="+mn-lt"/>
            </a:endParaRPr>
          </a:p>
        </p:txBody>
      </p:sp>
    </p:spTree>
  </p:cSld>
  <p:clrMapOvr>
    <a:masterClrMapping/>
  </p:clrMapOvr>
  <p:transition>
    <p:rand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2" descr="JC142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47455" y="1615615"/>
            <a:ext cx="6449090" cy="4508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
          <p:cNvSpPr txBox="1"/>
          <p:nvPr/>
        </p:nvSpPr>
        <p:spPr>
          <a:xfrm>
            <a:off x="425922" y="1030089"/>
            <a:ext cx="7200800" cy="400110"/>
          </a:xfrm>
          <a:prstGeom prst="rect">
            <a:avLst/>
          </a:prstGeom>
          <a:noFill/>
        </p:spPr>
        <p:txBody>
          <a:bodyPr wrap="square" rtlCol="0">
            <a:spAutoFit/>
          </a:bodyPr>
          <a:lstStyle/>
          <a:p>
            <a:r>
              <a:rPr lang="zh-CN" altLang="en-US" sz="2000" b="1" dirty="0">
                <a:solidFill>
                  <a:srgbClr val="3333FF"/>
                </a:solidFill>
              </a:rPr>
              <a:t>约定：复位之后的第一个字是方式字！</a:t>
            </a:r>
            <a:endParaRPr lang="zh-CN" altLang="en-US" sz="2000" b="1" dirty="0">
              <a:solidFill>
                <a:srgbClr val="3333FF"/>
              </a:solidFill>
            </a:endParaRPr>
          </a:p>
        </p:txBody>
      </p:sp>
    </p:spTree>
  </p:cSld>
  <p:clrMapOvr>
    <a:masterClrMapping/>
  </p:clrMapOvr>
  <p:transition>
    <p:rand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1"/>
          </p:nvPr>
        </p:nvSpPr>
        <p:spPr bwMode="auto">
          <a:xfrm>
            <a:off x="590345" y="2404704"/>
            <a:ext cx="7963310" cy="4104251"/>
          </a:xfrm>
        </p:spPr>
        <p:txBody>
          <a:bodyPr vert="horz" wrap="square" lIns="91440" tIns="45720" rIns="91440" bIns="45720" numCol="1" anchor="t" anchorCtr="0" compatLnSpc="1"/>
          <a:lstStyle/>
          <a:p>
            <a:pPr algn="just">
              <a:lnSpc>
                <a:spcPct val="120000"/>
              </a:lnSpc>
              <a:spcBef>
                <a:spcPts val="0"/>
              </a:spcBef>
              <a:buFontTx/>
              <a:buNone/>
              <a:defRPr/>
            </a:pPr>
            <a:r>
              <a:rPr lang="en-US" altLang="zh-CN" sz="2200" b="1" dirty="0">
                <a:solidFill>
                  <a:srgbClr val="000066"/>
                </a:solidFill>
                <a:cs typeface="+mn-ea"/>
                <a:sym typeface="+mn-lt"/>
              </a:rPr>
              <a:t>1. </a:t>
            </a:r>
            <a:r>
              <a:rPr lang="zh-CN" altLang="en-US" sz="2200" b="1" dirty="0">
                <a:solidFill>
                  <a:srgbClr val="000066"/>
                </a:solidFill>
                <a:cs typeface="+mn-ea"/>
                <a:sym typeface="+mn-lt"/>
              </a:rPr>
              <a:t>要求：</a:t>
            </a:r>
            <a:r>
              <a:rPr lang="zh-CN" altLang="en-US" sz="2200" b="1" dirty="0">
                <a:cs typeface="+mn-ea"/>
                <a:sym typeface="+mn-lt"/>
              </a:rPr>
              <a:t>在甲乙二台</a:t>
            </a:r>
            <a:r>
              <a:rPr lang="en-US" altLang="zh-CN" sz="2200" b="1" dirty="0">
                <a:cs typeface="+mn-ea"/>
                <a:sym typeface="+mn-lt"/>
              </a:rPr>
              <a:t>PC</a:t>
            </a:r>
            <a:r>
              <a:rPr lang="zh-CN" altLang="en-US" sz="2200" b="1" dirty="0">
                <a:cs typeface="+mn-ea"/>
                <a:sym typeface="+mn-lt"/>
              </a:rPr>
              <a:t>之间基于</a:t>
            </a:r>
            <a:r>
              <a:rPr lang="en-US" altLang="zh-CN" sz="2200" b="1" dirty="0">
                <a:cs typeface="+mn-ea"/>
                <a:sym typeface="+mn-lt"/>
              </a:rPr>
              <a:t>8251A</a:t>
            </a:r>
            <a:r>
              <a:rPr lang="zh-CN" altLang="en-US" sz="2200" b="1" dirty="0">
                <a:cs typeface="+mn-ea"/>
                <a:sym typeface="+mn-lt"/>
              </a:rPr>
              <a:t>进行串行通信，甲发送乙接收，要求把甲机上开发应用程序（数据长度为</a:t>
            </a:r>
            <a:r>
              <a:rPr lang="en-US" altLang="zh-CN" sz="2200" b="1" dirty="0">
                <a:cs typeface="+mn-ea"/>
                <a:sym typeface="+mn-lt"/>
              </a:rPr>
              <a:t>2DH</a:t>
            </a:r>
            <a:r>
              <a:rPr lang="zh-CN" altLang="en-US" sz="2200" b="1" dirty="0">
                <a:cs typeface="+mn-ea"/>
                <a:sym typeface="+mn-lt"/>
              </a:rPr>
              <a:t>）传送到乙机中去。</a:t>
            </a:r>
            <a:endParaRPr lang="zh-CN" altLang="en-US" sz="2200" b="1" dirty="0">
              <a:solidFill>
                <a:schemeClr val="folHlink"/>
              </a:solidFill>
              <a:cs typeface="+mn-ea"/>
              <a:sym typeface="+mn-lt"/>
            </a:endParaRPr>
          </a:p>
          <a:p>
            <a:pPr algn="just">
              <a:lnSpc>
                <a:spcPct val="120000"/>
              </a:lnSpc>
              <a:spcBef>
                <a:spcPts val="0"/>
              </a:spcBef>
              <a:buFontTx/>
              <a:buNone/>
              <a:defRPr/>
            </a:pPr>
            <a:r>
              <a:rPr lang="zh-CN" altLang="en-US" sz="2200" b="1" dirty="0">
                <a:solidFill>
                  <a:srgbClr val="000066"/>
                </a:solidFill>
                <a:cs typeface="+mn-ea"/>
                <a:sym typeface="+mn-lt"/>
              </a:rPr>
              <a:t>    采用：</a:t>
            </a:r>
            <a:r>
              <a:rPr lang="zh-CN" altLang="en-US" sz="2200" b="1" dirty="0">
                <a:cs typeface="+mn-ea"/>
                <a:sym typeface="+mn-lt"/>
              </a:rPr>
              <a:t>① 起止式异步方式；</a:t>
            </a:r>
            <a:endParaRPr lang="zh-CN" altLang="en-US" sz="2200" b="1" dirty="0">
              <a:cs typeface="+mn-ea"/>
              <a:sym typeface="+mn-lt"/>
            </a:endParaRPr>
          </a:p>
          <a:p>
            <a:pPr algn="just">
              <a:lnSpc>
                <a:spcPct val="120000"/>
              </a:lnSpc>
              <a:spcBef>
                <a:spcPts val="0"/>
              </a:spcBef>
              <a:buFontTx/>
              <a:buNone/>
              <a:defRPr/>
            </a:pPr>
            <a:r>
              <a:rPr lang="zh-CN" altLang="en-US" sz="2200" b="1" dirty="0">
                <a:cs typeface="+mn-ea"/>
                <a:sym typeface="+mn-lt"/>
              </a:rPr>
              <a:t>              ② 字符长度为</a:t>
            </a:r>
            <a:r>
              <a:rPr lang="en-US" altLang="zh-CN" sz="2200" b="1" dirty="0">
                <a:cs typeface="+mn-ea"/>
                <a:sym typeface="+mn-lt"/>
              </a:rPr>
              <a:t>8</a:t>
            </a:r>
            <a:r>
              <a:rPr lang="zh-CN" altLang="en-US" sz="2200" b="1" dirty="0">
                <a:cs typeface="+mn-ea"/>
                <a:sym typeface="+mn-lt"/>
              </a:rPr>
              <a:t>位；</a:t>
            </a:r>
            <a:endParaRPr lang="zh-CN" altLang="en-US" sz="2200" b="1" dirty="0">
              <a:cs typeface="+mn-ea"/>
              <a:sym typeface="+mn-lt"/>
            </a:endParaRPr>
          </a:p>
          <a:p>
            <a:pPr algn="just">
              <a:lnSpc>
                <a:spcPct val="120000"/>
              </a:lnSpc>
              <a:spcBef>
                <a:spcPts val="0"/>
              </a:spcBef>
              <a:buFontTx/>
              <a:buNone/>
              <a:defRPr/>
            </a:pPr>
            <a:r>
              <a:rPr lang="zh-CN" altLang="en-US" sz="2200" b="1" dirty="0">
                <a:cs typeface="+mn-ea"/>
                <a:sym typeface="+mn-lt"/>
              </a:rPr>
              <a:t>              ③ </a:t>
            </a:r>
            <a:r>
              <a:rPr lang="en-US" altLang="zh-CN" sz="2200" b="1" dirty="0">
                <a:cs typeface="+mn-ea"/>
                <a:sym typeface="+mn-lt"/>
              </a:rPr>
              <a:t>2</a:t>
            </a:r>
            <a:r>
              <a:rPr lang="zh-CN" altLang="en-US" sz="2200" b="1" dirty="0">
                <a:cs typeface="+mn-ea"/>
                <a:sym typeface="+mn-lt"/>
              </a:rPr>
              <a:t>位停止位；</a:t>
            </a:r>
            <a:endParaRPr lang="zh-CN" altLang="en-US" sz="2200" b="1" dirty="0">
              <a:cs typeface="+mn-ea"/>
              <a:sym typeface="+mn-lt"/>
            </a:endParaRPr>
          </a:p>
          <a:p>
            <a:pPr algn="just">
              <a:lnSpc>
                <a:spcPct val="120000"/>
              </a:lnSpc>
              <a:spcBef>
                <a:spcPts val="0"/>
              </a:spcBef>
              <a:buFontTx/>
              <a:buNone/>
              <a:defRPr/>
            </a:pPr>
            <a:r>
              <a:rPr lang="zh-CN" altLang="en-US" sz="2200" b="1" dirty="0">
                <a:cs typeface="+mn-ea"/>
                <a:sym typeface="+mn-lt"/>
              </a:rPr>
              <a:t>              ④ 波特率因子为</a:t>
            </a:r>
            <a:r>
              <a:rPr lang="en-US" altLang="zh-CN" sz="2200" b="1" dirty="0">
                <a:cs typeface="+mn-ea"/>
                <a:sym typeface="+mn-lt"/>
              </a:rPr>
              <a:t>64</a:t>
            </a:r>
            <a:r>
              <a:rPr lang="zh-CN" altLang="en-US" sz="2200" b="1" dirty="0">
                <a:cs typeface="+mn-ea"/>
                <a:sym typeface="+mn-lt"/>
              </a:rPr>
              <a:t>，无校验；</a:t>
            </a:r>
            <a:endParaRPr lang="zh-CN" altLang="en-US" sz="2200" b="1" dirty="0">
              <a:cs typeface="+mn-ea"/>
              <a:sym typeface="+mn-lt"/>
            </a:endParaRPr>
          </a:p>
          <a:p>
            <a:pPr algn="just">
              <a:lnSpc>
                <a:spcPct val="120000"/>
              </a:lnSpc>
              <a:spcBef>
                <a:spcPts val="0"/>
              </a:spcBef>
              <a:buFontTx/>
              <a:buNone/>
              <a:defRPr/>
            </a:pPr>
            <a:r>
              <a:rPr lang="zh-CN" altLang="en-US" sz="2200" b="1" dirty="0">
                <a:cs typeface="+mn-ea"/>
                <a:sym typeface="+mn-lt"/>
              </a:rPr>
              <a:t>              ⑤ 波特率为</a:t>
            </a:r>
            <a:r>
              <a:rPr lang="en-US" altLang="zh-CN" sz="2200" b="1" dirty="0">
                <a:cs typeface="+mn-ea"/>
                <a:sym typeface="+mn-lt"/>
              </a:rPr>
              <a:t>4800</a:t>
            </a:r>
            <a:r>
              <a:rPr lang="fr-FR" altLang="zh-CN" sz="2200" b="1" dirty="0">
                <a:cs typeface="+mn-ea"/>
                <a:sym typeface="+mn-lt"/>
              </a:rPr>
              <a:t>bps</a:t>
            </a:r>
            <a:r>
              <a:rPr lang="zh-CN" altLang="fr-FR" sz="2200" b="1" dirty="0">
                <a:cs typeface="+mn-ea"/>
                <a:sym typeface="+mn-lt"/>
              </a:rPr>
              <a:t>；</a:t>
            </a:r>
            <a:endParaRPr lang="en-US" altLang="zh-CN" sz="2200" b="1" dirty="0">
              <a:cs typeface="+mn-ea"/>
              <a:sym typeface="+mn-lt"/>
            </a:endParaRPr>
          </a:p>
          <a:p>
            <a:pPr algn="just">
              <a:lnSpc>
                <a:spcPct val="120000"/>
              </a:lnSpc>
              <a:spcBef>
                <a:spcPts val="0"/>
              </a:spcBef>
              <a:buFontTx/>
              <a:buNone/>
              <a:defRPr/>
            </a:pPr>
            <a:r>
              <a:rPr lang="zh-CN" altLang="en-US" sz="2200" b="1" dirty="0">
                <a:cs typeface="+mn-ea"/>
                <a:sym typeface="+mn-lt"/>
              </a:rPr>
              <a:t>              ⑥ </a:t>
            </a:r>
            <a:r>
              <a:rPr lang="en-US" altLang="zh-CN" sz="2200" b="1" dirty="0">
                <a:cs typeface="+mn-ea"/>
                <a:sym typeface="+mn-lt"/>
              </a:rPr>
              <a:t>CPU</a:t>
            </a:r>
            <a:r>
              <a:rPr lang="zh-CN" altLang="en-US" sz="2200" b="1" dirty="0">
                <a:cs typeface="+mn-ea"/>
                <a:sym typeface="+mn-lt"/>
              </a:rPr>
              <a:t>与</a:t>
            </a:r>
            <a:r>
              <a:rPr lang="en-US" altLang="zh-CN" sz="2200" b="1" dirty="0">
                <a:cs typeface="+mn-ea"/>
                <a:sym typeface="+mn-lt"/>
              </a:rPr>
              <a:t>8251A</a:t>
            </a:r>
            <a:r>
              <a:rPr lang="zh-CN" altLang="en-US" sz="2200" b="1" dirty="0">
                <a:cs typeface="+mn-ea"/>
                <a:sym typeface="+mn-lt"/>
              </a:rPr>
              <a:t>之间用</a:t>
            </a:r>
            <a:r>
              <a:rPr lang="zh-CN" altLang="en-US" sz="2200" b="1" dirty="0">
                <a:solidFill>
                  <a:srgbClr val="0033CC"/>
                </a:solidFill>
                <a:cs typeface="+mn-ea"/>
                <a:sym typeface="+mn-lt"/>
              </a:rPr>
              <a:t>查询方式</a:t>
            </a:r>
            <a:r>
              <a:rPr lang="zh-CN" altLang="en-US" sz="2200" b="1" dirty="0">
                <a:cs typeface="+mn-ea"/>
                <a:sym typeface="+mn-lt"/>
              </a:rPr>
              <a:t>交换数据</a:t>
            </a:r>
            <a:endParaRPr lang="en-US" altLang="zh-CN" sz="2200" b="1" dirty="0">
              <a:cs typeface="+mn-ea"/>
              <a:sym typeface="+mn-lt"/>
            </a:endParaRPr>
          </a:p>
          <a:p>
            <a:pPr algn="just">
              <a:lnSpc>
                <a:spcPct val="120000"/>
              </a:lnSpc>
              <a:spcBef>
                <a:spcPts val="0"/>
              </a:spcBef>
              <a:buFontTx/>
              <a:buNone/>
              <a:defRPr/>
            </a:pPr>
            <a:r>
              <a:rPr lang="zh-CN" altLang="en-US" sz="2200" b="1" dirty="0">
                <a:cs typeface="+mn-ea"/>
                <a:sym typeface="+mn-lt"/>
              </a:rPr>
              <a:t>     端口地址：</a:t>
            </a:r>
            <a:r>
              <a:rPr lang="en-US" altLang="zh-CN" sz="2200" b="1" dirty="0">
                <a:cs typeface="+mn-ea"/>
                <a:sym typeface="+mn-lt"/>
              </a:rPr>
              <a:t>309H</a:t>
            </a:r>
            <a:r>
              <a:rPr lang="zh-CN" altLang="en-US" sz="2200" b="1" dirty="0">
                <a:cs typeface="+mn-ea"/>
                <a:sym typeface="+mn-lt"/>
              </a:rPr>
              <a:t>命令</a:t>
            </a:r>
            <a:r>
              <a:rPr lang="en-US" altLang="zh-CN" sz="2200" b="1" dirty="0">
                <a:cs typeface="+mn-ea"/>
                <a:sym typeface="+mn-lt"/>
              </a:rPr>
              <a:t>/</a:t>
            </a:r>
            <a:r>
              <a:rPr lang="zh-CN" altLang="en-US" sz="2200" b="1" dirty="0">
                <a:cs typeface="+mn-ea"/>
                <a:sym typeface="+mn-lt"/>
              </a:rPr>
              <a:t>状态口，</a:t>
            </a:r>
            <a:r>
              <a:rPr lang="en-US" altLang="zh-CN" sz="2200" b="1" dirty="0">
                <a:cs typeface="+mn-ea"/>
                <a:sym typeface="+mn-lt"/>
              </a:rPr>
              <a:t>308H</a:t>
            </a:r>
            <a:r>
              <a:rPr lang="zh-CN" altLang="en-US" sz="2200" b="1" dirty="0">
                <a:cs typeface="+mn-ea"/>
                <a:sym typeface="+mn-lt"/>
              </a:rPr>
              <a:t>为数据口</a:t>
            </a:r>
            <a:endParaRPr lang="zh-CN" altLang="en-US" sz="2200" b="1" dirty="0">
              <a:cs typeface="+mn-ea"/>
              <a:sym typeface="+mn-lt"/>
            </a:endParaRPr>
          </a:p>
        </p:txBody>
      </p:sp>
      <p:sp>
        <p:nvSpPr>
          <p:cNvPr id="67587" name="矩形 1"/>
          <p:cNvSpPr>
            <a:spLocks noChangeArrowheads="1"/>
          </p:cNvSpPr>
          <p:nvPr/>
        </p:nvSpPr>
        <p:spPr bwMode="auto">
          <a:xfrm>
            <a:off x="1781011" y="1051223"/>
            <a:ext cx="55819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dirty="0">
                <a:solidFill>
                  <a:srgbClr val="C00000"/>
                </a:solidFill>
                <a:latin typeface="+mn-lt"/>
                <a:ea typeface="+mn-ea"/>
                <a:cs typeface="+mn-ea"/>
                <a:sym typeface="+mn-lt"/>
              </a:rPr>
              <a:t>13.6.4 </a:t>
            </a:r>
            <a:r>
              <a:rPr lang="zh-CN" altLang="en-US" dirty="0">
                <a:solidFill>
                  <a:srgbClr val="C00000"/>
                </a:solidFill>
                <a:latin typeface="+mn-lt"/>
                <a:ea typeface="+mn-ea"/>
                <a:cs typeface="+mn-ea"/>
                <a:sym typeface="+mn-lt"/>
              </a:rPr>
              <a:t>基于</a:t>
            </a:r>
            <a:r>
              <a:rPr lang="en-US" altLang="zh-CN" dirty="0">
                <a:solidFill>
                  <a:srgbClr val="C00000"/>
                </a:solidFill>
                <a:latin typeface="+mn-lt"/>
                <a:ea typeface="+mn-ea"/>
                <a:cs typeface="+mn-ea"/>
                <a:sym typeface="+mn-lt"/>
              </a:rPr>
              <a:t>8251A</a:t>
            </a:r>
            <a:r>
              <a:rPr lang="zh-CN" altLang="en-US" dirty="0">
                <a:solidFill>
                  <a:srgbClr val="C00000"/>
                </a:solidFill>
                <a:latin typeface="+mn-lt"/>
                <a:ea typeface="+mn-ea"/>
                <a:cs typeface="+mn-ea"/>
                <a:sym typeface="+mn-lt"/>
              </a:rPr>
              <a:t>的串行通信接口设计</a:t>
            </a:r>
            <a:endParaRPr lang="zh-CN" altLang="en-US" dirty="0">
              <a:solidFill>
                <a:srgbClr val="C00000"/>
              </a:solidFill>
              <a:latin typeface="+mn-lt"/>
              <a:ea typeface="+mn-ea"/>
              <a:cs typeface="+mn-ea"/>
              <a:sym typeface="+mn-lt"/>
            </a:endParaRPr>
          </a:p>
        </p:txBody>
      </p:sp>
      <p:sp>
        <p:nvSpPr>
          <p:cNvPr id="67588" name="矩形 2"/>
          <p:cNvSpPr>
            <a:spLocks noChangeArrowheads="1"/>
          </p:cNvSpPr>
          <p:nvPr/>
        </p:nvSpPr>
        <p:spPr bwMode="auto">
          <a:xfrm>
            <a:off x="590345" y="1727814"/>
            <a:ext cx="6696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dirty="0">
                <a:solidFill>
                  <a:srgbClr val="000066"/>
                </a:solidFill>
                <a:latin typeface="+mn-lt"/>
                <a:ea typeface="+mn-ea"/>
                <a:cs typeface="+mn-ea"/>
                <a:sym typeface="+mn-lt"/>
              </a:rPr>
              <a:t>例</a:t>
            </a:r>
            <a:r>
              <a:rPr lang="en-US" altLang="zh-CN" dirty="0">
                <a:solidFill>
                  <a:srgbClr val="000066"/>
                </a:solidFill>
                <a:latin typeface="+mn-lt"/>
                <a:ea typeface="+mn-ea"/>
                <a:cs typeface="+mn-ea"/>
                <a:sym typeface="+mn-lt"/>
              </a:rPr>
              <a:t>1:</a:t>
            </a:r>
            <a:r>
              <a:rPr lang="zh-CN" altLang="en-US" dirty="0">
                <a:solidFill>
                  <a:srgbClr val="000066"/>
                </a:solidFill>
                <a:latin typeface="+mn-lt"/>
                <a:ea typeface="+mn-ea"/>
                <a:cs typeface="+mn-ea"/>
                <a:sym typeface="+mn-lt"/>
              </a:rPr>
              <a:t>采用</a:t>
            </a:r>
            <a:r>
              <a:rPr lang="en-US" altLang="zh-CN" dirty="0">
                <a:solidFill>
                  <a:srgbClr val="000066"/>
                </a:solidFill>
                <a:latin typeface="+mn-lt"/>
                <a:ea typeface="+mn-ea"/>
                <a:cs typeface="+mn-ea"/>
                <a:sym typeface="+mn-lt"/>
              </a:rPr>
              <a:t>RS-232C</a:t>
            </a:r>
            <a:r>
              <a:rPr lang="zh-CN" altLang="en-US" dirty="0">
                <a:solidFill>
                  <a:srgbClr val="000066"/>
                </a:solidFill>
                <a:latin typeface="+mn-lt"/>
                <a:ea typeface="+mn-ea"/>
                <a:cs typeface="+mn-ea"/>
                <a:sym typeface="+mn-lt"/>
              </a:rPr>
              <a:t>标准的双机串行通信接口设计</a:t>
            </a:r>
            <a:endParaRPr lang="zh-CN" altLang="en-US" dirty="0">
              <a:solidFill>
                <a:srgbClr val="000066"/>
              </a:solidFill>
              <a:latin typeface="+mn-lt"/>
              <a:ea typeface="+mn-ea"/>
              <a:cs typeface="+mn-ea"/>
              <a:sym typeface="+mn-lt"/>
            </a:endParaRPr>
          </a:p>
        </p:txBody>
      </p:sp>
    </p:spTree>
  </p:cSld>
  <p:clrMapOvr>
    <a:masterClrMapping/>
  </p:clrMapOvr>
  <p:transition>
    <p:rand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body" idx="1"/>
          </p:nvPr>
        </p:nvSpPr>
        <p:spPr bwMode="auto">
          <a:xfrm>
            <a:off x="841784" y="1438839"/>
            <a:ext cx="7918757" cy="3506787"/>
          </a:xfrm>
        </p:spPr>
        <p:txBody>
          <a:bodyPr vert="horz" wrap="square" lIns="91440" tIns="45720" rIns="91440" bIns="45720" numCol="1" anchor="t" anchorCtr="0" compatLnSpc="1"/>
          <a:lstStyle/>
          <a:p>
            <a:pPr algn="just">
              <a:lnSpc>
                <a:spcPct val="110000"/>
              </a:lnSpc>
              <a:spcBef>
                <a:spcPct val="10000"/>
              </a:spcBef>
              <a:buFontTx/>
              <a:buNone/>
              <a:defRPr/>
            </a:pPr>
            <a:r>
              <a:rPr lang="en-US" altLang="zh-CN" sz="2400" b="1" dirty="0">
                <a:solidFill>
                  <a:srgbClr val="000066"/>
                </a:solidFill>
                <a:cs typeface="+mn-ea"/>
                <a:sym typeface="+mn-lt"/>
              </a:rPr>
              <a:t>2. </a:t>
            </a:r>
            <a:r>
              <a:rPr lang="zh-CN" altLang="en-US" sz="2400" b="1" dirty="0">
                <a:solidFill>
                  <a:srgbClr val="000066"/>
                </a:solidFill>
                <a:cs typeface="+mn-ea"/>
                <a:sym typeface="+mn-lt"/>
              </a:rPr>
              <a:t>分析</a:t>
            </a:r>
            <a:endParaRPr lang="zh-CN" altLang="en-US" sz="2400" b="1" dirty="0">
              <a:solidFill>
                <a:srgbClr val="000066"/>
              </a:solidFill>
              <a:cs typeface="+mn-ea"/>
              <a:sym typeface="+mn-lt"/>
            </a:endParaRPr>
          </a:p>
          <a:p>
            <a:pPr marL="0" indent="0" algn="just">
              <a:lnSpc>
                <a:spcPct val="150000"/>
              </a:lnSpc>
              <a:spcBef>
                <a:spcPct val="10000"/>
              </a:spcBef>
              <a:buFontTx/>
              <a:buNone/>
              <a:defRPr/>
            </a:pPr>
            <a:r>
              <a:rPr lang="zh-CN" altLang="en-US" sz="2400" b="1" dirty="0">
                <a:cs typeface="+mn-ea"/>
                <a:sym typeface="+mn-lt"/>
              </a:rPr>
              <a:t>    由于是近距离传输，不用</a:t>
            </a:r>
            <a:r>
              <a:rPr lang="en-US" altLang="zh-CN" sz="2400" b="1" dirty="0">
                <a:cs typeface="+mn-ea"/>
                <a:sym typeface="+mn-lt"/>
              </a:rPr>
              <a:t>MODEM</a:t>
            </a:r>
            <a:r>
              <a:rPr lang="zh-CN" altLang="en-US" sz="2400" b="1" dirty="0">
                <a:cs typeface="+mn-ea"/>
                <a:sym typeface="+mn-lt"/>
              </a:rPr>
              <a:t>，直接互连。由于采用查询</a:t>
            </a:r>
            <a:r>
              <a:rPr lang="en-US" altLang="zh-CN" sz="2400" b="1" dirty="0">
                <a:cs typeface="+mn-ea"/>
                <a:sym typeface="+mn-lt"/>
              </a:rPr>
              <a:t>I/O</a:t>
            </a:r>
            <a:r>
              <a:rPr lang="zh-CN" altLang="en-US" sz="2400" b="1" dirty="0">
                <a:cs typeface="+mn-ea"/>
                <a:sym typeface="+mn-lt"/>
              </a:rPr>
              <a:t>方式，故收</a:t>
            </a:r>
            <a:r>
              <a:rPr lang="en-US" altLang="zh-CN" sz="2400" b="1" dirty="0">
                <a:cs typeface="+mn-ea"/>
                <a:sym typeface="+mn-lt"/>
              </a:rPr>
              <a:t>/</a:t>
            </a:r>
            <a:r>
              <a:rPr lang="zh-CN" altLang="en-US" sz="2400" b="1" dirty="0">
                <a:cs typeface="+mn-ea"/>
                <a:sym typeface="+mn-lt"/>
              </a:rPr>
              <a:t>发程序中只需检查发</a:t>
            </a:r>
            <a:r>
              <a:rPr lang="en-US" altLang="zh-CN" sz="2400" b="1" dirty="0">
                <a:cs typeface="+mn-ea"/>
                <a:sym typeface="+mn-lt"/>
              </a:rPr>
              <a:t>/</a:t>
            </a:r>
            <a:r>
              <a:rPr lang="zh-CN" altLang="en-US" sz="2400" b="1" dirty="0">
                <a:cs typeface="+mn-ea"/>
                <a:sym typeface="+mn-lt"/>
              </a:rPr>
              <a:t>收准备好的状态是否置位，即可收发</a:t>
            </a:r>
            <a:r>
              <a:rPr lang="en-US" altLang="zh-CN" sz="2400" b="1" dirty="0">
                <a:cs typeface="+mn-ea"/>
                <a:sym typeface="+mn-lt"/>
              </a:rPr>
              <a:t>1</a:t>
            </a:r>
            <a:r>
              <a:rPr lang="zh-CN" altLang="en-US" sz="2400" b="1" dirty="0">
                <a:cs typeface="+mn-ea"/>
                <a:sym typeface="+mn-lt"/>
              </a:rPr>
              <a:t>个字节。</a:t>
            </a:r>
            <a:endParaRPr lang="en-US" altLang="zh-CN" sz="2400" b="1" dirty="0">
              <a:cs typeface="+mn-ea"/>
              <a:sym typeface="+mn-lt"/>
            </a:endParaRPr>
          </a:p>
          <a:p>
            <a:pPr marL="0" indent="0" algn="just">
              <a:lnSpc>
                <a:spcPct val="150000"/>
              </a:lnSpc>
              <a:spcBef>
                <a:spcPct val="10000"/>
              </a:spcBef>
              <a:buFontTx/>
              <a:buNone/>
              <a:defRPr/>
            </a:pPr>
            <a:r>
              <a:rPr lang="en-US" altLang="zh-CN" sz="2400" b="1" dirty="0">
                <a:cs typeface="+mn-ea"/>
                <a:sym typeface="+mn-lt"/>
              </a:rPr>
              <a:t>    </a:t>
            </a:r>
            <a:r>
              <a:rPr lang="zh-CN" altLang="en-US" sz="2400" b="1" dirty="0">
                <a:cs typeface="+mn-ea"/>
                <a:sym typeface="+mn-lt"/>
              </a:rPr>
              <a:t>发送时查</a:t>
            </a:r>
            <a:r>
              <a:rPr lang="en-US" altLang="zh-CN" sz="2400" b="1" dirty="0">
                <a:solidFill>
                  <a:srgbClr val="800000"/>
                </a:solidFill>
                <a:cs typeface="+mn-ea"/>
                <a:sym typeface="+mn-lt"/>
              </a:rPr>
              <a:t>T</a:t>
            </a:r>
            <a:r>
              <a:rPr lang="en-US" altLang="zh-CN" sz="2400" b="1" baseline="-25000" dirty="0">
                <a:solidFill>
                  <a:srgbClr val="800000"/>
                </a:solidFill>
                <a:cs typeface="+mn-ea"/>
                <a:sym typeface="+mn-lt"/>
              </a:rPr>
              <a:t>X</a:t>
            </a:r>
            <a:r>
              <a:rPr lang="en-US" altLang="zh-CN" sz="2400" b="1" dirty="0">
                <a:solidFill>
                  <a:srgbClr val="800000"/>
                </a:solidFill>
                <a:cs typeface="+mn-ea"/>
                <a:sym typeface="+mn-lt"/>
              </a:rPr>
              <a:t>RDY</a:t>
            </a:r>
            <a:r>
              <a:rPr lang="zh-CN" altLang="en-US" sz="2400" b="1" dirty="0">
                <a:cs typeface="+mn-ea"/>
                <a:sym typeface="+mn-lt"/>
              </a:rPr>
              <a:t>是否为</a:t>
            </a:r>
            <a:r>
              <a:rPr lang="en-US" altLang="zh-CN" sz="2400" b="1" dirty="0">
                <a:cs typeface="+mn-ea"/>
                <a:sym typeface="+mn-lt"/>
              </a:rPr>
              <a:t>1</a:t>
            </a:r>
            <a:endParaRPr lang="en-US" altLang="zh-CN" sz="2400" b="1" dirty="0">
              <a:cs typeface="+mn-ea"/>
              <a:sym typeface="+mn-lt"/>
            </a:endParaRPr>
          </a:p>
          <a:p>
            <a:pPr marL="0" indent="0" algn="just">
              <a:lnSpc>
                <a:spcPct val="150000"/>
              </a:lnSpc>
              <a:spcBef>
                <a:spcPct val="10000"/>
              </a:spcBef>
              <a:buFontTx/>
              <a:buNone/>
              <a:defRPr/>
            </a:pPr>
            <a:r>
              <a:rPr lang="en-US" altLang="zh-CN" sz="2400" b="1" dirty="0">
                <a:cs typeface="+mn-ea"/>
                <a:sym typeface="+mn-lt"/>
              </a:rPr>
              <a:t>    </a:t>
            </a:r>
            <a:r>
              <a:rPr lang="zh-CN" altLang="en-US" sz="2400" b="1" dirty="0">
                <a:cs typeface="+mn-ea"/>
                <a:sym typeface="+mn-lt"/>
              </a:rPr>
              <a:t>接收时查</a:t>
            </a:r>
            <a:r>
              <a:rPr lang="en-US" altLang="zh-CN" sz="2400" b="1" dirty="0">
                <a:solidFill>
                  <a:srgbClr val="800000"/>
                </a:solidFill>
                <a:cs typeface="+mn-ea"/>
                <a:sym typeface="+mn-lt"/>
              </a:rPr>
              <a:t>R</a:t>
            </a:r>
            <a:r>
              <a:rPr lang="en-US" altLang="zh-CN" sz="2400" b="1" baseline="-25000" dirty="0">
                <a:solidFill>
                  <a:srgbClr val="800000"/>
                </a:solidFill>
                <a:cs typeface="+mn-ea"/>
                <a:sym typeface="+mn-lt"/>
              </a:rPr>
              <a:t>X</a:t>
            </a:r>
            <a:r>
              <a:rPr lang="en-US" altLang="zh-CN" sz="2400" b="1" dirty="0">
                <a:solidFill>
                  <a:srgbClr val="800000"/>
                </a:solidFill>
                <a:cs typeface="+mn-ea"/>
                <a:sym typeface="+mn-lt"/>
              </a:rPr>
              <a:t>RDY</a:t>
            </a:r>
            <a:r>
              <a:rPr lang="zh-CN" altLang="en-US" sz="2400" b="1" dirty="0">
                <a:cs typeface="+mn-ea"/>
                <a:sym typeface="+mn-lt"/>
              </a:rPr>
              <a:t>是否为</a:t>
            </a:r>
            <a:r>
              <a:rPr lang="en-US" altLang="zh-CN" sz="2400" b="1" dirty="0">
                <a:cs typeface="+mn-ea"/>
                <a:sym typeface="+mn-lt"/>
              </a:rPr>
              <a:t>1</a:t>
            </a:r>
            <a:endParaRPr lang="en-US" altLang="zh-CN" sz="2400" b="1" dirty="0">
              <a:cs typeface="+mn-ea"/>
              <a:sym typeface="+mn-lt"/>
            </a:endParaRPr>
          </a:p>
        </p:txBody>
      </p:sp>
    </p:spTree>
  </p:cSld>
  <p:clrMapOvr>
    <a:masterClrMapping/>
  </p:clrMapOvr>
  <p:transition>
    <p:rand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454660" y="1334135"/>
            <a:ext cx="8485505" cy="501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30000"/>
              </a:lnSpc>
              <a:buClr>
                <a:schemeClr val="accent2"/>
              </a:buClr>
              <a:buSzPct val="80000"/>
              <a:buFont typeface="Wingdings" panose="05000000000000000000" pitchFamily="2" charset="2"/>
              <a:buNone/>
            </a:pPr>
            <a:r>
              <a:rPr lang="en-US" altLang="zh-CN" dirty="0">
                <a:solidFill>
                  <a:srgbClr val="000066"/>
                </a:solidFill>
                <a:latin typeface="+mn-lt"/>
                <a:ea typeface="+mn-ea"/>
                <a:cs typeface="+mn-ea"/>
                <a:sym typeface="+mn-lt"/>
              </a:rPr>
              <a:t>3. </a:t>
            </a:r>
            <a:r>
              <a:rPr lang="zh-CN" altLang="en-US" dirty="0">
                <a:solidFill>
                  <a:srgbClr val="000066"/>
                </a:solidFill>
                <a:latin typeface="+mn-lt"/>
                <a:ea typeface="+mn-ea"/>
                <a:cs typeface="+mn-ea"/>
                <a:sym typeface="+mn-lt"/>
              </a:rPr>
              <a:t>设计</a:t>
            </a:r>
            <a:endParaRPr lang="zh-CN" altLang="en-US" dirty="0">
              <a:solidFill>
                <a:srgbClr val="000066"/>
              </a:solidFill>
              <a:latin typeface="+mn-lt"/>
              <a:ea typeface="+mn-ea"/>
              <a:cs typeface="+mn-ea"/>
              <a:sym typeface="+mn-lt"/>
            </a:endParaRPr>
          </a:p>
          <a:p>
            <a:pPr algn="just">
              <a:lnSpc>
                <a:spcPct val="140000"/>
              </a:lnSpc>
              <a:buClr>
                <a:schemeClr val="accent2"/>
              </a:buClr>
              <a:buSzPct val="80000"/>
              <a:buFont typeface="Wingdings" panose="05000000000000000000" pitchFamily="2" charset="2"/>
              <a:buNone/>
            </a:pPr>
            <a:r>
              <a:rPr lang="en-US" altLang="zh-CN" dirty="0">
                <a:solidFill>
                  <a:srgbClr val="000066"/>
                </a:solidFill>
                <a:latin typeface="+mn-lt"/>
                <a:ea typeface="+mn-ea"/>
                <a:cs typeface="+mn-ea"/>
                <a:sym typeface="+mn-lt"/>
              </a:rPr>
              <a:t>1</a:t>
            </a:r>
            <a:r>
              <a:rPr lang="zh-CN" altLang="en-US" dirty="0">
                <a:solidFill>
                  <a:srgbClr val="000066"/>
                </a:solidFill>
                <a:latin typeface="+mn-lt"/>
                <a:ea typeface="+mn-ea"/>
                <a:cs typeface="+mn-ea"/>
                <a:sym typeface="+mn-lt"/>
              </a:rPr>
              <a:t>）硬件连接</a:t>
            </a:r>
            <a:endParaRPr lang="zh-CN" altLang="en-US" dirty="0">
              <a:solidFill>
                <a:srgbClr val="000066"/>
              </a:solidFill>
              <a:latin typeface="+mn-lt"/>
              <a:ea typeface="+mn-ea"/>
              <a:cs typeface="+mn-ea"/>
              <a:sym typeface="+mn-lt"/>
            </a:endParaRPr>
          </a:p>
          <a:p>
            <a:pPr algn="just">
              <a:lnSpc>
                <a:spcPct val="140000"/>
              </a:lnSpc>
              <a:buClr>
                <a:schemeClr val="accent2"/>
              </a:buClr>
              <a:buSzPct val="80000"/>
              <a:buFont typeface="Wingdings" panose="05000000000000000000" pitchFamily="2" charset="2"/>
              <a:buNone/>
            </a:pPr>
            <a:r>
              <a:rPr lang="zh-CN" altLang="en-US" dirty="0">
                <a:latin typeface="+mn-lt"/>
                <a:ea typeface="+mn-ea"/>
                <a:cs typeface="+mn-ea"/>
                <a:sym typeface="+mn-lt"/>
              </a:rPr>
              <a:t>    根据以上分析把二台</a:t>
            </a:r>
            <a:r>
              <a:rPr lang="en-US" altLang="zh-CN" dirty="0">
                <a:latin typeface="+mn-lt"/>
                <a:ea typeface="+mn-ea"/>
                <a:cs typeface="+mn-ea"/>
                <a:sym typeface="+mn-lt"/>
              </a:rPr>
              <a:t>PC</a:t>
            </a:r>
            <a:r>
              <a:rPr lang="zh-CN" altLang="en-US" dirty="0">
                <a:latin typeface="+mn-lt"/>
                <a:ea typeface="+mn-ea"/>
                <a:cs typeface="+mn-ea"/>
                <a:sym typeface="+mn-lt"/>
              </a:rPr>
              <a:t>机都当作数据终端设备</a:t>
            </a:r>
            <a:r>
              <a:rPr lang="en-US" altLang="zh-CN" dirty="0">
                <a:latin typeface="+mn-lt"/>
                <a:ea typeface="+mn-ea"/>
                <a:cs typeface="+mn-ea"/>
                <a:sym typeface="+mn-lt"/>
              </a:rPr>
              <a:t>DTE</a:t>
            </a:r>
            <a:r>
              <a:rPr lang="zh-CN" altLang="en-US" dirty="0">
                <a:latin typeface="+mn-lt"/>
                <a:ea typeface="+mn-ea"/>
                <a:cs typeface="+mn-ea"/>
                <a:sym typeface="+mn-lt"/>
              </a:rPr>
              <a:t>，它们之间</a:t>
            </a:r>
            <a:r>
              <a:rPr lang="zh-CN" altLang="en-US" dirty="0">
                <a:solidFill>
                  <a:srgbClr val="C00000"/>
                </a:solidFill>
                <a:latin typeface="+mn-lt"/>
                <a:ea typeface="+mn-ea"/>
                <a:cs typeface="+mn-ea"/>
                <a:sym typeface="+mn-lt"/>
              </a:rPr>
              <a:t>只需</a:t>
            </a:r>
            <a:r>
              <a:rPr lang="en-US" altLang="zh-CN" dirty="0">
                <a:solidFill>
                  <a:srgbClr val="C00000"/>
                </a:solidFill>
                <a:latin typeface="+mn-lt"/>
                <a:ea typeface="+mn-ea"/>
                <a:cs typeface="+mn-ea"/>
                <a:sym typeface="+mn-lt"/>
              </a:rPr>
              <a:t>T</a:t>
            </a:r>
            <a:r>
              <a:rPr lang="en-US" altLang="zh-CN" baseline="-25000" dirty="0">
                <a:solidFill>
                  <a:srgbClr val="C00000"/>
                </a:solidFill>
                <a:latin typeface="+mn-lt"/>
                <a:ea typeface="+mn-ea"/>
                <a:cs typeface="+mn-ea"/>
                <a:sym typeface="+mn-lt"/>
              </a:rPr>
              <a:t>X</a:t>
            </a:r>
            <a:r>
              <a:rPr lang="en-US" altLang="zh-CN" dirty="0">
                <a:solidFill>
                  <a:srgbClr val="C00000"/>
                </a:solidFill>
                <a:latin typeface="+mn-lt"/>
                <a:ea typeface="+mn-ea"/>
                <a:cs typeface="+mn-ea"/>
                <a:sym typeface="+mn-lt"/>
              </a:rPr>
              <a:t>D</a:t>
            </a:r>
            <a:r>
              <a:rPr lang="zh-CN" altLang="en-US" dirty="0">
                <a:solidFill>
                  <a:srgbClr val="C00000"/>
                </a:solidFill>
                <a:latin typeface="+mn-lt"/>
                <a:ea typeface="+mn-ea"/>
                <a:cs typeface="+mn-ea"/>
                <a:sym typeface="+mn-lt"/>
              </a:rPr>
              <a:t>、</a:t>
            </a:r>
            <a:r>
              <a:rPr lang="en-US" altLang="zh-CN" dirty="0">
                <a:solidFill>
                  <a:srgbClr val="C00000"/>
                </a:solidFill>
                <a:latin typeface="+mn-lt"/>
                <a:ea typeface="+mn-ea"/>
                <a:cs typeface="+mn-ea"/>
                <a:sym typeface="+mn-lt"/>
              </a:rPr>
              <a:t>R</a:t>
            </a:r>
            <a:r>
              <a:rPr lang="en-US" altLang="zh-CN" baseline="-25000" dirty="0">
                <a:solidFill>
                  <a:srgbClr val="C00000"/>
                </a:solidFill>
                <a:latin typeface="+mn-lt"/>
                <a:ea typeface="+mn-ea"/>
                <a:cs typeface="+mn-ea"/>
                <a:sym typeface="+mn-lt"/>
              </a:rPr>
              <a:t>X</a:t>
            </a:r>
            <a:r>
              <a:rPr lang="en-US" altLang="zh-CN" dirty="0">
                <a:solidFill>
                  <a:srgbClr val="C00000"/>
                </a:solidFill>
                <a:latin typeface="+mn-lt"/>
                <a:ea typeface="+mn-ea"/>
                <a:cs typeface="+mn-ea"/>
                <a:sym typeface="+mn-lt"/>
              </a:rPr>
              <a:t>D</a:t>
            </a:r>
            <a:r>
              <a:rPr lang="zh-CN" altLang="en-US" dirty="0">
                <a:solidFill>
                  <a:srgbClr val="C00000"/>
                </a:solidFill>
                <a:latin typeface="+mn-lt"/>
                <a:ea typeface="+mn-ea"/>
                <a:cs typeface="+mn-ea"/>
                <a:sym typeface="+mn-lt"/>
              </a:rPr>
              <a:t>和</a:t>
            </a:r>
            <a:r>
              <a:rPr lang="en-US" altLang="zh-CN" dirty="0">
                <a:solidFill>
                  <a:srgbClr val="C00000"/>
                </a:solidFill>
                <a:latin typeface="+mn-lt"/>
                <a:ea typeface="+mn-ea"/>
                <a:cs typeface="+mn-ea"/>
                <a:sym typeface="+mn-lt"/>
              </a:rPr>
              <a:t>SG</a:t>
            </a:r>
            <a:r>
              <a:rPr lang="zh-CN" altLang="en-US" dirty="0">
                <a:solidFill>
                  <a:srgbClr val="C00000"/>
                </a:solidFill>
                <a:latin typeface="+mn-lt"/>
                <a:ea typeface="+mn-ea"/>
                <a:cs typeface="+mn-ea"/>
                <a:sym typeface="+mn-lt"/>
              </a:rPr>
              <a:t>三根线连接就能通信</a:t>
            </a:r>
            <a:endParaRPr lang="zh-CN" altLang="en-US" dirty="0">
              <a:solidFill>
                <a:srgbClr val="C00000"/>
              </a:solidFill>
              <a:latin typeface="+mn-lt"/>
              <a:ea typeface="+mn-ea"/>
              <a:cs typeface="+mn-ea"/>
              <a:sym typeface="+mn-lt"/>
            </a:endParaRPr>
          </a:p>
          <a:p>
            <a:pPr algn="just">
              <a:lnSpc>
                <a:spcPct val="140000"/>
              </a:lnSpc>
              <a:buClr>
                <a:schemeClr val="accent2"/>
              </a:buClr>
              <a:buSzPct val="80000"/>
              <a:buFont typeface="Wingdings" panose="05000000000000000000" pitchFamily="2" charset="2"/>
              <a:buNone/>
            </a:pPr>
            <a:r>
              <a:rPr lang="zh-CN" altLang="en-US" smtClean="0">
                <a:latin typeface="楷体_GB2312" pitchFamily="49" charset="-122"/>
                <a:ea typeface="楷体_GB2312" pitchFamily="49" charset="-122"/>
                <a:sym typeface="+mn-ea"/>
              </a:rPr>
              <a:t>收</a:t>
            </a:r>
            <a:r>
              <a:rPr lang="en-US" altLang="zh-CN" smtClean="0">
                <a:latin typeface="楷体_GB2312" pitchFamily="49" charset="-122"/>
                <a:ea typeface="楷体_GB2312" pitchFamily="49" charset="-122"/>
                <a:sym typeface="+mn-ea"/>
              </a:rPr>
              <a:t>/</a:t>
            </a:r>
            <a:r>
              <a:rPr lang="zh-CN" altLang="en-US" smtClean="0">
                <a:latin typeface="楷体_GB2312" pitchFamily="49" charset="-122"/>
                <a:ea typeface="楷体_GB2312" pitchFamily="49" charset="-122"/>
                <a:sym typeface="+mn-ea"/>
              </a:rPr>
              <a:t>发时钟为</a:t>
            </a:r>
            <a:r>
              <a:rPr lang="en-US" altLang="zh-CN" smtClean="0">
                <a:latin typeface="楷体_GB2312" pitchFamily="49" charset="-122"/>
                <a:ea typeface="楷体_GB2312" pitchFamily="49" charset="-122"/>
                <a:sym typeface="+mn-ea"/>
              </a:rPr>
              <a:t>64</a:t>
            </a:r>
            <a:r>
              <a:rPr lang="zh-CN" altLang="en-US" smtClean="0">
                <a:latin typeface="楷体_GB2312" pitchFamily="49" charset="-122"/>
                <a:ea typeface="楷体_GB2312" pitchFamily="49" charset="-122"/>
                <a:sym typeface="+mn-ea"/>
              </a:rPr>
              <a:t>*</a:t>
            </a:r>
            <a:r>
              <a:rPr lang="en-US" altLang="zh-CN" smtClean="0">
                <a:latin typeface="楷体_GB2312" pitchFamily="49" charset="-122"/>
                <a:ea typeface="楷体_GB2312" pitchFamily="49" charset="-122"/>
                <a:sym typeface="+mn-ea"/>
              </a:rPr>
              <a:t>4800=307200hz</a:t>
            </a:r>
            <a:r>
              <a:rPr lang="zh-CN" altLang="en-US" smtClean="0">
                <a:latin typeface="楷体_GB2312" pitchFamily="49" charset="-122"/>
                <a:ea typeface="楷体_GB2312" pitchFamily="49" charset="-122"/>
                <a:sym typeface="+mn-ea"/>
              </a:rPr>
              <a:t>，直接接到甲机的发送时钟端和乙机的接收时钟端。</a:t>
            </a:r>
            <a:endParaRPr lang="zh-CN" altLang="en-US" dirty="0">
              <a:solidFill>
                <a:srgbClr val="C00000"/>
              </a:solidFill>
              <a:latin typeface="+mn-lt"/>
              <a:ea typeface="+mn-ea"/>
              <a:cs typeface="+mn-ea"/>
              <a:sym typeface="+mn-lt"/>
            </a:endParaRPr>
          </a:p>
          <a:p>
            <a:pPr algn="just">
              <a:lnSpc>
                <a:spcPct val="140000"/>
              </a:lnSpc>
              <a:spcBef>
                <a:spcPts val="2400"/>
              </a:spcBef>
              <a:buClr>
                <a:schemeClr val="accent2"/>
              </a:buClr>
              <a:buSzPct val="80000"/>
              <a:buFont typeface="Wingdings" panose="05000000000000000000" pitchFamily="2" charset="2"/>
              <a:buNone/>
            </a:pPr>
            <a:r>
              <a:rPr lang="zh-CN" altLang="en-US" dirty="0">
                <a:solidFill>
                  <a:schemeClr val="folHlink"/>
                </a:solidFill>
                <a:latin typeface="+mn-lt"/>
                <a:ea typeface="+mn-ea"/>
                <a:cs typeface="+mn-ea"/>
                <a:sym typeface="+mn-lt"/>
              </a:rPr>
              <a:t>   </a:t>
            </a:r>
            <a:r>
              <a:rPr lang="zh-CN" altLang="en-US" dirty="0">
                <a:solidFill>
                  <a:srgbClr val="000066"/>
                </a:solidFill>
                <a:latin typeface="+mn-lt"/>
                <a:ea typeface="+mn-ea"/>
                <a:cs typeface="+mn-ea"/>
                <a:sym typeface="+mn-lt"/>
              </a:rPr>
              <a:t>主要电路：</a:t>
            </a:r>
            <a:endParaRPr lang="zh-CN" altLang="en-US" dirty="0">
              <a:solidFill>
                <a:srgbClr val="000066"/>
              </a:solidFill>
              <a:latin typeface="+mn-lt"/>
              <a:ea typeface="+mn-ea"/>
              <a:cs typeface="+mn-ea"/>
              <a:sym typeface="+mn-lt"/>
            </a:endParaRPr>
          </a:p>
          <a:p>
            <a:pPr algn="just">
              <a:lnSpc>
                <a:spcPct val="140000"/>
              </a:lnSpc>
              <a:buClr>
                <a:schemeClr val="accent2"/>
              </a:buClr>
              <a:buSzPct val="80000"/>
              <a:buFont typeface="Wingdings" panose="05000000000000000000" pitchFamily="2" charset="2"/>
              <a:buNone/>
            </a:pPr>
            <a:r>
              <a:rPr lang="zh-CN" altLang="en-US" dirty="0">
                <a:latin typeface="+mn-lt"/>
                <a:ea typeface="+mn-ea"/>
                <a:cs typeface="+mn-ea"/>
                <a:sym typeface="+mn-lt"/>
              </a:rPr>
              <a:t>   ① </a:t>
            </a:r>
            <a:r>
              <a:rPr lang="en-US" altLang="zh-CN" dirty="0">
                <a:latin typeface="+mn-lt"/>
                <a:ea typeface="+mn-ea"/>
                <a:cs typeface="+mn-ea"/>
                <a:sym typeface="+mn-lt"/>
              </a:rPr>
              <a:t>8251A</a:t>
            </a:r>
            <a:r>
              <a:rPr lang="zh-CN" altLang="en-US" dirty="0">
                <a:latin typeface="+mn-lt"/>
                <a:ea typeface="+mn-ea"/>
                <a:cs typeface="+mn-ea"/>
                <a:sym typeface="+mn-lt"/>
              </a:rPr>
              <a:t>串行口     ② </a:t>
            </a:r>
            <a:r>
              <a:rPr lang="en-US" altLang="zh-CN" dirty="0">
                <a:latin typeface="+mn-lt"/>
                <a:ea typeface="+mn-ea"/>
                <a:cs typeface="+mn-ea"/>
                <a:sym typeface="+mn-lt"/>
              </a:rPr>
              <a:t>TTL/EIA</a:t>
            </a:r>
            <a:r>
              <a:rPr lang="zh-CN" altLang="en-US" dirty="0">
                <a:latin typeface="+mn-lt"/>
                <a:ea typeface="+mn-ea"/>
                <a:cs typeface="+mn-ea"/>
                <a:sym typeface="+mn-lt"/>
              </a:rPr>
              <a:t>变换器</a:t>
            </a:r>
            <a:endParaRPr lang="zh-CN" altLang="en-US" dirty="0">
              <a:latin typeface="+mn-lt"/>
              <a:ea typeface="+mn-ea"/>
              <a:cs typeface="+mn-ea"/>
              <a:sym typeface="+mn-lt"/>
            </a:endParaRPr>
          </a:p>
          <a:p>
            <a:pPr algn="just">
              <a:lnSpc>
                <a:spcPct val="140000"/>
              </a:lnSpc>
              <a:buClr>
                <a:schemeClr val="accent2"/>
              </a:buClr>
              <a:buSzPct val="80000"/>
              <a:buFont typeface="Wingdings" panose="05000000000000000000" pitchFamily="2" charset="2"/>
              <a:buNone/>
            </a:pPr>
            <a:r>
              <a:rPr lang="zh-CN" altLang="en-US" dirty="0">
                <a:latin typeface="+mn-lt"/>
                <a:ea typeface="+mn-ea"/>
                <a:cs typeface="+mn-ea"/>
                <a:sym typeface="+mn-lt"/>
              </a:rPr>
              <a:t>   ③ 波特率发生器      ④ 地址译码电路</a:t>
            </a:r>
            <a:endParaRPr lang="zh-CN" altLang="en-US" dirty="0">
              <a:latin typeface="+mn-lt"/>
              <a:ea typeface="+mn-ea"/>
              <a:cs typeface="+mn-ea"/>
              <a:sym typeface="+mn-lt"/>
            </a:endParaRPr>
          </a:p>
        </p:txBody>
      </p:sp>
    </p:spTree>
  </p:cSld>
  <p:clrMapOvr>
    <a:masterClrMapping/>
  </p:clrMapOvr>
  <p:transition>
    <p:random/>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9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95288" y="1074103"/>
            <a:ext cx="8353425"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 Box 93"/>
          <p:cNvSpPr txBox="1">
            <a:spLocks noChangeArrowheads="1"/>
          </p:cNvSpPr>
          <p:nvPr/>
        </p:nvSpPr>
        <p:spPr bwMode="auto">
          <a:xfrm>
            <a:off x="1869440" y="5113020"/>
            <a:ext cx="6048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Blip>
                <a:blip r:embed="rId2"/>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3"/>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FontTx/>
              <a:buNone/>
            </a:pPr>
            <a:r>
              <a:rPr lang="en-US" altLang="zh-CN" sz="2400" b="1">
                <a:latin typeface="楷体_GB2312" pitchFamily="49" charset="-122"/>
                <a:ea typeface="楷体_GB2312" pitchFamily="49" charset="-122"/>
              </a:rPr>
              <a:t>RS232</a:t>
            </a:r>
            <a:r>
              <a:rPr lang="zh-CN" altLang="en-US" sz="2400" b="1" smtClean="0">
                <a:latin typeface="楷体_GB2312" pitchFamily="49" charset="-122"/>
                <a:ea typeface="楷体_GB2312" pitchFamily="49" charset="-122"/>
              </a:rPr>
              <a:t>标准的双</a:t>
            </a:r>
            <a:r>
              <a:rPr lang="zh-CN" altLang="en-US" sz="2400" b="1">
                <a:latin typeface="楷体_GB2312" pitchFamily="49" charset="-122"/>
                <a:ea typeface="楷体_GB2312" pitchFamily="49" charset="-122"/>
              </a:rPr>
              <a:t>机串行通信接口电路框图</a:t>
            </a:r>
            <a:endParaRPr lang="zh-CN" altLang="en-US" sz="2400" b="1">
              <a:latin typeface="楷体_GB2312" pitchFamily="49" charset="-122"/>
              <a:ea typeface="楷体_GB2312" pitchFamily="49" charset="-122"/>
            </a:endParaRPr>
          </a:p>
        </p:txBody>
      </p:sp>
    </p:spTree>
  </p:cSld>
  <p:clrMapOvr>
    <a:masterClrMapping/>
  </p:clrMapOvr>
  <p:transition>
    <p:random/>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灯片编号占位符 2"/>
          <p:cNvSpPr>
            <a:spLocks noGrp="1"/>
          </p:cNvSpPr>
          <p:nvPr>
            <p:ph type="sldNum" sz="quarter" idx="11"/>
          </p:nvPr>
        </p:nvSpPr>
        <p:spPr/>
        <p:txBody>
          <a:bodyPr/>
          <a:p>
            <a:pPr>
              <a:defRPr/>
            </a:pPr>
            <a:fld id="{6BCF1DF7-179B-4BE8-B4D4-8104571EFAF4}" type="slidenum">
              <a:rPr lang="en-US" altLang="zh-CN"/>
            </a:fld>
            <a:endParaRPr lang="en-US" altLang="zh-CN"/>
          </a:p>
        </p:txBody>
      </p:sp>
      <p:sp>
        <p:nvSpPr>
          <p:cNvPr id="70659" name="矩形 1"/>
          <p:cNvSpPr>
            <a:spLocks noChangeArrowheads="1"/>
          </p:cNvSpPr>
          <p:nvPr/>
        </p:nvSpPr>
        <p:spPr bwMode="auto">
          <a:xfrm>
            <a:off x="348390" y="1551971"/>
            <a:ext cx="7898580" cy="100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30000"/>
              </a:lnSpc>
              <a:buClr>
                <a:schemeClr val="accent2"/>
              </a:buClr>
              <a:buSzPct val="80000"/>
              <a:buFont typeface="Wingdings" panose="05000000000000000000" pitchFamily="2" charset="2"/>
              <a:buNone/>
            </a:pPr>
            <a:r>
              <a:rPr lang="en-US" altLang="zh-CN" dirty="0">
                <a:solidFill>
                  <a:srgbClr val="000066"/>
                </a:solidFill>
                <a:latin typeface="+mn-lt"/>
                <a:ea typeface="+mn-ea"/>
                <a:cs typeface="+mn-ea"/>
                <a:sym typeface="+mn-lt"/>
              </a:rPr>
              <a:t>2</a:t>
            </a:r>
            <a:r>
              <a:rPr lang="zh-CN" altLang="en-US" dirty="0">
                <a:solidFill>
                  <a:srgbClr val="000066"/>
                </a:solidFill>
                <a:latin typeface="+mn-lt"/>
                <a:ea typeface="+mn-ea"/>
                <a:cs typeface="+mn-ea"/>
                <a:sym typeface="+mn-lt"/>
              </a:rPr>
              <a:t>）软件编程：</a:t>
            </a:r>
            <a:r>
              <a:rPr lang="zh-CN" altLang="en-US" dirty="0">
                <a:latin typeface="+mn-lt"/>
                <a:ea typeface="+mn-ea"/>
                <a:cs typeface="+mn-ea"/>
                <a:sym typeface="+mn-lt"/>
              </a:rPr>
              <a:t>接收和发送程序分开编写，每个程序段包括初始化、状态查询和输入输出部分。</a:t>
            </a:r>
            <a:endParaRPr lang="zh-CN" altLang="en-US" dirty="0">
              <a:latin typeface="+mn-lt"/>
              <a:ea typeface="+mn-ea"/>
              <a:cs typeface="+mn-ea"/>
              <a:sym typeface="+mn-lt"/>
            </a:endParaRPr>
          </a:p>
        </p:txBody>
      </p:sp>
    </p:spTree>
  </p:cSld>
  <p:clrMapOvr>
    <a:masterClrMapping/>
  </p:clrMapOvr>
  <p:transition>
    <p:random/>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type="body" idx="1"/>
          </p:nvPr>
        </p:nvSpPr>
        <p:spPr bwMode="auto">
          <a:xfrm>
            <a:off x="273275" y="1022206"/>
            <a:ext cx="8032954" cy="4311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457200" indent="-457200">
              <a:lnSpc>
                <a:spcPct val="85000"/>
              </a:lnSpc>
              <a:buFont typeface="+mj-ea"/>
              <a:buAutoNum type="circleNumDbPlain"/>
            </a:pPr>
            <a:r>
              <a:rPr lang="zh-CN" altLang="en-US" sz="2400" b="1" dirty="0">
                <a:solidFill>
                  <a:srgbClr val="C00000"/>
                </a:solidFill>
                <a:cs typeface="+mn-ea"/>
                <a:sym typeface="+mn-lt"/>
              </a:rPr>
              <a:t>甲机发送程序</a:t>
            </a:r>
            <a:endParaRPr lang="en-US" altLang="zh-CN" sz="2400" b="1" dirty="0">
              <a:solidFill>
                <a:srgbClr val="C00000"/>
              </a:solidFill>
              <a:cs typeface="+mn-ea"/>
              <a:sym typeface="+mn-lt"/>
            </a:endParaRPr>
          </a:p>
          <a:p>
            <a:pPr marL="0" indent="0">
              <a:lnSpc>
                <a:spcPct val="85000"/>
              </a:lnSpc>
              <a:spcBef>
                <a:spcPts val="1800"/>
              </a:spcBef>
              <a:buNone/>
            </a:pPr>
            <a:r>
              <a:rPr lang="en-US" altLang="zh-CN" sz="2200" b="1" dirty="0">
                <a:cs typeface="+mn-ea"/>
                <a:sym typeface="+mn-lt"/>
              </a:rPr>
              <a:t>DATA   SEGMENT</a:t>
            </a:r>
            <a:endParaRPr lang="en-US" altLang="zh-CN" sz="2200" b="1" dirty="0">
              <a:cs typeface="+mn-ea"/>
              <a:sym typeface="+mn-lt"/>
            </a:endParaRPr>
          </a:p>
          <a:p>
            <a:pPr>
              <a:lnSpc>
                <a:spcPct val="85000"/>
              </a:lnSpc>
              <a:buFontTx/>
              <a:buNone/>
            </a:pPr>
            <a:r>
              <a:rPr lang="en-US" altLang="zh-CN" sz="2200" b="1" dirty="0">
                <a:cs typeface="+mn-ea"/>
                <a:sym typeface="+mn-lt"/>
              </a:rPr>
              <a:t>       BUF_T DB 45 DUP(?)</a:t>
            </a:r>
            <a:endParaRPr lang="en-US" altLang="zh-CN" sz="2200" b="1" dirty="0">
              <a:cs typeface="+mn-ea"/>
              <a:sym typeface="+mn-lt"/>
            </a:endParaRPr>
          </a:p>
          <a:p>
            <a:pPr>
              <a:lnSpc>
                <a:spcPct val="85000"/>
              </a:lnSpc>
              <a:buFontTx/>
              <a:buNone/>
            </a:pPr>
            <a:r>
              <a:rPr lang="en-US" altLang="zh-CN" sz="2200" b="1" dirty="0">
                <a:cs typeface="+mn-ea"/>
                <a:sym typeface="+mn-lt"/>
              </a:rPr>
              <a:t>DATA   ENDS</a:t>
            </a:r>
            <a:endParaRPr lang="en-US" altLang="zh-CN" sz="2200" b="1" dirty="0">
              <a:cs typeface="+mn-ea"/>
              <a:sym typeface="+mn-lt"/>
            </a:endParaRPr>
          </a:p>
          <a:p>
            <a:pPr>
              <a:lnSpc>
                <a:spcPct val="85000"/>
              </a:lnSpc>
              <a:buFontTx/>
              <a:buNone/>
            </a:pPr>
            <a:r>
              <a:rPr lang="en-US" altLang="zh-CN" sz="2200" b="1" dirty="0">
                <a:cs typeface="+mn-ea"/>
                <a:sym typeface="+mn-lt"/>
              </a:rPr>
              <a:t>START:  MOV  DX</a:t>
            </a:r>
            <a:r>
              <a:rPr lang="zh-CN" altLang="en-US" sz="2200" b="1" dirty="0">
                <a:cs typeface="+mn-ea"/>
                <a:sym typeface="+mn-lt"/>
              </a:rPr>
              <a:t>，</a:t>
            </a:r>
            <a:r>
              <a:rPr lang="en-US" altLang="zh-CN" sz="2200" b="1" dirty="0">
                <a:cs typeface="+mn-ea"/>
                <a:sym typeface="+mn-lt"/>
              </a:rPr>
              <a:t>309H  </a:t>
            </a:r>
            <a:r>
              <a:rPr lang="zh-CN" altLang="en-US" sz="2200" b="1" dirty="0">
                <a:cs typeface="+mn-ea"/>
                <a:sym typeface="+mn-lt"/>
              </a:rPr>
              <a:t>；</a:t>
            </a:r>
            <a:r>
              <a:rPr lang="en-US" altLang="zh-CN" sz="2200" b="1" dirty="0">
                <a:cs typeface="+mn-ea"/>
                <a:sym typeface="+mn-lt"/>
              </a:rPr>
              <a:t>8251A</a:t>
            </a:r>
            <a:r>
              <a:rPr lang="zh-CN" altLang="en-US" sz="2200" b="1" dirty="0">
                <a:cs typeface="+mn-ea"/>
                <a:sym typeface="+mn-lt"/>
              </a:rPr>
              <a:t>命令端口</a:t>
            </a:r>
            <a:endParaRPr lang="zh-CN" altLang="en-US" sz="2200" b="1" dirty="0">
              <a:cs typeface="+mn-ea"/>
              <a:sym typeface="+mn-lt"/>
            </a:endParaRPr>
          </a:p>
          <a:p>
            <a:pPr>
              <a:lnSpc>
                <a:spcPct val="85000"/>
              </a:lnSpc>
              <a:buFontTx/>
              <a:buNone/>
            </a:pPr>
            <a:r>
              <a:rPr lang="zh-CN" altLang="en-US" sz="2200" b="1" dirty="0">
                <a:cs typeface="+mn-ea"/>
                <a:sym typeface="+mn-lt"/>
              </a:rPr>
              <a:t>              </a:t>
            </a:r>
            <a:r>
              <a:rPr lang="en-US" altLang="zh-CN" sz="2200" b="1" dirty="0">
                <a:solidFill>
                  <a:srgbClr val="FF0000"/>
                </a:solidFill>
                <a:cs typeface="+mn-ea"/>
                <a:sym typeface="+mn-lt"/>
              </a:rPr>
              <a:t>MOV  AL</a:t>
            </a:r>
            <a:r>
              <a:rPr lang="zh-CN" altLang="en-US" sz="2200" b="1" dirty="0">
                <a:solidFill>
                  <a:srgbClr val="FF0000"/>
                </a:solidFill>
                <a:cs typeface="+mn-ea"/>
                <a:sym typeface="+mn-lt"/>
              </a:rPr>
              <a:t>，</a:t>
            </a:r>
            <a:r>
              <a:rPr lang="en-US" altLang="zh-CN" sz="2200" b="1" dirty="0">
                <a:solidFill>
                  <a:srgbClr val="FF0000"/>
                </a:solidFill>
                <a:cs typeface="+mn-ea"/>
                <a:sym typeface="+mn-lt"/>
              </a:rPr>
              <a:t>00H     </a:t>
            </a:r>
            <a:r>
              <a:rPr lang="zh-CN" altLang="en-US" sz="2200" b="1" dirty="0">
                <a:solidFill>
                  <a:srgbClr val="FF0000"/>
                </a:solidFill>
                <a:cs typeface="+mn-ea"/>
                <a:sym typeface="+mn-lt"/>
              </a:rPr>
              <a:t>；</a:t>
            </a:r>
            <a:r>
              <a:rPr lang="zh-CN" altLang="en-US" sz="2200" b="1" dirty="0" smtClean="0">
                <a:solidFill>
                  <a:srgbClr val="3333FF"/>
                </a:solidFill>
                <a:latin typeface="楷体_GB2312" pitchFamily="49" charset="-122"/>
                <a:ea typeface="楷体_GB2312" pitchFamily="49" charset="-122"/>
                <a:sym typeface="+mn-ea"/>
              </a:rPr>
              <a:t>为</a:t>
            </a:r>
            <a:r>
              <a:rPr lang="zh-CN" altLang="en-US" sz="2200" b="1" smtClean="0">
                <a:solidFill>
                  <a:srgbClr val="3333FF"/>
                </a:solidFill>
                <a:latin typeface="楷体_GB2312" pitchFamily="49" charset="-122"/>
                <a:ea typeface="楷体_GB2312" pitchFamily="49" charset="-122"/>
                <a:sym typeface="+mn-ea"/>
              </a:rPr>
              <a:t>提高可靠性（因为不确定</a:t>
            </a:r>
            <a:r>
              <a:rPr lang="en-US" altLang="zh-CN" sz="2200" b="1" smtClean="0">
                <a:solidFill>
                  <a:srgbClr val="3333FF"/>
                </a:solidFill>
                <a:latin typeface="楷体_GB2312" pitchFamily="49" charset="-122"/>
                <a:ea typeface="楷体_GB2312" pitchFamily="49" charset="-122"/>
                <a:sym typeface="+mn-ea"/>
              </a:rPr>
              <a:t>reset</a:t>
            </a:r>
            <a:r>
              <a:rPr lang="zh-CN" altLang="en-US" sz="2200" b="1" smtClean="0">
                <a:solidFill>
                  <a:srgbClr val="3333FF"/>
                </a:solidFill>
                <a:latin typeface="楷体_GB2312" pitchFamily="49" charset="-122"/>
                <a:ea typeface="楷体_GB2312" pitchFamily="49" charset="-122"/>
                <a:sym typeface="+mn-ea"/>
              </a:rPr>
              <a:t>是否被按下过），向</a:t>
            </a:r>
            <a:r>
              <a:rPr lang="zh-CN" altLang="en-US" sz="2200" b="1" dirty="0" smtClean="0">
                <a:solidFill>
                  <a:srgbClr val="3333FF"/>
                </a:solidFill>
                <a:latin typeface="楷体_GB2312" pitchFamily="49" charset="-122"/>
                <a:ea typeface="楷体_GB2312" pitchFamily="49" charset="-122"/>
                <a:sym typeface="+mn-ea"/>
              </a:rPr>
              <a:t>命令口发送</a:t>
            </a:r>
            <a:r>
              <a:rPr lang="zh-CN" altLang="en-US" sz="2200" b="1" smtClean="0">
                <a:solidFill>
                  <a:srgbClr val="3333FF"/>
                </a:solidFill>
                <a:latin typeface="楷体_GB2312" pitchFamily="49" charset="-122"/>
                <a:ea typeface="楷体_GB2312" pitchFamily="49" charset="-122"/>
                <a:sym typeface="+mn-ea"/>
              </a:rPr>
              <a:t>任意</a:t>
            </a:r>
            <a:r>
              <a:rPr lang="zh-CN" altLang="en-US" sz="2200" b="1" smtClean="0">
                <a:solidFill>
                  <a:schemeClr val="tx2"/>
                </a:solidFill>
                <a:latin typeface="楷体_GB2312" pitchFamily="49" charset="-122"/>
                <a:ea typeface="楷体_GB2312" pitchFamily="49" charset="-122"/>
                <a:sym typeface="+mn-ea"/>
              </a:rPr>
              <a:t>（</a:t>
            </a:r>
            <a:r>
              <a:rPr lang="en-US" altLang="zh-CN" sz="2200" b="1" smtClean="0">
                <a:solidFill>
                  <a:schemeClr val="tx2"/>
                </a:solidFill>
                <a:latin typeface="楷体_GB2312" pitchFamily="49" charset="-122"/>
                <a:ea typeface="楷体_GB2312" pitchFamily="49" charset="-122"/>
                <a:sym typeface="+mn-ea"/>
              </a:rPr>
              <a:t>D</a:t>
            </a:r>
            <a:r>
              <a:rPr lang="en-US" altLang="zh-CN" sz="2200" b="1" baseline="-25000" smtClean="0">
                <a:solidFill>
                  <a:schemeClr val="tx2"/>
                </a:solidFill>
                <a:latin typeface="楷体_GB2312" pitchFamily="49" charset="-122"/>
                <a:ea typeface="楷体_GB2312" pitchFamily="49" charset="-122"/>
                <a:sym typeface="+mn-ea"/>
              </a:rPr>
              <a:t>6</a:t>
            </a:r>
            <a:r>
              <a:rPr lang="zh-CN" altLang="en-US" sz="2200" b="1" smtClean="0">
                <a:solidFill>
                  <a:schemeClr val="tx2"/>
                </a:solidFill>
                <a:latin typeface="楷体_GB2312" pitchFamily="49" charset="-122"/>
                <a:ea typeface="楷体_GB2312" pitchFamily="49" charset="-122"/>
                <a:sym typeface="+mn-ea"/>
              </a:rPr>
              <a:t>！</a:t>
            </a:r>
            <a:r>
              <a:rPr lang="en-US" altLang="zh-CN" sz="2200" b="1" smtClean="0">
                <a:solidFill>
                  <a:schemeClr val="tx2"/>
                </a:solidFill>
                <a:latin typeface="楷体_GB2312" pitchFamily="49" charset="-122"/>
                <a:ea typeface="楷体_GB2312" pitchFamily="49" charset="-122"/>
                <a:sym typeface="+mn-ea"/>
              </a:rPr>
              <a:t>=1</a:t>
            </a:r>
            <a:r>
              <a:rPr lang="zh-CN" altLang="en-US" sz="2200" b="1" smtClean="0">
                <a:solidFill>
                  <a:schemeClr val="tx2"/>
                </a:solidFill>
                <a:latin typeface="楷体_GB2312" pitchFamily="49" charset="-122"/>
                <a:ea typeface="楷体_GB2312" pitchFamily="49" charset="-122"/>
                <a:sym typeface="+mn-ea"/>
              </a:rPr>
              <a:t>）</a:t>
            </a:r>
            <a:r>
              <a:rPr lang="zh-CN" altLang="en-US" sz="2200" b="1">
                <a:solidFill>
                  <a:srgbClr val="3333FF"/>
                </a:solidFill>
                <a:latin typeface="楷体_GB2312" pitchFamily="49" charset="-122"/>
                <a:ea typeface="楷体_GB2312" pitchFamily="49" charset="-122"/>
                <a:sym typeface="+mn-ea"/>
              </a:rPr>
              <a:t>的数</a:t>
            </a:r>
            <a:r>
              <a:rPr lang="zh-CN" altLang="en-US" sz="2200" b="1" dirty="0">
                <a:solidFill>
                  <a:srgbClr val="3333FF"/>
                </a:solidFill>
                <a:latin typeface="楷体_GB2312" pitchFamily="49" charset="-122"/>
                <a:ea typeface="楷体_GB2312" pitchFamily="49" charset="-122"/>
                <a:sym typeface="+mn-ea"/>
              </a:rPr>
              <a:t>据</a:t>
            </a:r>
            <a:r>
              <a:rPr lang="zh-CN" altLang="en-US" sz="2200" b="1" dirty="0" smtClean="0">
                <a:solidFill>
                  <a:srgbClr val="3333FF"/>
                </a:solidFill>
                <a:latin typeface="楷体_GB2312" pitchFamily="49" charset="-122"/>
                <a:ea typeface="楷体_GB2312" pitchFamily="49" charset="-122"/>
                <a:sym typeface="+mn-ea"/>
              </a:rPr>
              <a:t>，这样就能够确保后续再次向该端口写入的命令一定就是工作字，从而可以进行复位操作；如果一上来就写一个字，难以确认其是方式字还是工作字</a:t>
            </a:r>
            <a:r>
              <a:rPr lang="en-US" altLang="zh-CN" sz="2200" b="1" dirty="0" smtClean="0">
                <a:solidFill>
                  <a:srgbClr val="3333FF"/>
                </a:solidFill>
                <a:latin typeface="楷体_GB2312" pitchFamily="49" charset="-122"/>
                <a:ea typeface="楷体_GB2312" pitchFamily="49" charset="-122"/>
                <a:sym typeface="+mn-ea"/>
              </a:rPr>
              <a:t>,</a:t>
            </a:r>
            <a:r>
              <a:rPr lang="zh-CN" altLang="en-US" sz="2200" b="1" dirty="0" smtClean="0">
                <a:solidFill>
                  <a:srgbClr val="3333FF"/>
                </a:solidFill>
                <a:latin typeface="楷体_GB2312" pitchFamily="49" charset="-122"/>
                <a:ea typeface="楷体_GB2312" pitchFamily="49" charset="-122"/>
                <a:sym typeface="+mn-ea"/>
              </a:rPr>
              <a:t>更别说要复位了</a:t>
            </a:r>
            <a:endParaRPr lang="zh-CN" altLang="en-US" sz="2200" b="1" dirty="0">
              <a:cs typeface="+mn-ea"/>
              <a:sym typeface="+mn-lt"/>
            </a:endParaRPr>
          </a:p>
          <a:p>
            <a:pPr>
              <a:lnSpc>
                <a:spcPct val="85000"/>
              </a:lnSpc>
              <a:buFontTx/>
              <a:buNone/>
            </a:pPr>
            <a:r>
              <a:rPr lang="zh-CN" altLang="en-US" sz="2200" b="1" dirty="0">
                <a:cs typeface="+mn-ea"/>
                <a:sym typeface="+mn-lt"/>
              </a:rPr>
              <a:t>             </a:t>
            </a:r>
            <a:r>
              <a:rPr lang="en-US" altLang="zh-CN" sz="2200" b="1" dirty="0">
                <a:cs typeface="+mn-ea"/>
                <a:sym typeface="+mn-lt"/>
              </a:rPr>
              <a:t>OUT  DX</a:t>
            </a:r>
            <a:r>
              <a:rPr lang="zh-CN" altLang="en-US" sz="2200" b="1" dirty="0">
                <a:cs typeface="+mn-ea"/>
                <a:sym typeface="+mn-lt"/>
              </a:rPr>
              <a:t>，</a:t>
            </a:r>
            <a:r>
              <a:rPr lang="en-US" altLang="zh-CN" sz="2200" b="1" dirty="0">
                <a:cs typeface="+mn-ea"/>
                <a:sym typeface="+mn-lt"/>
              </a:rPr>
              <a:t>AL        </a:t>
            </a:r>
            <a:endParaRPr lang="en-US" altLang="zh-CN" sz="2200" b="1" dirty="0">
              <a:cs typeface="+mn-ea"/>
              <a:sym typeface="+mn-lt"/>
            </a:endParaRPr>
          </a:p>
          <a:p>
            <a:pPr>
              <a:lnSpc>
                <a:spcPct val="85000"/>
              </a:lnSpc>
              <a:buFontTx/>
              <a:buNone/>
            </a:pPr>
            <a:r>
              <a:rPr lang="en-US" altLang="zh-CN" sz="2200" b="1" dirty="0">
                <a:cs typeface="+mn-ea"/>
                <a:sym typeface="+mn-lt"/>
              </a:rPr>
              <a:t>              </a:t>
            </a:r>
            <a:r>
              <a:rPr lang="en-US" altLang="zh-CN" sz="2200" b="1" dirty="0">
                <a:solidFill>
                  <a:schemeClr val="tx2"/>
                </a:solidFill>
                <a:cs typeface="+mn-ea"/>
                <a:sym typeface="+mn-lt"/>
              </a:rPr>
              <a:t>MOV  AL</a:t>
            </a:r>
            <a:r>
              <a:rPr lang="zh-CN" altLang="en-US" sz="2200" b="1" dirty="0">
                <a:solidFill>
                  <a:schemeClr val="tx2"/>
                </a:solidFill>
                <a:cs typeface="+mn-ea"/>
                <a:sym typeface="+mn-lt"/>
              </a:rPr>
              <a:t>，</a:t>
            </a:r>
            <a:r>
              <a:rPr lang="en-US" altLang="zh-CN" sz="2200" b="1" dirty="0">
                <a:solidFill>
                  <a:schemeClr val="tx2"/>
                </a:solidFill>
                <a:cs typeface="+mn-ea"/>
                <a:sym typeface="+mn-lt"/>
              </a:rPr>
              <a:t>40H     </a:t>
            </a:r>
            <a:r>
              <a:rPr lang="zh-CN" altLang="en-US" sz="2200" b="1" dirty="0">
                <a:solidFill>
                  <a:schemeClr val="tx2"/>
                </a:solidFill>
                <a:cs typeface="+mn-ea"/>
                <a:sym typeface="+mn-lt"/>
              </a:rPr>
              <a:t>；内部复位（</a:t>
            </a:r>
            <a:r>
              <a:rPr lang="en-US" altLang="zh-CN" sz="2200" b="1" dirty="0">
                <a:solidFill>
                  <a:schemeClr val="tx2"/>
                </a:solidFill>
                <a:cs typeface="+mn-ea"/>
                <a:sym typeface="+mn-lt"/>
              </a:rPr>
              <a:t>D</a:t>
            </a:r>
            <a:r>
              <a:rPr lang="en-US" altLang="zh-CN" sz="2200" b="1" baseline="-25000" dirty="0">
                <a:solidFill>
                  <a:schemeClr val="tx2"/>
                </a:solidFill>
                <a:cs typeface="+mn-ea"/>
                <a:sym typeface="+mn-lt"/>
              </a:rPr>
              <a:t>6</a:t>
            </a:r>
            <a:r>
              <a:rPr lang="en-US" altLang="zh-CN" sz="2200" b="1" dirty="0">
                <a:solidFill>
                  <a:schemeClr val="tx2"/>
                </a:solidFill>
                <a:cs typeface="+mn-ea"/>
                <a:sym typeface="+mn-lt"/>
              </a:rPr>
              <a:t>=1</a:t>
            </a:r>
            <a:r>
              <a:rPr lang="zh-CN" altLang="en-US" sz="2200" b="1" dirty="0">
                <a:solidFill>
                  <a:schemeClr val="tx2"/>
                </a:solidFill>
                <a:cs typeface="+mn-ea"/>
                <a:sym typeface="+mn-lt"/>
              </a:rPr>
              <a:t>），工作字</a:t>
            </a:r>
            <a:endParaRPr lang="zh-CN" altLang="en-US" sz="2200" b="1" dirty="0">
              <a:solidFill>
                <a:schemeClr val="tx2"/>
              </a:solidFill>
              <a:cs typeface="+mn-ea"/>
              <a:sym typeface="+mn-lt"/>
            </a:endParaRPr>
          </a:p>
          <a:p>
            <a:pPr>
              <a:lnSpc>
                <a:spcPct val="85000"/>
              </a:lnSpc>
              <a:buFontTx/>
              <a:buNone/>
            </a:pPr>
            <a:r>
              <a:rPr lang="zh-CN" altLang="en-US" sz="2200" b="1" dirty="0">
                <a:solidFill>
                  <a:schemeClr val="tx2"/>
                </a:solidFill>
                <a:cs typeface="+mn-ea"/>
                <a:sym typeface="+mn-lt"/>
              </a:rPr>
              <a:t>              </a:t>
            </a:r>
            <a:r>
              <a:rPr lang="en-US" altLang="zh-CN" sz="2200" b="1" dirty="0">
                <a:solidFill>
                  <a:schemeClr val="tx2"/>
                </a:solidFill>
                <a:cs typeface="+mn-ea"/>
                <a:sym typeface="+mn-lt"/>
              </a:rPr>
              <a:t>OUT  DX</a:t>
            </a:r>
            <a:r>
              <a:rPr lang="zh-CN" altLang="en-US" sz="2200" b="1" dirty="0">
                <a:solidFill>
                  <a:schemeClr val="tx2"/>
                </a:solidFill>
                <a:cs typeface="+mn-ea"/>
                <a:sym typeface="+mn-lt"/>
              </a:rPr>
              <a:t>，</a:t>
            </a:r>
            <a:r>
              <a:rPr lang="en-US" altLang="zh-CN" sz="2200" b="1" dirty="0">
                <a:solidFill>
                  <a:schemeClr val="tx2"/>
                </a:solidFill>
                <a:cs typeface="+mn-ea"/>
                <a:sym typeface="+mn-lt"/>
              </a:rPr>
              <a:t>AL</a:t>
            </a:r>
            <a:endParaRPr lang="en-US" altLang="zh-CN" sz="2200" b="1" dirty="0">
              <a:solidFill>
                <a:schemeClr val="tx2"/>
              </a:solidFill>
              <a:cs typeface="+mn-ea"/>
              <a:sym typeface="+mn-lt"/>
            </a:endParaRPr>
          </a:p>
          <a:p>
            <a:pPr>
              <a:lnSpc>
                <a:spcPct val="85000"/>
              </a:lnSpc>
              <a:buFontTx/>
              <a:buNone/>
            </a:pPr>
            <a:r>
              <a:rPr lang="en-US" altLang="zh-CN" sz="2200" b="1" dirty="0">
                <a:cs typeface="+mn-ea"/>
                <a:sym typeface="+mn-lt"/>
              </a:rPr>
              <a:t>              NOP </a:t>
            </a:r>
            <a:endParaRPr lang="en-US" altLang="zh-CN" sz="2200" b="1" dirty="0">
              <a:cs typeface="+mn-ea"/>
              <a:sym typeface="+mn-lt"/>
            </a:endParaRPr>
          </a:p>
          <a:p>
            <a:pPr>
              <a:lnSpc>
                <a:spcPct val="85000"/>
              </a:lnSpc>
              <a:buFontTx/>
              <a:buNone/>
            </a:pPr>
            <a:r>
              <a:rPr lang="en-US" altLang="zh-CN" sz="2200" b="1" dirty="0">
                <a:cs typeface="+mn-ea"/>
                <a:sym typeface="+mn-lt"/>
              </a:rPr>
              <a:t>              </a:t>
            </a:r>
            <a:r>
              <a:rPr lang="en-US" altLang="zh-CN" sz="2200" b="1" dirty="0">
                <a:solidFill>
                  <a:srgbClr val="0033CC"/>
                </a:solidFill>
                <a:cs typeface="+mn-ea"/>
                <a:sym typeface="+mn-lt"/>
              </a:rPr>
              <a:t>MOV  AL</a:t>
            </a:r>
            <a:r>
              <a:rPr lang="zh-CN" altLang="en-US" sz="2200" b="1" dirty="0">
                <a:solidFill>
                  <a:srgbClr val="0033CC"/>
                </a:solidFill>
                <a:cs typeface="+mn-ea"/>
                <a:sym typeface="+mn-lt"/>
              </a:rPr>
              <a:t>，</a:t>
            </a:r>
            <a:r>
              <a:rPr lang="en-US" altLang="zh-CN" sz="2200" b="1" dirty="0">
                <a:solidFill>
                  <a:srgbClr val="0033CC"/>
                </a:solidFill>
                <a:cs typeface="+mn-ea"/>
                <a:sym typeface="+mn-lt"/>
              </a:rPr>
              <a:t>0CFH   </a:t>
            </a:r>
            <a:r>
              <a:rPr lang="zh-CN" altLang="en-US" sz="2200" b="1" dirty="0">
                <a:solidFill>
                  <a:srgbClr val="0033CC"/>
                </a:solidFill>
                <a:cs typeface="+mn-ea"/>
                <a:sym typeface="+mn-lt"/>
              </a:rPr>
              <a:t>；方式命令字，</a:t>
            </a:r>
            <a:r>
              <a:rPr lang="en-US" altLang="zh-CN" sz="2200" b="1" dirty="0">
                <a:solidFill>
                  <a:srgbClr val="C00000"/>
                </a:solidFill>
                <a:cs typeface="+mn-ea"/>
                <a:sym typeface="+mn-lt"/>
              </a:rPr>
              <a:t>11</a:t>
            </a:r>
            <a:r>
              <a:rPr lang="en-US" altLang="zh-CN" sz="2200" b="1" dirty="0">
                <a:solidFill>
                  <a:srgbClr val="0033CC"/>
                </a:solidFill>
                <a:cs typeface="+mn-ea"/>
                <a:sym typeface="+mn-lt"/>
              </a:rPr>
              <a:t>00</a:t>
            </a:r>
            <a:r>
              <a:rPr lang="en-US" altLang="zh-CN" sz="2200" b="1" dirty="0">
                <a:solidFill>
                  <a:srgbClr val="009900"/>
                </a:solidFill>
                <a:cs typeface="+mn-ea"/>
                <a:sym typeface="+mn-lt"/>
              </a:rPr>
              <a:t>11</a:t>
            </a:r>
            <a:r>
              <a:rPr lang="en-US" altLang="zh-CN" sz="2200" b="1" dirty="0">
                <a:solidFill>
                  <a:srgbClr val="7030A0"/>
                </a:solidFill>
                <a:cs typeface="+mn-ea"/>
                <a:sym typeface="+mn-lt"/>
              </a:rPr>
              <a:t>11</a:t>
            </a:r>
            <a:r>
              <a:rPr lang="en-US" altLang="zh-CN" sz="2200" b="1" dirty="0">
                <a:solidFill>
                  <a:srgbClr val="0033CC"/>
                </a:solidFill>
                <a:cs typeface="+mn-ea"/>
                <a:sym typeface="+mn-lt"/>
              </a:rPr>
              <a:t>B</a:t>
            </a:r>
            <a:endParaRPr lang="en-US" altLang="zh-CN" sz="2200" b="1" dirty="0">
              <a:solidFill>
                <a:srgbClr val="0033CC"/>
              </a:solidFill>
              <a:cs typeface="+mn-ea"/>
              <a:sym typeface="+mn-lt"/>
            </a:endParaRPr>
          </a:p>
          <a:p>
            <a:pPr>
              <a:lnSpc>
                <a:spcPct val="85000"/>
              </a:lnSpc>
              <a:buFontTx/>
              <a:buNone/>
            </a:pPr>
            <a:r>
              <a:rPr lang="en-US" altLang="zh-CN" sz="2200" b="1" dirty="0">
                <a:solidFill>
                  <a:srgbClr val="0033CC"/>
                </a:solidFill>
                <a:cs typeface="+mn-ea"/>
                <a:sym typeface="+mn-lt"/>
              </a:rPr>
              <a:t>              OUT  DX</a:t>
            </a:r>
            <a:r>
              <a:rPr lang="zh-CN" altLang="en-US" sz="2200" b="1" dirty="0">
                <a:solidFill>
                  <a:srgbClr val="0033CC"/>
                </a:solidFill>
                <a:cs typeface="+mn-ea"/>
                <a:sym typeface="+mn-lt"/>
              </a:rPr>
              <a:t>，</a:t>
            </a:r>
            <a:r>
              <a:rPr lang="en-US" altLang="zh-CN" sz="2200" b="1" dirty="0">
                <a:solidFill>
                  <a:srgbClr val="0033CC"/>
                </a:solidFill>
                <a:cs typeface="+mn-ea"/>
                <a:sym typeface="+mn-lt"/>
              </a:rPr>
              <a:t>AL </a:t>
            </a:r>
            <a:endParaRPr lang="zh-CN" altLang="en-US" sz="2200" b="1" dirty="0">
              <a:solidFill>
                <a:srgbClr val="0033CC"/>
              </a:solidFill>
              <a:cs typeface="+mn-ea"/>
              <a:sym typeface="+mn-lt"/>
            </a:endParaRPr>
          </a:p>
        </p:txBody>
      </p:sp>
      <p:sp>
        <p:nvSpPr>
          <p:cNvPr id="2" name="矩形 1"/>
          <p:cNvSpPr/>
          <p:nvPr/>
        </p:nvSpPr>
        <p:spPr>
          <a:xfrm>
            <a:off x="5728069" y="1022503"/>
            <a:ext cx="3367550" cy="139377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wrap="square">
            <a:spAutoFit/>
          </a:bodyPr>
          <a:lstStyle/>
          <a:p>
            <a:pPr algn="just">
              <a:lnSpc>
                <a:spcPct val="120000"/>
              </a:lnSpc>
              <a:spcBef>
                <a:spcPts val="0"/>
              </a:spcBef>
              <a:buFontTx/>
              <a:buNone/>
              <a:defRPr/>
            </a:pPr>
            <a:r>
              <a:rPr lang="zh-CN" altLang="en-US" sz="1800" dirty="0">
                <a:latin typeface="+mn-lt"/>
                <a:ea typeface="+mn-ea"/>
                <a:cs typeface="+mn-ea"/>
                <a:sym typeface="+mn-lt"/>
              </a:rPr>
              <a:t>① </a:t>
            </a:r>
            <a:r>
              <a:rPr lang="zh-CN" altLang="en-US" sz="1800" dirty="0">
                <a:solidFill>
                  <a:srgbClr val="C00000"/>
                </a:solidFill>
                <a:latin typeface="+mn-lt"/>
                <a:ea typeface="+mn-ea"/>
                <a:cs typeface="+mn-ea"/>
                <a:sym typeface="+mn-lt"/>
              </a:rPr>
              <a:t>起止式异步方式，</a:t>
            </a:r>
            <a:r>
              <a:rPr lang="en-US" altLang="zh-CN" sz="1800" dirty="0">
                <a:solidFill>
                  <a:srgbClr val="C00000"/>
                </a:solidFill>
                <a:latin typeface="+mn-lt"/>
                <a:ea typeface="+mn-ea"/>
                <a:cs typeface="+mn-ea"/>
                <a:sym typeface="+mn-lt"/>
              </a:rPr>
              <a:t>2</a:t>
            </a:r>
            <a:r>
              <a:rPr lang="zh-CN" altLang="en-US" sz="1800" dirty="0">
                <a:solidFill>
                  <a:srgbClr val="C00000"/>
                </a:solidFill>
                <a:latin typeface="+mn-lt"/>
                <a:ea typeface="+mn-ea"/>
                <a:cs typeface="+mn-ea"/>
                <a:sym typeface="+mn-lt"/>
              </a:rPr>
              <a:t>位停止位</a:t>
            </a:r>
            <a:endParaRPr lang="zh-CN" altLang="en-US" sz="1800" dirty="0">
              <a:solidFill>
                <a:srgbClr val="C00000"/>
              </a:solidFill>
              <a:latin typeface="+mn-lt"/>
              <a:ea typeface="+mn-ea"/>
              <a:cs typeface="+mn-ea"/>
              <a:sym typeface="+mn-lt"/>
            </a:endParaRPr>
          </a:p>
          <a:p>
            <a:pPr algn="just">
              <a:lnSpc>
                <a:spcPct val="120000"/>
              </a:lnSpc>
              <a:spcBef>
                <a:spcPts val="0"/>
              </a:spcBef>
              <a:buFontTx/>
              <a:buNone/>
              <a:defRPr/>
            </a:pPr>
            <a:r>
              <a:rPr lang="zh-CN" altLang="en-US" sz="1800" dirty="0">
                <a:latin typeface="+mn-lt"/>
                <a:ea typeface="+mn-ea"/>
                <a:cs typeface="+mn-ea"/>
                <a:sym typeface="+mn-lt"/>
              </a:rPr>
              <a:t>② </a:t>
            </a:r>
            <a:r>
              <a:rPr lang="zh-CN" altLang="en-US" sz="1800" dirty="0">
                <a:solidFill>
                  <a:srgbClr val="009900"/>
                </a:solidFill>
                <a:latin typeface="+mn-lt"/>
                <a:ea typeface="+mn-ea"/>
                <a:cs typeface="+mn-ea"/>
                <a:sym typeface="+mn-lt"/>
              </a:rPr>
              <a:t>字符长度为</a:t>
            </a:r>
            <a:r>
              <a:rPr lang="en-US" altLang="zh-CN" sz="1800" dirty="0">
                <a:solidFill>
                  <a:srgbClr val="009900"/>
                </a:solidFill>
                <a:latin typeface="+mn-lt"/>
                <a:ea typeface="+mn-ea"/>
                <a:cs typeface="+mn-ea"/>
                <a:sym typeface="+mn-lt"/>
              </a:rPr>
              <a:t>8</a:t>
            </a:r>
            <a:r>
              <a:rPr lang="zh-CN" altLang="en-US" sz="1800" dirty="0">
                <a:solidFill>
                  <a:srgbClr val="009900"/>
                </a:solidFill>
                <a:latin typeface="+mn-lt"/>
                <a:ea typeface="+mn-ea"/>
                <a:cs typeface="+mn-ea"/>
                <a:sym typeface="+mn-lt"/>
              </a:rPr>
              <a:t>位</a:t>
            </a:r>
            <a:endParaRPr lang="zh-CN" altLang="en-US" sz="1800" dirty="0">
              <a:latin typeface="+mn-lt"/>
              <a:ea typeface="+mn-ea"/>
              <a:cs typeface="+mn-ea"/>
              <a:sym typeface="+mn-lt"/>
            </a:endParaRPr>
          </a:p>
          <a:p>
            <a:pPr algn="just">
              <a:lnSpc>
                <a:spcPct val="120000"/>
              </a:lnSpc>
              <a:spcBef>
                <a:spcPts val="0"/>
              </a:spcBef>
              <a:buFontTx/>
              <a:buNone/>
              <a:defRPr/>
            </a:pPr>
            <a:r>
              <a:rPr lang="zh-CN" altLang="en-US" sz="1800" dirty="0">
                <a:latin typeface="+mn-lt"/>
                <a:ea typeface="+mn-ea"/>
                <a:cs typeface="+mn-ea"/>
                <a:sym typeface="+mn-lt"/>
              </a:rPr>
              <a:t>③ </a:t>
            </a:r>
            <a:r>
              <a:rPr lang="zh-CN" altLang="en-US" sz="1800" dirty="0">
                <a:solidFill>
                  <a:srgbClr val="0033CC"/>
                </a:solidFill>
                <a:latin typeface="+mn-lt"/>
                <a:ea typeface="+mn-ea"/>
                <a:cs typeface="+mn-ea"/>
                <a:sym typeface="+mn-lt"/>
              </a:rPr>
              <a:t>无校验</a:t>
            </a:r>
            <a:endParaRPr lang="en-US" altLang="zh-CN" sz="1800" dirty="0">
              <a:solidFill>
                <a:srgbClr val="0033CC"/>
              </a:solidFill>
              <a:latin typeface="+mn-lt"/>
              <a:ea typeface="+mn-ea"/>
              <a:cs typeface="+mn-ea"/>
              <a:sym typeface="+mn-lt"/>
            </a:endParaRPr>
          </a:p>
          <a:p>
            <a:pPr algn="just">
              <a:lnSpc>
                <a:spcPct val="120000"/>
              </a:lnSpc>
              <a:spcBef>
                <a:spcPts val="0"/>
              </a:spcBef>
              <a:buFontTx/>
              <a:buNone/>
              <a:defRPr/>
            </a:pPr>
            <a:r>
              <a:rPr lang="zh-CN" altLang="en-US" sz="1800" dirty="0">
                <a:latin typeface="+mn-lt"/>
                <a:ea typeface="+mn-ea"/>
                <a:cs typeface="+mn-ea"/>
                <a:sym typeface="+mn-lt"/>
              </a:rPr>
              <a:t>④ </a:t>
            </a:r>
            <a:r>
              <a:rPr lang="zh-CN" altLang="en-US" sz="1800" dirty="0">
                <a:solidFill>
                  <a:srgbClr val="7030A0"/>
                </a:solidFill>
                <a:latin typeface="+mn-lt"/>
                <a:ea typeface="+mn-ea"/>
                <a:cs typeface="+mn-ea"/>
                <a:sym typeface="+mn-lt"/>
              </a:rPr>
              <a:t>波特率因子为</a:t>
            </a:r>
            <a:r>
              <a:rPr lang="en-US" altLang="zh-CN" sz="1800" dirty="0">
                <a:solidFill>
                  <a:srgbClr val="7030A0"/>
                </a:solidFill>
                <a:latin typeface="+mn-lt"/>
                <a:ea typeface="+mn-ea"/>
                <a:cs typeface="+mn-ea"/>
                <a:sym typeface="+mn-lt"/>
              </a:rPr>
              <a:t>64</a:t>
            </a:r>
            <a:endParaRPr lang="zh-CN" altLang="en-US" sz="1800"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658">
                                            <p:txEl>
                                              <p:pRg st="0" end="0"/>
                                            </p:txEl>
                                          </p:spTgt>
                                        </p:tgtEl>
                                        <p:attrNameLst>
                                          <p:attrName>style.visibility</p:attrName>
                                        </p:attrNameLst>
                                      </p:cBhvr>
                                      <p:to>
                                        <p:strVal val="visible"/>
                                      </p:to>
                                    </p:set>
                                    <p:animEffect transition="in" filter="fade">
                                      <p:cBhvr>
                                        <p:cTn id="7" dur="500"/>
                                        <p:tgtEl>
                                          <p:spTgt spid="706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658">
                                            <p:txEl>
                                              <p:pRg st="1" end="1"/>
                                            </p:txEl>
                                          </p:spTgt>
                                        </p:tgtEl>
                                        <p:attrNameLst>
                                          <p:attrName>style.visibility</p:attrName>
                                        </p:attrNameLst>
                                      </p:cBhvr>
                                      <p:to>
                                        <p:strVal val="visible"/>
                                      </p:to>
                                    </p:set>
                                    <p:animEffect transition="in" filter="fade">
                                      <p:cBhvr>
                                        <p:cTn id="12" dur="500"/>
                                        <p:tgtEl>
                                          <p:spTgt spid="70658">
                                            <p:txEl>
                                              <p:pRg st="1" end="1"/>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70658">
                                            <p:txEl>
                                              <p:pRg st="2" end="2"/>
                                            </p:txEl>
                                          </p:spTgt>
                                        </p:tgtEl>
                                        <p:attrNameLst>
                                          <p:attrName>style.visibility</p:attrName>
                                        </p:attrNameLst>
                                      </p:cBhvr>
                                      <p:to>
                                        <p:strVal val="visible"/>
                                      </p:to>
                                    </p:set>
                                    <p:animEffect transition="in" filter="wipe(up)">
                                      <p:cBhvr>
                                        <p:cTn id="15" dur="500"/>
                                        <p:tgtEl>
                                          <p:spTgt spid="70658">
                                            <p:txEl>
                                              <p:pRg st="2" end="2"/>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70658">
                                            <p:txEl>
                                              <p:pRg st="3" end="3"/>
                                            </p:txEl>
                                          </p:spTgt>
                                        </p:tgtEl>
                                        <p:attrNameLst>
                                          <p:attrName>style.visibility</p:attrName>
                                        </p:attrNameLst>
                                      </p:cBhvr>
                                      <p:to>
                                        <p:strVal val="visible"/>
                                      </p:to>
                                    </p:set>
                                    <p:animEffect transition="in" filter="wipe(up)">
                                      <p:cBhvr>
                                        <p:cTn id="18" dur="500"/>
                                        <p:tgtEl>
                                          <p:spTgt spid="70658">
                                            <p:txEl>
                                              <p:pRg st="3" end="3"/>
                                            </p:txEl>
                                          </p:spTgt>
                                        </p:tgtEl>
                                      </p:cBhvr>
                                    </p:animEffect>
                                  </p:childTnLst>
                                </p:cTn>
                              </p:par>
                              <p:par>
                                <p:cTn id="19" presetID="22" presetClass="entr" presetSubtype="1" fill="hold" nodeType="withEffect">
                                  <p:stCondLst>
                                    <p:cond delay="0"/>
                                  </p:stCondLst>
                                  <p:childTnLst>
                                    <p:set>
                                      <p:cBhvr>
                                        <p:cTn id="20" dur="1" fill="hold">
                                          <p:stCondLst>
                                            <p:cond delay="0"/>
                                          </p:stCondLst>
                                        </p:cTn>
                                        <p:tgtEl>
                                          <p:spTgt spid="70658">
                                            <p:txEl>
                                              <p:pRg st="4" end="4"/>
                                            </p:txEl>
                                          </p:spTgt>
                                        </p:tgtEl>
                                        <p:attrNameLst>
                                          <p:attrName>style.visibility</p:attrName>
                                        </p:attrNameLst>
                                      </p:cBhvr>
                                      <p:to>
                                        <p:strVal val="visible"/>
                                      </p:to>
                                    </p:set>
                                    <p:animEffect transition="in" filter="wipe(up)">
                                      <p:cBhvr>
                                        <p:cTn id="21" dur="500"/>
                                        <p:tgtEl>
                                          <p:spTgt spid="70658">
                                            <p:txEl>
                                              <p:pRg st="4" end="4"/>
                                            </p:txEl>
                                          </p:spTgt>
                                        </p:tgtEl>
                                      </p:cBhvr>
                                    </p:animEffect>
                                  </p:childTnLst>
                                </p:cTn>
                              </p:par>
                              <p:par>
                                <p:cTn id="22" presetID="22" presetClass="entr" presetSubtype="1" fill="hold" nodeType="withEffect">
                                  <p:stCondLst>
                                    <p:cond delay="0"/>
                                  </p:stCondLst>
                                  <p:childTnLst>
                                    <p:set>
                                      <p:cBhvr>
                                        <p:cTn id="23" dur="1" fill="hold">
                                          <p:stCondLst>
                                            <p:cond delay="0"/>
                                          </p:stCondLst>
                                        </p:cTn>
                                        <p:tgtEl>
                                          <p:spTgt spid="70658">
                                            <p:txEl>
                                              <p:pRg st="5" end="5"/>
                                            </p:txEl>
                                          </p:spTgt>
                                        </p:tgtEl>
                                        <p:attrNameLst>
                                          <p:attrName>style.visibility</p:attrName>
                                        </p:attrNameLst>
                                      </p:cBhvr>
                                      <p:to>
                                        <p:strVal val="visible"/>
                                      </p:to>
                                    </p:set>
                                    <p:animEffect transition="in" filter="wipe(up)">
                                      <p:cBhvr>
                                        <p:cTn id="24" dur="500"/>
                                        <p:tgtEl>
                                          <p:spTgt spid="70658">
                                            <p:txEl>
                                              <p:pRg st="5" end="5"/>
                                            </p:txEl>
                                          </p:spTgt>
                                        </p:tgtEl>
                                      </p:cBhvr>
                                    </p:animEffect>
                                  </p:childTnLst>
                                </p:cTn>
                              </p:par>
                              <p:par>
                                <p:cTn id="25" presetID="22" presetClass="entr" presetSubtype="1" fill="hold" nodeType="withEffect">
                                  <p:stCondLst>
                                    <p:cond delay="0"/>
                                  </p:stCondLst>
                                  <p:childTnLst>
                                    <p:set>
                                      <p:cBhvr>
                                        <p:cTn id="26" dur="1" fill="hold">
                                          <p:stCondLst>
                                            <p:cond delay="0"/>
                                          </p:stCondLst>
                                        </p:cTn>
                                        <p:tgtEl>
                                          <p:spTgt spid="70658">
                                            <p:txEl>
                                              <p:pRg st="6" end="6"/>
                                            </p:txEl>
                                          </p:spTgt>
                                        </p:tgtEl>
                                        <p:attrNameLst>
                                          <p:attrName>style.visibility</p:attrName>
                                        </p:attrNameLst>
                                      </p:cBhvr>
                                      <p:to>
                                        <p:strVal val="visible"/>
                                      </p:to>
                                    </p:set>
                                    <p:animEffect transition="in" filter="wipe(up)">
                                      <p:cBhvr>
                                        <p:cTn id="27" dur="500"/>
                                        <p:tgtEl>
                                          <p:spTgt spid="70658">
                                            <p:txEl>
                                              <p:pRg st="6" end="6"/>
                                            </p:txEl>
                                          </p:spTgt>
                                        </p:tgtEl>
                                      </p:cBhvr>
                                    </p:animEffect>
                                  </p:childTnLst>
                                </p:cTn>
                              </p:par>
                              <p:par>
                                <p:cTn id="28" presetID="22" presetClass="entr" presetSubtype="1" fill="hold" nodeType="withEffect">
                                  <p:stCondLst>
                                    <p:cond delay="0"/>
                                  </p:stCondLst>
                                  <p:childTnLst>
                                    <p:set>
                                      <p:cBhvr>
                                        <p:cTn id="29" dur="1" fill="hold">
                                          <p:stCondLst>
                                            <p:cond delay="0"/>
                                          </p:stCondLst>
                                        </p:cTn>
                                        <p:tgtEl>
                                          <p:spTgt spid="70658">
                                            <p:txEl>
                                              <p:pRg st="7" end="7"/>
                                            </p:txEl>
                                          </p:spTgt>
                                        </p:tgtEl>
                                        <p:attrNameLst>
                                          <p:attrName>style.visibility</p:attrName>
                                        </p:attrNameLst>
                                      </p:cBhvr>
                                      <p:to>
                                        <p:strVal val="visible"/>
                                      </p:to>
                                    </p:set>
                                    <p:animEffect transition="in" filter="wipe(up)">
                                      <p:cBhvr>
                                        <p:cTn id="30" dur="500"/>
                                        <p:tgtEl>
                                          <p:spTgt spid="70658">
                                            <p:txEl>
                                              <p:pRg st="7" end="7"/>
                                            </p:txEl>
                                          </p:spTgt>
                                        </p:tgtEl>
                                      </p:cBhvr>
                                    </p:animEffect>
                                  </p:childTnLst>
                                </p:cTn>
                              </p:par>
                              <p:par>
                                <p:cTn id="31" presetID="22" presetClass="entr" presetSubtype="1" fill="hold" nodeType="withEffect">
                                  <p:stCondLst>
                                    <p:cond delay="0"/>
                                  </p:stCondLst>
                                  <p:childTnLst>
                                    <p:set>
                                      <p:cBhvr>
                                        <p:cTn id="32" dur="1" fill="hold">
                                          <p:stCondLst>
                                            <p:cond delay="0"/>
                                          </p:stCondLst>
                                        </p:cTn>
                                        <p:tgtEl>
                                          <p:spTgt spid="70658">
                                            <p:txEl>
                                              <p:pRg st="8" end="8"/>
                                            </p:txEl>
                                          </p:spTgt>
                                        </p:tgtEl>
                                        <p:attrNameLst>
                                          <p:attrName>style.visibility</p:attrName>
                                        </p:attrNameLst>
                                      </p:cBhvr>
                                      <p:to>
                                        <p:strVal val="visible"/>
                                      </p:to>
                                    </p:set>
                                    <p:animEffect transition="in" filter="wipe(up)">
                                      <p:cBhvr>
                                        <p:cTn id="33" dur="500"/>
                                        <p:tgtEl>
                                          <p:spTgt spid="70658">
                                            <p:txEl>
                                              <p:pRg st="8" end="8"/>
                                            </p:txEl>
                                          </p:spTgt>
                                        </p:tgtEl>
                                      </p:cBhvr>
                                    </p:animEffect>
                                  </p:childTnLst>
                                </p:cTn>
                              </p:par>
                              <p:par>
                                <p:cTn id="34" presetID="22" presetClass="entr" presetSubtype="1" fill="hold" nodeType="withEffect">
                                  <p:stCondLst>
                                    <p:cond delay="0"/>
                                  </p:stCondLst>
                                  <p:childTnLst>
                                    <p:set>
                                      <p:cBhvr>
                                        <p:cTn id="35" dur="1" fill="hold">
                                          <p:stCondLst>
                                            <p:cond delay="0"/>
                                          </p:stCondLst>
                                        </p:cTn>
                                        <p:tgtEl>
                                          <p:spTgt spid="70658">
                                            <p:txEl>
                                              <p:pRg st="9" end="9"/>
                                            </p:txEl>
                                          </p:spTgt>
                                        </p:tgtEl>
                                        <p:attrNameLst>
                                          <p:attrName>style.visibility</p:attrName>
                                        </p:attrNameLst>
                                      </p:cBhvr>
                                      <p:to>
                                        <p:strVal val="visible"/>
                                      </p:to>
                                    </p:set>
                                    <p:animEffect transition="in" filter="wipe(up)">
                                      <p:cBhvr>
                                        <p:cTn id="36" dur="500"/>
                                        <p:tgtEl>
                                          <p:spTgt spid="70658">
                                            <p:txEl>
                                              <p:pRg st="9" end="9"/>
                                            </p:txEl>
                                          </p:spTgt>
                                        </p:tgtEl>
                                      </p:cBhvr>
                                    </p:animEffect>
                                  </p:childTnLst>
                                </p:cTn>
                              </p:par>
                              <p:par>
                                <p:cTn id="37" presetID="22" presetClass="entr" presetSubtype="1" fill="hold" nodeType="withEffect">
                                  <p:stCondLst>
                                    <p:cond delay="0"/>
                                  </p:stCondLst>
                                  <p:childTnLst>
                                    <p:set>
                                      <p:cBhvr>
                                        <p:cTn id="38" dur="1" fill="hold">
                                          <p:stCondLst>
                                            <p:cond delay="0"/>
                                          </p:stCondLst>
                                        </p:cTn>
                                        <p:tgtEl>
                                          <p:spTgt spid="70658">
                                            <p:txEl>
                                              <p:pRg st="10" end="10"/>
                                            </p:txEl>
                                          </p:spTgt>
                                        </p:tgtEl>
                                        <p:attrNameLst>
                                          <p:attrName>style.visibility</p:attrName>
                                        </p:attrNameLst>
                                      </p:cBhvr>
                                      <p:to>
                                        <p:strVal val="visible"/>
                                      </p:to>
                                    </p:set>
                                    <p:animEffect transition="in" filter="wipe(up)">
                                      <p:cBhvr>
                                        <p:cTn id="39" dur="500"/>
                                        <p:tgtEl>
                                          <p:spTgt spid="70658">
                                            <p:txEl>
                                              <p:pRg st="10" end="10"/>
                                            </p:txEl>
                                          </p:spTgt>
                                        </p:tgtEl>
                                      </p:cBhvr>
                                    </p:animEffect>
                                  </p:childTnLst>
                                </p:cTn>
                              </p:par>
                              <p:par>
                                <p:cTn id="40" presetID="22" presetClass="entr" presetSubtype="1" fill="hold" nodeType="withEffect">
                                  <p:stCondLst>
                                    <p:cond delay="0"/>
                                  </p:stCondLst>
                                  <p:childTnLst>
                                    <p:set>
                                      <p:cBhvr>
                                        <p:cTn id="41" dur="1" fill="hold">
                                          <p:stCondLst>
                                            <p:cond delay="0"/>
                                          </p:stCondLst>
                                        </p:cTn>
                                        <p:tgtEl>
                                          <p:spTgt spid="70658">
                                            <p:txEl>
                                              <p:pRg st="11" end="11"/>
                                            </p:txEl>
                                          </p:spTgt>
                                        </p:tgtEl>
                                        <p:attrNameLst>
                                          <p:attrName>style.visibility</p:attrName>
                                        </p:attrNameLst>
                                      </p:cBhvr>
                                      <p:to>
                                        <p:strVal val="visible"/>
                                      </p:to>
                                    </p:set>
                                    <p:animEffect transition="in" filter="wipe(up)">
                                      <p:cBhvr>
                                        <p:cTn id="42" dur="500"/>
                                        <p:tgtEl>
                                          <p:spTgt spid="70658">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551902" y="2567207"/>
            <a:ext cx="8297129" cy="409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0000"/>
              </a:lnSpc>
              <a:spcBef>
                <a:spcPct val="10000"/>
              </a:spcBef>
              <a:buClr>
                <a:schemeClr val="accent2"/>
              </a:buClr>
              <a:buSzPct val="80000"/>
              <a:buFont typeface="Wingdings" panose="05000000000000000000" pitchFamily="2" charset="2"/>
              <a:buNone/>
            </a:pPr>
            <a:r>
              <a:rPr lang="en-US" altLang="zh-CN" sz="2200" dirty="0">
                <a:solidFill>
                  <a:srgbClr val="C00000"/>
                </a:solidFill>
                <a:latin typeface="+mn-lt"/>
                <a:ea typeface="+mn-ea"/>
                <a:cs typeface="+mn-ea"/>
                <a:sym typeface="+mn-lt"/>
              </a:rPr>
              <a:t>       MOV  AL</a:t>
            </a:r>
            <a:r>
              <a:rPr lang="zh-CN" altLang="en-US" sz="2200" dirty="0">
                <a:solidFill>
                  <a:srgbClr val="C00000"/>
                </a:solidFill>
                <a:latin typeface="+mn-lt"/>
                <a:ea typeface="+mn-ea"/>
                <a:cs typeface="+mn-ea"/>
                <a:sym typeface="+mn-lt"/>
              </a:rPr>
              <a:t>，</a:t>
            </a:r>
            <a:r>
              <a:rPr lang="en-US" altLang="zh-CN" sz="2200" dirty="0">
                <a:solidFill>
                  <a:srgbClr val="C00000"/>
                </a:solidFill>
                <a:latin typeface="+mn-lt"/>
                <a:ea typeface="+mn-ea"/>
                <a:cs typeface="+mn-ea"/>
                <a:sym typeface="+mn-lt"/>
              </a:rPr>
              <a:t>11H</a:t>
            </a:r>
            <a:r>
              <a:rPr lang="zh-CN" altLang="en-US" sz="2200" dirty="0">
                <a:solidFill>
                  <a:srgbClr val="C00000"/>
                </a:solidFill>
                <a:latin typeface="+mn-lt"/>
                <a:ea typeface="+mn-ea"/>
                <a:cs typeface="+mn-ea"/>
                <a:sym typeface="+mn-lt"/>
              </a:rPr>
              <a:t>；工作命令字</a:t>
            </a:r>
            <a:endParaRPr lang="zh-CN" altLang="en-US" sz="2200" dirty="0">
              <a:solidFill>
                <a:srgbClr val="C00000"/>
              </a:solidFill>
              <a:latin typeface="+mn-lt"/>
              <a:ea typeface="+mn-ea"/>
              <a:cs typeface="+mn-ea"/>
              <a:sym typeface="+mn-lt"/>
            </a:endParaRPr>
          </a:p>
          <a:p>
            <a:pPr>
              <a:lnSpc>
                <a:spcPct val="110000"/>
              </a:lnSpc>
              <a:spcBef>
                <a:spcPct val="10000"/>
              </a:spcBef>
              <a:buSzPct val="85000"/>
            </a:pPr>
            <a:r>
              <a:rPr lang="zh-CN" altLang="en-US" sz="2200" dirty="0">
                <a:solidFill>
                  <a:srgbClr val="C00000"/>
                </a:solidFill>
                <a:latin typeface="+mn-lt"/>
                <a:ea typeface="+mn-ea"/>
                <a:cs typeface="+mn-ea"/>
                <a:sym typeface="+mn-lt"/>
              </a:rPr>
              <a:t>       </a:t>
            </a:r>
            <a:r>
              <a:rPr lang="en-US" altLang="zh-CN" sz="2200" dirty="0">
                <a:solidFill>
                  <a:srgbClr val="C00000"/>
                </a:solidFill>
                <a:latin typeface="+mn-lt"/>
                <a:ea typeface="+mn-ea"/>
                <a:cs typeface="+mn-ea"/>
                <a:sym typeface="+mn-lt"/>
              </a:rPr>
              <a:t>OUT  DX</a:t>
            </a:r>
            <a:r>
              <a:rPr lang="zh-CN" altLang="en-US" sz="2200" dirty="0">
                <a:solidFill>
                  <a:srgbClr val="C00000"/>
                </a:solidFill>
                <a:latin typeface="+mn-lt"/>
                <a:ea typeface="+mn-ea"/>
                <a:cs typeface="+mn-ea"/>
                <a:sym typeface="+mn-lt"/>
              </a:rPr>
              <a:t>，</a:t>
            </a:r>
            <a:r>
              <a:rPr lang="en-US" altLang="zh-CN" sz="2200" dirty="0">
                <a:solidFill>
                  <a:srgbClr val="C00000"/>
                </a:solidFill>
                <a:latin typeface="+mn-lt"/>
                <a:ea typeface="+mn-ea"/>
                <a:cs typeface="+mn-ea"/>
                <a:sym typeface="+mn-lt"/>
              </a:rPr>
              <a:t>AL</a:t>
            </a:r>
            <a:endParaRPr lang="en-US" altLang="zh-CN" sz="2200" dirty="0">
              <a:solidFill>
                <a:srgbClr val="C00000"/>
              </a:solidFill>
              <a:latin typeface="+mn-lt"/>
              <a:ea typeface="+mn-ea"/>
              <a:cs typeface="+mn-ea"/>
              <a:sym typeface="+mn-lt"/>
            </a:endParaRPr>
          </a:p>
          <a:p>
            <a:pPr>
              <a:lnSpc>
                <a:spcPct val="110000"/>
              </a:lnSpc>
              <a:spcBef>
                <a:spcPct val="10000"/>
              </a:spcBef>
              <a:buSzPct val="85000"/>
            </a:pPr>
            <a:r>
              <a:rPr lang="en-US" altLang="zh-CN" sz="2200" dirty="0">
                <a:latin typeface="+mn-lt"/>
                <a:ea typeface="+mn-ea"/>
                <a:cs typeface="+mn-ea"/>
                <a:sym typeface="+mn-lt"/>
              </a:rPr>
              <a:t>       MOV  CX</a:t>
            </a:r>
            <a:r>
              <a:rPr lang="zh-CN" altLang="en-US" sz="2200" dirty="0">
                <a:latin typeface="+mn-lt"/>
                <a:ea typeface="+mn-ea"/>
                <a:cs typeface="+mn-ea"/>
                <a:sym typeface="+mn-lt"/>
              </a:rPr>
              <a:t>，</a:t>
            </a:r>
            <a:r>
              <a:rPr lang="en-US" altLang="zh-CN" sz="2200" dirty="0">
                <a:latin typeface="+mn-lt"/>
                <a:ea typeface="+mn-ea"/>
                <a:cs typeface="+mn-ea"/>
                <a:sym typeface="+mn-lt"/>
              </a:rPr>
              <a:t>2DH         </a:t>
            </a:r>
            <a:r>
              <a:rPr lang="zh-CN" altLang="en-US" sz="2200" dirty="0">
                <a:latin typeface="+mn-lt"/>
                <a:ea typeface="+mn-ea"/>
                <a:cs typeface="+mn-ea"/>
                <a:sym typeface="+mn-lt"/>
              </a:rPr>
              <a:t>；传送字节数</a:t>
            </a:r>
            <a:endParaRPr lang="zh-CN" altLang="en-US" sz="2200" dirty="0">
              <a:latin typeface="+mn-lt"/>
              <a:ea typeface="+mn-ea"/>
              <a:cs typeface="+mn-ea"/>
              <a:sym typeface="+mn-lt"/>
            </a:endParaRPr>
          </a:p>
          <a:p>
            <a:pPr>
              <a:lnSpc>
                <a:spcPct val="110000"/>
              </a:lnSpc>
              <a:spcBef>
                <a:spcPct val="10000"/>
              </a:spcBef>
              <a:buSzPct val="85000"/>
            </a:pPr>
            <a:r>
              <a:rPr lang="zh-CN" altLang="en-US" sz="2200" dirty="0">
                <a:latin typeface="+mn-lt"/>
                <a:ea typeface="+mn-ea"/>
                <a:cs typeface="+mn-ea"/>
                <a:sym typeface="+mn-lt"/>
              </a:rPr>
              <a:t>       </a:t>
            </a:r>
            <a:r>
              <a:rPr lang="en-US" altLang="zh-CN" sz="2200" dirty="0">
                <a:latin typeface="+mn-lt"/>
                <a:ea typeface="+mn-ea"/>
                <a:cs typeface="+mn-ea"/>
                <a:sym typeface="+mn-lt"/>
              </a:rPr>
              <a:t>MOV  SI</a:t>
            </a:r>
            <a:r>
              <a:rPr lang="zh-CN" altLang="en-US" sz="2200" dirty="0">
                <a:latin typeface="+mn-lt"/>
                <a:ea typeface="+mn-ea"/>
                <a:cs typeface="+mn-ea"/>
                <a:sym typeface="+mn-lt"/>
              </a:rPr>
              <a:t>，</a:t>
            </a:r>
            <a:r>
              <a:rPr lang="en-US" altLang="zh-CN" sz="2200" dirty="0">
                <a:latin typeface="+mn-lt"/>
                <a:ea typeface="+mn-ea"/>
                <a:cs typeface="+mn-ea"/>
                <a:sym typeface="+mn-lt"/>
              </a:rPr>
              <a:t>OFFSET BUT_T   </a:t>
            </a:r>
            <a:r>
              <a:rPr lang="zh-CN" altLang="en-US" sz="2200" dirty="0">
                <a:latin typeface="+mn-lt"/>
                <a:ea typeface="+mn-ea"/>
                <a:cs typeface="+mn-ea"/>
                <a:sym typeface="+mn-lt"/>
              </a:rPr>
              <a:t>；发送区首址</a:t>
            </a:r>
            <a:endParaRPr lang="zh-CN" altLang="en-US" sz="2200" dirty="0">
              <a:latin typeface="+mn-lt"/>
              <a:ea typeface="+mn-ea"/>
              <a:cs typeface="+mn-ea"/>
              <a:sym typeface="+mn-lt"/>
            </a:endParaRPr>
          </a:p>
          <a:p>
            <a:pPr>
              <a:lnSpc>
                <a:spcPct val="110000"/>
              </a:lnSpc>
              <a:spcBef>
                <a:spcPct val="10000"/>
              </a:spcBef>
              <a:buSzPct val="85000"/>
            </a:pPr>
            <a:r>
              <a:rPr lang="en-US" altLang="zh-CN" sz="2200" dirty="0">
                <a:latin typeface="+mn-lt"/>
                <a:ea typeface="+mn-ea"/>
                <a:cs typeface="+mn-ea"/>
                <a:sym typeface="+mn-lt"/>
              </a:rPr>
              <a:t>L1</a:t>
            </a:r>
            <a:r>
              <a:rPr lang="zh-CN" altLang="en-US" sz="2200" dirty="0">
                <a:latin typeface="+mn-lt"/>
                <a:ea typeface="+mn-ea"/>
                <a:cs typeface="+mn-ea"/>
                <a:sym typeface="+mn-lt"/>
              </a:rPr>
              <a:t>：</a:t>
            </a:r>
            <a:r>
              <a:rPr lang="en-US" altLang="zh-CN" sz="2200" dirty="0">
                <a:latin typeface="+mn-lt"/>
                <a:ea typeface="+mn-ea"/>
                <a:cs typeface="+mn-ea"/>
                <a:sym typeface="+mn-lt"/>
              </a:rPr>
              <a:t>MOV  DX</a:t>
            </a:r>
            <a:r>
              <a:rPr lang="zh-CN" altLang="en-US" sz="2200" dirty="0">
                <a:latin typeface="+mn-lt"/>
                <a:ea typeface="+mn-ea"/>
                <a:cs typeface="+mn-ea"/>
                <a:sym typeface="+mn-lt"/>
              </a:rPr>
              <a:t>，</a:t>
            </a:r>
            <a:r>
              <a:rPr lang="en-US" altLang="zh-CN" sz="2200" dirty="0">
                <a:latin typeface="+mn-lt"/>
                <a:ea typeface="+mn-ea"/>
                <a:cs typeface="+mn-ea"/>
                <a:sym typeface="+mn-lt"/>
              </a:rPr>
              <a:t>309H       </a:t>
            </a:r>
            <a:r>
              <a:rPr lang="zh-CN" altLang="en-US" sz="2200" dirty="0">
                <a:latin typeface="+mn-lt"/>
                <a:ea typeface="+mn-ea"/>
                <a:cs typeface="+mn-ea"/>
                <a:sym typeface="+mn-lt"/>
              </a:rPr>
              <a:t>；状态端口</a:t>
            </a:r>
            <a:endParaRPr lang="zh-CN" altLang="en-US" sz="2200" dirty="0">
              <a:latin typeface="+mn-lt"/>
              <a:ea typeface="+mn-ea"/>
              <a:cs typeface="+mn-ea"/>
              <a:sym typeface="+mn-lt"/>
            </a:endParaRPr>
          </a:p>
          <a:p>
            <a:pPr>
              <a:lnSpc>
                <a:spcPct val="110000"/>
              </a:lnSpc>
              <a:spcBef>
                <a:spcPct val="10000"/>
              </a:spcBef>
              <a:buSzPct val="85000"/>
            </a:pPr>
            <a:r>
              <a:rPr lang="zh-CN" altLang="en-US" sz="2200" dirty="0">
                <a:latin typeface="+mn-lt"/>
                <a:ea typeface="+mn-ea"/>
                <a:cs typeface="+mn-ea"/>
                <a:sym typeface="+mn-lt"/>
              </a:rPr>
              <a:t>       </a:t>
            </a:r>
            <a:r>
              <a:rPr lang="en-US" altLang="zh-CN" sz="2200" dirty="0">
                <a:latin typeface="+mn-lt"/>
                <a:ea typeface="+mn-ea"/>
                <a:cs typeface="+mn-ea"/>
                <a:sym typeface="+mn-lt"/>
              </a:rPr>
              <a:t>IN       AL</a:t>
            </a:r>
            <a:r>
              <a:rPr lang="zh-CN" altLang="en-US" sz="2200" dirty="0">
                <a:latin typeface="+mn-lt"/>
                <a:ea typeface="+mn-ea"/>
                <a:cs typeface="+mn-ea"/>
                <a:sym typeface="+mn-lt"/>
              </a:rPr>
              <a:t>，</a:t>
            </a:r>
            <a:r>
              <a:rPr lang="en-US" altLang="zh-CN" sz="2200" dirty="0">
                <a:latin typeface="+mn-lt"/>
                <a:ea typeface="+mn-ea"/>
                <a:cs typeface="+mn-ea"/>
                <a:sym typeface="+mn-lt"/>
              </a:rPr>
              <a:t>DX            </a:t>
            </a:r>
            <a:r>
              <a:rPr lang="zh-CN" altLang="en-US" sz="2200" dirty="0">
                <a:latin typeface="+mn-lt"/>
                <a:ea typeface="+mn-ea"/>
                <a:cs typeface="+mn-ea"/>
                <a:sym typeface="+mn-lt"/>
              </a:rPr>
              <a:t>；查状态位</a:t>
            </a:r>
            <a:r>
              <a:rPr lang="en-US" altLang="zh-CN" sz="2200" dirty="0">
                <a:latin typeface="+mn-lt"/>
                <a:ea typeface="+mn-ea"/>
                <a:cs typeface="+mn-ea"/>
                <a:sym typeface="+mn-lt"/>
              </a:rPr>
              <a:t>D</a:t>
            </a:r>
            <a:r>
              <a:rPr lang="en-US" altLang="zh-CN" sz="2200" baseline="-25000" dirty="0">
                <a:latin typeface="+mn-lt"/>
                <a:ea typeface="+mn-ea"/>
                <a:cs typeface="+mn-ea"/>
                <a:sym typeface="+mn-lt"/>
              </a:rPr>
              <a:t>0 </a:t>
            </a:r>
            <a:r>
              <a:rPr lang="zh-CN" altLang="en-US" sz="2200" dirty="0">
                <a:latin typeface="+mn-lt"/>
                <a:ea typeface="+mn-ea"/>
                <a:cs typeface="+mn-ea"/>
                <a:sym typeface="+mn-lt"/>
              </a:rPr>
              <a:t>（</a:t>
            </a:r>
            <a:r>
              <a:rPr lang="en-US" altLang="zh-CN" sz="2200" dirty="0">
                <a:latin typeface="+mn-lt"/>
                <a:ea typeface="+mn-ea"/>
                <a:cs typeface="+mn-ea"/>
                <a:sym typeface="+mn-lt"/>
              </a:rPr>
              <a:t>T</a:t>
            </a:r>
            <a:r>
              <a:rPr lang="en-US" altLang="zh-CN" sz="2200" baseline="-25000" dirty="0">
                <a:latin typeface="+mn-lt"/>
                <a:ea typeface="+mn-ea"/>
                <a:cs typeface="+mn-ea"/>
                <a:sym typeface="+mn-lt"/>
              </a:rPr>
              <a:t>X</a:t>
            </a:r>
            <a:r>
              <a:rPr lang="en-US" altLang="zh-CN" sz="2200" dirty="0">
                <a:latin typeface="+mn-lt"/>
                <a:ea typeface="+mn-ea"/>
                <a:cs typeface="+mn-ea"/>
                <a:sym typeface="+mn-lt"/>
              </a:rPr>
              <a:t>RDY</a:t>
            </a:r>
            <a:r>
              <a:rPr lang="zh-CN" altLang="en-US" sz="2200" dirty="0">
                <a:latin typeface="+mn-lt"/>
                <a:ea typeface="+mn-ea"/>
                <a:cs typeface="+mn-ea"/>
                <a:sym typeface="+mn-lt"/>
              </a:rPr>
              <a:t>）</a:t>
            </a:r>
            <a:r>
              <a:rPr lang="en-US" altLang="zh-CN" sz="2200" dirty="0">
                <a:latin typeface="+mn-lt"/>
                <a:ea typeface="+mn-ea"/>
                <a:cs typeface="+mn-ea"/>
                <a:sym typeface="+mn-lt"/>
              </a:rPr>
              <a:t>=1?</a:t>
            </a:r>
            <a:endParaRPr lang="en-US" altLang="zh-CN" sz="2200" dirty="0">
              <a:latin typeface="+mn-lt"/>
              <a:ea typeface="+mn-ea"/>
              <a:cs typeface="+mn-ea"/>
              <a:sym typeface="+mn-lt"/>
            </a:endParaRPr>
          </a:p>
          <a:p>
            <a:pPr>
              <a:lnSpc>
                <a:spcPct val="110000"/>
              </a:lnSpc>
              <a:spcBef>
                <a:spcPct val="10000"/>
              </a:spcBef>
              <a:buSzPct val="85000"/>
            </a:pPr>
            <a:r>
              <a:rPr lang="en-US" altLang="zh-CN" sz="2200" dirty="0">
                <a:latin typeface="+mn-lt"/>
                <a:ea typeface="+mn-ea"/>
                <a:cs typeface="+mn-ea"/>
                <a:sym typeface="+mn-lt"/>
              </a:rPr>
              <a:t>       AND   AL</a:t>
            </a:r>
            <a:r>
              <a:rPr lang="zh-CN" altLang="en-US" sz="2200" dirty="0">
                <a:latin typeface="+mn-lt"/>
                <a:ea typeface="+mn-ea"/>
                <a:cs typeface="+mn-ea"/>
                <a:sym typeface="+mn-lt"/>
              </a:rPr>
              <a:t>，</a:t>
            </a:r>
            <a:r>
              <a:rPr lang="en-US" altLang="zh-CN" sz="2200" dirty="0">
                <a:latin typeface="+mn-lt"/>
                <a:ea typeface="+mn-ea"/>
                <a:cs typeface="+mn-ea"/>
                <a:sym typeface="+mn-lt"/>
              </a:rPr>
              <a:t>01H                    </a:t>
            </a:r>
            <a:endParaRPr lang="en-US" altLang="zh-CN" sz="2200" dirty="0">
              <a:latin typeface="+mn-lt"/>
              <a:ea typeface="+mn-ea"/>
              <a:cs typeface="+mn-ea"/>
              <a:sym typeface="+mn-lt"/>
            </a:endParaRPr>
          </a:p>
          <a:p>
            <a:pPr>
              <a:lnSpc>
                <a:spcPct val="110000"/>
              </a:lnSpc>
              <a:spcBef>
                <a:spcPct val="10000"/>
              </a:spcBef>
              <a:buSzPct val="85000"/>
            </a:pPr>
            <a:r>
              <a:rPr lang="en-US" altLang="zh-CN" sz="2200" dirty="0">
                <a:latin typeface="+mn-lt"/>
                <a:ea typeface="+mn-ea"/>
                <a:cs typeface="+mn-ea"/>
                <a:sym typeface="+mn-lt"/>
              </a:rPr>
              <a:t>       JZ       L1                     </a:t>
            </a:r>
            <a:r>
              <a:rPr lang="zh-CN" altLang="en-US" sz="2200" dirty="0">
                <a:latin typeface="+mn-lt"/>
                <a:ea typeface="+mn-ea"/>
                <a:cs typeface="+mn-ea"/>
                <a:sym typeface="+mn-lt"/>
              </a:rPr>
              <a:t>；发送未准备好，则等待</a:t>
            </a:r>
            <a:endParaRPr lang="zh-CN" altLang="en-US" sz="2200" dirty="0">
              <a:latin typeface="+mn-lt"/>
              <a:ea typeface="+mn-ea"/>
              <a:cs typeface="+mn-ea"/>
              <a:sym typeface="+mn-lt"/>
            </a:endParaRPr>
          </a:p>
          <a:p>
            <a:pPr>
              <a:lnSpc>
                <a:spcPct val="110000"/>
              </a:lnSpc>
              <a:spcBef>
                <a:spcPct val="10000"/>
              </a:spcBef>
              <a:buSzPct val="85000"/>
            </a:pPr>
            <a:r>
              <a:rPr lang="zh-CN" altLang="en-US" sz="2200" dirty="0">
                <a:latin typeface="+mn-lt"/>
                <a:ea typeface="+mn-ea"/>
                <a:cs typeface="+mn-ea"/>
                <a:sym typeface="+mn-lt"/>
              </a:rPr>
              <a:t>       </a:t>
            </a:r>
            <a:r>
              <a:rPr lang="en-US" altLang="zh-CN" sz="2200" dirty="0">
                <a:latin typeface="+mn-lt"/>
                <a:ea typeface="+mn-ea"/>
                <a:cs typeface="+mn-ea"/>
                <a:sym typeface="+mn-lt"/>
              </a:rPr>
              <a:t>MOV  DX</a:t>
            </a:r>
            <a:r>
              <a:rPr lang="zh-CN" altLang="en-US" sz="2200" dirty="0">
                <a:latin typeface="+mn-lt"/>
                <a:ea typeface="+mn-ea"/>
                <a:cs typeface="+mn-ea"/>
                <a:sym typeface="+mn-lt"/>
              </a:rPr>
              <a:t>，</a:t>
            </a:r>
            <a:r>
              <a:rPr lang="en-US" altLang="zh-CN" sz="2200" dirty="0">
                <a:latin typeface="+mn-lt"/>
                <a:ea typeface="+mn-ea"/>
                <a:cs typeface="+mn-ea"/>
                <a:sym typeface="+mn-lt"/>
              </a:rPr>
              <a:t>308H        </a:t>
            </a:r>
            <a:r>
              <a:rPr lang="zh-CN" altLang="en-US" sz="2200" dirty="0">
                <a:latin typeface="+mn-lt"/>
                <a:ea typeface="+mn-ea"/>
                <a:cs typeface="+mn-ea"/>
                <a:sym typeface="+mn-lt"/>
              </a:rPr>
              <a:t>；数据口</a:t>
            </a:r>
            <a:endParaRPr lang="zh-CN" altLang="en-US" sz="2200" dirty="0">
              <a:latin typeface="+mn-lt"/>
              <a:ea typeface="+mn-ea"/>
              <a:cs typeface="+mn-ea"/>
              <a:sym typeface="+mn-lt"/>
            </a:endParaRPr>
          </a:p>
          <a:p>
            <a:pPr>
              <a:lnSpc>
                <a:spcPct val="110000"/>
              </a:lnSpc>
              <a:spcBef>
                <a:spcPct val="10000"/>
              </a:spcBef>
              <a:buSzPct val="85000"/>
            </a:pPr>
            <a:r>
              <a:rPr lang="zh-CN" altLang="en-US" sz="2200" dirty="0">
                <a:latin typeface="+mn-lt"/>
                <a:ea typeface="+mn-ea"/>
                <a:cs typeface="+mn-ea"/>
                <a:sym typeface="+mn-lt"/>
              </a:rPr>
              <a:t>       </a:t>
            </a:r>
            <a:r>
              <a:rPr lang="en-US" altLang="zh-CN" sz="2200" dirty="0">
                <a:latin typeface="+mn-lt"/>
                <a:ea typeface="+mn-ea"/>
                <a:cs typeface="+mn-ea"/>
                <a:sym typeface="+mn-lt"/>
              </a:rPr>
              <a:t>MOV  AL</a:t>
            </a:r>
            <a:r>
              <a:rPr lang="zh-CN" altLang="en-US" sz="2200" dirty="0">
                <a:latin typeface="+mn-lt"/>
                <a:ea typeface="+mn-ea"/>
                <a:cs typeface="+mn-ea"/>
                <a:sym typeface="+mn-lt"/>
              </a:rPr>
              <a:t>，</a:t>
            </a:r>
            <a:r>
              <a:rPr lang="en-US" altLang="zh-CN" sz="2200" dirty="0">
                <a:latin typeface="+mn-lt"/>
                <a:ea typeface="+mn-ea"/>
                <a:cs typeface="+mn-ea"/>
                <a:sym typeface="+mn-lt"/>
              </a:rPr>
              <a:t>[SI]        </a:t>
            </a:r>
            <a:r>
              <a:rPr lang="zh-CN" altLang="en-US" sz="2200" dirty="0">
                <a:latin typeface="+mn-lt"/>
                <a:ea typeface="+mn-ea"/>
                <a:cs typeface="+mn-ea"/>
                <a:sym typeface="+mn-lt"/>
              </a:rPr>
              <a:t>；准备好，则从发送区取一个字节发送    </a:t>
            </a:r>
            <a:endParaRPr lang="zh-CN" altLang="en-US" sz="2200" dirty="0">
              <a:latin typeface="+mn-lt"/>
              <a:ea typeface="+mn-ea"/>
              <a:cs typeface="+mn-ea"/>
              <a:sym typeface="+mn-lt"/>
            </a:endParaRPr>
          </a:p>
        </p:txBody>
      </p:sp>
      <p:pic>
        <p:nvPicPr>
          <p:cNvPr id="3" name="Picture 70" descr="jc1420"/>
          <p:cNvPicPr>
            <a:picLocks noChangeAspect="1" noChangeArrowheads="1"/>
          </p:cNvPicPr>
          <p:nvPr/>
        </p:nvPicPr>
        <p:blipFill>
          <a:blip r:embed="rId1" cstate="hqprint">
            <a:extLst>
              <a:ext uri="{28A0092B-C50C-407E-A947-70E740481C1C}">
                <a14:useLocalDpi xmlns:a14="http://schemas.microsoft.com/office/drawing/2010/main" val="0"/>
              </a:ext>
            </a:extLst>
          </a:blip>
          <a:srcRect/>
          <a:stretch>
            <a:fillRect/>
          </a:stretch>
        </p:blipFill>
        <p:spPr bwMode="auto">
          <a:xfrm>
            <a:off x="1006473" y="1098627"/>
            <a:ext cx="7131050"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4283430" y="1066873"/>
            <a:ext cx="352982" cy="467051"/>
          </a:xfrm>
          <a:prstGeom prst="rect">
            <a:avLst/>
          </a:prstGeom>
        </p:spPr>
        <p:txBody>
          <a:bodyPr wrap="none">
            <a:spAutoFit/>
          </a:bodyPr>
          <a:lstStyle/>
          <a:p>
            <a:pPr>
              <a:lnSpc>
                <a:spcPct val="110000"/>
              </a:lnSpc>
              <a:spcBef>
                <a:spcPct val="10000"/>
              </a:spcBef>
              <a:buClr>
                <a:schemeClr val="accent2"/>
              </a:buClr>
              <a:buSzPct val="80000"/>
              <a:buFont typeface="Wingdings" panose="05000000000000000000" pitchFamily="2" charset="2"/>
              <a:buNone/>
            </a:pPr>
            <a:r>
              <a:rPr lang="zh-CN" altLang="en-US" dirty="0">
                <a:solidFill>
                  <a:srgbClr val="C00000"/>
                </a:solidFill>
                <a:latin typeface="+mn-lt"/>
                <a:ea typeface="+mn-ea"/>
                <a:cs typeface="+mn-ea"/>
                <a:sym typeface="+mn-lt"/>
              </a:rPr>
              <a:t>√</a:t>
            </a:r>
            <a:endParaRPr lang="zh-CN" altLang="en-US" dirty="0">
              <a:solidFill>
                <a:srgbClr val="C00000"/>
              </a:solidFill>
              <a:latin typeface="+mn-lt"/>
              <a:ea typeface="+mn-ea"/>
              <a:cs typeface="+mn-ea"/>
              <a:sym typeface="+mn-lt"/>
            </a:endParaRPr>
          </a:p>
        </p:txBody>
      </p:sp>
      <p:sp>
        <p:nvSpPr>
          <p:cNvPr id="8" name="矩形 7"/>
          <p:cNvSpPr/>
          <p:nvPr/>
        </p:nvSpPr>
        <p:spPr>
          <a:xfrm>
            <a:off x="7818126" y="1066875"/>
            <a:ext cx="352982" cy="467051"/>
          </a:xfrm>
          <a:prstGeom prst="rect">
            <a:avLst/>
          </a:prstGeom>
        </p:spPr>
        <p:txBody>
          <a:bodyPr wrap="none">
            <a:spAutoFit/>
          </a:bodyPr>
          <a:lstStyle/>
          <a:p>
            <a:pPr>
              <a:lnSpc>
                <a:spcPct val="110000"/>
              </a:lnSpc>
              <a:spcBef>
                <a:spcPct val="10000"/>
              </a:spcBef>
              <a:buClr>
                <a:schemeClr val="accent2"/>
              </a:buClr>
              <a:buSzPct val="80000"/>
              <a:buFont typeface="Wingdings" panose="05000000000000000000" pitchFamily="2" charset="2"/>
              <a:buNone/>
            </a:pPr>
            <a:r>
              <a:rPr lang="zh-CN" altLang="en-US" dirty="0">
                <a:solidFill>
                  <a:srgbClr val="C00000"/>
                </a:solidFill>
                <a:latin typeface="+mn-lt"/>
                <a:ea typeface="+mn-ea"/>
                <a:cs typeface="+mn-ea"/>
                <a:sym typeface="+mn-lt"/>
              </a:rPr>
              <a:t>√</a:t>
            </a:r>
            <a:endParaRPr lang="zh-CN" altLang="en-US" dirty="0">
              <a:solidFill>
                <a:srgbClr val="C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2706"/>
                                        </p:tgtEl>
                                        <p:attrNameLst>
                                          <p:attrName>style.visibility</p:attrName>
                                        </p:attrNameLst>
                                      </p:cBhvr>
                                      <p:to>
                                        <p:strVal val="visible"/>
                                      </p:to>
                                    </p:set>
                                    <p:animEffect transition="in" filter="wipe(up)">
                                      <p:cBhvr>
                                        <p:cTn id="7" dur="500"/>
                                        <p:tgtEl>
                                          <p:spTgt spid="727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P spid="5" grpId="0"/>
      <p:bldP spid="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3"/>
          <p:cNvSpPr>
            <a:spLocks noGrp="1" noChangeArrowheads="1"/>
          </p:cNvSpPr>
          <p:nvPr>
            <p:ph type="body" idx="1"/>
          </p:nvPr>
        </p:nvSpPr>
        <p:spPr bwMode="auto">
          <a:xfrm>
            <a:off x="1612132" y="1756901"/>
            <a:ext cx="5919736" cy="33441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110000"/>
              </a:lnSpc>
              <a:spcBef>
                <a:spcPct val="10000"/>
              </a:spcBef>
              <a:buFontTx/>
              <a:buNone/>
            </a:pPr>
            <a:r>
              <a:rPr lang="en-US" altLang="zh-CN" sz="2200" b="1" dirty="0">
                <a:cs typeface="+mn-ea"/>
                <a:sym typeface="+mn-lt"/>
              </a:rPr>
              <a:t>	 OUT  DX</a:t>
            </a:r>
            <a:r>
              <a:rPr lang="zh-CN" altLang="en-US" sz="2200" b="1" dirty="0">
                <a:cs typeface="+mn-ea"/>
                <a:sym typeface="+mn-lt"/>
              </a:rPr>
              <a:t>，</a:t>
            </a:r>
            <a:r>
              <a:rPr lang="en-US" altLang="zh-CN" sz="2200" b="1" dirty="0">
                <a:cs typeface="+mn-ea"/>
                <a:sym typeface="+mn-lt"/>
              </a:rPr>
              <a:t>AL                    </a:t>
            </a:r>
            <a:endParaRPr lang="en-US" altLang="zh-CN" sz="2200" b="1" dirty="0">
              <a:cs typeface="+mn-ea"/>
              <a:sym typeface="+mn-lt"/>
            </a:endParaRPr>
          </a:p>
          <a:p>
            <a:pPr>
              <a:lnSpc>
                <a:spcPct val="110000"/>
              </a:lnSpc>
              <a:spcBef>
                <a:spcPct val="10000"/>
              </a:spcBef>
              <a:buSzPct val="85000"/>
              <a:buFontTx/>
              <a:buNone/>
            </a:pPr>
            <a:r>
              <a:rPr lang="en-US" altLang="zh-CN" sz="2200" b="1" dirty="0">
                <a:cs typeface="+mn-ea"/>
                <a:sym typeface="+mn-lt"/>
              </a:rPr>
              <a:t>      INC  SI                       </a:t>
            </a:r>
            <a:r>
              <a:rPr lang="zh-CN" altLang="en-US" sz="2200" b="1" dirty="0">
                <a:cs typeface="+mn-ea"/>
                <a:sym typeface="+mn-lt"/>
              </a:rPr>
              <a:t>；内存地址加</a:t>
            </a:r>
            <a:r>
              <a:rPr lang="en-US" altLang="zh-CN" sz="2200" b="1" dirty="0">
                <a:cs typeface="+mn-ea"/>
                <a:sym typeface="+mn-lt"/>
              </a:rPr>
              <a:t>1</a:t>
            </a:r>
            <a:endParaRPr lang="en-US" altLang="zh-CN" sz="2200" b="1" dirty="0">
              <a:cs typeface="+mn-ea"/>
              <a:sym typeface="+mn-lt"/>
            </a:endParaRPr>
          </a:p>
          <a:p>
            <a:pPr>
              <a:lnSpc>
                <a:spcPct val="110000"/>
              </a:lnSpc>
              <a:spcBef>
                <a:spcPct val="10000"/>
              </a:spcBef>
              <a:buSzPct val="85000"/>
              <a:buFontTx/>
              <a:buNone/>
            </a:pPr>
            <a:r>
              <a:rPr lang="en-US" altLang="zh-CN" sz="2200" b="1" dirty="0">
                <a:cs typeface="+mn-ea"/>
                <a:sym typeface="+mn-lt"/>
              </a:rPr>
              <a:t>      DEC  CX 	                  </a:t>
            </a:r>
            <a:r>
              <a:rPr lang="zh-CN" altLang="en-US" sz="2200" b="1" dirty="0">
                <a:cs typeface="+mn-ea"/>
                <a:sym typeface="+mn-lt"/>
              </a:rPr>
              <a:t>；字节数减</a:t>
            </a:r>
            <a:r>
              <a:rPr lang="en-US" altLang="zh-CN" sz="2200" b="1" dirty="0">
                <a:cs typeface="+mn-ea"/>
                <a:sym typeface="+mn-lt"/>
              </a:rPr>
              <a:t>1</a:t>
            </a:r>
            <a:endParaRPr lang="en-US" altLang="zh-CN" sz="2200" b="1" dirty="0">
              <a:cs typeface="+mn-ea"/>
              <a:sym typeface="+mn-lt"/>
            </a:endParaRPr>
          </a:p>
          <a:p>
            <a:pPr>
              <a:lnSpc>
                <a:spcPct val="110000"/>
              </a:lnSpc>
              <a:spcBef>
                <a:spcPct val="10000"/>
              </a:spcBef>
              <a:buFontTx/>
              <a:buNone/>
            </a:pPr>
            <a:r>
              <a:rPr lang="en-US" altLang="zh-CN" sz="2200" b="1" dirty="0">
                <a:cs typeface="+mn-ea"/>
                <a:sym typeface="+mn-lt"/>
              </a:rPr>
              <a:t>      JNZ  L1                      </a:t>
            </a:r>
            <a:r>
              <a:rPr lang="zh-CN" altLang="en-US" sz="2200" b="1" dirty="0">
                <a:cs typeface="+mn-ea"/>
                <a:sym typeface="+mn-lt"/>
              </a:rPr>
              <a:t>；未发送完，继续</a:t>
            </a:r>
            <a:endParaRPr lang="zh-CN" altLang="en-US" sz="2200" b="1" dirty="0">
              <a:cs typeface="+mn-ea"/>
              <a:sym typeface="+mn-lt"/>
            </a:endParaRPr>
          </a:p>
          <a:p>
            <a:pPr>
              <a:lnSpc>
                <a:spcPct val="110000"/>
              </a:lnSpc>
              <a:spcBef>
                <a:spcPct val="10000"/>
              </a:spcBef>
              <a:buFontTx/>
              <a:buNone/>
            </a:pPr>
            <a:r>
              <a:rPr lang="zh-CN" altLang="en-US" sz="2200" b="1" dirty="0">
                <a:cs typeface="+mn-ea"/>
                <a:sym typeface="+mn-lt"/>
              </a:rPr>
              <a:t>      </a:t>
            </a:r>
            <a:r>
              <a:rPr lang="en-US" altLang="zh-CN" sz="2200" b="1" dirty="0">
                <a:cs typeface="+mn-ea"/>
                <a:sym typeface="+mn-lt"/>
              </a:rPr>
              <a:t>MOV  AX</a:t>
            </a:r>
            <a:r>
              <a:rPr lang="zh-CN" altLang="en-US" sz="2200" b="1" dirty="0">
                <a:cs typeface="+mn-ea"/>
                <a:sym typeface="+mn-lt"/>
              </a:rPr>
              <a:t>，</a:t>
            </a:r>
            <a:r>
              <a:rPr lang="en-US" altLang="zh-CN" sz="2200" b="1" dirty="0">
                <a:cs typeface="+mn-ea"/>
                <a:sym typeface="+mn-lt"/>
              </a:rPr>
              <a:t>4C00H    </a:t>
            </a:r>
            <a:r>
              <a:rPr lang="zh-CN" altLang="en-US" sz="2200" b="1" dirty="0">
                <a:cs typeface="+mn-ea"/>
                <a:sym typeface="+mn-lt"/>
              </a:rPr>
              <a:t>；已送完，回</a:t>
            </a:r>
            <a:r>
              <a:rPr lang="en-US" altLang="zh-CN" sz="2200" b="1" dirty="0">
                <a:cs typeface="+mn-ea"/>
                <a:sym typeface="+mn-lt"/>
              </a:rPr>
              <a:t>DOS</a:t>
            </a:r>
            <a:endParaRPr lang="en-US" altLang="zh-CN" sz="2200" b="1" dirty="0">
              <a:cs typeface="+mn-ea"/>
              <a:sym typeface="+mn-lt"/>
            </a:endParaRPr>
          </a:p>
          <a:p>
            <a:pPr>
              <a:lnSpc>
                <a:spcPct val="110000"/>
              </a:lnSpc>
              <a:spcBef>
                <a:spcPct val="10000"/>
              </a:spcBef>
              <a:buFontTx/>
              <a:buNone/>
            </a:pPr>
            <a:r>
              <a:rPr lang="en-US" altLang="zh-CN" sz="2200" b="1" dirty="0">
                <a:cs typeface="+mn-ea"/>
                <a:sym typeface="+mn-lt"/>
              </a:rPr>
              <a:t>      INT  21H</a:t>
            </a:r>
            <a:endParaRPr lang="en-US" altLang="zh-CN" sz="2200" b="1" dirty="0">
              <a:cs typeface="+mn-ea"/>
              <a:sym typeface="+mn-lt"/>
            </a:endParaRPr>
          </a:p>
          <a:p>
            <a:pPr>
              <a:lnSpc>
                <a:spcPct val="110000"/>
              </a:lnSpc>
              <a:spcBef>
                <a:spcPct val="10000"/>
              </a:spcBef>
              <a:buFontTx/>
              <a:buNone/>
            </a:pPr>
            <a:r>
              <a:rPr lang="en-US" altLang="zh-CN" sz="2200" b="1" dirty="0">
                <a:cs typeface="+mn-ea"/>
                <a:sym typeface="+mn-lt"/>
              </a:rPr>
              <a:t>CSEG  ENDS</a:t>
            </a:r>
            <a:endParaRPr lang="en-US" altLang="zh-CN" sz="2200" b="1" dirty="0">
              <a:cs typeface="+mn-ea"/>
              <a:sym typeface="+mn-lt"/>
            </a:endParaRPr>
          </a:p>
          <a:p>
            <a:pPr>
              <a:lnSpc>
                <a:spcPct val="110000"/>
              </a:lnSpc>
              <a:spcBef>
                <a:spcPct val="10000"/>
              </a:spcBef>
              <a:buFontTx/>
              <a:buNone/>
            </a:pPr>
            <a:r>
              <a:rPr lang="en-US" altLang="zh-CN" sz="2200" b="1" dirty="0">
                <a:cs typeface="+mn-ea"/>
                <a:sym typeface="+mn-lt"/>
              </a:rPr>
              <a:t>      END   START</a:t>
            </a:r>
            <a:endParaRPr lang="en-US" altLang="zh-CN" sz="2200" b="1" dirty="0">
              <a:cs typeface="+mn-ea"/>
              <a:sym typeface="+mn-lt"/>
            </a:endParaRPr>
          </a:p>
        </p:txBody>
      </p:sp>
    </p:spTree>
  </p:cSld>
  <p:clrMapOvr>
    <a:masterClrMapping/>
  </p:clrMapOvr>
  <p:transition>
    <p:random/>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body" idx="1"/>
          </p:nvPr>
        </p:nvSpPr>
        <p:spPr bwMode="auto">
          <a:xfrm>
            <a:off x="704056" y="1418302"/>
            <a:ext cx="8312125" cy="4962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85000"/>
              </a:lnSpc>
              <a:buFontTx/>
              <a:buNone/>
            </a:pPr>
            <a:r>
              <a:rPr lang="en-US" altLang="zh-CN" sz="2400" b="1" dirty="0">
                <a:solidFill>
                  <a:srgbClr val="C00000"/>
                </a:solidFill>
                <a:cs typeface="+mn-ea"/>
                <a:sym typeface="+mn-lt"/>
              </a:rPr>
              <a:t>② </a:t>
            </a:r>
            <a:r>
              <a:rPr lang="zh-CN" altLang="en-US" sz="2400" b="1" dirty="0">
                <a:solidFill>
                  <a:srgbClr val="C00000"/>
                </a:solidFill>
                <a:cs typeface="+mn-ea"/>
                <a:sym typeface="+mn-lt"/>
              </a:rPr>
              <a:t>乙机接收程序</a:t>
            </a:r>
            <a:endParaRPr lang="zh-CN" altLang="en-US" sz="2400" b="1" dirty="0">
              <a:solidFill>
                <a:srgbClr val="C00000"/>
              </a:solidFill>
              <a:cs typeface="+mn-ea"/>
              <a:sym typeface="+mn-lt"/>
            </a:endParaRPr>
          </a:p>
          <a:p>
            <a:pPr>
              <a:lnSpc>
                <a:spcPct val="85000"/>
              </a:lnSpc>
              <a:spcBef>
                <a:spcPts val="1800"/>
              </a:spcBef>
              <a:buFontTx/>
              <a:buNone/>
            </a:pPr>
            <a:r>
              <a:rPr lang="en-US" altLang="zh-CN" sz="2200" b="1" dirty="0">
                <a:cs typeface="+mn-ea"/>
                <a:sym typeface="+mn-lt"/>
              </a:rPr>
              <a:t>DATA   SEGMENT</a:t>
            </a:r>
            <a:endParaRPr lang="en-US" altLang="zh-CN" sz="2200" b="1" dirty="0">
              <a:cs typeface="+mn-ea"/>
              <a:sym typeface="+mn-lt"/>
            </a:endParaRPr>
          </a:p>
          <a:p>
            <a:pPr>
              <a:lnSpc>
                <a:spcPct val="85000"/>
              </a:lnSpc>
              <a:buFontTx/>
              <a:buNone/>
            </a:pPr>
            <a:r>
              <a:rPr lang="en-US" altLang="zh-CN" sz="2200" b="1" dirty="0">
                <a:cs typeface="+mn-ea"/>
                <a:sym typeface="+mn-lt"/>
              </a:rPr>
              <a:t>       BUF_R DB 45 DUP(?)</a:t>
            </a:r>
            <a:endParaRPr lang="en-US" altLang="zh-CN" sz="2200" b="1" dirty="0">
              <a:cs typeface="+mn-ea"/>
              <a:sym typeface="+mn-lt"/>
            </a:endParaRPr>
          </a:p>
          <a:p>
            <a:pPr>
              <a:lnSpc>
                <a:spcPct val="85000"/>
              </a:lnSpc>
              <a:buFontTx/>
              <a:buNone/>
            </a:pPr>
            <a:r>
              <a:rPr lang="en-US" altLang="zh-CN" sz="2200" b="1" dirty="0">
                <a:cs typeface="+mn-ea"/>
                <a:sym typeface="+mn-lt"/>
              </a:rPr>
              <a:t>DATA   ENDS</a:t>
            </a:r>
            <a:endParaRPr lang="en-US" altLang="zh-CN" sz="2200" b="1" dirty="0">
              <a:cs typeface="+mn-ea"/>
              <a:sym typeface="+mn-lt"/>
            </a:endParaRPr>
          </a:p>
          <a:p>
            <a:pPr>
              <a:lnSpc>
                <a:spcPct val="85000"/>
              </a:lnSpc>
              <a:buFontTx/>
              <a:buNone/>
            </a:pPr>
            <a:r>
              <a:rPr lang="en-US" altLang="zh-CN" sz="2200" b="1" dirty="0">
                <a:cs typeface="+mn-ea"/>
                <a:sym typeface="+mn-lt"/>
              </a:rPr>
              <a:t>BEGIN</a:t>
            </a:r>
            <a:r>
              <a:rPr lang="zh-CN" altLang="en-US" sz="2200" b="1" dirty="0">
                <a:cs typeface="+mn-ea"/>
                <a:sym typeface="+mn-lt"/>
              </a:rPr>
              <a:t>：</a:t>
            </a:r>
            <a:r>
              <a:rPr lang="en-US" altLang="zh-CN" sz="2200" b="1" dirty="0">
                <a:cs typeface="+mn-ea"/>
                <a:sym typeface="+mn-lt"/>
              </a:rPr>
              <a:t>MOV  DX</a:t>
            </a:r>
            <a:r>
              <a:rPr lang="zh-CN" altLang="en-US" sz="2200" b="1" dirty="0">
                <a:cs typeface="+mn-ea"/>
                <a:sym typeface="+mn-lt"/>
              </a:rPr>
              <a:t>，</a:t>
            </a:r>
            <a:r>
              <a:rPr lang="en-US" altLang="zh-CN" sz="2200" b="1" dirty="0">
                <a:cs typeface="+mn-ea"/>
                <a:sym typeface="+mn-lt"/>
              </a:rPr>
              <a:t>309H  </a:t>
            </a:r>
            <a:r>
              <a:rPr lang="zh-CN" altLang="en-US" sz="2200" b="1" dirty="0">
                <a:cs typeface="+mn-ea"/>
                <a:sym typeface="+mn-lt"/>
              </a:rPr>
              <a:t>；命令口</a:t>
            </a:r>
            <a:endParaRPr lang="zh-CN" altLang="en-US" sz="2200" b="1" dirty="0">
              <a:cs typeface="+mn-ea"/>
              <a:sym typeface="+mn-lt"/>
            </a:endParaRPr>
          </a:p>
          <a:p>
            <a:pPr>
              <a:lnSpc>
                <a:spcPct val="85000"/>
              </a:lnSpc>
              <a:buFontTx/>
              <a:buNone/>
            </a:pPr>
            <a:r>
              <a:rPr lang="zh-CN" altLang="en-US" sz="2200" b="1" dirty="0">
                <a:cs typeface="+mn-ea"/>
                <a:sym typeface="+mn-lt"/>
              </a:rPr>
              <a:t>              </a:t>
            </a:r>
            <a:r>
              <a:rPr lang="en-US" altLang="zh-CN" sz="2200" b="1" dirty="0">
                <a:cs typeface="+mn-ea"/>
                <a:sym typeface="+mn-lt"/>
              </a:rPr>
              <a:t>MOV  AL</a:t>
            </a:r>
            <a:r>
              <a:rPr lang="zh-CN" altLang="en-US" sz="2200" b="1" dirty="0">
                <a:cs typeface="+mn-ea"/>
                <a:sym typeface="+mn-lt"/>
              </a:rPr>
              <a:t>，</a:t>
            </a:r>
            <a:r>
              <a:rPr lang="en-US" altLang="zh-CN" sz="2200" b="1" dirty="0">
                <a:cs typeface="+mn-ea"/>
                <a:sym typeface="+mn-lt"/>
              </a:rPr>
              <a:t>00H   </a:t>
            </a:r>
            <a:r>
              <a:rPr lang="zh-CN" altLang="en-US" sz="2200" b="1" dirty="0">
                <a:cs typeface="+mn-ea"/>
                <a:sym typeface="+mn-lt"/>
              </a:rPr>
              <a:t>；空操作，向命令口送任意数</a:t>
            </a:r>
            <a:endParaRPr lang="zh-CN" altLang="en-US" sz="2200" b="1" dirty="0">
              <a:cs typeface="+mn-ea"/>
              <a:sym typeface="+mn-lt"/>
            </a:endParaRPr>
          </a:p>
          <a:p>
            <a:pPr>
              <a:lnSpc>
                <a:spcPct val="85000"/>
              </a:lnSpc>
              <a:buFontTx/>
              <a:buNone/>
            </a:pPr>
            <a:r>
              <a:rPr lang="zh-CN" altLang="en-US" sz="2200" b="1" dirty="0">
                <a:cs typeface="+mn-ea"/>
                <a:sym typeface="+mn-lt"/>
              </a:rPr>
              <a:t>              </a:t>
            </a:r>
            <a:r>
              <a:rPr lang="en-US" altLang="zh-CN" sz="2200" b="1" dirty="0">
                <a:cs typeface="+mn-ea"/>
                <a:sym typeface="+mn-lt"/>
              </a:rPr>
              <a:t>OUT   DX</a:t>
            </a:r>
            <a:r>
              <a:rPr lang="zh-CN" altLang="en-US" sz="2200" b="1" dirty="0">
                <a:cs typeface="+mn-ea"/>
                <a:sym typeface="+mn-lt"/>
              </a:rPr>
              <a:t>，</a:t>
            </a:r>
            <a:r>
              <a:rPr lang="en-US" altLang="zh-CN" sz="2200" b="1" dirty="0">
                <a:cs typeface="+mn-ea"/>
                <a:sym typeface="+mn-lt"/>
              </a:rPr>
              <a:t>AL        </a:t>
            </a:r>
            <a:endParaRPr lang="en-US" altLang="zh-CN" sz="2200" b="1" dirty="0">
              <a:cs typeface="+mn-ea"/>
              <a:sym typeface="+mn-lt"/>
            </a:endParaRPr>
          </a:p>
          <a:p>
            <a:pPr>
              <a:lnSpc>
                <a:spcPct val="85000"/>
              </a:lnSpc>
              <a:buFontTx/>
              <a:buNone/>
            </a:pPr>
            <a:r>
              <a:rPr lang="en-US" altLang="zh-CN" sz="2200" b="1" dirty="0">
                <a:cs typeface="+mn-ea"/>
                <a:sym typeface="+mn-lt"/>
              </a:rPr>
              <a:t>              </a:t>
            </a:r>
            <a:r>
              <a:rPr lang="en-US" altLang="zh-CN" sz="2200" b="1" dirty="0">
                <a:solidFill>
                  <a:schemeClr val="tx2"/>
                </a:solidFill>
                <a:cs typeface="+mn-ea"/>
                <a:sym typeface="+mn-lt"/>
              </a:rPr>
              <a:t>MOV  AL</a:t>
            </a:r>
            <a:r>
              <a:rPr lang="zh-CN" altLang="en-US" sz="2200" b="1" dirty="0">
                <a:solidFill>
                  <a:schemeClr val="tx2"/>
                </a:solidFill>
                <a:cs typeface="+mn-ea"/>
                <a:sym typeface="+mn-lt"/>
              </a:rPr>
              <a:t>，</a:t>
            </a:r>
            <a:r>
              <a:rPr lang="en-US" altLang="zh-CN" sz="2200" b="1" dirty="0">
                <a:solidFill>
                  <a:schemeClr val="tx2"/>
                </a:solidFill>
                <a:cs typeface="+mn-ea"/>
                <a:sym typeface="+mn-lt"/>
              </a:rPr>
              <a:t>40H   </a:t>
            </a:r>
            <a:r>
              <a:rPr lang="zh-CN" altLang="en-US" sz="2200" b="1" dirty="0">
                <a:solidFill>
                  <a:schemeClr val="tx2"/>
                </a:solidFill>
                <a:cs typeface="+mn-ea"/>
                <a:sym typeface="+mn-lt"/>
              </a:rPr>
              <a:t>；内部复位（使</a:t>
            </a:r>
            <a:r>
              <a:rPr lang="en-US" altLang="zh-CN" sz="2200" b="1" dirty="0">
                <a:solidFill>
                  <a:schemeClr val="tx2"/>
                </a:solidFill>
                <a:cs typeface="+mn-ea"/>
                <a:sym typeface="+mn-lt"/>
              </a:rPr>
              <a:t>D</a:t>
            </a:r>
            <a:r>
              <a:rPr lang="en-US" altLang="zh-CN" sz="2200" b="1" baseline="-25000" dirty="0">
                <a:solidFill>
                  <a:schemeClr val="tx2"/>
                </a:solidFill>
                <a:cs typeface="+mn-ea"/>
                <a:sym typeface="+mn-lt"/>
              </a:rPr>
              <a:t>6</a:t>
            </a:r>
            <a:r>
              <a:rPr lang="en-US" altLang="zh-CN" sz="2200" b="1" dirty="0">
                <a:solidFill>
                  <a:schemeClr val="tx2"/>
                </a:solidFill>
                <a:cs typeface="+mn-ea"/>
                <a:sym typeface="+mn-lt"/>
              </a:rPr>
              <a:t>=1</a:t>
            </a:r>
            <a:r>
              <a:rPr lang="zh-CN" altLang="en-US" sz="2200" b="1" dirty="0">
                <a:solidFill>
                  <a:schemeClr val="tx2"/>
                </a:solidFill>
                <a:cs typeface="+mn-ea"/>
                <a:sym typeface="+mn-lt"/>
              </a:rPr>
              <a:t>）</a:t>
            </a:r>
            <a:endParaRPr lang="zh-CN" altLang="en-US" sz="2200" b="1" dirty="0">
              <a:solidFill>
                <a:schemeClr val="tx2"/>
              </a:solidFill>
              <a:cs typeface="+mn-ea"/>
              <a:sym typeface="+mn-lt"/>
            </a:endParaRPr>
          </a:p>
          <a:p>
            <a:pPr>
              <a:lnSpc>
                <a:spcPct val="85000"/>
              </a:lnSpc>
              <a:buFontTx/>
              <a:buNone/>
            </a:pPr>
            <a:r>
              <a:rPr lang="zh-CN" altLang="en-US" sz="2200" b="1" dirty="0">
                <a:solidFill>
                  <a:schemeClr val="tx2"/>
                </a:solidFill>
                <a:cs typeface="+mn-ea"/>
                <a:sym typeface="+mn-lt"/>
              </a:rPr>
              <a:t>              </a:t>
            </a:r>
            <a:r>
              <a:rPr lang="en-US" altLang="zh-CN" sz="2200" b="1" dirty="0">
                <a:solidFill>
                  <a:schemeClr val="tx2"/>
                </a:solidFill>
                <a:cs typeface="+mn-ea"/>
                <a:sym typeface="+mn-lt"/>
              </a:rPr>
              <a:t>OUT   DX</a:t>
            </a:r>
            <a:r>
              <a:rPr lang="zh-CN" altLang="en-US" sz="2200" b="1" dirty="0">
                <a:solidFill>
                  <a:schemeClr val="tx2"/>
                </a:solidFill>
                <a:cs typeface="+mn-ea"/>
                <a:sym typeface="+mn-lt"/>
              </a:rPr>
              <a:t>，</a:t>
            </a:r>
            <a:r>
              <a:rPr lang="en-US" altLang="zh-CN" sz="2200" b="1" dirty="0">
                <a:solidFill>
                  <a:schemeClr val="tx2"/>
                </a:solidFill>
                <a:cs typeface="+mn-ea"/>
                <a:sym typeface="+mn-lt"/>
              </a:rPr>
              <a:t>AL</a:t>
            </a:r>
            <a:endParaRPr lang="en-US" altLang="zh-CN" sz="2200" b="1" dirty="0">
              <a:solidFill>
                <a:schemeClr val="tx2"/>
              </a:solidFill>
              <a:cs typeface="+mn-ea"/>
              <a:sym typeface="+mn-lt"/>
            </a:endParaRPr>
          </a:p>
          <a:p>
            <a:pPr>
              <a:lnSpc>
                <a:spcPct val="85000"/>
              </a:lnSpc>
              <a:buFontTx/>
              <a:buNone/>
            </a:pPr>
            <a:r>
              <a:rPr lang="en-US" altLang="zh-CN" sz="2200" b="1" dirty="0">
                <a:cs typeface="+mn-ea"/>
                <a:sym typeface="+mn-lt"/>
              </a:rPr>
              <a:t>              NOP </a:t>
            </a:r>
            <a:endParaRPr lang="en-US" altLang="zh-CN" sz="2200" b="1" dirty="0">
              <a:cs typeface="+mn-ea"/>
              <a:sym typeface="+mn-lt"/>
            </a:endParaRPr>
          </a:p>
          <a:p>
            <a:pPr>
              <a:lnSpc>
                <a:spcPct val="85000"/>
              </a:lnSpc>
              <a:buFontTx/>
              <a:buNone/>
            </a:pPr>
            <a:r>
              <a:rPr lang="en-US" altLang="zh-CN" sz="2200" b="1" dirty="0">
                <a:cs typeface="+mn-ea"/>
                <a:sym typeface="+mn-lt"/>
              </a:rPr>
              <a:t>              </a:t>
            </a:r>
            <a:r>
              <a:rPr lang="en-US" altLang="zh-CN" sz="2200" b="1" dirty="0">
                <a:solidFill>
                  <a:srgbClr val="0033CC"/>
                </a:solidFill>
                <a:cs typeface="+mn-ea"/>
                <a:sym typeface="+mn-lt"/>
              </a:rPr>
              <a:t>MOV  AL</a:t>
            </a:r>
            <a:r>
              <a:rPr lang="zh-CN" altLang="en-US" sz="2200" b="1" dirty="0">
                <a:solidFill>
                  <a:srgbClr val="0033CC"/>
                </a:solidFill>
                <a:cs typeface="+mn-ea"/>
                <a:sym typeface="+mn-lt"/>
              </a:rPr>
              <a:t>，</a:t>
            </a:r>
            <a:r>
              <a:rPr lang="en-US" altLang="zh-CN" sz="2200" b="1" dirty="0">
                <a:solidFill>
                  <a:srgbClr val="0033CC"/>
                </a:solidFill>
                <a:cs typeface="+mn-ea"/>
                <a:sym typeface="+mn-lt"/>
              </a:rPr>
              <a:t>0CFH  </a:t>
            </a:r>
            <a:r>
              <a:rPr lang="zh-CN" altLang="en-US" sz="2200" b="1" dirty="0">
                <a:solidFill>
                  <a:srgbClr val="0033CC"/>
                </a:solidFill>
                <a:cs typeface="+mn-ea"/>
                <a:sym typeface="+mn-lt"/>
              </a:rPr>
              <a:t>；</a:t>
            </a:r>
            <a:r>
              <a:rPr lang="zh-CN" altLang="en-US" sz="2200" b="1" dirty="0">
                <a:solidFill>
                  <a:srgbClr val="0033CC"/>
                </a:solidFill>
                <a:cs typeface="+mn-ea"/>
                <a:sym typeface="+mn-lt"/>
              </a:rPr>
              <a:t>方式命令字，</a:t>
            </a:r>
            <a:r>
              <a:rPr lang="en-US" altLang="zh-CN" sz="2200" b="1" dirty="0">
                <a:solidFill>
                  <a:srgbClr val="C00000"/>
                </a:solidFill>
                <a:cs typeface="+mn-ea"/>
                <a:sym typeface="+mn-lt"/>
              </a:rPr>
              <a:t>11</a:t>
            </a:r>
            <a:r>
              <a:rPr lang="en-US" altLang="zh-CN" sz="2200" b="1" dirty="0">
                <a:solidFill>
                  <a:srgbClr val="0033CC"/>
                </a:solidFill>
                <a:cs typeface="+mn-ea"/>
                <a:sym typeface="+mn-lt"/>
              </a:rPr>
              <a:t>00</a:t>
            </a:r>
            <a:r>
              <a:rPr lang="en-US" altLang="zh-CN" sz="2200" b="1" dirty="0">
                <a:solidFill>
                  <a:srgbClr val="009900"/>
                </a:solidFill>
                <a:cs typeface="+mn-ea"/>
                <a:sym typeface="+mn-lt"/>
              </a:rPr>
              <a:t>11</a:t>
            </a:r>
            <a:r>
              <a:rPr lang="en-US" altLang="zh-CN" sz="2200" b="1" dirty="0">
                <a:solidFill>
                  <a:srgbClr val="7030A0"/>
                </a:solidFill>
                <a:cs typeface="+mn-ea"/>
                <a:sym typeface="+mn-lt"/>
              </a:rPr>
              <a:t>11</a:t>
            </a:r>
            <a:r>
              <a:rPr lang="en-US" altLang="zh-CN" sz="2200" b="1" dirty="0">
                <a:solidFill>
                  <a:srgbClr val="0033CC"/>
                </a:solidFill>
                <a:cs typeface="+mn-ea"/>
                <a:sym typeface="+mn-lt"/>
              </a:rPr>
              <a:t>B</a:t>
            </a:r>
            <a:endParaRPr lang="en-US" altLang="zh-CN" sz="2200" b="1" dirty="0">
              <a:solidFill>
                <a:srgbClr val="0033CC"/>
              </a:solidFill>
              <a:cs typeface="+mn-ea"/>
              <a:sym typeface="+mn-lt"/>
            </a:endParaRPr>
          </a:p>
          <a:p>
            <a:pPr>
              <a:lnSpc>
                <a:spcPct val="85000"/>
              </a:lnSpc>
              <a:buFontTx/>
              <a:buNone/>
            </a:pPr>
            <a:r>
              <a:rPr lang="en-US" altLang="zh-CN" sz="2200" b="1" dirty="0">
                <a:solidFill>
                  <a:srgbClr val="0033CC"/>
                </a:solidFill>
                <a:cs typeface="+mn-ea"/>
                <a:sym typeface="+mn-lt"/>
              </a:rPr>
              <a:t>              OUT  DX</a:t>
            </a:r>
            <a:r>
              <a:rPr lang="zh-CN" altLang="en-US" sz="2200" b="1" dirty="0">
                <a:solidFill>
                  <a:srgbClr val="0033CC"/>
                </a:solidFill>
                <a:cs typeface="+mn-ea"/>
                <a:sym typeface="+mn-lt"/>
              </a:rPr>
              <a:t>，</a:t>
            </a:r>
            <a:r>
              <a:rPr lang="en-US" altLang="zh-CN" sz="2200" b="1" dirty="0">
                <a:solidFill>
                  <a:srgbClr val="0033CC"/>
                </a:solidFill>
                <a:cs typeface="+mn-ea"/>
                <a:sym typeface="+mn-lt"/>
              </a:rPr>
              <a:t>AL     </a:t>
            </a:r>
            <a:endParaRPr lang="en-US" altLang="zh-CN" sz="2200" b="1" dirty="0">
              <a:solidFill>
                <a:srgbClr val="0033CC"/>
              </a:solidFill>
              <a:cs typeface="+mn-ea"/>
              <a:sym typeface="+mn-lt"/>
            </a:endParaRPr>
          </a:p>
          <a:p>
            <a:pPr>
              <a:lnSpc>
                <a:spcPct val="85000"/>
              </a:lnSpc>
              <a:buFontTx/>
              <a:buNone/>
            </a:pPr>
            <a:r>
              <a:rPr lang="en-US" altLang="zh-CN" sz="2200" b="1" dirty="0">
                <a:cs typeface="+mn-ea"/>
                <a:sym typeface="+mn-lt"/>
              </a:rPr>
              <a:t>              </a:t>
            </a:r>
            <a:r>
              <a:rPr lang="en-US" altLang="zh-CN" sz="2200" b="1" dirty="0">
                <a:solidFill>
                  <a:srgbClr val="009900"/>
                </a:solidFill>
                <a:cs typeface="+mn-ea"/>
                <a:sym typeface="+mn-lt"/>
              </a:rPr>
              <a:t>MOV  AL</a:t>
            </a:r>
            <a:r>
              <a:rPr lang="zh-CN" altLang="en-US" sz="2200" b="1" dirty="0">
                <a:solidFill>
                  <a:srgbClr val="009900"/>
                </a:solidFill>
                <a:cs typeface="+mn-ea"/>
                <a:sym typeface="+mn-lt"/>
              </a:rPr>
              <a:t>，</a:t>
            </a:r>
            <a:r>
              <a:rPr lang="en-US" altLang="zh-CN" sz="2200" b="1" dirty="0">
                <a:solidFill>
                  <a:srgbClr val="009900"/>
                </a:solidFill>
                <a:cs typeface="+mn-ea"/>
                <a:sym typeface="+mn-lt"/>
              </a:rPr>
              <a:t>00010100B</a:t>
            </a:r>
            <a:r>
              <a:rPr lang="zh-CN" altLang="en-US" sz="2200" b="1" dirty="0">
                <a:solidFill>
                  <a:srgbClr val="009900"/>
                </a:solidFill>
                <a:cs typeface="+mn-ea"/>
                <a:sym typeface="+mn-lt"/>
              </a:rPr>
              <a:t>；工作命令字</a:t>
            </a:r>
            <a:endParaRPr lang="en-US" altLang="zh-CN" sz="2200" b="1" dirty="0">
              <a:solidFill>
                <a:srgbClr val="009900"/>
              </a:solidFill>
              <a:cs typeface="+mn-ea"/>
              <a:sym typeface="+mn-lt"/>
            </a:endParaRPr>
          </a:p>
          <a:p>
            <a:pPr>
              <a:lnSpc>
                <a:spcPct val="85000"/>
              </a:lnSpc>
              <a:buFontTx/>
              <a:buNone/>
            </a:pPr>
            <a:r>
              <a:rPr lang="zh-CN" altLang="en-US" sz="2200" b="1" dirty="0">
                <a:solidFill>
                  <a:srgbClr val="009900"/>
                </a:solidFill>
                <a:cs typeface="+mn-ea"/>
                <a:sym typeface="+mn-lt"/>
              </a:rPr>
              <a:t>              </a:t>
            </a:r>
            <a:r>
              <a:rPr lang="en-US" altLang="zh-CN" sz="2200" b="1" dirty="0">
                <a:solidFill>
                  <a:srgbClr val="009900"/>
                </a:solidFill>
                <a:cs typeface="+mn-ea"/>
                <a:sym typeface="+mn-lt"/>
              </a:rPr>
              <a:t>OUT  DX</a:t>
            </a:r>
            <a:r>
              <a:rPr lang="zh-CN" altLang="en-US" sz="2200" b="1" dirty="0">
                <a:solidFill>
                  <a:srgbClr val="009900"/>
                </a:solidFill>
                <a:cs typeface="+mn-ea"/>
                <a:sym typeface="+mn-lt"/>
              </a:rPr>
              <a:t>，</a:t>
            </a:r>
            <a:r>
              <a:rPr lang="en-US" altLang="zh-CN" sz="2200" b="1" dirty="0">
                <a:solidFill>
                  <a:srgbClr val="009900"/>
                </a:solidFill>
                <a:cs typeface="+mn-ea"/>
                <a:sym typeface="+mn-lt"/>
              </a:rPr>
              <a:t>AL</a:t>
            </a:r>
            <a:endParaRPr lang="en-US" altLang="zh-CN" sz="2200" b="1" dirty="0">
              <a:solidFill>
                <a:srgbClr val="009900"/>
              </a:solidFill>
              <a:cs typeface="+mn-ea"/>
              <a:sym typeface="+mn-lt"/>
            </a:endParaRPr>
          </a:p>
          <a:p>
            <a:pPr>
              <a:lnSpc>
                <a:spcPct val="85000"/>
              </a:lnSpc>
              <a:buFontTx/>
              <a:buNone/>
            </a:pPr>
            <a:endParaRPr lang="zh-CN" altLang="en-US" sz="2200" b="1" dirty="0">
              <a:cs typeface="+mn-ea"/>
              <a:sym typeface="+mn-lt"/>
            </a:endParaRPr>
          </a:p>
        </p:txBody>
      </p:sp>
      <p:pic>
        <p:nvPicPr>
          <p:cNvPr id="3" name="Picture 67" descr="jc1419"/>
          <p:cNvPicPr>
            <a:picLocks noChangeAspect="1" noChangeArrowheads="1"/>
          </p:cNvPicPr>
          <p:nvPr/>
        </p:nvPicPr>
        <p:blipFill>
          <a:blip r:embed="rId1" cstate="hqprint">
            <a:extLst>
              <a:ext uri="{28A0092B-C50C-407E-A947-70E740481C1C}">
                <a14:useLocalDpi xmlns:a14="http://schemas.microsoft.com/office/drawing/2010/main" val="0"/>
              </a:ext>
            </a:extLst>
          </a:blip>
          <a:srcRect/>
          <a:stretch>
            <a:fillRect/>
          </a:stretch>
        </p:blipFill>
        <p:spPr bwMode="auto">
          <a:xfrm>
            <a:off x="200997" y="151131"/>
            <a:ext cx="5567836" cy="1614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0" descr="jc1420"/>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04056" y="1887908"/>
            <a:ext cx="7131050"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5768833" y="151131"/>
            <a:ext cx="3367550" cy="139377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wrap="square">
            <a:spAutoFit/>
          </a:bodyPr>
          <a:lstStyle/>
          <a:p>
            <a:pPr algn="just">
              <a:lnSpc>
                <a:spcPct val="120000"/>
              </a:lnSpc>
              <a:spcBef>
                <a:spcPts val="0"/>
              </a:spcBef>
              <a:buFontTx/>
              <a:buNone/>
              <a:defRPr/>
            </a:pPr>
            <a:r>
              <a:rPr lang="zh-CN" altLang="en-US" sz="1800" dirty="0">
                <a:latin typeface="+mn-lt"/>
                <a:ea typeface="+mn-ea"/>
                <a:cs typeface="+mn-ea"/>
                <a:sym typeface="+mn-lt"/>
              </a:rPr>
              <a:t>① </a:t>
            </a:r>
            <a:r>
              <a:rPr lang="zh-CN" altLang="en-US" sz="1800" dirty="0">
                <a:solidFill>
                  <a:srgbClr val="C00000"/>
                </a:solidFill>
                <a:latin typeface="+mn-lt"/>
                <a:ea typeface="+mn-ea"/>
                <a:cs typeface="+mn-ea"/>
                <a:sym typeface="+mn-lt"/>
              </a:rPr>
              <a:t>起止式异步方式，</a:t>
            </a:r>
            <a:r>
              <a:rPr lang="en-US" altLang="zh-CN" sz="1800" dirty="0">
                <a:solidFill>
                  <a:srgbClr val="C00000"/>
                </a:solidFill>
                <a:latin typeface="+mn-lt"/>
                <a:ea typeface="+mn-ea"/>
                <a:cs typeface="+mn-ea"/>
                <a:sym typeface="+mn-lt"/>
              </a:rPr>
              <a:t>2</a:t>
            </a:r>
            <a:r>
              <a:rPr lang="zh-CN" altLang="en-US" sz="1800" dirty="0">
                <a:solidFill>
                  <a:srgbClr val="C00000"/>
                </a:solidFill>
                <a:latin typeface="+mn-lt"/>
                <a:ea typeface="+mn-ea"/>
                <a:cs typeface="+mn-ea"/>
                <a:sym typeface="+mn-lt"/>
              </a:rPr>
              <a:t>位停止位</a:t>
            </a:r>
            <a:endParaRPr lang="zh-CN" altLang="en-US" sz="1800" dirty="0">
              <a:solidFill>
                <a:srgbClr val="C00000"/>
              </a:solidFill>
              <a:latin typeface="+mn-lt"/>
              <a:ea typeface="+mn-ea"/>
              <a:cs typeface="+mn-ea"/>
              <a:sym typeface="+mn-lt"/>
            </a:endParaRPr>
          </a:p>
          <a:p>
            <a:pPr algn="just">
              <a:lnSpc>
                <a:spcPct val="120000"/>
              </a:lnSpc>
              <a:spcBef>
                <a:spcPts val="0"/>
              </a:spcBef>
              <a:buFontTx/>
              <a:buNone/>
              <a:defRPr/>
            </a:pPr>
            <a:r>
              <a:rPr lang="zh-CN" altLang="en-US" sz="1800" dirty="0">
                <a:latin typeface="+mn-lt"/>
                <a:ea typeface="+mn-ea"/>
                <a:cs typeface="+mn-ea"/>
                <a:sym typeface="+mn-lt"/>
              </a:rPr>
              <a:t>② </a:t>
            </a:r>
            <a:r>
              <a:rPr lang="zh-CN" altLang="en-US" sz="1800" dirty="0">
                <a:solidFill>
                  <a:srgbClr val="009900"/>
                </a:solidFill>
                <a:latin typeface="+mn-lt"/>
                <a:ea typeface="+mn-ea"/>
                <a:cs typeface="+mn-ea"/>
                <a:sym typeface="+mn-lt"/>
              </a:rPr>
              <a:t>字符长度为</a:t>
            </a:r>
            <a:r>
              <a:rPr lang="en-US" altLang="zh-CN" sz="1800" dirty="0">
                <a:solidFill>
                  <a:srgbClr val="009900"/>
                </a:solidFill>
                <a:latin typeface="+mn-lt"/>
                <a:ea typeface="+mn-ea"/>
                <a:cs typeface="+mn-ea"/>
                <a:sym typeface="+mn-lt"/>
              </a:rPr>
              <a:t>8</a:t>
            </a:r>
            <a:r>
              <a:rPr lang="zh-CN" altLang="en-US" sz="1800" dirty="0">
                <a:solidFill>
                  <a:srgbClr val="009900"/>
                </a:solidFill>
                <a:latin typeface="+mn-lt"/>
                <a:ea typeface="+mn-ea"/>
                <a:cs typeface="+mn-ea"/>
                <a:sym typeface="+mn-lt"/>
              </a:rPr>
              <a:t>位</a:t>
            </a:r>
            <a:endParaRPr lang="zh-CN" altLang="en-US" sz="1800" dirty="0">
              <a:latin typeface="+mn-lt"/>
              <a:ea typeface="+mn-ea"/>
              <a:cs typeface="+mn-ea"/>
              <a:sym typeface="+mn-lt"/>
            </a:endParaRPr>
          </a:p>
          <a:p>
            <a:pPr algn="just">
              <a:lnSpc>
                <a:spcPct val="120000"/>
              </a:lnSpc>
              <a:spcBef>
                <a:spcPts val="0"/>
              </a:spcBef>
              <a:buFontTx/>
              <a:buNone/>
              <a:defRPr/>
            </a:pPr>
            <a:r>
              <a:rPr lang="zh-CN" altLang="en-US" sz="1800" dirty="0">
                <a:latin typeface="+mn-lt"/>
                <a:ea typeface="+mn-ea"/>
                <a:cs typeface="+mn-ea"/>
                <a:sym typeface="+mn-lt"/>
              </a:rPr>
              <a:t>③ </a:t>
            </a:r>
            <a:r>
              <a:rPr lang="zh-CN" altLang="en-US" sz="1800" dirty="0">
                <a:solidFill>
                  <a:srgbClr val="0033CC"/>
                </a:solidFill>
                <a:latin typeface="+mn-lt"/>
                <a:ea typeface="+mn-ea"/>
                <a:cs typeface="+mn-ea"/>
                <a:sym typeface="+mn-lt"/>
              </a:rPr>
              <a:t>无校验</a:t>
            </a:r>
            <a:endParaRPr lang="en-US" altLang="zh-CN" sz="1800" dirty="0">
              <a:solidFill>
                <a:srgbClr val="0033CC"/>
              </a:solidFill>
              <a:latin typeface="+mn-lt"/>
              <a:ea typeface="+mn-ea"/>
              <a:cs typeface="+mn-ea"/>
              <a:sym typeface="+mn-lt"/>
            </a:endParaRPr>
          </a:p>
          <a:p>
            <a:pPr algn="just">
              <a:lnSpc>
                <a:spcPct val="120000"/>
              </a:lnSpc>
              <a:spcBef>
                <a:spcPts val="0"/>
              </a:spcBef>
              <a:buFontTx/>
              <a:buNone/>
              <a:defRPr/>
            </a:pPr>
            <a:r>
              <a:rPr lang="zh-CN" altLang="en-US" sz="1800" dirty="0">
                <a:latin typeface="+mn-lt"/>
                <a:ea typeface="+mn-ea"/>
                <a:cs typeface="+mn-ea"/>
                <a:sym typeface="+mn-lt"/>
              </a:rPr>
              <a:t>④ </a:t>
            </a:r>
            <a:r>
              <a:rPr lang="zh-CN" altLang="en-US" sz="1800" dirty="0">
                <a:solidFill>
                  <a:srgbClr val="7030A0"/>
                </a:solidFill>
                <a:latin typeface="+mn-lt"/>
                <a:ea typeface="+mn-ea"/>
                <a:cs typeface="+mn-ea"/>
                <a:sym typeface="+mn-lt"/>
              </a:rPr>
              <a:t>波特率因子为</a:t>
            </a:r>
            <a:r>
              <a:rPr lang="en-US" altLang="zh-CN" sz="1800" dirty="0">
                <a:solidFill>
                  <a:srgbClr val="7030A0"/>
                </a:solidFill>
                <a:latin typeface="+mn-lt"/>
                <a:ea typeface="+mn-ea"/>
                <a:cs typeface="+mn-ea"/>
                <a:sym typeface="+mn-lt"/>
              </a:rPr>
              <a:t>64</a:t>
            </a:r>
            <a:endParaRPr lang="zh-CN" altLang="en-US" sz="1800" dirty="0">
              <a:latin typeface="+mn-lt"/>
              <a:ea typeface="+mn-ea"/>
              <a:cs typeface="+mn-ea"/>
              <a:sym typeface="+mn-lt"/>
            </a:endParaRPr>
          </a:p>
        </p:txBody>
      </p:sp>
      <p:sp>
        <p:nvSpPr>
          <p:cNvPr id="6" name="矩形 5"/>
          <p:cNvSpPr/>
          <p:nvPr/>
        </p:nvSpPr>
        <p:spPr>
          <a:xfrm>
            <a:off x="3944217" y="1887908"/>
            <a:ext cx="352982" cy="467051"/>
          </a:xfrm>
          <a:prstGeom prst="rect">
            <a:avLst/>
          </a:prstGeom>
        </p:spPr>
        <p:txBody>
          <a:bodyPr wrap="none">
            <a:spAutoFit/>
          </a:bodyPr>
          <a:lstStyle/>
          <a:p>
            <a:pPr>
              <a:lnSpc>
                <a:spcPct val="110000"/>
              </a:lnSpc>
              <a:spcBef>
                <a:spcPct val="10000"/>
              </a:spcBef>
              <a:buClr>
                <a:schemeClr val="accent2"/>
              </a:buClr>
              <a:buSzPct val="80000"/>
              <a:buFont typeface="Wingdings" panose="05000000000000000000" pitchFamily="2" charset="2"/>
              <a:buNone/>
            </a:pPr>
            <a:r>
              <a:rPr lang="zh-CN" altLang="en-US" dirty="0">
                <a:solidFill>
                  <a:srgbClr val="C00000"/>
                </a:solidFill>
                <a:latin typeface="+mn-lt"/>
                <a:ea typeface="+mn-ea"/>
                <a:cs typeface="+mn-ea"/>
                <a:sym typeface="+mn-lt"/>
              </a:rPr>
              <a:t>√</a:t>
            </a:r>
            <a:endParaRPr lang="zh-CN" altLang="en-US" dirty="0">
              <a:solidFill>
                <a:srgbClr val="C00000"/>
              </a:solidFill>
              <a:latin typeface="+mn-lt"/>
              <a:ea typeface="+mn-ea"/>
              <a:cs typeface="+mn-ea"/>
              <a:sym typeface="+mn-lt"/>
            </a:endParaRPr>
          </a:p>
        </p:txBody>
      </p:sp>
      <p:sp>
        <p:nvSpPr>
          <p:cNvPr id="7" name="矩形 6"/>
          <p:cNvSpPr/>
          <p:nvPr/>
        </p:nvSpPr>
        <p:spPr>
          <a:xfrm>
            <a:off x="5568297" y="1887908"/>
            <a:ext cx="352982" cy="467051"/>
          </a:xfrm>
          <a:prstGeom prst="rect">
            <a:avLst/>
          </a:prstGeom>
        </p:spPr>
        <p:txBody>
          <a:bodyPr wrap="none">
            <a:spAutoFit/>
          </a:bodyPr>
          <a:lstStyle/>
          <a:p>
            <a:pPr>
              <a:lnSpc>
                <a:spcPct val="110000"/>
              </a:lnSpc>
              <a:spcBef>
                <a:spcPct val="10000"/>
              </a:spcBef>
              <a:buClr>
                <a:schemeClr val="accent2"/>
              </a:buClr>
              <a:buSzPct val="80000"/>
              <a:buFont typeface="Wingdings" panose="05000000000000000000" pitchFamily="2" charset="2"/>
              <a:buNone/>
            </a:pPr>
            <a:r>
              <a:rPr lang="zh-CN" altLang="en-US" dirty="0">
                <a:solidFill>
                  <a:srgbClr val="C00000"/>
                </a:solidFill>
                <a:latin typeface="+mn-lt"/>
                <a:ea typeface="+mn-ea"/>
                <a:cs typeface="+mn-ea"/>
                <a:sym typeface="+mn-lt"/>
              </a:rPr>
              <a:t>√</a:t>
            </a:r>
            <a:endParaRPr lang="zh-CN" altLang="en-US" dirty="0">
              <a:solidFill>
                <a:srgbClr val="C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754">
                                            <p:txEl>
                                              <p:pRg st="0" end="0"/>
                                            </p:txEl>
                                          </p:spTgt>
                                        </p:tgtEl>
                                        <p:attrNameLst>
                                          <p:attrName>style.visibility</p:attrName>
                                        </p:attrNameLst>
                                      </p:cBhvr>
                                      <p:to>
                                        <p:strVal val="visible"/>
                                      </p:to>
                                    </p:set>
                                    <p:animEffect transition="in" filter="fade">
                                      <p:cBhvr>
                                        <p:cTn id="7" dur="500"/>
                                        <p:tgtEl>
                                          <p:spTgt spid="747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4754">
                                            <p:txEl>
                                              <p:pRg st="1" end="1"/>
                                            </p:txEl>
                                          </p:spTgt>
                                        </p:tgtEl>
                                        <p:attrNameLst>
                                          <p:attrName>style.visibility</p:attrName>
                                        </p:attrNameLst>
                                      </p:cBhvr>
                                      <p:to>
                                        <p:strVal val="visible"/>
                                      </p:to>
                                    </p:set>
                                    <p:animEffect transition="in" filter="wipe(up)">
                                      <p:cBhvr>
                                        <p:cTn id="12" dur="500"/>
                                        <p:tgtEl>
                                          <p:spTgt spid="74754">
                                            <p:txEl>
                                              <p:pRg st="1" end="1"/>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74754">
                                            <p:txEl>
                                              <p:pRg st="2" end="2"/>
                                            </p:txEl>
                                          </p:spTgt>
                                        </p:tgtEl>
                                        <p:attrNameLst>
                                          <p:attrName>style.visibility</p:attrName>
                                        </p:attrNameLst>
                                      </p:cBhvr>
                                      <p:to>
                                        <p:strVal val="visible"/>
                                      </p:to>
                                    </p:set>
                                    <p:animEffect transition="in" filter="wipe(up)">
                                      <p:cBhvr>
                                        <p:cTn id="15" dur="500"/>
                                        <p:tgtEl>
                                          <p:spTgt spid="74754">
                                            <p:txEl>
                                              <p:pRg st="2" end="2"/>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74754">
                                            <p:txEl>
                                              <p:pRg st="3" end="3"/>
                                            </p:txEl>
                                          </p:spTgt>
                                        </p:tgtEl>
                                        <p:attrNameLst>
                                          <p:attrName>style.visibility</p:attrName>
                                        </p:attrNameLst>
                                      </p:cBhvr>
                                      <p:to>
                                        <p:strVal val="visible"/>
                                      </p:to>
                                    </p:set>
                                    <p:animEffect transition="in" filter="wipe(up)">
                                      <p:cBhvr>
                                        <p:cTn id="18" dur="500"/>
                                        <p:tgtEl>
                                          <p:spTgt spid="74754">
                                            <p:txEl>
                                              <p:pRg st="3" end="3"/>
                                            </p:txEl>
                                          </p:spTgt>
                                        </p:tgtEl>
                                      </p:cBhvr>
                                    </p:animEffect>
                                  </p:childTnLst>
                                </p:cTn>
                              </p:par>
                              <p:par>
                                <p:cTn id="19" presetID="22" presetClass="entr" presetSubtype="1" fill="hold" nodeType="withEffect">
                                  <p:stCondLst>
                                    <p:cond delay="0"/>
                                  </p:stCondLst>
                                  <p:childTnLst>
                                    <p:set>
                                      <p:cBhvr>
                                        <p:cTn id="20" dur="1" fill="hold">
                                          <p:stCondLst>
                                            <p:cond delay="0"/>
                                          </p:stCondLst>
                                        </p:cTn>
                                        <p:tgtEl>
                                          <p:spTgt spid="74754">
                                            <p:txEl>
                                              <p:pRg st="4" end="4"/>
                                            </p:txEl>
                                          </p:spTgt>
                                        </p:tgtEl>
                                        <p:attrNameLst>
                                          <p:attrName>style.visibility</p:attrName>
                                        </p:attrNameLst>
                                      </p:cBhvr>
                                      <p:to>
                                        <p:strVal val="visible"/>
                                      </p:to>
                                    </p:set>
                                    <p:animEffect transition="in" filter="wipe(up)">
                                      <p:cBhvr>
                                        <p:cTn id="21" dur="500"/>
                                        <p:tgtEl>
                                          <p:spTgt spid="74754">
                                            <p:txEl>
                                              <p:pRg st="4" end="4"/>
                                            </p:txEl>
                                          </p:spTgt>
                                        </p:tgtEl>
                                      </p:cBhvr>
                                    </p:animEffect>
                                  </p:childTnLst>
                                </p:cTn>
                              </p:par>
                              <p:par>
                                <p:cTn id="22" presetID="22" presetClass="entr" presetSubtype="1" fill="hold" nodeType="withEffect">
                                  <p:stCondLst>
                                    <p:cond delay="0"/>
                                  </p:stCondLst>
                                  <p:childTnLst>
                                    <p:set>
                                      <p:cBhvr>
                                        <p:cTn id="23" dur="1" fill="hold">
                                          <p:stCondLst>
                                            <p:cond delay="0"/>
                                          </p:stCondLst>
                                        </p:cTn>
                                        <p:tgtEl>
                                          <p:spTgt spid="74754">
                                            <p:txEl>
                                              <p:pRg st="5" end="5"/>
                                            </p:txEl>
                                          </p:spTgt>
                                        </p:tgtEl>
                                        <p:attrNameLst>
                                          <p:attrName>style.visibility</p:attrName>
                                        </p:attrNameLst>
                                      </p:cBhvr>
                                      <p:to>
                                        <p:strVal val="visible"/>
                                      </p:to>
                                    </p:set>
                                    <p:animEffect transition="in" filter="wipe(up)">
                                      <p:cBhvr>
                                        <p:cTn id="24" dur="500"/>
                                        <p:tgtEl>
                                          <p:spTgt spid="74754">
                                            <p:txEl>
                                              <p:pRg st="5" end="5"/>
                                            </p:txEl>
                                          </p:spTgt>
                                        </p:tgtEl>
                                      </p:cBhvr>
                                    </p:animEffect>
                                  </p:childTnLst>
                                </p:cTn>
                              </p:par>
                              <p:par>
                                <p:cTn id="25" presetID="22" presetClass="entr" presetSubtype="1" fill="hold" nodeType="withEffect">
                                  <p:stCondLst>
                                    <p:cond delay="0"/>
                                  </p:stCondLst>
                                  <p:childTnLst>
                                    <p:set>
                                      <p:cBhvr>
                                        <p:cTn id="26" dur="1" fill="hold">
                                          <p:stCondLst>
                                            <p:cond delay="0"/>
                                          </p:stCondLst>
                                        </p:cTn>
                                        <p:tgtEl>
                                          <p:spTgt spid="74754">
                                            <p:txEl>
                                              <p:pRg st="6" end="6"/>
                                            </p:txEl>
                                          </p:spTgt>
                                        </p:tgtEl>
                                        <p:attrNameLst>
                                          <p:attrName>style.visibility</p:attrName>
                                        </p:attrNameLst>
                                      </p:cBhvr>
                                      <p:to>
                                        <p:strVal val="visible"/>
                                      </p:to>
                                    </p:set>
                                    <p:animEffect transition="in" filter="wipe(up)">
                                      <p:cBhvr>
                                        <p:cTn id="27" dur="500"/>
                                        <p:tgtEl>
                                          <p:spTgt spid="74754">
                                            <p:txEl>
                                              <p:pRg st="6" end="6"/>
                                            </p:txEl>
                                          </p:spTgt>
                                        </p:tgtEl>
                                      </p:cBhvr>
                                    </p:animEffect>
                                  </p:childTnLst>
                                </p:cTn>
                              </p:par>
                              <p:par>
                                <p:cTn id="28" presetID="22" presetClass="entr" presetSubtype="1" fill="hold" nodeType="withEffect">
                                  <p:stCondLst>
                                    <p:cond delay="0"/>
                                  </p:stCondLst>
                                  <p:childTnLst>
                                    <p:set>
                                      <p:cBhvr>
                                        <p:cTn id="29" dur="1" fill="hold">
                                          <p:stCondLst>
                                            <p:cond delay="0"/>
                                          </p:stCondLst>
                                        </p:cTn>
                                        <p:tgtEl>
                                          <p:spTgt spid="74754">
                                            <p:txEl>
                                              <p:pRg st="7" end="7"/>
                                            </p:txEl>
                                          </p:spTgt>
                                        </p:tgtEl>
                                        <p:attrNameLst>
                                          <p:attrName>style.visibility</p:attrName>
                                        </p:attrNameLst>
                                      </p:cBhvr>
                                      <p:to>
                                        <p:strVal val="visible"/>
                                      </p:to>
                                    </p:set>
                                    <p:animEffect transition="in" filter="wipe(up)">
                                      <p:cBhvr>
                                        <p:cTn id="30" dur="500"/>
                                        <p:tgtEl>
                                          <p:spTgt spid="74754">
                                            <p:txEl>
                                              <p:pRg st="7" end="7"/>
                                            </p:txEl>
                                          </p:spTgt>
                                        </p:tgtEl>
                                      </p:cBhvr>
                                    </p:animEffect>
                                  </p:childTnLst>
                                </p:cTn>
                              </p:par>
                              <p:par>
                                <p:cTn id="31" presetID="22" presetClass="entr" presetSubtype="1" fill="hold" nodeType="withEffect">
                                  <p:stCondLst>
                                    <p:cond delay="0"/>
                                  </p:stCondLst>
                                  <p:childTnLst>
                                    <p:set>
                                      <p:cBhvr>
                                        <p:cTn id="32" dur="1" fill="hold">
                                          <p:stCondLst>
                                            <p:cond delay="0"/>
                                          </p:stCondLst>
                                        </p:cTn>
                                        <p:tgtEl>
                                          <p:spTgt spid="74754">
                                            <p:txEl>
                                              <p:pRg st="8" end="8"/>
                                            </p:txEl>
                                          </p:spTgt>
                                        </p:tgtEl>
                                        <p:attrNameLst>
                                          <p:attrName>style.visibility</p:attrName>
                                        </p:attrNameLst>
                                      </p:cBhvr>
                                      <p:to>
                                        <p:strVal val="visible"/>
                                      </p:to>
                                    </p:set>
                                    <p:animEffect transition="in" filter="wipe(up)">
                                      <p:cBhvr>
                                        <p:cTn id="33" dur="500"/>
                                        <p:tgtEl>
                                          <p:spTgt spid="74754">
                                            <p:txEl>
                                              <p:pRg st="8" end="8"/>
                                            </p:txEl>
                                          </p:spTgt>
                                        </p:tgtEl>
                                      </p:cBhvr>
                                    </p:animEffect>
                                  </p:childTnLst>
                                </p:cTn>
                              </p:par>
                              <p:par>
                                <p:cTn id="34" presetID="22" presetClass="entr" presetSubtype="1" fill="hold" nodeType="withEffect">
                                  <p:stCondLst>
                                    <p:cond delay="0"/>
                                  </p:stCondLst>
                                  <p:childTnLst>
                                    <p:set>
                                      <p:cBhvr>
                                        <p:cTn id="35" dur="1" fill="hold">
                                          <p:stCondLst>
                                            <p:cond delay="0"/>
                                          </p:stCondLst>
                                        </p:cTn>
                                        <p:tgtEl>
                                          <p:spTgt spid="74754">
                                            <p:txEl>
                                              <p:pRg st="9" end="9"/>
                                            </p:txEl>
                                          </p:spTgt>
                                        </p:tgtEl>
                                        <p:attrNameLst>
                                          <p:attrName>style.visibility</p:attrName>
                                        </p:attrNameLst>
                                      </p:cBhvr>
                                      <p:to>
                                        <p:strVal val="visible"/>
                                      </p:to>
                                    </p:set>
                                    <p:animEffect transition="in" filter="wipe(up)">
                                      <p:cBhvr>
                                        <p:cTn id="36" dur="500"/>
                                        <p:tgtEl>
                                          <p:spTgt spid="74754">
                                            <p:txEl>
                                              <p:pRg st="9" end="9"/>
                                            </p:txEl>
                                          </p:spTgt>
                                        </p:tgtEl>
                                      </p:cBhvr>
                                    </p:animEffect>
                                  </p:childTnLst>
                                </p:cTn>
                              </p:par>
                              <p:par>
                                <p:cTn id="37" presetID="22" presetClass="entr" presetSubtype="1" fill="hold" nodeType="withEffect">
                                  <p:stCondLst>
                                    <p:cond delay="0"/>
                                  </p:stCondLst>
                                  <p:childTnLst>
                                    <p:set>
                                      <p:cBhvr>
                                        <p:cTn id="38" dur="1" fill="hold">
                                          <p:stCondLst>
                                            <p:cond delay="0"/>
                                          </p:stCondLst>
                                        </p:cTn>
                                        <p:tgtEl>
                                          <p:spTgt spid="74754">
                                            <p:txEl>
                                              <p:pRg st="10" end="10"/>
                                            </p:txEl>
                                          </p:spTgt>
                                        </p:tgtEl>
                                        <p:attrNameLst>
                                          <p:attrName>style.visibility</p:attrName>
                                        </p:attrNameLst>
                                      </p:cBhvr>
                                      <p:to>
                                        <p:strVal val="visible"/>
                                      </p:to>
                                    </p:set>
                                    <p:animEffect transition="in" filter="wipe(up)">
                                      <p:cBhvr>
                                        <p:cTn id="39" dur="500"/>
                                        <p:tgtEl>
                                          <p:spTgt spid="74754">
                                            <p:txEl>
                                              <p:pRg st="10" end="10"/>
                                            </p:txEl>
                                          </p:spTgt>
                                        </p:tgtEl>
                                      </p:cBhvr>
                                    </p:animEffect>
                                  </p:childTnLst>
                                </p:cTn>
                              </p:par>
                              <p:par>
                                <p:cTn id="40" presetID="22" presetClass="entr" presetSubtype="1" fill="hold" nodeType="withEffect">
                                  <p:stCondLst>
                                    <p:cond delay="0"/>
                                  </p:stCondLst>
                                  <p:childTnLst>
                                    <p:set>
                                      <p:cBhvr>
                                        <p:cTn id="41" dur="1" fill="hold">
                                          <p:stCondLst>
                                            <p:cond delay="0"/>
                                          </p:stCondLst>
                                        </p:cTn>
                                        <p:tgtEl>
                                          <p:spTgt spid="74754">
                                            <p:txEl>
                                              <p:pRg st="11" end="11"/>
                                            </p:txEl>
                                          </p:spTgt>
                                        </p:tgtEl>
                                        <p:attrNameLst>
                                          <p:attrName>style.visibility</p:attrName>
                                        </p:attrNameLst>
                                      </p:cBhvr>
                                      <p:to>
                                        <p:strVal val="visible"/>
                                      </p:to>
                                    </p:set>
                                    <p:animEffect transition="in" filter="wipe(up)">
                                      <p:cBhvr>
                                        <p:cTn id="42" dur="500"/>
                                        <p:tgtEl>
                                          <p:spTgt spid="74754">
                                            <p:txEl>
                                              <p:pRg st="11" end="11"/>
                                            </p:txEl>
                                          </p:spTgt>
                                        </p:tgtEl>
                                      </p:cBhvr>
                                    </p:animEffect>
                                  </p:childTnLst>
                                </p:cTn>
                              </p:par>
                              <p:par>
                                <p:cTn id="43" presetID="22" presetClass="entr" presetSubtype="1" fill="hold" nodeType="withEffect">
                                  <p:stCondLst>
                                    <p:cond delay="0"/>
                                  </p:stCondLst>
                                  <p:childTnLst>
                                    <p:set>
                                      <p:cBhvr>
                                        <p:cTn id="44" dur="1" fill="hold">
                                          <p:stCondLst>
                                            <p:cond delay="0"/>
                                          </p:stCondLst>
                                        </p:cTn>
                                        <p:tgtEl>
                                          <p:spTgt spid="74754">
                                            <p:txEl>
                                              <p:pRg st="12" end="12"/>
                                            </p:txEl>
                                          </p:spTgt>
                                        </p:tgtEl>
                                        <p:attrNameLst>
                                          <p:attrName>style.visibility</p:attrName>
                                        </p:attrNameLst>
                                      </p:cBhvr>
                                      <p:to>
                                        <p:strVal val="visible"/>
                                      </p:to>
                                    </p:set>
                                    <p:animEffect transition="in" filter="wipe(up)">
                                      <p:cBhvr>
                                        <p:cTn id="45" dur="500"/>
                                        <p:tgtEl>
                                          <p:spTgt spid="74754">
                                            <p:txEl>
                                              <p:pRg st="12" end="12"/>
                                            </p:txEl>
                                          </p:spTgt>
                                        </p:tgtEl>
                                      </p:cBhvr>
                                    </p:animEffect>
                                  </p:childTnLst>
                                </p:cTn>
                              </p:par>
                              <p:par>
                                <p:cTn id="46" presetID="22" presetClass="entr" presetSubtype="1" fill="hold" nodeType="withEffect">
                                  <p:stCondLst>
                                    <p:cond delay="0"/>
                                  </p:stCondLst>
                                  <p:childTnLst>
                                    <p:set>
                                      <p:cBhvr>
                                        <p:cTn id="47" dur="1" fill="hold">
                                          <p:stCondLst>
                                            <p:cond delay="0"/>
                                          </p:stCondLst>
                                        </p:cTn>
                                        <p:tgtEl>
                                          <p:spTgt spid="74754">
                                            <p:txEl>
                                              <p:pRg st="13" end="13"/>
                                            </p:txEl>
                                          </p:spTgt>
                                        </p:tgtEl>
                                        <p:attrNameLst>
                                          <p:attrName>style.visibility</p:attrName>
                                        </p:attrNameLst>
                                      </p:cBhvr>
                                      <p:to>
                                        <p:strVal val="visible"/>
                                      </p:to>
                                    </p:set>
                                    <p:animEffect transition="in" filter="wipe(up)">
                                      <p:cBhvr>
                                        <p:cTn id="48" dur="500"/>
                                        <p:tgtEl>
                                          <p:spTgt spid="74754">
                                            <p:txEl>
                                              <p:pRg st="13" end="1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500"/>
                                        <p:tgtEl>
                                          <p:spTgt spid="5"/>
                                        </p:tgtEl>
                                      </p:cBhvr>
                                    </p:animEffect>
                                  </p:childTnLst>
                                </p:cTn>
                              </p:par>
                              <p:par>
                                <p:cTn id="54" presetID="10" presetClass="entr" presetSubtype="0" fill="hold" nodeType="with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500"/>
                                        <p:tgtEl>
                                          <p:spTgt spid="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500"/>
                                        <p:tgtEl>
                                          <p:spTgt spid="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500"/>
                                        <p:tgtEl>
                                          <p:spTgt spid="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26"/>
          <p:cNvSpPr>
            <a:spLocks noChangeArrowheads="1"/>
          </p:cNvSpPr>
          <p:nvPr/>
        </p:nvSpPr>
        <p:spPr bwMode="auto">
          <a:xfrm>
            <a:off x="673893" y="2564069"/>
            <a:ext cx="7796213" cy="3545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spcBef>
                <a:spcPct val="10000"/>
              </a:spcBef>
              <a:buClr>
                <a:schemeClr val="accent2"/>
              </a:buClr>
              <a:buSzPct val="80000"/>
              <a:buFont typeface="Wingdings" panose="05000000000000000000" pitchFamily="2" charset="2"/>
              <a:buNone/>
            </a:pPr>
            <a:r>
              <a:rPr lang="en-US" altLang="zh-CN" sz="2200" dirty="0">
                <a:latin typeface="+mn-lt"/>
                <a:ea typeface="+mn-ea"/>
                <a:cs typeface="+mn-ea"/>
                <a:sym typeface="+mn-lt"/>
              </a:rPr>
              <a:t>       MOV  CX</a:t>
            </a:r>
            <a:r>
              <a:rPr lang="zh-CN" altLang="en-US" sz="2200" dirty="0">
                <a:latin typeface="+mn-lt"/>
                <a:ea typeface="+mn-ea"/>
                <a:cs typeface="+mn-ea"/>
                <a:sym typeface="+mn-lt"/>
              </a:rPr>
              <a:t>，</a:t>
            </a:r>
            <a:r>
              <a:rPr lang="en-US" altLang="zh-CN" sz="2200" dirty="0">
                <a:latin typeface="+mn-lt"/>
                <a:ea typeface="+mn-ea"/>
                <a:cs typeface="+mn-ea"/>
                <a:sym typeface="+mn-lt"/>
              </a:rPr>
              <a:t>2DH    </a:t>
            </a:r>
            <a:r>
              <a:rPr lang="zh-CN" altLang="en-US" sz="2200" dirty="0">
                <a:latin typeface="+mn-lt"/>
                <a:ea typeface="+mn-ea"/>
                <a:cs typeface="+mn-ea"/>
                <a:sym typeface="+mn-lt"/>
              </a:rPr>
              <a:t>；接收字节数</a:t>
            </a:r>
            <a:endParaRPr lang="zh-CN" altLang="en-US" sz="2200" dirty="0">
              <a:latin typeface="+mn-lt"/>
              <a:ea typeface="+mn-ea"/>
              <a:cs typeface="+mn-ea"/>
              <a:sym typeface="+mn-lt"/>
            </a:endParaRPr>
          </a:p>
          <a:p>
            <a:pPr>
              <a:lnSpc>
                <a:spcPct val="120000"/>
              </a:lnSpc>
              <a:spcBef>
                <a:spcPct val="10000"/>
              </a:spcBef>
              <a:buSzPct val="85000"/>
            </a:pPr>
            <a:r>
              <a:rPr lang="zh-CN" altLang="en-US" sz="2200" dirty="0">
                <a:latin typeface="+mn-lt"/>
                <a:ea typeface="+mn-ea"/>
                <a:cs typeface="+mn-ea"/>
                <a:sym typeface="+mn-lt"/>
              </a:rPr>
              <a:t>       </a:t>
            </a:r>
            <a:r>
              <a:rPr lang="en-US" altLang="zh-CN" sz="2200" dirty="0">
                <a:latin typeface="+mn-lt"/>
                <a:ea typeface="+mn-ea"/>
                <a:cs typeface="+mn-ea"/>
                <a:sym typeface="+mn-lt"/>
              </a:rPr>
              <a:t>MOV  DI</a:t>
            </a:r>
            <a:r>
              <a:rPr lang="zh-CN" altLang="en-US" sz="2200" dirty="0">
                <a:latin typeface="+mn-lt"/>
                <a:ea typeface="+mn-ea"/>
                <a:cs typeface="+mn-ea"/>
                <a:sym typeface="+mn-lt"/>
              </a:rPr>
              <a:t>，</a:t>
            </a:r>
            <a:r>
              <a:rPr lang="en-US" altLang="zh-CN" sz="2200" dirty="0">
                <a:latin typeface="+mn-lt"/>
                <a:ea typeface="+mn-ea"/>
                <a:cs typeface="+mn-ea"/>
                <a:sym typeface="+mn-lt"/>
              </a:rPr>
              <a:t>OFFSET BUF_R   </a:t>
            </a:r>
            <a:r>
              <a:rPr lang="zh-CN" altLang="en-US" sz="2200" dirty="0">
                <a:latin typeface="+mn-lt"/>
                <a:ea typeface="+mn-ea"/>
                <a:cs typeface="+mn-ea"/>
                <a:sym typeface="+mn-lt"/>
              </a:rPr>
              <a:t>；接收区首址</a:t>
            </a:r>
            <a:endParaRPr lang="zh-CN" altLang="en-US" sz="2200" dirty="0">
              <a:latin typeface="+mn-lt"/>
              <a:ea typeface="+mn-ea"/>
              <a:cs typeface="+mn-ea"/>
              <a:sym typeface="+mn-lt"/>
            </a:endParaRPr>
          </a:p>
          <a:p>
            <a:pPr>
              <a:lnSpc>
                <a:spcPct val="120000"/>
              </a:lnSpc>
              <a:spcBef>
                <a:spcPct val="10000"/>
              </a:spcBef>
              <a:buSzPct val="85000"/>
            </a:pPr>
            <a:r>
              <a:rPr lang="en-US" altLang="zh-CN" sz="2200" dirty="0">
                <a:latin typeface="+mn-lt"/>
                <a:ea typeface="+mn-ea"/>
                <a:cs typeface="+mn-ea"/>
                <a:sym typeface="+mn-lt"/>
              </a:rPr>
              <a:t>L2</a:t>
            </a:r>
            <a:r>
              <a:rPr lang="zh-CN" altLang="en-US" sz="2200" dirty="0">
                <a:latin typeface="+mn-lt"/>
                <a:ea typeface="+mn-ea"/>
                <a:cs typeface="+mn-ea"/>
                <a:sym typeface="+mn-lt"/>
              </a:rPr>
              <a:t>：</a:t>
            </a:r>
            <a:r>
              <a:rPr lang="en-US" altLang="zh-CN" sz="2200" dirty="0">
                <a:latin typeface="+mn-lt"/>
                <a:ea typeface="+mn-ea"/>
                <a:cs typeface="+mn-ea"/>
                <a:sym typeface="+mn-lt"/>
              </a:rPr>
              <a:t>MOV  DX</a:t>
            </a:r>
            <a:r>
              <a:rPr lang="zh-CN" altLang="en-US" sz="2200" dirty="0">
                <a:latin typeface="+mn-lt"/>
                <a:ea typeface="+mn-ea"/>
                <a:cs typeface="+mn-ea"/>
                <a:sym typeface="+mn-lt"/>
              </a:rPr>
              <a:t>，</a:t>
            </a:r>
            <a:r>
              <a:rPr lang="en-US" altLang="zh-CN" sz="2200" dirty="0">
                <a:latin typeface="+mn-lt"/>
                <a:ea typeface="+mn-ea"/>
                <a:cs typeface="+mn-ea"/>
                <a:sym typeface="+mn-lt"/>
              </a:rPr>
              <a:t>309H   </a:t>
            </a:r>
            <a:r>
              <a:rPr lang="zh-CN" altLang="en-US" sz="2200" dirty="0">
                <a:latin typeface="+mn-lt"/>
                <a:ea typeface="+mn-ea"/>
                <a:cs typeface="+mn-ea"/>
                <a:sym typeface="+mn-lt"/>
              </a:rPr>
              <a:t>；状态口</a:t>
            </a:r>
            <a:endParaRPr lang="zh-CN" altLang="en-US" sz="2200" dirty="0">
              <a:latin typeface="+mn-lt"/>
              <a:ea typeface="+mn-ea"/>
              <a:cs typeface="+mn-ea"/>
              <a:sym typeface="+mn-lt"/>
            </a:endParaRPr>
          </a:p>
          <a:p>
            <a:pPr>
              <a:lnSpc>
                <a:spcPct val="120000"/>
              </a:lnSpc>
              <a:spcBef>
                <a:spcPct val="10000"/>
              </a:spcBef>
              <a:buSzPct val="85000"/>
            </a:pPr>
            <a:r>
              <a:rPr lang="zh-CN" altLang="en-US" sz="2200" dirty="0">
                <a:latin typeface="+mn-lt"/>
                <a:ea typeface="+mn-ea"/>
                <a:cs typeface="+mn-ea"/>
                <a:sym typeface="+mn-lt"/>
              </a:rPr>
              <a:t>        </a:t>
            </a:r>
            <a:r>
              <a:rPr lang="en-US" altLang="zh-CN" sz="2200" dirty="0">
                <a:latin typeface="+mn-lt"/>
                <a:ea typeface="+mn-ea"/>
                <a:cs typeface="+mn-ea"/>
                <a:sym typeface="+mn-lt"/>
              </a:rPr>
              <a:t>IN      AL</a:t>
            </a:r>
            <a:r>
              <a:rPr lang="zh-CN" altLang="en-US" sz="2200" dirty="0">
                <a:latin typeface="+mn-lt"/>
                <a:ea typeface="+mn-ea"/>
                <a:cs typeface="+mn-ea"/>
                <a:sym typeface="+mn-lt"/>
              </a:rPr>
              <a:t>，</a:t>
            </a:r>
            <a:r>
              <a:rPr lang="en-US" altLang="zh-CN" sz="2200" dirty="0">
                <a:latin typeface="+mn-lt"/>
                <a:ea typeface="+mn-ea"/>
                <a:cs typeface="+mn-ea"/>
                <a:sym typeface="+mn-lt"/>
              </a:rPr>
              <a:t>DX       </a:t>
            </a:r>
            <a:r>
              <a:rPr lang="zh-CN" altLang="en-US" sz="2200" dirty="0">
                <a:latin typeface="+mn-lt"/>
                <a:ea typeface="+mn-ea"/>
                <a:cs typeface="+mn-ea"/>
                <a:sym typeface="+mn-lt"/>
              </a:rPr>
              <a:t>；先查接收是否有错</a:t>
            </a:r>
            <a:endParaRPr lang="en-US" altLang="zh-CN" sz="2200" dirty="0">
              <a:latin typeface="+mn-lt"/>
              <a:ea typeface="+mn-ea"/>
              <a:cs typeface="+mn-ea"/>
              <a:sym typeface="+mn-lt"/>
            </a:endParaRPr>
          </a:p>
          <a:p>
            <a:pPr>
              <a:lnSpc>
                <a:spcPct val="120000"/>
              </a:lnSpc>
              <a:spcBef>
                <a:spcPct val="10000"/>
              </a:spcBef>
              <a:buSzPct val="85000"/>
            </a:pPr>
            <a:r>
              <a:rPr lang="en-US" altLang="zh-CN" sz="2200" dirty="0">
                <a:latin typeface="+mn-lt"/>
                <a:ea typeface="+mn-ea"/>
                <a:cs typeface="+mn-ea"/>
                <a:sym typeface="+mn-lt"/>
              </a:rPr>
              <a:t>        AND  AL</a:t>
            </a:r>
            <a:r>
              <a:rPr lang="zh-CN" altLang="en-US" sz="2200" dirty="0">
                <a:latin typeface="+mn-lt"/>
                <a:ea typeface="+mn-ea"/>
                <a:cs typeface="+mn-ea"/>
                <a:sym typeface="+mn-lt"/>
              </a:rPr>
              <a:t>，</a:t>
            </a:r>
            <a:r>
              <a:rPr lang="en-US" altLang="zh-CN" sz="2200" dirty="0">
                <a:latin typeface="+mn-lt"/>
                <a:ea typeface="+mn-ea"/>
                <a:cs typeface="+mn-ea"/>
                <a:sym typeface="+mn-lt"/>
              </a:rPr>
              <a:t>38H     </a:t>
            </a:r>
            <a:r>
              <a:rPr lang="zh-CN" altLang="en-US" sz="2200" dirty="0">
                <a:latin typeface="+mn-lt"/>
                <a:ea typeface="+mn-ea"/>
                <a:cs typeface="+mn-ea"/>
                <a:sym typeface="+mn-lt"/>
              </a:rPr>
              <a:t>；同时查</a:t>
            </a:r>
            <a:r>
              <a:rPr lang="en-US" altLang="zh-CN" sz="2200" dirty="0">
                <a:latin typeface="+mn-lt"/>
                <a:ea typeface="+mn-ea"/>
                <a:cs typeface="+mn-ea"/>
                <a:sym typeface="+mn-lt"/>
              </a:rPr>
              <a:t>3</a:t>
            </a:r>
            <a:r>
              <a:rPr lang="zh-CN" altLang="en-US" sz="2200" dirty="0">
                <a:latin typeface="+mn-lt"/>
                <a:ea typeface="+mn-ea"/>
                <a:cs typeface="+mn-ea"/>
                <a:sym typeface="+mn-lt"/>
              </a:rPr>
              <a:t>种错误</a:t>
            </a:r>
            <a:endParaRPr lang="zh-CN" altLang="en-US" sz="2200" dirty="0">
              <a:latin typeface="+mn-lt"/>
              <a:ea typeface="+mn-ea"/>
              <a:cs typeface="+mn-ea"/>
              <a:sym typeface="+mn-lt"/>
            </a:endParaRPr>
          </a:p>
          <a:p>
            <a:pPr>
              <a:lnSpc>
                <a:spcPct val="120000"/>
              </a:lnSpc>
              <a:spcBef>
                <a:spcPct val="10000"/>
              </a:spcBef>
              <a:buSzPct val="85000"/>
            </a:pPr>
            <a:r>
              <a:rPr lang="en-US" altLang="zh-CN" sz="2200" dirty="0">
                <a:latin typeface="+mn-lt"/>
                <a:ea typeface="+mn-ea"/>
                <a:cs typeface="+mn-ea"/>
                <a:sym typeface="+mn-lt"/>
              </a:rPr>
              <a:t>        JNZ   ERR              </a:t>
            </a:r>
            <a:r>
              <a:rPr lang="zh-CN" altLang="en-US" sz="2200" dirty="0">
                <a:latin typeface="+mn-lt"/>
                <a:ea typeface="+mn-ea"/>
                <a:cs typeface="+mn-ea"/>
                <a:sym typeface="+mn-lt"/>
              </a:rPr>
              <a:t>；有错误，到</a:t>
            </a:r>
            <a:r>
              <a:rPr lang="en-US" altLang="zh-CN" sz="2200" dirty="0">
                <a:latin typeface="+mn-lt"/>
                <a:ea typeface="+mn-ea"/>
                <a:cs typeface="+mn-ea"/>
                <a:sym typeface="+mn-lt"/>
              </a:rPr>
              <a:t>ERR</a:t>
            </a:r>
            <a:endParaRPr lang="en-US" altLang="zh-CN" sz="2200" dirty="0">
              <a:latin typeface="+mn-lt"/>
              <a:ea typeface="+mn-ea"/>
              <a:cs typeface="+mn-ea"/>
              <a:sym typeface="+mn-lt"/>
            </a:endParaRPr>
          </a:p>
          <a:p>
            <a:pPr>
              <a:lnSpc>
                <a:spcPct val="120000"/>
              </a:lnSpc>
              <a:spcBef>
                <a:spcPct val="10000"/>
              </a:spcBef>
              <a:buSzPct val="85000"/>
            </a:pPr>
            <a:r>
              <a:rPr lang="en-US" altLang="zh-CN" sz="2200" dirty="0">
                <a:latin typeface="+mn-lt"/>
                <a:ea typeface="+mn-ea"/>
                <a:cs typeface="+mn-ea"/>
                <a:sym typeface="+mn-lt"/>
              </a:rPr>
              <a:t>        AND  AL</a:t>
            </a:r>
            <a:r>
              <a:rPr lang="zh-CN" altLang="en-US" sz="2200" dirty="0">
                <a:latin typeface="+mn-lt"/>
                <a:ea typeface="+mn-ea"/>
                <a:cs typeface="+mn-ea"/>
                <a:sym typeface="+mn-lt"/>
              </a:rPr>
              <a:t>，</a:t>
            </a:r>
            <a:r>
              <a:rPr lang="en-US" altLang="zh-CN" sz="2200" dirty="0">
                <a:latin typeface="+mn-lt"/>
                <a:ea typeface="+mn-ea"/>
                <a:cs typeface="+mn-ea"/>
                <a:sym typeface="+mn-lt"/>
              </a:rPr>
              <a:t>02H     </a:t>
            </a:r>
            <a:r>
              <a:rPr lang="zh-CN" altLang="en-US" sz="2200" dirty="0">
                <a:latin typeface="+mn-lt"/>
                <a:ea typeface="+mn-ea"/>
                <a:cs typeface="+mn-ea"/>
                <a:sym typeface="+mn-lt"/>
              </a:rPr>
              <a:t>；查状态</a:t>
            </a:r>
            <a:r>
              <a:rPr lang="en-US" altLang="zh-CN" sz="2200" dirty="0">
                <a:latin typeface="+mn-lt"/>
                <a:ea typeface="+mn-ea"/>
                <a:cs typeface="+mn-ea"/>
                <a:sym typeface="+mn-lt"/>
              </a:rPr>
              <a:t>D</a:t>
            </a:r>
            <a:r>
              <a:rPr lang="en-US" altLang="zh-CN" sz="2200" baseline="-25000" dirty="0">
                <a:latin typeface="+mn-lt"/>
                <a:ea typeface="+mn-ea"/>
                <a:cs typeface="+mn-ea"/>
                <a:sym typeface="+mn-lt"/>
              </a:rPr>
              <a:t>1</a:t>
            </a:r>
            <a:r>
              <a:rPr lang="zh-CN" altLang="en-US" sz="2200" dirty="0">
                <a:latin typeface="+mn-lt"/>
                <a:ea typeface="+mn-ea"/>
                <a:cs typeface="+mn-ea"/>
                <a:sym typeface="+mn-lt"/>
              </a:rPr>
              <a:t>（</a:t>
            </a:r>
            <a:r>
              <a:rPr lang="en-US" altLang="zh-CN" sz="2200" dirty="0">
                <a:latin typeface="+mn-lt"/>
                <a:ea typeface="+mn-ea"/>
                <a:cs typeface="+mn-ea"/>
                <a:sym typeface="+mn-lt"/>
              </a:rPr>
              <a:t>R</a:t>
            </a:r>
            <a:r>
              <a:rPr lang="en-US" altLang="zh-CN" sz="2200" baseline="-25000" dirty="0">
                <a:latin typeface="+mn-lt"/>
                <a:ea typeface="+mn-ea"/>
                <a:cs typeface="+mn-ea"/>
                <a:sym typeface="+mn-lt"/>
              </a:rPr>
              <a:t>X</a:t>
            </a:r>
            <a:r>
              <a:rPr lang="en-US" altLang="zh-CN" sz="2200" dirty="0">
                <a:latin typeface="+mn-lt"/>
                <a:ea typeface="+mn-ea"/>
                <a:cs typeface="+mn-ea"/>
                <a:sym typeface="+mn-lt"/>
              </a:rPr>
              <a:t>RDY</a:t>
            </a:r>
            <a:r>
              <a:rPr lang="zh-CN" altLang="en-US" sz="2200" dirty="0">
                <a:latin typeface="+mn-lt"/>
                <a:ea typeface="+mn-ea"/>
                <a:cs typeface="+mn-ea"/>
                <a:sym typeface="+mn-lt"/>
              </a:rPr>
              <a:t>）</a:t>
            </a:r>
            <a:r>
              <a:rPr lang="en-US" altLang="zh-CN" sz="2200" dirty="0">
                <a:latin typeface="+mn-lt"/>
                <a:ea typeface="+mn-ea"/>
                <a:cs typeface="+mn-ea"/>
                <a:sym typeface="+mn-lt"/>
              </a:rPr>
              <a:t>=1?</a:t>
            </a:r>
            <a:endParaRPr lang="en-US" altLang="zh-CN" sz="2200" dirty="0">
              <a:latin typeface="+mn-lt"/>
              <a:ea typeface="+mn-ea"/>
              <a:cs typeface="+mn-ea"/>
              <a:sym typeface="+mn-lt"/>
            </a:endParaRPr>
          </a:p>
          <a:p>
            <a:pPr>
              <a:lnSpc>
                <a:spcPct val="120000"/>
              </a:lnSpc>
              <a:spcBef>
                <a:spcPct val="10000"/>
              </a:spcBef>
              <a:buSzPct val="85000"/>
            </a:pPr>
            <a:r>
              <a:rPr lang="en-US" altLang="zh-CN" sz="2200" dirty="0">
                <a:latin typeface="+mn-lt"/>
                <a:ea typeface="+mn-ea"/>
                <a:cs typeface="+mn-ea"/>
                <a:sym typeface="+mn-lt"/>
              </a:rPr>
              <a:t>        JZ      L2                </a:t>
            </a:r>
            <a:r>
              <a:rPr lang="zh-CN" altLang="en-US" sz="2200" dirty="0">
                <a:latin typeface="+mn-lt"/>
                <a:ea typeface="+mn-ea"/>
                <a:cs typeface="+mn-ea"/>
                <a:sym typeface="+mn-lt"/>
              </a:rPr>
              <a:t>；没接收到数据，等待</a:t>
            </a:r>
            <a:endParaRPr lang="zh-CN" altLang="en-US" sz="2200" dirty="0">
              <a:latin typeface="+mn-lt"/>
              <a:ea typeface="+mn-ea"/>
              <a:cs typeface="+mn-ea"/>
              <a:sym typeface="+mn-lt"/>
            </a:endParaRPr>
          </a:p>
        </p:txBody>
      </p:sp>
      <p:pic>
        <p:nvPicPr>
          <p:cNvPr id="3" name="Picture 71" descr="JC142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87399" y="1125867"/>
            <a:ext cx="7569200" cy="1268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bwMode="auto">
          <a:xfrm>
            <a:off x="2802194" y="1042219"/>
            <a:ext cx="2703871" cy="1352343"/>
          </a:xfrm>
          <a:prstGeom prst="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5" name="矩形 4"/>
          <p:cNvSpPr/>
          <p:nvPr/>
        </p:nvSpPr>
        <p:spPr bwMode="auto">
          <a:xfrm>
            <a:off x="6321324" y="1042218"/>
            <a:ext cx="964379" cy="1352343"/>
          </a:xfrm>
          <a:prstGeom prst="rect">
            <a:avLst/>
          </a:prstGeom>
          <a:noFill/>
          <a:ln w="38100"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75778"/>
                                        </p:tgtEl>
                                        <p:attrNameLst>
                                          <p:attrName>style.visibility</p:attrName>
                                        </p:attrNameLst>
                                      </p:cBhvr>
                                      <p:to>
                                        <p:strVal val="visible"/>
                                      </p:to>
                                    </p:set>
                                    <p:animEffect transition="in" filter="wipe(up)">
                                      <p:cBhvr>
                                        <p:cTn id="7" dur="500"/>
                                        <p:tgtEl>
                                          <p:spTgt spid="757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p:bldP spid="2" grpId="0" animBg="1"/>
      <p:bldP spid="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26"/>
          <p:cNvSpPr>
            <a:spLocks noGrp="1" noChangeArrowheads="1"/>
          </p:cNvSpPr>
          <p:nvPr>
            <p:ph type="body" idx="1"/>
          </p:nvPr>
        </p:nvSpPr>
        <p:spPr bwMode="auto">
          <a:xfrm>
            <a:off x="1139262" y="1501469"/>
            <a:ext cx="6865476" cy="48148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120000"/>
              </a:lnSpc>
              <a:spcBef>
                <a:spcPct val="10000"/>
              </a:spcBef>
              <a:buSzPct val="85000"/>
              <a:buFontTx/>
              <a:buNone/>
            </a:pPr>
            <a:r>
              <a:rPr lang="en-US" altLang="zh-CN" sz="2200" b="1" dirty="0">
                <a:cs typeface="+mn-ea"/>
                <a:sym typeface="+mn-lt"/>
              </a:rPr>
              <a:t>            MOV  DX</a:t>
            </a:r>
            <a:r>
              <a:rPr lang="zh-CN" altLang="en-US" sz="2200" b="1" dirty="0">
                <a:cs typeface="+mn-ea"/>
                <a:sym typeface="+mn-lt"/>
              </a:rPr>
              <a:t>，</a:t>
            </a:r>
            <a:r>
              <a:rPr lang="en-US" altLang="zh-CN" sz="2200" b="1" dirty="0">
                <a:cs typeface="+mn-ea"/>
                <a:sym typeface="+mn-lt"/>
              </a:rPr>
              <a:t>308H      </a:t>
            </a:r>
            <a:r>
              <a:rPr lang="zh-CN" altLang="en-US" sz="2200" b="1" dirty="0">
                <a:cs typeface="+mn-ea"/>
                <a:sym typeface="+mn-lt"/>
              </a:rPr>
              <a:t>；数据口    </a:t>
            </a:r>
            <a:endParaRPr lang="zh-CN" altLang="en-US" sz="2200" b="1" dirty="0">
              <a:cs typeface="+mn-ea"/>
              <a:sym typeface="+mn-lt"/>
            </a:endParaRPr>
          </a:p>
          <a:p>
            <a:pPr>
              <a:lnSpc>
                <a:spcPct val="120000"/>
              </a:lnSpc>
              <a:spcBef>
                <a:spcPct val="0"/>
              </a:spcBef>
              <a:buFontTx/>
              <a:buNone/>
            </a:pPr>
            <a:r>
              <a:rPr lang="zh-CN" altLang="en-US" sz="2200" b="1" dirty="0">
                <a:cs typeface="+mn-ea"/>
                <a:sym typeface="+mn-lt"/>
              </a:rPr>
              <a:t>	        </a:t>
            </a:r>
            <a:r>
              <a:rPr lang="en-US" altLang="zh-CN" sz="2200" b="1" dirty="0">
                <a:cs typeface="+mn-ea"/>
                <a:sym typeface="+mn-lt"/>
              </a:rPr>
              <a:t>IN      AL</a:t>
            </a:r>
            <a:r>
              <a:rPr lang="zh-CN" altLang="en-US" sz="2200" b="1" dirty="0">
                <a:cs typeface="+mn-ea"/>
                <a:sym typeface="+mn-lt"/>
              </a:rPr>
              <a:t>，</a:t>
            </a:r>
            <a:r>
              <a:rPr lang="en-US" altLang="zh-CN" sz="2200" b="1" dirty="0">
                <a:cs typeface="+mn-ea"/>
                <a:sym typeface="+mn-lt"/>
              </a:rPr>
              <a:t>DX           </a:t>
            </a:r>
            <a:r>
              <a:rPr lang="zh-CN" altLang="en-US" sz="2200" b="1" dirty="0">
                <a:cs typeface="+mn-ea"/>
                <a:sym typeface="+mn-lt"/>
              </a:rPr>
              <a:t>；接收一个字节</a:t>
            </a:r>
            <a:endParaRPr lang="zh-CN" altLang="en-US" sz="2200" b="1" dirty="0">
              <a:cs typeface="+mn-ea"/>
              <a:sym typeface="+mn-lt"/>
            </a:endParaRPr>
          </a:p>
          <a:p>
            <a:pPr>
              <a:lnSpc>
                <a:spcPct val="120000"/>
              </a:lnSpc>
              <a:spcBef>
                <a:spcPct val="0"/>
              </a:spcBef>
              <a:buSzPct val="85000"/>
              <a:buFontTx/>
              <a:buNone/>
            </a:pPr>
            <a:r>
              <a:rPr lang="zh-CN" altLang="en-US" sz="2200" b="1" dirty="0">
                <a:cs typeface="+mn-ea"/>
                <a:sym typeface="+mn-lt"/>
              </a:rPr>
              <a:t>            </a:t>
            </a:r>
            <a:r>
              <a:rPr lang="en-US" altLang="zh-CN" sz="2200" b="1" dirty="0">
                <a:cs typeface="+mn-ea"/>
                <a:sym typeface="+mn-lt"/>
              </a:rPr>
              <a:t>MOV  [DI]</a:t>
            </a:r>
            <a:r>
              <a:rPr lang="zh-CN" altLang="en-US" sz="2200" b="1" dirty="0">
                <a:cs typeface="+mn-ea"/>
                <a:sym typeface="+mn-lt"/>
              </a:rPr>
              <a:t>，</a:t>
            </a:r>
            <a:r>
              <a:rPr lang="en-US" altLang="zh-CN" sz="2200" b="1" dirty="0">
                <a:cs typeface="+mn-ea"/>
                <a:sym typeface="+mn-lt"/>
              </a:rPr>
              <a:t>AL         </a:t>
            </a:r>
            <a:r>
              <a:rPr lang="zh-CN" altLang="en-US" sz="2200" b="1" dirty="0">
                <a:cs typeface="+mn-ea"/>
                <a:sym typeface="+mn-lt"/>
              </a:rPr>
              <a:t>；存一个字节到接收区</a:t>
            </a:r>
            <a:endParaRPr lang="zh-CN" altLang="en-US" sz="2200" b="1" dirty="0">
              <a:cs typeface="+mn-ea"/>
              <a:sym typeface="+mn-lt"/>
            </a:endParaRPr>
          </a:p>
          <a:p>
            <a:pPr>
              <a:lnSpc>
                <a:spcPct val="120000"/>
              </a:lnSpc>
              <a:spcBef>
                <a:spcPct val="0"/>
              </a:spcBef>
              <a:buFontTx/>
              <a:buNone/>
            </a:pPr>
            <a:r>
              <a:rPr lang="zh-CN" altLang="en-US" sz="2200" b="1" dirty="0">
                <a:cs typeface="+mn-ea"/>
                <a:sym typeface="+mn-lt"/>
              </a:rPr>
              <a:t>            </a:t>
            </a:r>
            <a:r>
              <a:rPr lang="en-US" altLang="zh-CN" sz="2200" b="1" dirty="0">
                <a:cs typeface="+mn-ea"/>
                <a:sym typeface="+mn-lt"/>
              </a:rPr>
              <a:t>INC    DI                    </a:t>
            </a:r>
            <a:r>
              <a:rPr lang="zh-CN" altLang="en-US" sz="2200" b="1" dirty="0">
                <a:cs typeface="+mn-ea"/>
                <a:sym typeface="+mn-lt"/>
              </a:rPr>
              <a:t>；内存地址加</a:t>
            </a:r>
            <a:r>
              <a:rPr lang="en-US" altLang="zh-CN" sz="2200" b="1" dirty="0">
                <a:cs typeface="+mn-ea"/>
                <a:sym typeface="+mn-lt"/>
              </a:rPr>
              <a:t>1</a:t>
            </a:r>
            <a:endParaRPr lang="en-US" altLang="zh-CN" sz="2200" b="1" dirty="0">
              <a:cs typeface="+mn-ea"/>
              <a:sym typeface="+mn-lt"/>
            </a:endParaRPr>
          </a:p>
          <a:p>
            <a:pPr>
              <a:lnSpc>
                <a:spcPct val="120000"/>
              </a:lnSpc>
              <a:spcBef>
                <a:spcPct val="0"/>
              </a:spcBef>
              <a:buSzPct val="85000"/>
              <a:buFontTx/>
              <a:buNone/>
            </a:pPr>
            <a:r>
              <a:rPr lang="en-US" altLang="zh-CN" sz="2200" b="1" dirty="0">
                <a:cs typeface="+mn-ea"/>
                <a:sym typeface="+mn-lt"/>
              </a:rPr>
              <a:t>            LOOP L2</a:t>
            </a:r>
            <a:endParaRPr lang="en-US" altLang="zh-CN" sz="2200" b="1" dirty="0">
              <a:cs typeface="+mn-ea"/>
              <a:sym typeface="+mn-lt"/>
            </a:endParaRPr>
          </a:p>
          <a:p>
            <a:pPr>
              <a:lnSpc>
                <a:spcPct val="120000"/>
              </a:lnSpc>
              <a:spcBef>
                <a:spcPct val="0"/>
              </a:spcBef>
              <a:buSzPct val="85000"/>
              <a:buFontTx/>
              <a:buNone/>
            </a:pPr>
            <a:r>
              <a:rPr lang="en-US" altLang="zh-CN" sz="2200" b="1" dirty="0">
                <a:cs typeface="+mn-ea"/>
                <a:sym typeface="+mn-lt"/>
              </a:rPr>
              <a:t>            JMP  STOP                </a:t>
            </a:r>
            <a:r>
              <a:rPr lang="zh-CN" altLang="en-US" sz="2200" b="1" dirty="0">
                <a:cs typeface="+mn-ea"/>
                <a:sym typeface="+mn-lt"/>
              </a:rPr>
              <a:t>；没接收完，继续</a:t>
            </a:r>
            <a:endParaRPr lang="zh-CN" altLang="en-US" sz="2200" b="1" dirty="0">
              <a:cs typeface="+mn-ea"/>
              <a:sym typeface="+mn-lt"/>
            </a:endParaRPr>
          </a:p>
          <a:p>
            <a:pPr>
              <a:lnSpc>
                <a:spcPct val="120000"/>
              </a:lnSpc>
              <a:spcBef>
                <a:spcPct val="0"/>
              </a:spcBef>
              <a:buFontTx/>
              <a:buNone/>
            </a:pPr>
            <a:r>
              <a:rPr lang="en-US" altLang="zh-CN" sz="2200" b="1" dirty="0">
                <a:cs typeface="+mn-ea"/>
                <a:sym typeface="+mn-lt"/>
              </a:rPr>
              <a:t>ERR</a:t>
            </a:r>
            <a:r>
              <a:rPr lang="zh-CN" altLang="en-US" sz="2200" b="1" dirty="0">
                <a:cs typeface="+mn-ea"/>
                <a:sym typeface="+mn-lt"/>
              </a:rPr>
              <a:t>： （略）</a:t>
            </a:r>
            <a:endParaRPr lang="zh-CN" altLang="en-US" sz="2200" b="1" dirty="0">
              <a:cs typeface="+mn-ea"/>
              <a:sym typeface="+mn-lt"/>
            </a:endParaRPr>
          </a:p>
          <a:p>
            <a:pPr>
              <a:lnSpc>
                <a:spcPct val="120000"/>
              </a:lnSpc>
              <a:spcBef>
                <a:spcPct val="0"/>
              </a:spcBef>
              <a:buFontTx/>
              <a:buNone/>
            </a:pPr>
            <a:r>
              <a:rPr lang="en-US" altLang="zh-CN" sz="2200" b="1" dirty="0">
                <a:cs typeface="+mn-ea"/>
                <a:sym typeface="+mn-lt"/>
              </a:rPr>
              <a:t>STOP</a:t>
            </a:r>
            <a:r>
              <a:rPr lang="zh-CN" altLang="en-US" sz="2200" b="1" dirty="0">
                <a:cs typeface="+mn-ea"/>
                <a:sym typeface="+mn-lt"/>
              </a:rPr>
              <a:t>：</a:t>
            </a:r>
            <a:r>
              <a:rPr lang="en-US" altLang="zh-CN" sz="2200" b="1" dirty="0">
                <a:cs typeface="+mn-ea"/>
                <a:sym typeface="+mn-lt"/>
              </a:rPr>
              <a:t>MOV  AX</a:t>
            </a:r>
            <a:r>
              <a:rPr lang="zh-CN" altLang="en-US" sz="2200" b="1" dirty="0">
                <a:cs typeface="+mn-ea"/>
                <a:sym typeface="+mn-lt"/>
              </a:rPr>
              <a:t>，</a:t>
            </a:r>
            <a:r>
              <a:rPr lang="en-US" altLang="zh-CN" sz="2200" b="1" dirty="0">
                <a:cs typeface="+mn-ea"/>
                <a:sym typeface="+mn-lt"/>
              </a:rPr>
              <a:t>4C00H    </a:t>
            </a:r>
            <a:r>
              <a:rPr lang="zh-CN" altLang="en-US" sz="2200" b="1" dirty="0">
                <a:cs typeface="+mn-ea"/>
                <a:sym typeface="+mn-lt"/>
              </a:rPr>
              <a:t>；已送完，回</a:t>
            </a:r>
            <a:r>
              <a:rPr lang="en-US" altLang="zh-CN" sz="2200" b="1" dirty="0">
                <a:cs typeface="+mn-ea"/>
                <a:sym typeface="+mn-lt"/>
              </a:rPr>
              <a:t>DOS</a:t>
            </a:r>
            <a:endParaRPr lang="en-US" altLang="zh-CN" sz="2200" b="1" dirty="0">
              <a:cs typeface="+mn-ea"/>
              <a:sym typeface="+mn-lt"/>
            </a:endParaRPr>
          </a:p>
          <a:p>
            <a:pPr>
              <a:lnSpc>
                <a:spcPct val="120000"/>
              </a:lnSpc>
              <a:spcBef>
                <a:spcPct val="0"/>
              </a:spcBef>
              <a:buFontTx/>
              <a:buNone/>
            </a:pPr>
            <a:r>
              <a:rPr lang="en-US" altLang="zh-CN" sz="2200" b="1" dirty="0">
                <a:cs typeface="+mn-ea"/>
                <a:sym typeface="+mn-lt"/>
              </a:rPr>
              <a:t>             INT  21H</a:t>
            </a:r>
            <a:endParaRPr lang="en-US" altLang="zh-CN" sz="2200" b="1" dirty="0">
              <a:cs typeface="+mn-ea"/>
              <a:sym typeface="+mn-lt"/>
            </a:endParaRPr>
          </a:p>
          <a:p>
            <a:pPr>
              <a:lnSpc>
                <a:spcPct val="120000"/>
              </a:lnSpc>
              <a:spcBef>
                <a:spcPct val="0"/>
              </a:spcBef>
              <a:buFontTx/>
              <a:buNone/>
            </a:pPr>
            <a:r>
              <a:rPr lang="en-US" altLang="zh-CN" sz="2200" b="1" dirty="0">
                <a:cs typeface="+mn-ea"/>
                <a:sym typeface="+mn-lt"/>
              </a:rPr>
              <a:t>CSEG  ENDS</a:t>
            </a:r>
            <a:endParaRPr lang="en-US" altLang="zh-CN" sz="2200" b="1" dirty="0">
              <a:cs typeface="+mn-ea"/>
              <a:sym typeface="+mn-lt"/>
            </a:endParaRPr>
          </a:p>
          <a:p>
            <a:pPr>
              <a:lnSpc>
                <a:spcPct val="120000"/>
              </a:lnSpc>
              <a:spcBef>
                <a:spcPct val="0"/>
              </a:spcBef>
              <a:buFontTx/>
              <a:buNone/>
            </a:pPr>
            <a:r>
              <a:rPr lang="en-US" altLang="zh-CN" sz="2200" b="1" dirty="0">
                <a:cs typeface="+mn-ea"/>
                <a:sym typeface="+mn-lt"/>
              </a:rPr>
              <a:t>      END   BEGIN</a:t>
            </a:r>
            <a:endParaRPr lang="en-US" altLang="zh-CN" sz="2200" b="1" dirty="0">
              <a:cs typeface="+mn-ea"/>
              <a:sym typeface="+mn-lt"/>
            </a:endParaRPr>
          </a:p>
        </p:txBody>
      </p:sp>
    </p:spTree>
  </p:cSld>
  <p:clrMapOvr>
    <a:masterClrMapping/>
  </p:clrMapOvr>
  <p:transition>
    <p:random/>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3"/>
          <p:cNvSpPr>
            <a:spLocks noGrp="1" noChangeArrowheads="1"/>
          </p:cNvSpPr>
          <p:nvPr>
            <p:ph type="body" idx="1"/>
          </p:nvPr>
        </p:nvSpPr>
        <p:spPr bwMode="auto">
          <a:xfrm>
            <a:off x="647700" y="1225960"/>
            <a:ext cx="7975190" cy="5414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gn="just">
              <a:lnSpc>
                <a:spcPct val="110000"/>
              </a:lnSpc>
              <a:spcBef>
                <a:spcPct val="10000"/>
              </a:spcBef>
              <a:buFontTx/>
              <a:buNone/>
            </a:pPr>
            <a:r>
              <a:rPr lang="zh-CN" altLang="en-US" sz="2400" b="1" dirty="0">
                <a:solidFill>
                  <a:srgbClr val="003399"/>
                </a:solidFill>
                <a:cs typeface="+mn-ea"/>
                <a:sym typeface="+mn-lt"/>
              </a:rPr>
              <a:t>例</a:t>
            </a:r>
            <a:r>
              <a:rPr lang="en-US" altLang="zh-CN" sz="2400" b="1" dirty="0">
                <a:solidFill>
                  <a:srgbClr val="003399"/>
                </a:solidFill>
                <a:cs typeface="+mn-ea"/>
                <a:sym typeface="+mn-lt"/>
              </a:rPr>
              <a:t>2</a:t>
            </a:r>
            <a:r>
              <a:rPr lang="zh-CN" altLang="en-US" sz="2400" b="1" dirty="0">
                <a:solidFill>
                  <a:srgbClr val="003399"/>
                </a:solidFill>
                <a:cs typeface="+mn-ea"/>
                <a:sym typeface="+mn-lt"/>
              </a:rPr>
              <a:t>：全双工串行通信接口设计</a:t>
            </a:r>
            <a:endParaRPr lang="zh-CN" altLang="en-US" sz="2400" b="1" dirty="0">
              <a:solidFill>
                <a:srgbClr val="003399"/>
              </a:solidFill>
              <a:cs typeface="+mn-ea"/>
              <a:sym typeface="+mn-lt"/>
            </a:endParaRPr>
          </a:p>
          <a:p>
            <a:pPr algn="just">
              <a:lnSpc>
                <a:spcPct val="110000"/>
              </a:lnSpc>
              <a:spcBef>
                <a:spcPts val="1800"/>
              </a:spcBef>
              <a:buFontTx/>
              <a:buNone/>
            </a:pPr>
            <a:r>
              <a:rPr lang="zh-CN" altLang="en-US" sz="2400" b="1" dirty="0">
                <a:cs typeface="+mn-ea"/>
                <a:sym typeface="+mn-lt"/>
              </a:rPr>
              <a:t>（</a:t>
            </a:r>
            <a:r>
              <a:rPr lang="en-US" altLang="zh-CN" sz="2400" b="1" dirty="0">
                <a:cs typeface="+mn-ea"/>
                <a:sym typeface="+mn-lt"/>
              </a:rPr>
              <a:t>1</a:t>
            </a:r>
            <a:r>
              <a:rPr lang="zh-CN" altLang="en-US" sz="2400" b="1" dirty="0">
                <a:cs typeface="+mn-ea"/>
                <a:sym typeface="+mn-lt"/>
              </a:rPr>
              <a:t>）要求</a:t>
            </a:r>
            <a:endParaRPr lang="zh-CN" altLang="en-US" sz="2400" b="1" dirty="0">
              <a:cs typeface="+mn-ea"/>
              <a:sym typeface="+mn-lt"/>
            </a:endParaRPr>
          </a:p>
          <a:p>
            <a:pPr marL="654050" indent="-457200" algn="just">
              <a:lnSpc>
                <a:spcPct val="130000"/>
              </a:lnSpc>
              <a:buFont typeface="+mj-ea"/>
              <a:buAutoNum type="circleNumDbPlain"/>
            </a:pPr>
            <a:r>
              <a:rPr lang="zh-CN" altLang="en-US" sz="2200" b="1" dirty="0">
                <a:cs typeface="+mn-ea"/>
                <a:sym typeface="+mn-lt"/>
              </a:rPr>
              <a:t>甲乙两台微机之间，基于</a:t>
            </a:r>
            <a:r>
              <a:rPr lang="en-US" altLang="zh-CN" sz="2200" b="1" dirty="0">
                <a:cs typeface="+mn-ea"/>
                <a:sym typeface="+mn-lt"/>
              </a:rPr>
              <a:t>8251A</a:t>
            </a:r>
            <a:r>
              <a:rPr lang="zh-CN" altLang="en-US" sz="2200" b="1" dirty="0">
                <a:cs typeface="+mn-ea"/>
                <a:sym typeface="+mn-lt"/>
              </a:rPr>
              <a:t>进行</a:t>
            </a:r>
            <a:r>
              <a:rPr lang="zh-CN" altLang="en-US" sz="2200" b="1" dirty="0">
                <a:solidFill>
                  <a:srgbClr val="C00000"/>
                </a:solidFill>
                <a:cs typeface="+mn-ea"/>
                <a:sym typeface="+mn-lt"/>
              </a:rPr>
              <a:t>全双工</a:t>
            </a:r>
            <a:r>
              <a:rPr lang="zh-CN" altLang="en-US" sz="2200" b="1" dirty="0">
                <a:solidFill>
                  <a:srgbClr val="0033CC"/>
                </a:solidFill>
                <a:cs typeface="+mn-ea"/>
                <a:sym typeface="+mn-lt"/>
              </a:rPr>
              <a:t>异步</a:t>
            </a:r>
            <a:r>
              <a:rPr lang="zh-CN" altLang="en-US" sz="2200" b="1" dirty="0">
                <a:cs typeface="+mn-ea"/>
                <a:sym typeface="+mn-lt"/>
              </a:rPr>
              <a:t>串行通信，双方在各自的键盘上按键向对方</a:t>
            </a:r>
            <a:r>
              <a:rPr lang="zh-CN" altLang="en-US" sz="2200" b="1" dirty="0">
                <a:solidFill>
                  <a:srgbClr val="009900"/>
                </a:solidFill>
                <a:cs typeface="+mn-ea"/>
                <a:sym typeface="+mn-lt"/>
              </a:rPr>
              <a:t>发送字符的同时又可接收</a:t>
            </a:r>
            <a:r>
              <a:rPr lang="zh-CN" altLang="en-US" sz="2200" b="1" dirty="0">
                <a:cs typeface="+mn-ea"/>
                <a:sym typeface="+mn-lt"/>
              </a:rPr>
              <a:t>对方发来的</a:t>
            </a:r>
            <a:r>
              <a:rPr lang="zh-CN" altLang="en-US" sz="2200" b="1" dirty="0">
                <a:solidFill>
                  <a:srgbClr val="009900"/>
                </a:solidFill>
                <a:cs typeface="+mn-ea"/>
                <a:sym typeface="+mn-lt"/>
              </a:rPr>
              <a:t>字符</a:t>
            </a:r>
            <a:r>
              <a:rPr lang="zh-CN" altLang="en-US" sz="2200" b="1" dirty="0">
                <a:cs typeface="+mn-ea"/>
                <a:sym typeface="+mn-lt"/>
              </a:rPr>
              <a:t>，</a:t>
            </a:r>
            <a:r>
              <a:rPr lang="zh-CN" altLang="en-US" sz="2200" b="1" dirty="0">
                <a:solidFill>
                  <a:srgbClr val="C00000"/>
                </a:solidFill>
                <a:cs typeface="+mn-ea"/>
                <a:sym typeface="+mn-lt"/>
              </a:rPr>
              <a:t>采用查询方式</a:t>
            </a:r>
            <a:r>
              <a:rPr lang="zh-CN" altLang="en-US" sz="2200" b="1" dirty="0">
                <a:cs typeface="+mn-ea"/>
                <a:sym typeface="+mn-lt"/>
              </a:rPr>
              <a:t>。</a:t>
            </a:r>
            <a:endParaRPr lang="en-US" altLang="zh-CN" sz="2200" b="1" dirty="0">
              <a:cs typeface="+mn-ea"/>
              <a:sym typeface="+mn-lt"/>
            </a:endParaRPr>
          </a:p>
          <a:p>
            <a:pPr marL="654050" indent="-457200" algn="just">
              <a:lnSpc>
                <a:spcPct val="130000"/>
              </a:lnSpc>
              <a:buFont typeface="+mj-ea"/>
              <a:buAutoNum type="circleNumDbPlain"/>
            </a:pPr>
            <a:r>
              <a:rPr lang="zh-CN" altLang="en-US" sz="2200" b="1" dirty="0">
                <a:cs typeface="+mn-ea"/>
                <a:sym typeface="+mn-lt"/>
              </a:rPr>
              <a:t>通信数据格式为：</a:t>
            </a:r>
            <a:r>
              <a:rPr lang="en-US" altLang="zh-CN" sz="2200" b="1" dirty="0">
                <a:cs typeface="+mn-ea"/>
                <a:sym typeface="+mn-lt"/>
              </a:rPr>
              <a:t>1</a:t>
            </a:r>
            <a:r>
              <a:rPr lang="zh-CN" altLang="en-US" sz="2200" b="1" dirty="0">
                <a:cs typeface="+mn-ea"/>
                <a:sym typeface="+mn-lt"/>
              </a:rPr>
              <a:t>位停止位，</a:t>
            </a:r>
            <a:r>
              <a:rPr lang="en-US" altLang="zh-CN" sz="2200" b="1" dirty="0">
                <a:cs typeface="+mn-ea"/>
                <a:sym typeface="+mn-lt"/>
              </a:rPr>
              <a:t>7</a:t>
            </a:r>
            <a:r>
              <a:rPr lang="zh-CN" altLang="en-US" sz="2200" b="1" dirty="0">
                <a:cs typeface="+mn-ea"/>
                <a:sym typeface="+mn-lt"/>
              </a:rPr>
              <a:t>位数据位，无校验，波特率因子为</a:t>
            </a:r>
            <a:r>
              <a:rPr lang="en-US" altLang="zh-CN" sz="2200" b="1" dirty="0">
                <a:cs typeface="+mn-ea"/>
                <a:sym typeface="+mn-lt"/>
              </a:rPr>
              <a:t>16</a:t>
            </a:r>
            <a:r>
              <a:rPr lang="zh-CN" altLang="en-US" sz="2200" b="1" dirty="0">
                <a:cs typeface="+mn-ea"/>
                <a:sym typeface="+mn-lt"/>
              </a:rPr>
              <a:t>。</a:t>
            </a:r>
            <a:endParaRPr lang="zh-CN" altLang="en-US" sz="2200" b="1" dirty="0">
              <a:cs typeface="+mn-ea"/>
              <a:sym typeface="+mn-lt"/>
            </a:endParaRPr>
          </a:p>
          <a:p>
            <a:pPr marL="654050" indent="-457200" algn="just">
              <a:lnSpc>
                <a:spcPct val="130000"/>
              </a:lnSpc>
              <a:buFont typeface="+mj-ea"/>
              <a:buAutoNum type="circleNumDbPlain"/>
            </a:pPr>
            <a:r>
              <a:rPr lang="zh-CN" altLang="en-US" sz="2200" b="1" dirty="0">
                <a:cs typeface="+mn-ea"/>
                <a:sym typeface="+mn-lt"/>
              </a:rPr>
              <a:t>发送的字符和接收的字符均</a:t>
            </a:r>
            <a:r>
              <a:rPr lang="zh-CN" altLang="en-US" sz="2200" b="1" dirty="0">
                <a:solidFill>
                  <a:srgbClr val="C00000"/>
                </a:solidFill>
                <a:cs typeface="+mn-ea"/>
                <a:sym typeface="+mn-lt"/>
              </a:rPr>
              <a:t>在屏幕上显示</a:t>
            </a:r>
            <a:r>
              <a:rPr lang="zh-CN" altLang="en-US" sz="2200" b="1" dirty="0">
                <a:cs typeface="+mn-ea"/>
                <a:sym typeface="+mn-lt"/>
              </a:rPr>
              <a:t>。</a:t>
            </a:r>
            <a:endParaRPr lang="zh-CN" altLang="en-US" sz="2200" b="1" dirty="0">
              <a:cs typeface="+mn-ea"/>
              <a:sym typeface="+mn-lt"/>
            </a:endParaRPr>
          </a:p>
          <a:p>
            <a:pPr marL="654050" indent="-457200" algn="just">
              <a:lnSpc>
                <a:spcPct val="130000"/>
              </a:lnSpc>
              <a:buFont typeface="+mj-ea"/>
              <a:buAutoNum type="circleNumDbPlain"/>
            </a:pPr>
            <a:r>
              <a:rPr lang="zh-CN" altLang="en-US" sz="2200" b="1" dirty="0">
                <a:cs typeface="+mn-ea"/>
                <a:sym typeface="+mn-lt"/>
              </a:rPr>
              <a:t>波特率可选（</a:t>
            </a:r>
            <a:r>
              <a:rPr lang="en-US" altLang="zh-CN" sz="2200" b="1" dirty="0">
                <a:cs typeface="+mn-ea"/>
                <a:sym typeface="+mn-lt"/>
              </a:rPr>
              <a:t>2400b/s</a:t>
            </a:r>
            <a:r>
              <a:rPr lang="zh-CN" altLang="en-US" sz="2200" b="1" dirty="0">
                <a:cs typeface="+mn-ea"/>
                <a:sym typeface="+mn-lt"/>
              </a:rPr>
              <a:t>、</a:t>
            </a:r>
            <a:r>
              <a:rPr lang="en-US" altLang="zh-CN" sz="2200" b="1" dirty="0">
                <a:cs typeface="+mn-ea"/>
                <a:sym typeface="+mn-lt"/>
              </a:rPr>
              <a:t>4800b/s</a:t>
            </a:r>
            <a:r>
              <a:rPr lang="zh-CN" altLang="en-US" sz="2200" b="1" dirty="0">
                <a:cs typeface="+mn-ea"/>
                <a:sym typeface="+mn-lt"/>
              </a:rPr>
              <a:t>、</a:t>
            </a:r>
            <a:r>
              <a:rPr lang="en-US" altLang="zh-CN" sz="2200" b="1" dirty="0">
                <a:cs typeface="+mn-ea"/>
                <a:sym typeface="+mn-lt"/>
              </a:rPr>
              <a:t>9600b/s</a:t>
            </a:r>
            <a:r>
              <a:rPr lang="zh-CN" altLang="en-US" sz="2200" b="1" dirty="0">
                <a:cs typeface="+mn-ea"/>
                <a:sym typeface="+mn-lt"/>
              </a:rPr>
              <a:t>等）。</a:t>
            </a:r>
            <a:endParaRPr lang="zh-CN" altLang="en-US" sz="2200" b="1" dirty="0">
              <a:cs typeface="+mn-ea"/>
              <a:sym typeface="+mn-lt"/>
            </a:endParaRPr>
          </a:p>
          <a:p>
            <a:pPr marL="654050" indent="-457200" algn="just">
              <a:lnSpc>
                <a:spcPct val="130000"/>
              </a:lnSpc>
              <a:buFont typeface="+mj-ea"/>
              <a:buAutoNum type="circleNumDbPlain"/>
            </a:pPr>
            <a:r>
              <a:rPr lang="zh-CN" altLang="en-US" sz="2200" b="1" dirty="0">
                <a:cs typeface="+mn-ea"/>
                <a:sym typeface="+mn-lt"/>
              </a:rPr>
              <a:t>按下</a:t>
            </a:r>
            <a:r>
              <a:rPr lang="en-US" altLang="zh-CN" sz="2200" b="1" dirty="0">
                <a:cs typeface="+mn-ea"/>
                <a:sym typeface="+mn-lt"/>
              </a:rPr>
              <a:t>ESC</a:t>
            </a:r>
            <a:r>
              <a:rPr lang="zh-CN" altLang="en-US" sz="2200" b="1" dirty="0">
                <a:cs typeface="+mn-ea"/>
                <a:sym typeface="+mn-lt"/>
              </a:rPr>
              <a:t>键，程序退出。</a:t>
            </a:r>
            <a:endParaRPr lang="zh-CN" altLang="en-US" sz="2200" b="1" dirty="0">
              <a:cs typeface="+mn-ea"/>
              <a:sym typeface="+mn-lt"/>
            </a:endParaRPr>
          </a:p>
        </p:txBody>
      </p:sp>
    </p:spTree>
  </p:cSld>
  <p:clrMapOvr>
    <a:masterClrMapping/>
  </p:clrMapOvr>
  <p:transition>
    <p:random/>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467518" y="1447340"/>
            <a:ext cx="8208963" cy="470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15000"/>
              </a:lnSpc>
              <a:spcBef>
                <a:spcPct val="15000"/>
              </a:spcBef>
              <a:buClr>
                <a:schemeClr val="accent2"/>
              </a:buClr>
              <a:buSzPct val="80000"/>
              <a:buFont typeface="Wingdings" panose="05000000000000000000" pitchFamily="2" charset="2"/>
              <a:buNone/>
            </a:pPr>
            <a:r>
              <a:rPr lang="zh-CN" altLang="en-US" dirty="0">
                <a:solidFill>
                  <a:srgbClr val="000066"/>
                </a:solidFill>
                <a:latin typeface="+mn-lt"/>
                <a:ea typeface="+mn-ea"/>
                <a:cs typeface="+mn-ea"/>
                <a:sym typeface="+mn-lt"/>
              </a:rPr>
              <a:t>（</a:t>
            </a:r>
            <a:r>
              <a:rPr lang="en-US" altLang="zh-CN" dirty="0">
                <a:solidFill>
                  <a:srgbClr val="000066"/>
                </a:solidFill>
                <a:latin typeface="+mn-lt"/>
                <a:ea typeface="+mn-ea"/>
                <a:cs typeface="+mn-ea"/>
                <a:sym typeface="+mn-lt"/>
              </a:rPr>
              <a:t>2</a:t>
            </a:r>
            <a:r>
              <a:rPr lang="zh-CN" altLang="en-US" dirty="0">
                <a:solidFill>
                  <a:srgbClr val="000066"/>
                </a:solidFill>
                <a:latin typeface="+mn-lt"/>
                <a:ea typeface="+mn-ea"/>
                <a:cs typeface="+mn-ea"/>
                <a:sym typeface="+mn-lt"/>
              </a:rPr>
              <a:t>）分析</a:t>
            </a:r>
            <a:endParaRPr lang="zh-CN" altLang="en-US" dirty="0">
              <a:solidFill>
                <a:srgbClr val="000066"/>
              </a:solidFill>
              <a:latin typeface="+mn-lt"/>
              <a:ea typeface="+mn-ea"/>
              <a:cs typeface="+mn-ea"/>
              <a:sym typeface="+mn-lt"/>
            </a:endParaRPr>
          </a:p>
          <a:p>
            <a:pPr marL="683895" indent="-457200" algn="just">
              <a:lnSpc>
                <a:spcPct val="115000"/>
              </a:lnSpc>
              <a:spcBef>
                <a:spcPct val="15000"/>
              </a:spcBef>
              <a:buClr>
                <a:schemeClr val="tx1"/>
              </a:buClr>
              <a:buSzPct val="100000"/>
              <a:buFont typeface="+mj-ea"/>
              <a:buAutoNum type="circleNumDbPlain"/>
            </a:pPr>
            <a:r>
              <a:rPr lang="zh-CN" altLang="en-US" sz="2200" dirty="0">
                <a:latin typeface="+mn-lt"/>
                <a:ea typeface="+mn-ea"/>
                <a:cs typeface="+mn-ea"/>
                <a:sym typeface="+mn-lt"/>
              </a:rPr>
              <a:t>由于要求波特率可选，故</a:t>
            </a:r>
            <a:r>
              <a:rPr lang="zh-CN" altLang="en-US" sz="2200" dirty="0">
                <a:solidFill>
                  <a:srgbClr val="C00000"/>
                </a:solidFill>
                <a:latin typeface="+mn-lt"/>
                <a:ea typeface="+mn-ea"/>
                <a:cs typeface="+mn-ea"/>
                <a:sym typeface="+mn-lt"/>
              </a:rPr>
              <a:t>需要设置波特率时钟发生器</a:t>
            </a:r>
            <a:r>
              <a:rPr lang="zh-CN" altLang="en-US" sz="2200" dirty="0">
                <a:latin typeface="+mn-lt"/>
                <a:ea typeface="+mn-ea"/>
                <a:cs typeface="+mn-ea"/>
                <a:sym typeface="+mn-lt"/>
              </a:rPr>
              <a:t>（使用</a:t>
            </a:r>
            <a:r>
              <a:rPr lang="en-US" altLang="zh-CN" sz="2200" dirty="0">
                <a:latin typeface="+mn-lt"/>
                <a:ea typeface="+mn-ea"/>
                <a:cs typeface="+mn-ea"/>
                <a:sym typeface="+mn-lt"/>
              </a:rPr>
              <a:t>82C54</a:t>
            </a:r>
            <a:r>
              <a:rPr lang="zh-CN" altLang="en-US" sz="2200" dirty="0">
                <a:latin typeface="+mn-lt"/>
                <a:ea typeface="+mn-ea"/>
                <a:cs typeface="+mn-ea"/>
                <a:sym typeface="+mn-lt"/>
              </a:rPr>
              <a:t>）。</a:t>
            </a:r>
            <a:endParaRPr lang="zh-CN" altLang="en-US" sz="2200" dirty="0">
              <a:latin typeface="+mn-lt"/>
              <a:ea typeface="+mn-ea"/>
              <a:cs typeface="+mn-ea"/>
              <a:sym typeface="+mn-lt"/>
            </a:endParaRPr>
          </a:p>
          <a:p>
            <a:pPr marL="683895" indent="-457200" algn="just">
              <a:lnSpc>
                <a:spcPct val="115000"/>
              </a:lnSpc>
              <a:spcBef>
                <a:spcPct val="15000"/>
              </a:spcBef>
              <a:buClr>
                <a:schemeClr val="tx1"/>
              </a:buClr>
              <a:buSzPct val="100000"/>
              <a:buFont typeface="+mj-ea"/>
              <a:buAutoNum type="circleNumDbPlain"/>
            </a:pPr>
            <a:r>
              <a:rPr lang="en-US" altLang="zh-CN" sz="2200" dirty="0">
                <a:solidFill>
                  <a:srgbClr val="C00000"/>
                </a:solidFill>
                <a:latin typeface="+mn-lt"/>
                <a:ea typeface="+mn-ea"/>
                <a:cs typeface="+mn-ea"/>
                <a:sym typeface="+mn-lt"/>
              </a:rPr>
              <a:t>82C54</a:t>
            </a:r>
            <a:r>
              <a:rPr lang="zh-CN" altLang="en-US" sz="2200" dirty="0">
                <a:solidFill>
                  <a:srgbClr val="C00000"/>
                </a:solidFill>
                <a:latin typeface="+mn-lt"/>
                <a:ea typeface="+mn-ea"/>
                <a:cs typeface="+mn-ea"/>
                <a:sym typeface="+mn-lt"/>
              </a:rPr>
              <a:t>应该输出方波</a:t>
            </a:r>
            <a:r>
              <a:rPr lang="zh-CN" altLang="en-US" sz="2200" dirty="0">
                <a:latin typeface="+mn-lt"/>
                <a:ea typeface="+mn-ea"/>
                <a:cs typeface="+mn-ea"/>
                <a:sym typeface="+mn-lt"/>
              </a:rPr>
              <a:t>，所以必定工作在</a:t>
            </a:r>
            <a:r>
              <a:rPr lang="en-US" altLang="zh-CN" sz="2200" dirty="0">
                <a:solidFill>
                  <a:srgbClr val="C00000"/>
                </a:solidFill>
                <a:latin typeface="+mn-lt"/>
                <a:ea typeface="+mn-ea"/>
                <a:cs typeface="+mn-ea"/>
                <a:sym typeface="+mn-lt"/>
              </a:rPr>
              <a:t>3</a:t>
            </a:r>
            <a:r>
              <a:rPr lang="zh-CN" altLang="en-US" sz="2200" dirty="0">
                <a:solidFill>
                  <a:srgbClr val="C00000"/>
                </a:solidFill>
                <a:latin typeface="+mn-lt"/>
                <a:ea typeface="+mn-ea"/>
                <a:cs typeface="+mn-ea"/>
                <a:sym typeface="+mn-lt"/>
              </a:rPr>
              <a:t>方式</a:t>
            </a:r>
            <a:r>
              <a:rPr lang="zh-CN" altLang="en-US" sz="2200" dirty="0">
                <a:latin typeface="+mn-lt"/>
                <a:ea typeface="+mn-ea"/>
                <a:cs typeface="+mn-ea"/>
                <a:sym typeface="+mn-lt"/>
              </a:rPr>
              <a:t>，此时的门控信号</a:t>
            </a:r>
            <a:r>
              <a:rPr lang="en-US" altLang="zh-CN" sz="2200" dirty="0">
                <a:latin typeface="+mn-lt"/>
                <a:ea typeface="+mn-ea"/>
                <a:cs typeface="+mn-ea"/>
                <a:sym typeface="+mn-lt"/>
              </a:rPr>
              <a:t>GATE</a:t>
            </a:r>
            <a:r>
              <a:rPr lang="zh-CN" altLang="en-US" sz="2200" dirty="0">
                <a:latin typeface="+mn-lt"/>
                <a:ea typeface="+mn-ea"/>
                <a:cs typeface="+mn-ea"/>
                <a:sym typeface="+mn-lt"/>
              </a:rPr>
              <a:t>要由外部控制（</a:t>
            </a:r>
            <a:r>
              <a:rPr lang="en-US" altLang="zh-CN" sz="2200" dirty="0">
                <a:latin typeface="+mn-lt"/>
                <a:ea typeface="+mn-ea"/>
                <a:cs typeface="+mn-ea"/>
                <a:sym typeface="+mn-lt"/>
              </a:rPr>
              <a:t>82C55</a:t>
            </a:r>
            <a:r>
              <a:rPr lang="zh-CN" altLang="en-US" sz="2200" dirty="0">
                <a:latin typeface="+mn-lt"/>
                <a:ea typeface="+mn-ea"/>
                <a:cs typeface="+mn-ea"/>
                <a:sym typeface="+mn-lt"/>
              </a:rPr>
              <a:t>）。</a:t>
            </a:r>
            <a:endParaRPr lang="zh-CN" altLang="en-US" sz="2200" dirty="0">
              <a:latin typeface="+mn-lt"/>
              <a:ea typeface="+mn-ea"/>
              <a:cs typeface="+mn-ea"/>
              <a:sym typeface="+mn-lt"/>
            </a:endParaRPr>
          </a:p>
          <a:p>
            <a:pPr marL="683895" indent="-457200" algn="just">
              <a:lnSpc>
                <a:spcPct val="115000"/>
              </a:lnSpc>
              <a:spcBef>
                <a:spcPct val="15000"/>
              </a:spcBef>
              <a:buClr>
                <a:schemeClr val="tx1"/>
              </a:buClr>
              <a:buSzPct val="100000"/>
              <a:buFont typeface="+mj-ea"/>
              <a:buAutoNum type="circleNumDbPlain"/>
            </a:pPr>
            <a:r>
              <a:rPr lang="zh-CN" altLang="en-US" sz="2200" dirty="0">
                <a:latin typeface="+mn-lt"/>
                <a:ea typeface="+mn-ea"/>
                <a:cs typeface="+mn-ea"/>
                <a:sym typeface="+mn-lt"/>
              </a:rPr>
              <a:t>该通信接口电路涉及到</a:t>
            </a:r>
            <a:r>
              <a:rPr lang="en-US" altLang="zh-CN" sz="2200" dirty="0">
                <a:latin typeface="+mn-lt"/>
                <a:ea typeface="+mn-ea"/>
                <a:cs typeface="+mn-ea"/>
                <a:sym typeface="+mn-lt"/>
              </a:rPr>
              <a:t>8251A</a:t>
            </a:r>
            <a:r>
              <a:rPr lang="zh-CN" altLang="en-US" sz="2200" dirty="0">
                <a:latin typeface="+mn-lt"/>
                <a:ea typeface="+mn-ea"/>
                <a:cs typeface="+mn-ea"/>
                <a:sym typeface="+mn-lt"/>
              </a:rPr>
              <a:t>、</a:t>
            </a:r>
            <a:r>
              <a:rPr lang="en-US" altLang="zh-CN" sz="2200" dirty="0">
                <a:latin typeface="+mn-lt"/>
                <a:ea typeface="+mn-ea"/>
                <a:cs typeface="+mn-ea"/>
                <a:sym typeface="+mn-lt"/>
              </a:rPr>
              <a:t>MAX232</a:t>
            </a:r>
            <a:r>
              <a:rPr lang="zh-CN" altLang="en-US" sz="2200" dirty="0">
                <a:latin typeface="+mn-lt"/>
                <a:ea typeface="+mn-ea"/>
                <a:cs typeface="+mn-ea"/>
                <a:sym typeface="+mn-lt"/>
              </a:rPr>
              <a:t>等。</a:t>
            </a:r>
            <a:endParaRPr lang="zh-CN" altLang="en-US" sz="2200" dirty="0">
              <a:latin typeface="+mn-lt"/>
              <a:ea typeface="+mn-ea"/>
              <a:cs typeface="+mn-ea"/>
              <a:sym typeface="+mn-lt"/>
            </a:endParaRPr>
          </a:p>
          <a:p>
            <a:pPr algn="just">
              <a:lnSpc>
                <a:spcPct val="115000"/>
              </a:lnSpc>
              <a:spcBef>
                <a:spcPts val="2400"/>
              </a:spcBef>
            </a:pPr>
            <a:r>
              <a:rPr lang="zh-CN" altLang="en-US" dirty="0">
                <a:solidFill>
                  <a:srgbClr val="000066"/>
                </a:solidFill>
                <a:latin typeface="+mn-lt"/>
                <a:ea typeface="+mn-ea"/>
                <a:cs typeface="+mn-ea"/>
                <a:sym typeface="+mn-lt"/>
              </a:rPr>
              <a:t>（</a:t>
            </a:r>
            <a:r>
              <a:rPr lang="en-US" altLang="zh-CN" dirty="0">
                <a:solidFill>
                  <a:srgbClr val="000066"/>
                </a:solidFill>
                <a:latin typeface="+mn-lt"/>
                <a:ea typeface="+mn-ea"/>
                <a:cs typeface="+mn-ea"/>
                <a:sym typeface="+mn-lt"/>
              </a:rPr>
              <a:t>3</a:t>
            </a:r>
            <a:r>
              <a:rPr lang="zh-CN" altLang="en-US" dirty="0">
                <a:solidFill>
                  <a:srgbClr val="000066"/>
                </a:solidFill>
                <a:latin typeface="+mn-lt"/>
                <a:ea typeface="+mn-ea"/>
                <a:cs typeface="+mn-ea"/>
                <a:sym typeface="+mn-lt"/>
              </a:rPr>
              <a:t>）设计</a:t>
            </a:r>
            <a:endParaRPr lang="zh-CN" altLang="en-US" dirty="0">
              <a:latin typeface="+mn-lt"/>
              <a:ea typeface="+mn-ea"/>
              <a:cs typeface="+mn-ea"/>
              <a:sym typeface="+mn-lt"/>
            </a:endParaRPr>
          </a:p>
          <a:p>
            <a:pPr algn="just">
              <a:lnSpc>
                <a:spcPct val="115000"/>
              </a:lnSpc>
              <a:spcBef>
                <a:spcPct val="15000"/>
              </a:spcBef>
            </a:pPr>
            <a:r>
              <a:rPr lang="zh-CN" altLang="en-US" dirty="0">
                <a:latin typeface="+mn-lt"/>
                <a:ea typeface="+mn-ea"/>
                <a:cs typeface="+mn-ea"/>
                <a:sym typeface="+mn-lt"/>
              </a:rPr>
              <a:t>   </a:t>
            </a:r>
            <a:r>
              <a:rPr lang="zh-CN" altLang="en-US" sz="2200" dirty="0">
                <a:latin typeface="+mn-lt"/>
                <a:ea typeface="+mn-ea"/>
                <a:cs typeface="+mn-ea"/>
                <a:sym typeface="+mn-lt"/>
              </a:rPr>
              <a:t>①  </a:t>
            </a:r>
            <a:r>
              <a:rPr lang="zh-CN" altLang="en-US" dirty="0">
                <a:latin typeface="+mn-lt"/>
                <a:ea typeface="+mn-ea"/>
                <a:cs typeface="+mn-ea"/>
                <a:sym typeface="+mn-lt"/>
              </a:rPr>
              <a:t>硬件设计</a:t>
            </a:r>
            <a:endParaRPr lang="zh-CN" altLang="en-US" dirty="0">
              <a:latin typeface="+mn-lt"/>
              <a:ea typeface="+mn-ea"/>
              <a:cs typeface="+mn-ea"/>
              <a:sym typeface="+mn-lt"/>
            </a:endParaRPr>
          </a:p>
          <a:p>
            <a:pPr algn="just">
              <a:lnSpc>
                <a:spcPct val="115000"/>
              </a:lnSpc>
              <a:spcBef>
                <a:spcPct val="15000"/>
              </a:spcBef>
            </a:pPr>
            <a:r>
              <a:rPr lang="zh-CN" altLang="en-US" dirty="0">
                <a:latin typeface="+mn-lt"/>
                <a:ea typeface="+mn-ea"/>
                <a:cs typeface="+mn-ea"/>
                <a:sym typeface="+mn-lt"/>
              </a:rPr>
              <a:t>   </a:t>
            </a:r>
            <a:r>
              <a:rPr lang="zh-CN" altLang="en-US" sz="2200" dirty="0">
                <a:latin typeface="+mn-lt"/>
                <a:ea typeface="+mn-ea"/>
                <a:cs typeface="+mn-ea"/>
                <a:sym typeface="+mn-lt"/>
              </a:rPr>
              <a:t>串行通信接口电路以</a:t>
            </a:r>
            <a:r>
              <a:rPr lang="en-US" altLang="zh-CN" sz="2200" dirty="0">
                <a:latin typeface="+mn-lt"/>
                <a:ea typeface="+mn-ea"/>
                <a:cs typeface="+mn-ea"/>
                <a:sym typeface="+mn-lt"/>
              </a:rPr>
              <a:t>8251A</a:t>
            </a:r>
            <a:r>
              <a:rPr lang="zh-CN" altLang="en-US" sz="2200" dirty="0">
                <a:latin typeface="+mn-lt"/>
                <a:ea typeface="+mn-ea"/>
                <a:cs typeface="+mn-ea"/>
                <a:sym typeface="+mn-lt"/>
              </a:rPr>
              <a:t>为主，还要加上</a:t>
            </a:r>
            <a:r>
              <a:rPr lang="en-US" altLang="zh-CN" sz="2200" dirty="0">
                <a:latin typeface="+mn-lt"/>
                <a:ea typeface="+mn-ea"/>
                <a:cs typeface="+mn-ea"/>
                <a:sym typeface="+mn-lt"/>
              </a:rPr>
              <a:t>82C54</a:t>
            </a:r>
            <a:r>
              <a:rPr lang="zh-CN" altLang="en-US" sz="2200" dirty="0">
                <a:latin typeface="+mn-lt"/>
                <a:ea typeface="+mn-ea"/>
                <a:cs typeface="+mn-ea"/>
                <a:sym typeface="+mn-lt"/>
              </a:rPr>
              <a:t>作波特率时钟发生器，</a:t>
            </a:r>
            <a:r>
              <a:rPr lang="en-US" altLang="zh-CN" sz="2200" dirty="0">
                <a:latin typeface="+mn-lt"/>
                <a:ea typeface="+mn-ea"/>
                <a:cs typeface="+mn-ea"/>
                <a:sym typeface="+mn-lt"/>
              </a:rPr>
              <a:t>82C55</a:t>
            </a:r>
            <a:r>
              <a:rPr lang="zh-CN" altLang="en-US" sz="2200" dirty="0">
                <a:latin typeface="+mn-lt"/>
                <a:ea typeface="+mn-ea"/>
                <a:cs typeface="+mn-ea"/>
                <a:sym typeface="+mn-lt"/>
              </a:rPr>
              <a:t>控制</a:t>
            </a:r>
            <a:r>
              <a:rPr lang="en-US" altLang="zh-CN" sz="2200" dirty="0">
                <a:latin typeface="+mn-lt"/>
                <a:ea typeface="+mn-ea"/>
                <a:cs typeface="+mn-ea"/>
                <a:sym typeface="+mn-lt"/>
              </a:rPr>
              <a:t>GATE</a:t>
            </a:r>
            <a:r>
              <a:rPr lang="en-US" altLang="zh-CN" sz="2200" baseline="-25000" dirty="0">
                <a:latin typeface="+mn-lt"/>
                <a:ea typeface="+mn-ea"/>
                <a:cs typeface="+mn-ea"/>
                <a:sym typeface="+mn-lt"/>
              </a:rPr>
              <a:t>2</a:t>
            </a:r>
            <a:r>
              <a:rPr lang="zh-CN" altLang="en-US" sz="2200" dirty="0">
                <a:latin typeface="+mn-lt"/>
                <a:ea typeface="+mn-ea"/>
                <a:cs typeface="+mn-ea"/>
                <a:sym typeface="+mn-lt"/>
              </a:rPr>
              <a:t>，</a:t>
            </a:r>
            <a:r>
              <a:rPr lang="en-US" altLang="zh-CN" sz="2200" dirty="0">
                <a:latin typeface="+mn-lt"/>
                <a:ea typeface="+mn-ea"/>
                <a:cs typeface="+mn-ea"/>
                <a:sym typeface="+mn-lt"/>
              </a:rPr>
              <a:t>MAX232</a:t>
            </a:r>
            <a:r>
              <a:rPr lang="zh-CN" altLang="en-US" sz="2200" dirty="0">
                <a:latin typeface="+mn-lt"/>
                <a:ea typeface="+mn-ea"/>
                <a:cs typeface="+mn-ea"/>
                <a:sym typeface="+mn-lt"/>
              </a:rPr>
              <a:t>作电平转换。</a:t>
            </a:r>
            <a:endParaRPr lang="zh-CN" altLang="en-US" sz="2200" dirty="0">
              <a:latin typeface="+mn-lt"/>
              <a:ea typeface="+mn-ea"/>
              <a:cs typeface="+mn-ea"/>
              <a:sym typeface="+mn-lt"/>
            </a:endParaRPr>
          </a:p>
        </p:txBody>
      </p:sp>
    </p:spTree>
  </p:cSld>
  <p:clrMapOvr>
    <a:masterClrMapping/>
  </p:clrMapOvr>
  <p:transition>
    <p:random/>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105" descr="p1402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00112" y="1903977"/>
            <a:ext cx="7343775" cy="434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Text Box 106"/>
          <p:cNvSpPr txBox="1">
            <a:spLocks noChangeArrowheads="1"/>
          </p:cNvSpPr>
          <p:nvPr/>
        </p:nvSpPr>
        <p:spPr bwMode="auto">
          <a:xfrm>
            <a:off x="783355" y="1285875"/>
            <a:ext cx="2468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a:solidFill>
                  <a:srgbClr val="000066"/>
                </a:solidFill>
                <a:latin typeface="+mn-lt"/>
                <a:ea typeface="+mn-ea"/>
                <a:cs typeface="+mn-ea"/>
                <a:sym typeface="+mn-lt"/>
              </a:rPr>
              <a:t>硬件电路</a:t>
            </a:r>
            <a:endParaRPr lang="zh-CN" altLang="en-US">
              <a:solidFill>
                <a:srgbClr val="000066"/>
              </a:solidFill>
              <a:latin typeface="+mn-lt"/>
              <a:ea typeface="+mn-ea"/>
              <a:cs typeface="+mn-ea"/>
              <a:sym typeface="+mn-lt"/>
            </a:endParaRPr>
          </a:p>
        </p:txBody>
      </p:sp>
    </p:spTree>
  </p:cSld>
  <p:clrMapOvr>
    <a:masterClrMapping/>
  </p:clrMapOvr>
  <p:transition>
    <p:random/>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Grp="1" noChangeArrowheads="1"/>
          </p:cNvSpPr>
          <p:nvPr>
            <p:ph type="body" idx="1"/>
          </p:nvPr>
        </p:nvSpPr>
        <p:spPr bwMode="auto">
          <a:xfrm>
            <a:off x="951425" y="1437557"/>
            <a:ext cx="7696200" cy="4855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spcBef>
                <a:spcPct val="10000"/>
              </a:spcBef>
              <a:buFontTx/>
              <a:buNone/>
            </a:pPr>
            <a:r>
              <a:rPr lang="en-US" altLang="zh-CN" sz="2400" b="1" dirty="0">
                <a:cs typeface="+mn-ea"/>
                <a:sym typeface="+mn-lt"/>
              </a:rPr>
              <a:t>②</a:t>
            </a:r>
            <a:r>
              <a:rPr lang="en-US" altLang="zh-CN" sz="2400" dirty="0">
                <a:cs typeface="+mn-ea"/>
                <a:sym typeface="+mn-lt"/>
              </a:rPr>
              <a:t> </a:t>
            </a:r>
            <a:r>
              <a:rPr lang="zh-CN" altLang="en-US" sz="2400" b="1" dirty="0">
                <a:solidFill>
                  <a:srgbClr val="000066"/>
                </a:solidFill>
                <a:cs typeface="+mn-ea"/>
                <a:sym typeface="+mn-lt"/>
              </a:rPr>
              <a:t>软件设计</a:t>
            </a:r>
            <a:endParaRPr lang="zh-CN" altLang="en-US" sz="2400" b="1" dirty="0">
              <a:solidFill>
                <a:srgbClr val="000066"/>
              </a:solidFill>
              <a:cs typeface="+mn-ea"/>
              <a:sym typeface="+mn-lt"/>
            </a:endParaRPr>
          </a:p>
          <a:p>
            <a:pPr>
              <a:lnSpc>
                <a:spcPct val="110000"/>
              </a:lnSpc>
              <a:spcBef>
                <a:spcPts val="1200"/>
              </a:spcBef>
              <a:buFontTx/>
              <a:buNone/>
            </a:pPr>
            <a:r>
              <a:rPr lang="zh-CN" altLang="en-US" sz="2400" b="1" dirty="0">
                <a:cs typeface="+mn-ea"/>
                <a:sym typeface="+mn-lt"/>
              </a:rPr>
              <a:t>    通信程序由主程序和子程序组成。</a:t>
            </a:r>
            <a:endParaRPr lang="zh-CN" altLang="en-US" sz="2400" b="1" dirty="0">
              <a:cs typeface="+mn-ea"/>
              <a:sym typeface="+mn-lt"/>
            </a:endParaRPr>
          </a:p>
          <a:p>
            <a:pPr>
              <a:lnSpc>
                <a:spcPct val="110000"/>
              </a:lnSpc>
              <a:spcBef>
                <a:spcPts val="1200"/>
              </a:spcBef>
              <a:buFontTx/>
              <a:buNone/>
            </a:pPr>
            <a:r>
              <a:rPr lang="zh-CN" altLang="en-US" sz="2400" b="1" dirty="0">
                <a:solidFill>
                  <a:srgbClr val="C00000"/>
                </a:solidFill>
                <a:cs typeface="+mn-ea"/>
                <a:sym typeface="+mn-lt"/>
              </a:rPr>
              <a:t>子程序的工作：</a:t>
            </a:r>
            <a:endParaRPr lang="zh-CN" altLang="en-US" sz="2400" b="1" dirty="0">
              <a:solidFill>
                <a:srgbClr val="C00000"/>
              </a:solidFill>
              <a:cs typeface="+mn-ea"/>
              <a:sym typeface="+mn-lt"/>
            </a:endParaRPr>
          </a:p>
          <a:p>
            <a:pPr>
              <a:lnSpc>
                <a:spcPct val="110000"/>
              </a:lnSpc>
              <a:spcBef>
                <a:spcPct val="10000"/>
              </a:spcBef>
              <a:buFontTx/>
              <a:buNone/>
            </a:pPr>
            <a:r>
              <a:rPr lang="zh-CN" altLang="en-US" sz="2400" b="1" dirty="0">
                <a:cs typeface="+mn-ea"/>
                <a:sym typeface="+mn-lt"/>
              </a:rPr>
              <a:t>  		</a:t>
            </a:r>
            <a:r>
              <a:rPr lang="en-US" altLang="zh-CN" sz="2400" b="1" dirty="0">
                <a:cs typeface="+mn-ea"/>
                <a:sym typeface="+mn-lt"/>
              </a:rPr>
              <a:t>8251A</a:t>
            </a:r>
            <a:r>
              <a:rPr lang="zh-CN" altLang="en-US" sz="2400" b="1" dirty="0">
                <a:cs typeface="+mn-ea"/>
                <a:sym typeface="+mn-lt"/>
              </a:rPr>
              <a:t>和</a:t>
            </a:r>
            <a:r>
              <a:rPr lang="en-US" altLang="zh-CN" sz="2400" b="1" dirty="0">
                <a:cs typeface="+mn-ea"/>
                <a:sym typeface="+mn-lt"/>
              </a:rPr>
              <a:t>82C55A</a:t>
            </a:r>
            <a:r>
              <a:rPr lang="zh-CN" altLang="en-US" sz="2400" b="1" dirty="0">
                <a:cs typeface="+mn-ea"/>
                <a:sym typeface="+mn-lt"/>
              </a:rPr>
              <a:t>的初始化；</a:t>
            </a:r>
            <a:endParaRPr lang="zh-CN" altLang="en-US" sz="2400" b="1" dirty="0">
              <a:cs typeface="+mn-ea"/>
              <a:sym typeface="+mn-lt"/>
            </a:endParaRPr>
          </a:p>
          <a:p>
            <a:pPr>
              <a:lnSpc>
                <a:spcPct val="110000"/>
              </a:lnSpc>
              <a:spcBef>
                <a:spcPct val="10000"/>
              </a:spcBef>
              <a:buFontTx/>
              <a:buNone/>
            </a:pPr>
            <a:r>
              <a:rPr lang="zh-CN" altLang="en-US" sz="2400" b="1" dirty="0">
                <a:cs typeface="+mn-ea"/>
                <a:sym typeface="+mn-lt"/>
              </a:rPr>
              <a:t>  		</a:t>
            </a:r>
            <a:r>
              <a:rPr lang="en-US" altLang="zh-CN" sz="2400" b="1" dirty="0">
                <a:cs typeface="+mn-ea"/>
                <a:sym typeface="+mn-lt"/>
              </a:rPr>
              <a:t>82C54A</a:t>
            </a:r>
            <a:r>
              <a:rPr lang="zh-CN" altLang="en-US" sz="2400" b="1" dirty="0">
                <a:cs typeface="+mn-ea"/>
                <a:sym typeface="+mn-lt"/>
              </a:rPr>
              <a:t>初始化和计数初值的装入。</a:t>
            </a:r>
            <a:endParaRPr lang="zh-CN" altLang="en-US" sz="2400" b="1" dirty="0">
              <a:cs typeface="+mn-ea"/>
              <a:sym typeface="+mn-lt"/>
            </a:endParaRPr>
          </a:p>
          <a:p>
            <a:pPr>
              <a:lnSpc>
                <a:spcPct val="110000"/>
              </a:lnSpc>
              <a:spcBef>
                <a:spcPts val="1200"/>
              </a:spcBef>
              <a:buFontTx/>
              <a:buNone/>
            </a:pPr>
            <a:r>
              <a:rPr lang="zh-CN" altLang="en-US" sz="2400" b="1" dirty="0">
                <a:solidFill>
                  <a:srgbClr val="C00000"/>
                </a:solidFill>
                <a:cs typeface="+mn-ea"/>
                <a:sym typeface="+mn-lt"/>
              </a:rPr>
              <a:t>主程序的工作：</a:t>
            </a:r>
            <a:endParaRPr lang="zh-CN" altLang="en-US" sz="2400" b="1" dirty="0">
              <a:solidFill>
                <a:srgbClr val="C00000"/>
              </a:solidFill>
              <a:cs typeface="+mn-ea"/>
              <a:sym typeface="+mn-lt"/>
            </a:endParaRPr>
          </a:p>
          <a:p>
            <a:pPr>
              <a:lnSpc>
                <a:spcPct val="110000"/>
              </a:lnSpc>
              <a:spcBef>
                <a:spcPct val="10000"/>
              </a:spcBef>
              <a:buFontTx/>
              <a:buNone/>
            </a:pPr>
            <a:r>
              <a:rPr lang="zh-CN" altLang="en-US" sz="2400" b="1" dirty="0">
                <a:cs typeface="+mn-ea"/>
                <a:sym typeface="+mn-lt"/>
              </a:rPr>
              <a:t>  		波特率的选择；</a:t>
            </a:r>
            <a:endParaRPr lang="zh-CN" altLang="en-US" sz="2400" b="1" dirty="0">
              <a:cs typeface="+mn-ea"/>
              <a:sym typeface="+mn-lt"/>
            </a:endParaRPr>
          </a:p>
          <a:p>
            <a:pPr>
              <a:lnSpc>
                <a:spcPct val="110000"/>
              </a:lnSpc>
              <a:spcBef>
                <a:spcPct val="10000"/>
              </a:spcBef>
              <a:buFontTx/>
              <a:buNone/>
            </a:pPr>
            <a:r>
              <a:rPr lang="zh-CN" altLang="en-US" sz="2400" b="1" dirty="0">
                <a:cs typeface="+mn-ea"/>
                <a:sym typeface="+mn-lt"/>
              </a:rPr>
              <a:t>  		接收和发送字符；</a:t>
            </a:r>
            <a:endParaRPr lang="zh-CN" altLang="en-US" sz="2400" b="1" dirty="0">
              <a:cs typeface="+mn-ea"/>
              <a:sym typeface="+mn-lt"/>
            </a:endParaRPr>
          </a:p>
          <a:p>
            <a:pPr>
              <a:lnSpc>
                <a:spcPct val="110000"/>
              </a:lnSpc>
              <a:spcBef>
                <a:spcPct val="10000"/>
              </a:spcBef>
              <a:buFontTx/>
              <a:buNone/>
            </a:pPr>
            <a:r>
              <a:rPr lang="zh-CN" altLang="en-US" sz="2400" b="1" dirty="0">
                <a:cs typeface="+mn-ea"/>
                <a:sym typeface="+mn-lt"/>
              </a:rPr>
              <a:t>  		在屏幕上显示；</a:t>
            </a:r>
            <a:endParaRPr lang="zh-CN" altLang="en-US" sz="2400" b="1" dirty="0">
              <a:cs typeface="+mn-ea"/>
              <a:sym typeface="+mn-lt"/>
            </a:endParaRPr>
          </a:p>
          <a:p>
            <a:pPr>
              <a:lnSpc>
                <a:spcPct val="110000"/>
              </a:lnSpc>
              <a:spcBef>
                <a:spcPct val="10000"/>
              </a:spcBef>
              <a:buFontTx/>
              <a:buNone/>
            </a:pPr>
            <a:r>
              <a:rPr lang="zh-CN" altLang="en-US" sz="2400" b="1" dirty="0">
                <a:cs typeface="+mn-ea"/>
                <a:sym typeface="+mn-lt"/>
              </a:rPr>
              <a:t>  		查有无</a:t>
            </a:r>
            <a:r>
              <a:rPr lang="en-US" altLang="zh-CN" sz="2400" b="1" dirty="0">
                <a:cs typeface="+mn-ea"/>
                <a:sym typeface="+mn-lt"/>
              </a:rPr>
              <a:t>ESC</a:t>
            </a:r>
            <a:r>
              <a:rPr lang="zh-CN" altLang="en-US" sz="2400" b="1" dirty="0">
                <a:cs typeface="+mn-ea"/>
                <a:sym typeface="+mn-lt"/>
              </a:rPr>
              <a:t>键按下，以便结束程序。</a:t>
            </a:r>
            <a:endParaRPr lang="zh-CN" altLang="en-US" sz="2400" b="1" dirty="0">
              <a:cs typeface="+mn-ea"/>
              <a:sym typeface="+mn-lt"/>
            </a:endParaRPr>
          </a:p>
        </p:txBody>
      </p:sp>
    </p:spTree>
  </p:cSld>
  <p:clrMapOvr>
    <a:masterClrMapping/>
  </p:clrMapOvr>
  <p:transition>
    <p:random/>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60"/>
          <p:cNvSpPr txBox="1">
            <a:spLocks noChangeArrowheads="1"/>
          </p:cNvSpPr>
          <p:nvPr/>
        </p:nvSpPr>
        <p:spPr bwMode="auto">
          <a:xfrm>
            <a:off x="900113" y="1196975"/>
            <a:ext cx="26844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sz="2800">
                <a:latin typeface="+mn-lt"/>
                <a:ea typeface="+mn-ea"/>
                <a:cs typeface="+mn-ea"/>
                <a:sym typeface="+mn-lt"/>
              </a:rPr>
              <a:t>子程序流程图：</a:t>
            </a:r>
            <a:endParaRPr lang="zh-CN" altLang="en-US" sz="2800">
              <a:latin typeface="+mn-lt"/>
              <a:ea typeface="+mn-ea"/>
              <a:cs typeface="+mn-ea"/>
              <a:sym typeface="+mn-lt"/>
            </a:endParaRPr>
          </a:p>
        </p:txBody>
      </p:sp>
      <p:pic>
        <p:nvPicPr>
          <p:cNvPr id="81923" name="Picture 61" descr="p14025"/>
          <p:cNvPicPr>
            <a:picLocks noChangeAspect="1" noChangeArrowheads="1"/>
          </p:cNvPicPr>
          <p:nvPr/>
        </p:nvPicPr>
        <p:blipFill>
          <a:blip r:embed="rId1">
            <a:extLst>
              <a:ext uri="{28A0092B-C50C-407E-A947-70E740481C1C}">
                <a14:useLocalDpi xmlns:a14="http://schemas.microsoft.com/office/drawing/2010/main" val="0"/>
              </a:ext>
            </a:extLst>
          </a:blip>
          <a:srcRect l="10822" r="9995" b="56305"/>
          <a:stretch>
            <a:fillRect/>
          </a:stretch>
        </p:blipFill>
        <p:spPr bwMode="auto">
          <a:xfrm>
            <a:off x="971550" y="1989138"/>
            <a:ext cx="7704138"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755650" y="1125538"/>
            <a:ext cx="26844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sz="2800">
                <a:latin typeface="+mn-lt"/>
                <a:ea typeface="+mn-ea"/>
                <a:cs typeface="+mn-ea"/>
                <a:sym typeface="+mn-lt"/>
              </a:rPr>
              <a:t>主程序流程图：</a:t>
            </a:r>
            <a:endParaRPr lang="zh-CN" altLang="en-US" sz="2800">
              <a:latin typeface="+mn-lt"/>
              <a:ea typeface="+mn-ea"/>
              <a:cs typeface="+mn-ea"/>
              <a:sym typeface="+mn-lt"/>
            </a:endParaRPr>
          </a:p>
        </p:txBody>
      </p:sp>
      <p:pic>
        <p:nvPicPr>
          <p:cNvPr id="82947" name="Picture 4" descr="p14025"/>
          <p:cNvPicPr>
            <a:picLocks noChangeAspect="1" noChangeArrowheads="1"/>
          </p:cNvPicPr>
          <p:nvPr/>
        </p:nvPicPr>
        <p:blipFill>
          <a:blip r:embed="rId1">
            <a:extLst>
              <a:ext uri="{28A0092B-C50C-407E-A947-70E740481C1C}">
                <a14:useLocalDpi xmlns:a14="http://schemas.microsoft.com/office/drawing/2010/main" val="0"/>
              </a:ext>
            </a:extLst>
          </a:blip>
          <a:srcRect t="43375"/>
          <a:stretch>
            <a:fillRect/>
          </a:stretch>
        </p:blipFill>
        <p:spPr bwMode="auto">
          <a:xfrm>
            <a:off x="395288" y="1830388"/>
            <a:ext cx="8280400" cy="41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body" idx="1"/>
          </p:nvPr>
        </p:nvSpPr>
        <p:spPr bwMode="auto">
          <a:xfrm>
            <a:off x="623580" y="1306052"/>
            <a:ext cx="8520420" cy="5035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85000"/>
              </a:lnSpc>
              <a:buFontTx/>
              <a:buNone/>
            </a:pPr>
            <a:r>
              <a:rPr lang="en-US" altLang="zh-CN" sz="2400" b="1" dirty="0">
                <a:cs typeface="+mn-ea"/>
                <a:sym typeface="+mn-lt"/>
              </a:rPr>
              <a:t> 8251A</a:t>
            </a:r>
            <a:r>
              <a:rPr lang="zh-CN" altLang="en-US" sz="2400" b="1" dirty="0">
                <a:cs typeface="+mn-ea"/>
                <a:sym typeface="+mn-lt"/>
              </a:rPr>
              <a:t>初始化子程序</a:t>
            </a:r>
            <a:endParaRPr lang="zh-CN" altLang="en-US" sz="2400" b="1" dirty="0">
              <a:cs typeface="+mn-ea"/>
              <a:sym typeface="+mn-lt"/>
            </a:endParaRPr>
          </a:p>
          <a:p>
            <a:pPr>
              <a:lnSpc>
                <a:spcPct val="85000"/>
              </a:lnSpc>
              <a:buFontTx/>
              <a:buNone/>
            </a:pPr>
            <a:endParaRPr lang="zh-CN" altLang="en-US" sz="2000" b="1" dirty="0">
              <a:cs typeface="+mn-ea"/>
              <a:sym typeface="+mn-lt"/>
            </a:endParaRPr>
          </a:p>
          <a:p>
            <a:pPr>
              <a:lnSpc>
                <a:spcPct val="85000"/>
              </a:lnSpc>
              <a:buFontTx/>
              <a:buNone/>
            </a:pPr>
            <a:r>
              <a:rPr lang="en-US" altLang="zh-CN" sz="2000" b="1" dirty="0">
                <a:cs typeface="+mn-ea"/>
                <a:sym typeface="+mn-lt"/>
              </a:rPr>
              <a:t>INIT51	PROC NEAR</a:t>
            </a:r>
            <a:endParaRPr lang="en-US" altLang="zh-CN" sz="2000" b="1" dirty="0">
              <a:cs typeface="+mn-ea"/>
              <a:sym typeface="+mn-lt"/>
            </a:endParaRPr>
          </a:p>
          <a:p>
            <a:pPr>
              <a:lnSpc>
                <a:spcPct val="85000"/>
              </a:lnSpc>
              <a:buFontTx/>
              <a:buNone/>
            </a:pPr>
            <a:r>
              <a:rPr lang="en-US" altLang="zh-CN" sz="2000" b="1" dirty="0">
                <a:cs typeface="+mn-ea"/>
                <a:sym typeface="+mn-lt"/>
              </a:rPr>
              <a:t>		MOV  DX</a:t>
            </a:r>
            <a:r>
              <a:rPr lang="zh-CN" altLang="en-US" sz="2000" b="1" dirty="0">
                <a:cs typeface="+mn-ea"/>
                <a:sym typeface="+mn-lt"/>
              </a:rPr>
              <a:t>，</a:t>
            </a:r>
            <a:r>
              <a:rPr lang="en-US" altLang="zh-CN" sz="2000" b="1" dirty="0">
                <a:cs typeface="+mn-ea"/>
                <a:sym typeface="+mn-lt"/>
              </a:rPr>
              <a:t>CTR51	  </a:t>
            </a:r>
            <a:r>
              <a:rPr lang="zh-CN" altLang="en-US" sz="2000" b="1" dirty="0">
                <a:cs typeface="+mn-ea"/>
                <a:sym typeface="+mn-lt"/>
              </a:rPr>
              <a:t>；</a:t>
            </a:r>
            <a:r>
              <a:rPr lang="en-US" altLang="zh-CN" sz="2000" b="1" dirty="0">
                <a:cs typeface="+mn-ea"/>
                <a:sym typeface="+mn-lt"/>
              </a:rPr>
              <a:t>CTR51</a:t>
            </a:r>
            <a:r>
              <a:rPr lang="zh-CN" altLang="en-US" sz="2000" b="1" dirty="0">
                <a:cs typeface="+mn-ea"/>
                <a:sym typeface="+mn-lt"/>
              </a:rPr>
              <a:t>是</a:t>
            </a:r>
            <a:r>
              <a:rPr lang="en-US" altLang="zh-CN" sz="2000" b="1" dirty="0">
                <a:cs typeface="+mn-ea"/>
                <a:sym typeface="+mn-lt"/>
              </a:rPr>
              <a:t>8251A</a:t>
            </a:r>
            <a:r>
              <a:rPr lang="zh-CN" altLang="en-US" sz="2000" b="1" dirty="0">
                <a:cs typeface="+mn-ea"/>
                <a:sym typeface="+mn-lt"/>
              </a:rPr>
              <a:t>命令口</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XOR   AX</a:t>
            </a:r>
            <a:r>
              <a:rPr lang="zh-CN" altLang="en-US" sz="2000" b="1" dirty="0">
                <a:cs typeface="+mn-ea"/>
                <a:sym typeface="+mn-lt"/>
              </a:rPr>
              <a:t>，</a:t>
            </a:r>
            <a:r>
              <a:rPr lang="en-US" altLang="zh-CN" sz="2000" b="1" dirty="0">
                <a:cs typeface="+mn-ea"/>
                <a:sym typeface="+mn-lt"/>
              </a:rPr>
              <a:t>AX</a:t>
            </a:r>
            <a:endParaRPr lang="en-US" altLang="zh-CN" sz="2000" b="1" dirty="0">
              <a:cs typeface="+mn-ea"/>
              <a:sym typeface="+mn-lt"/>
            </a:endParaRPr>
          </a:p>
          <a:p>
            <a:pPr>
              <a:lnSpc>
                <a:spcPct val="85000"/>
              </a:lnSpc>
              <a:buFontTx/>
              <a:buNone/>
            </a:pPr>
            <a:r>
              <a:rPr lang="en-US" altLang="zh-CN" sz="2000" b="1" dirty="0">
                <a:cs typeface="+mn-ea"/>
                <a:sym typeface="+mn-lt"/>
              </a:rPr>
              <a:t>		OUT   DX</a:t>
            </a:r>
            <a:r>
              <a:rPr lang="zh-CN" altLang="en-US" sz="2000" b="1" dirty="0">
                <a:cs typeface="+mn-ea"/>
                <a:sym typeface="+mn-lt"/>
              </a:rPr>
              <a:t>，</a:t>
            </a:r>
            <a:r>
              <a:rPr lang="en-US" altLang="zh-CN" sz="2000" b="1" dirty="0">
                <a:cs typeface="+mn-ea"/>
                <a:sym typeface="+mn-lt"/>
              </a:rPr>
              <a:t>AL 	  </a:t>
            </a:r>
            <a:r>
              <a:rPr lang="zh-CN" altLang="en-US" sz="2000" b="1" dirty="0">
                <a:cs typeface="+mn-ea"/>
                <a:sym typeface="+mn-lt"/>
              </a:rPr>
              <a:t>；空操作，向命令口送任意数</a:t>
            </a:r>
            <a:endParaRPr lang="zh-CN" altLang="en-US" sz="2000" b="1" dirty="0">
              <a:cs typeface="+mn-ea"/>
              <a:sym typeface="+mn-lt"/>
            </a:endParaRPr>
          </a:p>
          <a:p>
            <a:pPr>
              <a:lnSpc>
                <a:spcPct val="85000"/>
              </a:lnSpc>
              <a:buFontTx/>
              <a:buNone/>
            </a:pPr>
            <a:r>
              <a:rPr lang="zh-CN" altLang="en-US" sz="2000" b="1" dirty="0">
                <a:solidFill>
                  <a:schemeClr val="tx2"/>
                </a:solidFill>
                <a:cs typeface="+mn-ea"/>
                <a:sym typeface="+mn-lt"/>
              </a:rPr>
              <a:t>		</a:t>
            </a:r>
            <a:r>
              <a:rPr lang="en-US" altLang="zh-CN" sz="2000" b="1" dirty="0">
                <a:cs typeface="+mn-ea"/>
                <a:sym typeface="+mn-lt"/>
              </a:rPr>
              <a:t>MOV  AL</a:t>
            </a:r>
            <a:r>
              <a:rPr lang="zh-CN" altLang="en-US" sz="2000" b="1" dirty="0">
                <a:cs typeface="+mn-ea"/>
                <a:sym typeface="+mn-lt"/>
              </a:rPr>
              <a:t>，</a:t>
            </a:r>
            <a:r>
              <a:rPr lang="en-US" altLang="zh-CN" sz="2000" b="1" dirty="0">
                <a:cs typeface="+mn-ea"/>
                <a:sym typeface="+mn-lt"/>
              </a:rPr>
              <a:t>40H   	  </a:t>
            </a:r>
            <a:r>
              <a:rPr lang="zh-CN" altLang="en-US" sz="2000" b="1" dirty="0">
                <a:cs typeface="+mn-ea"/>
                <a:sym typeface="+mn-lt"/>
              </a:rPr>
              <a:t>；内部复位（使</a:t>
            </a:r>
            <a:r>
              <a:rPr lang="en-US" altLang="zh-CN" sz="2000" b="1" dirty="0">
                <a:cs typeface="+mn-ea"/>
                <a:sym typeface="+mn-lt"/>
              </a:rPr>
              <a:t>D</a:t>
            </a:r>
            <a:r>
              <a:rPr lang="en-US" altLang="zh-CN" sz="2000" b="1" baseline="-25000" dirty="0">
                <a:cs typeface="+mn-ea"/>
                <a:sym typeface="+mn-lt"/>
              </a:rPr>
              <a:t>6</a:t>
            </a:r>
            <a:r>
              <a:rPr lang="en-US" altLang="zh-CN" sz="2000" b="1" dirty="0">
                <a:cs typeface="+mn-ea"/>
                <a:sym typeface="+mn-lt"/>
              </a:rPr>
              <a:t>=1</a:t>
            </a:r>
            <a:r>
              <a:rPr lang="zh-CN" altLang="en-US" sz="2000" b="1" dirty="0">
                <a:cs typeface="+mn-ea"/>
                <a:sym typeface="+mn-lt"/>
              </a:rPr>
              <a:t>）</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OUT   DX</a:t>
            </a:r>
            <a:r>
              <a:rPr lang="zh-CN" altLang="en-US" sz="2000" b="1" dirty="0">
                <a:cs typeface="+mn-ea"/>
                <a:sym typeface="+mn-lt"/>
              </a:rPr>
              <a:t>，</a:t>
            </a:r>
            <a:r>
              <a:rPr lang="en-US" altLang="zh-CN" sz="2000" b="1" dirty="0">
                <a:cs typeface="+mn-ea"/>
                <a:sym typeface="+mn-lt"/>
              </a:rPr>
              <a:t>AL</a:t>
            </a:r>
            <a:endParaRPr lang="en-US" altLang="zh-CN" sz="2000" b="1" dirty="0">
              <a:cs typeface="+mn-ea"/>
              <a:sym typeface="+mn-lt"/>
            </a:endParaRPr>
          </a:p>
          <a:p>
            <a:pPr>
              <a:lnSpc>
                <a:spcPct val="85000"/>
              </a:lnSpc>
              <a:buFontTx/>
              <a:buNone/>
            </a:pPr>
            <a:r>
              <a:rPr lang="en-US" altLang="zh-CN" sz="2000" b="1" dirty="0">
                <a:cs typeface="+mn-ea"/>
                <a:sym typeface="+mn-lt"/>
              </a:rPr>
              <a:t>      	MOV  AL</a:t>
            </a:r>
            <a:r>
              <a:rPr lang="zh-CN" altLang="en-US" sz="2000" b="1" dirty="0">
                <a:cs typeface="+mn-ea"/>
                <a:sym typeface="+mn-lt"/>
              </a:rPr>
              <a:t>，</a:t>
            </a:r>
            <a:r>
              <a:rPr lang="en-US" altLang="zh-CN" sz="2000" b="1" dirty="0">
                <a:solidFill>
                  <a:srgbClr val="C00000"/>
                </a:solidFill>
                <a:cs typeface="+mn-ea"/>
                <a:sym typeface="+mn-lt"/>
              </a:rPr>
              <a:t>01</a:t>
            </a:r>
            <a:r>
              <a:rPr lang="en-US" altLang="zh-CN" sz="2000" b="1" dirty="0">
                <a:solidFill>
                  <a:srgbClr val="009900"/>
                </a:solidFill>
                <a:cs typeface="+mn-ea"/>
                <a:sym typeface="+mn-lt"/>
              </a:rPr>
              <a:t>00</a:t>
            </a:r>
            <a:r>
              <a:rPr lang="en-US" altLang="zh-CN" sz="2000" b="1" dirty="0">
                <a:solidFill>
                  <a:srgbClr val="0033CC"/>
                </a:solidFill>
                <a:cs typeface="+mn-ea"/>
                <a:sym typeface="+mn-lt"/>
              </a:rPr>
              <a:t>10</a:t>
            </a:r>
            <a:r>
              <a:rPr lang="en-US" altLang="zh-CN" sz="2000" b="1" dirty="0">
                <a:solidFill>
                  <a:srgbClr val="7030A0"/>
                </a:solidFill>
                <a:cs typeface="+mn-ea"/>
                <a:sym typeface="+mn-lt"/>
              </a:rPr>
              <a:t>10</a:t>
            </a:r>
            <a:r>
              <a:rPr lang="en-US" altLang="zh-CN" sz="2000" b="1" dirty="0">
                <a:cs typeface="+mn-ea"/>
                <a:sym typeface="+mn-lt"/>
              </a:rPr>
              <a:t>B </a:t>
            </a:r>
            <a:r>
              <a:rPr lang="zh-CN" altLang="en-US" sz="2000" b="1" dirty="0">
                <a:cs typeface="+mn-ea"/>
                <a:sym typeface="+mn-lt"/>
              </a:rPr>
              <a:t>；方式命令字（</a:t>
            </a:r>
            <a:r>
              <a:rPr lang="zh-CN" altLang="en-US" sz="2000" b="1" dirty="0">
                <a:solidFill>
                  <a:srgbClr val="C00000"/>
                </a:solidFill>
                <a:cs typeface="+mn-ea"/>
                <a:sym typeface="+mn-lt"/>
              </a:rPr>
              <a:t>异步，</a:t>
            </a:r>
            <a:r>
              <a:rPr lang="en-US" altLang="zh-CN" sz="2000" b="1" dirty="0">
                <a:solidFill>
                  <a:srgbClr val="C00000"/>
                </a:solidFill>
                <a:cs typeface="+mn-ea"/>
                <a:sym typeface="+mn-lt"/>
              </a:rPr>
              <a:t>1</a:t>
            </a:r>
            <a:r>
              <a:rPr lang="zh-CN" altLang="en-US" sz="2000" b="1" dirty="0">
                <a:solidFill>
                  <a:srgbClr val="C00000"/>
                </a:solidFill>
                <a:cs typeface="+mn-ea"/>
                <a:sym typeface="+mn-lt"/>
              </a:rPr>
              <a:t>位停止位</a:t>
            </a:r>
            <a:r>
              <a:rPr lang="zh-CN" altLang="en-US" sz="2000" b="1" dirty="0">
                <a:cs typeface="+mn-ea"/>
                <a:sym typeface="+mn-lt"/>
              </a:rPr>
              <a:t>，    </a:t>
            </a:r>
            <a:endParaRPr lang="zh-CN" altLang="en-US" sz="2000" b="1" dirty="0">
              <a:cs typeface="+mn-ea"/>
              <a:sym typeface="+mn-lt"/>
            </a:endParaRPr>
          </a:p>
          <a:p>
            <a:pPr>
              <a:lnSpc>
                <a:spcPct val="85000"/>
              </a:lnSpc>
              <a:buFontTx/>
              <a:buNone/>
            </a:pPr>
            <a:r>
              <a:rPr lang="zh-CN" altLang="en-US" sz="2000" b="1" dirty="0">
                <a:cs typeface="+mn-ea"/>
                <a:sym typeface="+mn-lt"/>
              </a:rPr>
              <a:t>                       	                          ；</a:t>
            </a:r>
            <a:r>
              <a:rPr lang="zh-CN" altLang="en-US" sz="2000" b="1" dirty="0">
                <a:solidFill>
                  <a:srgbClr val="0033CC"/>
                </a:solidFill>
                <a:cs typeface="+mn-ea"/>
                <a:sym typeface="+mn-lt"/>
              </a:rPr>
              <a:t>字符长度为</a:t>
            </a:r>
            <a:r>
              <a:rPr lang="en-US" altLang="zh-CN" sz="2000" b="1" dirty="0">
                <a:solidFill>
                  <a:srgbClr val="0033CC"/>
                </a:solidFill>
                <a:cs typeface="+mn-ea"/>
                <a:sym typeface="+mn-lt"/>
              </a:rPr>
              <a:t>7</a:t>
            </a:r>
            <a:r>
              <a:rPr lang="zh-CN" altLang="en-US" sz="2000" b="1" dirty="0">
                <a:solidFill>
                  <a:srgbClr val="0033CC"/>
                </a:solidFill>
                <a:cs typeface="+mn-ea"/>
                <a:sym typeface="+mn-lt"/>
              </a:rPr>
              <a:t>位</a:t>
            </a:r>
            <a:r>
              <a:rPr lang="zh-CN" altLang="en-US" sz="2000" b="1" dirty="0">
                <a:cs typeface="+mn-ea"/>
                <a:sym typeface="+mn-lt"/>
              </a:rPr>
              <a:t>，</a:t>
            </a:r>
            <a:r>
              <a:rPr lang="zh-CN" altLang="en-US" sz="2000" b="1" dirty="0">
                <a:solidFill>
                  <a:srgbClr val="009900"/>
                </a:solidFill>
                <a:cs typeface="+mn-ea"/>
                <a:sym typeface="+mn-lt"/>
              </a:rPr>
              <a:t>无校验</a:t>
            </a:r>
            <a:r>
              <a:rPr lang="zh-CN" altLang="en-US" sz="2000" b="1" dirty="0">
                <a:cs typeface="+mn-ea"/>
                <a:sym typeface="+mn-lt"/>
              </a:rPr>
              <a:t>，</a:t>
            </a:r>
            <a:r>
              <a:rPr lang="zh-CN" altLang="en-US" sz="2000" b="1" dirty="0">
                <a:solidFill>
                  <a:srgbClr val="7030A0"/>
                </a:solidFill>
                <a:cs typeface="+mn-ea"/>
                <a:sym typeface="+mn-lt"/>
              </a:rPr>
              <a:t>波特</a:t>
            </a:r>
            <a:endParaRPr lang="zh-CN" altLang="en-US" sz="2000" b="1" dirty="0">
              <a:solidFill>
                <a:srgbClr val="7030A0"/>
              </a:solidFill>
              <a:cs typeface="+mn-ea"/>
              <a:sym typeface="+mn-lt"/>
            </a:endParaRPr>
          </a:p>
          <a:p>
            <a:pPr>
              <a:lnSpc>
                <a:spcPct val="85000"/>
              </a:lnSpc>
              <a:buFontTx/>
              <a:buNone/>
            </a:pPr>
            <a:r>
              <a:rPr lang="zh-CN" altLang="en-US" sz="2000" b="1" dirty="0">
                <a:cs typeface="+mn-ea"/>
                <a:sym typeface="+mn-lt"/>
              </a:rPr>
              <a:t>                       	                          ；</a:t>
            </a:r>
            <a:r>
              <a:rPr lang="zh-CN" altLang="en-US" sz="2000" b="1" dirty="0">
                <a:solidFill>
                  <a:srgbClr val="7030A0"/>
                </a:solidFill>
                <a:cs typeface="+mn-ea"/>
                <a:sym typeface="+mn-lt"/>
              </a:rPr>
              <a:t>率因子为</a:t>
            </a:r>
            <a:r>
              <a:rPr lang="en-US" altLang="zh-CN" sz="2000" b="1" dirty="0">
                <a:solidFill>
                  <a:srgbClr val="7030A0"/>
                </a:solidFill>
                <a:cs typeface="+mn-ea"/>
                <a:sym typeface="+mn-lt"/>
              </a:rPr>
              <a:t>16</a:t>
            </a:r>
            <a:r>
              <a:rPr lang="zh-CN" altLang="en-US" sz="2000" b="1" dirty="0">
                <a:solidFill>
                  <a:srgbClr val="7030A0"/>
                </a:solidFill>
                <a:cs typeface="+mn-ea"/>
                <a:sym typeface="+mn-lt"/>
              </a:rPr>
              <a:t>个</a:t>
            </a:r>
            <a:r>
              <a:rPr lang="en-US" altLang="zh-CN" sz="2000" b="1" dirty="0">
                <a:solidFill>
                  <a:srgbClr val="7030A0"/>
                </a:solidFill>
                <a:cs typeface="+mn-ea"/>
                <a:sym typeface="+mn-lt"/>
              </a:rPr>
              <a:t>/</a:t>
            </a:r>
            <a:r>
              <a:rPr lang="zh-CN" altLang="en-US" sz="2000" b="1" dirty="0">
                <a:solidFill>
                  <a:srgbClr val="7030A0"/>
                </a:solidFill>
                <a:cs typeface="+mn-ea"/>
                <a:sym typeface="+mn-lt"/>
              </a:rPr>
              <a:t>位</a:t>
            </a:r>
            <a:r>
              <a:rPr lang="zh-CN" altLang="en-US" sz="2000" b="1" dirty="0">
                <a:cs typeface="+mn-ea"/>
                <a:sym typeface="+mn-lt"/>
              </a:rPr>
              <a:t>）       </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OUT  DX</a:t>
            </a:r>
            <a:r>
              <a:rPr lang="zh-CN" altLang="en-US" sz="2000" b="1" dirty="0">
                <a:cs typeface="+mn-ea"/>
                <a:sym typeface="+mn-lt"/>
              </a:rPr>
              <a:t>，</a:t>
            </a:r>
            <a:r>
              <a:rPr lang="en-US" altLang="zh-CN" sz="2000" b="1" dirty="0">
                <a:cs typeface="+mn-ea"/>
                <a:sym typeface="+mn-lt"/>
              </a:rPr>
              <a:t>AL</a:t>
            </a:r>
            <a:endParaRPr lang="en-US" altLang="zh-CN" sz="2000" b="1" dirty="0">
              <a:cs typeface="+mn-ea"/>
              <a:sym typeface="+mn-lt"/>
            </a:endParaRPr>
          </a:p>
          <a:p>
            <a:pPr>
              <a:lnSpc>
                <a:spcPct val="85000"/>
              </a:lnSpc>
              <a:buFontTx/>
              <a:buNone/>
            </a:pPr>
            <a:r>
              <a:rPr lang="en-US" altLang="zh-CN" sz="2000" b="1" dirty="0">
                <a:cs typeface="+mn-ea"/>
                <a:sym typeface="+mn-lt"/>
              </a:rPr>
              <a:t>		MOV AL</a:t>
            </a:r>
            <a:r>
              <a:rPr lang="zh-CN" altLang="en-US" sz="2000" b="1" dirty="0">
                <a:cs typeface="+mn-ea"/>
                <a:sym typeface="+mn-lt"/>
              </a:rPr>
              <a:t>，</a:t>
            </a:r>
            <a:r>
              <a:rPr lang="en-US" altLang="zh-CN" sz="2000" b="1" dirty="0">
                <a:cs typeface="+mn-ea"/>
                <a:sym typeface="+mn-lt"/>
              </a:rPr>
              <a:t>000</a:t>
            </a:r>
            <a:r>
              <a:rPr lang="en-US" altLang="zh-CN" sz="2000" b="1" dirty="0">
                <a:solidFill>
                  <a:srgbClr val="C00000"/>
                </a:solidFill>
                <a:cs typeface="+mn-ea"/>
                <a:sym typeface="+mn-lt"/>
              </a:rPr>
              <a:t>1</a:t>
            </a:r>
            <a:r>
              <a:rPr lang="en-US" altLang="zh-CN" sz="2000" b="1" dirty="0">
                <a:cs typeface="+mn-ea"/>
                <a:sym typeface="+mn-lt"/>
              </a:rPr>
              <a:t>0</a:t>
            </a:r>
            <a:r>
              <a:rPr lang="en-US" altLang="zh-CN" sz="2000" b="1" dirty="0">
                <a:solidFill>
                  <a:srgbClr val="C00000"/>
                </a:solidFill>
                <a:cs typeface="+mn-ea"/>
                <a:sym typeface="+mn-lt"/>
              </a:rPr>
              <a:t>1</a:t>
            </a:r>
            <a:r>
              <a:rPr lang="en-US" altLang="zh-CN" sz="2000" b="1" dirty="0">
                <a:cs typeface="+mn-ea"/>
                <a:sym typeface="+mn-lt"/>
              </a:rPr>
              <a:t>0</a:t>
            </a:r>
            <a:r>
              <a:rPr lang="en-US" altLang="zh-CN" sz="2000" b="1" dirty="0">
                <a:solidFill>
                  <a:srgbClr val="C00000"/>
                </a:solidFill>
                <a:cs typeface="+mn-ea"/>
                <a:sym typeface="+mn-lt"/>
              </a:rPr>
              <a:t>1</a:t>
            </a:r>
            <a:r>
              <a:rPr lang="en-US" altLang="zh-CN" sz="2000" b="1" dirty="0">
                <a:cs typeface="+mn-ea"/>
                <a:sym typeface="+mn-lt"/>
              </a:rPr>
              <a:t>B	  </a:t>
            </a:r>
            <a:r>
              <a:rPr lang="zh-CN" altLang="en-US" sz="2000" b="1" dirty="0">
                <a:cs typeface="+mn-ea"/>
                <a:sym typeface="+mn-lt"/>
              </a:rPr>
              <a:t>；工作命令字（</a:t>
            </a:r>
            <a:r>
              <a:rPr lang="en-US" altLang="zh-CN" sz="2000" b="1" dirty="0">
                <a:cs typeface="+mn-ea"/>
                <a:sym typeface="+mn-lt"/>
              </a:rPr>
              <a:t>ER=</a:t>
            </a:r>
            <a:r>
              <a:rPr lang="en-US" altLang="zh-CN" sz="2000" b="1" dirty="0" err="1">
                <a:cs typeface="+mn-ea"/>
                <a:sym typeface="+mn-lt"/>
              </a:rPr>
              <a:t>RxEN</a:t>
            </a:r>
            <a:r>
              <a:rPr lang="en-US" altLang="zh-CN" sz="2000" b="1" dirty="0">
                <a:cs typeface="+mn-ea"/>
                <a:sym typeface="+mn-lt"/>
              </a:rPr>
              <a:t>=</a:t>
            </a:r>
            <a:r>
              <a:rPr lang="en-US" altLang="zh-CN" sz="2000" b="1" dirty="0" err="1">
                <a:cs typeface="+mn-ea"/>
                <a:sym typeface="+mn-lt"/>
              </a:rPr>
              <a:t>TxEN</a:t>
            </a:r>
            <a:r>
              <a:rPr lang="en-US" altLang="zh-CN" sz="2000" b="1" dirty="0">
                <a:cs typeface="+mn-ea"/>
                <a:sym typeface="+mn-lt"/>
              </a:rPr>
              <a:t>=1</a:t>
            </a:r>
            <a:r>
              <a:rPr lang="zh-CN" altLang="en-US" sz="2000" b="1" dirty="0">
                <a:cs typeface="+mn-ea"/>
                <a:sym typeface="+mn-lt"/>
              </a:rPr>
              <a:t>）</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OUT  DX</a:t>
            </a:r>
            <a:r>
              <a:rPr lang="zh-CN" altLang="en-US" sz="2000" b="1" dirty="0">
                <a:cs typeface="+mn-ea"/>
                <a:sym typeface="+mn-lt"/>
              </a:rPr>
              <a:t>，</a:t>
            </a:r>
            <a:r>
              <a:rPr lang="en-US" altLang="zh-CN" sz="2000" b="1" dirty="0">
                <a:cs typeface="+mn-ea"/>
                <a:sym typeface="+mn-lt"/>
              </a:rPr>
              <a:t>AL</a:t>
            </a:r>
            <a:endParaRPr lang="en-US" altLang="zh-CN" sz="2000" b="1" dirty="0">
              <a:cs typeface="+mn-ea"/>
              <a:sym typeface="+mn-lt"/>
            </a:endParaRPr>
          </a:p>
          <a:p>
            <a:pPr>
              <a:lnSpc>
                <a:spcPct val="85000"/>
              </a:lnSpc>
              <a:buFontTx/>
              <a:buNone/>
            </a:pPr>
            <a:r>
              <a:rPr lang="en-US" altLang="zh-CN" sz="2000" b="1" dirty="0">
                <a:cs typeface="+mn-ea"/>
                <a:sym typeface="+mn-lt"/>
              </a:rPr>
              <a:t>		RET</a:t>
            </a:r>
            <a:endParaRPr lang="en-US" altLang="zh-CN" sz="2000" b="1" dirty="0">
              <a:cs typeface="+mn-ea"/>
              <a:sym typeface="+mn-lt"/>
            </a:endParaRPr>
          </a:p>
        </p:txBody>
      </p:sp>
      <p:pic>
        <p:nvPicPr>
          <p:cNvPr id="3" name="Picture 67" descr="jc1419"/>
          <p:cNvPicPr>
            <a:picLocks noChangeAspect="1" noChangeArrowheads="1"/>
          </p:cNvPicPr>
          <p:nvPr/>
        </p:nvPicPr>
        <p:blipFill>
          <a:blip r:embed="rId1" cstate="hqprint">
            <a:extLst>
              <a:ext uri="{28A0092B-C50C-407E-A947-70E740481C1C}">
                <a14:useLocalDpi xmlns:a14="http://schemas.microsoft.com/office/drawing/2010/main" val="0"/>
              </a:ext>
            </a:extLst>
          </a:blip>
          <a:srcRect/>
          <a:stretch>
            <a:fillRect/>
          </a:stretch>
        </p:blipFill>
        <p:spPr bwMode="auto">
          <a:xfrm>
            <a:off x="4050890" y="2209634"/>
            <a:ext cx="4994788" cy="1614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0" descr="jc1420"/>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3549445" y="5620569"/>
            <a:ext cx="5496233"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body" idx="1"/>
          </p:nvPr>
        </p:nvSpPr>
        <p:spPr bwMode="auto">
          <a:xfrm>
            <a:off x="879450" y="1788448"/>
            <a:ext cx="7129462" cy="46320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85000"/>
              </a:lnSpc>
              <a:buFontTx/>
              <a:buNone/>
            </a:pPr>
            <a:r>
              <a:rPr lang="en-US" altLang="zh-CN" sz="2400" b="1" dirty="0">
                <a:cs typeface="+mn-ea"/>
                <a:sym typeface="+mn-lt"/>
              </a:rPr>
              <a:t> 82C54A</a:t>
            </a:r>
            <a:r>
              <a:rPr lang="zh-CN" altLang="en-US" sz="2400" b="1" dirty="0">
                <a:cs typeface="+mn-ea"/>
                <a:sym typeface="+mn-lt"/>
              </a:rPr>
              <a:t>初始化子程序</a:t>
            </a:r>
            <a:endParaRPr lang="zh-CN" altLang="en-US" sz="2400" b="1" dirty="0">
              <a:cs typeface="+mn-ea"/>
              <a:sym typeface="+mn-lt"/>
            </a:endParaRPr>
          </a:p>
          <a:p>
            <a:pPr>
              <a:lnSpc>
                <a:spcPct val="85000"/>
              </a:lnSpc>
              <a:buFontTx/>
              <a:buNone/>
            </a:pPr>
            <a:r>
              <a:rPr lang="zh-CN" altLang="en-US" sz="2400" b="1" dirty="0">
                <a:cs typeface="+mn-ea"/>
                <a:sym typeface="+mn-lt"/>
              </a:rPr>
              <a:t>	</a:t>
            </a:r>
            <a:r>
              <a:rPr lang="zh-CN" altLang="en-US" sz="2000" b="1" dirty="0">
                <a:cs typeface="+mn-ea"/>
                <a:sym typeface="+mn-lt"/>
              </a:rPr>
              <a:t>调用该子程序时，时间常数已经放入</a:t>
            </a:r>
            <a:r>
              <a:rPr lang="en-US" altLang="zh-CN" sz="2000" b="1" dirty="0">
                <a:cs typeface="+mn-ea"/>
                <a:sym typeface="+mn-lt"/>
              </a:rPr>
              <a:t>BX</a:t>
            </a:r>
            <a:r>
              <a:rPr lang="zh-CN" altLang="en-US" sz="2000" b="1" dirty="0">
                <a:cs typeface="+mn-ea"/>
                <a:sym typeface="+mn-lt"/>
              </a:rPr>
              <a:t>中</a:t>
            </a:r>
            <a:endParaRPr lang="zh-CN" altLang="en-US" sz="2000" b="1" dirty="0">
              <a:cs typeface="+mn-ea"/>
              <a:sym typeface="+mn-lt"/>
            </a:endParaRPr>
          </a:p>
          <a:p>
            <a:pPr>
              <a:lnSpc>
                <a:spcPct val="85000"/>
              </a:lnSpc>
              <a:buFontTx/>
              <a:buNone/>
            </a:pPr>
            <a:endParaRPr lang="zh-CN" altLang="en-US" sz="2000" b="1" dirty="0">
              <a:cs typeface="+mn-ea"/>
              <a:sym typeface="+mn-lt"/>
            </a:endParaRPr>
          </a:p>
          <a:p>
            <a:pPr>
              <a:lnSpc>
                <a:spcPct val="85000"/>
              </a:lnSpc>
              <a:buFontTx/>
              <a:buNone/>
            </a:pPr>
            <a:r>
              <a:rPr lang="en-US" altLang="zh-CN" sz="2000" b="1" dirty="0">
                <a:cs typeface="+mn-ea"/>
                <a:sym typeface="+mn-lt"/>
              </a:rPr>
              <a:t>INIT54 PROC NEAR</a:t>
            </a:r>
            <a:endParaRPr lang="en-US" altLang="zh-CN" sz="2000" b="1" dirty="0">
              <a:cs typeface="+mn-ea"/>
              <a:sym typeface="+mn-lt"/>
            </a:endParaRPr>
          </a:p>
          <a:p>
            <a:pPr>
              <a:lnSpc>
                <a:spcPct val="85000"/>
              </a:lnSpc>
              <a:buFontTx/>
              <a:buNone/>
            </a:pPr>
            <a:r>
              <a:rPr lang="en-US" altLang="zh-CN" sz="2000" b="1" dirty="0">
                <a:cs typeface="+mn-ea"/>
                <a:sym typeface="+mn-lt"/>
              </a:rPr>
              <a:t>		MOV  DX</a:t>
            </a:r>
            <a:r>
              <a:rPr lang="zh-CN" altLang="en-US" sz="2000" b="1" dirty="0">
                <a:cs typeface="+mn-ea"/>
                <a:sym typeface="+mn-lt"/>
              </a:rPr>
              <a:t>，</a:t>
            </a:r>
            <a:r>
              <a:rPr lang="en-US" altLang="zh-CN" sz="2000" b="1" dirty="0">
                <a:cs typeface="+mn-ea"/>
                <a:sym typeface="+mn-lt"/>
              </a:rPr>
              <a:t>TIMCTR	</a:t>
            </a:r>
            <a:r>
              <a:rPr lang="zh-CN" altLang="en-US" sz="2000" b="1" dirty="0">
                <a:cs typeface="+mn-ea"/>
                <a:sym typeface="+mn-lt"/>
              </a:rPr>
              <a:t>；</a:t>
            </a:r>
            <a:r>
              <a:rPr lang="en-US" altLang="zh-CN" sz="2000" b="1" dirty="0">
                <a:cs typeface="+mn-ea"/>
                <a:sym typeface="+mn-lt"/>
              </a:rPr>
              <a:t>TIMCTR</a:t>
            </a:r>
            <a:r>
              <a:rPr lang="zh-CN" altLang="en-US" sz="2000" b="1" dirty="0">
                <a:cs typeface="+mn-ea"/>
                <a:sym typeface="+mn-lt"/>
              </a:rPr>
              <a:t>是</a:t>
            </a:r>
            <a:r>
              <a:rPr lang="en-US" altLang="zh-CN" sz="2000" b="1" dirty="0">
                <a:cs typeface="+mn-ea"/>
                <a:sym typeface="+mn-lt"/>
              </a:rPr>
              <a:t>82C54</a:t>
            </a:r>
            <a:r>
              <a:rPr lang="zh-CN" altLang="en-US" sz="2000" b="1" dirty="0">
                <a:cs typeface="+mn-ea"/>
                <a:sym typeface="+mn-lt"/>
              </a:rPr>
              <a:t>命令口</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MOV  AL</a:t>
            </a:r>
            <a:r>
              <a:rPr lang="zh-CN" altLang="en-US" sz="2000" b="1" dirty="0">
                <a:cs typeface="+mn-ea"/>
                <a:sym typeface="+mn-lt"/>
              </a:rPr>
              <a:t>，</a:t>
            </a:r>
            <a:r>
              <a:rPr lang="en-US" altLang="zh-CN" sz="2000" b="1" dirty="0">
                <a:solidFill>
                  <a:srgbClr val="C00000"/>
                </a:solidFill>
                <a:cs typeface="+mn-ea"/>
                <a:sym typeface="+mn-lt"/>
              </a:rPr>
              <a:t>10</a:t>
            </a:r>
            <a:r>
              <a:rPr lang="en-US" altLang="zh-CN" sz="2000" b="1" dirty="0">
                <a:solidFill>
                  <a:srgbClr val="0033CC"/>
                </a:solidFill>
                <a:cs typeface="+mn-ea"/>
                <a:sym typeface="+mn-lt"/>
              </a:rPr>
              <a:t>11</a:t>
            </a:r>
            <a:r>
              <a:rPr lang="en-US" altLang="zh-CN" sz="2000" b="1" dirty="0">
                <a:solidFill>
                  <a:srgbClr val="009900"/>
                </a:solidFill>
                <a:cs typeface="+mn-ea"/>
                <a:sym typeface="+mn-lt"/>
              </a:rPr>
              <a:t>011</a:t>
            </a:r>
            <a:r>
              <a:rPr lang="en-US" altLang="zh-CN" sz="2000" b="1" dirty="0">
                <a:solidFill>
                  <a:srgbClr val="7030A0"/>
                </a:solidFill>
                <a:cs typeface="+mn-ea"/>
                <a:sym typeface="+mn-lt"/>
              </a:rPr>
              <a:t>0</a:t>
            </a:r>
            <a:r>
              <a:rPr lang="en-US" altLang="zh-CN" sz="2000" b="1" dirty="0">
                <a:cs typeface="+mn-ea"/>
                <a:sym typeface="+mn-lt"/>
              </a:rPr>
              <a:t>B</a:t>
            </a:r>
            <a:r>
              <a:rPr lang="zh-CN" altLang="en-US" sz="2000" b="1" dirty="0">
                <a:cs typeface="+mn-ea"/>
                <a:sym typeface="+mn-lt"/>
              </a:rPr>
              <a:t>；</a:t>
            </a:r>
            <a:r>
              <a:rPr lang="zh-CN" altLang="en-US" sz="2000" b="1" dirty="0">
                <a:solidFill>
                  <a:srgbClr val="C00000"/>
                </a:solidFill>
                <a:cs typeface="+mn-ea"/>
                <a:sym typeface="+mn-lt"/>
              </a:rPr>
              <a:t>定时器</a:t>
            </a:r>
            <a:r>
              <a:rPr lang="en-US" altLang="zh-CN" sz="2000" b="1" dirty="0">
                <a:solidFill>
                  <a:srgbClr val="C00000"/>
                </a:solidFill>
                <a:cs typeface="+mn-ea"/>
                <a:sym typeface="+mn-lt"/>
              </a:rPr>
              <a:t>2</a:t>
            </a:r>
            <a:r>
              <a:rPr lang="zh-CN" altLang="en-US" sz="2000" b="1" dirty="0">
                <a:cs typeface="+mn-ea"/>
                <a:sym typeface="+mn-lt"/>
              </a:rPr>
              <a:t>，</a:t>
            </a:r>
            <a:r>
              <a:rPr lang="zh-CN" altLang="en-US" sz="2000" b="1" dirty="0">
                <a:solidFill>
                  <a:srgbClr val="0033CC"/>
                </a:solidFill>
                <a:cs typeface="+mn-ea"/>
                <a:sym typeface="+mn-lt"/>
              </a:rPr>
              <a:t>先低后高</a:t>
            </a:r>
            <a:r>
              <a:rPr lang="zh-CN" altLang="en-US" sz="2000" b="1" dirty="0">
                <a:cs typeface="+mn-ea"/>
                <a:sym typeface="+mn-lt"/>
              </a:rPr>
              <a:t>，</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solidFill>
                  <a:srgbClr val="009900"/>
                </a:solidFill>
                <a:cs typeface="+mn-ea"/>
                <a:sym typeface="+mn-lt"/>
              </a:rPr>
              <a:t>3</a:t>
            </a:r>
            <a:r>
              <a:rPr lang="zh-CN" altLang="en-US" sz="2000" b="1" dirty="0">
                <a:solidFill>
                  <a:srgbClr val="009900"/>
                </a:solidFill>
                <a:cs typeface="+mn-ea"/>
                <a:sym typeface="+mn-lt"/>
              </a:rPr>
              <a:t>方式</a:t>
            </a:r>
            <a:r>
              <a:rPr lang="zh-CN" altLang="en-US" sz="2000" b="1" dirty="0">
                <a:cs typeface="+mn-ea"/>
                <a:sym typeface="+mn-lt"/>
              </a:rPr>
              <a:t>，</a:t>
            </a:r>
            <a:r>
              <a:rPr lang="zh-CN" altLang="en-US" sz="2000" b="1" dirty="0">
                <a:solidFill>
                  <a:srgbClr val="7030A0"/>
                </a:solidFill>
                <a:cs typeface="+mn-ea"/>
                <a:sym typeface="+mn-lt"/>
              </a:rPr>
              <a:t>二进制</a:t>
            </a:r>
            <a:r>
              <a:rPr lang="zh-CN" altLang="en-US" sz="2000" b="1" dirty="0">
                <a:cs typeface="+mn-ea"/>
                <a:sym typeface="+mn-lt"/>
              </a:rPr>
              <a:t>	</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OUT   DX</a:t>
            </a:r>
            <a:r>
              <a:rPr lang="zh-CN" altLang="en-US" sz="2000" b="1" dirty="0">
                <a:cs typeface="+mn-ea"/>
                <a:sym typeface="+mn-lt"/>
              </a:rPr>
              <a:t>，</a:t>
            </a:r>
            <a:r>
              <a:rPr lang="en-US" altLang="zh-CN" sz="2000" b="1" dirty="0">
                <a:cs typeface="+mn-ea"/>
                <a:sym typeface="+mn-lt"/>
              </a:rPr>
              <a:t>AL 	</a:t>
            </a:r>
            <a:r>
              <a:rPr lang="zh-CN" altLang="en-US" sz="2000" b="1" dirty="0">
                <a:cs typeface="+mn-ea"/>
                <a:sym typeface="+mn-lt"/>
              </a:rPr>
              <a:t>；对</a:t>
            </a:r>
            <a:r>
              <a:rPr lang="en-US" altLang="zh-CN" sz="2000" b="1" dirty="0">
                <a:cs typeface="+mn-ea"/>
                <a:sym typeface="+mn-lt"/>
              </a:rPr>
              <a:t>82C54</a:t>
            </a:r>
            <a:r>
              <a:rPr lang="zh-CN" altLang="en-US" sz="2000" b="1" dirty="0">
                <a:cs typeface="+mn-ea"/>
                <a:sym typeface="+mn-lt"/>
              </a:rPr>
              <a:t>初始化</a:t>
            </a:r>
            <a:endParaRPr lang="zh-CN" altLang="en-US" sz="2000" b="1" dirty="0">
              <a:cs typeface="+mn-ea"/>
              <a:sym typeface="+mn-lt"/>
            </a:endParaRPr>
          </a:p>
          <a:p>
            <a:pPr>
              <a:lnSpc>
                <a:spcPct val="85000"/>
              </a:lnSpc>
              <a:buFontTx/>
              <a:buNone/>
            </a:pPr>
            <a:r>
              <a:rPr lang="zh-CN" altLang="en-US" sz="2000" b="1" dirty="0">
                <a:solidFill>
                  <a:schemeClr val="tx2"/>
                </a:solidFill>
                <a:cs typeface="+mn-ea"/>
                <a:sym typeface="+mn-lt"/>
              </a:rPr>
              <a:t>		</a:t>
            </a:r>
            <a:r>
              <a:rPr lang="en-US" altLang="zh-CN" sz="2000" b="1" dirty="0">
                <a:cs typeface="+mn-ea"/>
                <a:sym typeface="+mn-lt"/>
              </a:rPr>
              <a:t>MOV  DX</a:t>
            </a:r>
            <a:r>
              <a:rPr lang="zh-CN" altLang="en-US" sz="2000" b="1" dirty="0">
                <a:cs typeface="+mn-ea"/>
                <a:sym typeface="+mn-lt"/>
              </a:rPr>
              <a:t>，</a:t>
            </a:r>
            <a:r>
              <a:rPr lang="en-US" altLang="zh-CN" sz="2000" b="1" dirty="0">
                <a:cs typeface="+mn-ea"/>
                <a:sym typeface="+mn-lt"/>
              </a:rPr>
              <a:t>TIMER2  	</a:t>
            </a:r>
            <a:r>
              <a:rPr lang="zh-CN" altLang="en-US" sz="2000" b="1" dirty="0">
                <a:cs typeface="+mn-ea"/>
                <a:sym typeface="+mn-lt"/>
              </a:rPr>
              <a:t>；</a:t>
            </a:r>
            <a:r>
              <a:rPr lang="en-US" altLang="zh-CN" sz="2000" b="1" dirty="0">
                <a:cs typeface="+mn-ea"/>
                <a:sym typeface="+mn-lt"/>
              </a:rPr>
              <a:t>TIMER2</a:t>
            </a:r>
            <a:r>
              <a:rPr lang="zh-CN" altLang="en-US" sz="2000" b="1" dirty="0">
                <a:cs typeface="+mn-ea"/>
                <a:sym typeface="+mn-lt"/>
              </a:rPr>
              <a:t>是定时器</a:t>
            </a:r>
            <a:r>
              <a:rPr lang="en-US" altLang="zh-CN" sz="2000" b="1" dirty="0">
                <a:cs typeface="+mn-ea"/>
                <a:sym typeface="+mn-lt"/>
              </a:rPr>
              <a:t>2</a:t>
            </a:r>
            <a:r>
              <a:rPr lang="zh-CN" altLang="en-US" sz="2000" b="1" dirty="0">
                <a:cs typeface="+mn-ea"/>
                <a:sym typeface="+mn-lt"/>
              </a:rPr>
              <a:t>端口</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MOV  AX</a:t>
            </a:r>
            <a:r>
              <a:rPr lang="zh-CN" altLang="en-US" sz="2000" b="1" dirty="0">
                <a:cs typeface="+mn-ea"/>
                <a:sym typeface="+mn-lt"/>
              </a:rPr>
              <a:t>，</a:t>
            </a:r>
            <a:r>
              <a:rPr lang="en-US" altLang="zh-CN" sz="2000" b="1" dirty="0">
                <a:cs typeface="+mn-ea"/>
                <a:sym typeface="+mn-lt"/>
              </a:rPr>
              <a:t>BX</a:t>
            </a:r>
            <a:endParaRPr lang="en-US" altLang="zh-CN" sz="2000" b="1" dirty="0">
              <a:cs typeface="+mn-ea"/>
              <a:sym typeface="+mn-lt"/>
            </a:endParaRPr>
          </a:p>
          <a:p>
            <a:pPr>
              <a:lnSpc>
                <a:spcPct val="85000"/>
              </a:lnSpc>
              <a:buFontTx/>
              <a:buNone/>
            </a:pPr>
            <a:r>
              <a:rPr lang="en-US" altLang="zh-CN" sz="2000" b="1" dirty="0">
                <a:cs typeface="+mn-ea"/>
                <a:sym typeface="+mn-lt"/>
              </a:rPr>
              <a:t>            OUT   DX</a:t>
            </a:r>
            <a:r>
              <a:rPr lang="zh-CN" altLang="en-US" sz="2000" b="1" dirty="0">
                <a:cs typeface="+mn-ea"/>
                <a:sym typeface="+mn-lt"/>
              </a:rPr>
              <a:t>，</a:t>
            </a:r>
            <a:r>
              <a:rPr lang="en-US" altLang="zh-CN" sz="2000" b="1" dirty="0">
                <a:cs typeface="+mn-ea"/>
                <a:sym typeface="+mn-lt"/>
              </a:rPr>
              <a:t>AL		</a:t>
            </a:r>
            <a:r>
              <a:rPr lang="zh-CN" altLang="en-US" sz="2000" b="1" dirty="0">
                <a:cs typeface="+mn-ea"/>
                <a:sym typeface="+mn-lt"/>
              </a:rPr>
              <a:t>；先低（时间常数）</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MOV  AL</a:t>
            </a:r>
            <a:r>
              <a:rPr lang="zh-CN" altLang="en-US" sz="2000" b="1" dirty="0">
                <a:cs typeface="+mn-ea"/>
                <a:sym typeface="+mn-lt"/>
              </a:rPr>
              <a:t>，</a:t>
            </a:r>
            <a:r>
              <a:rPr lang="en-US" altLang="zh-CN" sz="2000" b="1" dirty="0">
                <a:cs typeface="+mn-ea"/>
                <a:sym typeface="+mn-lt"/>
              </a:rPr>
              <a:t>AH</a:t>
            </a:r>
            <a:endParaRPr lang="en-US" altLang="zh-CN" sz="2000" b="1" dirty="0">
              <a:cs typeface="+mn-ea"/>
              <a:sym typeface="+mn-lt"/>
            </a:endParaRPr>
          </a:p>
          <a:p>
            <a:pPr>
              <a:lnSpc>
                <a:spcPct val="85000"/>
              </a:lnSpc>
              <a:buFontTx/>
              <a:buNone/>
            </a:pPr>
            <a:r>
              <a:rPr lang="en-US" altLang="zh-CN" sz="2000" b="1" dirty="0">
                <a:cs typeface="+mn-ea"/>
                <a:sym typeface="+mn-lt"/>
              </a:rPr>
              <a:t>            OUT   DX</a:t>
            </a:r>
            <a:r>
              <a:rPr lang="zh-CN" altLang="en-US" sz="2000" b="1" dirty="0">
                <a:cs typeface="+mn-ea"/>
                <a:sym typeface="+mn-lt"/>
              </a:rPr>
              <a:t>，</a:t>
            </a:r>
            <a:r>
              <a:rPr lang="en-US" altLang="zh-CN" sz="2000" b="1" dirty="0">
                <a:cs typeface="+mn-ea"/>
                <a:sym typeface="+mn-lt"/>
              </a:rPr>
              <a:t>AL		</a:t>
            </a:r>
            <a:r>
              <a:rPr lang="zh-CN" altLang="en-US" sz="2000" b="1" dirty="0">
                <a:cs typeface="+mn-ea"/>
                <a:sym typeface="+mn-lt"/>
              </a:rPr>
              <a:t>；后高（时间常数）</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RET</a:t>
            </a:r>
            <a:endParaRPr lang="en-US" altLang="zh-CN" sz="2000" b="1" dirty="0">
              <a:cs typeface="+mn-ea"/>
              <a:sym typeface="+mn-lt"/>
            </a:endParaRPr>
          </a:p>
        </p:txBody>
      </p:sp>
      <p:pic>
        <p:nvPicPr>
          <p:cNvPr id="3" name="Picture 6" descr="J404"/>
          <p:cNvPicPr>
            <a:picLocks noChangeAspect="1"/>
          </p:cNvPicPr>
          <p:nvPr/>
        </p:nvPicPr>
        <p:blipFill>
          <a:blip r:embed="rId1"/>
          <a:srcRect/>
          <a:stretch>
            <a:fillRect/>
          </a:stretch>
        </p:blipFill>
        <p:spPr>
          <a:xfrm>
            <a:off x="4473677" y="98082"/>
            <a:ext cx="4599023" cy="2045352"/>
          </a:xfrm>
          <a:prstGeom prst="rect">
            <a:avLst/>
          </a:prstGeom>
          <a:noFill/>
          <a:ln w="9525">
            <a:noFill/>
            <a:miter/>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body" idx="1"/>
          </p:nvPr>
        </p:nvSpPr>
        <p:spPr bwMode="auto">
          <a:xfrm>
            <a:off x="683418" y="1730579"/>
            <a:ext cx="7777163" cy="36673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110000"/>
              </a:lnSpc>
              <a:spcBef>
                <a:spcPct val="10000"/>
              </a:spcBef>
              <a:buFontTx/>
              <a:buNone/>
            </a:pPr>
            <a:r>
              <a:rPr lang="en-US" altLang="zh-CN" sz="2400" b="1" dirty="0">
                <a:cs typeface="+mn-ea"/>
                <a:sym typeface="+mn-lt"/>
              </a:rPr>
              <a:t> 82C55</a:t>
            </a:r>
            <a:r>
              <a:rPr lang="zh-CN" altLang="en-US" sz="2400" b="1" dirty="0">
                <a:cs typeface="+mn-ea"/>
                <a:sym typeface="+mn-lt"/>
              </a:rPr>
              <a:t>初始化和启动</a:t>
            </a:r>
            <a:r>
              <a:rPr lang="en-US" altLang="zh-CN" sz="2400" b="1" dirty="0">
                <a:cs typeface="+mn-ea"/>
                <a:sym typeface="+mn-lt"/>
              </a:rPr>
              <a:t>82C54</a:t>
            </a:r>
            <a:r>
              <a:rPr lang="zh-CN" altLang="en-US" sz="2400" b="1" dirty="0">
                <a:cs typeface="+mn-ea"/>
                <a:sym typeface="+mn-lt"/>
              </a:rPr>
              <a:t>子程序</a:t>
            </a:r>
            <a:endParaRPr lang="zh-CN" altLang="en-US" sz="2400" b="1" dirty="0">
              <a:cs typeface="+mn-ea"/>
              <a:sym typeface="+mn-lt"/>
            </a:endParaRPr>
          </a:p>
          <a:p>
            <a:pPr>
              <a:lnSpc>
                <a:spcPct val="110000"/>
              </a:lnSpc>
              <a:spcBef>
                <a:spcPct val="10000"/>
              </a:spcBef>
              <a:buFontTx/>
              <a:buNone/>
            </a:pPr>
            <a:endParaRPr lang="zh-CN" altLang="en-US" sz="1200" b="1" dirty="0">
              <a:cs typeface="+mn-ea"/>
              <a:sym typeface="+mn-lt"/>
            </a:endParaRPr>
          </a:p>
          <a:p>
            <a:pPr>
              <a:lnSpc>
                <a:spcPct val="110000"/>
              </a:lnSpc>
              <a:spcBef>
                <a:spcPct val="10000"/>
              </a:spcBef>
              <a:buFontTx/>
              <a:buNone/>
            </a:pPr>
            <a:r>
              <a:rPr lang="en-US" altLang="zh-CN" sz="2000" b="1" dirty="0">
                <a:cs typeface="+mn-ea"/>
                <a:sym typeface="+mn-lt"/>
              </a:rPr>
              <a:t>INIT55 PROC NEAR</a:t>
            </a:r>
            <a:endParaRPr lang="en-US" altLang="zh-CN" sz="2000" b="1" dirty="0">
              <a:cs typeface="+mn-ea"/>
              <a:sym typeface="+mn-lt"/>
            </a:endParaRPr>
          </a:p>
          <a:p>
            <a:pPr>
              <a:lnSpc>
                <a:spcPct val="110000"/>
              </a:lnSpc>
              <a:spcBef>
                <a:spcPct val="10000"/>
              </a:spcBef>
              <a:buFontTx/>
              <a:buNone/>
            </a:pPr>
            <a:r>
              <a:rPr lang="en-US" altLang="zh-CN" sz="2000" b="1" dirty="0">
                <a:cs typeface="+mn-ea"/>
                <a:sym typeface="+mn-lt"/>
              </a:rPr>
              <a:t>		MOV  DX</a:t>
            </a:r>
            <a:r>
              <a:rPr lang="zh-CN" altLang="en-US" sz="2000" b="1" dirty="0">
                <a:cs typeface="+mn-ea"/>
                <a:sym typeface="+mn-lt"/>
              </a:rPr>
              <a:t>，</a:t>
            </a:r>
            <a:r>
              <a:rPr lang="en-US" altLang="zh-CN" sz="2000" b="1" dirty="0">
                <a:cs typeface="+mn-ea"/>
                <a:sym typeface="+mn-lt"/>
              </a:rPr>
              <a:t>CTR55	</a:t>
            </a:r>
            <a:r>
              <a:rPr lang="zh-CN" altLang="en-US" sz="2000" b="1" dirty="0">
                <a:cs typeface="+mn-ea"/>
                <a:sym typeface="+mn-lt"/>
              </a:rPr>
              <a:t>；</a:t>
            </a:r>
            <a:r>
              <a:rPr lang="en-US" altLang="zh-CN" sz="2000" b="1" dirty="0">
                <a:cs typeface="+mn-ea"/>
                <a:sym typeface="+mn-lt"/>
              </a:rPr>
              <a:t>CTR55</a:t>
            </a:r>
            <a:r>
              <a:rPr lang="zh-CN" altLang="en-US" sz="2000" b="1" dirty="0">
                <a:cs typeface="+mn-ea"/>
                <a:sym typeface="+mn-lt"/>
              </a:rPr>
              <a:t>是</a:t>
            </a:r>
            <a:r>
              <a:rPr lang="en-US" altLang="zh-CN" sz="2000" b="1" dirty="0">
                <a:cs typeface="+mn-ea"/>
                <a:sym typeface="+mn-lt"/>
              </a:rPr>
              <a:t>82C55</a:t>
            </a:r>
            <a:r>
              <a:rPr lang="zh-CN" altLang="en-US" sz="2000" b="1" dirty="0">
                <a:cs typeface="+mn-ea"/>
                <a:sym typeface="+mn-lt"/>
              </a:rPr>
              <a:t>命令口</a:t>
            </a:r>
            <a:endParaRPr lang="zh-CN" altLang="en-US" sz="2000" b="1" dirty="0">
              <a:cs typeface="+mn-ea"/>
              <a:sym typeface="+mn-lt"/>
            </a:endParaRPr>
          </a:p>
          <a:p>
            <a:pPr>
              <a:lnSpc>
                <a:spcPct val="110000"/>
              </a:lnSpc>
              <a:spcBef>
                <a:spcPct val="10000"/>
              </a:spcBef>
              <a:buFontTx/>
              <a:buNone/>
            </a:pPr>
            <a:r>
              <a:rPr lang="zh-CN" altLang="en-US" sz="2000" b="1" dirty="0">
                <a:cs typeface="+mn-ea"/>
                <a:sym typeface="+mn-lt"/>
              </a:rPr>
              <a:t>		</a:t>
            </a:r>
            <a:r>
              <a:rPr lang="en-US" altLang="zh-CN" sz="2000" b="1" dirty="0">
                <a:cs typeface="+mn-ea"/>
                <a:sym typeface="+mn-lt"/>
              </a:rPr>
              <a:t>MOV  AL</a:t>
            </a:r>
            <a:r>
              <a:rPr lang="zh-CN" altLang="en-US" sz="2000" b="1" dirty="0">
                <a:cs typeface="+mn-ea"/>
                <a:sym typeface="+mn-lt"/>
              </a:rPr>
              <a:t>，</a:t>
            </a:r>
            <a:r>
              <a:rPr lang="en-US" altLang="zh-CN" sz="2000" b="1" dirty="0">
                <a:cs typeface="+mn-ea"/>
                <a:sym typeface="+mn-lt"/>
              </a:rPr>
              <a:t>1</a:t>
            </a:r>
            <a:r>
              <a:rPr lang="en-US" altLang="zh-CN" sz="2000" b="1" dirty="0">
                <a:solidFill>
                  <a:srgbClr val="C00000"/>
                </a:solidFill>
                <a:cs typeface="+mn-ea"/>
                <a:sym typeface="+mn-lt"/>
              </a:rPr>
              <a:t>00</a:t>
            </a:r>
            <a:r>
              <a:rPr lang="en-US" altLang="zh-CN" sz="2000" b="1" dirty="0">
                <a:cs typeface="+mn-ea"/>
                <a:sym typeface="+mn-lt"/>
              </a:rPr>
              <a:t>00000B</a:t>
            </a:r>
            <a:r>
              <a:rPr lang="zh-CN" altLang="en-US" sz="2000" b="1" dirty="0">
                <a:cs typeface="+mn-ea"/>
                <a:sym typeface="+mn-lt"/>
              </a:rPr>
              <a:t>；</a:t>
            </a:r>
            <a:r>
              <a:rPr lang="zh-CN" altLang="en-US" sz="2000" b="1" dirty="0">
                <a:solidFill>
                  <a:srgbClr val="C00000"/>
                </a:solidFill>
                <a:cs typeface="+mn-ea"/>
                <a:sym typeface="+mn-lt"/>
              </a:rPr>
              <a:t>方式</a:t>
            </a:r>
            <a:r>
              <a:rPr lang="en-US" altLang="zh-CN" sz="2000" b="1" dirty="0">
                <a:solidFill>
                  <a:srgbClr val="C00000"/>
                </a:solidFill>
                <a:cs typeface="+mn-ea"/>
                <a:sym typeface="+mn-lt"/>
              </a:rPr>
              <a:t>0</a:t>
            </a:r>
            <a:r>
              <a:rPr lang="zh-CN" altLang="en-US" sz="2000" b="1" dirty="0">
                <a:cs typeface="+mn-ea"/>
                <a:sym typeface="+mn-lt"/>
              </a:rPr>
              <a:t>，各口均设为输出</a:t>
            </a:r>
            <a:endParaRPr lang="zh-CN" altLang="en-US" sz="2000" b="1" dirty="0">
              <a:cs typeface="+mn-ea"/>
              <a:sym typeface="+mn-lt"/>
            </a:endParaRPr>
          </a:p>
          <a:p>
            <a:pPr>
              <a:lnSpc>
                <a:spcPct val="110000"/>
              </a:lnSpc>
              <a:spcBef>
                <a:spcPct val="10000"/>
              </a:spcBef>
              <a:buFontTx/>
              <a:buNone/>
            </a:pPr>
            <a:r>
              <a:rPr lang="zh-CN" altLang="en-US" sz="2000" b="1" dirty="0">
                <a:cs typeface="+mn-ea"/>
                <a:sym typeface="+mn-lt"/>
              </a:rPr>
              <a:t>		</a:t>
            </a:r>
            <a:r>
              <a:rPr lang="en-US" altLang="zh-CN" sz="2000" b="1" dirty="0">
                <a:cs typeface="+mn-ea"/>
                <a:sym typeface="+mn-lt"/>
              </a:rPr>
              <a:t>OUT   DX</a:t>
            </a:r>
            <a:r>
              <a:rPr lang="zh-CN" altLang="en-US" sz="2000" b="1" dirty="0">
                <a:cs typeface="+mn-ea"/>
                <a:sym typeface="+mn-lt"/>
              </a:rPr>
              <a:t>，</a:t>
            </a:r>
            <a:r>
              <a:rPr lang="en-US" altLang="zh-CN" sz="2000" b="1" dirty="0">
                <a:cs typeface="+mn-ea"/>
                <a:sym typeface="+mn-lt"/>
              </a:rPr>
              <a:t>AL 	</a:t>
            </a:r>
            <a:r>
              <a:rPr lang="zh-CN" altLang="en-US" sz="2000" b="1" dirty="0">
                <a:cs typeface="+mn-ea"/>
                <a:sym typeface="+mn-lt"/>
              </a:rPr>
              <a:t>；对</a:t>
            </a:r>
            <a:r>
              <a:rPr lang="en-US" altLang="zh-CN" sz="2000" b="1" dirty="0">
                <a:cs typeface="+mn-ea"/>
                <a:sym typeface="+mn-lt"/>
              </a:rPr>
              <a:t>82C55</a:t>
            </a:r>
            <a:r>
              <a:rPr lang="zh-CN" altLang="en-US" sz="2000" b="1" dirty="0">
                <a:cs typeface="+mn-ea"/>
                <a:sym typeface="+mn-lt"/>
              </a:rPr>
              <a:t>初始化</a:t>
            </a:r>
            <a:endParaRPr lang="zh-CN" altLang="en-US" sz="2000" b="1" dirty="0">
              <a:cs typeface="+mn-ea"/>
              <a:sym typeface="+mn-lt"/>
            </a:endParaRPr>
          </a:p>
          <a:p>
            <a:pPr>
              <a:lnSpc>
                <a:spcPct val="110000"/>
              </a:lnSpc>
              <a:spcBef>
                <a:spcPct val="10000"/>
              </a:spcBef>
              <a:buFontTx/>
              <a:buNone/>
            </a:pPr>
            <a:r>
              <a:rPr lang="zh-CN" altLang="en-US" sz="2000" b="1" dirty="0">
                <a:solidFill>
                  <a:schemeClr val="tx2"/>
                </a:solidFill>
                <a:cs typeface="+mn-ea"/>
                <a:sym typeface="+mn-lt"/>
              </a:rPr>
              <a:t>		</a:t>
            </a:r>
            <a:r>
              <a:rPr lang="en-US" altLang="zh-CN" sz="2000" b="1" dirty="0">
                <a:cs typeface="+mn-ea"/>
                <a:sym typeface="+mn-lt"/>
              </a:rPr>
              <a:t>MOV  AL</a:t>
            </a:r>
            <a:r>
              <a:rPr lang="zh-CN" altLang="en-US" sz="2000" b="1" dirty="0">
                <a:cs typeface="+mn-ea"/>
                <a:sym typeface="+mn-lt"/>
              </a:rPr>
              <a:t>，</a:t>
            </a:r>
            <a:r>
              <a:rPr lang="en-US" altLang="zh-CN" sz="2000" b="1" dirty="0">
                <a:cs typeface="+mn-ea"/>
                <a:sym typeface="+mn-lt"/>
              </a:rPr>
              <a:t>0000</a:t>
            </a:r>
            <a:r>
              <a:rPr lang="en-US" altLang="zh-CN" sz="2000" b="1" dirty="0">
                <a:solidFill>
                  <a:srgbClr val="C00000"/>
                </a:solidFill>
                <a:cs typeface="+mn-ea"/>
                <a:sym typeface="+mn-lt"/>
              </a:rPr>
              <a:t>110</a:t>
            </a:r>
            <a:r>
              <a:rPr lang="en-US" altLang="zh-CN" sz="2000" b="1" dirty="0">
                <a:solidFill>
                  <a:srgbClr val="0033CC"/>
                </a:solidFill>
                <a:cs typeface="+mn-ea"/>
                <a:sym typeface="+mn-lt"/>
              </a:rPr>
              <a:t>1</a:t>
            </a:r>
            <a:r>
              <a:rPr lang="en-US" altLang="zh-CN" sz="2000" b="1" dirty="0">
                <a:cs typeface="+mn-ea"/>
                <a:sym typeface="+mn-lt"/>
              </a:rPr>
              <a:t>B</a:t>
            </a:r>
            <a:endParaRPr lang="en-US" altLang="zh-CN" sz="2000" b="1" dirty="0">
              <a:cs typeface="+mn-ea"/>
              <a:sym typeface="+mn-lt"/>
            </a:endParaRPr>
          </a:p>
          <a:p>
            <a:pPr>
              <a:lnSpc>
                <a:spcPct val="110000"/>
              </a:lnSpc>
              <a:spcBef>
                <a:spcPct val="10000"/>
              </a:spcBef>
              <a:buFontTx/>
              <a:buNone/>
            </a:pPr>
            <a:r>
              <a:rPr lang="en-US" altLang="zh-CN" sz="2000" b="1" dirty="0">
                <a:cs typeface="+mn-ea"/>
                <a:sym typeface="+mn-lt"/>
              </a:rPr>
              <a:t>            OUT   DX</a:t>
            </a:r>
            <a:r>
              <a:rPr lang="zh-CN" altLang="en-US" sz="2000" b="1" dirty="0">
                <a:cs typeface="+mn-ea"/>
                <a:sym typeface="+mn-lt"/>
              </a:rPr>
              <a:t>，</a:t>
            </a:r>
            <a:r>
              <a:rPr lang="en-US" altLang="zh-CN" sz="2000" b="1" dirty="0">
                <a:cs typeface="+mn-ea"/>
                <a:sym typeface="+mn-lt"/>
              </a:rPr>
              <a:t>AL		</a:t>
            </a:r>
            <a:r>
              <a:rPr lang="zh-CN" altLang="en-US" sz="2000" b="1" dirty="0">
                <a:cs typeface="+mn-ea"/>
                <a:sym typeface="+mn-lt"/>
              </a:rPr>
              <a:t>；置</a:t>
            </a:r>
            <a:r>
              <a:rPr lang="en-US" altLang="zh-CN" sz="2000" b="1" dirty="0">
                <a:solidFill>
                  <a:srgbClr val="C00000"/>
                </a:solidFill>
                <a:cs typeface="+mn-ea"/>
                <a:sym typeface="+mn-lt"/>
              </a:rPr>
              <a:t>PC</a:t>
            </a:r>
            <a:r>
              <a:rPr lang="en-US" altLang="zh-CN" sz="2000" b="1" baseline="-25000" dirty="0">
                <a:solidFill>
                  <a:srgbClr val="C00000"/>
                </a:solidFill>
                <a:cs typeface="+mn-ea"/>
                <a:sym typeface="+mn-lt"/>
              </a:rPr>
              <a:t>6</a:t>
            </a:r>
            <a:r>
              <a:rPr lang="en-US" altLang="zh-CN" sz="2000" b="1" dirty="0">
                <a:solidFill>
                  <a:srgbClr val="C00000"/>
                </a:solidFill>
                <a:cs typeface="+mn-ea"/>
                <a:sym typeface="+mn-lt"/>
              </a:rPr>
              <a:t>=</a:t>
            </a:r>
            <a:r>
              <a:rPr lang="en-US" altLang="zh-CN" sz="2000" b="1" dirty="0">
                <a:solidFill>
                  <a:srgbClr val="0033CC"/>
                </a:solidFill>
                <a:cs typeface="+mn-ea"/>
                <a:sym typeface="+mn-lt"/>
              </a:rPr>
              <a:t>1</a:t>
            </a:r>
            <a:r>
              <a:rPr lang="zh-CN" altLang="en-US" sz="2000" b="1" dirty="0">
                <a:cs typeface="+mn-ea"/>
                <a:sym typeface="+mn-lt"/>
              </a:rPr>
              <a:t>，打开</a:t>
            </a:r>
            <a:r>
              <a:rPr lang="en-US" altLang="zh-CN" sz="2000" b="1" dirty="0">
                <a:cs typeface="+mn-ea"/>
                <a:sym typeface="+mn-lt"/>
              </a:rPr>
              <a:t>GATE</a:t>
            </a:r>
            <a:r>
              <a:rPr lang="en-US" altLang="zh-CN" sz="2000" b="1" baseline="-25000" dirty="0">
                <a:cs typeface="+mn-ea"/>
                <a:sym typeface="+mn-lt"/>
              </a:rPr>
              <a:t>2</a:t>
            </a:r>
            <a:endParaRPr lang="en-US" altLang="zh-CN" sz="2000" b="1" baseline="-25000" dirty="0">
              <a:cs typeface="+mn-ea"/>
              <a:sym typeface="+mn-lt"/>
            </a:endParaRPr>
          </a:p>
          <a:p>
            <a:pPr>
              <a:lnSpc>
                <a:spcPct val="110000"/>
              </a:lnSpc>
              <a:spcBef>
                <a:spcPct val="10000"/>
              </a:spcBef>
              <a:buFontTx/>
              <a:buNone/>
            </a:pPr>
            <a:r>
              <a:rPr lang="en-US" altLang="zh-CN" sz="2000" b="1" baseline="-25000" dirty="0">
                <a:cs typeface="+mn-ea"/>
                <a:sym typeface="+mn-lt"/>
              </a:rPr>
              <a:t>					</a:t>
            </a:r>
            <a:r>
              <a:rPr lang="zh-CN" altLang="en-US" sz="2000" b="1" dirty="0">
                <a:cs typeface="+mn-ea"/>
                <a:sym typeface="+mn-lt"/>
              </a:rPr>
              <a:t>；使定时器</a:t>
            </a:r>
            <a:r>
              <a:rPr lang="en-US" altLang="zh-CN" sz="2000" b="1" dirty="0">
                <a:cs typeface="+mn-ea"/>
                <a:sym typeface="+mn-lt"/>
              </a:rPr>
              <a:t>2</a:t>
            </a:r>
            <a:r>
              <a:rPr lang="zh-CN" altLang="en-US" sz="2000" b="1" dirty="0">
                <a:cs typeface="+mn-ea"/>
                <a:sym typeface="+mn-lt"/>
              </a:rPr>
              <a:t>输出方波</a:t>
            </a:r>
            <a:endParaRPr lang="zh-CN" altLang="en-US" sz="2000" b="1" dirty="0">
              <a:cs typeface="+mn-ea"/>
              <a:sym typeface="+mn-lt"/>
            </a:endParaRPr>
          </a:p>
          <a:p>
            <a:pPr>
              <a:lnSpc>
                <a:spcPct val="110000"/>
              </a:lnSpc>
              <a:spcBef>
                <a:spcPct val="10000"/>
              </a:spcBef>
              <a:buFontTx/>
              <a:buNone/>
            </a:pPr>
            <a:r>
              <a:rPr lang="zh-CN" altLang="en-US" sz="2000" b="1" dirty="0">
                <a:cs typeface="+mn-ea"/>
                <a:sym typeface="+mn-lt"/>
              </a:rPr>
              <a:t>		</a:t>
            </a:r>
            <a:r>
              <a:rPr lang="en-US" altLang="zh-CN" sz="2000" b="1" dirty="0">
                <a:cs typeface="+mn-ea"/>
                <a:sym typeface="+mn-lt"/>
              </a:rPr>
              <a:t>RET</a:t>
            </a:r>
            <a:endParaRPr lang="en-US" altLang="zh-CN" sz="2000" b="1" dirty="0">
              <a:cs typeface="+mn-ea"/>
              <a:sym typeface="+mn-lt"/>
            </a:endParaRPr>
          </a:p>
        </p:txBody>
      </p:sp>
      <p:pic>
        <p:nvPicPr>
          <p:cNvPr id="3" name="Picture 5" descr="jc1303"/>
          <p:cNvPicPr>
            <a:picLocks noChangeAspect="1" noChangeArrowheads="1"/>
          </p:cNvPicPr>
          <p:nvPr/>
        </p:nvPicPr>
        <p:blipFill>
          <a:blip r:embed="rId1" cstate="hqprint">
            <a:extLst>
              <a:ext uri="{28A0092B-C50C-407E-A947-70E740481C1C}">
                <a14:useLocalDpi xmlns:a14="http://schemas.microsoft.com/office/drawing/2010/main" val="0"/>
              </a:ext>
            </a:extLst>
          </a:blip>
          <a:srcRect/>
          <a:stretch>
            <a:fillRect/>
          </a:stretch>
        </p:blipFill>
        <p:spPr bwMode="auto">
          <a:xfrm>
            <a:off x="3043955" y="151480"/>
            <a:ext cx="6100045" cy="1579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1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4710" y="5397911"/>
            <a:ext cx="6310722" cy="13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body" idx="1"/>
          </p:nvPr>
        </p:nvSpPr>
        <p:spPr bwMode="auto">
          <a:xfrm>
            <a:off x="660502" y="1284698"/>
            <a:ext cx="8080375" cy="5111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indent="0">
              <a:lnSpc>
                <a:spcPct val="85000"/>
              </a:lnSpc>
              <a:buNone/>
            </a:pPr>
            <a:r>
              <a:rPr lang="zh-CN" altLang="en-US" sz="2400" b="1" dirty="0">
                <a:cs typeface="+mn-ea"/>
                <a:sym typeface="+mn-lt"/>
              </a:rPr>
              <a:t>④</a:t>
            </a:r>
            <a:r>
              <a:rPr lang="zh-CN" altLang="en-US" sz="2400" dirty="0">
                <a:cs typeface="+mn-ea"/>
                <a:sym typeface="+mn-lt"/>
              </a:rPr>
              <a:t> </a:t>
            </a:r>
            <a:r>
              <a:rPr lang="zh-CN" altLang="en-US" sz="2400" b="1" dirty="0">
                <a:cs typeface="+mn-ea"/>
                <a:sym typeface="+mn-lt"/>
              </a:rPr>
              <a:t>主程序的相关部分</a:t>
            </a:r>
            <a:endParaRPr lang="zh-CN" altLang="en-US" sz="2400" b="1" dirty="0">
              <a:cs typeface="+mn-ea"/>
              <a:sym typeface="+mn-lt"/>
            </a:endParaRPr>
          </a:p>
          <a:p>
            <a:pPr>
              <a:lnSpc>
                <a:spcPct val="85000"/>
              </a:lnSpc>
              <a:buFont typeface="Wingdings 2" panose="05020102010507070707" pitchFamily="18" charset="2"/>
              <a:buNone/>
            </a:pPr>
            <a:r>
              <a:rPr lang="zh-CN" altLang="en-US" sz="2000" b="1" dirty="0">
                <a:cs typeface="+mn-ea"/>
                <a:sym typeface="+mn-lt"/>
              </a:rPr>
              <a:t>			</a:t>
            </a:r>
            <a:r>
              <a:rPr lang="en-US" altLang="zh-CN" sz="2000" b="1" dirty="0">
                <a:cs typeface="+mn-ea"/>
                <a:sym typeface="+mn-lt"/>
              </a:rPr>
              <a:t>…</a:t>
            </a:r>
            <a:endParaRPr lang="en-US" altLang="zh-CN" sz="2000" b="1" dirty="0">
              <a:cs typeface="+mn-ea"/>
              <a:sym typeface="+mn-lt"/>
            </a:endParaRPr>
          </a:p>
          <a:p>
            <a:pPr>
              <a:lnSpc>
                <a:spcPct val="85000"/>
              </a:lnSpc>
              <a:buFontTx/>
              <a:buNone/>
            </a:pPr>
            <a:r>
              <a:rPr lang="en-US" altLang="zh-CN" sz="2000" b="1" dirty="0">
                <a:cs typeface="+mn-ea"/>
                <a:sym typeface="+mn-lt"/>
              </a:rPr>
              <a:t>		CALL	INIT54		</a:t>
            </a:r>
            <a:r>
              <a:rPr lang="zh-CN" altLang="en-US" sz="2000" b="1" dirty="0">
                <a:cs typeface="+mn-ea"/>
                <a:sym typeface="+mn-lt"/>
              </a:rPr>
              <a:t>；</a:t>
            </a:r>
            <a:r>
              <a:rPr lang="en-US" altLang="zh-CN" sz="2000" b="1" dirty="0">
                <a:cs typeface="+mn-ea"/>
                <a:sym typeface="+mn-lt"/>
              </a:rPr>
              <a:t>82C54A</a:t>
            </a:r>
            <a:r>
              <a:rPr lang="zh-CN" altLang="en-US" sz="2000" b="1" dirty="0">
                <a:cs typeface="+mn-ea"/>
                <a:sym typeface="+mn-lt"/>
              </a:rPr>
              <a:t>初始化程序</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CALL	INIT51		</a:t>
            </a:r>
            <a:r>
              <a:rPr lang="zh-CN" altLang="en-US" sz="2000" b="1" dirty="0">
                <a:cs typeface="+mn-ea"/>
                <a:sym typeface="+mn-lt"/>
              </a:rPr>
              <a:t>；</a:t>
            </a:r>
            <a:r>
              <a:rPr lang="en-US" altLang="zh-CN" sz="2000" b="1" dirty="0">
                <a:cs typeface="+mn-ea"/>
                <a:sym typeface="+mn-lt"/>
              </a:rPr>
              <a:t>8251A</a:t>
            </a:r>
            <a:r>
              <a:rPr lang="zh-CN" altLang="en-US" sz="2000" b="1" dirty="0">
                <a:cs typeface="+mn-ea"/>
                <a:sym typeface="+mn-lt"/>
              </a:rPr>
              <a:t>初始化程序</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CALL	INIT55		</a:t>
            </a:r>
            <a:r>
              <a:rPr lang="zh-CN" altLang="en-US" sz="2000" b="1" dirty="0">
                <a:cs typeface="+mn-ea"/>
                <a:sym typeface="+mn-lt"/>
              </a:rPr>
              <a:t>；</a:t>
            </a:r>
            <a:r>
              <a:rPr lang="en-US" altLang="zh-CN" sz="2000" b="1" dirty="0">
                <a:cs typeface="+mn-ea"/>
                <a:sym typeface="+mn-lt"/>
              </a:rPr>
              <a:t>82C55A</a:t>
            </a:r>
            <a:r>
              <a:rPr lang="zh-CN" altLang="en-US" sz="2000" b="1" dirty="0">
                <a:cs typeface="+mn-ea"/>
                <a:sym typeface="+mn-lt"/>
              </a:rPr>
              <a:t>初始化程序</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a:t>
            </a:r>
            <a:endParaRPr lang="en-US" altLang="zh-CN" sz="2000" b="1" dirty="0">
              <a:cs typeface="+mn-ea"/>
              <a:sym typeface="+mn-lt"/>
            </a:endParaRPr>
          </a:p>
          <a:p>
            <a:pPr>
              <a:lnSpc>
                <a:spcPct val="85000"/>
              </a:lnSpc>
              <a:buFontTx/>
              <a:buNone/>
            </a:pPr>
            <a:r>
              <a:rPr lang="en-US" altLang="zh-CN" sz="2000" b="1" dirty="0">
                <a:cs typeface="+mn-ea"/>
                <a:sym typeface="+mn-lt"/>
              </a:rPr>
              <a:t>LOP</a:t>
            </a:r>
            <a:r>
              <a:rPr lang="zh-CN" altLang="en-US" sz="2000" b="1" dirty="0">
                <a:cs typeface="+mn-ea"/>
                <a:sym typeface="+mn-lt"/>
              </a:rPr>
              <a:t>：	</a:t>
            </a:r>
            <a:r>
              <a:rPr lang="en-US" altLang="zh-CN" sz="2000" b="1" dirty="0">
                <a:solidFill>
                  <a:srgbClr val="0033CC"/>
                </a:solidFill>
                <a:cs typeface="+mn-ea"/>
                <a:sym typeface="+mn-lt"/>
              </a:rPr>
              <a:t>MOV	AH</a:t>
            </a:r>
            <a:r>
              <a:rPr lang="zh-CN" altLang="en-US" sz="2000" b="1" dirty="0">
                <a:solidFill>
                  <a:srgbClr val="0033CC"/>
                </a:solidFill>
                <a:cs typeface="+mn-ea"/>
                <a:sym typeface="+mn-lt"/>
              </a:rPr>
              <a:t>，</a:t>
            </a:r>
            <a:r>
              <a:rPr lang="en-US" altLang="zh-CN" sz="2000" b="1" dirty="0">
                <a:solidFill>
                  <a:srgbClr val="0033CC"/>
                </a:solidFill>
                <a:cs typeface="+mn-ea"/>
                <a:sym typeface="+mn-lt"/>
              </a:rPr>
              <a:t>0BH	</a:t>
            </a:r>
            <a:r>
              <a:rPr lang="zh-CN" altLang="en-US" sz="2000" b="1" dirty="0">
                <a:solidFill>
                  <a:srgbClr val="0033CC"/>
                </a:solidFill>
                <a:cs typeface="+mn-ea"/>
                <a:sym typeface="+mn-lt"/>
              </a:rPr>
              <a:t>；有键按下吗？</a:t>
            </a:r>
            <a:endParaRPr lang="zh-CN" altLang="en-US" sz="2000" b="1" dirty="0">
              <a:solidFill>
                <a:srgbClr val="0033CC"/>
              </a:solidFill>
              <a:cs typeface="+mn-ea"/>
              <a:sym typeface="+mn-lt"/>
            </a:endParaRPr>
          </a:p>
          <a:p>
            <a:pPr>
              <a:lnSpc>
                <a:spcPct val="85000"/>
              </a:lnSpc>
              <a:buFontTx/>
              <a:buNone/>
            </a:pPr>
            <a:r>
              <a:rPr lang="zh-CN" altLang="en-US" sz="2000" b="1" dirty="0">
                <a:solidFill>
                  <a:srgbClr val="0033CC"/>
                </a:solidFill>
                <a:cs typeface="+mn-ea"/>
                <a:sym typeface="+mn-lt"/>
              </a:rPr>
              <a:t>		</a:t>
            </a:r>
            <a:r>
              <a:rPr lang="en-US" altLang="zh-CN" sz="2000" b="1" dirty="0">
                <a:solidFill>
                  <a:srgbClr val="0033CC"/>
                </a:solidFill>
                <a:cs typeface="+mn-ea"/>
                <a:sym typeface="+mn-lt"/>
              </a:rPr>
              <a:t>INT	21H		</a:t>
            </a:r>
            <a:r>
              <a:rPr lang="zh-CN" altLang="en-US" sz="2000" b="1" dirty="0">
                <a:solidFill>
                  <a:srgbClr val="0033CC"/>
                </a:solidFill>
                <a:cs typeface="+mn-ea"/>
                <a:sym typeface="+mn-lt"/>
              </a:rPr>
              <a:t>；有键按下</a:t>
            </a:r>
            <a:r>
              <a:rPr lang="en-US" altLang="zh-CN" sz="2000" b="1" dirty="0">
                <a:solidFill>
                  <a:srgbClr val="0033CC"/>
                </a:solidFill>
                <a:cs typeface="+mn-ea"/>
                <a:sym typeface="+mn-lt"/>
              </a:rPr>
              <a:t>AL=0FFH</a:t>
            </a:r>
            <a:r>
              <a:rPr lang="zh-CN" altLang="en-US" sz="2000" b="1" dirty="0">
                <a:solidFill>
                  <a:srgbClr val="0033CC"/>
                </a:solidFill>
                <a:cs typeface="+mn-ea"/>
                <a:sym typeface="+mn-lt"/>
              </a:rPr>
              <a:t>，无键</a:t>
            </a:r>
            <a:r>
              <a:rPr lang="en-US" altLang="zh-CN" sz="2000" b="1" dirty="0">
                <a:solidFill>
                  <a:srgbClr val="0033CC"/>
                </a:solidFill>
                <a:cs typeface="+mn-ea"/>
                <a:sym typeface="+mn-lt"/>
              </a:rPr>
              <a:t>AL=0H</a:t>
            </a:r>
            <a:endParaRPr lang="en-US" altLang="zh-CN" sz="2000" b="1" dirty="0">
              <a:solidFill>
                <a:srgbClr val="0033CC"/>
              </a:solidFill>
              <a:cs typeface="+mn-ea"/>
              <a:sym typeface="+mn-lt"/>
            </a:endParaRPr>
          </a:p>
          <a:p>
            <a:pPr>
              <a:lnSpc>
                <a:spcPct val="85000"/>
              </a:lnSpc>
              <a:buFontTx/>
              <a:buNone/>
            </a:pPr>
            <a:r>
              <a:rPr lang="en-US" altLang="zh-CN" sz="2000" b="1" dirty="0">
                <a:cs typeface="+mn-ea"/>
                <a:sym typeface="+mn-lt"/>
              </a:rPr>
              <a:t>		CMP	AL</a:t>
            </a:r>
            <a:r>
              <a:rPr lang="zh-CN" altLang="en-US" sz="2000" b="1" dirty="0">
                <a:cs typeface="+mn-ea"/>
                <a:sym typeface="+mn-lt"/>
              </a:rPr>
              <a:t>，</a:t>
            </a:r>
            <a:r>
              <a:rPr lang="en-US" altLang="zh-CN" sz="2000" b="1" dirty="0">
                <a:cs typeface="+mn-ea"/>
                <a:sym typeface="+mn-lt"/>
              </a:rPr>
              <a:t>0</a:t>
            </a:r>
            <a:endParaRPr lang="en-US" altLang="zh-CN" sz="2000" b="1" dirty="0">
              <a:cs typeface="+mn-ea"/>
              <a:sym typeface="+mn-lt"/>
            </a:endParaRPr>
          </a:p>
          <a:p>
            <a:pPr>
              <a:lnSpc>
                <a:spcPct val="85000"/>
              </a:lnSpc>
              <a:buFontTx/>
              <a:buNone/>
            </a:pPr>
            <a:r>
              <a:rPr lang="en-US" altLang="zh-CN" sz="2000" b="1" dirty="0">
                <a:cs typeface="+mn-ea"/>
                <a:sym typeface="+mn-lt"/>
              </a:rPr>
              <a:t>		JE	CHECK		</a:t>
            </a:r>
            <a:r>
              <a:rPr lang="zh-CN" altLang="en-US" sz="2000" b="1" dirty="0">
                <a:cs typeface="+mn-ea"/>
                <a:sym typeface="+mn-lt"/>
              </a:rPr>
              <a:t>；无，查</a:t>
            </a:r>
            <a:r>
              <a:rPr lang="en-US" altLang="zh-CN" sz="2000" b="1" dirty="0">
                <a:cs typeface="+mn-ea"/>
                <a:sym typeface="+mn-lt"/>
              </a:rPr>
              <a:t>8251</a:t>
            </a:r>
            <a:r>
              <a:rPr lang="zh-CN" altLang="en-US" sz="2000" b="1" dirty="0">
                <a:cs typeface="+mn-ea"/>
                <a:sym typeface="+mn-lt"/>
              </a:rPr>
              <a:t>的状态寄存器</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MOV	AH</a:t>
            </a:r>
            <a:r>
              <a:rPr lang="zh-CN" altLang="en-US" sz="2000" b="1" dirty="0">
                <a:cs typeface="+mn-ea"/>
                <a:sym typeface="+mn-lt"/>
              </a:rPr>
              <a:t>，</a:t>
            </a:r>
            <a:r>
              <a:rPr lang="en-US" altLang="zh-CN" sz="2000" b="1" dirty="0">
                <a:cs typeface="+mn-ea"/>
                <a:sym typeface="+mn-lt"/>
              </a:rPr>
              <a:t>01H	</a:t>
            </a:r>
            <a:r>
              <a:rPr lang="zh-CN" altLang="en-US" sz="2000" b="1" dirty="0">
                <a:cs typeface="+mn-ea"/>
                <a:sym typeface="+mn-lt"/>
              </a:rPr>
              <a:t>；有，从键盘上读入，</a:t>
            </a:r>
            <a:r>
              <a:rPr lang="zh-CN" altLang="en-US" sz="2000" b="1" dirty="0">
                <a:solidFill>
                  <a:srgbClr val="A50021"/>
                </a:solidFill>
                <a:cs typeface="+mn-ea"/>
                <a:sym typeface="+mn-lt"/>
              </a:rPr>
              <a:t>并显示</a:t>
            </a:r>
            <a:endParaRPr lang="zh-CN" altLang="en-US" sz="2000" b="1" dirty="0">
              <a:solidFill>
                <a:srgbClr val="A50021"/>
              </a:solidFill>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INT	21H</a:t>
            </a:r>
            <a:endParaRPr lang="en-US" altLang="zh-CN" sz="2000" b="1" dirty="0">
              <a:cs typeface="+mn-ea"/>
              <a:sym typeface="+mn-lt"/>
            </a:endParaRPr>
          </a:p>
          <a:p>
            <a:pPr>
              <a:lnSpc>
                <a:spcPct val="85000"/>
              </a:lnSpc>
              <a:buFontTx/>
              <a:buNone/>
            </a:pPr>
            <a:r>
              <a:rPr lang="en-US" altLang="zh-CN" sz="2000" b="1" dirty="0">
                <a:cs typeface="+mn-ea"/>
                <a:sym typeface="+mn-lt"/>
              </a:rPr>
              <a:t>		MOV	POINT</a:t>
            </a:r>
            <a:r>
              <a:rPr lang="zh-CN" altLang="en-US" sz="2000" b="1" dirty="0">
                <a:cs typeface="+mn-ea"/>
                <a:sym typeface="+mn-lt"/>
              </a:rPr>
              <a:t>，</a:t>
            </a:r>
            <a:r>
              <a:rPr lang="en-US" altLang="zh-CN" sz="2000" b="1" dirty="0">
                <a:cs typeface="+mn-ea"/>
                <a:sym typeface="+mn-lt"/>
              </a:rPr>
              <a:t>AL	</a:t>
            </a:r>
            <a:r>
              <a:rPr lang="zh-CN" altLang="en-US" sz="2000" b="1" dirty="0">
                <a:cs typeface="+mn-ea"/>
                <a:sym typeface="+mn-lt"/>
              </a:rPr>
              <a:t>；保存键值，以备发送</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CMP	AL</a:t>
            </a:r>
            <a:r>
              <a:rPr lang="zh-CN" altLang="en-US" sz="2000" b="1" dirty="0">
                <a:cs typeface="+mn-ea"/>
                <a:sym typeface="+mn-lt"/>
              </a:rPr>
              <a:t>，</a:t>
            </a:r>
            <a:r>
              <a:rPr lang="en-US" altLang="zh-CN" sz="2000" b="1" dirty="0">
                <a:cs typeface="+mn-ea"/>
                <a:sym typeface="+mn-lt"/>
              </a:rPr>
              <a:t>1BH	</a:t>
            </a:r>
            <a:r>
              <a:rPr lang="zh-CN" altLang="en-US" sz="2000" b="1" dirty="0">
                <a:cs typeface="+mn-ea"/>
                <a:sym typeface="+mn-lt"/>
              </a:rPr>
              <a:t>；是</a:t>
            </a:r>
            <a:r>
              <a:rPr lang="en-US" altLang="zh-CN" sz="2000" b="1" dirty="0">
                <a:cs typeface="+mn-ea"/>
                <a:sym typeface="+mn-lt"/>
              </a:rPr>
              <a:t>ESC</a:t>
            </a:r>
            <a:r>
              <a:rPr lang="zh-CN" altLang="en-US" sz="2000" b="1" dirty="0">
                <a:cs typeface="+mn-ea"/>
                <a:sym typeface="+mn-lt"/>
              </a:rPr>
              <a:t>键吗？</a:t>
            </a:r>
            <a:endParaRPr lang="zh-CN" altLang="en-US" sz="2000" b="1" dirty="0">
              <a:cs typeface="+mn-ea"/>
              <a:sym typeface="+mn-lt"/>
            </a:endParaRPr>
          </a:p>
          <a:p>
            <a:pPr>
              <a:lnSpc>
                <a:spcPct val="85000"/>
              </a:lnSpc>
              <a:buFontTx/>
              <a:buNone/>
            </a:pPr>
            <a:r>
              <a:rPr lang="zh-CN" altLang="en-US" sz="2000" b="1" dirty="0">
                <a:cs typeface="+mn-ea"/>
                <a:sym typeface="+mn-lt"/>
              </a:rPr>
              <a:t>		</a:t>
            </a:r>
            <a:r>
              <a:rPr lang="en-US" altLang="zh-CN" sz="2000" b="1" dirty="0">
                <a:cs typeface="+mn-ea"/>
                <a:sym typeface="+mn-lt"/>
              </a:rPr>
              <a:t>JE	OVER		</a:t>
            </a:r>
            <a:r>
              <a:rPr lang="zh-CN" altLang="en-US" sz="2000" b="1" dirty="0">
                <a:cs typeface="+mn-ea"/>
                <a:sym typeface="+mn-lt"/>
              </a:rPr>
              <a:t>；是就返回</a:t>
            </a:r>
            <a:r>
              <a:rPr lang="en-US" altLang="zh-CN" sz="2000" b="1" dirty="0">
                <a:cs typeface="+mn-ea"/>
                <a:sym typeface="+mn-lt"/>
              </a:rPr>
              <a:t>DOS</a:t>
            </a:r>
            <a:endParaRPr lang="en-US" altLang="zh-CN" sz="2000" b="1" dirty="0">
              <a:cs typeface="+mn-ea"/>
              <a:sym typeface="+mn-lt"/>
            </a:endParaRPr>
          </a:p>
        </p:txBody>
      </p:sp>
    </p:spTree>
  </p:cSld>
  <p:clrMapOvr>
    <a:masterClrMapping/>
  </p:clrMapOvr>
  <p:transition>
    <p:push dir="d"/>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body" idx="1"/>
          </p:nvPr>
        </p:nvSpPr>
        <p:spPr bwMode="auto">
          <a:xfrm>
            <a:off x="793115" y="1374775"/>
            <a:ext cx="8417560" cy="532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110000"/>
              </a:lnSpc>
              <a:spcBef>
                <a:spcPct val="10000"/>
              </a:spcBef>
              <a:buFontTx/>
              <a:buNone/>
            </a:pPr>
            <a:r>
              <a:rPr lang="en-US" altLang="zh-CN" sz="2000" b="1" dirty="0">
                <a:cs typeface="+mn-ea"/>
                <a:sym typeface="+mn-lt"/>
              </a:rPr>
              <a:t>CHECK</a:t>
            </a:r>
            <a:r>
              <a:rPr lang="zh-CN" altLang="en-US" sz="2000" b="1" dirty="0">
                <a:cs typeface="+mn-ea"/>
                <a:sym typeface="+mn-lt"/>
              </a:rPr>
              <a:t>：</a:t>
            </a:r>
            <a:r>
              <a:rPr lang="en-US" altLang="zh-CN" sz="2000" b="1" dirty="0">
                <a:solidFill>
                  <a:srgbClr val="0033CC"/>
                </a:solidFill>
                <a:cs typeface="+mn-ea"/>
                <a:sym typeface="+mn-lt"/>
              </a:rPr>
              <a:t>MOV	DX</a:t>
            </a:r>
            <a:r>
              <a:rPr lang="zh-CN" altLang="en-US" sz="2000" b="1" dirty="0">
                <a:solidFill>
                  <a:srgbClr val="0033CC"/>
                </a:solidFill>
                <a:cs typeface="+mn-ea"/>
                <a:sym typeface="+mn-lt"/>
              </a:rPr>
              <a:t>，</a:t>
            </a:r>
            <a:r>
              <a:rPr lang="en-US" altLang="zh-CN" sz="2000" b="1" dirty="0">
                <a:solidFill>
                  <a:srgbClr val="0033CC"/>
                </a:solidFill>
                <a:cs typeface="+mn-ea"/>
                <a:sym typeface="+mn-lt"/>
              </a:rPr>
              <a:t>CTR51	</a:t>
            </a:r>
            <a:r>
              <a:rPr lang="zh-CN" altLang="en-US" sz="2000" b="1" dirty="0">
                <a:solidFill>
                  <a:srgbClr val="0033CC"/>
                </a:solidFill>
                <a:cs typeface="+mn-ea"/>
                <a:sym typeface="+mn-lt"/>
              </a:rPr>
              <a:t>；查</a:t>
            </a:r>
            <a:r>
              <a:rPr lang="en-US" altLang="zh-CN" sz="2000" b="1" dirty="0">
                <a:solidFill>
                  <a:srgbClr val="0033CC"/>
                </a:solidFill>
                <a:cs typeface="+mn-ea"/>
                <a:sym typeface="+mn-lt"/>
              </a:rPr>
              <a:t>8251</a:t>
            </a:r>
            <a:r>
              <a:rPr lang="zh-CN" altLang="en-US" sz="2000" b="1" dirty="0">
                <a:solidFill>
                  <a:srgbClr val="0033CC"/>
                </a:solidFill>
                <a:cs typeface="+mn-ea"/>
                <a:sym typeface="+mn-lt"/>
              </a:rPr>
              <a:t>的状态寄存器</a:t>
            </a:r>
            <a:endParaRPr lang="zh-CN" altLang="en-US" sz="2000" b="1" dirty="0">
              <a:solidFill>
                <a:srgbClr val="0033CC"/>
              </a:solidFill>
              <a:cs typeface="+mn-ea"/>
              <a:sym typeface="+mn-lt"/>
            </a:endParaRPr>
          </a:p>
          <a:p>
            <a:pPr>
              <a:lnSpc>
                <a:spcPct val="110000"/>
              </a:lnSpc>
              <a:spcBef>
                <a:spcPct val="10000"/>
              </a:spcBef>
              <a:buFontTx/>
              <a:buNone/>
            </a:pPr>
            <a:r>
              <a:rPr lang="zh-CN" altLang="en-US" sz="2000" b="1" dirty="0">
                <a:solidFill>
                  <a:srgbClr val="0033CC"/>
                </a:solidFill>
                <a:cs typeface="+mn-ea"/>
                <a:sym typeface="+mn-lt"/>
              </a:rPr>
              <a:t>		   </a:t>
            </a:r>
            <a:r>
              <a:rPr lang="en-US" altLang="zh-CN" sz="2000" b="1" dirty="0">
                <a:solidFill>
                  <a:srgbClr val="0033CC"/>
                </a:solidFill>
                <a:cs typeface="+mn-ea"/>
                <a:sym typeface="+mn-lt"/>
              </a:rPr>
              <a:t>IN	AL</a:t>
            </a:r>
            <a:r>
              <a:rPr lang="zh-CN" altLang="en-US" sz="2000" b="1" dirty="0">
                <a:solidFill>
                  <a:srgbClr val="0033CC"/>
                </a:solidFill>
                <a:cs typeface="+mn-ea"/>
                <a:sym typeface="+mn-lt"/>
              </a:rPr>
              <a:t>，</a:t>
            </a:r>
            <a:r>
              <a:rPr lang="en-US" altLang="zh-CN" sz="2000" b="1" dirty="0">
                <a:solidFill>
                  <a:srgbClr val="0033CC"/>
                </a:solidFill>
                <a:cs typeface="+mn-ea"/>
                <a:sym typeface="+mn-lt"/>
              </a:rPr>
              <a:t>DX</a:t>
            </a:r>
            <a:endParaRPr lang="en-US" altLang="zh-CN" sz="2000" b="1" dirty="0">
              <a:solidFill>
                <a:srgbClr val="0033CC"/>
              </a:solidFill>
              <a:cs typeface="+mn-ea"/>
              <a:sym typeface="+mn-lt"/>
            </a:endParaRPr>
          </a:p>
          <a:p>
            <a:pPr>
              <a:lnSpc>
                <a:spcPct val="110000"/>
              </a:lnSpc>
              <a:spcBef>
                <a:spcPct val="10000"/>
              </a:spcBef>
              <a:buFontTx/>
              <a:buNone/>
            </a:pPr>
            <a:r>
              <a:rPr lang="en-US" altLang="zh-CN" sz="2000" b="1" dirty="0">
                <a:solidFill>
                  <a:srgbClr val="0033CC"/>
                </a:solidFill>
                <a:cs typeface="+mn-ea"/>
                <a:sym typeface="+mn-lt"/>
              </a:rPr>
              <a:t>		   TEST	AL</a:t>
            </a:r>
            <a:r>
              <a:rPr lang="zh-CN" altLang="en-US" sz="2000" b="1" dirty="0">
                <a:solidFill>
                  <a:srgbClr val="0033CC"/>
                </a:solidFill>
                <a:cs typeface="+mn-ea"/>
                <a:sym typeface="+mn-lt"/>
              </a:rPr>
              <a:t>，</a:t>
            </a:r>
            <a:r>
              <a:rPr lang="en-US" altLang="zh-CN" sz="2000" b="1" dirty="0">
                <a:solidFill>
                  <a:srgbClr val="0033CC"/>
                </a:solidFill>
                <a:cs typeface="+mn-ea"/>
                <a:sym typeface="+mn-lt"/>
              </a:rPr>
              <a:t>38H	</a:t>
            </a:r>
            <a:r>
              <a:rPr lang="zh-CN" altLang="en-US" sz="2000" b="1" dirty="0">
                <a:solidFill>
                  <a:srgbClr val="0033CC"/>
                </a:solidFill>
                <a:cs typeface="+mn-ea"/>
                <a:sym typeface="+mn-lt"/>
              </a:rPr>
              <a:t>；数据接收出现错误了吗？</a:t>
            </a:r>
            <a:endParaRPr lang="zh-CN" altLang="en-US" sz="2000" b="1" dirty="0">
              <a:solidFill>
                <a:srgbClr val="0033CC"/>
              </a:solidFill>
              <a:cs typeface="+mn-ea"/>
              <a:sym typeface="+mn-lt"/>
            </a:endParaRPr>
          </a:p>
          <a:p>
            <a:pPr>
              <a:lnSpc>
                <a:spcPct val="110000"/>
              </a:lnSpc>
              <a:spcBef>
                <a:spcPct val="10000"/>
              </a:spcBef>
              <a:buFontTx/>
              <a:buNone/>
            </a:pPr>
            <a:r>
              <a:rPr lang="zh-CN" altLang="en-US" sz="2000" b="1" dirty="0">
                <a:solidFill>
                  <a:srgbClr val="0033CC"/>
                </a:solidFill>
                <a:cs typeface="+mn-ea"/>
                <a:sym typeface="+mn-lt"/>
              </a:rPr>
              <a:t>		   </a:t>
            </a:r>
            <a:r>
              <a:rPr lang="en-US" altLang="zh-CN" sz="2000" b="1" dirty="0">
                <a:solidFill>
                  <a:srgbClr val="0033CC"/>
                </a:solidFill>
                <a:cs typeface="+mn-ea"/>
                <a:sym typeface="+mn-lt"/>
              </a:rPr>
              <a:t>JNZ	ERROR		</a:t>
            </a:r>
            <a:r>
              <a:rPr lang="zh-CN" altLang="en-US" sz="2000" b="1" dirty="0">
                <a:solidFill>
                  <a:srgbClr val="0033CC"/>
                </a:solidFill>
                <a:cs typeface="+mn-ea"/>
                <a:sym typeface="+mn-lt"/>
              </a:rPr>
              <a:t>；有错，进行出错处理	</a:t>
            </a:r>
            <a:r>
              <a:rPr lang="zh-CN" altLang="en-US" sz="2000" b="1" dirty="0">
                <a:cs typeface="+mn-ea"/>
                <a:sym typeface="+mn-lt"/>
              </a:rPr>
              <a:t>	 </a:t>
            </a:r>
            <a:r>
              <a:rPr lang="zh-CN" altLang="en-US" sz="2000" b="1" dirty="0">
                <a:solidFill>
                  <a:srgbClr val="C00000"/>
                </a:solidFill>
                <a:cs typeface="+mn-ea"/>
                <a:sym typeface="+mn-lt"/>
              </a:rPr>
              <a:t>	   </a:t>
            </a:r>
            <a:r>
              <a:rPr lang="en-US" altLang="zh-CN" sz="2000" b="1" dirty="0">
                <a:solidFill>
                  <a:srgbClr val="C00000"/>
                </a:solidFill>
                <a:cs typeface="+mn-ea"/>
                <a:sym typeface="+mn-lt"/>
              </a:rPr>
              <a:t>TEST	AL</a:t>
            </a:r>
            <a:r>
              <a:rPr lang="zh-CN" altLang="en-US" sz="2000" b="1" dirty="0">
                <a:solidFill>
                  <a:srgbClr val="C00000"/>
                </a:solidFill>
                <a:cs typeface="+mn-ea"/>
                <a:sym typeface="+mn-lt"/>
              </a:rPr>
              <a:t>，</a:t>
            </a:r>
            <a:r>
              <a:rPr lang="en-US" altLang="zh-CN" sz="2000" b="1" dirty="0">
                <a:solidFill>
                  <a:srgbClr val="C00000"/>
                </a:solidFill>
                <a:cs typeface="+mn-ea"/>
                <a:sym typeface="+mn-lt"/>
              </a:rPr>
              <a:t>02H	</a:t>
            </a:r>
            <a:r>
              <a:rPr lang="zh-CN" altLang="en-US" sz="2000" b="1" dirty="0">
                <a:solidFill>
                  <a:srgbClr val="C00000"/>
                </a:solidFill>
                <a:cs typeface="+mn-ea"/>
                <a:sym typeface="+mn-lt"/>
              </a:rPr>
              <a:t>；没有错，已接收到数据吗？	 </a:t>
            </a:r>
            <a:endParaRPr lang="en-US" altLang="zh-CN" sz="2000" b="1" dirty="0">
              <a:solidFill>
                <a:srgbClr val="C00000"/>
              </a:solidFill>
              <a:cs typeface="+mn-ea"/>
              <a:sym typeface="+mn-lt"/>
            </a:endParaRPr>
          </a:p>
          <a:p>
            <a:pPr>
              <a:lnSpc>
                <a:spcPct val="110000"/>
              </a:lnSpc>
              <a:spcBef>
                <a:spcPct val="10000"/>
              </a:spcBef>
              <a:buFontTx/>
              <a:buNone/>
            </a:pPr>
            <a:r>
              <a:rPr lang="en-US" altLang="zh-CN" sz="2000" b="1" dirty="0">
                <a:solidFill>
                  <a:srgbClr val="C00000"/>
                </a:solidFill>
                <a:cs typeface="+mn-ea"/>
                <a:sym typeface="+mn-lt"/>
              </a:rPr>
              <a:t>               JNZ	RECEIVE	</a:t>
            </a:r>
            <a:r>
              <a:rPr lang="zh-CN" altLang="en-US" sz="2000" b="1" dirty="0">
                <a:solidFill>
                  <a:srgbClr val="C00000"/>
                </a:solidFill>
                <a:cs typeface="+mn-ea"/>
                <a:sym typeface="+mn-lt"/>
              </a:rPr>
              <a:t>；转入接收字符程序</a:t>
            </a:r>
            <a:endParaRPr lang="zh-CN" altLang="en-US" sz="2000" b="1" dirty="0">
              <a:solidFill>
                <a:srgbClr val="C00000"/>
              </a:solidFill>
              <a:cs typeface="+mn-ea"/>
              <a:sym typeface="+mn-lt"/>
            </a:endParaRPr>
          </a:p>
          <a:p>
            <a:pPr>
              <a:lnSpc>
                <a:spcPct val="110000"/>
              </a:lnSpc>
              <a:spcBef>
                <a:spcPct val="10000"/>
              </a:spcBef>
              <a:buFontTx/>
              <a:buNone/>
            </a:pPr>
            <a:r>
              <a:rPr lang="zh-CN" altLang="en-US" sz="2000" b="1" dirty="0">
                <a:cs typeface="+mn-ea"/>
                <a:sym typeface="+mn-lt"/>
              </a:rPr>
              <a:t>		   </a:t>
            </a:r>
            <a:r>
              <a:rPr lang="en-US" altLang="zh-CN" sz="2000" b="1" dirty="0">
                <a:solidFill>
                  <a:srgbClr val="009900"/>
                </a:solidFill>
                <a:cs typeface="+mn-ea"/>
                <a:sym typeface="+mn-lt"/>
              </a:rPr>
              <a:t>TEST	AL</a:t>
            </a:r>
            <a:r>
              <a:rPr lang="zh-CN" altLang="en-US" sz="2000" b="1" dirty="0">
                <a:solidFill>
                  <a:srgbClr val="009900"/>
                </a:solidFill>
                <a:cs typeface="+mn-ea"/>
                <a:sym typeface="+mn-lt"/>
              </a:rPr>
              <a:t>，</a:t>
            </a:r>
            <a:r>
              <a:rPr lang="en-US" altLang="zh-CN" sz="2000" b="1" dirty="0">
                <a:solidFill>
                  <a:srgbClr val="009900"/>
                </a:solidFill>
                <a:cs typeface="+mn-ea"/>
                <a:sym typeface="+mn-lt"/>
              </a:rPr>
              <a:t>01H	</a:t>
            </a:r>
            <a:r>
              <a:rPr lang="zh-CN" altLang="en-US" sz="2000" b="1" dirty="0">
                <a:solidFill>
                  <a:srgbClr val="009900"/>
                </a:solidFill>
                <a:cs typeface="+mn-ea"/>
                <a:sym typeface="+mn-lt"/>
              </a:rPr>
              <a:t>；发送字符准备好了吗？</a:t>
            </a:r>
            <a:endParaRPr lang="zh-CN" altLang="en-US" sz="2000" b="1" dirty="0">
              <a:solidFill>
                <a:srgbClr val="009900"/>
              </a:solidFill>
              <a:cs typeface="+mn-ea"/>
              <a:sym typeface="+mn-lt"/>
            </a:endParaRPr>
          </a:p>
          <a:p>
            <a:pPr>
              <a:lnSpc>
                <a:spcPct val="110000"/>
              </a:lnSpc>
              <a:spcBef>
                <a:spcPct val="10000"/>
              </a:spcBef>
              <a:buFontTx/>
              <a:buNone/>
            </a:pPr>
            <a:r>
              <a:rPr lang="zh-CN" altLang="en-US" sz="2000" b="1" dirty="0">
                <a:solidFill>
                  <a:srgbClr val="009900"/>
                </a:solidFill>
                <a:cs typeface="+mn-ea"/>
                <a:sym typeface="+mn-lt"/>
              </a:rPr>
              <a:t>		   </a:t>
            </a:r>
            <a:r>
              <a:rPr lang="en-US" altLang="zh-CN" sz="2000" b="1" dirty="0">
                <a:solidFill>
                  <a:srgbClr val="009900"/>
                </a:solidFill>
                <a:cs typeface="+mn-ea"/>
                <a:sym typeface="+mn-lt"/>
              </a:rPr>
              <a:t>JNZ	TRANSMIT	</a:t>
            </a:r>
            <a:r>
              <a:rPr lang="zh-CN" altLang="en-US" sz="2000" b="1" dirty="0">
                <a:solidFill>
                  <a:srgbClr val="009900"/>
                </a:solidFill>
                <a:cs typeface="+mn-ea"/>
                <a:sym typeface="+mn-lt"/>
              </a:rPr>
              <a:t>；转入发送字符程序</a:t>
            </a:r>
            <a:endParaRPr lang="zh-CN" altLang="en-US" sz="2000" b="1" dirty="0">
              <a:solidFill>
                <a:srgbClr val="009900"/>
              </a:solidFill>
              <a:cs typeface="+mn-ea"/>
              <a:sym typeface="+mn-lt"/>
            </a:endParaRPr>
          </a:p>
          <a:p>
            <a:pPr>
              <a:lnSpc>
                <a:spcPct val="110000"/>
              </a:lnSpc>
              <a:spcBef>
                <a:spcPct val="10000"/>
              </a:spcBef>
              <a:buFontTx/>
              <a:buNone/>
            </a:pPr>
            <a:r>
              <a:rPr lang="zh-CN" altLang="en-US" sz="2000" b="1" dirty="0">
                <a:cs typeface="+mn-ea"/>
                <a:sym typeface="+mn-lt"/>
              </a:rPr>
              <a:t>		   </a:t>
            </a:r>
            <a:r>
              <a:rPr lang="en-US" altLang="zh-CN" sz="2000" b="1" dirty="0">
                <a:cs typeface="+mn-ea"/>
                <a:sym typeface="+mn-lt"/>
              </a:rPr>
              <a:t>JMP	LOP		</a:t>
            </a:r>
            <a:r>
              <a:rPr lang="zh-CN" altLang="en-US" sz="2000" b="1" dirty="0">
                <a:cs typeface="+mn-ea"/>
                <a:sym typeface="+mn-lt"/>
              </a:rPr>
              <a:t>；转</a:t>
            </a:r>
            <a:r>
              <a:rPr lang="en-US" altLang="zh-CN" sz="2000" b="1" dirty="0">
                <a:cs typeface="+mn-ea"/>
                <a:sym typeface="+mn-lt"/>
              </a:rPr>
              <a:t>LOP</a:t>
            </a:r>
            <a:r>
              <a:rPr lang="zh-CN" altLang="en-US" sz="2000" b="1" dirty="0">
                <a:cs typeface="+mn-ea"/>
                <a:sym typeface="+mn-lt"/>
              </a:rPr>
              <a:t>去查键盘按键</a:t>
            </a:r>
            <a:endParaRPr lang="zh-CN" altLang="en-US" sz="2000" b="1" dirty="0">
              <a:cs typeface="+mn-ea"/>
              <a:sym typeface="+mn-lt"/>
            </a:endParaRPr>
          </a:p>
          <a:p>
            <a:pPr>
              <a:lnSpc>
                <a:spcPct val="110000"/>
              </a:lnSpc>
              <a:spcBef>
                <a:spcPct val="10000"/>
              </a:spcBef>
              <a:buFontTx/>
              <a:buNone/>
            </a:pPr>
            <a:r>
              <a:rPr lang="en-US" altLang="zh-CN" sz="2000" b="1" dirty="0">
                <a:cs typeface="+mn-ea"/>
                <a:sym typeface="+mn-lt"/>
              </a:rPr>
              <a:t>TRANSMIT</a:t>
            </a:r>
            <a:r>
              <a:rPr lang="zh-CN" altLang="en-US" sz="2000" b="1" dirty="0">
                <a:cs typeface="+mn-ea"/>
                <a:sym typeface="+mn-lt"/>
              </a:rPr>
              <a:t>：</a:t>
            </a:r>
            <a:endParaRPr lang="zh-CN" altLang="en-US" sz="2000" b="1" dirty="0">
              <a:cs typeface="+mn-ea"/>
              <a:sym typeface="+mn-lt"/>
            </a:endParaRPr>
          </a:p>
          <a:p>
            <a:pPr>
              <a:lnSpc>
                <a:spcPct val="110000"/>
              </a:lnSpc>
              <a:spcBef>
                <a:spcPct val="10000"/>
              </a:spcBef>
              <a:buFontTx/>
              <a:buNone/>
            </a:pPr>
            <a:r>
              <a:rPr lang="zh-CN" altLang="en-US" sz="2000" b="1" dirty="0">
                <a:cs typeface="+mn-ea"/>
                <a:sym typeface="+mn-lt"/>
              </a:rPr>
              <a:t>		   </a:t>
            </a:r>
            <a:r>
              <a:rPr lang="en-US" altLang="zh-CN" sz="2000" b="1" dirty="0">
                <a:cs typeface="+mn-ea"/>
                <a:sym typeface="+mn-lt"/>
              </a:rPr>
              <a:t>MOV	 DX</a:t>
            </a:r>
            <a:r>
              <a:rPr lang="zh-CN" altLang="en-US" sz="2000" b="1" dirty="0">
                <a:cs typeface="+mn-ea"/>
                <a:sym typeface="+mn-lt"/>
              </a:rPr>
              <a:t>，</a:t>
            </a:r>
            <a:r>
              <a:rPr lang="en-US" altLang="zh-CN" sz="2000" b="1" dirty="0">
                <a:cs typeface="+mn-ea"/>
                <a:sym typeface="+mn-lt"/>
              </a:rPr>
              <a:t>DATA51	</a:t>
            </a:r>
            <a:r>
              <a:rPr lang="zh-CN" altLang="en-US" sz="2000" b="1" dirty="0">
                <a:cs typeface="+mn-ea"/>
                <a:sym typeface="+mn-lt"/>
              </a:rPr>
              <a:t>；</a:t>
            </a:r>
            <a:r>
              <a:rPr lang="en-US" altLang="zh-CN" sz="2000" b="1" dirty="0">
                <a:cs typeface="+mn-ea"/>
                <a:sym typeface="+mn-lt"/>
              </a:rPr>
              <a:t>82C51</a:t>
            </a:r>
            <a:r>
              <a:rPr lang="zh-CN" altLang="en-US" sz="2000" b="1" dirty="0">
                <a:cs typeface="+mn-ea"/>
                <a:sym typeface="+mn-lt"/>
              </a:rPr>
              <a:t>的数据口	</a:t>
            </a:r>
            <a:endParaRPr lang="zh-CN" altLang="en-US" sz="2000" b="1" dirty="0">
              <a:cs typeface="+mn-ea"/>
              <a:sym typeface="+mn-lt"/>
            </a:endParaRPr>
          </a:p>
          <a:p>
            <a:pPr>
              <a:lnSpc>
                <a:spcPct val="110000"/>
              </a:lnSpc>
              <a:spcBef>
                <a:spcPct val="10000"/>
              </a:spcBef>
              <a:buFontTx/>
              <a:buNone/>
            </a:pPr>
            <a:r>
              <a:rPr lang="zh-CN" altLang="en-US" sz="2000" b="1" dirty="0">
                <a:cs typeface="+mn-ea"/>
                <a:sym typeface="+mn-lt"/>
              </a:rPr>
              <a:t>		   </a:t>
            </a:r>
            <a:r>
              <a:rPr lang="en-US" altLang="zh-CN" sz="2000" b="1" dirty="0">
                <a:cs typeface="+mn-ea"/>
                <a:sym typeface="+mn-lt"/>
              </a:rPr>
              <a:t>MOV	 AL</a:t>
            </a:r>
            <a:r>
              <a:rPr lang="zh-CN" altLang="en-US" sz="2000" b="1" dirty="0">
                <a:cs typeface="+mn-ea"/>
                <a:sym typeface="+mn-lt"/>
              </a:rPr>
              <a:t>，</a:t>
            </a:r>
            <a:r>
              <a:rPr lang="en-US" altLang="zh-CN" sz="2000" b="1" dirty="0">
                <a:cs typeface="+mn-ea"/>
                <a:sym typeface="+mn-lt"/>
              </a:rPr>
              <a:t>POINT	</a:t>
            </a:r>
            <a:r>
              <a:rPr lang="zh-CN" altLang="en-US" sz="2000" b="1" dirty="0">
                <a:cs typeface="+mn-ea"/>
                <a:sym typeface="+mn-lt"/>
              </a:rPr>
              <a:t>；取键入值</a:t>
            </a:r>
            <a:endParaRPr lang="zh-CN" altLang="en-US" sz="2000" b="1" dirty="0">
              <a:cs typeface="+mn-ea"/>
              <a:sym typeface="+mn-lt"/>
            </a:endParaRPr>
          </a:p>
          <a:p>
            <a:pPr>
              <a:lnSpc>
                <a:spcPct val="110000"/>
              </a:lnSpc>
              <a:spcBef>
                <a:spcPct val="10000"/>
              </a:spcBef>
              <a:buFontTx/>
              <a:buNone/>
            </a:pPr>
            <a:r>
              <a:rPr lang="zh-CN" altLang="en-US" sz="2000" b="1" dirty="0">
                <a:cs typeface="+mn-ea"/>
                <a:sym typeface="+mn-lt"/>
              </a:rPr>
              <a:t>		   </a:t>
            </a:r>
            <a:r>
              <a:rPr lang="en-US" altLang="zh-CN" sz="2000" b="1" dirty="0">
                <a:cs typeface="+mn-ea"/>
                <a:sym typeface="+mn-lt"/>
              </a:rPr>
              <a:t>OUT	 DX</a:t>
            </a:r>
            <a:r>
              <a:rPr lang="zh-CN" altLang="en-US" sz="2000" b="1" dirty="0">
                <a:cs typeface="+mn-ea"/>
                <a:sym typeface="+mn-lt"/>
              </a:rPr>
              <a:t>，</a:t>
            </a:r>
            <a:r>
              <a:rPr lang="en-US" altLang="zh-CN" sz="2000" b="1" dirty="0">
                <a:cs typeface="+mn-ea"/>
                <a:sym typeface="+mn-lt"/>
              </a:rPr>
              <a:t>AL 	</a:t>
            </a:r>
            <a:r>
              <a:rPr lang="zh-CN" altLang="en-US" sz="2000" b="1" dirty="0">
                <a:cs typeface="+mn-ea"/>
                <a:sym typeface="+mn-lt"/>
              </a:rPr>
              <a:t>；发送该键入字符</a:t>
            </a:r>
            <a:endParaRPr lang="zh-CN" altLang="en-US" sz="2000" b="1" dirty="0">
              <a:cs typeface="+mn-ea"/>
              <a:sym typeface="+mn-lt"/>
            </a:endParaRPr>
          </a:p>
          <a:p>
            <a:pPr>
              <a:lnSpc>
                <a:spcPct val="110000"/>
              </a:lnSpc>
              <a:spcBef>
                <a:spcPct val="10000"/>
              </a:spcBef>
              <a:buFontTx/>
              <a:buNone/>
            </a:pPr>
            <a:r>
              <a:rPr lang="zh-CN" altLang="en-US" sz="2000" b="1" dirty="0">
                <a:cs typeface="+mn-ea"/>
                <a:sym typeface="+mn-lt"/>
              </a:rPr>
              <a:t>		   </a:t>
            </a:r>
            <a:r>
              <a:rPr lang="en-US" altLang="zh-CN" sz="2000" b="1" dirty="0">
                <a:cs typeface="+mn-ea"/>
                <a:sym typeface="+mn-lt"/>
              </a:rPr>
              <a:t>JMP	 LOP</a:t>
            </a:r>
            <a:endParaRPr lang="en-US" altLang="zh-CN" sz="2000" b="1" dirty="0">
              <a:cs typeface="+mn-ea"/>
              <a:sym typeface="+mn-lt"/>
            </a:endParaRPr>
          </a:p>
        </p:txBody>
      </p:sp>
      <p:pic>
        <p:nvPicPr>
          <p:cNvPr id="3" name="Picture 71" descr="JC142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93084" y="105772"/>
            <a:ext cx="7569200" cy="1268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bwMode="auto">
          <a:xfrm>
            <a:off x="2807879" y="22124"/>
            <a:ext cx="2703871" cy="1352343"/>
          </a:xfrm>
          <a:prstGeom prst="rect">
            <a:avLst/>
          </a:prstGeom>
          <a:noFill/>
          <a:ln w="38100"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5" name="矩形 4"/>
          <p:cNvSpPr/>
          <p:nvPr/>
        </p:nvSpPr>
        <p:spPr bwMode="auto">
          <a:xfrm>
            <a:off x="6327009" y="22123"/>
            <a:ext cx="964379" cy="1352343"/>
          </a:xfrm>
          <a:prstGeom prst="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6" name="矩形 5"/>
          <p:cNvSpPr/>
          <p:nvPr/>
        </p:nvSpPr>
        <p:spPr bwMode="auto">
          <a:xfrm>
            <a:off x="7355249" y="22123"/>
            <a:ext cx="964379" cy="1352343"/>
          </a:xfrm>
          <a:prstGeom prst="rect">
            <a:avLst/>
          </a:prstGeom>
          <a:noFill/>
          <a:ln w="38100"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body" idx="1"/>
          </p:nvPr>
        </p:nvSpPr>
        <p:spPr bwMode="auto">
          <a:xfrm>
            <a:off x="396977" y="1446059"/>
            <a:ext cx="8350045" cy="5057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110000"/>
              </a:lnSpc>
              <a:spcBef>
                <a:spcPct val="10000"/>
              </a:spcBef>
              <a:buFontTx/>
              <a:buNone/>
            </a:pPr>
            <a:r>
              <a:rPr lang="en-US" altLang="zh-CN" sz="2200" b="1" dirty="0">
                <a:cs typeface="+mn-ea"/>
                <a:sym typeface="+mn-lt"/>
              </a:rPr>
              <a:t>RECEIVE</a:t>
            </a:r>
            <a:r>
              <a:rPr lang="zh-CN" altLang="en-US" sz="2200" b="1" dirty="0">
                <a:cs typeface="+mn-ea"/>
                <a:sym typeface="+mn-lt"/>
              </a:rPr>
              <a:t>：</a:t>
            </a:r>
            <a:endParaRPr lang="zh-CN" altLang="en-US" sz="2200" b="1" dirty="0">
              <a:cs typeface="+mn-ea"/>
              <a:sym typeface="+mn-lt"/>
            </a:endParaRPr>
          </a:p>
          <a:p>
            <a:pPr>
              <a:lnSpc>
                <a:spcPct val="110000"/>
              </a:lnSpc>
              <a:spcBef>
                <a:spcPct val="10000"/>
              </a:spcBef>
              <a:buFontTx/>
              <a:buNone/>
            </a:pPr>
            <a:r>
              <a:rPr lang="zh-CN" altLang="en-US" sz="2200" b="1" dirty="0">
                <a:cs typeface="+mn-ea"/>
                <a:sym typeface="+mn-lt"/>
              </a:rPr>
              <a:t>		 </a:t>
            </a:r>
            <a:r>
              <a:rPr lang="en-US" altLang="zh-CN" sz="2200" b="1" dirty="0">
                <a:cs typeface="+mn-ea"/>
                <a:sym typeface="+mn-lt"/>
              </a:rPr>
              <a:t>MOV	DX</a:t>
            </a:r>
            <a:r>
              <a:rPr lang="zh-CN" altLang="en-US" sz="2200" b="1" dirty="0">
                <a:cs typeface="+mn-ea"/>
                <a:sym typeface="+mn-lt"/>
              </a:rPr>
              <a:t>，</a:t>
            </a:r>
            <a:r>
              <a:rPr lang="en-US" altLang="zh-CN" sz="2200" b="1" dirty="0">
                <a:cs typeface="+mn-ea"/>
                <a:sym typeface="+mn-lt"/>
              </a:rPr>
              <a:t>DATA51     </a:t>
            </a:r>
            <a:r>
              <a:rPr lang="zh-CN" altLang="en-US" sz="2200" b="1" dirty="0">
                <a:cs typeface="+mn-ea"/>
                <a:sym typeface="+mn-lt"/>
              </a:rPr>
              <a:t>；</a:t>
            </a:r>
            <a:r>
              <a:rPr lang="en-US" altLang="zh-CN" sz="2200" b="1" dirty="0">
                <a:cs typeface="+mn-ea"/>
                <a:sym typeface="+mn-lt"/>
              </a:rPr>
              <a:t>82C51</a:t>
            </a:r>
            <a:r>
              <a:rPr lang="zh-CN" altLang="en-US" sz="2200" b="1" dirty="0">
                <a:cs typeface="+mn-ea"/>
                <a:sym typeface="+mn-lt"/>
              </a:rPr>
              <a:t>的数据口</a:t>
            </a:r>
            <a:endParaRPr lang="zh-CN" altLang="en-US" sz="2200" b="1" dirty="0">
              <a:cs typeface="+mn-ea"/>
              <a:sym typeface="+mn-lt"/>
            </a:endParaRPr>
          </a:p>
          <a:p>
            <a:pPr>
              <a:lnSpc>
                <a:spcPct val="110000"/>
              </a:lnSpc>
              <a:spcBef>
                <a:spcPct val="10000"/>
              </a:spcBef>
              <a:buFontTx/>
              <a:buNone/>
            </a:pPr>
            <a:r>
              <a:rPr lang="zh-CN" altLang="en-US" sz="2200" b="1" dirty="0">
                <a:cs typeface="+mn-ea"/>
                <a:sym typeface="+mn-lt"/>
              </a:rPr>
              <a:t>		 </a:t>
            </a:r>
            <a:r>
              <a:rPr lang="en-US" altLang="zh-CN" sz="2200" b="1" dirty="0">
                <a:cs typeface="+mn-ea"/>
                <a:sym typeface="+mn-lt"/>
              </a:rPr>
              <a:t>IN	AL</a:t>
            </a:r>
            <a:r>
              <a:rPr lang="zh-CN" altLang="en-US" sz="2200" b="1" dirty="0">
                <a:cs typeface="+mn-ea"/>
                <a:sym typeface="+mn-lt"/>
              </a:rPr>
              <a:t>，</a:t>
            </a:r>
            <a:r>
              <a:rPr lang="en-US" altLang="zh-CN" sz="2200" b="1" dirty="0">
                <a:cs typeface="+mn-ea"/>
                <a:sym typeface="+mn-lt"/>
              </a:rPr>
              <a:t>DX	     </a:t>
            </a:r>
            <a:r>
              <a:rPr lang="zh-CN" altLang="en-US" sz="2200" b="1" dirty="0">
                <a:cs typeface="+mn-ea"/>
                <a:sym typeface="+mn-lt"/>
              </a:rPr>
              <a:t>；接收</a:t>
            </a:r>
            <a:r>
              <a:rPr lang="en-US" altLang="zh-CN" sz="2200" b="1" dirty="0">
                <a:cs typeface="+mn-ea"/>
                <a:sym typeface="+mn-lt"/>
              </a:rPr>
              <a:t>1</a:t>
            </a:r>
            <a:r>
              <a:rPr lang="zh-CN" altLang="en-US" sz="2200" b="1" dirty="0">
                <a:cs typeface="+mn-ea"/>
                <a:sym typeface="+mn-lt"/>
              </a:rPr>
              <a:t>个数据</a:t>
            </a:r>
            <a:endParaRPr lang="zh-CN" altLang="en-US" sz="2200" b="1" dirty="0">
              <a:cs typeface="+mn-ea"/>
              <a:sym typeface="+mn-lt"/>
            </a:endParaRPr>
          </a:p>
          <a:p>
            <a:pPr>
              <a:lnSpc>
                <a:spcPct val="110000"/>
              </a:lnSpc>
              <a:spcBef>
                <a:spcPct val="10000"/>
              </a:spcBef>
              <a:buFontTx/>
              <a:buNone/>
            </a:pPr>
            <a:r>
              <a:rPr lang="zh-CN" altLang="en-US" sz="2200" b="1" dirty="0">
                <a:cs typeface="+mn-ea"/>
                <a:sym typeface="+mn-lt"/>
              </a:rPr>
              <a:t>		 </a:t>
            </a:r>
            <a:r>
              <a:rPr lang="en-US" altLang="zh-CN" sz="2200" b="1" dirty="0">
                <a:cs typeface="+mn-ea"/>
                <a:sym typeface="+mn-lt"/>
              </a:rPr>
              <a:t>MOV	DL</a:t>
            </a:r>
            <a:r>
              <a:rPr lang="zh-CN" altLang="en-US" sz="2200" b="1" dirty="0">
                <a:cs typeface="+mn-ea"/>
                <a:sym typeface="+mn-lt"/>
              </a:rPr>
              <a:t>，</a:t>
            </a:r>
            <a:r>
              <a:rPr lang="en-US" altLang="zh-CN" sz="2200" b="1" dirty="0">
                <a:cs typeface="+mn-ea"/>
                <a:sym typeface="+mn-lt"/>
              </a:rPr>
              <a:t>AL</a:t>
            </a:r>
            <a:endParaRPr lang="en-US" altLang="zh-CN" sz="2200" b="1" dirty="0">
              <a:cs typeface="+mn-ea"/>
              <a:sym typeface="+mn-lt"/>
            </a:endParaRPr>
          </a:p>
          <a:p>
            <a:pPr>
              <a:lnSpc>
                <a:spcPct val="110000"/>
              </a:lnSpc>
              <a:spcBef>
                <a:spcPct val="10000"/>
              </a:spcBef>
              <a:buFontTx/>
              <a:buNone/>
            </a:pPr>
            <a:r>
              <a:rPr lang="en-US" altLang="zh-CN" sz="2200" b="1" dirty="0">
                <a:cs typeface="+mn-ea"/>
                <a:sym typeface="+mn-lt"/>
              </a:rPr>
              <a:t>		 </a:t>
            </a:r>
            <a:r>
              <a:rPr lang="en-US" altLang="zh-CN" sz="2200" b="1" dirty="0">
                <a:solidFill>
                  <a:srgbClr val="C00000"/>
                </a:solidFill>
                <a:cs typeface="+mn-ea"/>
                <a:sym typeface="+mn-lt"/>
              </a:rPr>
              <a:t>MOV	AH</a:t>
            </a:r>
            <a:r>
              <a:rPr lang="zh-CN" altLang="en-US" sz="2200" b="1" dirty="0">
                <a:solidFill>
                  <a:srgbClr val="C00000"/>
                </a:solidFill>
                <a:cs typeface="+mn-ea"/>
                <a:sym typeface="+mn-lt"/>
              </a:rPr>
              <a:t>，</a:t>
            </a:r>
            <a:r>
              <a:rPr lang="en-US" altLang="zh-CN" sz="2200" b="1" dirty="0">
                <a:solidFill>
                  <a:srgbClr val="C00000"/>
                </a:solidFill>
                <a:cs typeface="+mn-ea"/>
                <a:sym typeface="+mn-lt"/>
              </a:rPr>
              <a:t>02H	     </a:t>
            </a:r>
            <a:r>
              <a:rPr lang="zh-CN" altLang="en-US" sz="2200" b="1" dirty="0">
                <a:solidFill>
                  <a:srgbClr val="C00000"/>
                </a:solidFill>
                <a:cs typeface="+mn-ea"/>
                <a:sym typeface="+mn-lt"/>
              </a:rPr>
              <a:t>；显示接收的数据</a:t>
            </a:r>
            <a:endParaRPr lang="zh-CN" altLang="en-US" sz="2200" b="1" dirty="0">
              <a:solidFill>
                <a:srgbClr val="C00000"/>
              </a:solidFill>
              <a:cs typeface="+mn-ea"/>
              <a:sym typeface="+mn-lt"/>
            </a:endParaRPr>
          </a:p>
          <a:p>
            <a:pPr>
              <a:lnSpc>
                <a:spcPct val="110000"/>
              </a:lnSpc>
              <a:spcBef>
                <a:spcPct val="10000"/>
              </a:spcBef>
              <a:buFontTx/>
              <a:buNone/>
            </a:pPr>
            <a:r>
              <a:rPr lang="zh-CN" altLang="en-US" sz="2200" b="1" dirty="0">
                <a:solidFill>
                  <a:srgbClr val="C00000"/>
                </a:solidFill>
                <a:cs typeface="+mn-ea"/>
                <a:sym typeface="+mn-lt"/>
              </a:rPr>
              <a:t>		 </a:t>
            </a:r>
            <a:r>
              <a:rPr lang="en-US" altLang="zh-CN" sz="2200" b="1" dirty="0">
                <a:solidFill>
                  <a:srgbClr val="C00000"/>
                </a:solidFill>
                <a:cs typeface="+mn-ea"/>
                <a:sym typeface="+mn-lt"/>
              </a:rPr>
              <a:t>INT	21H</a:t>
            </a:r>
            <a:endParaRPr lang="en-US" altLang="zh-CN" sz="2200" b="1" dirty="0">
              <a:solidFill>
                <a:srgbClr val="C00000"/>
              </a:solidFill>
              <a:cs typeface="+mn-ea"/>
              <a:sym typeface="+mn-lt"/>
            </a:endParaRPr>
          </a:p>
          <a:p>
            <a:pPr>
              <a:lnSpc>
                <a:spcPct val="110000"/>
              </a:lnSpc>
              <a:spcBef>
                <a:spcPct val="10000"/>
              </a:spcBef>
              <a:buFontTx/>
              <a:buNone/>
            </a:pPr>
            <a:r>
              <a:rPr lang="en-US" altLang="zh-CN" sz="2200" b="1" dirty="0">
                <a:cs typeface="+mn-ea"/>
                <a:sym typeface="+mn-lt"/>
              </a:rPr>
              <a:t>		 JMP	LOP		     </a:t>
            </a:r>
            <a:r>
              <a:rPr lang="zh-CN" altLang="en-US" sz="2200" b="1" dirty="0">
                <a:cs typeface="+mn-ea"/>
                <a:sym typeface="+mn-lt"/>
              </a:rPr>
              <a:t>；接收完</a:t>
            </a:r>
            <a:r>
              <a:rPr lang="en-US" altLang="zh-CN" sz="2200" b="1" dirty="0">
                <a:cs typeface="+mn-ea"/>
                <a:sym typeface="+mn-lt"/>
              </a:rPr>
              <a:t>1</a:t>
            </a:r>
            <a:r>
              <a:rPr lang="zh-CN" altLang="en-US" sz="2200" b="1" dirty="0">
                <a:cs typeface="+mn-ea"/>
                <a:sym typeface="+mn-lt"/>
              </a:rPr>
              <a:t>个字符后，继续循环</a:t>
            </a:r>
            <a:endParaRPr lang="zh-CN" altLang="en-US" sz="2200" b="1" dirty="0">
              <a:cs typeface="+mn-ea"/>
              <a:sym typeface="+mn-lt"/>
            </a:endParaRPr>
          </a:p>
          <a:p>
            <a:pPr>
              <a:lnSpc>
                <a:spcPct val="110000"/>
              </a:lnSpc>
              <a:spcBef>
                <a:spcPct val="10000"/>
              </a:spcBef>
              <a:buFontTx/>
              <a:buNone/>
            </a:pPr>
            <a:r>
              <a:rPr lang="en-US" altLang="zh-CN" sz="2200" b="1" dirty="0">
                <a:cs typeface="+mn-ea"/>
                <a:sym typeface="+mn-lt"/>
              </a:rPr>
              <a:t>ERROR</a:t>
            </a:r>
            <a:r>
              <a:rPr lang="zh-CN" altLang="en-US" sz="2200" b="1" dirty="0">
                <a:cs typeface="+mn-ea"/>
                <a:sym typeface="+mn-lt"/>
              </a:rPr>
              <a:t>：	</a:t>
            </a:r>
            <a:r>
              <a:rPr lang="en-US" altLang="zh-CN" sz="2200" b="1" dirty="0">
                <a:cs typeface="+mn-ea"/>
                <a:sym typeface="+mn-lt"/>
              </a:rPr>
              <a:t>…		     </a:t>
            </a:r>
            <a:r>
              <a:rPr lang="zh-CN" altLang="en-US" sz="2200" b="1" dirty="0">
                <a:cs typeface="+mn-ea"/>
                <a:sym typeface="+mn-lt"/>
              </a:rPr>
              <a:t>；略</a:t>
            </a:r>
            <a:endParaRPr lang="zh-CN" altLang="en-US" sz="2200" b="1" dirty="0">
              <a:cs typeface="+mn-ea"/>
              <a:sym typeface="+mn-lt"/>
            </a:endParaRPr>
          </a:p>
          <a:p>
            <a:pPr>
              <a:lnSpc>
                <a:spcPct val="110000"/>
              </a:lnSpc>
              <a:spcBef>
                <a:spcPct val="10000"/>
              </a:spcBef>
              <a:buFontTx/>
              <a:buNone/>
            </a:pPr>
            <a:r>
              <a:rPr lang="zh-CN" altLang="en-US" sz="2200" b="1" dirty="0">
                <a:cs typeface="+mn-ea"/>
                <a:sym typeface="+mn-lt"/>
              </a:rPr>
              <a:t>		 </a:t>
            </a:r>
            <a:r>
              <a:rPr lang="en-US" altLang="zh-CN" sz="2200" b="1" dirty="0">
                <a:cs typeface="+mn-ea"/>
                <a:sym typeface="+mn-lt"/>
              </a:rPr>
              <a:t>JMP	LOP</a:t>
            </a:r>
            <a:endParaRPr lang="en-US" altLang="zh-CN" sz="2200" b="1" dirty="0">
              <a:cs typeface="+mn-ea"/>
              <a:sym typeface="+mn-lt"/>
            </a:endParaRPr>
          </a:p>
          <a:p>
            <a:pPr>
              <a:lnSpc>
                <a:spcPct val="110000"/>
              </a:lnSpc>
              <a:spcBef>
                <a:spcPct val="10000"/>
              </a:spcBef>
              <a:buFontTx/>
              <a:buNone/>
            </a:pPr>
            <a:r>
              <a:rPr lang="en-US" altLang="zh-CN" sz="2200" b="1" dirty="0">
                <a:cs typeface="+mn-ea"/>
                <a:sym typeface="+mn-lt"/>
              </a:rPr>
              <a:t>OVER:	 MOV   AH</a:t>
            </a:r>
            <a:r>
              <a:rPr lang="zh-CN" altLang="en-US" sz="2200" b="1" dirty="0">
                <a:cs typeface="+mn-ea"/>
                <a:sym typeface="+mn-lt"/>
              </a:rPr>
              <a:t>，</a:t>
            </a:r>
            <a:r>
              <a:rPr lang="en-US" altLang="zh-CN" sz="2200" b="1" dirty="0">
                <a:cs typeface="+mn-ea"/>
                <a:sym typeface="+mn-lt"/>
              </a:rPr>
              <a:t>4CH	     </a:t>
            </a:r>
            <a:r>
              <a:rPr lang="zh-CN" altLang="en-US" sz="2200" b="1" dirty="0">
                <a:cs typeface="+mn-ea"/>
                <a:sym typeface="+mn-lt"/>
              </a:rPr>
              <a:t>；接收到</a:t>
            </a:r>
            <a:r>
              <a:rPr lang="en-US" altLang="zh-CN" sz="2200" b="1" dirty="0">
                <a:cs typeface="+mn-ea"/>
                <a:sym typeface="+mn-lt"/>
              </a:rPr>
              <a:t>ESC</a:t>
            </a:r>
            <a:r>
              <a:rPr lang="zh-CN" altLang="en-US" sz="2200" b="1" dirty="0">
                <a:cs typeface="+mn-ea"/>
                <a:sym typeface="+mn-lt"/>
              </a:rPr>
              <a:t>键后结束程序</a:t>
            </a:r>
            <a:endParaRPr lang="zh-CN" altLang="en-US" sz="2200" b="1" dirty="0">
              <a:cs typeface="+mn-ea"/>
              <a:sym typeface="+mn-lt"/>
            </a:endParaRPr>
          </a:p>
          <a:p>
            <a:pPr>
              <a:lnSpc>
                <a:spcPct val="110000"/>
              </a:lnSpc>
              <a:spcBef>
                <a:spcPct val="10000"/>
              </a:spcBef>
              <a:buFontTx/>
              <a:buNone/>
            </a:pPr>
            <a:r>
              <a:rPr lang="zh-CN" altLang="en-US" sz="2200" b="1" dirty="0">
                <a:cs typeface="+mn-ea"/>
                <a:sym typeface="+mn-lt"/>
              </a:rPr>
              <a:t>		 </a:t>
            </a:r>
            <a:r>
              <a:rPr lang="en-US" altLang="zh-CN" sz="2200" b="1" dirty="0">
                <a:cs typeface="+mn-ea"/>
                <a:sym typeface="+mn-lt"/>
              </a:rPr>
              <a:t>INT   21H</a:t>
            </a:r>
            <a:endParaRPr lang="en-US" altLang="zh-CN" sz="2200" b="1" dirty="0">
              <a:cs typeface="+mn-ea"/>
              <a:sym typeface="+mn-lt"/>
            </a:endParaRPr>
          </a:p>
        </p:txBody>
      </p:sp>
    </p:spTree>
  </p:cSld>
  <p:clrMapOvr>
    <a:masterClrMapping/>
  </p:clrMapOvr>
  <p:transition>
    <p:cut/>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ChangeArrowheads="1"/>
          </p:cNvSpPr>
          <p:nvPr/>
        </p:nvSpPr>
        <p:spPr bwMode="auto">
          <a:xfrm>
            <a:off x="679450" y="1177925"/>
            <a:ext cx="8213725" cy="332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Blip>
                <a:blip r:embed="rId1"/>
              </a:buBlip>
              <a:defRPr kumimoji="1"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SzPct val="75000"/>
              <a:buBlip>
                <a:blip r:embed="rId2"/>
              </a:buBlip>
              <a:defRPr kumimoji="1"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har char="•"/>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har char="–"/>
              <a:defRPr kumimoji="1"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tx2"/>
              </a:buClr>
              <a:buChar char="–"/>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Char char="–"/>
              <a:defRPr kumimoji="1" sz="2000">
                <a:solidFill>
                  <a:schemeClr val="tx1"/>
                </a:solidFill>
                <a:latin typeface="Tahoma" panose="020B0604030504040204" pitchFamily="34" charset="0"/>
                <a:ea typeface="宋体" panose="02010600030101010101" pitchFamily="2" charset="-122"/>
              </a:defRPr>
            </a:lvl9pPr>
          </a:lstStyle>
          <a:p>
            <a:pPr eaLnBrk="1" hangingPunct="1">
              <a:lnSpc>
                <a:spcPct val="115000"/>
              </a:lnSpc>
              <a:spcBef>
                <a:spcPct val="15000"/>
              </a:spcBef>
              <a:buFontTx/>
              <a:buNone/>
            </a:pPr>
            <a:r>
              <a:rPr lang="zh-CN" altLang="en-US" sz="2800" b="1">
                <a:latin typeface="楷体_GB2312" pitchFamily="49" charset="-122"/>
                <a:ea typeface="楷体_GB2312" pitchFamily="49" charset="-122"/>
              </a:rPr>
              <a:t>小结：</a:t>
            </a:r>
            <a:r>
              <a:rPr lang="en-US" altLang="zh-CN" sz="2400" b="1">
                <a:solidFill>
                  <a:srgbClr val="800000"/>
                </a:solidFill>
                <a:latin typeface="楷体_GB2312" pitchFamily="49" charset="-122"/>
                <a:ea typeface="楷体_GB2312" pitchFamily="49" charset="-122"/>
              </a:rPr>
              <a:t>8251A</a:t>
            </a:r>
            <a:r>
              <a:rPr lang="zh-CN" altLang="en-US" sz="2400" b="1">
                <a:solidFill>
                  <a:srgbClr val="800000"/>
                </a:solidFill>
                <a:latin typeface="楷体_GB2312" pitchFamily="49" charset="-122"/>
                <a:ea typeface="楷体_GB2312" pitchFamily="49" charset="-122"/>
              </a:rPr>
              <a:t>后面接什么驱动器，就完成什么样的通信线</a:t>
            </a:r>
            <a:endParaRPr lang="zh-CN" altLang="en-US" sz="2400" b="1">
              <a:solidFill>
                <a:srgbClr val="800000"/>
              </a:solidFill>
              <a:latin typeface="楷体_GB2312" pitchFamily="49" charset="-122"/>
              <a:ea typeface="楷体_GB2312" pitchFamily="49" charset="-122"/>
            </a:endParaRPr>
          </a:p>
          <a:p>
            <a:pPr eaLnBrk="1" hangingPunct="1">
              <a:lnSpc>
                <a:spcPct val="115000"/>
              </a:lnSpc>
              <a:spcBef>
                <a:spcPct val="15000"/>
              </a:spcBef>
              <a:buFontTx/>
              <a:buNone/>
            </a:pPr>
            <a:r>
              <a:rPr lang="zh-CN" altLang="en-US" sz="2400" b="1">
                <a:solidFill>
                  <a:srgbClr val="800000"/>
                </a:solidFill>
                <a:latin typeface="楷体_GB2312" pitchFamily="49" charset="-122"/>
                <a:ea typeface="楷体_GB2312" pitchFamily="49" charset="-122"/>
              </a:rPr>
              <a:t>      路的传送。</a:t>
            </a:r>
            <a:endParaRPr lang="zh-CN" altLang="en-US" sz="2400" b="1">
              <a:solidFill>
                <a:srgbClr val="800000"/>
              </a:solidFill>
              <a:latin typeface="楷体_GB2312" pitchFamily="49" charset="-122"/>
              <a:ea typeface="楷体_GB2312" pitchFamily="49" charset="-122"/>
            </a:endParaRPr>
          </a:p>
          <a:p>
            <a:pPr eaLnBrk="1" hangingPunct="1">
              <a:lnSpc>
                <a:spcPct val="115000"/>
              </a:lnSpc>
              <a:spcBef>
                <a:spcPct val="15000"/>
              </a:spcBef>
              <a:buFontTx/>
              <a:buNone/>
            </a:pPr>
            <a:r>
              <a:rPr lang="zh-CN" altLang="en-US" sz="2400" b="1">
                <a:latin typeface="楷体_GB2312" pitchFamily="49" charset="-122"/>
                <a:ea typeface="楷体_GB2312" pitchFamily="49" charset="-122"/>
              </a:rPr>
              <a:t>例：仅接</a:t>
            </a:r>
            <a:r>
              <a:rPr lang="en-US" altLang="zh-CN" sz="2400" b="1">
                <a:latin typeface="楷体_GB2312" pitchFamily="49" charset="-122"/>
                <a:ea typeface="楷体_GB2312" pitchFamily="49" charset="-122"/>
              </a:rPr>
              <a:t>RS232</a:t>
            </a:r>
            <a:r>
              <a:rPr lang="zh-CN" altLang="en-US" sz="2400" b="1">
                <a:latin typeface="楷体_GB2312" pitchFamily="49" charset="-122"/>
                <a:ea typeface="楷体_GB2312" pitchFamily="49" charset="-122"/>
              </a:rPr>
              <a:t>转换，则完成零</a:t>
            </a:r>
            <a:r>
              <a:rPr lang="en-US" altLang="zh-CN" sz="2400" b="1">
                <a:latin typeface="楷体_GB2312" pitchFamily="49" charset="-122"/>
                <a:ea typeface="楷体_GB2312" pitchFamily="49" charset="-122"/>
              </a:rPr>
              <a:t>MODEM</a:t>
            </a:r>
            <a:r>
              <a:rPr lang="zh-CN" altLang="en-US" sz="2400" b="1">
                <a:latin typeface="楷体_GB2312" pitchFamily="49" charset="-122"/>
                <a:ea typeface="楷体_GB2312" pitchFamily="49" charset="-122"/>
              </a:rPr>
              <a:t>的近距离</a:t>
            </a:r>
            <a:r>
              <a:rPr lang="en-US" altLang="zh-CN" sz="2400" b="1">
                <a:latin typeface="楷体_GB2312" pitchFamily="49" charset="-122"/>
                <a:ea typeface="楷体_GB2312" pitchFamily="49" charset="-122"/>
              </a:rPr>
              <a:t>(&lt;15m)</a:t>
            </a:r>
            <a:r>
              <a:rPr lang="zh-CN" altLang="en-US" sz="2400" b="1">
                <a:latin typeface="楷体_GB2312" pitchFamily="49" charset="-122"/>
                <a:ea typeface="楷体_GB2312" pitchFamily="49" charset="-122"/>
              </a:rPr>
              <a:t>传送。</a:t>
            </a:r>
            <a:endParaRPr lang="zh-CN" altLang="en-US" sz="2400" b="1">
              <a:latin typeface="楷体_GB2312" pitchFamily="49" charset="-122"/>
              <a:ea typeface="楷体_GB2312" pitchFamily="49" charset="-122"/>
            </a:endParaRPr>
          </a:p>
          <a:p>
            <a:pPr eaLnBrk="1" hangingPunct="1">
              <a:lnSpc>
                <a:spcPct val="115000"/>
              </a:lnSpc>
              <a:spcBef>
                <a:spcPct val="15000"/>
              </a:spcBef>
              <a:buFontTx/>
              <a:buNone/>
            </a:pPr>
            <a:r>
              <a:rPr lang="zh-CN" altLang="en-US" sz="2400" b="1">
                <a:latin typeface="楷体_GB2312" pitchFamily="49" charset="-122"/>
                <a:ea typeface="楷体_GB2312" pitchFamily="49" charset="-122"/>
              </a:rPr>
              <a:t>例：仅接</a:t>
            </a:r>
            <a:r>
              <a:rPr lang="en-US" altLang="zh-CN" sz="2400" b="1">
                <a:latin typeface="楷体_GB2312" pitchFamily="49" charset="-122"/>
                <a:ea typeface="楷体_GB2312" pitchFamily="49" charset="-122"/>
              </a:rPr>
              <a:t>RS485</a:t>
            </a:r>
            <a:r>
              <a:rPr lang="zh-CN" altLang="en-US" sz="2400" b="1">
                <a:latin typeface="楷体_GB2312" pitchFamily="49" charset="-122"/>
                <a:ea typeface="楷体_GB2312" pitchFamily="49" charset="-122"/>
              </a:rPr>
              <a:t>转换，则完成稍远距离</a:t>
            </a:r>
            <a:r>
              <a:rPr lang="en-US" altLang="zh-CN" sz="2400" b="1">
                <a:latin typeface="楷体_GB2312" pitchFamily="49" charset="-122"/>
                <a:ea typeface="楷体_GB2312" pitchFamily="49" charset="-122"/>
              </a:rPr>
              <a:t>(</a:t>
            </a:r>
            <a:r>
              <a:rPr lang="zh-CN" altLang="en-US" sz="2400" b="1">
                <a:latin typeface="楷体_GB2312" pitchFamily="49" charset="-122"/>
                <a:ea typeface="楷体_GB2312" pitchFamily="49" charset="-122"/>
              </a:rPr>
              <a:t>几十米、几百米</a:t>
            </a:r>
            <a:r>
              <a:rPr lang="en-US" altLang="zh-CN" sz="2400" b="1">
                <a:latin typeface="楷体_GB2312" pitchFamily="49" charset="-122"/>
                <a:ea typeface="楷体_GB2312" pitchFamily="49" charset="-122"/>
              </a:rPr>
              <a:t>)</a:t>
            </a:r>
            <a:r>
              <a:rPr lang="zh-CN" altLang="en-US" sz="2400" b="1">
                <a:latin typeface="楷体_GB2312" pitchFamily="49" charset="-122"/>
                <a:ea typeface="楷体_GB2312" pitchFamily="49" charset="-122"/>
              </a:rPr>
              <a:t>点到点直通传送。</a:t>
            </a:r>
            <a:endParaRPr lang="zh-CN" altLang="en-US" sz="2400" b="1">
              <a:latin typeface="楷体_GB2312" pitchFamily="49" charset="-122"/>
              <a:ea typeface="楷体_GB2312" pitchFamily="49" charset="-122"/>
            </a:endParaRPr>
          </a:p>
          <a:p>
            <a:pPr eaLnBrk="1" hangingPunct="1">
              <a:lnSpc>
                <a:spcPct val="115000"/>
              </a:lnSpc>
              <a:spcBef>
                <a:spcPct val="15000"/>
              </a:spcBef>
              <a:buFontTx/>
              <a:buNone/>
            </a:pPr>
            <a:r>
              <a:rPr lang="zh-CN" altLang="en-US" sz="2400" b="1">
                <a:latin typeface="楷体_GB2312" pitchFamily="49" charset="-122"/>
                <a:ea typeface="楷体_GB2312" pitchFamily="49" charset="-122"/>
              </a:rPr>
              <a:t>例：接</a:t>
            </a:r>
            <a:r>
              <a:rPr lang="en-US" altLang="zh-CN" sz="2400" b="1">
                <a:latin typeface="楷体_GB2312" pitchFamily="49" charset="-122"/>
                <a:ea typeface="楷体_GB2312" pitchFamily="49" charset="-122"/>
              </a:rPr>
              <a:t>RS232</a:t>
            </a:r>
            <a:r>
              <a:rPr lang="zh-CN" altLang="en-US" sz="2400" b="1">
                <a:latin typeface="楷体_GB2312" pitchFamily="49" charset="-122"/>
                <a:ea typeface="楷体_GB2312" pitchFamily="49" charset="-122"/>
              </a:rPr>
              <a:t>转换的同时又接</a:t>
            </a:r>
            <a:r>
              <a:rPr lang="en-US" altLang="zh-CN" sz="2400" b="1">
                <a:latin typeface="楷体_GB2312" pitchFamily="49" charset="-122"/>
                <a:ea typeface="楷体_GB2312" pitchFamily="49" charset="-122"/>
              </a:rPr>
              <a:t>MODEM</a:t>
            </a:r>
            <a:r>
              <a:rPr lang="zh-CN" altLang="en-US" sz="2400" b="1">
                <a:latin typeface="楷体_GB2312" pitchFamily="49" charset="-122"/>
                <a:ea typeface="楷体_GB2312" pitchFamily="49" charset="-122"/>
              </a:rPr>
              <a:t>，则完成专线或共用电话网的远距离（大于千米）传送。</a:t>
            </a:r>
            <a:endParaRPr lang="zh-CN" altLang="en-US" sz="2400" b="1">
              <a:latin typeface="楷体_GB2312" pitchFamily="49" charset="-122"/>
              <a:ea typeface="楷体_GB2312" pitchFamily="49" charset="-122"/>
            </a:endParaRPr>
          </a:p>
        </p:txBody>
      </p:sp>
    </p:spTree>
  </p:cSld>
  <p:clrMapOvr>
    <a:masterClrMapping/>
  </p:clrMapOvr>
  <p:transition>
    <p:random/>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4"/>
          <p:cNvSpPr txBox="1">
            <a:spLocks noChangeArrowheads="1"/>
          </p:cNvSpPr>
          <p:nvPr/>
        </p:nvSpPr>
        <p:spPr bwMode="auto">
          <a:xfrm>
            <a:off x="916053" y="1309396"/>
            <a:ext cx="7173587" cy="503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0000"/>
              </a:lnSpc>
              <a:spcBef>
                <a:spcPct val="5000"/>
              </a:spcBef>
              <a:spcAft>
                <a:spcPct val="20000"/>
              </a:spcAft>
            </a:pPr>
            <a:r>
              <a:rPr kumimoji="1" lang="zh-CN" altLang="en-US" sz="2800" dirty="0">
                <a:solidFill>
                  <a:srgbClr val="C00000"/>
                </a:solidFill>
                <a:latin typeface="+mn-lt"/>
                <a:ea typeface="+mn-ea"/>
                <a:cs typeface="+mn-ea"/>
                <a:sym typeface="+mn-lt"/>
              </a:rPr>
              <a:t>串行通信接口</a:t>
            </a:r>
            <a:r>
              <a:rPr kumimoji="1" lang="en-US" altLang="zh-CN" sz="2800" dirty="0">
                <a:solidFill>
                  <a:srgbClr val="C00000"/>
                </a:solidFill>
                <a:latin typeface="+mn-lt"/>
                <a:ea typeface="+mn-ea"/>
                <a:cs typeface="+mn-ea"/>
                <a:sym typeface="+mn-lt"/>
              </a:rPr>
              <a:t>16550</a:t>
            </a:r>
            <a:r>
              <a:rPr kumimoji="1" lang="zh-CN" altLang="en-US" sz="2800" dirty="0">
                <a:solidFill>
                  <a:srgbClr val="C00000"/>
                </a:solidFill>
                <a:latin typeface="+mn-lt"/>
                <a:ea typeface="+mn-ea"/>
                <a:cs typeface="+mn-ea"/>
                <a:sym typeface="+mn-lt"/>
              </a:rPr>
              <a:t>自学内容：</a:t>
            </a:r>
            <a:endParaRPr kumimoji="1" lang="zh-CN" altLang="en-US" sz="2800" dirty="0">
              <a:solidFill>
                <a:srgbClr val="C00000"/>
              </a:solidFill>
              <a:latin typeface="+mn-lt"/>
              <a:ea typeface="+mn-ea"/>
              <a:cs typeface="+mn-ea"/>
              <a:sym typeface="+mn-lt"/>
            </a:endParaRPr>
          </a:p>
          <a:p>
            <a:pPr>
              <a:lnSpc>
                <a:spcPct val="110000"/>
              </a:lnSpc>
              <a:spcBef>
                <a:spcPct val="5000"/>
              </a:spcBef>
              <a:spcAft>
                <a:spcPct val="20000"/>
              </a:spcAft>
            </a:pPr>
            <a:r>
              <a:rPr kumimoji="1" lang="en-US" altLang="zh-CN" dirty="0">
                <a:latin typeface="+mn-lt"/>
                <a:ea typeface="+mn-ea"/>
                <a:cs typeface="+mn-ea"/>
                <a:sym typeface="+mn-lt"/>
              </a:rPr>
              <a:t>1</a:t>
            </a:r>
            <a:r>
              <a:rPr kumimoji="1" lang="zh-CN" altLang="en-US" dirty="0">
                <a:latin typeface="+mn-lt"/>
                <a:ea typeface="+mn-ea"/>
                <a:cs typeface="+mn-ea"/>
                <a:sym typeface="+mn-lt"/>
              </a:rPr>
              <a:t>、</a:t>
            </a:r>
            <a:r>
              <a:rPr kumimoji="1" lang="en-US" altLang="zh-CN" dirty="0">
                <a:latin typeface="+mn-lt"/>
                <a:ea typeface="+mn-ea"/>
                <a:cs typeface="+mn-ea"/>
                <a:sym typeface="+mn-lt"/>
              </a:rPr>
              <a:t>16550</a:t>
            </a:r>
            <a:r>
              <a:rPr kumimoji="1" lang="zh-CN" altLang="en-US" dirty="0">
                <a:latin typeface="+mn-lt"/>
                <a:ea typeface="+mn-ea"/>
                <a:cs typeface="+mn-ea"/>
                <a:sym typeface="+mn-lt"/>
              </a:rPr>
              <a:t>的外部引脚特性</a:t>
            </a:r>
            <a:endParaRPr kumimoji="1" lang="zh-CN" altLang="en-US" dirty="0">
              <a:latin typeface="+mn-lt"/>
              <a:ea typeface="+mn-ea"/>
              <a:cs typeface="+mn-ea"/>
              <a:sym typeface="+mn-lt"/>
            </a:endParaRPr>
          </a:p>
          <a:p>
            <a:pPr>
              <a:lnSpc>
                <a:spcPct val="110000"/>
              </a:lnSpc>
              <a:spcBef>
                <a:spcPct val="5000"/>
              </a:spcBef>
              <a:spcAft>
                <a:spcPct val="20000"/>
              </a:spcAft>
            </a:pPr>
            <a:r>
              <a:rPr kumimoji="1" lang="zh-CN" altLang="en-US" dirty="0">
                <a:latin typeface="+mn-lt"/>
                <a:ea typeface="+mn-ea"/>
                <a:cs typeface="+mn-ea"/>
                <a:sym typeface="+mn-lt"/>
              </a:rPr>
              <a:t>      理解管脚与状态寄存器的关系</a:t>
            </a:r>
            <a:endParaRPr kumimoji="1" lang="zh-CN" altLang="en-US" dirty="0">
              <a:latin typeface="+mn-lt"/>
              <a:ea typeface="+mn-ea"/>
              <a:cs typeface="+mn-ea"/>
              <a:sym typeface="+mn-lt"/>
            </a:endParaRPr>
          </a:p>
          <a:p>
            <a:pPr>
              <a:lnSpc>
                <a:spcPct val="110000"/>
              </a:lnSpc>
              <a:spcBef>
                <a:spcPct val="5000"/>
              </a:spcBef>
              <a:spcAft>
                <a:spcPct val="20000"/>
              </a:spcAft>
            </a:pPr>
            <a:r>
              <a:rPr kumimoji="1" lang="en-US" altLang="zh-CN" dirty="0">
                <a:latin typeface="+mn-lt"/>
                <a:ea typeface="+mn-ea"/>
                <a:cs typeface="+mn-ea"/>
                <a:sym typeface="+mn-lt"/>
              </a:rPr>
              <a:t>2</a:t>
            </a:r>
            <a:r>
              <a:rPr kumimoji="1" lang="zh-CN" altLang="en-US" dirty="0">
                <a:latin typeface="+mn-lt"/>
                <a:ea typeface="+mn-ea"/>
                <a:cs typeface="+mn-ea"/>
                <a:sym typeface="+mn-lt"/>
              </a:rPr>
              <a:t>、</a:t>
            </a:r>
            <a:r>
              <a:rPr kumimoji="1" lang="en-US" altLang="zh-CN" dirty="0">
                <a:latin typeface="+mn-lt"/>
                <a:ea typeface="+mn-ea"/>
                <a:cs typeface="+mn-ea"/>
                <a:sym typeface="+mn-lt"/>
              </a:rPr>
              <a:t>16550</a:t>
            </a:r>
            <a:r>
              <a:rPr kumimoji="1" lang="zh-CN" altLang="en-US" dirty="0">
                <a:latin typeface="+mn-lt"/>
                <a:ea typeface="+mn-ea"/>
                <a:cs typeface="+mn-ea"/>
                <a:sym typeface="+mn-lt"/>
              </a:rPr>
              <a:t>的内部寄存器及端口地址</a:t>
            </a:r>
            <a:endParaRPr kumimoji="1" lang="zh-CN" altLang="en-US" dirty="0">
              <a:latin typeface="+mn-lt"/>
              <a:ea typeface="+mn-ea"/>
              <a:cs typeface="+mn-ea"/>
              <a:sym typeface="+mn-lt"/>
            </a:endParaRPr>
          </a:p>
          <a:p>
            <a:pPr lvl="1">
              <a:lnSpc>
                <a:spcPct val="110000"/>
              </a:lnSpc>
              <a:spcBef>
                <a:spcPct val="5000"/>
              </a:spcBef>
              <a:spcAft>
                <a:spcPct val="20000"/>
              </a:spcAft>
              <a:buClr>
                <a:srgbClr val="990033"/>
              </a:buClr>
              <a:buSzPct val="80000"/>
              <a:buFont typeface="Wingdings" panose="05000000000000000000" pitchFamily="2" charset="2"/>
              <a:buChar char="l"/>
            </a:pPr>
            <a:r>
              <a:rPr kumimoji="1" lang="zh-CN" altLang="en-US" dirty="0">
                <a:latin typeface="+mn-lt"/>
                <a:ea typeface="+mn-ea"/>
                <a:cs typeface="+mn-ea"/>
                <a:sym typeface="+mn-lt"/>
              </a:rPr>
              <a:t> </a:t>
            </a:r>
            <a:r>
              <a:rPr kumimoji="1" lang="en-US" altLang="zh-CN" dirty="0">
                <a:latin typeface="+mn-lt"/>
                <a:ea typeface="+mn-ea"/>
                <a:cs typeface="+mn-ea"/>
                <a:sym typeface="+mn-lt"/>
              </a:rPr>
              <a:t>16550</a:t>
            </a:r>
            <a:r>
              <a:rPr kumimoji="1" lang="zh-CN" altLang="en-US" dirty="0">
                <a:latin typeface="+mn-lt"/>
                <a:ea typeface="+mn-ea"/>
                <a:cs typeface="+mn-ea"/>
                <a:sym typeface="+mn-lt"/>
              </a:rPr>
              <a:t>的内部寄存器的端口地址公用问题</a:t>
            </a:r>
            <a:endParaRPr kumimoji="1" lang="zh-CN" altLang="en-US" dirty="0">
              <a:latin typeface="+mn-lt"/>
              <a:ea typeface="+mn-ea"/>
              <a:cs typeface="+mn-ea"/>
              <a:sym typeface="+mn-lt"/>
            </a:endParaRPr>
          </a:p>
          <a:p>
            <a:pPr lvl="1">
              <a:lnSpc>
                <a:spcPct val="110000"/>
              </a:lnSpc>
              <a:spcBef>
                <a:spcPct val="5000"/>
              </a:spcBef>
              <a:spcAft>
                <a:spcPct val="20000"/>
              </a:spcAft>
              <a:buClr>
                <a:srgbClr val="990033"/>
              </a:buClr>
              <a:buSzPct val="80000"/>
              <a:buFont typeface="Wingdings" panose="05000000000000000000" pitchFamily="2" charset="2"/>
              <a:buChar char="l"/>
            </a:pPr>
            <a:r>
              <a:rPr kumimoji="1" lang="zh-CN" altLang="en-US" dirty="0">
                <a:latin typeface="+mn-lt"/>
                <a:ea typeface="+mn-ea"/>
                <a:cs typeface="+mn-ea"/>
                <a:sym typeface="+mn-lt"/>
              </a:rPr>
              <a:t> </a:t>
            </a:r>
            <a:r>
              <a:rPr kumimoji="1" lang="en-US" altLang="zh-CN" dirty="0">
                <a:latin typeface="+mn-lt"/>
                <a:ea typeface="+mn-ea"/>
                <a:cs typeface="+mn-ea"/>
                <a:sym typeface="+mn-lt"/>
              </a:rPr>
              <a:t>16550</a:t>
            </a:r>
            <a:r>
              <a:rPr kumimoji="1" lang="zh-CN" altLang="en-US" dirty="0">
                <a:latin typeface="+mn-lt"/>
                <a:ea typeface="+mn-ea"/>
                <a:cs typeface="+mn-ea"/>
                <a:sym typeface="+mn-lt"/>
              </a:rPr>
              <a:t>内部寄存器的格式</a:t>
            </a:r>
            <a:endParaRPr kumimoji="1" lang="zh-CN" altLang="en-US" dirty="0">
              <a:latin typeface="+mn-lt"/>
              <a:ea typeface="+mn-ea"/>
              <a:cs typeface="+mn-ea"/>
              <a:sym typeface="+mn-lt"/>
            </a:endParaRPr>
          </a:p>
          <a:p>
            <a:pPr>
              <a:lnSpc>
                <a:spcPct val="110000"/>
              </a:lnSpc>
              <a:spcBef>
                <a:spcPct val="5000"/>
              </a:spcBef>
              <a:spcAft>
                <a:spcPct val="20000"/>
              </a:spcAft>
              <a:buClr>
                <a:srgbClr val="990033"/>
              </a:buClr>
              <a:buSzPct val="80000"/>
              <a:buFont typeface="Wingdings" panose="05000000000000000000" pitchFamily="2" charset="2"/>
              <a:buNone/>
            </a:pPr>
            <a:r>
              <a:rPr kumimoji="1" lang="en-US" altLang="zh-CN" dirty="0">
                <a:latin typeface="+mn-lt"/>
                <a:ea typeface="+mn-ea"/>
                <a:cs typeface="+mn-ea"/>
                <a:sym typeface="+mn-lt"/>
              </a:rPr>
              <a:t>3</a:t>
            </a:r>
            <a:r>
              <a:rPr kumimoji="1" lang="zh-CN" altLang="en-US" dirty="0">
                <a:latin typeface="+mn-lt"/>
                <a:ea typeface="+mn-ea"/>
                <a:cs typeface="+mn-ea"/>
                <a:sym typeface="+mn-lt"/>
              </a:rPr>
              <a:t>、</a:t>
            </a:r>
            <a:r>
              <a:rPr kumimoji="1" lang="en-US" altLang="zh-CN" dirty="0">
                <a:latin typeface="+mn-lt"/>
                <a:ea typeface="+mn-ea"/>
                <a:cs typeface="+mn-ea"/>
                <a:sym typeface="+mn-lt"/>
              </a:rPr>
              <a:t>16550</a:t>
            </a:r>
            <a:r>
              <a:rPr kumimoji="1" lang="zh-CN" altLang="en-US" dirty="0">
                <a:latin typeface="+mn-lt"/>
                <a:ea typeface="+mn-ea"/>
                <a:cs typeface="+mn-ea"/>
                <a:sym typeface="+mn-lt"/>
              </a:rPr>
              <a:t>的编程</a:t>
            </a:r>
            <a:endParaRPr kumimoji="1" lang="zh-CN" altLang="en-US" dirty="0">
              <a:latin typeface="+mn-lt"/>
              <a:ea typeface="+mn-ea"/>
              <a:cs typeface="+mn-ea"/>
              <a:sym typeface="+mn-lt"/>
            </a:endParaRPr>
          </a:p>
          <a:p>
            <a:pPr lvl="1">
              <a:lnSpc>
                <a:spcPct val="110000"/>
              </a:lnSpc>
              <a:spcBef>
                <a:spcPct val="5000"/>
              </a:spcBef>
              <a:spcAft>
                <a:spcPct val="20000"/>
              </a:spcAft>
              <a:buClr>
                <a:srgbClr val="990033"/>
              </a:buClr>
              <a:buSzPct val="80000"/>
              <a:buFont typeface="Wingdings" panose="05000000000000000000" pitchFamily="2" charset="2"/>
              <a:buChar char="l"/>
            </a:pPr>
            <a:r>
              <a:rPr kumimoji="1" lang="zh-CN" altLang="en-US" dirty="0">
                <a:latin typeface="+mn-lt"/>
                <a:ea typeface="+mn-ea"/>
                <a:cs typeface="+mn-ea"/>
                <a:sym typeface="+mn-lt"/>
              </a:rPr>
              <a:t> </a:t>
            </a:r>
            <a:r>
              <a:rPr kumimoji="1" lang="en-US" altLang="zh-CN" dirty="0">
                <a:latin typeface="+mn-lt"/>
                <a:ea typeface="+mn-ea"/>
                <a:cs typeface="+mn-ea"/>
                <a:sym typeface="+mn-lt"/>
              </a:rPr>
              <a:t>16550</a:t>
            </a:r>
            <a:r>
              <a:rPr kumimoji="1" lang="zh-CN" altLang="en-US" dirty="0">
                <a:latin typeface="+mn-lt"/>
                <a:ea typeface="+mn-ea"/>
                <a:cs typeface="+mn-ea"/>
                <a:sym typeface="+mn-lt"/>
              </a:rPr>
              <a:t>的初始化</a:t>
            </a:r>
            <a:endParaRPr kumimoji="1" lang="zh-CN" altLang="en-US" dirty="0">
              <a:latin typeface="+mn-lt"/>
              <a:ea typeface="+mn-ea"/>
              <a:cs typeface="+mn-ea"/>
              <a:sym typeface="+mn-lt"/>
            </a:endParaRPr>
          </a:p>
          <a:p>
            <a:pPr lvl="1">
              <a:lnSpc>
                <a:spcPct val="110000"/>
              </a:lnSpc>
              <a:spcBef>
                <a:spcPct val="5000"/>
              </a:spcBef>
              <a:spcAft>
                <a:spcPct val="20000"/>
              </a:spcAft>
              <a:buClr>
                <a:srgbClr val="990033"/>
              </a:buClr>
              <a:buSzPct val="80000"/>
              <a:buFont typeface="Wingdings" panose="05000000000000000000" pitchFamily="2" charset="2"/>
              <a:buChar char="l"/>
            </a:pPr>
            <a:r>
              <a:rPr kumimoji="1" lang="zh-CN" altLang="en-US" dirty="0">
                <a:latin typeface="+mn-lt"/>
                <a:ea typeface="+mn-ea"/>
                <a:cs typeface="+mn-ea"/>
                <a:sym typeface="+mn-lt"/>
              </a:rPr>
              <a:t> </a:t>
            </a:r>
            <a:r>
              <a:rPr kumimoji="1" lang="en-US" altLang="zh-CN" dirty="0">
                <a:latin typeface="+mn-lt"/>
                <a:ea typeface="+mn-ea"/>
                <a:cs typeface="+mn-ea"/>
                <a:sym typeface="+mn-lt"/>
              </a:rPr>
              <a:t>16550</a:t>
            </a:r>
            <a:r>
              <a:rPr kumimoji="1" lang="zh-CN" altLang="en-US" dirty="0">
                <a:latin typeface="+mn-lt"/>
                <a:ea typeface="+mn-ea"/>
                <a:cs typeface="+mn-ea"/>
                <a:sym typeface="+mn-lt"/>
              </a:rPr>
              <a:t>的查询方式数据传输</a:t>
            </a:r>
            <a:endParaRPr kumimoji="1" lang="zh-CN" altLang="en-US" dirty="0">
              <a:latin typeface="+mn-lt"/>
              <a:ea typeface="+mn-ea"/>
              <a:cs typeface="+mn-ea"/>
              <a:sym typeface="+mn-lt"/>
            </a:endParaRPr>
          </a:p>
          <a:p>
            <a:pPr lvl="1">
              <a:lnSpc>
                <a:spcPct val="110000"/>
              </a:lnSpc>
              <a:spcBef>
                <a:spcPct val="5000"/>
              </a:spcBef>
              <a:spcAft>
                <a:spcPct val="20000"/>
              </a:spcAft>
              <a:buClr>
                <a:srgbClr val="990033"/>
              </a:buClr>
              <a:buSzPct val="80000"/>
              <a:buFont typeface="Wingdings" panose="05000000000000000000" pitchFamily="2" charset="2"/>
              <a:buChar char="l"/>
            </a:pPr>
            <a:r>
              <a:rPr kumimoji="1" lang="zh-CN" altLang="en-US" dirty="0">
                <a:latin typeface="+mn-lt"/>
                <a:ea typeface="+mn-ea"/>
                <a:cs typeface="+mn-ea"/>
                <a:sym typeface="+mn-lt"/>
              </a:rPr>
              <a:t> </a:t>
            </a:r>
            <a:r>
              <a:rPr kumimoji="1" lang="en-US" altLang="zh-CN" dirty="0">
                <a:latin typeface="+mn-lt"/>
                <a:ea typeface="+mn-ea"/>
                <a:cs typeface="+mn-ea"/>
                <a:sym typeface="+mn-lt"/>
              </a:rPr>
              <a:t>16550</a:t>
            </a:r>
            <a:r>
              <a:rPr kumimoji="1" lang="zh-CN" altLang="en-US" dirty="0">
                <a:latin typeface="+mn-lt"/>
                <a:ea typeface="+mn-ea"/>
                <a:cs typeface="+mn-ea"/>
                <a:sym typeface="+mn-lt"/>
              </a:rPr>
              <a:t>的中断方式数据传输</a:t>
            </a:r>
            <a:endParaRPr kumimoji="1" lang="zh-CN" altLang="en-US" dirty="0">
              <a:latin typeface="+mn-lt"/>
              <a:ea typeface="+mn-ea"/>
              <a:cs typeface="+mn-ea"/>
              <a:sym typeface="+mn-lt"/>
            </a:endParaRPr>
          </a:p>
        </p:txBody>
      </p:sp>
    </p:spTree>
  </p:cSld>
  <p:clrMapOvr>
    <a:masterClrMapping/>
  </p:clrMapOvr>
  <p:transition>
    <p:random/>
  </p:transition>
</p:sld>
</file>

<file path=ppt/tags/tag1.xml><?xml version="1.0" encoding="utf-8"?>
<p:tagLst xmlns:p="http://schemas.openxmlformats.org/presentationml/2006/main">
  <p:tag name="KSO_WPP_MARK_KEY" val="fdf84edd-d819-428f-8fd7-e4edc66e0fef"/>
  <p:tag name="COMMONDATA" val="eyJoZGlkIjoiNzI0ZDMxOWEwMGI0ZDZiNGJmNWQ1OWM5ODViMTcyZTMifQ=="/>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uoyd0qm">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9933"/>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195580" marR="0" indent="-195580" algn="ctr" defTabSz="914400" rtl="0" eaLnBrk="0" fontAlgn="base" latinLnBrk="0" hangingPunct="0">
          <a:lnSpc>
            <a:spcPct val="100000"/>
          </a:lnSpc>
          <a:spcBef>
            <a:spcPct val="0"/>
          </a:spcBef>
          <a:spcAft>
            <a:spcPct val="0"/>
          </a:spcAft>
          <a:buClrTx/>
          <a:buSzTx/>
          <a:buFontTx/>
          <a:buChar char="•"/>
          <a:def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rgbClr val="339933"/>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195580" marR="0" indent="-195580" algn="ctr" defTabSz="914400" rtl="0" eaLnBrk="0" fontAlgn="base" latinLnBrk="0" hangingPunct="0">
          <a:lnSpc>
            <a:spcPct val="100000"/>
          </a:lnSpc>
          <a:spcBef>
            <a:spcPct val="0"/>
          </a:spcBef>
          <a:spcAft>
            <a:spcPct val="0"/>
          </a:spcAft>
          <a:buClrTx/>
          <a:buSzTx/>
          <a:buFontTx/>
          <a:buChar char="•"/>
          <a:def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15262</Words>
  <Application>WPS 演示</Application>
  <PresentationFormat>全屏显示(4:3)</PresentationFormat>
  <Paragraphs>1062</Paragraphs>
  <Slides>87</Slides>
  <Notes>43</Notes>
  <HiddenSlides>10</HiddenSlides>
  <MMClips>0</MMClips>
  <ScaleCrop>false</ScaleCrop>
  <HeadingPairs>
    <vt:vector size="8" baseType="variant">
      <vt:variant>
        <vt:lpstr>已用的字体</vt:lpstr>
      </vt:variant>
      <vt:variant>
        <vt:i4>18</vt:i4>
      </vt:variant>
      <vt:variant>
        <vt:lpstr>主题</vt:lpstr>
      </vt:variant>
      <vt:variant>
        <vt:i4>1</vt:i4>
      </vt:variant>
      <vt:variant>
        <vt:lpstr>嵌入 OLE 服务器</vt:lpstr>
      </vt:variant>
      <vt:variant>
        <vt:i4>1</vt:i4>
      </vt:variant>
      <vt:variant>
        <vt:lpstr>幻灯片标题</vt:lpstr>
      </vt:variant>
      <vt:variant>
        <vt:i4>87</vt:i4>
      </vt:variant>
    </vt:vector>
  </HeadingPairs>
  <TitlesOfParts>
    <vt:vector size="107" baseType="lpstr">
      <vt:lpstr>Arial</vt:lpstr>
      <vt:lpstr>宋体</vt:lpstr>
      <vt:lpstr>Wingdings</vt:lpstr>
      <vt:lpstr>Times New Roman</vt:lpstr>
      <vt:lpstr>隶书</vt:lpstr>
      <vt:lpstr>微软雅黑</vt:lpstr>
      <vt:lpstr>黑体</vt:lpstr>
      <vt:lpstr>Calibri</vt:lpstr>
      <vt:lpstr>华文新魏</vt:lpstr>
      <vt:lpstr>楷体_GB2312</vt:lpstr>
      <vt:lpstr>新宋体</vt:lpstr>
      <vt:lpstr>Wingdings 2</vt:lpstr>
      <vt:lpstr>Tahoma</vt:lpstr>
      <vt:lpstr>Arial Unicode MS</vt:lpstr>
      <vt:lpstr>-apple-system</vt:lpstr>
      <vt:lpstr>Segoe Print</vt:lpstr>
      <vt:lpstr>Cambria Math</vt:lpstr>
      <vt:lpstr>Arial</vt:lpstr>
      <vt:lpstr>默认设计模板</vt:lpstr>
      <vt:lpstr>PBrush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bjtu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zq</dc:creator>
  <cp:lastModifiedBy>许万茹</cp:lastModifiedBy>
  <cp:revision>2107</cp:revision>
  <dcterms:created xsi:type="dcterms:W3CDTF">2007-07-12T10:32:00Z</dcterms:created>
  <dcterms:modified xsi:type="dcterms:W3CDTF">2023-05-30T03:25:05Z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120210EF9E434B20A5BDA4B2C3FB4C57</vt:lpwstr>
  </property>
</Properties>
</file>