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sldIdLst>
    <p:sldId id="442" r:id="rId3"/>
    <p:sldId id="516" r:id="rId4"/>
    <p:sldId id="1109" r:id="rId6"/>
    <p:sldId id="1033" r:id="rId7"/>
    <p:sldId id="1034" r:id="rId8"/>
    <p:sldId id="1035" r:id="rId9"/>
    <p:sldId id="1036" r:id="rId10"/>
    <p:sldId id="1037" r:id="rId11"/>
    <p:sldId id="1110" r:id="rId12"/>
    <p:sldId id="1038" r:id="rId13"/>
    <p:sldId id="1112" r:id="rId14"/>
    <p:sldId id="1113" r:id="rId15"/>
    <p:sldId id="1040" r:id="rId16"/>
    <p:sldId id="1100" r:id="rId17"/>
    <p:sldId id="1044" r:id="rId18"/>
    <p:sldId id="1115" r:id="rId19"/>
    <p:sldId id="1114" r:id="rId20"/>
    <p:sldId id="1045" r:id="rId21"/>
    <p:sldId id="1046" r:id="rId22"/>
    <p:sldId id="1181" r:id="rId23"/>
    <p:sldId id="1047" r:id="rId24"/>
    <p:sldId id="1048" r:id="rId25"/>
    <p:sldId id="1049" r:id="rId26"/>
    <p:sldId id="1117" r:id="rId27"/>
    <p:sldId id="1051" r:id="rId28"/>
    <p:sldId id="1052" r:id="rId29"/>
    <p:sldId id="1053" r:id="rId30"/>
    <p:sldId id="1118" r:id="rId31"/>
    <p:sldId id="1054" r:id="rId32"/>
    <p:sldId id="1055" r:id="rId33"/>
    <p:sldId id="1056" r:id="rId34"/>
    <p:sldId id="1057" r:id="rId35"/>
    <p:sldId id="1101" r:id="rId36"/>
    <p:sldId id="1058" r:id="rId37"/>
    <p:sldId id="505" r:id="rId38"/>
    <p:sldId id="506" r:id="rId39"/>
    <p:sldId id="507" r:id="rId40"/>
    <p:sldId id="508" r:id="rId41"/>
    <p:sldId id="509" r:id="rId42"/>
    <p:sldId id="510" r:id="rId43"/>
    <p:sldId id="1079" r:id="rId44"/>
    <p:sldId id="1080" r:id="rId45"/>
    <p:sldId id="1119" r:id="rId46"/>
    <p:sldId id="1081" r:id="rId47"/>
    <p:sldId id="1082" r:id="rId48"/>
    <p:sldId id="1083" r:id="rId49"/>
    <p:sldId id="1120" r:id="rId50"/>
    <p:sldId id="1084" r:id="rId51"/>
    <p:sldId id="1121" r:id="rId52"/>
    <p:sldId id="326" r:id="rId53"/>
    <p:sldId id="1102" r:id="rId54"/>
    <p:sldId id="1103" r:id="rId55"/>
    <p:sldId id="1104" r:id="rId56"/>
    <p:sldId id="1090" r:id="rId57"/>
    <p:sldId id="1091" r:id="rId58"/>
    <p:sldId id="1087" r:id="rId59"/>
    <p:sldId id="1105" r:id="rId60"/>
    <p:sldId id="1089" r:id="rId61"/>
    <p:sldId id="1088" r:id="rId62"/>
    <p:sldId id="1106" r:id="rId63"/>
  </p:sldIdLst>
  <p:sldSz cx="9144000" cy="6858000" type="screen4x3"/>
  <p:notesSz cx="6858000" cy="9144000"/>
  <p:custDataLst>
    <p:tags r:id="rId6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FFFF"/>
    <a:srgbClr val="006600"/>
    <a:srgbClr val="008000"/>
    <a:srgbClr val="003399"/>
    <a:srgbClr val="0000FF"/>
    <a:srgbClr val="009900"/>
    <a:srgbClr val="990033"/>
    <a:srgbClr val="FFFFF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62" autoAdjust="0"/>
    <p:restoredTop sz="77267" autoAdjust="0"/>
  </p:normalViewPr>
  <p:slideViewPr>
    <p:cSldViewPr snapToGrid="0" showGuides="1">
      <p:cViewPr varScale="1">
        <p:scale>
          <a:sx n="82" d="100"/>
          <a:sy n="82" d="100"/>
        </p:scale>
        <p:origin x="106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7" Type="http://schemas.openxmlformats.org/officeDocument/2006/relationships/tags" Target="tags/tag2.xml"/><Relationship Id="rId66" Type="http://schemas.openxmlformats.org/officeDocument/2006/relationships/tableStyles" Target="tableStyles.xml"/><Relationship Id="rId65" Type="http://schemas.openxmlformats.org/officeDocument/2006/relationships/viewProps" Target="viewProps.xml"/><Relationship Id="rId64" Type="http://schemas.openxmlformats.org/officeDocument/2006/relationships/presProps" Target="presProps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buFontTx/>
              <a:buNone/>
              <a:defRPr sz="1200" b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 b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buFontTx/>
              <a:buNone/>
              <a:defRPr sz="1200" b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b="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1812FB0-5795-445B-AD49-CD7FFD5BC9CE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1CDE2919-64A5-4A9A-9837-F31D3E62176E}" type="slidenum">
              <a:rPr lang="zh-CN" altLang="en-US" sz="1200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812FB0-5795-445B-AD49-CD7FFD5BC9C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53E9A2-088C-43FB-A664-39D86DB9D27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BC45E19-F80A-40AC-81D2-6B4EF1E76724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FBF7FB-8C20-4846-AB85-D32FD9A0C98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79CC1A-1C6F-4DBB-AFD7-FC0EF01C4260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ECEE2F-A493-4B8B-A886-56CB73EAD17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6DBCCCE-167D-4B3A-A88D-8B3A1380FBF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-465138" y="6438900"/>
            <a:ext cx="3816351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05838" y="6542088"/>
            <a:ext cx="638175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733F28-3D1F-445A-ACB9-0530A6EDFD2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9FE0D98-F2E1-4202-9A6A-5782A1D0FF6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2911D3-0C63-4CD7-8C67-7C9DE40D56CB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F7ED7C-42E3-4E2A-8DC2-971F445CEE4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522FEA-F4A7-41AA-8E7D-5CF9641BAA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微机原理与接口技术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466637-3FAA-418E-912E-E75392B21B6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6407D-CE85-4106-9E7F-56B2B9D65C59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0" y="6308725"/>
            <a:ext cx="38163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56B6397-579B-4700-BED4-08C810F9022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6.jpeg"/><Relationship Id="rId18" Type="http://schemas.openxmlformats.org/officeDocument/2006/relationships/image" Target="../media/image5.png"/><Relationship Id="rId17" Type="http://schemas.openxmlformats.org/officeDocument/2006/relationships/image" Target="../media/image4.png"/><Relationship Id="rId16" Type="http://schemas.openxmlformats.org/officeDocument/2006/relationships/image" Target="../media/image3.jpeg"/><Relationship Id="rId15" Type="http://schemas.openxmlformats.org/officeDocument/2006/relationships/image" Target="../media/image2.jpeg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5473700" y="320675"/>
            <a:ext cx="275748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95580" indent="-19558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zh-CN" altLang="zh-CN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307138"/>
            <a:ext cx="2627313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lvl1pPr algn="ctr" eaLnBrk="1" hangingPunct="1">
              <a:buFontTx/>
              <a:buNone/>
              <a:defRPr kumimoji="0" b="0" i="1" dirty="0">
                <a:solidFill>
                  <a:srgbClr val="C00000"/>
                </a:solidFill>
                <a:latin typeface="+mn-lt"/>
                <a:ea typeface="隶书" panose="02010509060101010101" pitchFamily="49" charset="-122"/>
              </a:defRPr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6750" y="6381750"/>
            <a:ext cx="638175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kumimoji="0" sz="1600" b="1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61FAD6B-E8BC-4343-B561-EBEB38E52CEA}" type="slidenum">
              <a:rPr lang="en-US" altLang="zh-CN"/>
            </a:fld>
            <a:endParaRPr lang="en-US" altLang="zh-CN"/>
          </a:p>
        </p:txBody>
      </p:sp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5402263" y="320675"/>
            <a:ext cx="2757487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95580" indent="-19558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zh-CN" altLang="zh-CN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 userDrawn="1"/>
        </p:nvSpPr>
        <p:spPr bwMode="auto">
          <a:xfrm>
            <a:off x="363216" y="921544"/>
            <a:ext cx="8673280" cy="61104"/>
          </a:xfrm>
          <a:prstGeom prst="rect">
            <a:avLst/>
          </a:prstGeom>
          <a:gradFill flip="none" rotWithShape="1">
            <a:gsLst>
              <a:gs pos="0">
                <a:srgbClr val="133984">
                  <a:gamma/>
                  <a:tint val="0"/>
                  <a:invGamma/>
                </a:srgbClr>
              </a:gs>
              <a:gs pos="100000">
                <a:srgbClr val="16429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pic>
        <p:nvPicPr>
          <p:cNvPr id="1034" name="Picture 27"/>
          <p:cNvPicPr>
            <a:picLocks noChangeAspect="1" noChangeArrowheads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6213"/>
            <a:ext cx="842963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28"/>
          <p:cNvPicPr>
            <a:picLocks noChangeAspect="1" noChangeArrowheads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180975"/>
            <a:ext cx="9525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9"/>
          <p:cNvPicPr>
            <a:picLocks noChangeAspect="1" noChangeArrowheads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79388"/>
            <a:ext cx="8382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31"/>
          <p:cNvPicPr>
            <a:picLocks noChangeAspect="1" noChangeArrowheads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563" y="184150"/>
            <a:ext cx="7620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32"/>
          <p:cNvPicPr>
            <a:picLocks noChangeAspect="1" noChangeArrowheads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4150"/>
            <a:ext cx="881062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3979863"/>
            <a:ext cx="2914650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447517" y="145733"/>
            <a:ext cx="2478564" cy="6826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random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png"/><Relationship Id="rId2" Type="http://schemas.openxmlformats.org/officeDocument/2006/relationships/tags" Target="../tags/tag1.xml"/><Relationship Id="rId1" Type="http://schemas.openxmlformats.org/officeDocument/2006/relationships/hyperlink" Target="http://www.51hei.com/UpFiles/Pic/2007-07/20077296475123509.gif" TargetMode="Externa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인터넷0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094671" y="4143448"/>
            <a:ext cx="293751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ea typeface="黑体" panose="02010609060101010101" pitchFamily="49" charset="-122"/>
              </a:rPr>
              <a:t>主讲：</a:t>
            </a:r>
            <a:r>
              <a:rPr lang="zh-CN" altLang="en-US" sz="3600" dirty="0">
                <a:solidFill>
                  <a:srgbClr val="CC3300"/>
                </a:solidFill>
                <a:ea typeface="黑体" panose="02010609060101010101" pitchFamily="49" charset="-122"/>
              </a:rPr>
              <a:t>许万茹</a:t>
            </a:r>
            <a:endParaRPr lang="zh-CN" altLang="en-US" sz="3600" dirty="0">
              <a:solidFill>
                <a:srgbClr val="CC3300"/>
              </a:solidFill>
              <a:ea typeface="黑体" panose="02010609060101010101" pitchFamily="49" charset="-122"/>
            </a:endParaRPr>
          </a:p>
        </p:txBody>
      </p:sp>
      <p:sp>
        <p:nvSpPr>
          <p:cNvPr id="5" name="页脚占位符 1"/>
          <p:cNvSpPr>
            <a:spLocks noGrp="1"/>
          </p:cNvSpPr>
          <p:nvPr>
            <p:ph type="ftr" sz="quarter" idx="10"/>
          </p:nvPr>
        </p:nvSpPr>
        <p:spPr>
          <a:xfrm>
            <a:off x="5868144" y="534550"/>
            <a:ext cx="3091805" cy="1077218"/>
          </a:xfrm>
        </p:spPr>
        <p:txBody>
          <a:bodyPr/>
          <a:lstStyle/>
          <a:p>
            <a:pPr>
              <a:defRPr/>
            </a:pPr>
            <a:r>
              <a:rPr kumimoji="1" lang="zh-CN" altLang="en-US" sz="3200" dirty="0"/>
              <a:t>汇编与接口技术</a:t>
            </a:r>
            <a:endParaRPr kumimoji="1" lang="zh-CN" altLang="en-US" sz="3200" dirty="0"/>
          </a:p>
        </p:txBody>
      </p:sp>
      <p:pic>
        <p:nvPicPr>
          <p:cNvPr id="6" name="Picture 12" descr="交大校徽 拷贝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11" y="5072227"/>
            <a:ext cx="13303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 bwMode="auto">
          <a:xfrm>
            <a:off x="6080759" y="903250"/>
            <a:ext cx="3205549" cy="5644890"/>
          </a:xfrm>
          <a:prstGeom prst="rect">
            <a:avLst/>
          </a:prstGeom>
          <a:blipFill dpi="0" rotWithShape="1">
            <a:blip r:embed="rId3">
              <a:alphaModFix amt="55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985835" y="2728912"/>
            <a:ext cx="7172325" cy="7080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kumimoji="1" lang="en-US" altLang="zh-CN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kumimoji="1"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</a:t>
            </a:r>
            <a:r>
              <a:rPr kumimoji="1" lang="en-US" altLang="zh-CN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A/D</a:t>
            </a:r>
            <a:r>
              <a:rPr kumimoji="1"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kumimoji="1" lang="en-US" altLang="zh-CN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D/A</a:t>
            </a:r>
            <a:r>
              <a:rPr kumimoji="1"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转换器接口</a:t>
            </a:r>
            <a:endParaRPr kumimoji="1" lang="zh-CN" altLang="en-US" sz="4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页脚占位符 1"/>
          <p:cNvSpPr txBox="1"/>
          <p:nvPr/>
        </p:nvSpPr>
        <p:spPr bwMode="auto">
          <a:xfrm>
            <a:off x="0" y="-19039"/>
            <a:ext cx="9143999" cy="5835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defPPr>
              <a:defRPr lang="zh-CN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 kumimoji="0" sz="2400" b="0" i="1" kern="1200">
                <a:solidFill>
                  <a:srgbClr val="C00000"/>
                </a:solidFill>
                <a:latin typeface="+mn-lt"/>
                <a:ea typeface="隶书" panose="020105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defRPr/>
            </a:pPr>
            <a:r>
              <a:rPr kumimoji="1" lang="zh-CN" altLang="en-US" sz="3200" i="0" dirty="0">
                <a:solidFill>
                  <a:srgbClr val="FFFF00"/>
                </a:solidFill>
              </a:rPr>
              <a:t>北京交通大学          微机</a:t>
            </a:r>
            <a:r>
              <a:rPr kumimoji="1" lang="zh-CN" altLang="en-US" sz="3200" i="0" dirty="0">
                <a:solidFill>
                  <a:srgbClr val="FFFF00"/>
                </a:solidFill>
              </a:rPr>
              <a:t>系统与接口技术</a:t>
            </a:r>
            <a:endParaRPr kumimoji="1" lang="zh-CN" altLang="en-US" sz="3200" i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文本框 29"/>
          <p:cNvSpPr txBox="1">
            <a:spLocks noChangeArrowheads="1"/>
          </p:cNvSpPr>
          <p:nvPr/>
        </p:nvSpPr>
        <p:spPr bwMode="auto">
          <a:xfrm>
            <a:off x="3069614" y="1005074"/>
            <a:ext cx="3004771" cy="5256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342900" indent="-342900" algn="just" defTabSz="561975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rgbClr val="002060"/>
                </a:solidFill>
                <a:latin typeface="楷体_GB2312" pitchFamily="49" charset="-122"/>
                <a:ea typeface="楷体_GB231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+mn-lt"/>
                <a:ea typeface="+mn-ea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+mn-lt"/>
                <a:ea typeface="+mn-ea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+mn-lt"/>
                <a:ea typeface="+mn-ea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+mn-lt"/>
                <a:ea typeface="+mn-ea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zh-CN" altLang="en-US" sz="3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本章教学内容</a:t>
            </a:r>
            <a:endParaRPr lang="zh-CN" altLang="en-US" sz="36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00" name="Text Box 2"/>
          <p:cNvSpPr txBox="1">
            <a:spLocks noChangeArrowheads="1"/>
          </p:cNvSpPr>
          <p:nvPr/>
        </p:nvSpPr>
        <p:spPr bwMode="auto">
          <a:xfrm>
            <a:off x="694591" y="1811473"/>
            <a:ext cx="7754816" cy="440464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just" defTabSz="561975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rgbClr val="002060"/>
                </a:solidFill>
                <a:latin typeface="楷体_GB2312" pitchFamily="49" charset="-122"/>
                <a:ea typeface="楷体_GB231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+mn-lt"/>
                <a:ea typeface="+mn-ea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+mn-lt"/>
                <a:ea typeface="+mn-ea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+mn-lt"/>
                <a:ea typeface="+mn-ea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+mn-lt"/>
                <a:ea typeface="+mn-ea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pPr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D/A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转换器，包括主要技术指标和外部特性；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转换器与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接口的原理和方法，包括：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转换器与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的连接、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转换器的数据传输和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转换器接口控制程序中的在线数据处理；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转换器接口设计，包括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转换器接口设计方案的分析、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转换器接口的设计；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D/A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转换器与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接口的原理和方法，包括：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D/A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转换器与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的连接、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D/A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转换器接口的主要任务、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D/A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转换器接口设计方案的分析。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01" name="Text Box 2"/>
          <p:cNvSpPr txBox="1">
            <a:spLocks noChangeArrowheads="1"/>
          </p:cNvSpPr>
          <p:nvPr/>
        </p:nvSpPr>
        <p:spPr bwMode="auto">
          <a:xfrm>
            <a:off x="334016" y="6216116"/>
            <a:ext cx="8475968" cy="46628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342900" indent="-342900" algn="just" defTabSz="561975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rgbClr val="002060"/>
                </a:solidFill>
                <a:latin typeface="楷体_GB2312" pitchFamily="49" charset="-122"/>
                <a:ea typeface="楷体_GB231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+mn-lt"/>
                <a:ea typeface="+mn-ea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+mn-lt"/>
                <a:ea typeface="+mn-ea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+mn-lt"/>
                <a:ea typeface="+mn-ea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+mn-lt"/>
                <a:ea typeface="+mn-ea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重点：</a:t>
            </a:r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AD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DA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转换器与</a:t>
            </a:r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的接口，查询和中断程序的编写</a:t>
            </a:r>
            <a:endParaRPr lang="zh-CN" altLang="en-US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13575" y="1314317"/>
            <a:ext cx="6916850" cy="5334773"/>
            <a:chOff x="1470981" y="1323109"/>
            <a:chExt cx="6916850" cy="5334773"/>
          </a:xfrm>
        </p:grpSpPr>
        <p:sp>
          <p:nvSpPr>
            <p:cNvPr id="43" name="Rectangle 250"/>
            <p:cNvSpPr>
              <a:spLocks noChangeArrowheads="1"/>
            </p:cNvSpPr>
            <p:nvPr/>
          </p:nvSpPr>
          <p:spPr bwMode="gray">
            <a:xfrm rot="3419336">
              <a:off x="1633774" y="5185249"/>
              <a:ext cx="395593" cy="721179"/>
            </a:xfrm>
            <a:prstGeom prst="heptagon">
              <a:avLst/>
            </a:prstGeom>
            <a:gradFill rotWithShape="1">
              <a:gsLst>
                <a:gs pos="0">
                  <a:srgbClr val="FF0066"/>
                </a:gs>
                <a:gs pos="100000">
                  <a:srgbClr val="470047"/>
                </a:gs>
              </a:gsLst>
              <a:lin ang="5400000" scaled="1"/>
            </a:gradFill>
            <a:ln w="9525">
              <a:miter lim="800000"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B w="13500" h="13500" prst="angle"/>
              <a:extrusionClr>
                <a:srgbClr val="FF0066"/>
              </a:extrusionClr>
              <a:contourClr>
                <a:srgbClr val="FF0066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" name="Rectangle 240"/>
            <p:cNvSpPr>
              <a:spLocks noChangeArrowheads="1"/>
            </p:cNvSpPr>
            <p:nvPr/>
          </p:nvSpPr>
          <p:spPr bwMode="gray">
            <a:xfrm rot="3419336">
              <a:off x="1633775" y="5978945"/>
              <a:ext cx="395593" cy="721179"/>
            </a:xfrm>
            <a:prstGeom prst="heptagon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2F47"/>
                </a:gs>
              </a:gsLst>
              <a:lin ang="5400000" scaled="1"/>
            </a:gradFill>
            <a:ln w="9525">
              <a:miter lim="800000"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grpSp>
          <p:nvGrpSpPr>
            <p:cNvPr id="7" name="Group 233"/>
            <p:cNvGrpSpPr/>
            <p:nvPr/>
          </p:nvGrpSpPr>
          <p:grpSpPr bwMode="auto">
            <a:xfrm>
              <a:off x="1481665" y="3691420"/>
              <a:ext cx="6903967" cy="522654"/>
              <a:chOff x="1248" y="2023"/>
              <a:chExt cx="3140" cy="399"/>
            </a:xfrm>
          </p:grpSpPr>
          <p:sp>
            <p:nvSpPr>
              <p:cNvPr id="28" name="Line 234"/>
              <p:cNvSpPr>
                <a:spLocks noChangeShapeType="1"/>
              </p:cNvSpPr>
              <p:nvPr/>
            </p:nvSpPr>
            <p:spPr bwMode="gray">
              <a:xfrm>
                <a:off x="1440" y="2380"/>
                <a:ext cx="2948" cy="0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29" name="Rectangle 235"/>
              <p:cNvSpPr>
                <a:spLocks noChangeArrowheads="1"/>
              </p:cNvSpPr>
              <p:nvPr/>
            </p:nvSpPr>
            <p:spPr bwMode="gray">
              <a:xfrm rot="3419336">
                <a:off x="1261" y="2017"/>
                <a:ext cx="302" cy="328"/>
              </a:xfrm>
              <a:prstGeom prst="heptagon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475E00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CC00"/>
                </a:extrusionClr>
                <a:contourClr>
                  <a:srgbClr val="99CC00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30" name="Text Box 236"/>
              <p:cNvSpPr txBox="1">
                <a:spLocks noChangeArrowheads="1"/>
              </p:cNvSpPr>
              <p:nvPr/>
            </p:nvSpPr>
            <p:spPr bwMode="gray">
              <a:xfrm>
                <a:off x="1704" y="2023"/>
                <a:ext cx="2517" cy="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A/D</a:t>
                </a:r>
                <a:r>
                  <a:rPr lang="zh-CN" altLang="en-US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转换器接口设计</a:t>
                </a:r>
                <a:endParaRPr lang="en-US" altLang="zh-CN" sz="28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31" name="Text Box 237"/>
              <p:cNvSpPr txBox="1">
                <a:spLocks noChangeArrowheads="1"/>
              </p:cNvSpPr>
              <p:nvPr/>
            </p:nvSpPr>
            <p:spPr bwMode="gray">
              <a:xfrm>
                <a:off x="1326" y="2044"/>
                <a:ext cx="163" cy="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4</a:t>
                </a:r>
                <a:endParaRPr lang="en-US" altLang="zh-CN" sz="2400" b="1">
                  <a:solidFill>
                    <a:srgbClr val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grpSp>
          <p:nvGrpSpPr>
            <p:cNvPr id="8" name="Group 238"/>
            <p:cNvGrpSpPr/>
            <p:nvPr/>
          </p:nvGrpSpPr>
          <p:grpSpPr bwMode="auto">
            <a:xfrm>
              <a:off x="1481666" y="2090710"/>
              <a:ext cx="6903966" cy="522654"/>
              <a:chOff x="1248" y="2611"/>
              <a:chExt cx="3140" cy="399"/>
            </a:xfrm>
          </p:grpSpPr>
          <p:sp>
            <p:nvSpPr>
              <p:cNvPr id="24" name="Line 239"/>
              <p:cNvSpPr>
                <a:spLocks noChangeShapeType="1"/>
              </p:cNvSpPr>
              <p:nvPr/>
            </p:nvSpPr>
            <p:spPr bwMode="gray">
              <a:xfrm>
                <a:off x="1440" y="2990"/>
                <a:ext cx="2948" cy="0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25" name="Rectangle 240"/>
              <p:cNvSpPr>
                <a:spLocks noChangeArrowheads="1"/>
              </p:cNvSpPr>
              <p:nvPr/>
            </p:nvSpPr>
            <p:spPr bwMode="gray">
              <a:xfrm rot="3419336">
                <a:off x="1261" y="2627"/>
                <a:ext cx="302" cy="328"/>
              </a:xfrm>
              <a:prstGeom prst="heptagon">
                <a:avLst/>
              </a:prstGeom>
              <a:gradFill rotWithShape="1">
                <a:gsLst>
                  <a:gs pos="0">
                    <a:srgbClr val="006699"/>
                  </a:gs>
                  <a:gs pos="100000">
                    <a:srgbClr val="002F47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6699"/>
                </a:extrusionClr>
                <a:contourClr>
                  <a:srgbClr val="006699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26" name="Text Box 241"/>
              <p:cNvSpPr txBox="1">
                <a:spLocks noChangeArrowheads="1"/>
              </p:cNvSpPr>
              <p:nvPr/>
            </p:nvSpPr>
            <p:spPr bwMode="gray">
              <a:xfrm>
                <a:off x="1704" y="2611"/>
                <a:ext cx="2661" cy="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A/D</a:t>
                </a:r>
                <a:r>
                  <a:rPr lang="zh-CN" altLang="en-US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转换器</a:t>
                </a:r>
                <a:endParaRPr lang="en-US" altLang="zh-CN" sz="28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27" name="Text Box 242"/>
              <p:cNvSpPr txBox="1">
                <a:spLocks noChangeArrowheads="1"/>
              </p:cNvSpPr>
              <p:nvPr/>
            </p:nvSpPr>
            <p:spPr bwMode="gray">
              <a:xfrm>
                <a:off x="1326" y="2654"/>
                <a:ext cx="163" cy="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2</a:t>
                </a:r>
                <a:endParaRPr lang="en-US" altLang="zh-CN" sz="2400" b="1">
                  <a:solidFill>
                    <a:srgbClr val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grpSp>
          <p:nvGrpSpPr>
            <p:cNvPr id="9" name="Group 243"/>
            <p:cNvGrpSpPr/>
            <p:nvPr/>
          </p:nvGrpSpPr>
          <p:grpSpPr bwMode="auto">
            <a:xfrm>
              <a:off x="1481666" y="2885835"/>
              <a:ext cx="6906165" cy="522655"/>
              <a:chOff x="1248" y="3198"/>
              <a:chExt cx="3141" cy="399"/>
            </a:xfrm>
          </p:grpSpPr>
          <p:sp>
            <p:nvSpPr>
              <p:cNvPr id="20" name="Line 244"/>
              <p:cNvSpPr>
                <a:spLocks noChangeShapeType="1"/>
              </p:cNvSpPr>
              <p:nvPr/>
            </p:nvSpPr>
            <p:spPr bwMode="gray">
              <a:xfrm>
                <a:off x="1441" y="3579"/>
                <a:ext cx="2948" cy="1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21" name="Rectangle 245"/>
              <p:cNvSpPr>
                <a:spLocks noChangeArrowheads="1"/>
              </p:cNvSpPr>
              <p:nvPr/>
            </p:nvSpPr>
            <p:spPr bwMode="gray">
              <a:xfrm rot="3419336">
                <a:off x="1261" y="3217"/>
                <a:ext cx="302" cy="328"/>
              </a:xfrm>
              <a:prstGeom prst="heptagon">
                <a:avLst/>
              </a:prstGeom>
              <a:gradFill rotWithShape="1">
                <a:gsLst>
                  <a:gs pos="0">
                    <a:srgbClr val="FF9933"/>
                  </a:gs>
                  <a:gs pos="100000">
                    <a:srgbClr val="764718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9933"/>
                </a:extrusionClr>
                <a:contourClr>
                  <a:srgbClr val="FF9933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22" name="Text Box 246"/>
              <p:cNvSpPr txBox="1">
                <a:spLocks noChangeArrowheads="1"/>
              </p:cNvSpPr>
              <p:nvPr/>
            </p:nvSpPr>
            <p:spPr bwMode="gray">
              <a:xfrm>
                <a:off x="1704" y="3198"/>
                <a:ext cx="2661" cy="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A/D</a:t>
                </a:r>
                <a:r>
                  <a:rPr lang="zh-CN" altLang="en-US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转换器与</a:t>
                </a:r>
                <a:r>
                  <a:rPr lang="en-US" altLang="zh-CN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CPU</a:t>
                </a:r>
                <a:r>
                  <a:rPr lang="zh-CN" altLang="en-US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接口的原理和方法</a:t>
                </a:r>
                <a:endParaRPr lang="en-US" altLang="zh-CN" sz="28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23" name="Text Box 247"/>
              <p:cNvSpPr txBox="1">
                <a:spLocks noChangeArrowheads="1"/>
              </p:cNvSpPr>
              <p:nvPr/>
            </p:nvSpPr>
            <p:spPr bwMode="gray">
              <a:xfrm>
                <a:off x="1326" y="3244"/>
                <a:ext cx="163" cy="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3</a:t>
                </a:r>
                <a:endParaRPr lang="en-US" altLang="zh-CN" sz="2400" b="1">
                  <a:solidFill>
                    <a:srgbClr val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grpSp>
          <p:nvGrpSpPr>
            <p:cNvPr id="10" name="Group 248"/>
            <p:cNvGrpSpPr/>
            <p:nvPr/>
          </p:nvGrpSpPr>
          <p:grpSpPr bwMode="auto">
            <a:xfrm>
              <a:off x="1481666" y="4508802"/>
              <a:ext cx="6903966" cy="522654"/>
              <a:chOff x="1248" y="3223"/>
              <a:chExt cx="3140" cy="399"/>
            </a:xfrm>
          </p:grpSpPr>
          <p:sp>
            <p:nvSpPr>
              <p:cNvPr id="16" name="Line 249"/>
              <p:cNvSpPr>
                <a:spLocks noChangeShapeType="1"/>
              </p:cNvSpPr>
              <p:nvPr/>
            </p:nvSpPr>
            <p:spPr bwMode="gray">
              <a:xfrm>
                <a:off x="1440" y="3580"/>
                <a:ext cx="2948" cy="0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17" name="Rectangle 250"/>
              <p:cNvSpPr>
                <a:spLocks noChangeArrowheads="1"/>
              </p:cNvSpPr>
              <p:nvPr/>
            </p:nvSpPr>
            <p:spPr bwMode="gray">
              <a:xfrm rot="3419336">
                <a:off x="1261" y="3217"/>
                <a:ext cx="302" cy="328"/>
              </a:xfrm>
              <a:prstGeom prst="heptagon">
                <a:avLst/>
              </a:prstGeom>
              <a:gradFill rotWithShape="1">
                <a:gsLst>
                  <a:gs pos="0">
                    <a:srgbClr val="990099"/>
                  </a:gs>
                  <a:gs pos="100000">
                    <a:srgbClr val="470047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99"/>
                </a:extrusionClr>
                <a:contourClr>
                  <a:srgbClr val="990099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18" name="Text Box 251"/>
              <p:cNvSpPr txBox="1">
                <a:spLocks noChangeArrowheads="1"/>
              </p:cNvSpPr>
              <p:nvPr/>
            </p:nvSpPr>
            <p:spPr bwMode="gray">
              <a:xfrm>
                <a:off x="1704" y="3223"/>
                <a:ext cx="2613" cy="399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D/A</a:t>
                </a:r>
                <a:r>
                  <a:rPr lang="zh-CN" altLang="en-US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转换器</a:t>
                </a:r>
                <a:endParaRPr lang="zh-CN" altLang="en-US" sz="28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19" name="Text Box 252"/>
              <p:cNvSpPr txBox="1">
                <a:spLocks noChangeArrowheads="1"/>
              </p:cNvSpPr>
              <p:nvPr/>
            </p:nvSpPr>
            <p:spPr bwMode="gray">
              <a:xfrm>
                <a:off x="1326" y="3244"/>
                <a:ext cx="163" cy="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5</a:t>
                </a:r>
                <a:endParaRPr lang="en-US" altLang="zh-CN" sz="2400" b="1">
                  <a:solidFill>
                    <a:srgbClr val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grpSp>
          <p:nvGrpSpPr>
            <p:cNvPr id="11" name="Group 248"/>
            <p:cNvGrpSpPr/>
            <p:nvPr/>
          </p:nvGrpSpPr>
          <p:grpSpPr bwMode="auto">
            <a:xfrm>
              <a:off x="1481665" y="1323109"/>
              <a:ext cx="6903967" cy="522655"/>
              <a:chOff x="1248" y="3205"/>
              <a:chExt cx="3140" cy="399"/>
            </a:xfrm>
          </p:grpSpPr>
          <p:sp>
            <p:nvSpPr>
              <p:cNvPr id="12" name="Line 249"/>
              <p:cNvSpPr>
                <a:spLocks noChangeShapeType="1"/>
              </p:cNvSpPr>
              <p:nvPr/>
            </p:nvSpPr>
            <p:spPr bwMode="gray">
              <a:xfrm>
                <a:off x="1440" y="3580"/>
                <a:ext cx="2948" cy="0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13" name="Rectangle 250"/>
              <p:cNvSpPr>
                <a:spLocks noChangeArrowheads="1"/>
              </p:cNvSpPr>
              <p:nvPr/>
            </p:nvSpPr>
            <p:spPr bwMode="gray">
              <a:xfrm rot="3419336">
                <a:off x="1261" y="3217"/>
                <a:ext cx="302" cy="328"/>
              </a:xfrm>
              <a:prstGeom prst="heptagon">
                <a:avLst/>
              </a:prstGeom>
              <a:gradFill rotWithShape="1">
                <a:gsLst>
                  <a:gs pos="0">
                    <a:srgbClr val="FF0066"/>
                  </a:gs>
                  <a:gs pos="100000">
                    <a:srgbClr val="470047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B w="13500" h="13500" prst="angle"/>
                <a:extrusionClr>
                  <a:srgbClr val="FF0066"/>
                </a:extrusionClr>
                <a:contourClr>
                  <a:srgbClr val="FF0066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14" name="Text Box 251"/>
              <p:cNvSpPr txBox="1">
                <a:spLocks noChangeArrowheads="1"/>
              </p:cNvSpPr>
              <p:nvPr/>
            </p:nvSpPr>
            <p:spPr bwMode="gray">
              <a:xfrm>
                <a:off x="1669" y="3205"/>
                <a:ext cx="2208" cy="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模拟量接口</a:t>
                </a:r>
                <a:endParaRPr lang="zh-CN" altLang="en-US" sz="28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15" name="Text Box 252"/>
              <p:cNvSpPr txBox="1">
                <a:spLocks noChangeArrowheads="1"/>
              </p:cNvSpPr>
              <p:nvPr/>
            </p:nvSpPr>
            <p:spPr bwMode="gray">
              <a:xfrm>
                <a:off x="1338" y="3244"/>
                <a:ext cx="140" cy="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1</a:t>
                </a:r>
                <a:endParaRPr lang="en-US" altLang="zh-CN" sz="2400" b="1">
                  <a:solidFill>
                    <a:srgbClr val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sp>
          <p:nvSpPr>
            <p:cNvPr id="32" name="Line 249"/>
            <p:cNvSpPr>
              <a:spLocks noChangeShapeType="1"/>
            </p:cNvSpPr>
            <p:nvPr/>
          </p:nvSpPr>
          <p:spPr bwMode="gray">
            <a:xfrm>
              <a:off x="1903818" y="5789897"/>
              <a:ext cx="6481813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" name="Text Box 251"/>
            <p:cNvSpPr txBox="1">
              <a:spLocks noChangeArrowheads="1"/>
            </p:cNvSpPr>
            <p:nvPr/>
          </p:nvSpPr>
          <p:spPr bwMode="gray">
            <a:xfrm>
              <a:off x="2475642" y="5296081"/>
              <a:ext cx="5850781" cy="523220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8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D/A</a:t>
              </a:r>
              <a:r>
                <a:rPr lang="zh-CN" altLang="en-US" sz="28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转换器与</a:t>
              </a:r>
              <a:r>
                <a:rPr lang="en-US" altLang="zh-CN" sz="28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CPU</a:t>
              </a:r>
              <a:r>
                <a:rPr lang="zh-CN" altLang="en-US" sz="28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接口的原理和方法</a:t>
              </a:r>
              <a:endPara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" name="Text Box 252"/>
            <p:cNvSpPr txBox="1">
              <a:spLocks noChangeArrowheads="1"/>
            </p:cNvSpPr>
            <p:nvPr/>
          </p:nvSpPr>
          <p:spPr bwMode="gray">
            <a:xfrm>
              <a:off x="1655365" y="5349767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dirty="0">
                  <a:solidFill>
                    <a:srgbClr val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6</a:t>
              </a:r>
              <a:endParaRPr lang="en-US" altLang="zh-CN" sz="2400" b="1" dirty="0">
                <a:solidFill>
                  <a:srgbClr val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" name="Line 249"/>
            <p:cNvSpPr>
              <a:spLocks noChangeShapeType="1"/>
            </p:cNvSpPr>
            <p:nvPr/>
          </p:nvSpPr>
          <p:spPr bwMode="gray">
            <a:xfrm>
              <a:off x="1903818" y="6593520"/>
              <a:ext cx="6481813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" name="Text Box 251"/>
            <p:cNvSpPr txBox="1">
              <a:spLocks noChangeArrowheads="1"/>
            </p:cNvSpPr>
            <p:nvPr/>
          </p:nvSpPr>
          <p:spPr bwMode="gray">
            <a:xfrm>
              <a:off x="2475642" y="6134662"/>
              <a:ext cx="5745243" cy="523220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8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D/A</a:t>
              </a:r>
              <a:r>
                <a:rPr lang="zh-CN" altLang="en-US" sz="28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转换器接口设计</a:t>
              </a:r>
              <a:endPara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" name="Text Box 252"/>
            <p:cNvSpPr txBox="1">
              <a:spLocks noChangeArrowheads="1"/>
            </p:cNvSpPr>
            <p:nvPr/>
          </p:nvSpPr>
          <p:spPr bwMode="gray">
            <a:xfrm>
              <a:off x="1655365" y="6153390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dirty="0">
                  <a:solidFill>
                    <a:srgbClr val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7</a:t>
              </a:r>
              <a:endParaRPr lang="en-US" altLang="zh-CN" sz="2400" b="1" dirty="0">
                <a:solidFill>
                  <a:srgbClr val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977105" y="1904756"/>
            <a:ext cx="7189787" cy="4105275"/>
          </a:xfrm>
        </p:spPr>
        <p:txBody>
          <a:bodyPr/>
          <a:lstStyle/>
          <a:p>
            <a:pPr algn="just" defTabSz="561975">
              <a:lnSpc>
                <a:spcPct val="130000"/>
              </a:lnSpc>
              <a:buClr>
                <a:schemeClr val="tx1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2400" b="1" dirty="0">
                <a:solidFill>
                  <a:srgbClr val="0033CC"/>
                </a:solidFill>
                <a:cs typeface="+mn-ea"/>
                <a:sym typeface="+mn-lt"/>
              </a:rPr>
              <a:t>A/D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转换器：模拟量→数字量的转换</a:t>
            </a:r>
            <a:endParaRPr lang="en-US" altLang="zh-CN" sz="2400" b="1" dirty="0">
              <a:solidFill>
                <a:srgbClr val="0033CC"/>
              </a:solidFill>
              <a:cs typeface="+mn-ea"/>
              <a:sym typeface="+mn-lt"/>
            </a:endParaRPr>
          </a:p>
          <a:p>
            <a:pPr marL="0" indent="0" algn="just" defTabSz="561975">
              <a:lnSpc>
                <a:spcPct val="130000"/>
              </a:lnSpc>
              <a:buClr>
                <a:schemeClr val="tx1"/>
              </a:buClr>
              <a:buFontTx/>
              <a:buNone/>
              <a:defRPr/>
            </a:pPr>
            <a:r>
              <a:rPr lang="en-US" altLang="zh-CN" sz="2400" b="1" dirty="0">
                <a:solidFill>
                  <a:srgbClr val="002060"/>
                </a:solidFill>
                <a:cs typeface="+mn-ea"/>
                <a:sym typeface="+mn-lt"/>
              </a:rPr>
              <a:t>    </a:t>
            </a:r>
            <a:r>
              <a:rPr lang="zh-CN" altLang="en-US" sz="2400" b="1" dirty="0">
                <a:cs typeface="+mn-ea"/>
                <a:sym typeface="+mn-lt"/>
              </a:rPr>
              <a:t>数据采集和过程控制是连续变化的物理量（温度等）而计算机处理的是离散的数字量，需要对连续变化的物理量进行采样、保持，将模拟量转换为数字量交给计算机处理、保存等。</a:t>
            </a:r>
            <a:endParaRPr lang="zh-CN" altLang="en-US" sz="2400" b="1" dirty="0">
              <a:cs typeface="+mn-ea"/>
              <a:sym typeface="+mn-lt"/>
            </a:endParaRPr>
          </a:p>
          <a:p>
            <a:pPr algn="just" defTabSz="561975">
              <a:lnSpc>
                <a:spcPct val="130000"/>
              </a:lnSpc>
              <a:buClr>
                <a:schemeClr val="tx1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2400" b="1" dirty="0">
                <a:solidFill>
                  <a:srgbClr val="0033CC"/>
                </a:solidFill>
                <a:cs typeface="+mn-ea"/>
                <a:sym typeface="+mn-lt"/>
              </a:rPr>
              <a:t>D/A</a:t>
            </a:r>
            <a:r>
              <a:rPr lang="zh-CN" altLang="en-US" sz="2400" b="1" dirty="0">
                <a:solidFill>
                  <a:srgbClr val="0033CC"/>
                </a:solidFill>
                <a:cs typeface="+mn-ea"/>
                <a:sym typeface="+mn-lt"/>
              </a:rPr>
              <a:t>转换器：数字量→模拟量的转换</a:t>
            </a:r>
            <a:endParaRPr lang="en-US" altLang="zh-CN" sz="2400" b="1" dirty="0">
              <a:solidFill>
                <a:srgbClr val="0033CC"/>
              </a:solidFill>
              <a:cs typeface="+mn-ea"/>
              <a:sym typeface="+mn-lt"/>
            </a:endParaRPr>
          </a:p>
          <a:p>
            <a:pPr marL="0" indent="0" algn="just" defTabSz="561975">
              <a:lnSpc>
                <a:spcPct val="130000"/>
              </a:lnSpc>
              <a:buClr>
                <a:schemeClr val="tx1"/>
              </a:buClr>
              <a:buFontTx/>
              <a:buNone/>
              <a:defRPr/>
            </a:pPr>
            <a:r>
              <a:rPr lang="en-US" altLang="zh-CN" sz="2400" b="1" dirty="0">
                <a:solidFill>
                  <a:srgbClr val="002060"/>
                </a:solidFill>
                <a:cs typeface="+mn-ea"/>
                <a:sym typeface="+mn-lt"/>
              </a:rPr>
              <a:t>    </a:t>
            </a:r>
            <a:r>
              <a:rPr lang="zh-CN" altLang="en-US" sz="2400" b="1" dirty="0">
                <a:cs typeface="+mn-ea"/>
                <a:sym typeface="+mn-lt"/>
              </a:rPr>
              <a:t>计算机输出的数字量需要转换为模拟量去控制某些执行元件（如声卡播放音乐等）。</a:t>
            </a:r>
            <a:endParaRPr lang="en-US" altLang="zh-CN" sz="2400" b="1" dirty="0">
              <a:cs typeface="+mn-ea"/>
              <a:sym typeface="+mn-lt"/>
            </a:endParaRPr>
          </a:p>
        </p:txBody>
      </p:sp>
      <p:sp>
        <p:nvSpPr>
          <p:cNvPr id="17411" name="矩形 2"/>
          <p:cNvSpPr>
            <a:spLocks noChangeArrowheads="1"/>
          </p:cNvSpPr>
          <p:nvPr/>
        </p:nvSpPr>
        <p:spPr bwMode="auto">
          <a:xfrm>
            <a:off x="2954407" y="1178047"/>
            <a:ext cx="3235181" cy="59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SzPct val="85000"/>
            </a:pPr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12.1 </a:t>
            </a:r>
            <a:r>
              <a:rPr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模拟量接口</a:t>
            </a:r>
            <a:endParaRPr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773112" y="2301875"/>
            <a:ext cx="7597775" cy="3941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SzPct val="85000"/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转换器（简称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）的功能是把模拟量转换成数字量。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数字量便于计算机的处理，是自动控制过程的重要步骤。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>
              <a:lnSpc>
                <a:spcPct val="110000"/>
              </a:lnSpc>
              <a:spcBef>
                <a:spcPct val="20000"/>
              </a:spcBef>
              <a:buSzPct val="85000"/>
              <a:buFont typeface="Wingdings" panose="05000000000000000000" pitchFamily="2" charset="2"/>
              <a:buChar char="l"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分类：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按分辨率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可分为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/6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/8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/10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/14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/16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BCD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码的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312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位、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512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位等 ；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按照转换速度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可分为超高速、高速、中速及低速等；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按转换原理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可分为直接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（有逐次逼近型、并联比较型等 ）和间接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ADC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（有电压／时间转换型（积分型）、电压／频率转换型、电压／脉宽转换型等 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35" name="矩形 1"/>
          <p:cNvSpPr>
            <a:spLocks noChangeArrowheads="1"/>
          </p:cNvSpPr>
          <p:nvPr/>
        </p:nvSpPr>
        <p:spPr bwMode="auto">
          <a:xfrm>
            <a:off x="2950401" y="1333011"/>
            <a:ext cx="3017942" cy="59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SzPct val="85000"/>
            </a:pPr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12.2 A/D</a:t>
            </a:r>
            <a:r>
              <a:rPr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转换器</a:t>
            </a:r>
            <a:endParaRPr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602" y="1821962"/>
            <a:ext cx="7702795" cy="3757856"/>
          </a:xfrm>
        </p:spPr>
        <p:txBody>
          <a:bodyPr/>
          <a:lstStyle/>
          <a:p>
            <a:pPr algn="just">
              <a:lnSpc>
                <a:spcPct val="110000"/>
              </a:lnSpc>
              <a:buFontTx/>
              <a:buNone/>
              <a:defRPr/>
            </a:pPr>
            <a:r>
              <a:rPr lang="en-US" altLang="zh-CN" sz="2400" b="1" dirty="0">
                <a:solidFill>
                  <a:srgbClr val="990000"/>
                </a:solidFill>
                <a:cs typeface="+mn-ea"/>
                <a:sym typeface="+mn-lt"/>
              </a:rPr>
              <a:t>1</a:t>
            </a:r>
            <a:r>
              <a:rPr lang="zh-CN" altLang="en-US" sz="2400" b="1" dirty="0">
                <a:solidFill>
                  <a:srgbClr val="990000"/>
                </a:solidFill>
                <a:cs typeface="+mn-ea"/>
                <a:sym typeface="+mn-lt"/>
              </a:rPr>
              <a:t>、分辨率</a:t>
            </a:r>
            <a:r>
              <a:rPr lang="zh-CN" altLang="en-US" sz="2400" b="1" dirty="0">
                <a:solidFill>
                  <a:srgbClr val="000099"/>
                </a:solidFill>
                <a:cs typeface="+mn-ea"/>
                <a:sym typeface="+mn-lt"/>
              </a:rPr>
              <a:t>指</a:t>
            </a:r>
            <a:r>
              <a:rPr lang="en-US" altLang="zh-CN" sz="2400" b="1" dirty="0">
                <a:solidFill>
                  <a:srgbClr val="000099"/>
                </a:solidFill>
                <a:cs typeface="+mn-ea"/>
                <a:sym typeface="+mn-lt"/>
              </a:rPr>
              <a:t>ADC</a:t>
            </a:r>
            <a:r>
              <a:rPr lang="zh-CN" altLang="en-US" sz="2400" b="1" dirty="0">
                <a:solidFill>
                  <a:srgbClr val="000099"/>
                </a:solidFill>
                <a:cs typeface="+mn-ea"/>
                <a:sym typeface="+mn-lt"/>
              </a:rPr>
              <a:t>能够把模拟量转换成二进制的位数</a:t>
            </a:r>
            <a:endParaRPr lang="zh-CN" altLang="en-US" sz="2400" b="1" dirty="0">
              <a:cs typeface="+mn-ea"/>
              <a:sym typeface="+mn-lt"/>
            </a:endParaRPr>
          </a:p>
          <a:p>
            <a:pPr marL="612140" indent="-612140" algn="just">
              <a:lnSpc>
                <a:spcPct val="110000"/>
              </a:lnSpc>
              <a:spcBef>
                <a:spcPts val="1200"/>
              </a:spcBef>
              <a:buFontTx/>
              <a:buNone/>
              <a:defRPr/>
            </a:pPr>
            <a:r>
              <a:rPr lang="zh-CN" altLang="en-US" sz="2200" b="1" dirty="0">
                <a:cs typeface="+mn-ea"/>
                <a:sym typeface="+mn-lt"/>
              </a:rPr>
              <a:t>例：用</a:t>
            </a:r>
            <a:r>
              <a:rPr lang="en-US" altLang="zh-CN" sz="2200" b="1" dirty="0">
                <a:cs typeface="+mn-ea"/>
                <a:sym typeface="+mn-lt"/>
              </a:rPr>
              <a:t>1</a:t>
            </a:r>
            <a:r>
              <a:rPr lang="zh-CN" altLang="en-US" sz="2200" b="1" dirty="0">
                <a:cs typeface="+mn-ea"/>
                <a:sym typeface="+mn-lt"/>
              </a:rPr>
              <a:t>个</a:t>
            </a:r>
            <a:r>
              <a:rPr lang="en-US" altLang="zh-CN" sz="2200" b="1" dirty="0">
                <a:cs typeface="+mn-ea"/>
                <a:sym typeface="+mn-lt"/>
              </a:rPr>
              <a:t>10</a:t>
            </a:r>
            <a:r>
              <a:rPr lang="zh-CN" altLang="en-US" sz="2200" b="1" dirty="0">
                <a:cs typeface="+mn-ea"/>
                <a:sym typeface="+mn-lt"/>
              </a:rPr>
              <a:t>位</a:t>
            </a:r>
            <a:r>
              <a:rPr lang="en-US" altLang="zh-CN" sz="2200" b="1" dirty="0">
                <a:cs typeface="+mn-ea"/>
                <a:sym typeface="+mn-lt"/>
              </a:rPr>
              <a:t>ADC</a:t>
            </a:r>
            <a:r>
              <a:rPr lang="zh-CN" altLang="en-US" sz="2200" b="1" dirty="0">
                <a:cs typeface="+mn-ea"/>
                <a:sym typeface="+mn-lt"/>
              </a:rPr>
              <a:t>转换一个满量程为</a:t>
            </a:r>
            <a:r>
              <a:rPr lang="en-US" altLang="zh-CN" sz="2200" b="1" dirty="0">
                <a:cs typeface="+mn-ea"/>
                <a:sym typeface="+mn-lt"/>
              </a:rPr>
              <a:t>5V</a:t>
            </a:r>
            <a:r>
              <a:rPr lang="zh-CN" altLang="en-US" sz="2200" b="1" dirty="0">
                <a:cs typeface="+mn-ea"/>
                <a:sym typeface="+mn-lt"/>
              </a:rPr>
              <a:t>的电压，则能分辨的最小电压为</a:t>
            </a:r>
            <a:r>
              <a:rPr lang="en-US" altLang="zh-CN" sz="2200" b="1" dirty="0">
                <a:cs typeface="+mn-ea"/>
                <a:sym typeface="+mn-lt"/>
              </a:rPr>
              <a:t>5000mV/2</a:t>
            </a:r>
            <a:r>
              <a:rPr lang="en-US" altLang="zh-CN" sz="2200" b="1" baseline="30000" dirty="0">
                <a:cs typeface="+mn-ea"/>
                <a:sym typeface="+mn-lt"/>
              </a:rPr>
              <a:t>10</a:t>
            </a:r>
            <a:r>
              <a:rPr lang="en-US" altLang="zh-CN" sz="2200" b="1" dirty="0">
                <a:cs typeface="+mn-ea"/>
                <a:sym typeface="+mn-lt"/>
              </a:rPr>
              <a:t>≈5mV</a:t>
            </a:r>
            <a:r>
              <a:rPr lang="zh-CN" altLang="en-US" sz="2200" b="1" dirty="0">
                <a:cs typeface="+mn-ea"/>
                <a:sym typeface="+mn-lt"/>
              </a:rPr>
              <a:t>。若模拟输入值小于</a:t>
            </a:r>
            <a:r>
              <a:rPr lang="en-US" altLang="zh-CN" sz="2200" b="1" dirty="0">
                <a:cs typeface="+mn-ea"/>
                <a:sym typeface="+mn-lt"/>
              </a:rPr>
              <a:t>5mV</a:t>
            </a:r>
            <a:r>
              <a:rPr lang="zh-CN" altLang="en-US" sz="2200" b="1" dirty="0">
                <a:cs typeface="+mn-ea"/>
                <a:sym typeface="+mn-lt"/>
              </a:rPr>
              <a:t>，则</a:t>
            </a:r>
            <a:r>
              <a:rPr lang="en-US" altLang="zh-CN" sz="2200" b="1" dirty="0">
                <a:cs typeface="+mn-ea"/>
                <a:sym typeface="+mn-lt"/>
              </a:rPr>
              <a:t>ADC</a:t>
            </a:r>
            <a:r>
              <a:rPr lang="zh-CN" altLang="en-US" sz="2200" b="1" dirty="0">
                <a:cs typeface="+mn-ea"/>
                <a:sym typeface="+mn-lt"/>
              </a:rPr>
              <a:t>无反映，输出保持不变。</a:t>
            </a:r>
            <a:endParaRPr lang="en-US" altLang="zh-CN" sz="2200" b="1" dirty="0">
              <a:cs typeface="+mn-ea"/>
              <a:sym typeface="+mn-lt"/>
            </a:endParaRPr>
          </a:p>
          <a:p>
            <a:pPr marL="612140" indent="-612140" algn="just">
              <a:lnSpc>
                <a:spcPct val="110000"/>
              </a:lnSpc>
              <a:buFontTx/>
              <a:buNone/>
              <a:defRPr/>
            </a:pPr>
            <a:r>
              <a:rPr lang="en-US" altLang="zh-CN" sz="2200" b="1" dirty="0">
                <a:cs typeface="+mn-ea"/>
                <a:sym typeface="+mn-lt"/>
              </a:rPr>
              <a:t>       </a:t>
            </a:r>
            <a:r>
              <a:rPr lang="zh-CN" altLang="en-US" sz="2200" b="1" dirty="0">
                <a:cs typeface="+mn-ea"/>
                <a:sym typeface="+mn-lt"/>
              </a:rPr>
              <a:t>若用</a:t>
            </a:r>
            <a:r>
              <a:rPr lang="en-US" altLang="zh-CN" sz="2200" b="1" dirty="0">
                <a:cs typeface="+mn-ea"/>
                <a:sym typeface="+mn-lt"/>
              </a:rPr>
              <a:t>12</a:t>
            </a:r>
            <a:r>
              <a:rPr lang="zh-CN" altLang="en-US" sz="2200" b="1" dirty="0">
                <a:cs typeface="+mn-ea"/>
                <a:sym typeface="+mn-lt"/>
              </a:rPr>
              <a:t>位</a:t>
            </a:r>
            <a:r>
              <a:rPr lang="en-US" altLang="zh-CN" sz="2200" b="1" dirty="0">
                <a:cs typeface="+mn-ea"/>
                <a:sym typeface="+mn-lt"/>
              </a:rPr>
              <a:t>ADC</a:t>
            </a:r>
            <a:r>
              <a:rPr lang="zh-CN" altLang="en-US" sz="2200" b="1" dirty="0">
                <a:cs typeface="+mn-ea"/>
                <a:sym typeface="+mn-lt"/>
              </a:rPr>
              <a:t>转换，则能分辨的最小电压为</a:t>
            </a:r>
            <a:r>
              <a:rPr lang="en-US" altLang="zh-CN" sz="2200" b="1" dirty="0">
                <a:cs typeface="+mn-ea"/>
                <a:sym typeface="+mn-lt"/>
              </a:rPr>
              <a:t>5000mV/2</a:t>
            </a:r>
            <a:r>
              <a:rPr lang="en-US" altLang="zh-CN" sz="2200" b="1" baseline="30000" dirty="0">
                <a:cs typeface="+mn-ea"/>
                <a:sym typeface="+mn-lt"/>
              </a:rPr>
              <a:t>12</a:t>
            </a:r>
            <a:r>
              <a:rPr lang="en-US" altLang="zh-CN" sz="2200" b="1" dirty="0">
                <a:cs typeface="+mn-ea"/>
                <a:sym typeface="+mn-lt"/>
              </a:rPr>
              <a:t>≈1mV</a:t>
            </a:r>
            <a:endParaRPr lang="en-US" altLang="zh-CN" sz="2200" b="1" dirty="0">
              <a:cs typeface="+mn-ea"/>
              <a:sym typeface="+mn-lt"/>
            </a:endParaRPr>
          </a:p>
          <a:p>
            <a:pPr marL="361950" indent="-361950" algn="just">
              <a:lnSpc>
                <a:spcPct val="110000"/>
              </a:lnSpc>
              <a:spcBef>
                <a:spcPts val="1200"/>
              </a:spcBef>
              <a:defRPr/>
            </a:pPr>
            <a:r>
              <a:rPr lang="en-US" altLang="zh-CN" sz="2200" b="1" dirty="0">
                <a:solidFill>
                  <a:srgbClr val="C00000"/>
                </a:solidFill>
                <a:cs typeface="+mn-ea"/>
                <a:sym typeface="+mn-lt"/>
              </a:rPr>
              <a:t>ADC</a:t>
            </a:r>
            <a:r>
              <a:rPr lang="zh-CN" altLang="en-US" sz="2200" b="1" dirty="0">
                <a:solidFill>
                  <a:srgbClr val="C00000"/>
                </a:solidFill>
                <a:cs typeface="+mn-ea"/>
                <a:sym typeface="+mn-lt"/>
              </a:rPr>
              <a:t>的数字量输出位数越多，其分辨率就越高。</a:t>
            </a:r>
            <a:endParaRPr lang="en-US" altLang="zh-CN" sz="2200" b="1" dirty="0">
              <a:solidFill>
                <a:srgbClr val="C00000"/>
              </a:solidFill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defRPr/>
            </a:pPr>
            <a:r>
              <a:rPr lang="en-US" altLang="zh-CN" sz="2200" b="1" dirty="0">
                <a:solidFill>
                  <a:srgbClr val="C00000"/>
                </a:solidFill>
                <a:cs typeface="+mn-ea"/>
                <a:sym typeface="+mn-lt"/>
              </a:rPr>
              <a:t>ADC</a:t>
            </a:r>
            <a:r>
              <a:rPr lang="zh-CN" altLang="en-US" sz="2200" b="1" dirty="0">
                <a:solidFill>
                  <a:srgbClr val="C00000"/>
                </a:solidFill>
                <a:cs typeface="+mn-ea"/>
                <a:sym typeface="+mn-lt"/>
              </a:rPr>
              <a:t>的分辨率反映在它的输出数据线的宽度上</a:t>
            </a:r>
            <a:r>
              <a:rPr lang="zh-CN" altLang="en-US" sz="2200" b="1" dirty="0">
                <a:cs typeface="+mn-ea"/>
                <a:sym typeface="+mn-lt"/>
              </a:rPr>
              <a:t>，如</a:t>
            </a:r>
            <a:r>
              <a:rPr lang="en-US" altLang="zh-CN" sz="2200" b="1" dirty="0">
                <a:cs typeface="+mn-ea"/>
                <a:sym typeface="+mn-lt"/>
              </a:rPr>
              <a:t>ADC0809</a:t>
            </a:r>
            <a:r>
              <a:rPr lang="zh-CN" altLang="en-US" sz="2200" b="1" dirty="0">
                <a:cs typeface="+mn-ea"/>
                <a:sym typeface="+mn-lt"/>
              </a:rPr>
              <a:t>的分辨率是</a:t>
            </a:r>
            <a:r>
              <a:rPr lang="en-US" altLang="zh-CN" sz="2200" b="1" dirty="0">
                <a:cs typeface="+mn-ea"/>
                <a:sym typeface="+mn-lt"/>
              </a:rPr>
              <a:t>8</a:t>
            </a:r>
            <a:r>
              <a:rPr lang="zh-CN" altLang="en-US" sz="2200" b="1" dirty="0">
                <a:cs typeface="+mn-ea"/>
                <a:sym typeface="+mn-lt"/>
              </a:rPr>
              <a:t>位，它的数据线也是</a:t>
            </a:r>
            <a:r>
              <a:rPr lang="en-US" altLang="zh-CN" sz="2200" b="1" dirty="0">
                <a:cs typeface="+mn-ea"/>
                <a:sym typeface="+mn-lt"/>
              </a:rPr>
              <a:t>8</a:t>
            </a:r>
            <a:r>
              <a:rPr lang="zh-CN" altLang="en-US" sz="2200" b="1" dirty="0">
                <a:cs typeface="+mn-ea"/>
                <a:sym typeface="+mn-lt"/>
              </a:rPr>
              <a:t>根。当分辩率大于微机系统数据总线宽度时，每次转换都需要两次数据的传输。</a:t>
            </a:r>
            <a:endParaRPr lang="zh-CN" altLang="en-US" sz="2200" b="1" dirty="0">
              <a:cs typeface="+mn-ea"/>
              <a:sym typeface="+mn-lt"/>
            </a:endParaRPr>
          </a:p>
        </p:txBody>
      </p:sp>
      <p:sp>
        <p:nvSpPr>
          <p:cNvPr id="19459" name="矩形 1"/>
          <p:cNvSpPr>
            <a:spLocks noChangeArrowheads="1"/>
          </p:cNvSpPr>
          <p:nvPr/>
        </p:nvSpPr>
        <p:spPr bwMode="auto">
          <a:xfrm>
            <a:off x="544390" y="1102336"/>
            <a:ext cx="5819775" cy="53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SzPct val="85000"/>
            </a:pP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12.2.1  A/D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转换器的主要技术指标</a:t>
            </a:r>
            <a:endParaRPr lang="zh-CN" altLang="en-US" sz="2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ext Box 2"/>
          <p:cNvSpPr txBox="1">
            <a:spLocks noChangeArrowheads="1"/>
          </p:cNvSpPr>
          <p:nvPr/>
        </p:nvSpPr>
        <p:spPr bwMode="auto">
          <a:xfrm>
            <a:off x="790270" y="1323853"/>
            <a:ext cx="7563460" cy="289925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dirty="0">
                <a:solidFill>
                  <a:srgbClr val="99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solidFill>
                  <a:srgbClr val="990000"/>
                </a:solidFill>
                <a:latin typeface="+mn-lt"/>
                <a:ea typeface="+mn-ea"/>
                <a:cs typeface="+mn-ea"/>
                <a:sym typeface="+mn-lt"/>
              </a:rPr>
              <a:t>、 转换时间</a:t>
            </a:r>
            <a:endParaRPr lang="zh-CN" altLang="en-US" dirty="0">
              <a:solidFill>
                <a:srgbClr val="99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指从输入转换启动开始到转换结束，得到稳定的数字量输出为止所需要的时间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转换时间的快慢将会影响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接口与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交换数据的方式。</a:t>
            </a:r>
            <a:r>
              <a:rPr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对于低中速的</a:t>
            </a:r>
            <a:r>
              <a:rPr lang="en-US" altLang="zh-CN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一般采用查询或中断方式，</a:t>
            </a:r>
            <a:r>
              <a:rPr lang="zh-CN" altLang="en-US" dirty="0">
                <a:solidFill>
                  <a:srgbClr val="660033"/>
                </a:solidFill>
                <a:latin typeface="+mn-lt"/>
                <a:ea typeface="+mn-ea"/>
                <a:cs typeface="+mn-ea"/>
                <a:sym typeface="+mn-lt"/>
              </a:rPr>
              <a:t>对于高速的</a:t>
            </a:r>
            <a:r>
              <a:rPr lang="en-US" altLang="zh-CN" dirty="0">
                <a:solidFill>
                  <a:srgbClr val="660033"/>
                </a:solidFill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solidFill>
                  <a:srgbClr val="660033"/>
                </a:solidFill>
                <a:latin typeface="+mn-lt"/>
                <a:ea typeface="+mn-ea"/>
                <a:cs typeface="+mn-ea"/>
                <a:sym typeface="+mn-lt"/>
              </a:rPr>
              <a:t>应采用</a:t>
            </a:r>
            <a:r>
              <a:rPr lang="en-US" altLang="zh-CN" dirty="0">
                <a:solidFill>
                  <a:srgbClr val="660033"/>
                </a:solidFill>
                <a:latin typeface="+mn-lt"/>
                <a:ea typeface="+mn-ea"/>
                <a:cs typeface="+mn-ea"/>
                <a:sym typeface="+mn-lt"/>
              </a:rPr>
              <a:t>DMA</a:t>
            </a:r>
            <a:r>
              <a:rPr lang="zh-CN" altLang="en-US" dirty="0">
                <a:solidFill>
                  <a:srgbClr val="660033"/>
                </a:solidFill>
                <a:latin typeface="+mn-lt"/>
                <a:ea typeface="+mn-ea"/>
                <a:cs typeface="+mn-ea"/>
                <a:sym typeface="+mn-lt"/>
              </a:rPr>
              <a:t>方式。</a:t>
            </a:r>
            <a:endParaRPr lang="zh-CN" altLang="en-US" dirty="0">
              <a:solidFill>
                <a:srgbClr val="66003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矩形 1"/>
          <p:cNvSpPr>
            <a:spLocks noChangeArrowheads="1"/>
          </p:cNvSpPr>
          <p:nvPr/>
        </p:nvSpPr>
        <p:spPr bwMode="auto">
          <a:xfrm>
            <a:off x="712055" y="1241059"/>
            <a:ext cx="5099660" cy="5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SzPct val="85000"/>
            </a:pP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12.2.2 A/D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转换器的外部特性</a:t>
            </a:r>
            <a:endParaRPr lang="zh-CN" altLang="en-US" sz="2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90196" y="2116301"/>
            <a:ext cx="7763608" cy="4042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  由于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转换器内部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一般没有设置供用户访问的寄存器，也没有命令字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。它的转换操作是由其内部硬件逻辑电路完成的，而不是它执行内部的命令完成的，因此，它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不好用可编程特性的编程模型来表述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。在分析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转换器芯片时，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主要是看它的外部连接特性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，其中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转换启动信号是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对</a:t>
            </a:r>
            <a:r>
              <a:rPr lang="en-US" altLang="zh-CN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转换器唯一的控制信号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  从外部特性来看，无论是哪种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芯片，都必不可少地设置有</a:t>
            </a:r>
            <a:r>
              <a:rPr lang="en-US" altLang="zh-CN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种基本外部信号线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。这些信号线是实现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转换操作的条件，也是设计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接口硬件电路的依据。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9423" y="1316037"/>
            <a:ext cx="7886700" cy="5014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200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200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．模拟信号输入线</a:t>
            </a:r>
            <a:endParaRPr lang="zh-CN" altLang="en-US" sz="2200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000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来自被转换对象的模拟量输入线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，有</a:t>
            </a:r>
            <a:r>
              <a:rPr lang="zh-CN" altLang="en-US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单通道输入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与</a:t>
            </a:r>
            <a:r>
              <a:rPr lang="zh-CN" altLang="en-US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多通道输入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之分。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2200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200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．数字量输出线         </a:t>
            </a:r>
            <a:endParaRPr lang="zh-CN" altLang="en-US" sz="2200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lang="zh-CN" altLang="en-US" sz="2000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数字量数据输出线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。数据线的根数表示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的分辨率。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2200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200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．转换启动线</a:t>
            </a:r>
            <a:endParaRPr lang="zh-CN" altLang="en-US" sz="2200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000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外部控制信号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，此信号一到，</a:t>
            </a:r>
            <a:r>
              <a:rPr lang="en-US" altLang="zh-CN" sz="2000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000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转换才能开始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，启动转换信号不到，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不会自动开始转换，并且是</a:t>
            </a:r>
            <a:r>
              <a:rPr lang="zh-CN" altLang="en-US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发一次启动信号只能转换一次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，采集一个数据。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2200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200" dirty="0">
                <a:solidFill>
                  <a:srgbClr val="990033"/>
                </a:solidFill>
                <a:latin typeface="+mn-lt"/>
                <a:ea typeface="+mn-ea"/>
                <a:cs typeface="+mn-ea"/>
                <a:sym typeface="+mn-lt"/>
              </a:rPr>
              <a:t>．转换结束线    </a:t>
            </a:r>
            <a:endParaRPr lang="zh-CN" altLang="en-US" sz="2200" dirty="0">
              <a:solidFill>
                <a:srgbClr val="99003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转换完毕后由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发出</a:t>
            </a:r>
            <a:r>
              <a:rPr lang="en-US" altLang="zh-CN" sz="2000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000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转换结束信号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，利用它以查询或中断方式向微处理器报告转换已经完成。</a:t>
            </a:r>
            <a:r>
              <a:rPr lang="zh-CN" altLang="en-US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只有转换结束信号出现时，微处理器才可以开始读取数据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矩形 1"/>
          <p:cNvSpPr>
            <a:spLocks noChangeArrowheads="1"/>
          </p:cNvSpPr>
          <p:nvPr/>
        </p:nvSpPr>
        <p:spPr bwMode="auto">
          <a:xfrm>
            <a:off x="707781" y="1093904"/>
            <a:ext cx="7728438" cy="67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12.3 A/D</a:t>
            </a:r>
            <a:r>
              <a:rPr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转换器与</a:t>
            </a:r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接口的原理和方法</a:t>
            </a:r>
            <a:endParaRPr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532" name="矩形 2"/>
          <p:cNvSpPr>
            <a:spLocks noChangeArrowheads="1"/>
          </p:cNvSpPr>
          <p:nvPr/>
        </p:nvSpPr>
        <p:spPr bwMode="auto">
          <a:xfrm>
            <a:off x="609966" y="1942542"/>
            <a:ext cx="5445369" cy="5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SzPct val="85000"/>
            </a:pP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12.3.1 A/D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转换器与</a:t>
            </a: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的连接</a:t>
            </a:r>
            <a:endParaRPr lang="zh-CN" altLang="en-US" sz="2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矩形 3"/>
              <p:cNvSpPr/>
              <p:nvPr/>
            </p:nvSpPr>
            <p:spPr>
              <a:xfrm>
                <a:off x="609966" y="2653642"/>
                <a:ext cx="7924067" cy="36174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eaLnBrk="1" hangingPunct="1">
                  <a:spcBef>
                    <a:spcPts val="600"/>
                  </a:spcBef>
                  <a:buFont typeface="Arial" panose="020B0604020202020204" pitchFamily="34" charset="0"/>
                  <a:buNone/>
                </a:pPr>
                <a:r>
                  <a:rPr lang="en-US" altLang="zh-CN" noProof="1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1. ADC</a:t>
                </a:r>
                <a:r>
                  <a:rPr lang="zh-CN" altLang="zh-CN" noProof="1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转换的启动信号</a:t>
                </a:r>
                <a:r>
                  <a:rPr lang="zh-CN" altLang="en-US" noProof="1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  </a:t>
                </a:r>
                <a:endParaRPr lang="zh-CN" altLang="en-US" noProof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800"/>
                  </a:spcBef>
                  <a:buFont typeface="Arial" panose="020B0604020202020204" pitchFamily="34" charset="0"/>
                  <a:buNone/>
                </a:pPr>
                <a:r>
                  <a:rPr lang="zh-CN" altLang="zh-CN" sz="2000" noProof="1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r>
                  <a:rPr lang="zh-CN" altLang="en-US" sz="2000" noProof="1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）</a:t>
                </a:r>
                <a:r>
                  <a:rPr lang="en-US" altLang="zh-CN" sz="2000" noProof="1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ADC</a:t>
                </a:r>
                <a:r>
                  <a:rPr lang="zh-CN" altLang="en-US" sz="2000" noProof="1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的转换启动方式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有</a:t>
                </a:r>
                <a:r>
                  <a:rPr lang="zh-CN" altLang="en-US" sz="2000" noProof="1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脉冲启动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和</a:t>
                </a:r>
                <a:r>
                  <a:rPr lang="zh-CN" altLang="en-US" sz="2000" noProof="1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电平启动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之分</a:t>
                </a:r>
                <a:r>
                  <a:rPr lang="zh-CN" altLang="en-US" sz="2000" noProof="1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。</a:t>
                </a:r>
                <a:endParaRPr lang="en-US" altLang="zh-CN" sz="2000" noProof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noProof="1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若是</a:t>
                </a:r>
                <a:r>
                  <a:rPr lang="zh-CN" altLang="en-US" sz="2000" noProof="1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脉冲启动</a:t>
                </a:r>
                <a:r>
                  <a:rPr lang="zh-CN" altLang="en-US" sz="2000" noProof="1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，</a:t>
                </a:r>
                <a:r>
                  <a:rPr lang="zh-CN" altLang="en-US" sz="2000" noProof="1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则</a:t>
                </a:r>
                <a:r>
                  <a:rPr lang="zh-CN" altLang="en-US" sz="2000" noProof="1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只需接口电路</a:t>
                </a:r>
                <a:r>
                  <a:rPr lang="zh-CN" altLang="en-US" sz="2000" noProof="1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提供</a:t>
                </a:r>
                <a:r>
                  <a:rPr lang="zh-CN" altLang="zh-CN" sz="2000" noProof="1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r>
                  <a:rPr lang="zh-CN" altLang="en-US" sz="2000" noProof="1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个宽度满足启动要求的脉冲信号</a:t>
                </a:r>
                <a:r>
                  <a:rPr lang="zh-CN" altLang="en-US" sz="2000" noProof="1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即可。一般采用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b="1" i="1" noProof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noProof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𝐈𝐎𝐖</m:t>
                        </m:r>
                      </m:e>
                    </m:acc>
                  </m:oMath>
                </a14:m>
                <a:r>
                  <a:rPr lang="zh-CN" altLang="en-US" sz="2000" noProof="1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或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b="1" i="1" noProof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noProof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𝐈𝐎𝐑</m:t>
                        </m:r>
                      </m:e>
                    </m:acc>
                  </m:oMath>
                </a14:m>
                <a:r>
                  <a:rPr lang="zh-CN" altLang="en-US" sz="2000" noProof="1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的脉宽。</a:t>
                </a:r>
                <a:endParaRPr lang="en-US" altLang="zh-CN" sz="2000" noProof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 fontAlgn="auto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noProof="1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若是</a:t>
                </a:r>
                <a:r>
                  <a:rPr lang="zh-CN" altLang="en-US" sz="2000" noProof="1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电平启动</a:t>
                </a:r>
                <a:r>
                  <a:rPr lang="zh-CN" altLang="en-US" sz="2000" noProof="1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，</a:t>
                </a:r>
                <a:r>
                  <a:rPr lang="zh-CN" altLang="en-US" sz="2000" noProof="1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则要求启动信号的电平在转换过程中保持不变</a:t>
                </a:r>
                <a:r>
                  <a:rPr lang="zh-CN" altLang="en-US" sz="2000" noProof="1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。为此，就应增加附加电路（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如</a:t>
                </a:r>
                <a:r>
                  <a:rPr lang="en-US" altLang="zh-CN" sz="2000" noProof="1">
                    <a:latin typeface="+mn-lt"/>
                    <a:ea typeface="+mn-ea"/>
                    <a:cs typeface="+mn-ea"/>
                    <a:sym typeface="+mn-lt"/>
                  </a:rPr>
                  <a:t>D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触发器</a:t>
                </a:r>
                <a:r>
                  <a:rPr lang="en-US" altLang="zh-CN" sz="2000" noProof="1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/</a:t>
                </a:r>
                <a:r>
                  <a:rPr lang="zh-CN" altLang="en-US" sz="2000" noProof="1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单稳电路）或采用可编程并行</a:t>
                </a:r>
                <a:r>
                  <a:rPr lang="en-US" altLang="zh-CN" sz="2000" noProof="1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I/O</a:t>
                </a:r>
                <a:r>
                  <a:rPr lang="zh-CN" altLang="en-US" sz="2000" noProof="1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接口芯片来锁存这个启动信号，使之在转换过程中维持不变。</a:t>
                </a:r>
                <a:endParaRPr lang="zh-CN" altLang="en-US" sz="2000" noProof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966" y="2653642"/>
                <a:ext cx="7924067" cy="3617465"/>
              </a:xfrm>
              <a:prstGeom prst="rect">
                <a:avLst/>
              </a:prstGeom>
              <a:blipFill rotWithShape="1">
                <a:blip r:embed="rId1"/>
                <a:stretch>
                  <a:fillRect l="-5" t="-17" r="3" b="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矩形 3"/>
              <p:cNvSpPr/>
              <p:nvPr/>
            </p:nvSpPr>
            <p:spPr>
              <a:xfrm>
                <a:off x="612714" y="1246873"/>
                <a:ext cx="7918572" cy="27277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eaLnBrk="1" hangingPunct="1">
                  <a:lnSpc>
                    <a:spcPct val="130000"/>
                  </a:lnSpc>
                  <a:spcBef>
                    <a:spcPts val="600"/>
                  </a:spcBef>
                  <a:buFont typeface="Arial" panose="020B0604020202020204" pitchFamily="34" charset="0"/>
                  <a:buNone/>
                </a:pPr>
                <a:r>
                  <a:rPr lang="en-US" altLang="zh-CN" sz="2000" noProof="1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）</a:t>
                </a:r>
                <a:r>
                  <a:rPr lang="en-US" altLang="zh-CN" sz="2000" noProof="1">
                    <a:latin typeface="+mn-lt"/>
                    <a:ea typeface="+mn-ea"/>
                    <a:cs typeface="+mn-ea"/>
                    <a:sym typeface="+mn-lt"/>
                  </a:rPr>
                  <a:t>ADC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的转换启动信号有</a:t>
                </a:r>
                <a:r>
                  <a:rPr lang="zh-CN" altLang="en-US" sz="2000" noProof="1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单个信号启动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和</a:t>
                </a:r>
                <a:r>
                  <a:rPr lang="zh-CN" altLang="en-US" sz="2000" noProof="1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由多个信号组合起来的复合信号启动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之分。</a:t>
                </a:r>
                <a:endParaRPr lang="en-US" altLang="zh-CN" sz="2000" noProof="1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 eaLnBrk="1" hangingPunct="1">
                  <a:lnSpc>
                    <a:spcPct val="130000"/>
                  </a:lnSpc>
                  <a:spcBef>
                    <a:spcPts val="60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若是由</a:t>
                </a:r>
                <a:r>
                  <a:rPr lang="zh-CN" altLang="en-US" sz="2000" noProof="1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单个信号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启动，如</a:t>
                </a:r>
                <a:r>
                  <a:rPr lang="en-US" altLang="zh-CN" sz="2000" noProof="1">
                    <a:latin typeface="+mn-lt"/>
                    <a:ea typeface="+mn-ea"/>
                    <a:cs typeface="+mn-ea"/>
                    <a:sym typeface="+mn-lt"/>
                  </a:rPr>
                  <a:t>ADC0809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的</a:t>
                </a:r>
                <a:r>
                  <a:rPr lang="en-US" altLang="zh-CN" sz="2000" noProof="1">
                    <a:latin typeface="+mn-lt"/>
                    <a:ea typeface="+mn-ea"/>
                    <a:cs typeface="+mn-ea"/>
                    <a:sym typeface="+mn-lt"/>
                  </a:rPr>
                  <a:t>START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，则只需接口电路提供</a:t>
                </a:r>
                <a:r>
                  <a:rPr lang="en-US" altLang="zh-CN" sz="2000" noProof="1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个</a:t>
                </a:r>
                <a:r>
                  <a:rPr lang="en-US" altLang="zh-CN" sz="2000" noProof="1">
                    <a:latin typeface="+mn-lt"/>
                    <a:ea typeface="+mn-ea"/>
                    <a:cs typeface="+mn-ea"/>
                    <a:sym typeface="+mn-lt"/>
                  </a:rPr>
                  <a:t>START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正脉冲信号。</a:t>
                </a:r>
                <a:endParaRPr lang="en-US" altLang="zh-CN" sz="2000" noProof="1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 eaLnBrk="1" hangingPunct="1">
                  <a:lnSpc>
                    <a:spcPct val="130000"/>
                  </a:lnSpc>
                  <a:spcBef>
                    <a:spcPts val="60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若是由</a:t>
                </a:r>
                <a:r>
                  <a:rPr lang="zh-CN" altLang="en-US" sz="2000" noProof="1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复合信号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启动，如</a:t>
                </a:r>
                <a:r>
                  <a:rPr lang="en-US" altLang="zh-CN" sz="2000" noProof="1">
                    <a:latin typeface="+mn-lt"/>
                    <a:ea typeface="+mn-ea"/>
                    <a:cs typeface="+mn-ea"/>
                    <a:sym typeface="+mn-lt"/>
                  </a:rPr>
                  <a:t>AD574A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的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b="1" i="1" noProof="1" smtClean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noProof="1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𝐂𝐄</m:t>
                        </m:r>
                      </m:e>
                    </m:acc>
                    <m:r>
                      <a:rPr lang="en-US" altLang="zh-CN" sz="2000" b="1" i="1" noProof="1" smtClean="0"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∙</m:t>
                    </m:r>
                    <m:d>
                      <m:dPr>
                        <m:ctrlPr>
                          <a:rPr lang="en-US" altLang="zh-CN" sz="2000" b="1" i="1" noProof="1" smtClean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dPr>
                      <m:e>
                        <m:r>
                          <a:rPr lang="en-US" altLang="zh-CN" sz="2000" noProof="1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𝐑</m:t>
                        </m:r>
                        <m:r>
                          <a:rPr lang="en-US" altLang="zh-CN" sz="2000" noProof="1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/</m:t>
                        </m:r>
                        <m:acc>
                          <m:accPr>
                            <m:chr m:val="̅"/>
                            <m:ctrlPr>
                              <a:rPr lang="en-US" altLang="zh-CN" sz="2000" b="1" i="1" noProof="1" smtClean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</m:ctrlPr>
                          </m:accPr>
                          <m:e>
                            <m:r>
                              <a:rPr lang="en-US" altLang="zh-CN" sz="2000" noProof="1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𝐂</m:t>
                            </m:r>
                          </m:e>
                        </m:acc>
                        <m:r>
                          <a:rPr lang="en-US" altLang="zh-CN" sz="2000" noProof="1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=</m:t>
                        </m:r>
                        <m:r>
                          <a:rPr lang="en-US" altLang="zh-CN" sz="2000" noProof="1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𝟎</m:t>
                        </m:r>
                      </m:e>
                    </m:d>
                    <m:r>
                      <a:rPr lang="en-US" altLang="zh-CN" sz="2000" b="1" i="1" noProof="1" smtClean="0"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∙</m:t>
                    </m:r>
                    <m:acc>
                      <m:accPr>
                        <m:chr m:val="̅"/>
                        <m:ctrlPr>
                          <a:rPr lang="en-US" altLang="zh-CN" sz="2000" b="1" i="1" noProof="1" smtClean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b="1" i="0" noProof="1" smtClean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𝐂𝐒</m:t>
                        </m:r>
                      </m:e>
                    </m:acc>
                  </m:oMath>
                </a14:m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， 则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noProof="1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noProof="1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𝐂𝐄</m:t>
                        </m:r>
                      </m:e>
                    </m:acc>
                  </m:oMath>
                </a14:m>
                <a:r>
                  <a:rPr lang="en-US" altLang="zh-CN" sz="2000" noProof="1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、</a:t>
                </a:r>
                <a14:m>
                  <m:oMath xmlns:m="http://schemas.openxmlformats.org/officeDocument/2006/math">
                    <m:r>
                      <a:rPr lang="en-US" altLang="zh-CN" sz="2000" noProof="1"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𝐑</m:t>
                    </m:r>
                    <m:r>
                      <a:rPr lang="en-US" altLang="zh-CN" sz="2000" noProof="1"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/</m:t>
                    </m:r>
                    <m:acc>
                      <m:accPr>
                        <m:chr m:val="̅"/>
                        <m:ctrlPr>
                          <a:rPr lang="en-US" altLang="zh-CN" sz="2000" i="1" noProof="1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noProof="1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𝐂</m:t>
                        </m:r>
                      </m:e>
                    </m:acc>
                    <m:r>
                      <a:rPr lang="en-US" altLang="zh-CN" sz="2000" noProof="1"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=</m:t>
                    </m:r>
                    <m:r>
                      <a:rPr lang="en-US" altLang="zh-CN" sz="2000" noProof="1"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𝟎</m:t>
                    </m:r>
                  </m:oMath>
                </a14:m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和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noProof="1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noProof="1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𝐂𝐒</m:t>
                        </m:r>
                      </m:e>
                    </m:acc>
                  </m:oMath>
                </a14:m>
                <a:r>
                  <a:rPr lang="zh-CN" altLang="en-US" sz="2000" noProof="1">
                    <a:latin typeface="+mn-lt"/>
                    <a:ea typeface="+mn-ea"/>
                    <a:cs typeface="+mn-ea"/>
                    <a:sym typeface="+mn-lt"/>
                  </a:rPr>
                  <a:t>三个信号要同时满足要求才能启动</a:t>
                </a:r>
                <a:r>
                  <a:rPr lang="zh-CN" altLang="en-US" noProof="1">
                    <a:latin typeface="+mn-lt"/>
                    <a:ea typeface="+mn-ea"/>
                    <a:cs typeface="+mn-ea"/>
                    <a:sym typeface="+mn-lt"/>
                  </a:rPr>
                  <a:t>。</a:t>
                </a:r>
                <a:endParaRPr lang="zh-CN" altLang="en-US" noProof="1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14" y="1246873"/>
                <a:ext cx="7918572" cy="2727798"/>
              </a:xfrm>
              <a:prstGeom prst="rect">
                <a:avLst/>
              </a:prstGeom>
              <a:blipFill rotWithShape="1">
                <a:blip r:embed="rId1"/>
                <a:stretch>
                  <a:fillRect l="-7" t="-13" r="1" b="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612714" y="3992441"/>
            <a:ext cx="7918572" cy="21844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5E8734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2. </a:t>
            </a:r>
            <a:r>
              <a:rPr lang="en-US" altLang="zh-CN" sz="2400" b="1" dirty="0" err="1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ADC模拟量输入的控制信号</a:t>
            </a:r>
            <a:r>
              <a:rPr lang="zh-CN" altLang="en-US" sz="24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0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的模拟信号输入信号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有</a:t>
            </a:r>
            <a:r>
              <a:rPr lang="zh-CN" altLang="en-US" sz="2000" b="1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多通道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lang="zh-CN" altLang="en-US" sz="2000" b="1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单通道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之分</a:t>
            </a:r>
            <a:r>
              <a: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。若是</a:t>
            </a:r>
            <a:r>
              <a:rPr lang="zh-CN" altLang="en-US" sz="20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多通道</a:t>
            </a:r>
            <a:r>
              <a: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en-US" sz="2000" b="1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则</a:t>
            </a:r>
            <a:r>
              <a: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要求接口电路</a:t>
            </a:r>
            <a:r>
              <a:rPr lang="zh-CN" altLang="en-US" sz="2000" b="1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提供通道地址线</a:t>
            </a:r>
            <a:r>
              <a: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及</a:t>
            </a:r>
            <a:r>
              <a:rPr lang="zh-CN" altLang="en-US" sz="2000" b="1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通道地址锁存信号线</a:t>
            </a:r>
            <a:r>
              <a: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，以便选择与确定输入模拟量的通道号。若是</a:t>
            </a:r>
            <a:r>
              <a:rPr lang="zh-CN" altLang="en-US" sz="20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单通道</a:t>
            </a:r>
            <a:r>
              <a: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en-US" sz="2000" b="1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则不需要处理</a:t>
            </a:r>
            <a:r>
              <a: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2714" y="1222485"/>
            <a:ext cx="7918572" cy="3014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3. </a:t>
            </a:r>
            <a:r>
              <a:rPr lang="en-US" altLang="zh-CN" dirty="0" err="1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ADC数字量输出的控制信号</a:t>
            </a:r>
            <a:endParaRPr lang="en-US" altLang="zh-CN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3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00E1"/>
                </a:solidFill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的数据输出是否是三态锁存器。</a:t>
            </a:r>
            <a:r>
              <a:rPr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若是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，则</a:t>
            </a:r>
            <a:r>
              <a:rPr lang="en-US" altLang="zh-CN" sz="2000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000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的输出数据线可直接挂在</a:t>
            </a:r>
            <a:r>
              <a:rPr lang="en-US" altLang="zh-CN" sz="2000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000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的数据总线上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否则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，必须在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的输出数据线与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的数据总线之间</a:t>
            </a:r>
            <a:r>
              <a:rPr lang="zh-CN" altLang="en-US" sz="2000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外加三态锁存器才能连接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的分辨率与系统数据总线宽度是否一致。</a:t>
            </a:r>
            <a:r>
              <a:rPr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若一致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，则数据只需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次传输，</a:t>
            </a:r>
            <a:r>
              <a:rPr lang="zh-CN" altLang="en-US" sz="2000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数据线可直接连接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若不一致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，则数据需分批传输，应</a:t>
            </a:r>
            <a:r>
              <a:rPr lang="zh-CN" altLang="en-US" sz="2000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增加附加电路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（高低字节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锁存器）。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46234" y="4276141"/>
            <a:ext cx="7851531" cy="243810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5E8734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4. </a:t>
            </a:r>
            <a:r>
              <a:rPr lang="en-US" altLang="zh-CN" sz="2400" b="1" dirty="0" err="1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ADC的转换结束信号</a:t>
            </a:r>
            <a:r>
              <a:rPr lang="en-US" altLang="zh-CN" sz="20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3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转换结束后，用转换结束信号通知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，转换已经结束，请求读取数据。</a:t>
            </a:r>
            <a:r>
              <a:rPr lang="zh-CN" altLang="en-US" sz="20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转换结束信号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的逻辑定义，</a:t>
            </a:r>
            <a:r>
              <a:rPr lang="zh-CN" altLang="en-US" sz="2000" b="1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有的是高电平有效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en-US" sz="2000" b="1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有的是低电平有效。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转换结束信号可用于查询方式、中断方式、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DMA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方式的申请信号。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0" end="10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charRg st="0" end="10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Text Box 2"/>
          <p:cNvSpPr txBox="1">
            <a:spLocks noChangeArrowheads="1"/>
          </p:cNvSpPr>
          <p:nvPr/>
        </p:nvSpPr>
        <p:spPr bwMode="auto">
          <a:xfrm>
            <a:off x="899013" y="1899383"/>
            <a:ext cx="7629525" cy="363971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30000"/>
              </a:lnSpc>
              <a:spcBef>
                <a:spcPct val="1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dirty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dirty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采集的速度取决于：</a:t>
            </a:r>
            <a:endParaRPr lang="zh-CN" altLang="en-US" dirty="0">
              <a:solidFill>
                <a:srgbClr val="0000CC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  <a:spcBef>
                <a:spcPct val="10000"/>
              </a:spcBef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 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转换器的转换时间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T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  <a:spcBef>
                <a:spcPct val="10000"/>
              </a:spcBef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  将数据存入内存所需要的数据传输时间</a:t>
            </a:r>
            <a:r>
              <a:rPr lang="zh-CN" altLang="en-US" dirty="0"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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  <a:spcBef>
                <a:spcPct val="10000"/>
              </a:spcBef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dirty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则采集速率的上限为： </a:t>
            </a:r>
            <a:r>
              <a:rPr lang="en-US" altLang="zh-CN" dirty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f</a:t>
            </a:r>
            <a:r>
              <a:rPr lang="en-US" altLang="zh-CN" baseline="-25000" dirty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0 </a:t>
            </a:r>
            <a:r>
              <a:rPr lang="en-US" altLang="zh-CN" dirty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=1/(T+ </a:t>
            </a:r>
            <a:r>
              <a:rPr lang="zh-CN" altLang="en-US" dirty="0"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</a:t>
            </a:r>
            <a:r>
              <a:rPr lang="en-US" altLang="zh-CN" dirty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en-US" altLang="zh-CN" dirty="0">
              <a:solidFill>
                <a:srgbClr val="0000CC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>
              <a:lnSpc>
                <a:spcPct val="130000"/>
              </a:lnSpc>
              <a:spcBef>
                <a:spcPct val="1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数据的传送可采用查询、中断和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DMA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方式。不同的方式的电路组成和编程方法不同。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上述几种方法采集数据的速度是：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 flipV="1">
            <a:off x="2508250" y="6092825"/>
            <a:ext cx="4368800" cy="3175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6300788" y="6096000"/>
            <a:ext cx="4940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高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2498725" y="6096000"/>
            <a:ext cx="4940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低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558" name="矩形 1"/>
          <p:cNvSpPr>
            <a:spLocks noChangeArrowheads="1"/>
          </p:cNvSpPr>
          <p:nvPr/>
        </p:nvSpPr>
        <p:spPr bwMode="auto">
          <a:xfrm>
            <a:off x="783385" y="1223829"/>
            <a:ext cx="4408579" cy="5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SzPct val="85000"/>
            </a:pP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12.3.2 A/D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转换器数据传输</a:t>
            </a:r>
            <a:endParaRPr lang="zh-CN" altLang="en-US" sz="2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63337" y="5607220"/>
            <a:ext cx="4262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查询          中断      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DMA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方式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298" grpId="0" build="p"/>
      <p:bldP spid="12292" grpId="0"/>
      <p:bldP spid="12293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866775" y="2196124"/>
            <a:ext cx="7410450" cy="3813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接口控制程序也就是数据采集程序，其基本结构是</a:t>
            </a:r>
            <a:r>
              <a:rPr lang="zh-CN" altLang="en-US" sz="2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循环程序</a:t>
            </a:r>
            <a:endParaRPr lang="en-US" altLang="zh-CN" sz="26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zh-CN" altLang="en-US" sz="2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采集的数据会进行一些处理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， 包括生成数据文件、存盘、显示、打印、远距离传输等</a:t>
            </a:r>
            <a:endParaRPr lang="en-US" altLang="zh-CN" sz="2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其中</a:t>
            </a:r>
            <a:r>
              <a:rPr lang="zh-CN" altLang="en-US" sz="2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一些操作会放在</a:t>
            </a:r>
            <a:r>
              <a:rPr lang="en-US" altLang="zh-CN" sz="2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6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转换程序中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，如在屏幕上显示采集到的数据、将采集到的数据生成数据文件，再传输到上位机进行加工等</a:t>
            </a:r>
            <a:endParaRPr lang="zh-CN" altLang="en-US" sz="2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79" name="矩形 1"/>
          <p:cNvSpPr>
            <a:spLocks noChangeArrowheads="1"/>
          </p:cNvSpPr>
          <p:nvPr/>
        </p:nvSpPr>
        <p:spPr bwMode="auto">
          <a:xfrm>
            <a:off x="591649" y="1369401"/>
            <a:ext cx="7960702" cy="5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SzPct val="85000"/>
            </a:pP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12.3.3 A/D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转换器接口控制程序中的在线数据处理</a:t>
            </a:r>
            <a:endParaRPr lang="zh-CN" altLang="en-US" sz="2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182019" y="2467949"/>
            <a:ext cx="6510337" cy="3632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  <a:spcBef>
                <a:spcPct val="15000"/>
              </a:spcBef>
            </a:pPr>
            <a:endParaRPr lang="zh-CN" altLang="en-US" sz="12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5000"/>
              </a:lnSpc>
              <a:spcBef>
                <a:spcPct val="15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①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的模拟量输入是否是多通道？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5000"/>
              </a:lnSpc>
              <a:spcBef>
                <a:spcPct val="15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②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的分辨率是否大于系统数据总线宽度？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5000"/>
              </a:lnSpc>
              <a:spcBef>
                <a:spcPct val="15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③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芯片内部是否有三态输出锁存器？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5000"/>
              </a:lnSpc>
              <a:spcBef>
                <a:spcPct val="15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④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的启动方式是脉冲触发还是电平触发？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5000"/>
              </a:lnSpc>
              <a:spcBef>
                <a:spcPct val="15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⑤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转换的数据采用哪种传输方式？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5000"/>
              </a:lnSpc>
              <a:spcBef>
                <a:spcPct val="15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⑥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转换的数据进行什么样的处理？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5000"/>
              </a:lnSpc>
              <a:spcBef>
                <a:spcPct val="15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⑦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接口电路采用什么元器件组成？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651" name="矩形 1"/>
          <p:cNvSpPr>
            <a:spLocks noChangeArrowheads="1"/>
          </p:cNvSpPr>
          <p:nvPr/>
        </p:nvSpPr>
        <p:spPr bwMode="auto">
          <a:xfrm>
            <a:off x="2182019" y="1114813"/>
            <a:ext cx="4779962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12.4  A/D</a:t>
            </a:r>
            <a:r>
              <a:rPr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转换器接口设计</a:t>
            </a:r>
            <a:endParaRPr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左大括号 1"/>
          <p:cNvSpPr/>
          <p:nvPr/>
        </p:nvSpPr>
        <p:spPr bwMode="auto">
          <a:xfrm>
            <a:off x="1843881" y="2979717"/>
            <a:ext cx="247650" cy="1514475"/>
          </a:xfrm>
          <a:prstGeom prst="leftBrace">
            <a:avLst>
              <a:gd name="adj1" fmla="val 54478"/>
              <a:gd name="adj2" fmla="val 50000"/>
            </a:avLst>
          </a:prstGeom>
          <a:noFill/>
          <a:ln w="28575" algn="ctr">
            <a:solidFill>
              <a:srgbClr val="00206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buFontTx/>
              <a:buChar char="•"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81831" y="4814053"/>
            <a:ext cx="1219201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设计者灵活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选用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左大括号 6"/>
          <p:cNvSpPr/>
          <p:nvPr/>
        </p:nvSpPr>
        <p:spPr bwMode="auto">
          <a:xfrm>
            <a:off x="1828006" y="4775180"/>
            <a:ext cx="263525" cy="1195387"/>
          </a:xfrm>
          <a:prstGeom prst="leftBrace">
            <a:avLst>
              <a:gd name="adj1" fmla="val 40888"/>
              <a:gd name="adj2" fmla="val 50000"/>
            </a:avLst>
          </a:prstGeom>
          <a:noFill/>
          <a:ln w="28575" algn="ctr">
            <a:solidFill>
              <a:srgbClr val="00206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buFontTx/>
              <a:buChar char="•"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5800" y="1918146"/>
            <a:ext cx="6656388" cy="5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SzPct val="85000"/>
            </a:pP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12.4.1  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分析与设计</a:t>
            </a: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转换器接口的方法</a:t>
            </a:r>
            <a:endParaRPr lang="zh-CN" altLang="en-US" sz="2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817165" y="3321455"/>
            <a:ext cx="93622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决定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uiExpand="1" build="p"/>
      <p:bldP spid="2" grpId="0" animBg="1"/>
      <p:bldP spid="6" grpId="0"/>
      <p:bldP spid="7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矩形 1"/>
          <p:cNvSpPr>
            <a:spLocks noChangeArrowheads="1"/>
          </p:cNvSpPr>
          <p:nvPr/>
        </p:nvSpPr>
        <p:spPr bwMode="auto">
          <a:xfrm>
            <a:off x="2182019" y="1114813"/>
            <a:ext cx="4779962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12.4  A/D</a:t>
            </a:r>
            <a:r>
              <a:rPr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转换器接口设计</a:t>
            </a:r>
            <a:endParaRPr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5800" y="1918146"/>
            <a:ext cx="6656388" cy="5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SzPct val="85000"/>
            </a:pP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12.4.1  A/D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转换器接口设计方案的分析</a:t>
            </a:r>
            <a:endParaRPr lang="zh-CN" altLang="en-US" sz="2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247650" y="2667000"/>
            <a:ext cx="8648700" cy="3883688"/>
          </a:xfrm>
          <a:prstGeom prst="rect">
            <a:avLst/>
          </a:prstGeom>
          <a:gradFill flip="none" rotWithShape="1">
            <a:gsLst>
              <a:gs pos="0">
                <a:srgbClr val="339933">
                  <a:tint val="66000"/>
                  <a:satMod val="160000"/>
                </a:srgbClr>
              </a:gs>
              <a:gs pos="50000">
                <a:srgbClr val="339933">
                  <a:tint val="44500"/>
                  <a:satMod val="160000"/>
                </a:srgbClr>
              </a:gs>
              <a:gs pos="100000">
                <a:srgbClr val="339933">
                  <a:tint val="23500"/>
                  <a:satMod val="160000"/>
                </a:srgbClr>
              </a:gs>
            </a:gsLst>
            <a:lin ang="16200000" scaled="1"/>
            <a:tileRect/>
          </a:gra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023937" y="2484241"/>
            <a:ext cx="7748587" cy="4028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ts val="300"/>
              </a:spcBef>
            </a:pPr>
            <a:endParaRPr lang="zh-CN" altLang="en-US" sz="12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①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的模拟量输入是否是多通道？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r>
              <a:rPr lang="zh-CN" altLang="en-US" sz="1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是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，则需选择通道号，应</a:t>
            </a:r>
            <a:r>
              <a:rPr lang="zh-CN" altLang="en-US" sz="1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提供通道选择线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；不是，则不做处理。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②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的分辨率是否大于系统数据总线宽度？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r>
              <a:rPr lang="zh-CN" altLang="en-US" sz="1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是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，则要分</a:t>
            </a:r>
            <a:r>
              <a:rPr lang="zh-CN" altLang="en-US" sz="1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两次传输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，故</a:t>
            </a:r>
            <a:r>
              <a:rPr lang="zh-CN" altLang="en-US" sz="1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需增加锁存器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，并提供锁存器选通信号；不是，则不做处理。</a:t>
            </a:r>
            <a:endParaRPr lang="zh-CN" altLang="en-US" sz="1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③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芯片内部是否有三态输出锁存器？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r>
              <a:rPr lang="zh-CN" altLang="en-US" sz="1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无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，则</a:t>
            </a:r>
            <a:r>
              <a:rPr lang="en-US" altLang="zh-CN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的数据线不能与系统的数据线直接连接，故</a:t>
            </a:r>
            <a:r>
              <a:rPr lang="zh-CN" altLang="en-US" sz="1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需增加三态锁存器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，并提供锁存允许信号；有，则不做处理。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④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的启动方式是脉冲触发还是电平触发？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是</a:t>
            </a:r>
            <a:r>
              <a:rPr lang="zh-CN" altLang="en-US" sz="1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脉冲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，则提供脉冲信号；是</a:t>
            </a:r>
            <a:r>
              <a:rPr lang="zh-CN" altLang="en-US" sz="1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电平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，则提供电平信号，并保持到转换结束。</a:t>
            </a:r>
            <a:endParaRPr lang="zh-CN" altLang="en-US" sz="1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97272" y="3528918"/>
            <a:ext cx="47704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决定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uiExpand="1" build="p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 bwMode="auto">
          <a:xfrm>
            <a:off x="247650" y="2519422"/>
            <a:ext cx="8648700" cy="307175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023937" y="2564993"/>
            <a:ext cx="7748587" cy="2925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ts val="1000"/>
              </a:spcBef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⑤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转换的数据采用哪种传输方式？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  <a:spcBef>
                <a:spcPts val="300"/>
              </a:spcBef>
            </a:pP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有</a:t>
            </a:r>
            <a:r>
              <a:rPr lang="zh-CN" altLang="en-US" sz="1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无条件传输、查询方式、中断方式和</a:t>
            </a:r>
            <a:r>
              <a:rPr lang="en-US" altLang="zh-CN" sz="1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DMA</a:t>
            </a:r>
            <a:r>
              <a:rPr lang="zh-CN" altLang="en-US" sz="1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方式等多种方式选择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。传输的方式不同，接口的硬件组成和软件编程就不同。</a:t>
            </a:r>
            <a:endParaRPr lang="zh-CN" altLang="en-US" sz="1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  <a:spcBef>
                <a:spcPts val="300"/>
              </a:spcBef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⑥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转换的数据进行什么样的处理？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  <a:spcBef>
                <a:spcPts val="300"/>
              </a:spcBef>
            </a:pP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有显示、打印、生成文件存盘、远距离传输等</a:t>
            </a:r>
            <a:r>
              <a:rPr lang="zh-CN" altLang="en-US" sz="1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多种处理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1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  <a:spcBef>
                <a:spcPts val="300"/>
              </a:spcBef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⑦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接口电路采用什么元器件组成？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  <a:spcBef>
                <a:spcPts val="300"/>
              </a:spcBef>
            </a:pP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有普通</a:t>
            </a:r>
            <a:r>
              <a:rPr lang="en-US" altLang="zh-CN" sz="1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IC</a:t>
            </a:r>
            <a:r>
              <a:rPr lang="zh-CN" altLang="en-US" sz="18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芯片、可编程并行口芯片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GAL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器件等多种选择。</a:t>
            </a:r>
            <a:endParaRPr lang="zh-CN" altLang="en-US" sz="1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462755" y="2716470"/>
            <a:ext cx="437356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设计者灵活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选用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2755" y="1463874"/>
            <a:ext cx="6656388" cy="5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SzPct val="85000"/>
            </a:pP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12.4.1  A/D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转换器接口设计方案的分析</a:t>
            </a:r>
            <a:endParaRPr lang="zh-CN" altLang="en-US" sz="2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410" grpId="0" uiExpand="1" build="p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8674" name="Text Box 4"/>
              <p:cNvSpPr txBox="1">
                <a:spLocks noChangeArrowheads="1"/>
              </p:cNvSpPr>
              <p:nvPr/>
            </p:nvSpPr>
            <p:spPr bwMode="auto">
              <a:xfrm>
                <a:off x="199390" y="1723390"/>
                <a:ext cx="8944610" cy="48088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查询方式的</a:t>
                </a:r>
                <a:r>
                  <a:rPr lang="en-US" altLang="zh-CN" sz="28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ADC</a:t>
                </a:r>
                <a:r>
                  <a:rPr lang="zh-CN" altLang="en-US" sz="28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接口电路设计</a:t>
                </a:r>
                <a:endParaRPr lang="zh-CN" altLang="en-US" sz="2800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>
                  <a:lnSpc>
                    <a:spcPct val="130000"/>
                  </a:lnSpc>
                  <a:spcBef>
                    <a:spcPts val="1200"/>
                  </a:spcBef>
                </a:pPr>
                <a:r>
                  <a:rPr lang="zh-CN" altLang="en-US" dirty="0">
                    <a:solidFill>
                      <a:srgbClr val="0033CC"/>
                    </a:solidFill>
                    <a:effectLst>
                      <a:glow rad="228600">
                        <a:srgbClr val="FFFF00">
                          <a:alpha val="40000"/>
                        </a:srgbClr>
                      </a:glow>
                    </a:effectLst>
                    <a:latin typeface="+mn-lt"/>
                    <a:ea typeface="+mn-ea"/>
                    <a:cs typeface="+mn-ea"/>
                    <a:sym typeface="+mn-lt"/>
                  </a:rPr>
                  <a:t>要求：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利用</a:t>
                </a:r>
                <a:r>
                  <a:rPr lang="en-US" altLang="zh-CN" dirty="0">
                    <a:latin typeface="+mn-lt"/>
                    <a:ea typeface="+mn-ea"/>
                    <a:cs typeface="+mn-ea"/>
                    <a:sym typeface="+mn-lt"/>
                  </a:rPr>
                  <a:t>ADC0804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采集</a:t>
                </a:r>
                <a:r>
                  <a:rPr lang="en-US" altLang="zh-CN" dirty="0">
                    <a:solidFill>
                      <a:srgbClr val="008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100</a:t>
                </a:r>
                <a:r>
                  <a:rPr lang="zh-CN" altLang="en-US" dirty="0">
                    <a:solidFill>
                      <a:srgbClr val="008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个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数据，采集的数据以</a:t>
                </a:r>
                <a:r>
                  <a:rPr lang="zh-CN" altLang="en-US" dirty="0">
                    <a:solidFill>
                      <a:srgbClr val="008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查询方式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传输到内存</a:t>
                </a:r>
                <a:r>
                  <a:rPr lang="en-US" altLang="zh-CN" dirty="0">
                    <a:latin typeface="+mn-lt"/>
                    <a:ea typeface="+mn-ea"/>
                    <a:cs typeface="+mn-ea"/>
                    <a:sym typeface="+mn-lt"/>
                  </a:rPr>
                  <a:t>BUFR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区。接口电路采用普通</a:t>
                </a:r>
                <a:r>
                  <a:rPr lang="en-US" altLang="zh-CN" dirty="0">
                    <a:latin typeface="+mn-lt"/>
                    <a:ea typeface="+mn-ea"/>
                    <a:cs typeface="+mn-ea"/>
                    <a:sym typeface="+mn-lt"/>
                  </a:rPr>
                  <a:t>IC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芯片组成。 </a:t>
                </a:r>
                <a:endParaRPr lang="zh-CN" altLang="en-US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>
                  <a:lnSpc>
                    <a:spcPct val="130000"/>
                  </a:lnSpc>
                  <a:spcBef>
                    <a:spcPts val="1200"/>
                  </a:spcBef>
                </a:pPr>
                <a:r>
                  <a:rPr lang="zh-CN" altLang="en-US" dirty="0">
                    <a:solidFill>
                      <a:srgbClr val="0033CC"/>
                    </a:solidFill>
                    <a:effectLst>
                      <a:glow rad="228600">
                        <a:srgbClr val="FFFF00">
                          <a:alpha val="40000"/>
                        </a:srgbClr>
                      </a:glow>
                    </a:effectLst>
                    <a:latin typeface="+mn-lt"/>
                    <a:ea typeface="+mn-ea"/>
                    <a:cs typeface="+mn-ea"/>
                    <a:sym typeface="+mn-lt"/>
                  </a:rPr>
                  <a:t>分析</a:t>
                </a:r>
                <a:r>
                  <a:rPr lang="en-US" altLang="zh-CN" dirty="0">
                    <a:solidFill>
                      <a:srgbClr val="0033CC"/>
                    </a:solidFill>
                    <a:effectLst>
                      <a:glow rad="228600">
                        <a:srgbClr val="FFFF00">
                          <a:alpha val="40000"/>
                        </a:srgbClr>
                      </a:glow>
                    </a:effectLst>
                    <a:latin typeface="+mn-lt"/>
                    <a:ea typeface="+mn-ea"/>
                    <a:cs typeface="+mn-ea"/>
                    <a:sym typeface="+mn-lt"/>
                  </a:rPr>
                  <a:t>:</a:t>
                </a:r>
                <a:r>
                  <a:rPr lang="zh-CN" altLang="en-US" dirty="0">
                    <a:solidFill>
                      <a:srgbClr val="0033CC"/>
                    </a:solidFill>
                    <a:effectLst>
                      <a:glow rad="228600">
                        <a:srgbClr val="FFFF00">
                          <a:alpha val="40000"/>
                        </a:srgbClr>
                      </a:glow>
                    </a:effectLst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dirty="0">
                    <a:latin typeface="+mn-lt"/>
                    <a:ea typeface="+mn-ea"/>
                    <a:cs typeface="+mn-ea"/>
                    <a:sym typeface="+mn-lt"/>
                  </a:rPr>
                  <a:t>ADC0804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是</a:t>
                </a:r>
                <a:r>
                  <a:rPr lang="zh-CN" altLang="en-US" dirty="0">
                    <a:solidFill>
                      <a:srgbClr val="0099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单个模拟量输入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，</a:t>
                </a:r>
                <a:r>
                  <a:rPr lang="zh-CN" altLang="en-US" dirty="0">
                    <a:solidFill>
                      <a:srgbClr val="009900"/>
                    </a:solidFill>
                    <a:latin typeface="+mn-lt"/>
                    <a:ea typeface="+mn-ea"/>
                    <a:cs typeface="+mn-ea"/>
                    <a:sym typeface="+mn-lt"/>
                  </a:rPr>
                  <a:t>不提供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通道选择信号；</a:t>
                </a:r>
                <a:endParaRPr lang="zh-CN" altLang="en-US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marL="756285" algn="just">
                  <a:lnSpc>
                    <a:spcPct val="130000"/>
                  </a:lnSpc>
                </a:pPr>
                <a:r>
                  <a:rPr lang="en-US" altLang="zh-CN" dirty="0">
                    <a:latin typeface="+mn-lt"/>
                    <a:ea typeface="+mn-ea"/>
                    <a:cs typeface="+mn-ea"/>
                    <a:sym typeface="+mn-lt"/>
                  </a:rPr>
                  <a:t>ADC0804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的</a:t>
                </a:r>
                <a:r>
                  <a:rPr lang="zh-CN" altLang="en-US" dirty="0">
                    <a:solidFill>
                      <a:srgbClr val="0099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分辨率为</a:t>
                </a:r>
                <a:r>
                  <a:rPr lang="en-US" altLang="zh-CN" dirty="0">
                    <a:solidFill>
                      <a:srgbClr val="009900"/>
                    </a:solidFill>
                    <a:latin typeface="+mn-lt"/>
                    <a:ea typeface="+mn-ea"/>
                    <a:cs typeface="+mn-ea"/>
                    <a:sym typeface="+mn-lt"/>
                  </a:rPr>
                  <a:t>8</a:t>
                </a:r>
                <a:r>
                  <a:rPr lang="zh-CN" altLang="en-US" dirty="0">
                    <a:solidFill>
                      <a:srgbClr val="009900"/>
                    </a:solidFill>
                    <a:latin typeface="+mn-lt"/>
                    <a:ea typeface="+mn-ea"/>
                    <a:cs typeface="+mn-ea"/>
                    <a:sym typeface="+mn-lt"/>
                  </a:rPr>
                  <a:t>位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，并</a:t>
                </a:r>
                <a:r>
                  <a:rPr lang="zh-CN" altLang="en-US" dirty="0">
                    <a:solidFill>
                      <a:srgbClr val="0099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具有三态输出锁存器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，可以与系统数据总线直接连接；</a:t>
                </a: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marL="756285" algn="just">
                  <a:lnSpc>
                    <a:spcPct val="130000"/>
                  </a:lnSpc>
                </a:pPr>
                <a:r>
                  <a:rPr lang="en-US" altLang="zh-CN" dirty="0">
                    <a:latin typeface="+mn-lt"/>
                    <a:ea typeface="+mn-ea"/>
                    <a:cs typeface="+mn-ea"/>
                    <a:sym typeface="+mn-lt"/>
                  </a:rPr>
                  <a:t>ADC0804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的启动方式为</a:t>
                </a:r>
                <a:r>
                  <a:rPr lang="zh-CN" altLang="en-US" dirty="0">
                    <a:solidFill>
                      <a:srgbClr val="0099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脉冲启动，</a:t>
                </a:r>
                <a:r>
                  <a:rPr lang="zh-CN" altLang="en-US" dirty="0">
                    <a:latin typeface="楷体_GB2312" pitchFamily="49" charset="-122"/>
                    <a:ea typeface="楷体_GB2312" pitchFamily="49" charset="-122"/>
                    <a:sym typeface="+mn-ea"/>
                  </a:rPr>
                  <a:t>（</a:t>
                </a:r>
                <a:r>
                  <a:rPr lang="zh-CN" altLang="en-US" dirty="0">
                    <a:solidFill>
                      <a:srgbClr val="0000FF"/>
                    </a:solidFill>
                    <a:latin typeface="楷体_GB2312" pitchFamily="49" charset="-122"/>
                    <a:ea typeface="楷体_GB2312" pitchFamily="49" charset="-122"/>
                    <a:sym typeface="+mn-ea"/>
                  </a:rPr>
                  <a:t>对</a:t>
                </a:r>
                <a:r>
                  <a:rPr lang="en-US" altLang="zh-CN" dirty="0">
                    <a:solidFill>
                      <a:srgbClr val="0000FF"/>
                    </a:solidFill>
                    <a:latin typeface="楷体_GB2312" pitchFamily="49" charset="-122"/>
                    <a:ea typeface="楷体_GB2312" pitchFamily="49" charset="-122"/>
                    <a:sym typeface="+mn-ea"/>
                  </a:rPr>
                  <a:t>/CS</a:t>
                </a:r>
                <a:r>
                  <a:rPr lang="zh-CN" altLang="en-US" dirty="0">
                    <a:solidFill>
                      <a:srgbClr val="0000FF"/>
                    </a:solidFill>
                    <a:latin typeface="楷体_GB2312" pitchFamily="49" charset="-122"/>
                    <a:ea typeface="楷体_GB2312" pitchFamily="49" charset="-122"/>
                    <a:sym typeface="+mn-ea"/>
                  </a:rPr>
                  <a:t>进行片选即可</a:t>
                </a:r>
                <a:r>
                  <a:rPr lang="zh-CN" altLang="en-US" dirty="0">
                    <a:latin typeface="楷体_GB2312" pitchFamily="49" charset="-122"/>
                    <a:ea typeface="楷体_GB2312" pitchFamily="49" charset="-122"/>
                    <a:sym typeface="+mn-ea"/>
                  </a:rPr>
                  <a:t>）</a:t>
                </a: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marL="756285" algn="just">
                  <a:lnSpc>
                    <a:spcPct val="130000"/>
                  </a:lnSpc>
                </a:pPr>
                <a:r>
                  <a:rPr lang="zh-CN" altLang="en-US" dirty="0">
                    <a:solidFill>
                      <a:srgbClr val="0099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转换结束信号是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b="1" i="1" dirty="0" smtClean="0">
                            <a:solidFill>
                              <a:srgbClr val="0099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dirty="0">
                            <a:solidFill>
                              <a:srgbClr val="0099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𝐈𝐍𝐓𝐑</m:t>
                        </m:r>
                      </m:e>
                    </m:acc>
                  </m:oMath>
                </a14:m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，</a:t>
                </a:r>
                <a:r>
                  <a:rPr lang="en-US" altLang="zh-CN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i="1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𝐈𝐍𝐓𝐑</m:t>
                        </m:r>
                      </m:e>
                    </m:acc>
                    <m:r>
                      <a:rPr lang="en-US" altLang="zh-CN" i="1" dirty="0"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=</m:t>
                    </m:r>
                  </m:oMath>
                </a14:m>
                <a:r>
                  <a:rPr lang="en-US" altLang="zh-CN" dirty="0">
                    <a:latin typeface="+mn-lt"/>
                    <a:ea typeface="+mn-ea"/>
                    <a:cs typeface="+mn-ea"/>
                    <a:sym typeface="+mn-lt"/>
                  </a:rPr>
                  <a:t>0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，表明转换结束；</a:t>
                </a: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marL="756285" algn="just">
                  <a:lnSpc>
                    <a:spcPct val="130000"/>
                  </a:lnSpc>
                </a:pP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数据传输方式为</a:t>
                </a:r>
                <a:r>
                  <a:rPr lang="zh-CN" altLang="en-US" dirty="0">
                    <a:solidFill>
                      <a:srgbClr val="0099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查询方式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，需将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i="1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𝐈𝐍𝐓𝐑</m:t>
                        </m:r>
                      </m:e>
                    </m:acc>
                  </m:oMath>
                </a14:m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作为查询的对象。</a:t>
                </a:r>
                <a:endParaRPr lang="zh-CN" altLang="en-US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28674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9390" y="1723390"/>
                <a:ext cx="8944610" cy="4808855"/>
              </a:xfrm>
              <a:prstGeom prst="rect">
                <a:avLst/>
              </a:prstGeom>
              <a:blipFill rotWithShape="1">
                <a:blip r:embed="rId1"/>
                <a:stretch>
                  <a:fillRect l="-5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5" name="矩形 1"/>
          <p:cNvSpPr>
            <a:spLocks noChangeArrowheads="1"/>
          </p:cNvSpPr>
          <p:nvPr/>
        </p:nvSpPr>
        <p:spPr bwMode="auto">
          <a:xfrm>
            <a:off x="701675" y="1190625"/>
            <a:ext cx="4861716" cy="5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SzPct val="85000"/>
            </a:pP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12.4.2  A/D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转换器的接口设计</a:t>
            </a:r>
            <a:endParaRPr lang="zh-CN" altLang="en-US" sz="2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12-1"/>
          <p:cNvPicPr>
            <a:picLocks noChangeAspect="1" noChangeArrowheads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54" y="2002632"/>
            <a:ext cx="4431999" cy="356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/>
            </p:nvSpPr>
            <p:spPr>
              <a:xfrm>
                <a:off x="5007435" y="1909763"/>
                <a:ext cx="3800811" cy="4093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None/>
                </a:pPr>
                <a:r>
                  <a:rPr lang="zh-CN" altLang="en-US" sz="20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本接口电路的任务</a:t>
                </a:r>
                <a:r>
                  <a:rPr lang="zh-CN" altLang="en-US" sz="20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是</a:t>
                </a:r>
                <a:r>
                  <a:rPr lang="zh-CN" altLang="en-US" sz="2000" dirty="0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提供转换启动信号</a:t>
                </a:r>
                <a:r>
                  <a:rPr lang="zh-CN" altLang="en-US" sz="20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和</a:t>
                </a:r>
                <a:r>
                  <a:rPr lang="zh-CN" altLang="en-US" sz="2000" dirty="0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转换结束状态信号</a:t>
                </a:r>
                <a:r>
                  <a:rPr lang="zh-CN" altLang="en-US" sz="20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，以及</a:t>
                </a:r>
                <a:r>
                  <a:rPr lang="zh-CN" altLang="en-US" sz="2000" dirty="0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r>
                  <a:rPr lang="en-US" altLang="zh-CN" sz="2000" dirty="0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8</a:t>
                </a:r>
                <a:r>
                  <a:rPr lang="zh-CN" altLang="en-US" sz="2000" dirty="0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位数据的通路</a:t>
                </a:r>
                <a:r>
                  <a:rPr lang="zh-CN" altLang="en-US" sz="20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。为此，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要设计端口地址译码电路</a:t>
                </a:r>
                <a:r>
                  <a:rPr lang="zh-CN" altLang="en-US" sz="20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，</a:t>
                </a:r>
                <a:r>
                  <a:rPr lang="zh-CN" altLang="en-US" sz="2000" dirty="0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产生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b="1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𝐂𝐒</m:t>
                        </m:r>
                      </m:e>
                    </m:acc>
                  </m:oMath>
                </a14:m>
                <a:r>
                  <a:rPr lang="zh-CN" altLang="en-US" sz="20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，并</a:t>
                </a:r>
                <a:r>
                  <a:rPr lang="zh-CN" altLang="en-US" sz="2000" dirty="0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由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𝐂𝐒</m:t>
                        </m:r>
                      </m:e>
                    </m:acc>
                  </m:oMath>
                </a14:m>
                <a:r>
                  <a:rPr lang="zh-CN" altLang="en-US" sz="2000" dirty="0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和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b="1" i="0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𝐖𝐑</m:t>
                        </m:r>
                      </m:e>
                    </m:acc>
                  </m:oMath>
                </a14:m>
                <a:r>
                  <a:rPr lang="zh-CN" altLang="en-US" sz="2000" dirty="0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共同组成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启动信号</a:t>
                </a:r>
                <a:r>
                  <a:rPr lang="zh-CN" altLang="en-US" sz="20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。同时，还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要设置一个三态门</a:t>
                </a:r>
                <a:r>
                  <a:rPr lang="zh-CN" altLang="en-US" sz="20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，将</a:t>
                </a:r>
                <a:r>
                  <a:rPr lang="zh-CN" altLang="en-US" sz="2000" dirty="0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转换结束信号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b="1" i="0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𝐈𝐍𝐓𝐑</m:t>
                        </m:r>
                      </m:e>
                    </m:acc>
                  </m:oMath>
                </a14:m>
                <a:r>
                  <a:rPr lang="zh-CN" altLang="en-US" sz="20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引到</a:t>
                </a:r>
                <a:r>
                  <a:rPr lang="zh-CN" altLang="en-US" sz="2000" dirty="0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数据线的D7上</a:t>
                </a:r>
                <a:r>
                  <a:rPr lang="zh-CN" altLang="en-US" sz="20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，以便CPU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读取状态</a:t>
                </a:r>
                <a:r>
                  <a:rPr lang="zh-CN" altLang="en-US" sz="20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。而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转换器的8位数据线</a:t>
                </a:r>
                <a:r>
                  <a:rPr lang="zh-CN" altLang="en-US" sz="20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直接与</a:t>
                </a:r>
                <a:r>
                  <a:rPr lang="zh-CN" altLang="en-US" sz="2000" dirty="0">
                    <a:solidFill>
                      <a:srgbClr val="00B050"/>
                    </a:solidFill>
                    <a:latin typeface="+mn-lt"/>
                    <a:ea typeface="+mn-ea"/>
                    <a:cs typeface="+mn-ea"/>
                    <a:sym typeface="+mn-lt"/>
                  </a:rPr>
                  <a:t>系统数据线连接</a:t>
                </a:r>
                <a:r>
                  <a:rPr lang="zh-CN" altLang="en-US" sz="200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。</a:t>
                </a:r>
                <a:endParaRPr lang="zh-CN" alt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435" y="1909763"/>
                <a:ext cx="3800811" cy="4093428"/>
              </a:xfrm>
              <a:prstGeom prst="rect">
                <a:avLst/>
              </a:prstGeom>
              <a:blipFill rotWithShape="1">
                <a:blip r:embed="rId2"/>
                <a:stretch>
                  <a:fillRect l="-12" t="-8" r="4" b="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550042" y="1214438"/>
            <a:ext cx="1497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0033CC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+mn-lt"/>
                <a:ea typeface="+mn-ea"/>
                <a:cs typeface="+mn-ea"/>
                <a:sym typeface="+mn-lt"/>
              </a:rPr>
              <a:t>硬件电路</a:t>
            </a:r>
            <a:endParaRPr lang="zh-CN" altLang="en-US" dirty="0">
              <a:solidFill>
                <a:srgbClr val="0033CC"/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/>
          <p:nvPr/>
        </p:nvSpPr>
        <p:spPr>
          <a:xfrm>
            <a:off x="1331913" y="1052513"/>
            <a:ext cx="59769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2"/>
              </a:buBlip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硬件电路：</a:t>
            </a:r>
            <a:endParaRPr lang="zh-CN" altLang="en-US" sz="2400" b="1" dirty="0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16387" name="Picture 3" descr="p150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375" y="1844675"/>
            <a:ext cx="5329238" cy="4333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8" name="Text Box 5"/>
          <p:cNvSpPr txBox="1"/>
          <p:nvPr/>
        </p:nvSpPr>
        <p:spPr>
          <a:xfrm>
            <a:off x="0" y="4005263"/>
            <a:ext cx="16922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2"/>
              </a:buBlip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1800" b="1" dirty="0">
                <a:solidFill>
                  <a:srgbClr val="660033"/>
                </a:solidFill>
                <a:latin typeface="Times New Roman" panose="02020603050405020304" pitchFamily="18" charset="0"/>
              </a:rPr>
              <a:t>也可用</a:t>
            </a:r>
            <a:r>
              <a:rPr lang="en-US" altLang="zh-CN" sz="1800" b="1" dirty="0">
                <a:solidFill>
                  <a:srgbClr val="660033"/>
                </a:solidFill>
                <a:latin typeface="Times New Roman" panose="02020603050405020304" pitchFamily="18" charset="0"/>
              </a:rPr>
              <a:t>8255</a:t>
            </a:r>
            <a:r>
              <a:rPr lang="zh-CN" altLang="en-US" sz="1800" b="1" dirty="0">
                <a:solidFill>
                  <a:srgbClr val="660033"/>
                </a:solidFill>
                <a:latin typeface="Times New Roman" panose="02020603050405020304" pitchFamily="18" charset="0"/>
              </a:rPr>
              <a:t>实现接口电路</a:t>
            </a:r>
            <a:endParaRPr lang="zh-CN" altLang="en-US" sz="1800" b="1" dirty="0">
              <a:solidFill>
                <a:srgbClr val="6600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9" name="Line 6"/>
          <p:cNvSpPr/>
          <p:nvPr/>
        </p:nvSpPr>
        <p:spPr>
          <a:xfrm flipV="1">
            <a:off x="4211638" y="2349500"/>
            <a:ext cx="2952750" cy="15113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6390" name="Line 7"/>
          <p:cNvSpPr/>
          <p:nvPr/>
        </p:nvSpPr>
        <p:spPr>
          <a:xfrm flipV="1">
            <a:off x="4211638" y="2420938"/>
            <a:ext cx="2952750" cy="259238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6391" name="Text Box 8"/>
          <p:cNvSpPr txBox="1"/>
          <p:nvPr/>
        </p:nvSpPr>
        <p:spPr>
          <a:xfrm>
            <a:off x="7164388" y="1700213"/>
            <a:ext cx="1908175" cy="1169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2"/>
              </a:buBlip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1400" b="1" dirty="0">
                <a:latin typeface="Times New Roman" panose="02020603050405020304" pitchFamily="18" charset="0"/>
              </a:rPr>
              <a:t>第①步  </a:t>
            </a:r>
            <a:r>
              <a:rPr lang="en-US" altLang="zh-CN" sz="1400" b="1" dirty="0">
                <a:latin typeface="Times New Roman" panose="02020603050405020304" pitchFamily="18" charset="0"/>
              </a:rPr>
              <a:t>out 310</a:t>
            </a:r>
            <a:r>
              <a:rPr lang="zh-CN" altLang="en-US" sz="1400" b="1" dirty="0">
                <a:latin typeface="Times New Roman" panose="02020603050405020304" pitchFamily="18" charset="0"/>
              </a:rPr>
              <a:t>端口一个数据可启动</a:t>
            </a:r>
            <a:r>
              <a:rPr lang="en-US" altLang="zh-CN" sz="1400" b="1" dirty="0">
                <a:latin typeface="Times New Roman" panose="02020603050405020304" pitchFamily="18" charset="0"/>
              </a:rPr>
              <a:t>ADC,</a:t>
            </a:r>
            <a:r>
              <a:rPr lang="zh-CN" altLang="en-US" sz="1400" b="1" dirty="0">
                <a:latin typeface="Times New Roman" panose="02020603050405020304" pitchFamily="18" charset="0"/>
              </a:rPr>
              <a:t>此时</a:t>
            </a:r>
            <a:r>
              <a:rPr lang="en-US" altLang="zh-CN" sz="1400" b="1" dirty="0">
                <a:latin typeface="Times New Roman" panose="02020603050405020304" pitchFamily="18" charset="0"/>
              </a:rPr>
              <a:t>CS</a:t>
            </a:r>
            <a:r>
              <a:rPr lang="zh-CN" altLang="en-US" sz="1400" b="1" dirty="0">
                <a:latin typeface="Times New Roman" panose="02020603050405020304" pitchFamily="18" charset="0"/>
              </a:rPr>
              <a:t>收到一个脉冲启动信号；转换的结果被锁存；</a:t>
            </a:r>
            <a:endParaRPr lang="zh-CN" altLang="en-US" sz="1400" b="1" dirty="0">
              <a:latin typeface="Times New Roman" panose="02020603050405020304" pitchFamily="18" charset="0"/>
            </a:endParaRPr>
          </a:p>
        </p:txBody>
      </p:sp>
      <p:sp>
        <p:nvSpPr>
          <p:cNvPr id="16392" name="Line 9"/>
          <p:cNvSpPr/>
          <p:nvPr/>
        </p:nvSpPr>
        <p:spPr>
          <a:xfrm>
            <a:off x="4356100" y="2997200"/>
            <a:ext cx="2879725" cy="2873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6393" name="Text Box 10"/>
          <p:cNvSpPr txBox="1"/>
          <p:nvPr/>
        </p:nvSpPr>
        <p:spPr>
          <a:xfrm>
            <a:off x="7200900" y="3068638"/>
            <a:ext cx="1979613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2"/>
              </a:buBlip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1200" b="1" dirty="0">
                <a:latin typeface="Times New Roman" panose="02020603050405020304" pitchFamily="18" charset="0"/>
              </a:rPr>
              <a:t>第</a:t>
            </a:r>
            <a:r>
              <a:rPr lang="zh-CN" altLang="zh-CN" sz="1200" b="1" dirty="0">
                <a:latin typeface="Times New Roman" panose="02020603050405020304" pitchFamily="18" charset="0"/>
              </a:rPr>
              <a:t>②</a:t>
            </a:r>
            <a:r>
              <a:rPr lang="zh-CN" altLang="en-US" sz="1200" b="1" dirty="0">
                <a:latin typeface="Times New Roman" panose="02020603050405020304" pitchFamily="18" charset="0"/>
              </a:rPr>
              <a:t>步 查询转换结束信号 </a:t>
            </a:r>
            <a:r>
              <a:rPr lang="en-US" altLang="zh-CN" sz="1200" b="1" dirty="0">
                <a:latin typeface="Times New Roman" panose="02020603050405020304" pitchFamily="18" charset="0"/>
              </a:rPr>
              <a:t>/INTR</a:t>
            </a:r>
            <a:r>
              <a:rPr lang="zh-CN" altLang="en-US" sz="1200" b="1" dirty="0">
                <a:latin typeface="Times New Roman" panose="02020603050405020304" pitchFamily="18" charset="0"/>
              </a:rPr>
              <a:t>，如果未结束就读，结果就会有错。</a:t>
            </a:r>
            <a:r>
              <a:rPr lang="en-US" altLang="zh-CN" sz="1200" b="1" dirty="0">
                <a:latin typeface="Times New Roman" panose="02020603050405020304" pitchFamily="18" charset="0"/>
              </a:rPr>
              <a:t>IN AL, 311H</a:t>
            </a:r>
            <a:r>
              <a:rPr lang="zh-CN" altLang="en-US" sz="1200" b="1" dirty="0">
                <a:latin typeface="Times New Roman" panose="02020603050405020304" pitchFamily="18" charset="0"/>
              </a:rPr>
              <a:t>指令；锁存能力使得本操作过程中</a:t>
            </a:r>
            <a:r>
              <a:rPr lang="en-US" altLang="zh-CN" sz="1200" b="1" dirty="0">
                <a:latin typeface="Times New Roman" panose="02020603050405020304" pitchFamily="18" charset="0"/>
              </a:rPr>
              <a:t>/CS</a:t>
            </a:r>
            <a:r>
              <a:rPr lang="zh-CN" altLang="en-US" sz="1200" b="1" dirty="0">
                <a:latin typeface="Times New Roman" panose="02020603050405020304" pitchFamily="18" charset="0"/>
              </a:rPr>
              <a:t>不是必须有效</a:t>
            </a:r>
            <a:endParaRPr lang="zh-CN" altLang="en-US" sz="1200" b="1" dirty="0">
              <a:latin typeface="Times New Roman" panose="02020603050405020304" pitchFamily="18" charset="0"/>
            </a:endParaRPr>
          </a:p>
        </p:txBody>
      </p:sp>
      <p:sp>
        <p:nvSpPr>
          <p:cNvPr id="16394" name="Line 11"/>
          <p:cNvSpPr/>
          <p:nvPr/>
        </p:nvSpPr>
        <p:spPr>
          <a:xfrm flipV="1">
            <a:off x="4356100" y="4581525"/>
            <a:ext cx="3024188" cy="10795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6395" name="Line 12"/>
          <p:cNvSpPr/>
          <p:nvPr/>
        </p:nvSpPr>
        <p:spPr>
          <a:xfrm>
            <a:off x="3708400" y="2060575"/>
            <a:ext cx="3527425" cy="11525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6396" name="Text Box 13"/>
          <p:cNvSpPr txBox="1"/>
          <p:nvPr/>
        </p:nvSpPr>
        <p:spPr>
          <a:xfrm>
            <a:off x="7235825" y="4354513"/>
            <a:ext cx="1908175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2"/>
              </a:buBlip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1400" b="1" dirty="0">
                <a:latin typeface="Times New Roman" panose="02020603050405020304" pitchFamily="18" charset="0"/>
              </a:rPr>
              <a:t>第</a:t>
            </a:r>
            <a:r>
              <a:rPr lang="zh-CN" altLang="zh-CN" sz="1400" b="1" dirty="0">
                <a:latin typeface="Times New Roman" panose="02020603050405020304" pitchFamily="18" charset="0"/>
              </a:rPr>
              <a:t>③</a:t>
            </a:r>
            <a:r>
              <a:rPr lang="zh-CN" altLang="en-US" sz="1400" b="1" dirty="0">
                <a:latin typeface="Times New Roman" panose="02020603050405020304" pitchFamily="18" charset="0"/>
              </a:rPr>
              <a:t>步 读取转换结果 </a:t>
            </a:r>
            <a:r>
              <a:rPr lang="en-US" altLang="zh-CN" sz="1400" b="1" dirty="0">
                <a:latin typeface="Times New Roman" panose="02020603050405020304" pitchFamily="18" charset="0"/>
              </a:rPr>
              <a:t>IN 310</a:t>
            </a:r>
            <a:r>
              <a:rPr lang="zh-CN" altLang="en-US" sz="1400" b="1" dirty="0">
                <a:latin typeface="Times New Roman" panose="02020603050405020304" pitchFamily="18" charset="0"/>
              </a:rPr>
              <a:t>端口</a:t>
            </a:r>
            <a:r>
              <a:rPr lang="en-US" altLang="zh-CN" sz="1400" b="1" dirty="0">
                <a:latin typeface="Times New Roman" panose="02020603050405020304" pitchFamily="18" charset="0"/>
              </a:rPr>
              <a:t>8</a:t>
            </a:r>
            <a:r>
              <a:rPr lang="zh-CN" altLang="en-US" sz="1400" b="1" dirty="0">
                <a:latin typeface="Times New Roman" panose="02020603050405020304" pitchFamily="18" charset="0"/>
              </a:rPr>
              <a:t>位数据</a:t>
            </a:r>
            <a:endParaRPr lang="zh-CN" altLang="en-US" sz="1400" b="1" dirty="0">
              <a:latin typeface="Times New Roman" panose="02020603050405020304" pitchFamily="18" charset="0"/>
            </a:endParaRPr>
          </a:p>
        </p:txBody>
      </p:sp>
      <p:sp>
        <p:nvSpPr>
          <p:cNvPr id="16397" name="Line 14"/>
          <p:cNvSpPr/>
          <p:nvPr/>
        </p:nvSpPr>
        <p:spPr>
          <a:xfrm>
            <a:off x="4140200" y="2420938"/>
            <a:ext cx="3240088" cy="20161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cxnSp>
        <p:nvCxnSpPr>
          <p:cNvPr id="16398" name="直接箭头连接符 2"/>
          <p:cNvCxnSpPr/>
          <p:nvPr/>
        </p:nvCxnSpPr>
        <p:spPr>
          <a:xfrm flipV="1">
            <a:off x="4140200" y="3429000"/>
            <a:ext cx="3095625" cy="2232025"/>
          </a:xfrm>
          <a:prstGeom prst="straightConnector1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16399" name="直接箭头连接符 4"/>
          <p:cNvCxnSpPr/>
          <p:nvPr/>
        </p:nvCxnSpPr>
        <p:spPr>
          <a:xfrm>
            <a:off x="4356100" y="3860800"/>
            <a:ext cx="2952750" cy="684213"/>
          </a:xfrm>
          <a:prstGeom prst="straightConnector1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16400" name="直接箭头连接符 6"/>
          <p:cNvCxnSpPr/>
          <p:nvPr/>
        </p:nvCxnSpPr>
        <p:spPr>
          <a:xfrm flipV="1">
            <a:off x="4140200" y="2133600"/>
            <a:ext cx="3024188" cy="215900"/>
          </a:xfrm>
          <a:prstGeom prst="straightConnector1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</p:spTree>
  </p:cSld>
  <p:clrMapOvr>
    <a:masterClrMapping/>
  </p:clrMapOvr>
  <p:transition spd="slow"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407400" cy="45262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>
              <a:buFontTx/>
              <a:buNone/>
            </a:pPr>
            <a:r>
              <a:rPr lang="en-US" altLang="zh-CN" sz="2000" dirty="0">
                <a:solidFill>
                  <a:srgbClr val="FF3399"/>
                </a:solidFill>
                <a:latin typeface="楷体_GB2312"/>
              </a:rPr>
              <a:t>INTR</a:t>
            </a:r>
            <a:r>
              <a:rPr lang="zh-CN" altLang="en-US" sz="2000" dirty="0">
                <a:solidFill>
                  <a:srgbClr val="FF3399"/>
                </a:solidFill>
                <a:latin typeface="楷体_GB2312"/>
              </a:rPr>
              <a:t>连线设计问题</a:t>
            </a:r>
            <a:endParaRPr lang="zh-CN" altLang="en-US" sz="2000" dirty="0">
              <a:solidFill>
                <a:srgbClr val="FF3399"/>
              </a:solidFill>
              <a:latin typeface="楷体_GB2312"/>
            </a:endParaRPr>
          </a:p>
          <a:p>
            <a:r>
              <a:rPr lang="en-US" altLang="zh-CN" sz="2000" b="1" dirty="0">
                <a:ea typeface="微软雅黑" panose="020B0503020204020204" pitchFamily="34" charset="-122"/>
                <a:sym typeface="+mn-ea"/>
              </a:rPr>
              <a:t>ADC0804</a:t>
            </a:r>
            <a:r>
              <a:rPr lang="zh-CN" altLang="en-US" sz="2000" b="1" dirty="0">
                <a:ea typeface="微软雅黑" panose="020B0503020204020204" pitchFamily="34" charset="-122"/>
                <a:sym typeface="+mn-ea"/>
              </a:rPr>
              <a:t>的</a:t>
            </a:r>
            <a:r>
              <a:rPr lang="en-US" altLang="zh-CN" sz="2000" b="1" dirty="0">
                <a:ea typeface="微软雅黑" panose="020B0503020204020204" pitchFamily="34" charset="-122"/>
                <a:sym typeface="+mn-ea"/>
              </a:rPr>
              <a:t>INTR</a:t>
            </a:r>
            <a:r>
              <a:rPr lang="zh-CN" altLang="en-US" sz="2000" b="1" dirty="0">
                <a:ea typeface="微软雅黑" panose="020B0503020204020204" pitchFamily="34" charset="-122"/>
                <a:sym typeface="+mn-ea"/>
              </a:rPr>
              <a:t>不带缓冲（因为是控制类信号），所以要连接到</a:t>
            </a:r>
            <a:r>
              <a:rPr lang="en-US" altLang="zh-CN" sz="2000" b="1" dirty="0">
                <a:ea typeface="微软雅黑" panose="020B0503020204020204" pitchFamily="34" charset="-122"/>
                <a:sym typeface="+mn-ea"/>
              </a:rPr>
              <a:t>DB</a:t>
            </a:r>
            <a:r>
              <a:rPr lang="zh-CN" altLang="en-US" sz="2000" b="1" dirty="0">
                <a:ea typeface="微软雅黑" panose="020B0503020204020204" pitchFamily="34" charset="-122"/>
                <a:sym typeface="+mn-ea"/>
              </a:rPr>
              <a:t>之前必须要加一个三态缓冲器。</a:t>
            </a:r>
            <a:endParaRPr lang="zh-CN" altLang="en-US" sz="2000" b="1" dirty="0"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ea typeface="微软雅黑" panose="020B0503020204020204" pitchFamily="34" charset="-122"/>
              </a:rPr>
              <a:t>为何</a:t>
            </a:r>
            <a:r>
              <a:rPr lang="en-US" altLang="zh-CN" sz="2000" b="1" dirty="0">
                <a:ea typeface="微软雅黑" panose="020B0503020204020204" pitchFamily="34" charset="-122"/>
              </a:rPr>
              <a:t>INTR</a:t>
            </a:r>
            <a:r>
              <a:rPr lang="zh-CN" altLang="en-US" sz="2000" b="1" dirty="0">
                <a:ea typeface="微软雅黑" panose="020B0503020204020204" pitchFamily="34" charset="-122"/>
              </a:rPr>
              <a:t>不接</a:t>
            </a:r>
            <a:r>
              <a:rPr lang="en-US" altLang="zh-CN" sz="2000" b="1" dirty="0">
                <a:ea typeface="微软雅黑" panose="020B0503020204020204" pitchFamily="34" charset="-122"/>
              </a:rPr>
              <a:t>D</a:t>
            </a:r>
            <a:r>
              <a:rPr lang="en-US" altLang="zh-CN" sz="2000" b="1" baseline="-25000" dirty="0">
                <a:ea typeface="微软雅黑" panose="020B0503020204020204" pitchFamily="34" charset="-122"/>
              </a:rPr>
              <a:t>8</a:t>
            </a:r>
            <a:r>
              <a:rPr lang="en-US" altLang="zh-CN" sz="2000" b="1" dirty="0">
                <a:ea typeface="微软雅黑" panose="020B0503020204020204" pitchFamily="34" charset="-122"/>
              </a:rPr>
              <a:t>-D</a:t>
            </a:r>
            <a:r>
              <a:rPr lang="en-US" altLang="zh-CN" sz="2000" b="1" baseline="-25000" dirty="0">
                <a:ea typeface="微软雅黑" panose="020B0503020204020204" pitchFamily="34" charset="-122"/>
              </a:rPr>
              <a:t>12</a:t>
            </a:r>
            <a:r>
              <a:rPr lang="en-US" altLang="zh-CN" sz="2000" b="1" dirty="0">
                <a:ea typeface="微软雅黑" panose="020B0503020204020204" pitchFamily="34" charset="-122"/>
              </a:rPr>
              <a:t>? </a:t>
            </a:r>
            <a:r>
              <a:rPr lang="zh-CN" altLang="en-US" sz="2000" b="1" dirty="0">
                <a:ea typeface="微软雅黑" panose="020B0503020204020204" pitchFamily="34" charset="-122"/>
              </a:rPr>
              <a:t>答：节省</a:t>
            </a:r>
            <a:r>
              <a:rPr lang="en-US" altLang="zh-CN" sz="2000" b="1" dirty="0">
                <a:ea typeface="微软雅黑" panose="020B0503020204020204" pitchFamily="34" charset="-122"/>
              </a:rPr>
              <a:t>DB</a:t>
            </a:r>
            <a:r>
              <a:rPr lang="zh-CN" altLang="en-US" sz="2000" b="1" dirty="0">
                <a:ea typeface="微软雅黑" panose="020B0503020204020204" pitchFamily="34" charset="-122"/>
              </a:rPr>
              <a:t>，供其他接口使用。</a:t>
            </a:r>
            <a:endParaRPr lang="zh-CN" altLang="en-US" sz="2000" b="1" dirty="0"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ea typeface="微软雅黑" panose="020B0503020204020204" pitchFamily="34" charset="-122"/>
              </a:rPr>
              <a:t>INTR</a:t>
            </a:r>
            <a:r>
              <a:rPr lang="zh-CN" altLang="en-US" sz="2000" b="1" dirty="0">
                <a:ea typeface="微软雅黑" panose="020B0503020204020204" pitchFamily="34" charset="-122"/>
              </a:rPr>
              <a:t>可以通过并口连接到</a:t>
            </a:r>
            <a:r>
              <a:rPr lang="en-US" altLang="zh-CN" sz="2000" b="1" dirty="0">
                <a:ea typeface="微软雅黑" panose="020B0503020204020204" pitchFamily="34" charset="-122"/>
              </a:rPr>
              <a:t>CPU</a:t>
            </a:r>
            <a:r>
              <a:rPr lang="zh-CN" altLang="en-US" sz="2000" b="1" dirty="0">
                <a:ea typeface="微软雅黑" panose="020B0503020204020204" pitchFamily="34" charset="-122"/>
              </a:rPr>
              <a:t>吗？ 答：可以，但成本较高。</a:t>
            </a:r>
            <a:endParaRPr lang="zh-CN" altLang="en-US" sz="2000" b="1" dirty="0"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sym typeface="+mn-ea"/>
              </a:rPr>
              <a:t>INTR</a:t>
            </a:r>
            <a:r>
              <a:rPr lang="zh-CN" altLang="en-US" sz="2000" b="1" dirty="0">
                <a:sym typeface="+mn-ea"/>
              </a:rPr>
              <a:t>低电平有效；转换结束后自动拉低，表示可以再次进行</a:t>
            </a:r>
            <a:r>
              <a:rPr lang="en-US" altLang="zh-CN" sz="2000" b="1" dirty="0">
                <a:sym typeface="+mn-ea"/>
              </a:rPr>
              <a:t>AD</a:t>
            </a:r>
            <a:r>
              <a:rPr lang="zh-CN" altLang="en-US" sz="2000" b="1" dirty="0">
                <a:sym typeface="+mn-ea"/>
              </a:rPr>
              <a:t>转换</a:t>
            </a:r>
            <a:r>
              <a:rPr lang="en-US" altLang="zh-CN" sz="2000" b="1" dirty="0">
                <a:sym typeface="+mn-ea"/>
              </a:rPr>
              <a:t>.</a:t>
            </a:r>
            <a:endParaRPr lang="en-US" altLang="zh-CN" sz="2000" b="1" dirty="0"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ChangeArrowheads="1"/>
          </p:cNvSpPr>
          <p:nvPr/>
        </p:nvSpPr>
        <p:spPr bwMode="auto">
          <a:xfrm>
            <a:off x="7035800" y="6519863"/>
            <a:ext cx="18113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软件流程图</a:t>
            </a:r>
            <a:endParaRPr lang="zh-CN" altLang="en-US" sz="120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1747" name="Picture 4" descr="p1500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126" y="2649170"/>
            <a:ext cx="2092325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49" y="2734896"/>
            <a:ext cx="6510032" cy="358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Rectangle 2"/>
          <p:cNvSpPr>
            <a:spLocks noChangeArrowheads="1"/>
          </p:cNvSpPr>
          <p:nvPr/>
        </p:nvSpPr>
        <p:spPr bwMode="auto">
          <a:xfrm>
            <a:off x="455613" y="1462088"/>
            <a:ext cx="1544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0033CC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+mn-lt"/>
                <a:ea typeface="+mn-ea"/>
                <a:cs typeface="+mn-ea"/>
                <a:sym typeface="+mn-lt"/>
              </a:rPr>
              <a:t>软件设计</a:t>
            </a:r>
            <a:endParaRPr lang="zh-CN" altLang="en-US" dirty="0">
              <a:solidFill>
                <a:srgbClr val="0033CC"/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96281" y="1103680"/>
            <a:ext cx="69913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en-US" altLang="zh-CN" sz="2000" noProof="1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zh-CN" sz="2000" noProof="1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接口控制程序</a:t>
            </a:r>
            <a:r>
              <a:rPr lang="zh-CN" altLang="zh-CN" sz="2000" noProof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zh-CN" sz="2000" b="0" noProof="1">
                <a:latin typeface="+mn-lt"/>
                <a:ea typeface="+mn-ea"/>
                <a:cs typeface="+mn-ea"/>
                <a:sym typeface="+mn-lt"/>
              </a:rPr>
              <a:t>也就是</a:t>
            </a:r>
            <a:r>
              <a:rPr lang="zh-CN" altLang="zh-CN" sz="2000" noProof="1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数据采集程序</a:t>
            </a:r>
            <a:r>
              <a:rPr lang="zh-CN" altLang="zh-CN" sz="2000" noProof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zh-CN" sz="2000" noProof="1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其程序的基本结构是循环程序</a:t>
            </a:r>
            <a:r>
              <a:rPr lang="zh-CN" altLang="zh-CN" sz="2000" noProof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zh-CN" altLang="zh-CN" sz="2000" b="0" noProof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因为数据采集往往要采样多个点的数据，而每一次启动，只能采集（转换）1个数据，所以，采集程序要循环执行多次，直至采样次数已到为止。</a:t>
            </a:r>
            <a:endParaRPr lang="zh-CN" altLang="en-US" sz="2000" noProof="1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27075" y="1165225"/>
            <a:ext cx="8150225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DATA SEGMENT</a:t>
            </a:r>
            <a:endParaRPr kumimoji="0"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	START_P EQU 310H		; </a:t>
            </a:r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转换启动端口 </a:t>
            </a:r>
            <a:endParaRPr kumimoji="0"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STATE_P EQU 311H		; </a:t>
            </a:r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状态端口 </a:t>
            </a:r>
            <a:endParaRPr kumimoji="0"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DATA_P  EQU 310H		; </a:t>
            </a:r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数据端口 </a:t>
            </a:r>
            <a:endParaRPr kumimoji="0"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BUFR DB 100</a:t>
            </a:r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） </a:t>
            </a:r>
            <a:endParaRPr kumimoji="0"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DATA ENDS </a:t>
            </a:r>
            <a:endParaRPr kumimoji="0"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CODE SEGMENT </a:t>
            </a:r>
            <a:endParaRPr kumimoji="0"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	ASSUME CS:CODE,DS:DATA </a:t>
            </a:r>
            <a:endParaRPr kumimoji="0"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BEGIN:MOV AX,DATA</a:t>
            </a:r>
            <a:endParaRPr kumimoji="0"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	MOV DS,AX</a:t>
            </a:r>
            <a:endParaRPr kumimoji="0"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	MOV SI,OFFSET BUFR	      ; </a:t>
            </a:r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缓冲区指针 </a:t>
            </a:r>
            <a:endParaRPr kumimoji="0"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MOV CX,100			; </a:t>
            </a:r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采样次数 </a:t>
            </a:r>
            <a:endParaRPr kumimoji="0"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START:</a:t>
            </a:r>
            <a:r>
              <a:rPr kumimoji="0" lang="en-US" altLang="zh-CN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MOV DX,START_P		; </a:t>
            </a:r>
            <a:r>
              <a:rPr kumimoji="0" lang="zh-CN" altLang="en-US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启动转换 </a:t>
            </a:r>
            <a:endParaRPr kumimoji="0" lang="zh-CN" altLang="en-US" sz="22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zh-CN" altLang="en-US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0" lang="en-US" altLang="zh-CN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MOV AL,00H			; </a:t>
            </a:r>
            <a:r>
              <a:rPr kumimoji="0" lang="zh-CN" altLang="en-US" sz="2200" dirty="0">
                <a:solidFill>
                  <a:srgbClr val="C00000"/>
                </a:solidFill>
                <a:highlight>
                  <a:srgbClr val="C0C0C0"/>
                </a:highlight>
                <a:latin typeface="+mn-lt"/>
                <a:ea typeface="+mn-ea"/>
                <a:cs typeface="+mn-ea"/>
                <a:sym typeface="+mn-lt"/>
              </a:rPr>
              <a:t>问：可以是其它值吗？ </a:t>
            </a:r>
            <a:endParaRPr kumimoji="0" lang="zh-CN" altLang="en-US" sz="2200" dirty="0">
              <a:solidFill>
                <a:srgbClr val="C00000"/>
              </a:solidFill>
              <a:highlight>
                <a:srgbClr val="C0C0C0"/>
              </a:highlight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zh-CN" altLang="en-US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0" lang="en-US" altLang="zh-CN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OUT DX,AL			</a:t>
            </a:r>
            <a:r>
              <a:rPr kumimoji="0" lang="zh-CN" altLang="en-US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；使</a:t>
            </a:r>
            <a:r>
              <a:rPr kumimoji="0" lang="en-US" altLang="zh-CN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/CS</a:t>
            </a:r>
            <a:r>
              <a:rPr kumimoji="0" lang="zh-CN" altLang="en-US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kumimoji="0" lang="en-US" altLang="zh-CN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/WR</a:t>
            </a:r>
            <a:r>
              <a:rPr kumimoji="0" lang="zh-CN" altLang="en-US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同时有效</a:t>
            </a:r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kumimoji="0" lang="zh-CN" altLang="en-US" sz="2200" dirty="0">
              <a:latin typeface="+mn-lt"/>
              <a:ea typeface="+mn-ea"/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/>
            </p:nvSpPr>
            <p:spPr>
              <a:xfrm>
                <a:off x="507682" y="10070"/>
                <a:ext cx="8299451" cy="1154996"/>
              </a:xfrm>
              <a:prstGeom prst="rect">
                <a:avLst/>
              </a:prstGeom>
              <a:gradFill flip="none" rotWithShape="1">
                <a:gsLst>
                  <a:gs pos="0">
                    <a:srgbClr val="FFFF00">
                      <a:tint val="66000"/>
                      <a:satMod val="160000"/>
                    </a:srgbClr>
                  </a:gs>
                  <a:gs pos="50000">
                    <a:srgbClr val="FFFF00">
                      <a:tint val="44500"/>
                      <a:satMod val="160000"/>
                    </a:srgbClr>
                  </a:gs>
                  <a:gs pos="100000">
                    <a:srgbClr val="FFFF0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2300" noProof="1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转换启动信号由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30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300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𝐂𝐒</m:t>
                        </m:r>
                      </m:e>
                    </m:acc>
                  </m:oMath>
                </a14:m>
                <a:r>
                  <a:rPr lang="zh-CN" altLang="en-US" sz="2300" dirty="0">
                    <a:solidFill>
                      <a:srgbClr val="008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和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3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300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𝐖𝐑</m:t>
                        </m:r>
                      </m:e>
                    </m:acc>
                  </m:oMath>
                </a14:m>
                <a:r>
                  <a:rPr lang="zh-CN" altLang="en-US" sz="2300" dirty="0">
                    <a:solidFill>
                      <a:srgbClr val="008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共同组成</a:t>
                </a:r>
                <a:r>
                  <a:rPr lang="zh-CN" altLang="en-US" sz="2300" dirty="0">
                    <a:latin typeface="+mn-lt"/>
                    <a:ea typeface="+mn-ea"/>
                    <a:cs typeface="+mn-ea"/>
                    <a:sym typeface="+mn-lt"/>
                  </a:rPr>
                  <a:t>，当系统完成对芯片的写操作时，也就产生了转换启动的脉冲信号，</a:t>
                </a:r>
                <a:r>
                  <a:rPr lang="zh-CN" altLang="en-US" sz="23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与写入的数据无关</a:t>
                </a:r>
                <a:r>
                  <a:rPr lang="zh-CN" altLang="en-US" sz="2300" dirty="0">
                    <a:latin typeface="+mn-lt"/>
                    <a:ea typeface="+mn-ea"/>
                    <a:cs typeface="+mn-ea"/>
                    <a:sym typeface="+mn-lt"/>
                  </a:rPr>
                  <a:t>，这就意味着</a:t>
                </a:r>
                <a:r>
                  <a:rPr lang="zh-CN" altLang="en-US" sz="2300" dirty="0">
                    <a:solidFill>
                      <a:srgbClr val="0033CC"/>
                    </a:solidFill>
                    <a:latin typeface="+mn-lt"/>
                    <a:ea typeface="+mn-ea"/>
                    <a:cs typeface="+mn-ea"/>
                    <a:sym typeface="+mn-lt"/>
                  </a:rPr>
                  <a:t>不论写什么数据都可差生转换启动脉冲信号</a:t>
                </a:r>
                <a:r>
                  <a:rPr lang="zh-CN" altLang="en-US" sz="2300" dirty="0">
                    <a:latin typeface="+mn-lt"/>
                    <a:ea typeface="+mn-ea"/>
                    <a:cs typeface="+mn-ea"/>
                    <a:sym typeface="+mn-lt"/>
                  </a:rPr>
                  <a:t>。</a:t>
                </a:r>
                <a:endParaRPr lang="zh-CN" altLang="en-US" sz="23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82" y="10070"/>
                <a:ext cx="8299451" cy="1154996"/>
              </a:xfrm>
              <a:prstGeom prst="rect">
                <a:avLst/>
              </a:prstGeom>
              <a:blipFill rotWithShape="1">
                <a:blip r:embed="rId1"/>
                <a:stretch>
                  <a:fillRect l="-4" t="-47" r="4" b="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87375" y="1543050"/>
            <a:ext cx="828040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WAIT1:</a:t>
            </a:r>
            <a:r>
              <a:rPr kumimoji="0" lang="en-US" altLang="zh-CN" sz="2200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MOV DX,STATE_P	; </a:t>
            </a:r>
            <a:r>
              <a:rPr kumimoji="0" lang="zh-CN" altLang="en-US" sz="2200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查转换结束 </a:t>
            </a:r>
            <a:endParaRPr kumimoji="0" lang="zh-CN" altLang="en-US" sz="2200" dirty="0">
              <a:solidFill>
                <a:srgbClr val="99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zh-CN" altLang="en-US" sz="2200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0" lang="en-US" altLang="zh-CN" sz="2200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IN AL,DX </a:t>
            </a:r>
            <a:endParaRPr kumimoji="0" lang="en-US" altLang="zh-CN" sz="2200" dirty="0">
              <a:solidFill>
                <a:srgbClr val="99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en-US" altLang="zh-CN" sz="2200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	AND AL,80H		; </a:t>
            </a:r>
            <a:r>
              <a:rPr kumimoji="0" lang="zh-CN" altLang="en-US" sz="2200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查</a:t>
            </a:r>
            <a:r>
              <a:rPr kumimoji="0" lang="en-US" altLang="zh-CN" sz="2200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D</a:t>
            </a:r>
            <a:r>
              <a:rPr kumimoji="0" lang="en-US" altLang="zh-CN" sz="2200" baseline="-25000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7 </a:t>
            </a:r>
            <a:r>
              <a:rPr kumimoji="0" lang="en-US" altLang="zh-CN" sz="2200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= 0</a:t>
            </a:r>
            <a:r>
              <a:rPr kumimoji="0" lang="zh-CN" altLang="en-US" sz="2200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0" lang="en-US" altLang="zh-CN" sz="2200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INTR=0</a:t>
            </a:r>
            <a:r>
              <a:rPr kumimoji="0" lang="zh-CN" altLang="en-US" sz="2200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？） </a:t>
            </a:r>
            <a:endParaRPr kumimoji="0" lang="zh-CN" altLang="en-US" sz="2200" dirty="0">
              <a:solidFill>
                <a:srgbClr val="99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zh-CN" altLang="en-US" sz="2200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0" lang="en-US" altLang="zh-CN" sz="2200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JNZ WAIT1		; </a:t>
            </a:r>
            <a:r>
              <a:rPr kumimoji="0" lang="zh-CN" altLang="en-US" sz="2200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未结束，等待 </a:t>
            </a:r>
            <a:endParaRPr kumimoji="0" lang="zh-CN" altLang="en-US" sz="2200" dirty="0">
              <a:solidFill>
                <a:srgbClr val="99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0" lang="en-US" altLang="zh-CN" sz="2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MOV DX,DATA_P	; </a:t>
            </a:r>
            <a:r>
              <a:rPr kumimoji="0" lang="zh-CN" altLang="en-US" sz="2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已结束，读数据 </a:t>
            </a:r>
            <a:endParaRPr kumimoji="0" lang="zh-CN" altLang="en-US" sz="220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zh-CN" altLang="en-US" sz="2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0" lang="en-US" altLang="zh-CN" sz="2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IN AL,DX </a:t>
            </a:r>
            <a:endParaRPr kumimoji="0" lang="en-US" altLang="zh-CN" sz="220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en-US" altLang="zh-CN" sz="2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	MOV</a:t>
            </a:r>
            <a:r>
              <a:rPr kumimoji="0" lang="zh-CN" altLang="en-US" sz="2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［</a:t>
            </a:r>
            <a:r>
              <a:rPr kumimoji="0" lang="en-US" altLang="zh-CN" sz="2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SI</a:t>
            </a:r>
            <a:r>
              <a:rPr kumimoji="0" lang="zh-CN" altLang="en-US" sz="2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］</a:t>
            </a:r>
            <a:r>
              <a:rPr kumimoji="0" lang="en-US" altLang="zh-CN" sz="2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,AL		; </a:t>
            </a:r>
            <a:r>
              <a:rPr kumimoji="0" lang="zh-CN" altLang="en-US" sz="2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数据传输到</a:t>
            </a:r>
            <a:r>
              <a:rPr kumimoji="0" lang="en-US" altLang="zh-CN" sz="2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BUFR</a:t>
            </a:r>
            <a:r>
              <a:rPr kumimoji="0" lang="zh-CN" altLang="en-US" sz="2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区 </a:t>
            </a:r>
            <a:endParaRPr kumimoji="0" lang="zh-CN" altLang="en-US" sz="220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INC SI			; </a:t>
            </a:r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缓冲区地址加</a:t>
            </a:r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1 </a:t>
            </a:r>
            <a:endParaRPr kumimoji="0"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	DEC CX			; </a:t>
            </a:r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采样次数减</a:t>
            </a:r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1 </a:t>
            </a:r>
            <a:endParaRPr kumimoji="0"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	JNZ START		; </a:t>
            </a:r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未完，继续启动 </a:t>
            </a:r>
            <a:endParaRPr kumimoji="0"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MOV AX,4C00H		; </a:t>
            </a:r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已完，退出 </a:t>
            </a:r>
            <a:endParaRPr kumimoji="0"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zh-CN" altLang="en-US" sz="22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INT 21H </a:t>
            </a:r>
            <a:endParaRPr kumimoji="0"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 CODE ENDS </a:t>
            </a:r>
            <a:endParaRPr kumimoji="0"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0" lang="en-US" altLang="zh-CN" sz="2200" dirty="0">
                <a:latin typeface="+mn-lt"/>
                <a:ea typeface="+mn-ea"/>
                <a:cs typeface="+mn-ea"/>
                <a:sym typeface="+mn-lt"/>
              </a:rPr>
              <a:t>      END BEGIN </a:t>
            </a:r>
            <a:endParaRPr kumimoji="0" lang="en-US" altLang="zh-CN" sz="22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9" name="Text Box 5"/>
          <p:cNvSpPr txBox="1">
            <a:spLocks noChangeArrowheads="1"/>
          </p:cNvSpPr>
          <p:nvPr/>
        </p:nvSpPr>
        <p:spPr bwMode="auto">
          <a:xfrm>
            <a:off x="595312" y="2292350"/>
            <a:ext cx="7953375" cy="37117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defRPr/>
            </a:pPr>
            <a:r>
              <a:rPr lang="zh-CN" altLang="en-US" dirty="0">
                <a:solidFill>
                  <a:srgbClr val="0033CC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+mn-lt"/>
                <a:ea typeface="+mn-ea"/>
                <a:cs typeface="+mn-ea"/>
                <a:sym typeface="+mn-lt"/>
              </a:rPr>
              <a:t>要求：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采用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ADC0809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，从</a:t>
            </a:r>
            <a:r>
              <a:rPr lang="zh-CN" altLang="en-US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通道</a:t>
            </a:r>
            <a:r>
              <a:rPr lang="en-US" altLang="zh-CN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采集</a:t>
            </a:r>
            <a:r>
              <a:rPr lang="en-US" altLang="zh-CN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100</a:t>
            </a:r>
            <a:r>
              <a:rPr lang="zh-CN" altLang="en-US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个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数据，采集的数据以</a:t>
            </a:r>
            <a:r>
              <a:rPr lang="zh-CN" altLang="en-US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中断方式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传输到内存缓冲区，并将</a:t>
            </a:r>
            <a:r>
              <a:rPr lang="zh-CN" altLang="en-US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转换结束信号</a:t>
            </a:r>
            <a:r>
              <a:rPr lang="en-US" altLang="zh-CN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EOC</a:t>
            </a:r>
            <a:r>
              <a:rPr lang="zh-CN" altLang="en-US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连到</a:t>
            </a:r>
            <a:r>
              <a:rPr lang="en-US" altLang="zh-CN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IRQ</a:t>
            </a:r>
            <a:r>
              <a:rPr lang="en-US" altLang="zh-CN" baseline="-25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上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，请求中断。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40000"/>
              </a:lnSpc>
              <a:defRPr/>
            </a:pPr>
            <a:r>
              <a:rPr lang="zh-CN" altLang="en-US" dirty="0">
                <a:solidFill>
                  <a:srgbClr val="0033CC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+mn-lt"/>
                <a:ea typeface="+mn-ea"/>
                <a:cs typeface="+mn-ea"/>
                <a:sym typeface="+mn-lt"/>
              </a:rPr>
              <a:t>分析：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至少有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个方面的问题需要考虑：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marL="1371600" lvl="2" indent="-457200" algn="just">
              <a:lnSpc>
                <a:spcPct val="140000"/>
              </a:lnSpc>
              <a:buFont typeface="+mj-ea"/>
              <a:buAutoNum type="circleNumDbPlain"/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被控对象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ADC0809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的特性；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1371600" lvl="2" indent="-457200" algn="just">
              <a:lnSpc>
                <a:spcPct val="140000"/>
              </a:lnSpc>
              <a:buFont typeface="+mj-ea"/>
              <a:buAutoNum type="circleNumDbPlain"/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接口电路结构形式；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1371600" lvl="2" indent="-457200" algn="just">
              <a:lnSpc>
                <a:spcPct val="140000"/>
              </a:lnSpc>
              <a:buFont typeface="+mj-ea"/>
              <a:buAutoNum type="circleNumDbPlain"/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中断处理。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819" name="矩形 1"/>
          <p:cNvSpPr>
            <a:spLocks noChangeArrowheads="1"/>
          </p:cNvSpPr>
          <p:nvPr/>
        </p:nvSpPr>
        <p:spPr bwMode="auto">
          <a:xfrm>
            <a:off x="2466294" y="1420813"/>
            <a:ext cx="421140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中断方式的</a:t>
            </a:r>
            <a:r>
              <a:rPr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接口设计</a:t>
            </a:r>
            <a:endParaRPr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4"/>
          <p:cNvSpPr txBox="1">
            <a:spLocks noChangeArrowheads="1"/>
          </p:cNvSpPr>
          <p:nvPr/>
        </p:nvSpPr>
        <p:spPr bwMode="auto">
          <a:xfrm>
            <a:off x="563563" y="1489075"/>
            <a:ext cx="50482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① ADC0809</a:t>
            </a: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外部特性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33426" y="2293899"/>
            <a:ext cx="4878387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just" defTabSz="561975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CN" kern="0" dirty="0">
                <a:latin typeface="+mn-lt"/>
                <a:ea typeface="+mn-ea"/>
                <a:cs typeface="+mn-ea"/>
                <a:sym typeface="+mn-lt"/>
              </a:rPr>
              <a:t>ADC0809</a:t>
            </a:r>
            <a:r>
              <a:rPr lang="zh-CN" altLang="en-US" kern="0" dirty="0">
                <a:latin typeface="+mn-lt"/>
                <a:ea typeface="+mn-ea"/>
                <a:cs typeface="+mn-ea"/>
                <a:sym typeface="+mn-lt"/>
              </a:rPr>
              <a:t>多通道（</a:t>
            </a:r>
            <a:r>
              <a:rPr lang="en-US" altLang="zh-CN" kern="0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kern="0" dirty="0">
                <a:latin typeface="+mn-lt"/>
                <a:ea typeface="+mn-ea"/>
                <a:cs typeface="+mn-ea"/>
                <a:sym typeface="+mn-lt"/>
              </a:rPr>
              <a:t>通道）片内带三态输出锁存器的</a:t>
            </a:r>
            <a:r>
              <a:rPr lang="en-US" altLang="zh-CN" kern="0" dirty="0">
                <a:latin typeface="+mn-lt"/>
                <a:ea typeface="+mn-ea"/>
                <a:cs typeface="+mn-ea"/>
                <a:sym typeface="+mn-lt"/>
              </a:rPr>
              <a:t>A/D</a:t>
            </a:r>
            <a:r>
              <a:rPr lang="zh-CN" altLang="en-US" kern="0" dirty="0">
                <a:latin typeface="+mn-lt"/>
                <a:ea typeface="+mn-ea"/>
                <a:cs typeface="+mn-ea"/>
                <a:sym typeface="+mn-lt"/>
              </a:rPr>
              <a:t>转换器</a:t>
            </a:r>
            <a:endParaRPr lang="zh-CN" altLang="en-US" kern="0" dirty="0">
              <a:latin typeface="+mn-lt"/>
              <a:ea typeface="+mn-ea"/>
              <a:cs typeface="+mn-ea"/>
              <a:sym typeface="+mn-lt"/>
            </a:endParaRPr>
          </a:p>
          <a:p>
            <a:pPr marL="180975" indent="-180975" algn="just" defTabSz="561975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CN" kern="0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kern="0" dirty="0">
                <a:latin typeface="+mn-lt"/>
                <a:ea typeface="+mn-ea"/>
                <a:cs typeface="+mn-ea"/>
                <a:sym typeface="+mn-lt"/>
              </a:rPr>
              <a:t>位分辨率</a:t>
            </a:r>
            <a:endParaRPr lang="zh-CN" altLang="en-US" kern="0" dirty="0">
              <a:latin typeface="+mn-lt"/>
              <a:ea typeface="+mn-ea"/>
              <a:cs typeface="+mn-ea"/>
              <a:sym typeface="+mn-lt"/>
            </a:endParaRPr>
          </a:p>
          <a:p>
            <a:pPr marL="180975" indent="-180975" algn="just" defTabSz="561975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kern="0" dirty="0">
                <a:latin typeface="+mn-lt"/>
                <a:ea typeface="+mn-ea"/>
                <a:cs typeface="+mn-ea"/>
                <a:sym typeface="+mn-lt"/>
              </a:rPr>
              <a:t>转换时间：</a:t>
            </a:r>
            <a:r>
              <a:rPr lang="en-US" altLang="zh-CN" kern="0" dirty="0">
                <a:latin typeface="+mn-lt"/>
                <a:ea typeface="+mn-ea"/>
                <a:cs typeface="+mn-ea"/>
                <a:sym typeface="+mn-lt"/>
              </a:rPr>
              <a:t>100μs</a:t>
            </a:r>
            <a:r>
              <a:rPr lang="zh-CN" altLang="en-US" kern="0" dirty="0">
                <a:latin typeface="+mn-lt"/>
                <a:ea typeface="+mn-ea"/>
                <a:cs typeface="+mn-ea"/>
                <a:sym typeface="+mn-lt"/>
              </a:rPr>
              <a:t>；</a:t>
            </a:r>
            <a:endParaRPr lang="zh-CN" altLang="en-US" kern="0" dirty="0">
              <a:latin typeface="+mn-lt"/>
              <a:ea typeface="+mn-ea"/>
              <a:cs typeface="+mn-ea"/>
              <a:sym typeface="+mn-lt"/>
            </a:endParaRPr>
          </a:p>
          <a:p>
            <a:pPr marL="180975" indent="-180975" algn="just" defTabSz="561975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kern="0" dirty="0">
                <a:latin typeface="+mn-lt"/>
                <a:ea typeface="+mn-ea"/>
                <a:cs typeface="+mn-ea"/>
                <a:sym typeface="+mn-lt"/>
              </a:rPr>
              <a:t>供电：单</a:t>
            </a:r>
            <a:r>
              <a:rPr lang="en-US" altLang="zh-CN" kern="0" dirty="0">
                <a:latin typeface="+mn-lt"/>
                <a:ea typeface="+mn-ea"/>
                <a:cs typeface="+mn-ea"/>
                <a:sym typeface="+mn-lt"/>
              </a:rPr>
              <a:t>5V</a:t>
            </a:r>
            <a:r>
              <a:rPr lang="zh-CN" altLang="en-US" kern="0" dirty="0">
                <a:latin typeface="+mn-lt"/>
                <a:ea typeface="+mn-ea"/>
                <a:cs typeface="+mn-ea"/>
                <a:sym typeface="+mn-lt"/>
              </a:rPr>
              <a:t>电源供电；</a:t>
            </a:r>
            <a:endParaRPr lang="zh-CN" altLang="en-US" kern="0" dirty="0">
              <a:latin typeface="+mn-lt"/>
              <a:ea typeface="+mn-ea"/>
              <a:cs typeface="+mn-ea"/>
              <a:sym typeface="+mn-lt"/>
            </a:endParaRPr>
          </a:p>
          <a:p>
            <a:pPr marL="180975" indent="-180975" algn="just" defTabSz="561975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kern="0" dirty="0">
                <a:latin typeface="+mn-lt"/>
                <a:ea typeface="+mn-ea"/>
                <a:cs typeface="+mn-ea"/>
                <a:sym typeface="+mn-lt"/>
              </a:rPr>
              <a:t>封装：</a:t>
            </a:r>
            <a:r>
              <a:rPr lang="en-US" altLang="zh-CN" kern="0" dirty="0">
                <a:latin typeface="+mn-lt"/>
                <a:ea typeface="+mn-ea"/>
                <a:cs typeface="+mn-ea"/>
                <a:sym typeface="+mn-lt"/>
              </a:rPr>
              <a:t>DIP24</a:t>
            </a:r>
            <a:r>
              <a:rPr lang="zh-CN" altLang="en-US" kern="0" dirty="0">
                <a:latin typeface="+mn-lt"/>
                <a:ea typeface="+mn-ea"/>
                <a:cs typeface="+mn-ea"/>
                <a:sym typeface="+mn-lt"/>
              </a:rPr>
              <a:t>；</a:t>
            </a:r>
            <a:endParaRPr lang="zh-CN" altLang="en-US" kern="0" dirty="0">
              <a:latin typeface="+mn-lt"/>
              <a:ea typeface="+mn-ea"/>
              <a:cs typeface="+mn-ea"/>
              <a:sym typeface="+mn-lt"/>
            </a:endParaRPr>
          </a:p>
          <a:p>
            <a:pPr marL="180975" indent="-180975" algn="just" defTabSz="561975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kern="0" dirty="0">
                <a:latin typeface="+mn-lt"/>
                <a:ea typeface="+mn-ea"/>
                <a:cs typeface="+mn-ea"/>
                <a:sym typeface="+mn-lt"/>
              </a:rPr>
              <a:t>参考电压：外接</a:t>
            </a:r>
            <a:r>
              <a:rPr lang="en-US" altLang="zh-CN" kern="0" dirty="0">
                <a:latin typeface="+mn-lt"/>
                <a:ea typeface="+mn-ea"/>
                <a:cs typeface="+mn-ea"/>
                <a:sym typeface="+mn-lt"/>
              </a:rPr>
              <a:t>0-5VDC;</a:t>
            </a:r>
            <a:endParaRPr lang="en-US" altLang="zh-CN" kern="0" dirty="0">
              <a:latin typeface="+mn-lt"/>
              <a:ea typeface="+mn-ea"/>
              <a:cs typeface="+mn-ea"/>
              <a:sym typeface="+mn-lt"/>
            </a:endParaRPr>
          </a:p>
          <a:p>
            <a:pPr marL="180975" indent="-180975" algn="just" defTabSz="561975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kern="0" dirty="0">
                <a:latin typeface="+mn-lt"/>
                <a:ea typeface="+mn-ea"/>
                <a:cs typeface="+mn-ea"/>
                <a:sym typeface="+mn-lt"/>
              </a:rPr>
              <a:t>时钟：外接不大于</a:t>
            </a:r>
            <a:r>
              <a:rPr lang="en-US" altLang="zh-CN" kern="0" dirty="0">
                <a:latin typeface="+mn-lt"/>
                <a:ea typeface="+mn-ea"/>
                <a:cs typeface="+mn-ea"/>
                <a:sym typeface="+mn-lt"/>
              </a:rPr>
              <a:t>2MHz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图片 -2147482539" descr="jc1503"/>
          <p:cNvPicPr>
            <a:picLocks noChangeAspect="1" noChangeArrowheads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075" y="2293899"/>
            <a:ext cx="2543175" cy="4086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3"/>
          <p:cNvSpPr txBox="1">
            <a:spLocks noChangeArrowheads="1"/>
          </p:cNvSpPr>
          <p:nvPr/>
        </p:nvSpPr>
        <p:spPr bwMode="auto">
          <a:xfrm>
            <a:off x="731838" y="1193800"/>
            <a:ext cx="51212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5000"/>
              </a:lnSpc>
              <a:spcBef>
                <a:spcPct val="10000"/>
              </a:spcBef>
            </a:pPr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ADC0809</a:t>
            </a: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内部逻辑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6867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06" y="1773238"/>
            <a:ext cx="8205787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/>
          <p:nvPr/>
        </p:nvSpPr>
        <p:spPr>
          <a:xfrm>
            <a:off x="649684" y="1433512"/>
            <a:ext cx="7844632" cy="497681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sz="2000" kern="0" noProof="1">
                <a:cs typeface="+mn-ea"/>
                <a:sym typeface="+mn-lt"/>
              </a:rPr>
              <a:t>ADC0809</a:t>
            </a:r>
            <a:r>
              <a:rPr lang="zh-CN" altLang="en-US" sz="2000" kern="0" noProof="1">
                <a:cs typeface="+mn-ea"/>
                <a:sym typeface="+mn-lt"/>
              </a:rPr>
              <a:t>有</a:t>
            </a:r>
            <a:r>
              <a:rPr lang="zh-CN" altLang="zh-CN" sz="2000" kern="0" noProof="1">
                <a:solidFill>
                  <a:srgbClr val="00B050"/>
                </a:solidFill>
                <a:cs typeface="+mn-ea"/>
                <a:sym typeface="+mn-lt"/>
              </a:rPr>
              <a:t>8</a:t>
            </a:r>
            <a:r>
              <a:rPr lang="zh-CN" altLang="en-US" sz="2000" kern="0" noProof="1">
                <a:solidFill>
                  <a:srgbClr val="00B050"/>
                </a:solidFill>
                <a:cs typeface="+mn-ea"/>
                <a:sym typeface="+mn-lt"/>
              </a:rPr>
              <a:t>个模拟量输入端</a:t>
            </a:r>
            <a:r>
              <a:rPr lang="zh-CN" altLang="en-US" sz="2000" kern="0" noProof="1">
                <a:cs typeface="+mn-ea"/>
                <a:sym typeface="+mn-lt"/>
              </a:rPr>
              <a:t>（</a:t>
            </a:r>
            <a:r>
              <a:rPr lang="en-US" altLang="zh-CN" sz="2000" kern="0" noProof="1">
                <a:cs typeface="+mn-ea"/>
                <a:sym typeface="+mn-lt"/>
              </a:rPr>
              <a:t>IN0</a:t>
            </a:r>
            <a:r>
              <a:rPr lang="en-US" altLang="en-US" sz="2000" kern="0" noProof="1">
                <a:cs typeface="+mn-ea"/>
                <a:sym typeface="+mn-lt"/>
              </a:rPr>
              <a:t>～</a:t>
            </a:r>
            <a:r>
              <a:rPr lang="en-US" altLang="zh-CN" sz="2000" kern="0" noProof="1">
                <a:cs typeface="+mn-ea"/>
                <a:sym typeface="+mn-lt"/>
              </a:rPr>
              <a:t>IN7</a:t>
            </a:r>
            <a:r>
              <a:rPr lang="en-US" altLang="en-US" sz="2000" kern="0" noProof="1">
                <a:cs typeface="+mn-ea"/>
                <a:sym typeface="+mn-lt"/>
              </a:rPr>
              <a:t>），</a:t>
            </a:r>
            <a:r>
              <a:rPr lang="zh-CN" altLang="en-US" sz="2000" kern="0" noProof="1">
                <a:solidFill>
                  <a:srgbClr val="00B050"/>
                </a:solidFill>
                <a:cs typeface="+mn-ea"/>
                <a:sym typeface="+mn-lt"/>
              </a:rPr>
              <a:t>相应设置</a:t>
            </a:r>
            <a:r>
              <a:rPr lang="zh-CN" altLang="zh-CN" sz="2000" kern="0" noProof="1">
                <a:solidFill>
                  <a:srgbClr val="00B050"/>
                </a:solidFill>
                <a:cs typeface="+mn-ea"/>
                <a:sym typeface="+mn-lt"/>
              </a:rPr>
              <a:t>3</a:t>
            </a:r>
            <a:r>
              <a:rPr lang="zh-CN" altLang="en-US" sz="2000" kern="0" noProof="1">
                <a:solidFill>
                  <a:srgbClr val="00B050"/>
                </a:solidFill>
                <a:cs typeface="+mn-ea"/>
                <a:sym typeface="+mn-lt"/>
              </a:rPr>
              <a:t>根模拟量通道地址线</a:t>
            </a:r>
            <a:r>
              <a:rPr lang="zh-CN" altLang="en-US" sz="2000" kern="0" noProof="1">
                <a:cs typeface="+mn-ea"/>
                <a:sym typeface="+mn-lt"/>
              </a:rPr>
              <a:t>（</a:t>
            </a:r>
            <a:r>
              <a:rPr lang="en-US" altLang="zh-CN" sz="2000" kern="0" noProof="1">
                <a:cs typeface="+mn-ea"/>
                <a:sym typeface="+mn-lt"/>
              </a:rPr>
              <a:t>ADDA</a:t>
            </a:r>
            <a:r>
              <a:rPr lang="en-US" altLang="en-US" sz="2000" kern="0" noProof="1">
                <a:cs typeface="+mn-ea"/>
                <a:sym typeface="+mn-lt"/>
              </a:rPr>
              <a:t>～</a:t>
            </a:r>
            <a:r>
              <a:rPr lang="en-US" altLang="zh-CN" sz="2000" kern="0" noProof="1">
                <a:cs typeface="+mn-ea"/>
                <a:sym typeface="+mn-lt"/>
              </a:rPr>
              <a:t>ADDC</a:t>
            </a:r>
            <a:r>
              <a:rPr lang="zh-CN" altLang="en-US" sz="2000" kern="0" noProof="1">
                <a:cs typeface="+mn-ea"/>
                <a:sym typeface="+mn-lt"/>
              </a:rPr>
              <a:t>），用以编码来选择</a:t>
            </a:r>
            <a:r>
              <a:rPr lang="zh-CN" altLang="zh-CN" sz="2000" kern="0" noProof="1">
                <a:cs typeface="+mn-ea"/>
                <a:sym typeface="+mn-lt"/>
              </a:rPr>
              <a:t>8</a:t>
            </a:r>
            <a:r>
              <a:rPr lang="zh-CN" altLang="en-US" sz="2000" kern="0" noProof="1">
                <a:cs typeface="+mn-ea"/>
                <a:sym typeface="+mn-lt"/>
              </a:rPr>
              <a:t>个模拟量输入通道。并且还</a:t>
            </a:r>
            <a:r>
              <a:rPr lang="zh-CN" altLang="en-US" sz="2000" kern="0" noProof="1">
                <a:solidFill>
                  <a:srgbClr val="0033CC"/>
                </a:solidFill>
                <a:cs typeface="+mn-ea"/>
                <a:sym typeface="+mn-lt"/>
              </a:rPr>
              <a:t>设置</a:t>
            </a:r>
            <a:r>
              <a:rPr lang="zh-CN" altLang="zh-CN" sz="2000" kern="0" noProof="1">
                <a:solidFill>
                  <a:srgbClr val="0033CC"/>
                </a:solidFill>
                <a:cs typeface="+mn-ea"/>
                <a:sym typeface="+mn-lt"/>
              </a:rPr>
              <a:t>1</a:t>
            </a:r>
            <a:r>
              <a:rPr lang="zh-CN" altLang="en-US" sz="2000" kern="0" noProof="1">
                <a:solidFill>
                  <a:srgbClr val="0033CC"/>
                </a:solidFill>
                <a:cs typeface="+mn-ea"/>
                <a:sym typeface="+mn-lt"/>
              </a:rPr>
              <a:t>根通道地址锁存允许信号</a:t>
            </a:r>
            <a:r>
              <a:rPr lang="en-US" altLang="zh-CN" sz="2000" kern="0" noProof="1">
                <a:solidFill>
                  <a:srgbClr val="0033CC"/>
                </a:solidFill>
                <a:cs typeface="+mn-ea"/>
                <a:sym typeface="+mn-lt"/>
              </a:rPr>
              <a:t>ALE</a:t>
            </a:r>
            <a:r>
              <a:rPr lang="zh-CN" altLang="en-US" sz="2000" kern="0" noProof="1">
                <a:cs typeface="+mn-ea"/>
                <a:sym typeface="+mn-lt"/>
              </a:rPr>
              <a:t>，高电平有效。</a:t>
            </a:r>
            <a:r>
              <a:rPr lang="zh-CN" altLang="en-US" sz="2000" kern="0" noProof="1">
                <a:solidFill>
                  <a:srgbClr val="C00000"/>
                </a:solidFill>
                <a:cs typeface="+mn-ea"/>
                <a:sym typeface="+mn-lt"/>
              </a:rPr>
              <a:t>当选择通道地址时，需使</a:t>
            </a:r>
            <a:r>
              <a:rPr lang="en-US" altLang="zh-CN" sz="2000" kern="0" noProof="1">
                <a:solidFill>
                  <a:srgbClr val="C00000"/>
                </a:solidFill>
                <a:cs typeface="+mn-ea"/>
                <a:sym typeface="+mn-lt"/>
              </a:rPr>
              <a:t>ALE</a:t>
            </a:r>
            <a:r>
              <a:rPr lang="zh-CN" altLang="en-US" sz="2000" kern="0" noProof="1">
                <a:solidFill>
                  <a:srgbClr val="C00000"/>
                </a:solidFill>
                <a:cs typeface="+mn-ea"/>
                <a:sym typeface="+mn-lt"/>
              </a:rPr>
              <a:t>变高</a:t>
            </a:r>
            <a:r>
              <a:rPr lang="zh-CN" altLang="en-US" sz="2000" kern="0" noProof="1">
                <a:cs typeface="+mn-ea"/>
                <a:sym typeface="+mn-lt"/>
              </a:rPr>
              <a:t>，锁存由</a:t>
            </a:r>
            <a:r>
              <a:rPr lang="en-US" altLang="zh-CN" sz="2000" kern="0" noProof="1">
                <a:cs typeface="+mn-ea"/>
                <a:sym typeface="+mn-lt"/>
              </a:rPr>
              <a:t>ADDA</a:t>
            </a:r>
            <a:r>
              <a:rPr lang="en-US" altLang="en-US" sz="2000" kern="0" noProof="1">
                <a:cs typeface="+mn-ea"/>
                <a:sym typeface="+mn-lt"/>
              </a:rPr>
              <a:t>～</a:t>
            </a:r>
            <a:r>
              <a:rPr lang="en-US" altLang="zh-CN" sz="2000" kern="0" noProof="1">
                <a:cs typeface="+mn-ea"/>
                <a:sym typeface="+mn-lt"/>
              </a:rPr>
              <a:t>ADDC</a:t>
            </a:r>
            <a:r>
              <a:rPr lang="zh-CN" altLang="en-US" sz="2000" kern="0" noProof="1">
                <a:cs typeface="+mn-ea"/>
                <a:sym typeface="+mn-lt"/>
              </a:rPr>
              <a:t>编码所选中的通道号，将该通道的模拟量接入</a:t>
            </a:r>
            <a:r>
              <a:rPr lang="en-US" altLang="zh-CN" sz="2000" kern="0" noProof="1">
                <a:cs typeface="+mn-ea"/>
                <a:sym typeface="+mn-lt"/>
              </a:rPr>
              <a:t>ADC</a:t>
            </a:r>
            <a:r>
              <a:rPr lang="en-US" altLang="en-US" sz="2000" kern="0" noProof="1">
                <a:cs typeface="+mn-ea"/>
                <a:sym typeface="+mn-lt"/>
              </a:rPr>
              <a:t>。</a:t>
            </a:r>
            <a:endParaRPr lang="en-US" altLang="en-US" sz="2000" kern="0" noProof="1">
              <a:cs typeface="+mn-ea"/>
              <a:sym typeface="+mn-lt"/>
            </a:endParaRPr>
          </a:p>
          <a:p>
            <a:pPr algn="just" eaLnBrk="1" hangingPunct="1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sz="2000" kern="0" noProof="1">
                <a:cs typeface="+mn-ea"/>
                <a:sym typeface="+mn-lt"/>
              </a:rPr>
              <a:t>ADC0809</a:t>
            </a:r>
            <a:r>
              <a:rPr lang="zh-CN" altLang="en-US" sz="2000" kern="0" noProof="1">
                <a:cs typeface="+mn-ea"/>
                <a:sym typeface="+mn-lt"/>
              </a:rPr>
              <a:t>的</a:t>
            </a:r>
            <a:r>
              <a:rPr lang="zh-CN" altLang="en-US" sz="2000" kern="0" noProof="1">
                <a:solidFill>
                  <a:srgbClr val="00B050"/>
                </a:solidFill>
                <a:cs typeface="+mn-ea"/>
                <a:sym typeface="+mn-lt"/>
              </a:rPr>
              <a:t>分辨为</a:t>
            </a:r>
            <a:r>
              <a:rPr lang="zh-CN" altLang="zh-CN" sz="2000" kern="0" noProof="1">
                <a:solidFill>
                  <a:srgbClr val="00B050"/>
                </a:solidFill>
                <a:cs typeface="+mn-ea"/>
                <a:sym typeface="+mn-lt"/>
              </a:rPr>
              <a:t>8</a:t>
            </a:r>
            <a:r>
              <a:rPr lang="zh-CN" altLang="en-US" sz="2000" kern="0" noProof="1">
                <a:cs typeface="+mn-ea"/>
                <a:sym typeface="+mn-lt"/>
              </a:rPr>
              <a:t>，</a:t>
            </a:r>
            <a:r>
              <a:rPr lang="zh-CN" altLang="en-US" sz="2000" kern="0" noProof="1">
                <a:solidFill>
                  <a:srgbClr val="00B050"/>
                </a:solidFill>
                <a:cs typeface="+mn-ea"/>
                <a:sym typeface="+mn-lt"/>
              </a:rPr>
              <a:t>有</a:t>
            </a:r>
            <a:r>
              <a:rPr lang="zh-CN" altLang="zh-CN" sz="2000" kern="0" noProof="1">
                <a:solidFill>
                  <a:srgbClr val="00B050"/>
                </a:solidFill>
                <a:cs typeface="+mn-ea"/>
                <a:sym typeface="+mn-lt"/>
              </a:rPr>
              <a:t>8</a:t>
            </a:r>
            <a:r>
              <a:rPr lang="zh-CN" altLang="en-US" sz="2000" kern="0" noProof="1">
                <a:solidFill>
                  <a:srgbClr val="00B050"/>
                </a:solidFill>
                <a:cs typeface="+mn-ea"/>
                <a:sym typeface="+mn-lt"/>
              </a:rPr>
              <a:t>根数字量输出线</a:t>
            </a:r>
            <a:r>
              <a:rPr lang="zh-CN" altLang="en-US" sz="2000" kern="0" noProof="1">
                <a:cs typeface="+mn-ea"/>
                <a:sym typeface="+mn-lt"/>
              </a:rPr>
              <a:t>（</a:t>
            </a:r>
            <a:r>
              <a:rPr lang="en-US" altLang="zh-CN" sz="2000" kern="0" noProof="1">
                <a:cs typeface="+mn-ea"/>
                <a:sym typeface="+mn-lt"/>
              </a:rPr>
              <a:t>D7</a:t>
            </a:r>
            <a:r>
              <a:rPr lang="en-US" altLang="en-US" sz="2000" kern="0" noProof="1">
                <a:cs typeface="+mn-ea"/>
                <a:sym typeface="+mn-lt"/>
              </a:rPr>
              <a:t>～</a:t>
            </a:r>
            <a:r>
              <a:rPr lang="en-US" altLang="zh-CN" sz="2000" kern="0" noProof="1">
                <a:cs typeface="+mn-ea"/>
                <a:sym typeface="+mn-lt"/>
              </a:rPr>
              <a:t>D0</a:t>
            </a:r>
            <a:r>
              <a:rPr lang="en-US" altLang="en-US" sz="2000" kern="0" noProof="1">
                <a:cs typeface="+mn-ea"/>
                <a:sym typeface="+mn-lt"/>
              </a:rPr>
              <a:t>），</a:t>
            </a:r>
            <a:r>
              <a:rPr lang="zh-CN" altLang="en-US" sz="2000" kern="0" noProof="1">
                <a:solidFill>
                  <a:srgbClr val="00B050"/>
                </a:solidFill>
                <a:cs typeface="+mn-ea"/>
                <a:sym typeface="+mn-lt"/>
              </a:rPr>
              <a:t>带有三态输出锁存缓冲器</a:t>
            </a:r>
            <a:r>
              <a:rPr lang="zh-CN" altLang="en-US" sz="2000" kern="0" noProof="1">
                <a:cs typeface="+mn-ea"/>
                <a:sym typeface="+mn-lt"/>
              </a:rPr>
              <a:t>。并</a:t>
            </a:r>
            <a:r>
              <a:rPr lang="zh-CN" altLang="en-US" sz="2000" kern="0" noProof="1">
                <a:solidFill>
                  <a:srgbClr val="0033CC"/>
                </a:solidFill>
                <a:cs typeface="+mn-ea"/>
                <a:sym typeface="+mn-lt"/>
              </a:rPr>
              <a:t>设置了</a:t>
            </a:r>
            <a:r>
              <a:rPr lang="zh-CN" altLang="zh-CN" sz="2000" kern="0" noProof="1">
                <a:solidFill>
                  <a:srgbClr val="0033CC"/>
                </a:solidFill>
                <a:cs typeface="+mn-ea"/>
                <a:sym typeface="+mn-lt"/>
              </a:rPr>
              <a:t>1</a:t>
            </a:r>
            <a:r>
              <a:rPr lang="zh-CN" altLang="en-US" sz="2000" kern="0" noProof="1">
                <a:solidFill>
                  <a:srgbClr val="0033CC"/>
                </a:solidFill>
                <a:cs typeface="+mn-ea"/>
                <a:sym typeface="+mn-lt"/>
              </a:rPr>
              <a:t>根数据输出允许信号</a:t>
            </a:r>
            <a:r>
              <a:rPr lang="en-US" altLang="zh-CN" sz="2000" kern="0" noProof="1">
                <a:solidFill>
                  <a:srgbClr val="0033CC"/>
                </a:solidFill>
                <a:cs typeface="+mn-ea"/>
                <a:sym typeface="+mn-lt"/>
              </a:rPr>
              <a:t>OE</a:t>
            </a:r>
            <a:r>
              <a:rPr lang="zh-CN" altLang="en-US" sz="2000" kern="0" noProof="1">
                <a:cs typeface="+mn-ea"/>
                <a:sym typeface="+mn-lt"/>
              </a:rPr>
              <a:t>，高电平有效。</a:t>
            </a:r>
            <a:r>
              <a:rPr lang="zh-CN" altLang="en-US" sz="2000" kern="0" noProof="1">
                <a:solidFill>
                  <a:srgbClr val="C00000"/>
                </a:solidFill>
                <a:cs typeface="+mn-ea"/>
                <a:sym typeface="+mn-lt"/>
              </a:rPr>
              <a:t>当读数据时，要使</a:t>
            </a:r>
            <a:r>
              <a:rPr lang="en-US" altLang="zh-CN" sz="2000" kern="0" noProof="1">
                <a:solidFill>
                  <a:srgbClr val="C00000"/>
                </a:solidFill>
                <a:cs typeface="+mn-ea"/>
                <a:sym typeface="+mn-lt"/>
              </a:rPr>
              <a:t>OE</a:t>
            </a:r>
            <a:r>
              <a:rPr lang="zh-CN" altLang="en-US" sz="2000" kern="0" noProof="1">
                <a:solidFill>
                  <a:srgbClr val="C00000"/>
                </a:solidFill>
                <a:cs typeface="+mn-ea"/>
                <a:sym typeface="+mn-lt"/>
              </a:rPr>
              <a:t>置高</a:t>
            </a:r>
            <a:r>
              <a:rPr lang="zh-CN" altLang="en-US" sz="2000" kern="0" noProof="1">
                <a:cs typeface="+mn-ea"/>
                <a:sym typeface="+mn-lt"/>
              </a:rPr>
              <a:t>，打开三态输出缓冲器，把转换的数字量送到数据线上。</a:t>
            </a:r>
            <a:endParaRPr lang="en-US" altLang="zh-CN" sz="2000" kern="0" noProof="1">
              <a:cs typeface="+mn-ea"/>
              <a:sym typeface="+mn-lt"/>
            </a:endParaRPr>
          </a:p>
          <a:p>
            <a:pPr algn="just" eaLnBrk="1" hangingPunct="1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sz="2000" kern="0" noProof="1">
                <a:cs typeface="+mn-ea"/>
                <a:sym typeface="+mn-lt"/>
              </a:rPr>
              <a:t>ADC0809</a:t>
            </a:r>
            <a:r>
              <a:rPr lang="zh-CN" altLang="en-US" sz="2000" kern="0" noProof="1">
                <a:cs typeface="+mn-ea"/>
                <a:sym typeface="+mn-lt"/>
              </a:rPr>
              <a:t>的</a:t>
            </a:r>
            <a:r>
              <a:rPr lang="zh-CN" altLang="en-US" sz="2000" kern="0" noProof="1">
                <a:solidFill>
                  <a:srgbClr val="00B050"/>
                </a:solidFill>
                <a:cs typeface="+mn-ea"/>
                <a:sym typeface="+mn-lt"/>
              </a:rPr>
              <a:t>启动信号是</a:t>
            </a:r>
            <a:r>
              <a:rPr lang="en-US" altLang="zh-CN" sz="2000" kern="0" noProof="1">
                <a:solidFill>
                  <a:srgbClr val="00B050"/>
                </a:solidFill>
                <a:cs typeface="+mn-ea"/>
                <a:sym typeface="+mn-lt"/>
              </a:rPr>
              <a:t>START</a:t>
            </a:r>
            <a:r>
              <a:rPr lang="zh-CN" altLang="en-US" sz="2000" kern="0" noProof="1">
                <a:cs typeface="+mn-ea"/>
                <a:sym typeface="+mn-lt"/>
              </a:rPr>
              <a:t>，</a:t>
            </a: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正脉冲（下降沿）</a:t>
            </a:r>
            <a:r>
              <a:rPr lang="zh-CN" altLang="en-US" sz="2000" kern="0" noProof="1">
                <a:cs typeface="+mn-ea"/>
                <a:sym typeface="+mn-lt"/>
              </a:rPr>
              <a:t>。</a:t>
            </a:r>
            <a:r>
              <a:rPr lang="zh-CN" altLang="en-US" sz="2000" kern="0" noProof="1">
                <a:solidFill>
                  <a:srgbClr val="0033CC"/>
                </a:solidFill>
                <a:cs typeface="+mn-ea"/>
                <a:sym typeface="+mn-lt"/>
              </a:rPr>
              <a:t>转换结束信号为</a:t>
            </a:r>
            <a:r>
              <a:rPr lang="en-US" altLang="zh-CN" sz="2000" kern="0" noProof="1">
                <a:solidFill>
                  <a:srgbClr val="0033CC"/>
                </a:solidFill>
                <a:cs typeface="+mn-ea"/>
                <a:sym typeface="+mn-lt"/>
              </a:rPr>
              <a:t>EOC</a:t>
            </a:r>
            <a:r>
              <a:rPr lang="zh-CN" altLang="en-US" sz="2000" kern="0" noProof="1">
                <a:cs typeface="+mn-ea"/>
                <a:sym typeface="+mn-lt"/>
              </a:rPr>
              <a:t>，转换过程中为低电平，转换完毕变为高电平，可以利用</a:t>
            </a:r>
            <a:r>
              <a:rPr lang="en-US" altLang="zh-CN" sz="2000" kern="0" noProof="1">
                <a:cs typeface="+mn-ea"/>
                <a:sym typeface="+mn-lt"/>
              </a:rPr>
              <a:t>EOC</a:t>
            </a:r>
            <a:r>
              <a:rPr lang="zh-CN" altLang="en-US" sz="2000" kern="0" noProof="1">
                <a:cs typeface="+mn-ea"/>
                <a:sym typeface="+mn-lt"/>
              </a:rPr>
              <a:t>的上升沿申请中断，或作查询用。</a:t>
            </a:r>
            <a:endParaRPr lang="zh-CN" altLang="en-US" sz="2000" kern="0" noProof="1">
              <a:cs typeface="+mn-ea"/>
              <a:sym typeface="+mn-lt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zh-CN" altLang="en-US" sz="2400" kern="0" noProof="1">
              <a:cs typeface="+mn-ea"/>
              <a:sym typeface="+mn-lt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zh-CN" altLang="zh-CN" kern="0" noProof="1">
              <a:cs typeface="+mn-ea"/>
              <a:sym typeface="+mn-lt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zh-CN" altLang="zh-CN" kern="0" noProof="1">
              <a:cs typeface="+mn-ea"/>
              <a:sym typeface="+mn-lt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zh-CN" altLang="en-US" sz="2400" kern="0" noProof="1">
              <a:cs typeface="+mn-ea"/>
              <a:sym typeface="+mn-lt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zh-CN" altLang="zh-CN" sz="2400" kern="0" noProof="1">
              <a:cs typeface="+mn-ea"/>
              <a:sym typeface="+mn-lt"/>
            </a:endParaRPr>
          </a:p>
        </p:txBody>
      </p:sp>
      <p:pic>
        <p:nvPicPr>
          <p:cNvPr id="24580" name="Picture 6" descr="20077296475123509">
            <a:hlinkClick r:id="rId1"/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09005" y="1328420"/>
            <a:ext cx="2592388" cy="2060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681977" y="1065115"/>
            <a:ext cx="5414963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ADC0809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的时序图</a:t>
            </a:r>
            <a:endParaRPr lang="zh-CN" altLang="en-US" sz="2600" baseline="-25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 Box 173"/>
          <p:cNvSpPr txBox="1">
            <a:spLocks noChangeArrowheads="1"/>
          </p:cNvSpPr>
          <p:nvPr/>
        </p:nvSpPr>
        <p:spPr bwMode="gray">
          <a:xfrm>
            <a:off x="2858440" y="3357465"/>
            <a:ext cx="3644900" cy="2746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800">
                <a:solidFill>
                  <a:srgbClr val="A50021"/>
                </a:solidFill>
                <a:latin typeface="+mn-lt"/>
                <a:ea typeface="+mn-ea"/>
                <a:cs typeface="+mn-ea"/>
                <a:sym typeface="+mn-lt"/>
              </a:rPr>
              <a:t>|←</a:t>
            </a:r>
            <a:r>
              <a:rPr lang="zh-CN" altLang="en-US" sz="1800">
                <a:solidFill>
                  <a:srgbClr val="A50021"/>
                </a:solidFill>
                <a:latin typeface="+mn-lt"/>
                <a:ea typeface="+mn-ea"/>
                <a:cs typeface="+mn-ea"/>
                <a:sym typeface="+mn-lt"/>
              </a:rPr>
              <a:t>转换期间，输入信号保持稳定→</a:t>
            </a:r>
            <a:r>
              <a:rPr lang="en-US" altLang="zh-CN" sz="1800">
                <a:solidFill>
                  <a:srgbClr val="A50021"/>
                </a:solidFill>
                <a:latin typeface="+mn-lt"/>
                <a:ea typeface="+mn-ea"/>
                <a:cs typeface="+mn-ea"/>
                <a:sym typeface="+mn-lt"/>
              </a:rPr>
              <a:t>|</a:t>
            </a:r>
            <a:endParaRPr lang="en-US" altLang="zh-CN" sz="1800">
              <a:solidFill>
                <a:srgbClr val="A5002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 Box 166"/>
          <p:cNvSpPr txBox="1">
            <a:spLocks noChangeArrowheads="1"/>
          </p:cNvSpPr>
          <p:nvPr/>
        </p:nvSpPr>
        <p:spPr bwMode="gray">
          <a:xfrm>
            <a:off x="3893490" y="2411315"/>
            <a:ext cx="2205037" cy="2746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1800">
                <a:solidFill>
                  <a:srgbClr val="A50021"/>
                </a:solidFill>
                <a:latin typeface="+mn-lt"/>
                <a:ea typeface="+mn-ea"/>
                <a:cs typeface="+mn-ea"/>
                <a:sym typeface="+mn-lt"/>
              </a:rPr>
              <a:t>锁存地址，选择通道</a:t>
            </a:r>
            <a:endParaRPr lang="zh-CN" altLang="en-US" sz="1800">
              <a:solidFill>
                <a:srgbClr val="A5002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7893" name="Group 4"/>
          <p:cNvGrpSpPr/>
          <p:nvPr/>
        </p:nvGrpSpPr>
        <p:grpSpPr bwMode="auto">
          <a:xfrm>
            <a:off x="2813990" y="3762278"/>
            <a:ext cx="450850" cy="182562"/>
            <a:chOff x="1548" y="1139"/>
            <a:chExt cx="284" cy="115"/>
          </a:xfrm>
        </p:grpSpPr>
        <p:sp>
          <p:nvSpPr>
            <p:cNvPr id="38052" name="Line 5"/>
            <p:cNvSpPr>
              <a:spLocks noChangeShapeType="1"/>
            </p:cNvSpPr>
            <p:nvPr/>
          </p:nvSpPr>
          <p:spPr bwMode="gray">
            <a:xfrm flipH="1">
              <a:off x="1548" y="1139"/>
              <a:ext cx="28" cy="114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53" name="Line 6"/>
            <p:cNvSpPr>
              <a:spLocks noChangeShapeType="1"/>
            </p:cNvSpPr>
            <p:nvPr/>
          </p:nvSpPr>
          <p:spPr bwMode="gray">
            <a:xfrm>
              <a:off x="1576" y="1139"/>
              <a:ext cx="112" cy="0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54" name="Line 7"/>
            <p:cNvSpPr>
              <a:spLocks noChangeShapeType="1"/>
            </p:cNvSpPr>
            <p:nvPr/>
          </p:nvSpPr>
          <p:spPr bwMode="gray">
            <a:xfrm>
              <a:off x="1689" y="1139"/>
              <a:ext cx="29" cy="113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55" name="Line 8"/>
            <p:cNvSpPr>
              <a:spLocks noChangeShapeType="1"/>
            </p:cNvSpPr>
            <p:nvPr/>
          </p:nvSpPr>
          <p:spPr bwMode="gray">
            <a:xfrm flipV="1">
              <a:off x="1718" y="1253"/>
              <a:ext cx="114" cy="1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894" name="Group 9"/>
          <p:cNvGrpSpPr/>
          <p:nvPr/>
        </p:nvGrpSpPr>
        <p:grpSpPr bwMode="auto">
          <a:xfrm>
            <a:off x="3263252" y="3762278"/>
            <a:ext cx="450850" cy="182562"/>
            <a:chOff x="1548" y="1139"/>
            <a:chExt cx="284" cy="115"/>
          </a:xfrm>
        </p:grpSpPr>
        <p:sp>
          <p:nvSpPr>
            <p:cNvPr id="38048" name="Line 10"/>
            <p:cNvSpPr>
              <a:spLocks noChangeShapeType="1"/>
            </p:cNvSpPr>
            <p:nvPr/>
          </p:nvSpPr>
          <p:spPr bwMode="gray">
            <a:xfrm flipH="1">
              <a:off x="1548" y="1139"/>
              <a:ext cx="28" cy="114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49" name="Line 11"/>
            <p:cNvSpPr>
              <a:spLocks noChangeShapeType="1"/>
            </p:cNvSpPr>
            <p:nvPr/>
          </p:nvSpPr>
          <p:spPr bwMode="gray">
            <a:xfrm>
              <a:off x="1576" y="1139"/>
              <a:ext cx="112" cy="0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50" name="Line 12"/>
            <p:cNvSpPr>
              <a:spLocks noChangeShapeType="1"/>
            </p:cNvSpPr>
            <p:nvPr/>
          </p:nvSpPr>
          <p:spPr bwMode="gray">
            <a:xfrm>
              <a:off x="1689" y="1139"/>
              <a:ext cx="29" cy="113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51" name="Line 13"/>
            <p:cNvSpPr>
              <a:spLocks noChangeShapeType="1"/>
            </p:cNvSpPr>
            <p:nvPr/>
          </p:nvSpPr>
          <p:spPr bwMode="gray">
            <a:xfrm flipV="1">
              <a:off x="1718" y="1253"/>
              <a:ext cx="114" cy="1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895" name="Group 14"/>
          <p:cNvGrpSpPr/>
          <p:nvPr/>
        </p:nvGrpSpPr>
        <p:grpSpPr bwMode="auto">
          <a:xfrm>
            <a:off x="3714102" y="3762278"/>
            <a:ext cx="450850" cy="182562"/>
            <a:chOff x="1548" y="1139"/>
            <a:chExt cx="284" cy="115"/>
          </a:xfrm>
        </p:grpSpPr>
        <p:sp>
          <p:nvSpPr>
            <p:cNvPr id="38044" name="Line 15"/>
            <p:cNvSpPr>
              <a:spLocks noChangeShapeType="1"/>
            </p:cNvSpPr>
            <p:nvPr/>
          </p:nvSpPr>
          <p:spPr bwMode="gray">
            <a:xfrm flipH="1">
              <a:off x="1548" y="1139"/>
              <a:ext cx="28" cy="114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45" name="Line 16"/>
            <p:cNvSpPr>
              <a:spLocks noChangeShapeType="1"/>
            </p:cNvSpPr>
            <p:nvPr/>
          </p:nvSpPr>
          <p:spPr bwMode="gray">
            <a:xfrm>
              <a:off x="1576" y="1139"/>
              <a:ext cx="112" cy="0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46" name="Line 17"/>
            <p:cNvSpPr>
              <a:spLocks noChangeShapeType="1"/>
            </p:cNvSpPr>
            <p:nvPr/>
          </p:nvSpPr>
          <p:spPr bwMode="gray">
            <a:xfrm>
              <a:off x="1689" y="1139"/>
              <a:ext cx="29" cy="113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47" name="Line 18"/>
            <p:cNvSpPr>
              <a:spLocks noChangeShapeType="1"/>
            </p:cNvSpPr>
            <p:nvPr/>
          </p:nvSpPr>
          <p:spPr bwMode="gray">
            <a:xfrm flipV="1">
              <a:off x="1718" y="1253"/>
              <a:ext cx="114" cy="1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896" name="Group 19"/>
          <p:cNvGrpSpPr/>
          <p:nvPr/>
        </p:nvGrpSpPr>
        <p:grpSpPr bwMode="auto">
          <a:xfrm>
            <a:off x="4614215" y="3762278"/>
            <a:ext cx="450850" cy="182562"/>
            <a:chOff x="1548" y="1139"/>
            <a:chExt cx="284" cy="115"/>
          </a:xfrm>
        </p:grpSpPr>
        <p:sp>
          <p:nvSpPr>
            <p:cNvPr id="38040" name="Line 20"/>
            <p:cNvSpPr>
              <a:spLocks noChangeShapeType="1"/>
            </p:cNvSpPr>
            <p:nvPr/>
          </p:nvSpPr>
          <p:spPr bwMode="gray">
            <a:xfrm flipH="1">
              <a:off x="1548" y="1139"/>
              <a:ext cx="28" cy="114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41" name="Line 21"/>
            <p:cNvSpPr>
              <a:spLocks noChangeShapeType="1"/>
            </p:cNvSpPr>
            <p:nvPr/>
          </p:nvSpPr>
          <p:spPr bwMode="gray">
            <a:xfrm>
              <a:off x="1576" y="1139"/>
              <a:ext cx="112" cy="0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42" name="Line 22"/>
            <p:cNvSpPr>
              <a:spLocks noChangeShapeType="1"/>
            </p:cNvSpPr>
            <p:nvPr/>
          </p:nvSpPr>
          <p:spPr bwMode="gray">
            <a:xfrm>
              <a:off x="1689" y="1139"/>
              <a:ext cx="29" cy="113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43" name="Line 23"/>
            <p:cNvSpPr>
              <a:spLocks noChangeShapeType="1"/>
            </p:cNvSpPr>
            <p:nvPr/>
          </p:nvSpPr>
          <p:spPr bwMode="gray">
            <a:xfrm flipV="1">
              <a:off x="1718" y="1253"/>
              <a:ext cx="114" cy="1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897" name="Group 24"/>
          <p:cNvGrpSpPr/>
          <p:nvPr/>
        </p:nvGrpSpPr>
        <p:grpSpPr bwMode="auto">
          <a:xfrm>
            <a:off x="4163365" y="3762278"/>
            <a:ext cx="450850" cy="182562"/>
            <a:chOff x="1548" y="1139"/>
            <a:chExt cx="284" cy="115"/>
          </a:xfrm>
        </p:grpSpPr>
        <p:sp>
          <p:nvSpPr>
            <p:cNvPr id="38036" name="Line 25"/>
            <p:cNvSpPr>
              <a:spLocks noChangeShapeType="1"/>
            </p:cNvSpPr>
            <p:nvPr/>
          </p:nvSpPr>
          <p:spPr bwMode="gray">
            <a:xfrm flipH="1">
              <a:off x="1548" y="1139"/>
              <a:ext cx="28" cy="114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37" name="Line 26"/>
            <p:cNvSpPr>
              <a:spLocks noChangeShapeType="1"/>
            </p:cNvSpPr>
            <p:nvPr/>
          </p:nvSpPr>
          <p:spPr bwMode="gray">
            <a:xfrm>
              <a:off x="1576" y="1139"/>
              <a:ext cx="112" cy="0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38" name="Line 27"/>
            <p:cNvSpPr>
              <a:spLocks noChangeShapeType="1"/>
            </p:cNvSpPr>
            <p:nvPr/>
          </p:nvSpPr>
          <p:spPr bwMode="gray">
            <a:xfrm>
              <a:off x="1689" y="1139"/>
              <a:ext cx="29" cy="113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39" name="Line 28"/>
            <p:cNvSpPr>
              <a:spLocks noChangeShapeType="1"/>
            </p:cNvSpPr>
            <p:nvPr/>
          </p:nvSpPr>
          <p:spPr bwMode="gray">
            <a:xfrm flipV="1">
              <a:off x="1718" y="1253"/>
              <a:ext cx="114" cy="1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898" name="Group 29"/>
          <p:cNvGrpSpPr/>
          <p:nvPr/>
        </p:nvGrpSpPr>
        <p:grpSpPr bwMode="auto">
          <a:xfrm>
            <a:off x="5514327" y="3762278"/>
            <a:ext cx="450850" cy="182562"/>
            <a:chOff x="1548" y="1139"/>
            <a:chExt cx="284" cy="115"/>
          </a:xfrm>
        </p:grpSpPr>
        <p:sp>
          <p:nvSpPr>
            <p:cNvPr id="38032" name="Line 30"/>
            <p:cNvSpPr>
              <a:spLocks noChangeShapeType="1"/>
            </p:cNvSpPr>
            <p:nvPr/>
          </p:nvSpPr>
          <p:spPr bwMode="gray">
            <a:xfrm flipH="1">
              <a:off x="1548" y="1139"/>
              <a:ext cx="28" cy="114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33" name="Line 31"/>
            <p:cNvSpPr>
              <a:spLocks noChangeShapeType="1"/>
            </p:cNvSpPr>
            <p:nvPr/>
          </p:nvSpPr>
          <p:spPr bwMode="gray">
            <a:xfrm>
              <a:off x="1576" y="1139"/>
              <a:ext cx="112" cy="0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34" name="Line 32"/>
            <p:cNvSpPr>
              <a:spLocks noChangeShapeType="1"/>
            </p:cNvSpPr>
            <p:nvPr/>
          </p:nvSpPr>
          <p:spPr bwMode="gray">
            <a:xfrm>
              <a:off x="1689" y="1139"/>
              <a:ext cx="29" cy="113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35" name="Line 33"/>
            <p:cNvSpPr>
              <a:spLocks noChangeShapeType="1"/>
            </p:cNvSpPr>
            <p:nvPr/>
          </p:nvSpPr>
          <p:spPr bwMode="gray">
            <a:xfrm flipV="1">
              <a:off x="1718" y="1253"/>
              <a:ext cx="114" cy="1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899" name="Group 34"/>
          <p:cNvGrpSpPr/>
          <p:nvPr/>
        </p:nvGrpSpPr>
        <p:grpSpPr bwMode="auto">
          <a:xfrm>
            <a:off x="5063477" y="3762278"/>
            <a:ext cx="450850" cy="182562"/>
            <a:chOff x="1548" y="1139"/>
            <a:chExt cx="284" cy="115"/>
          </a:xfrm>
        </p:grpSpPr>
        <p:sp>
          <p:nvSpPr>
            <p:cNvPr id="38028" name="Line 35"/>
            <p:cNvSpPr>
              <a:spLocks noChangeShapeType="1"/>
            </p:cNvSpPr>
            <p:nvPr/>
          </p:nvSpPr>
          <p:spPr bwMode="gray">
            <a:xfrm flipH="1">
              <a:off x="1548" y="1139"/>
              <a:ext cx="28" cy="114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29" name="Line 36"/>
            <p:cNvSpPr>
              <a:spLocks noChangeShapeType="1"/>
            </p:cNvSpPr>
            <p:nvPr/>
          </p:nvSpPr>
          <p:spPr bwMode="gray">
            <a:xfrm>
              <a:off x="1576" y="1139"/>
              <a:ext cx="112" cy="0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30" name="Line 37"/>
            <p:cNvSpPr>
              <a:spLocks noChangeShapeType="1"/>
            </p:cNvSpPr>
            <p:nvPr/>
          </p:nvSpPr>
          <p:spPr bwMode="gray">
            <a:xfrm>
              <a:off x="1689" y="1139"/>
              <a:ext cx="29" cy="113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31" name="Line 38"/>
            <p:cNvSpPr>
              <a:spLocks noChangeShapeType="1"/>
            </p:cNvSpPr>
            <p:nvPr/>
          </p:nvSpPr>
          <p:spPr bwMode="gray">
            <a:xfrm flipV="1">
              <a:off x="1718" y="1253"/>
              <a:ext cx="114" cy="1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00" name="Group 39"/>
          <p:cNvGrpSpPr/>
          <p:nvPr/>
        </p:nvGrpSpPr>
        <p:grpSpPr bwMode="auto">
          <a:xfrm>
            <a:off x="6414440" y="3762278"/>
            <a:ext cx="450850" cy="182562"/>
            <a:chOff x="1548" y="1139"/>
            <a:chExt cx="284" cy="115"/>
          </a:xfrm>
        </p:grpSpPr>
        <p:sp>
          <p:nvSpPr>
            <p:cNvPr id="38024" name="Line 40"/>
            <p:cNvSpPr>
              <a:spLocks noChangeShapeType="1"/>
            </p:cNvSpPr>
            <p:nvPr/>
          </p:nvSpPr>
          <p:spPr bwMode="gray">
            <a:xfrm flipH="1">
              <a:off x="1548" y="1139"/>
              <a:ext cx="28" cy="114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25" name="Line 41"/>
            <p:cNvSpPr>
              <a:spLocks noChangeShapeType="1"/>
            </p:cNvSpPr>
            <p:nvPr/>
          </p:nvSpPr>
          <p:spPr bwMode="gray">
            <a:xfrm>
              <a:off x="1576" y="1139"/>
              <a:ext cx="112" cy="0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26" name="Line 42"/>
            <p:cNvSpPr>
              <a:spLocks noChangeShapeType="1"/>
            </p:cNvSpPr>
            <p:nvPr/>
          </p:nvSpPr>
          <p:spPr bwMode="gray">
            <a:xfrm>
              <a:off x="1689" y="1139"/>
              <a:ext cx="29" cy="113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27" name="Line 43"/>
            <p:cNvSpPr>
              <a:spLocks noChangeShapeType="1"/>
            </p:cNvSpPr>
            <p:nvPr/>
          </p:nvSpPr>
          <p:spPr bwMode="gray">
            <a:xfrm flipV="1">
              <a:off x="1718" y="1253"/>
              <a:ext cx="114" cy="1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01" name="Group 44"/>
          <p:cNvGrpSpPr/>
          <p:nvPr/>
        </p:nvGrpSpPr>
        <p:grpSpPr bwMode="auto">
          <a:xfrm>
            <a:off x="5963590" y="3762278"/>
            <a:ext cx="450850" cy="182562"/>
            <a:chOff x="1548" y="1139"/>
            <a:chExt cx="284" cy="115"/>
          </a:xfrm>
        </p:grpSpPr>
        <p:sp>
          <p:nvSpPr>
            <p:cNvPr id="38020" name="Line 45"/>
            <p:cNvSpPr>
              <a:spLocks noChangeShapeType="1"/>
            </p:cNvSpPr>
            <p:nvPr/>
          </p:nvSpPr>
          <p:spPr bwMode="gray">
            <a:xfrm flipH="1">
              <a:off x="1548" y="1139"/>
              <a:ext cx="28" cy="114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21" name="Line 46"/>
            <p:cNvSpPr>
              <a:spLocks noChangeShapeType="1"/>
            </p:cNvSpPr>
            <p:nvPr/>
          </p:nvSpPr>
          <p:spPr bwMode="gray">
            <a:xfrm>
              <a:off x="1576" y="1139"/>
              <a:ext cx="112" cy="0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22" name="Line 47"/>
            <p:cNvSpPr>
              <a:spLocks noChangeShapeType="1"/>
            </p:cNvSpPr>
            <p:nvPr/>
          </p:nvSpPr>
          <p:spPr bwMode="gray">
            <a:xfrm>
              <a:off x="1689" y="1139"/>
              <a:ext cx="29" cy="113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23" name="Line 48"/>
            <p:cNvSpPr>
              <a:spLocks noChangeShapeType="1"/>
            </p:cNvSpPr>
            <p:nvPr/>
          </p:nvSpPr>
          <p:spPr bwMode="gray">
            <a:xfrm flipV="1">
              <a:off x="1718" y="1253"/>
              <a:ext cx="114" cy="1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02" name="Group 49"/>
          <p:cNvGrpSpPr/>
          <p:nvPr/>
        </p:nvGrpSpPr>
        <p:grpSpPr bwMode="auto">
          <a:xfrm>
            <a:off x="6863702" y="3762278"/>
            <a:ext cx="450850" cy="182562"/>
            <a:chOff x="1548" y="1139"/>
            <a:chExt cx="284" cy="115"/>
          </a:xfrm>
        </p:grpSpPr>
        <p:sp>
          <p:nvSpPr>
            <p:cNvPr id="38016" name="Line 50"/>
            <p:cNvSpPr>
              <a:spLocks noChangeShapeType="1"/>
            </p:cNvSpPr>
            <p:nvPr/>
          </p:nvSpPr>
          <p:spPr bwMode="gray">
            <a:xfrm flipH="1">
              <a:off x="1548" y="1139"/>
              <a:ext cx="28" cy="114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17" name="Line 51"/>
            <p:cNvSpPr>
              <a:spLocks noChangeShapeType="1"/>
            </p:cNvSpPr>
            <p:nvPr/>
          </p:nvSpPr>
          <p:spPr bwMode="gray">
            <a:xfrm>
              <a:off x="1576" y="1139"/>
              <a:ext cx="112" cy="0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18" name="Line 52"/>
            <p:cNvSpPr>
              <a:spLocks noChangeShapeType="1"/>
            </p:cNvSpPr>
            <p:nvPr/>
          </p:nvSpPr>
          <p:spPr bwMode="gray">
            <a:xfrm>
              <a:off x="1689" y="1139"/>
              <a:ext cx="29" cy="113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19" name="Line 53"/>
            <p:cNvSpPr>
              <a:spLocks noChangeShapeType="1"/>
            </p:cNvSpPr>
            <p:nvPr/>
          </p:nvSpPr>
          <p:spPr bwMode="gray">
            <a:xfrm flipV="1">
              <a:off x="1718" y="1253"/>
              <a:ext cx="114" cy="1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03" name="Group 54"/>
          <p:cNvGrpSpPr/>
          <p:nvPr/>
        </p:nvGrpSpPr>
        <p:grpSpPr bwMode="auto">
          <a:xfrm>
            <a:off x="7314552" y="3762278"/>
            <a:ext cx="450850" cy="182562"/>
            <a:chOff x="1548" y="1139"/>
            <a:chExt cx="284" cy="115"/>
          </a:xfrm>
        </p:grpSpPr>
        <p:sp>
          <p:nvSpPr>
            <p:cNvPr id="38012" name="Line 55"/>
            <p:cNvSpPr>
              <a:spLocks noChangeShapeType="1"/>
            </p:cNvSpPr>
            <p:nvPr/>
          </p:nvSpPr>
          <p:spPr bwMode="gray">
            <a:xfrm flipH="1">
              <a:off x="1548" y="1139"/>
              <a:ext cx="28" cy="114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13" name="Line 56"/>
            <p:cNvSpPr>
              <a:spLocks noChangeShapeType="1"/>
            </p:cNvSpPr>
            <p:nvPr/>
          </p:nvSpPr>
          <p:spPr bwMode="gray">
            <a:xfrm>
              <a:off x="1576" y="1139"/>
              <a:ext cx="112" cy="0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14" name="Line 57"/>
            <p:cNvSpPr>
              <a:spLocks noChangeShapeType="1"/>
            </p:cNvSpPr>
            <p:nvPr/>
          </p:nvSpPr>
          <p:spPr bwMode="gray">
            <a:xfrm>
              <a:off x="1689" y="1139"/>
              <a:ext cx="29" cy="113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15" name="Line 58"/>
            <p:cNvSpPr>
              <a:spLocks noChangeShapeType="1"/>
            </p:cNvSpPr>
            <p:nvPr/>
          </p:nvSpPr>
          <p:spPr bwMode="gray">
            <a:xfrm flipV="1">
              <a:off x="1718" y="1253"/>
              <a:ext cx="114" cy="1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7904" name="Line 59"/>
          <p:cNvSpPr>
            <a:spLocks noChangeShapeType="1"/>
          </p:cNvSpPr>
          <p:nvPr/>
        </p:nvSpPr>
        <p:spPr bwMode="gray">
          <a:xfrm flipH="1">
            <a:off x="3128315" y="1781078"/>
            <a:ext cx="44450" cy="180975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5" name="Line 60"/>
          <p:cNvSpPr>
            <a:spLocks noChangeShapeType="1"/>
          </p:cNvSpPr>
          <p:nvPr/>
        </p:nvSpPr>
        <p:spPr bwMode="gray">
          <a:xfrm>
            <a:off x="3172765" y="1781078"/>
            <a:ext cx="312737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6" name="Line 61"/>
          <p:cNvSpPr>
            <a:spLocks noChangeShapeType="1"/>
          </p:cNvSpPr>
          <p:nvPr/>
        </p:nvSpPr>
        <p:spPr bwMode="gray">
          <a:xfrm>
            <a:off x="3487090" y="1781078"/>
            <a:ext cx="46037" cy="17938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7" name="Line 62"/>
          <p:cNvSpPr>
            <a:spLocks noChangeShapeType="1"/>
          </p:cNvSpPr>
          <p:nvPr/>
        </p:nvSpPr>
        <p:spPr bwMode="gray">
          <a:xfrm flipV="1">
            <a:off x="3533127" y="1960465"/>
            <a:ext cx="4230688" cy="3175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8" name="Line 63"/>
          <p:cNvSpPr>
            <a:spLocks noChangeShapeType="1"/>
          </p:cNvSpPr>
          <p:nvPr/>
        </p:nvSpPr>
        <p:spPr bwMode="gray">
          <a:xfrm>
            <a:off x="2633015" y="1960465"/>
            <a:ext cx="493712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9" name="Line 64"/>
          <p:cNvSpPr>
            <a:spLocks noChangeShapeType="1"/>
          </p:cNvSpPr>
          <p:nvPr/>
        </p:nvSpPr>
        <p:spPr bwMode="gray">
          <a:xfrm flipH="1">
            <a:off x="2948927" y="2231928"/>
            <a:ext cx="44450" cy="180975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10" name="Line 65"/>
          <p:cNvSpPr>
            <a:spLocks noChangeShapeType="1"/>
          </p:cNvSpPr>
          <p:nvPr/>
        </p:nvSpPr>
        <p:spPr bwMode="gray">
          <a:xfrm>
            <a:off x="2993377" y="2231928"/>
            <a:ext cx="312738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11" name="Line 66"/>
          <p:cNvSpPr>
            <a:spLocks noChangeShapeType="1"/>
          </p:cNvSpPr>
          <p:nvPr/>
        </p:nvSpPr>
        <p:spPr bwMode="gray">
          <a:xfrm>
            <a:off x="3307702" y="2231928"/>
            <a:ext cx="46038" cy="17938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12" name="Line 67"/>
          <p:cNvSpPr>
            <a:spLocks noChangeShapeType="1"/>
          </p:cNvSpPr>
          <p:nvPr/>
        </p:nvSpPr>
        <p:spPr bwMode="gray">
          <a:xfrm flipV="1">
            <a:off x="3353740" y="2411315"/>
            <a:ext cx="4410075" cy="3175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13" name="Line 68"/>
          <p:cNvSpPr>
            <a:spLocks noChangeShapeType="1"/>
          </p:cNvSpPr>
          <p:nvPr/>
        </p:nvSpPr>
        <p:spPr bwMode="gray">
          <a:xfrm>
            <a:off x="2633015" y="2411315"/>
            <a:ext cx="314325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14" name="Line 69"/>
          <p:cNvSpPr>
            <a:spLocks noChangeShapeType="1"/>
          </p:cNvSpPr>
          <p:nvPr/>
        </p:nvSpPr>
        <p:spPr bwMode="gray">
          <a:xfrm>
            <a:off x="3083865" y="2681190"/>
            <a:ext cx="46037" cy="179388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15" name="Line 70"/>
          <p:cNvSpPr>
            <a:spLocks noChangeShapeType="1"/>
          </p:cNvSpPr>
          <p:nvPr/>
        </p:nvSpPr>
        <p:spPr bwMode="gray">
          <a:xfrm flipH="1">
            <a:off x="3083865" y="2681190"/>
            <a:ext cx="44450" cy="180975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16" name="Line 71"/>
          <p:cNvSpPr>
            <a:spLocks noChangeShapeType="1"/>
          </p:cNvSpPr>
          <p:nvPr/>
        </p:nvSpPr>
        <p:spPr bwMode="gray">
          <a:xfrm flipV="1">
            <a:off x="3128315" y="2681190"/>
            <a:ext cx="4635500" cy="3175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17" name="Line 72"/>
          <p:cNvSpPr>
            <a:spLocks noChangeShapeType="1"/>
          </p:cNvSpPr>
          <p:nvPr/>
        </p:nvSpPr>
        <p:spPr bwMode="gray">
          <a:xfrm flipV="1">
            <a:off x="3128315" y="2860578"/>
            <a:ext cx="4635500" cy="3175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18" name="Line 73"/>
          <p:cNvSpPr>
            <a:spLocks noChangeShapeType="1"/>
          </p:cNvSpPr>
          <p:nvPr/>
        </p:nvSpPr>
        <p:spPr bwMode="gray">
          <a:xfrm>
            <a:off x="2858440" y="2681190"/>
            <a:ext cx="222250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19" name="Line 74"/>
          <p:cNvSpPr>
            <a:spLocks noChangeShapeType="1"/>
          </p:cNvSpPr>
          <p:nvPr/>
        </p:nvSpPr>
        <p:spPr bwMode="gray">
          <a:xfrm>
            <a:off x="2858440" y="2860578"/>
            <a:ext cx="222250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20" name="Line 75"/>
          <p:cNvSpPr>
            <a:spLocks noChangeShapeType="1"/>
          </p:cNvSpPr>
          <p:nvPr/>
        </p:nvSpPr>
        <p:spPr bwMode="gray">
          <a:xfrm>
            <a:off x="2813990" y="2681190"/>
            <a:ext cx="46037" cy="179388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21" name="Line 76"/>
          <p:cNvSpPr>
            <a:spLocks noChangeShapeType="1"/>
          </p:cNvSpPr>
          <p:nvPr/>
        </p:nvSpPr>
        <p:spPr bwMode="gray">
          <a:xfrm flipH="1">
            <a:off x="2813990" y="2681190"/>
            <a:ext cx="44450" cy="180975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22" name="Line 77"/>
          <p:cNvSpPr>
            <a:spLocks noChangeShapeType="1"/>
          </p:cNvSpPr>
          <p:nvPr/>
        </p:nvSpPr>
        <p:spPr bwMode="gray">
          <a:xfrm>
            <a:off x="2633015" y="2681190"/>
            <a:ext cx="179387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23" name="Line 78"/>
          <p:cNvSpPr>
            <a:spLocks noChangeShapeType="1"/>
          </p:cNvSpPr>
          <p:nvPr/>
        </p:nvSpPr>
        <p:spPr bwMode="gray">
          <a:xfrm>
            <a:off x="2633015" y="2860578"/>
            <a:ext cx="179387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24" name="Line 79"/>
          <p:cNvSpPr>
            <a:spLocks noChangeShapeType="1"/>
          </p:cNvSpPr>
          <p:nvPr/>
        </p:nvSpPr>
        <p:spPr bwMode="gray">
          <a:xfrm>
            <a:off x="6458890" y="3132040"/>
            <a:ext cx="46037" cy="179388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25" name="Line 80"/>
          <p:cNvSpPr>
            <a:spLocks noChangeShapeType="1"/>
          </p:cNvSpPr>
          <p:nvPr/>
        </p:nvSpPr>
        <p:spPr bwMode="gray">
          <a:xfrm flipH="1">
            <a:off x="6458890" y="3132040"/>
            <a:ext cx="44450" cy="180975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26" name="Line 81"/>
          <p:cNvSpPr>
            <a:spLocks noChangeShapeType="1"/>
          </p:cNvSpPr>
          <p:nvPr/>
        </p:nvSpPr>
        <p:spPr bwMode="gray">
          <a:xfrm>
            <a:off x="2813990" y="3132040"/>
            <a:ext cx="3644900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27" name="Line 82"/>
          <p:cNvSpPr>
            <a:spLocks noChangeShapeType="1"/>
          </p:cNvSpPr>
          <p:nvPr/>
        </p:nvSpPr>
        <p:spPr bwMode="gray">
          <a:xfrm>
            <a:off x="2813990" y="3311428"/>
            <a:ext cx="3644900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28" name="Line 83"/>
          <p:cNvSpPr>
            <a:spLocks noChangeShapeType="1"/>
          </p:cNvSpPr>
          <p:nvPr/>
        </p:nvSpPr>
        <p:spPr bwMode="gray">
          <a:xfrm>
            <a:off x="2769540" y="3132040"/>
            <a:ext cx="46037" cy="179388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29" name="Line 84"/>
          <p:cNvSpPr>
            <a:spLocks noChangeShapeType="1"/>
          </p:cNvSpPr>
          <p:nvPr/>
        </p:nvSpPr>
        <p:spPr bwMode="gray">
          <a:xfrm flipH="1">
            <a:off x="2769540" y="3132040"/>
            <a:ext cx="44450" cy="180975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30" name="Line 85"/>
          <p:cNvSpPr>
            <a:spLocks noChangeShapeType="1"/>
          </p:cNvSpPr>
          <p:nvPr/>
        </p:nvSpPr>
        <p:spPr bwMode="gray">
          <a:xfrm>
            <a:off x="2634602" y="3132040"/>
            <a:ext cx="133350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31" name="Line 86"/>
          <p:cNvSpPr>
            <a:spLocks noChangeShapeType="1"/>
          </p:cNvSpPr>
          <p:nvPr/>
        </p:nvSpPr>
        <p:spPr bwMode="gray">
          <a:xfrm>
            <a:off x="2634602" y="3311428"/>
            <a:ext cx="133350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32" name="Line 87"/>
          <p:cNvSpPr>
            <a:spLocks noChangeShapeType="1"/>
          </p:cNvSpPr>
          <p:nvPr/>
        </p:nvSpPr>
        <p:spPr bwMode="gray">
          <a:xfrm>
            <a:off x="6503340" y="3311428"/>
            <a:ext cx="1260475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33" name="Line 88"/>
          <p:cNvSpPr>
            <a:spLocks noChangeShapeType="1"/>
          </p:cNvSpPr>
          <p:nvPr/>
        </p:nvSpPr>
        <p:spPr bwMode="gray">
          <a:xfrm>
            <a:off x="6503340" y="3132040"/>
            <a:ext cx="1260475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34" name="Line 89"/>
          <p:cNvSpPr>
            <a:spLocks noChangeShapeType="1"/>
          </p:cNvSpPr>
          <p:nvPr/>
        </p:nvSpPr>
        <p:spPr bwMode="gray">
          <a:xfrm flipV="1">
            <a:off x="2633015" y="4392515"/>
            <a:ext cx="4051300" cy="3175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35" name="Line 90"/>
          <p:cNvSpPr>
            <a:spLocks noChangeShapeType="1"/>
          </p:cNvSpPr>
          <p:nvPr/>
        </p:nvSpPr>
        <p:spPr bwMode="gray">
          <a:xfrm flipH="1">
            <a:off x="6684315" y="4213128"/>
            <a:ext cx="44450" cy="180975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36" name="Line 91"/>
          <p:cNvSpPr>
            <a:spLocks noChangeShapeType="1"/>
          </p:cNvSpPr>
          <p:nvPr/>
        </p:nvSpPr>
        <p:spPr bwMode="gray">
          <a:xfrm>
            <a:off x="6728765" y="4213128"/>
            <a:ext cx="765175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37" name="Line 92"/>
          <p:cNvSpPr>
            <a:spLocks noChangeShapeType="1"/>
          </p:cNvSpPr>
          <p:nvPr/>
        </p:nvSpPr>
        <p:spPr bwMode="gray">
          <a:xfrm>
            <a:off x="7493940" y="4213128"/>
            <a:ext cx="46037" cy="17938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38" name="Line 93"/>
          <p:cNvSpPr>
            <a:spLocks noChangeShapeType="1"/>
          </p:cNvSpPr>
          <p:nvPr/>
        </p:nvSpPr>
        <p:spPr bwMode="gray">
          <a:xfrm>
            <a:off x="7538390" y="4392515"/>
            <a:ext cx="225425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39" name="Line 94"/>
          <p:cNvSpPr>
            <a:spLocks noChangeShapeType="1"/>
          </p:cNvSpPr>
          <p:nvPr/>
        </p:nvSpPr>
        <p:spPr bwMode="gray">
          <a:xfrm flipV="1">
            <a:off x="2633015" y="4662390"/>
            <a:ext cx="1755775" cy="4763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40" name="Line 95"/>
          <p:cNvSpPr>
            <a:spLocks noChangeShapeType="1"/>
          </p:cNvSpPr>
          <p:nvPr/>
        </p:nvSpPr>
        <p:spPr bwMode="gray">
          <a:xfrm>
            <a:off x="3668065" y="4662390"/>
            <a:ext cx="46037" cy="179388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41" name="Line 96"/>
          <p:cNvSpPr>
            <a:spLocks noChangeShapeType="1"/>
          </p:cNvSpPr>
          <p:nvPr/>
        </p:nvSpPr>
        <p:spPr bwMode="gray">
          <a:xfrm>
            <a:off x="3714102" y="4843365"/>
            <a:ext cx="2654300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42" name="Line 97"/>
          <p:cNvSpPr>
            <a:spLocks noChangeShapeType="1"/>
          </p:cNvSpPr>
          <p:nvPr/>
        </p:nvSpPr>
        <p:spPr bwMode="gray">
          <a:xfrm flipH="1">
            <a:off x="6368402" y="4663978"/>
            <a:ext cx="44450" cy="180975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43" name="Line 98"/>
          <p:cNvSpPr>
            <a:spLocks noChangeShapeType="1"/>
          </p:cNvSpPr>
          <p:nvPr/>
        </p:nvSpPr>
        <p:spPr bwMode="gray">
          <a:xfrm>
            <a:off x="6414440" y="4663978"/>
            <a:ext cx="1349375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44" name="Line 99"/>
          <p:cNvSpPr>
            <a:spLocks noChangeShapeType="1"/>
          </p:cNvSpPr>
          <p:nvPr/>
        </p:nvSpPr>
        <p:spPr bwMode="gray">
          <a:xfrm>
            <a:off x="7628877" y="5113240"/>
            <a:ext cx="44450" cy="90488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45" name="Line 100"/>
          <p:cNvSpPr>
            <a:spLocks noChangeShapeType="1"/>
          </p:cNvSpPr>
          <p:nvPr/>
        </p:nvSpPr>
        <p:spPr bwMode="gray">
          <a:xfrm flipH="1">
            <a:off x="7628877" y="5203728"/>
            <a:ext cx="44450" cy="9048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46" name="Line 101"/>
          <p:cNvSpPr>
            <a:spLocks noChangeShapeType="1"/>
          </p:cNvSpPr>
          <p:nvPr/>
        </p:nvSpPr>
        <p:spPr bwMode="gray">
          <a:xfrm flipV="1">
            <a:off x="6819252" y="5113240"/>
            <a:ext cx="809625" cy="1588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47" name="Line 102"/>
          <p:cNvSpPr>
            <a:spLocks noChangeShapeType="1"/>
          </p:cNvSpPr>
          <p:nvPr/>
        </p:nvSpPr>
        <p:spPr bwMode="gray">
          <a:xfrm>
            <a:off x="6819252" y="5294215"/>
            <a:ext cx="809625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48" name="Line 103"/>
          <p:cNvSpPr>
            <a:spLocks noChangeShapeType="1"/>
          </p:cNvSpPr>
          <p:nvPr/>
        </p:nvSpPr>
        <p:spPr bwMode="gray">
          <a:xfrm>
            <a:off x="6773215" y="5203728"/>
            <a:ext cx="47625" cy="9048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49" name="Line 104"/>
          <p:cNvSpPr>
            <a:spLocks noChangeShapeType="1"/>
          </p:cNvSpPr>
          <p:nvPr/>
        </p:nvSpPr>
        <p:spPr bwMode="gray">
          <a:xfrm flipH="1">
            <a:off x="6773215" y="5114828"/>
            <a:ext cx="46037" cy="8890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50" name="Line 105"/>
          <p:cNvSpPr>
            <a:spLocks noChangeShapeType="1"/>
          </p:cNvSpPr>
          <p:nvPr/>
        </p:nvSpPr>
        <p:spPr bwMode="gray">
          <a:xfrm>
            <a:off x="7673327" y="5203728"/>
            <a:ext cx="90488" cy="0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51" name="Line 106"/>
          <p:cNvSpPr>
            <a:spLocks noChangeShapeType="1"/>
          </p:cNvSpPr>
          <p:nvPr/>
        </p:nvSpPr>
        <p:spPr bwMode="gray">
          <a:xfrm>
            <a:off x="2633015" y="5203728"/>
            <a:ext cx="4140200" cy="0"/>
          </a:xfrm>
          <a:prstGeom prst="line">
            <a:avLst/>
          </a:prstGeom>
          <a:noFill/>
          <a:ln w="25400">
            <a:solidFill>
              <a:srgbClr val="80008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7952" name="Group 107"/>
          <p:cNvGrpSpPr/>
          <p:nvPr/>
        </p:nvGrpSpPr>
        <p:grpSpPr bwMode="auto">
          <a:xfrm>
            <a:off x="4928540" y="3897215"/>
            <a:ext cx="90487" cy="90488"/>
            <a:chOff x="1491" y="3861"/>
            <a:chExt cx="57" cy="85"/>
          </a:xfrm>
        </p:grpSpPr>
        <p:sp>
          <p:nvSpPr>
            <p:cNvPr id="38009" name="AutoShape 108"/>
            <p:cNvSpPr>
              <a:spLocks noChangeArrowheads="1"/>
            </p:cNvSpPr>
            <p:nvPr/>
          </p:nvSpPr>
          <p:spPr bwMode="gray">
            <a:xfrm>
              <a:off x="1491" y="3861"/>
              <a:ext cx="57" cy="85"/>
            </a:xfrm>
            <a:prstGeom prst="parallelogram">
              <a:avLst>
                <a:gd name="adj" fmla="val 25000"/>
              </a:avLst>
            </a:prstGeom>
            <a:noFill/>
            <a:ln w="25400" algn="ctr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10" name="Line 109"/>
            <p:cNvSpPr>
              <a:spLocks noChangeShapeType="1"/>
            </p:cNvSpPr>
            <p:nvPr/>
          </p:nvSpPr>
          <p:spPr bwMode="gray">
            <a:xfrm flipH="1">
              <a:off x="1491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11" name="Line 110"/>
            <p:cNvSpPr>
              <a:spLocks noChangeShapeType="1"/>
            </p:cNvSpPr>
            <p:nvPr/>
          </p:nvSpPr>
          <p:spPr bwMode="gray">
            <a:xfrm flipH="1">
              <a:off x="1519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7953" name="Line 116"/>
          <p:cNvSpPr>
            <a:spLocks noChangeShapeType="1"/>
          </p:cNvSpPr>
          <p:nvPr/>
        </p:nvSpPr>
        <p:spPr bwMode="gray">
          <a:xfrm flipV="1">
            <a:off x="2633015" y="3943253"/>
            <a:ext cx="180975" cy="158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7954" name="Group 117"/>
          <p:cNvGrpSpPr/>
          <p:nvPr/>
        </p:nvGrpSpPr>
        <p:grpSpPr bwMode="auto">
          <a:xfrm>
            <a:off x="4928540" y="1916015"/>
            <a:ext cx="90487" cy="90488"/>
            <a:chOff x="1491" y="3861"/>
            <a:chExt cx="57" cy="85"/>
          </a:xfrm>
        </p:grpSpPr>
        <p:sp>
          <p:nvSpPr>
            <p:cNvPr id="38006" name="AutoShape 118"/>
            <p:cNvSpPr>
              <a:spLocks noChangeArrowheads="1"/>
            </p:cNvSpPr>
            <p:nvPr/>
          </p:nvSpPr>
          <p:spPr bwMode="gray">
            <a:xfrm>
              <a:off x="1491" y="3861"/>
              <a:ext cx="57" cy="85"/>
            </a:xfrm>
            <a:prstGeom prst="parallelogram">
              <a:avLst>
                <a:gd name="adj" fmla="val 25000"/>
              </a:avLst>
            </a:prstGeom>
            <a:noFill/>
            <a:ln w="25400" algn="ctr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07" name="Line 119"/>
            <p:cNvSpPr>
              <a:spLocks noChangeShapeType="1"/>
            </p:cNvSpPr>
            <p:nvPr/>
          </p:nvSpPr>
          <p:spPr bwMode="gray">
            <a:xfrm flipH="1">
              <a:off x="1491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08" name="Line 120"/>
            <p:cNvSpPr>
              <a:spLocks noChangeShapeType="1"/>
            </p:cNvSpPr>
            <p:nvPr/>
          </p:nvSpPr>
          <p:spPr bwMode="gray">
            <a:xfrm flipH="1">
              <a:off x="1519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55" name="Group 121"/>
          <p:cNvGrpSpPr/>
          <p:nvPr/>
        </p:nvGrpSpPr>
        <p:grpSpPr bwMode="auto">
          <a:xfrm>
            <a:off x="4928540" y="2365278"/>
            <a:ext cx="90487" cy="90487"/>
            <a:chOff x="1491" y="3861"/>
            <a:chExt cx="57" cy="85"/>
          </a:xfrm>
        </p:grpSpPr>
        <p:sp>
          <p:nvSpPr>
            <p:cNvPr id="38003" name="AutoShape 122"/>
            <p:cNvSpPr>
              <a:spLocks noChangeArrowheads="1"/>
            </p:cNvSpPr>
            <p:nvPr/>
          </p:nvSpPr>
          <p:spPr bwMode="gray">
            <a:xfrm>
              <a:off x="1491" y="3861"/>
              <a:ext cx="57" cy="85"/>
            </a:xfrm>
            <a:prstGeom prst="parallelogram">
              <a:avLst>
                <a:gd name="adj" fmla="val 25000"/>
              </a:avLst>
            </a:prstGeom>
            <a:noFill/>
            <a:ln w="25400" algn="ctr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04" name="Line 123"/>
            <p:cNvSpPr>
              <a:spLocks noChangeShapeType="1"/>
            </p:cNvSpPr>
            <p:nvPr/>
          </p:nvSpPr>
          <p:spPr bwMode="gray">
            <a:xfrm flipH="1">
              <a:off x="1491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05" name="Line 124"/>
            <p:cNvSpPr>
              <a:spLocks noChangeShapeType="1"/>
            </p:cNvSpPr>
            <p:nvPr/>
          </p:nvSpPr>
          <p:spPr bwMode="gray">
            <a:xfrm flipH="1">
              <a:off x="1519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56" name="Group 125"/>
          <p:cNvGrpSpPr/>
          <p:nvPr/>
        </p:nvGrpSpPr>
        <p:grpSpPr bwMode="auto">
          <a:xfrm>
            <a:off x="4928540" y="2636740"/>
            <a:ext cx="90487" cy="90488"/>
            <a:chOff x="1491" y="3861"/>
            <a:chExt cx="57" cy="85"/>
          </a:xfrm>
        </p:grpSpPr>
        <p:sp>
          <p:nvSpPr>
            <p:cNvPr id="38000" name="AutoShape 126"/>
            <p:cNvSpPr>
              <a:spLocks noChangeArrowheads="1"/>
            </p:cNvSpPr>
            <p:nvPr/>
          </p:nvSpPr>
          <p:spPr bwMode="gray">
            <a:xfrm>
              <a:off x="1491" y="3861"/>
              <a:ext cx="57" cy="85"/>
            </a:xfrm>
            <a:prstGeom prst="parallelogram">
              <a:avLst>
                <a:gd name="adj" fmla="val 25000"/>
              </a:avLst>
            </a:prstGeom>
            <a:noFill/>
            <a:ln w="25400" algn="ctr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01" name="Line 127"/>
            <p:cNvSpPr>
              <a:spLocks noChangeShapeType="1"/>
            </p:cNvSpPr>
            <p:nvPr/>
          </p:nvSpPr>
          <p:spPr bwMode="gray">
            <a:xfrm flipH="1">
              <a:off x="1491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002" name="Line 128"/>
            <p:cNvSpPr>
              <a:spLocks noChangeShapeType="1"/>
            </p:cNvSpPr>
            <p:nvPr/>
          </p:nvSpPr>
          <p:spPr bwMode="gray">
            <a:xfrm flipH="1">
              <a:off x="1519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57" name="Group 129"/>
          <p:cNvGrpSpPr/>
          <p:nvPr/>
        </p:nvGrpSpPr>
        <p:grpSpPr bwMode="auto">
          <a:xfrm>
            <a:off x="4928540" y="2816128"/>
            <a:ext cx="90487" cy="90487"/>
            <a:chOff x="1491" y="3861"/>
            <a:chExt cx="57" cy="85"/>
          </a:xfrm>
        </p:grpSpPr>
        <p:sp>
          <p:nvSpPr>
            <p:cNvPr id="37997" name="AutoShape 130"/>
            <p:cNvSpPr>
              <a:spLocks noChangeArrowheads="1"/>
            </p:cNvSpPr>
            <p:nvPr/>
          </p:nvSpPr>
          <p:spPr bwMode="gray">
            <a:xfrm>
              <a:off x="1491" y="3861"/>
              <a:ext cx="57" cy="85"/>
            </a:xfrm>
            <a:prstGeom prst="parallelogram">
              <a:avLst>
                <a:gd name="adj" fmla="val 25000"/>
              </a:avLst>
            </a:prstGeom>
            <a:noFill/>
            <a:ln w="25400" algn="ctr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98" name="Line 131"/>
            <p:cNvSpPr>
              <a:spLocks noChangeShapeType="1"/>
            </p:cNvSpPr>
            <p:nvPr/>
          </p:nvSpPr>
          <p:spPr bwMode="gray">
            <a:xfrm flipH="1">
              <a:off x="1491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99" name="Line 132"/>
            <p:cNvSpPr>
              <a:spLocks noChangeShapeType="1"/>
            </p:cNvSpPr>
            <p:nvPr/>
          </p:nvSpPr>
          <p:spPr bwMode="gray">
            <a:xfrm flipH="1">
              <a:off x="1519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58" name="Group 133"/>
          <p:cNvGrpSpPr/>
          <p:nvPr/>
        </p:nvGrpSpPr>
        <p:grpSpPr bwMode="auto">
          <a:xfrm>
            <a:off x="4928540" y="3086003"/>
            <a:ext cx="90487" cy="90487"/>
            <a:chOff x="1491" y="3861"/>
            <a:chExt cx="57" cy="85"/>
          </a:xfrm>
        </p:grpSpPr>
        <p:sp>
          <p:nvSpPr>
            <p:cNvPr id="37994" name="AutoShape 134"/>
            <p:cNvSpPr>
              <a:spLocks noChangeArrowheads="1"/>
            </p:cNvSpPr>
            <p:nvPr/>
          </p:nvSpPr>
          <p:spPr bwMode="gray">
            <a:xfrm>
              <a:off x="1491" y="3861"/>
              <a:ext cx="57" cy="85"/>
            </a:xfrm>
            <a:prstGeom prst="parallelogram">
              <a:avLst>
                <a:gd name="adj" fmla="val 25000"/>
              </a:avLst>
            </a:prstGeom>
            <a:noFill/>
            <a:ln w="25400" algn="ctr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95" name="Line 135"/>
            <p:cNvSpPr>
              <a:spLocks noChangeShapeType="1"/>
            </p:cNvSpPr>
            <p:nvPr/>
          </p:nvSpPr>
          <p:spPr bwMode="gray">
            <a:xfrm flipH="1">
              <a:off x="1491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96" name="Line 136"/>
            <p:cNvSpPr>
              <a:spLocks noChangeShapeType="1"/>
            </p:cNvSpPr>
            <p:nvPr/>
          </p:nvSpPr>
          <p:spPr bwMode="gray">
            <a:xfrm flipH="1">
              <a:off x="1519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59" name="Group 137"/>
          <p:cNvGrpSpPr/>
          <p:nvPr/>
        </p:nvGrpSpPr>
        <p:grpSpPr bwMode="auto">
          <a:xfrm>
            <a:off x="4928540" y="3266978"/>
            <a:ext cx="90487" cy="90487"/>
            <a:chOff x="1491" y="3861"/>
            <a:chExt cx="57" cy="85"/>
          </a:xfrm>
        </p:grpSpPr>
        <p:sp>
          <p:nvSpPr>
            <p:cNvPr id="37991" name="AutoShape 138"/>
            <p:cNvSpPr>
              <a:spLocks noChangeArrowheads="1"/>
            </p:cNvSpPr>
            <p:nvPr/>
          </p:nvSpPr>
          <p:spPr bwMode="gray">
            <a:xfrm>
              <a:off x="1491" y="3861"/>
              <a:ext cx="57" cy="85"/>
            </a:xfrm>
            <a:prstGeom prst="parallelogram">
              <a:avLst>
                <a:gd name="adj" fmla="val 25000"/>
              </a:avLst>
            </a:prstGeom>
            <a:noFill/>
            <a:ln w="25400" algn="ctr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92" name="Line 139"/>
            <p:cNvSpPr>
              <a:spLocks noChangeShapeType="1"/>
            </p:cNvSpPr>
            <p:nvPr/>
          </p:nvSpPr>
          <p:spPr bwMode="gray">
            <a:xfrm flipH="1">
              <a:off x="1491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93" name="Line 140"/>
            <p:cNvSpPr>
              <a:spLocks noChangeShapeType="1"/>
            </p:cNvSpPr>
            <p:nvPr/>
          </p:nvSpPr>
          <p:spPr bwMode="gray">
            <a:xfrm flipH="1">
              <a:off x="1519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60" name="Group 141"/>
          <p:cNvGrpSpPr/>
          <p:nvPr/>
        </p:nvGrpSpPr>
        <p:grpSpPr bwMode="auto">
          <a:xfrm>
            <a:off x="4928540" y="4348065"/>
            <a:ext cx="90487" cy="90488"/>
            <a:chOff x="1491" y="3861"/>
            <a:chExt cx="57" cy="85"/>
          </a:xfrm>
        </p:grpSpPr>
        <p:sp>
          <p:nvSpPr>
            <p:cNvPr id="37988" name="AutoShape 142"/>
            <p:cNvSpPr>
              <a:spLocks noChangeArrowheads="1"/>
            </p:cNvSpPr>
            <p:nvPr/>
          </p:nvSpPr>
          <p:spPr bwMode="gray">
            <a:xfrm>
              <a:off x="1491" y="3861"/>
              <a:ext cx="57" cy="85"/>
            </a:xfrm>
            <a:prstGeom prst="parallelogram">
              <a:avLst>
                <a:gd name="adj" fmla="val 25000"/>
              </a:avLst>
            </a:prstGeom>
            <a:noFill/>
            <a:ln w="25400" algn="ctr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89" name="Line 143"/>
            <p:cNvSpPr>
              <a:spLocks noChangeShapeType="1"/>
            </p:cNvSpPr>
            <p:nvPr/>
          </p:nvSpPr>
          <p:spPr bwMode="gray">
            <a:xfrm flipH="1">
              <a:off x="1491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90" name="Line 144"/>
            <p:cNvSpPr>
              <a:spLocks noChangeShapeType="1"/>
            </p:cNvSpPr>
            <p:nvPr/>
          </p:nvSpPr>
          <p:spPr bwMode="gray">
            <a:xfrm flipH="1">
              <a:off x="1519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61" name="Group 145"/>
          <p:cNvGrpSpPr/>
          <p:nvPr/>
        </p:nvGrpSpPr>
        <p:grpSpPr bwMode="auto">
          <a:xfrm>
            <a:off x="4928540" y="4798915"/>
            <a:ext cx="90487" cy="90488"/>
            <a:chOff x="1491" y="3861"/>
            <a:chExt cx="57" cy="85"/>
          </a:xfrm>
        </p:grpSpPr>
        <p:sp>
          <p:nvSpPr>
            <p:cNvPr id="37985" name="AutoShape 146"/>
            <p:cNvSpPr>
              <a:spLocks noChangeArrowheads="1"/>
            </p:cNvSpPr>
            <p:nvPr/>
          </p:nvSpPr>
          <p:spPr bwMode="gray">
            <a:xfrm>
              <a:off x="1491" y="3861"/>
              <a:ext cx="57" cy="85"/>
            </a:xfrm>
            <a:prstGeom prst="parallelogram">
              <a:avLst>
                <a:gd name="adj" fmla="val 25000"/>
              </a:avLst>
            </a:prstGeom>
            <a:noFill/>
            <a:ln w="25400" algn="ctr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86" name="Line 147"/>
            <p:cNvSpPr>
              <a:spLocks noChangeShapeType="1"/>
            </p:cNvSpPr>
            <p:nvPr/>
          </p:nvSpPr>
          <p:spPr bwMode="gray">
            <a:xfrm flipH="1">
              <a:off x="1491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87" name="Line 148"/>
            <p:cNvSpPr>
              <a:spLocks noChangeShapeType="1"/>
            </p:cNvSpPr>
            <p:nvPr/>
          </p:nvSpPr>
          <p:spPr bwMode="gray">
            <a:xfrm flipH="1">
              <a:off x="1519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7962" name="Text Box 150"/>
          <p:cNvSpPr txBox="1">
            <a:spLocks noChangeArrowheads="1"/>
          </p:cNvSpPr>
          <p:nvPr/>
        </p:nvSpPr>
        <p:spPr bwMode="gray">
          <a:xfrm>
            <a:off x="1553515" y="3717828"/>
            <a:ext cx="9620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6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CLOCK</a:t>
            </a:r>
            <a:endParaRPr lang="en-US" altLang="zh-CN" sz="1600">
              <a:solidFill>
                <a:srgbClr val="80008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63" name="Text Box 153"/>
          <p:cNvSpPr txBox="1">
            <a:spLocks noChangeArrowheads="1"/>
          </p:cNvSpPr>
          <p:nvPr/>
        </p:nvSpPr>
        <p:spPr bwMode="gray">
          <a:xfrm>
            <a:off x="1553515" y="1736628"/>
            <a:ext cx="9620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6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START</a:t>
            </a:r>
            <a:endParaRPr lang="en-US" altLang="zh-CN" sz="1600">
              <a:solidFill>
                <a:srgbClr val="80008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64" name="Text Box 154"/>
          <p:cNvSpPr txBox="1">
            <a:spLocks noChangeArrowheads="1"/>
          </p:cNvSpPr>
          <p:nvPr/>
        </p:nvSpPr>
        <p:spPr bwMode="gray">
          <a:xfrm>
            <a:off x="1553515" y="2185890"/>
            <a:ext cx="9620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6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ALE</a:t>
            </a:r>
            <a:endParaRPr lang="en-US" altLang="zh-CN" sz="1600">
              <a:solidFill>
                <a:srgbClr val="80008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65" name="Text Box 155"/>
          <p:cNvSpPr txBox="1">
            <a:spLocks noChangeArrowheads="1"/>
          </p:cNvSpPr>
          <p:nvPr/>
        </p:nvSpPr>
        <p:spPr bwMode="gray">
          <a:xfrm>
            <a:off x="1148702" y="2631978"/>
            <a:ext cx="13668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6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ADD</a:t>
            </a:r>
            <a:r>
              <a:rPr lang="en-US" altLang="zh-CN" sz="1600" baseline="-250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A/B/C</a:t>
            </a:r>
            <a:endParaRPr lang="en-US" altLang="zh-CN" sz="1600" baseline="-25000">
              <a:solidFill>
                <a:srgbClr val="80008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66" name="Text Box 156"/>
          <p:cNvSpPr txBox="1">
            <a:spLocks noChangeArrowheads="1"/>
          </p:cNvSpPr>
          <p:nvPr/>
        </p:nvSpPr>
        <p:spPr bwMode="gray">
          <a:xfrm>
            <a:off x="1148702" y="3086003"/>
            <a:ext cx="13668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6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模拟输入信号</a:t>
            </a:r>
            <a:endParaRPr lang="zh-CN" altLang="en-US" sz="1600">
              <a:solidFill>
                <a:srgbClr val="80008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67" name="Text Box 157"/>
          <p:cNvSpPr txBox="1">
            <a:spLocks noChangeArrowheads="1"/>
          </p:cNvSpPr>
          <p:nvPr/>
        </p:nvSpPr>
        <p:spPr bwMode="gray">
          <a:xfrm>
            <a:off x="1211409" y="4235352"/>
            <a:ext cx="13128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OE(ENABLE</a:t>
            </a:r>
            <a:r>
              <a:rPr lang="zh-CN" altLang="en-US" sz="1600" dirty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endParaRPr lang="zh-CN" altLang="en-US" sz="1600" dirty="0">
              <a:solidFill>
                <a:srgbClr val="80008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68" name="Text Box 158"/>
          <p:cNvSpPr txBox="1">
            <a:spLocks noChangeArrowheads="1"/>
          </p:cNvSpPr>
          <p:nvPr/>
        </p:nvSpPr>
        <p:spPr bwMode="gray">
          <a:xfrm>
            <a:off x="1148702" y="4617940"/>
            <a:ext cx="13668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6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EOC</a:t>
            </a:r>
            <a:endParaRPr lang="en-US" altLang="zh-CN" sz="1600">
              <a:solidFill>
                <a:srgbClr val="80008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69" name="Text Box 159"/>
          <p:cNvSpPr txBox="1">
            <a:spLocks noChangeArrowheads="1"/>
          </p:cNvSpPr>
          <p:nvPr/>
        </p:nvSpPr>
        <p:spPr bwMode="gray">
          <a:xfrm>
            <a:off x="1148702" y="5068790"/>
            <a:ext cx="13668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6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数据输出</a:t>
            </a:r>
            <a:endParaRPr lang="zh-CN" altLang="en-US" sz="1600">
              <a:solidFill>
                <a:srgbClr val="80008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7970" name="Group 160"/>
          <p:cNvGrpSpPr/>
          <p:nvPr/>
        </p:nvGrpSpPr>
        <p:grpSpPr bwMode="auto">
          <a:xfrm>
            <a:off x="4928540" y="5157690"/>
            <a:ext cx="90487" cy="90488"/>
            <a:chOff x="1491" y="3861"/>
            <a:chExt cx="57" cy="85"/>
          </a:xfrm>
        </p:grpSpPr>
        <p:sp>
          <p:nvSpPr>
            <p:cNvPr id="37982" name="AutoShape 161"/>
            <p:cNvSpPr>
              <a:spLocks noChangeArrowheads="1"/>
            </p:cNvSpPr>
            <p:nvPr/>
          </p:nvSpPr>
          <p:spPr bwMode="gray">
            <a:xfrm>
              <a:off x="1491" y="3861"/>
              <a:ext cx="57" cy="85"/>
            </a:xfrm>
            <a:prstGeom prst="parallelogram">
              <a:avLst>
                <a:gd name="adj" fmla="val 25000"/>
              </a:avLst>
            </a:prstGeom>
            <a:noFill/>
            <a:ln w="25400" algn="ctr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83" name="Line 162"/>
            <p:cNvSpPr>
              <a:spLocks noChangeShapeType="1"/>
            </p:cNvSpPr>
            <p:nvPr/>
          </p:nvSpPr>
          <p:spPr bwMode="gray">
            <a:xfrm flipH="1">
              <a:off x="1491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84" name="Line 163"/>
            <p:cNvSpPr>
              <a:spLocks noChangeShapeType="1"/>
            </p:cNvSpPr>
            <p:nvPr/>
          </p:nvSpPr>
          <p:spPr bwMode="gray">
            <a:xfrm flipH="1">
              <a:off x="1519" y="3861"/>
              <a:ext cx="28" cy="85"/>
            </a:xfrm>
            <a:prstGeom prst="line">
              <a:avLst/>
            </a:prstGeom>
            <a:noFill/>
            <a:ln w="25400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7971" name="Line 165"/>
          <p:cNvSpPr>
            <a:spLocks noChangeShapeType="1"/>
          </p:cNvSpPr>
          <p:nvPr/>
        </p:nvSpPr>
        <p:spPr bwMode="gray">
          <a:xfrm>
            <a:off x="4388790" y="4662390"/>
            <a:ext cx="46037" cy="179388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9" name="Freeform 167"/>
          <p:cNvSpPr/>
          <p:nvPr/>
        </p:nvSpPr>
        <p:spPr bwMode="gray">
          <a:xfrm>
            <a:off x="2948927" y="2333528"/>
            <a:ext cx="900113" cy="257175"/>
          </a:xfrm>
          <a:custGeom>
            <a:avLst/>
            <a:gdLst>
              <a:gd name="T0" fmla="*/ 1720177129 w 471"/>
              <a:gd name="T1" fmla="*/ 435124804 h 152"/>
              <a:gd name="T2" fmla="*/ 668348301 w 471"/>
              <a:gd name="T3" fmla="*/ 229012659 h 152"/>
              <a:gd name="T4" fmla="*/ 0 w 471"/>
              <a:gd name="T5" fmla="*/ 0 h 152"/>
              <a:gd name="T6" fmla="*/ 0 60000 65536"/>
              <a:gd name="T7" fmla="*/ 0 60000 65536"/>
              <a:gd name="T8" fmla="*/ 0 60000 65536"/>
              <a:gd name="T9" fmla="*/ 0 w 471"/>
              <a:gd name="T10" fmla="*/ 0 h 152"/>
              <a:gd name="T11" fmla="*/ 471 w 471"/>
              <a:gd name="T12" fmla="*/ 152 h 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1" h="152">
                <a:moveTo>
                  <a:pt x="471" y="152"/>
                </a:moveTo>
                <a:cubicBezTo>
                  <a:pt x="423" y="140"/>
                  <a:pt x="262" y="105"/>
                  <a:pt x="183" y="80"/>
                </a:cubicBezTo>
                <a:cubicBezTo>
                  <a:pt x="104" y="55"/>
                  <a:pt x="38" y="17"/>
                  <a:pt x="0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 type="oval" w="med" len="med"/>
            <a:tailEnd type="triangle" w="lg" len="lg"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0" name="Freeform 168"/>
          <p:cNvSpPr/>
          <p:nvPr/>
        </p:nvSpPr>
        <p:spPr bwMode="gray">
          <a:xfrm>
            <a:off x="2993377" y="2568478"/>
            <a:ext cx="855663" cy="193675"/>
          </a:xfrm>
          <a:custGeom>
            <a:avLst/>
            <a:gdLst>
              <a:gd name="T0" fmla="*/ 1652729530 w 443"/>
              <a:gd name="T1" fmla="*/ 22682201 h 122"/>
              <a:gd name="T2" fmla="*/ 522307996 w 443"/>
              <a:gd name="T3" fmla="*/ 47883763 h 122"/>
              <a:gd name="T4" fmla="*/ 0 w 443"/>
              <a:gd name="T5" fmla="*/ 307459085 h 122"/>
              <a:gd name="T6" fmla="*/ 0 60000 65536"/>
              <a:gd name="T7" fmla="*/ 0 60000 65536"/>
              <a:gd name="T8" fmla="*/ 0 60000 65536"/>
              <a:gd name="T9" fmla="*/ 0 w 443"/>
              <a:gd name="T10" fmla="*/ 0 h 122"/>
              <a:gd name="T11" fmla="*/ 443 w 443"/>
              <a:gd name="T12" fmla="*/ 122 h 1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43" h="122">
                <a:moveTo>
                  <a:pt x="443" y="9"/>
                </a:moveTo>
                <a:cubicBezTo>
                  <a:pt x="393" y="11"/>
                  <a:pt x="214" y="0"/>
                  <a:pt x="140" y="19"/>
                </a:cubicBezTo>
                <a:cubicBezTo>
                  <a:pt x="66" y="38"/>
                  <a:pt x="29" y="101"/>
                  <a:pt x="0" y="122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 type="oval" w="med" len="med"/>
            <a:tailEnd type="triangle" w="lg" len="lg"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1" name="Text Box 177"/>
          <p:cNvSpPr txBox="1">
            <a:spLocks noChangeArrowheads="1"/>
          </p:cNvSpPr>
          <p:nvPr/>
        </p:nvSpPr>
        <p:spPr bwMode="gray">
          <a:xfrm>
            <a:off x="4163365" y="2052540"/>
            <a:ext cx="1035050" cy="2746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1800">
                <a:solidFill>
                  <a:srgbClr val="A50021"/>
                </a:solidFill>
                <a:latin typeface="+mn-lt"/>
                <a:ea typeface="+mn-ea"/>
                <a:cs typeface="+mn-ea"/>
                <a:sym typeface="+mn-lt"/>
              </a:rPr>
              <a:t>开始转换</a:t>
            </a:r>
            <a:endParaRPr lang="zh-CN" altLang="en-US" sz="1800">
              <a:solidFill>
                <a:srgbClr val="A5002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2" name="Freeform 178"/>
          <p:cNvSpPr/>
          <p:nvPr/>
        </p:nvSpPr>
        <p:spPr bwMode="gray">
          <a:xfrm>
            <a:off x="3172765" y="1871565"/>
            <a:ext cx="954087" cy="328613"/>
          </a:xfrm>
          <a:custGeom>
            <a:avLst/>
            <a:gdLst>
              <a:gd name="T0" fmla="*/ 1514612100 w 601"/>
              <a:gd name="T1" fmla="*/ 521673976 h 207"/>
              <a:gd name="T2" fmla="*/ 622477419 w 601"/>
              <a:gd name="T3" fmla="*/ 355343360 h 207"/>
              <a:gd name="T4" fmla="*/ 0 w 601"/>
              <a:gd name="T5" fmla="*/ 0 h 207"/>
              <a:gd name="T6" fmla="*/ 0 60000 65536"/>
              <a:gd name="T7" fmla="*/ 0 60000 65536"/>
              <a:gd name="T8" fmla="*/ 0 60000 65536"/>
              <a:gd name="T9" fmla="*/ 0 w 601"/>
              <a:gd name="T10" fmla="*/ 0 h 207"/>
              <a:gd name="T11" fmla="*/ 601 w 601"/>
              <a:gd name="T12" fmla="*/ 207 h 20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01" h="207">
                <a:moveTo>
                  <a:pt x="601" y="207"/>
                </a:moveTo>
                <a:cubicBezTo>
                  <a:pt x="542" y="196"/>
                  <a:pt x="347" y="175"/>
                  <a:pt x="247" y="141"/>
                </a:cubicBezTo>
                <a:cubicBezTo>
                  <a:pt x="147" y="107"/>
                  <a:pt x="52" y="30"/>
                  <a:pt x="0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 type="oval" w="med" len="med"/>
            <a:tailEnd type="triangle" w="lg" len="lg"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3" name="Freeform 179"/>
          <p:cNvSpPr/>
          <p:nvPr/>
        </p:nvSpPr>
        <p:spPr bwMode="gray">
          <a:xfrm>
            <a:off x="3910952" y="2200178"/>
            <a:ext cx="215900" cy="2528887"/>
          </a:xfrm>
          <a:custGeom>
            <a:avLst/>
            <a:gdLst>
              <a:gd name="T0" fmla="*/ 342741195 w 136"/>
              <a:gd name="T1" fmla="*/ 0 h 1593"/>
              <a:gd name="T2" fmla="*/ 22680609 w 136"/>
              <a:gd name="T3" fmla="*/ 1305440676 h 1593"/>
              <a:gd name="T4" fmla="*/ 204131820 w 136"/>
              <a:gd name="T5" fmla="*/ 2147483647 h 1593"/>
              <a:gd name="T6" fmla="*/ 0 60000 65536"/>
              <a:gd name="T7" fmla="*/ 0 60000 65536"/>
              <a:gd name="T8" fmla="*/ 0 60000 65536"/>
              <a:gd name="T9" fmla="*/ 0 w 136"/>
              <a:gd name="T10" fmla="*/ 0 h 1593"/>
              <a:gd name="T11" fmla="*/ 136 w 136"/>
              <a:gd name="T12" fmla="*/ 1593 h 15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6" h="1593">
                <a:moveTo>
                  <a:pt x="136" y="0"/>
                </a:moveTo>
                <a:cubicBezTo>
                  <a:pt x="115" y="86"/>
                  <a:pt x="18" y="253"/>
                  <a:pt x="9" y="518"/>
                </a:cubicBezTo>
                <a:cubicBezTo>
                  <a:pt x="0" y="783"/>
                  <a:pt x="66" y="1369"/>
                  <a:pt x="81" y="1593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 type="oval" w="med" len="med"/>
            <a:tailEnd type="triangle" w="lg" len="lg"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4" name="Text Box 180"/>
          <p:cNvSpPr txBox="1">
            <a:spLocks noChangeArrowheads="1"/>
          </p:cNvSpPr>
          <p:nvPr/>
        </p:nvSpPr>
        <p:spPr bwMode="gray">
          <a:xfrm>
            <a:off x="5019027" y="4483003"/>
            <a:ext cx="989013" cy="2746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1800">
                <a:solidFill>
                  <a:srgbClr val="A50021"/>
                </a:solidFill>
                <a:latin typeface="+mn-lt"/>
                <a:ea typeface="+mn-ea"/>
                <a:cs typeface="+mn-ea"/>
                <a:sym typeface="+mn-lt"/>
              </a:rPr>
              <a:t>转换结束</a:t>
            </a:r>
            <a:endParaRPr lang="zh-CN" altLang="en-US" sz="1800">
              <a:solidFill>
                <a:srgbClr val="A5002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5" name="Freeform 181"/>
          <p:cNvSpPr/>
          <p:nvPr/>
        </p:nvSpPr>
        <p:spPr bwMode="gray">
          <a:xfrm>
            <a:off x="5963590" y="4649690"/>
            <a:ext cx="417512" cy="98425"/>
          </a:xfrm>
          <a:custGeom>
            <a:avLst/>
            <a:gdLst>
              <a:gd name="T0" fmla="*/ 0 w 263"/>
              <a:gd name="T1" fmla="*/ 0 h 62"/>
              <a:gd name="T2" fmla="*/ 289816793 w 263"/>
              <a:gd name="T3" fmla="*/ 83165954 h 62"/>
              <a:gd name="T4" fmla="*/ 662799397 w 263"/>
              <a:gd name="T5" fmla="*/ 156249699 h 62"/>
              <a:gd name="T6" fmla="*/ 0 60000 65536"/>
              <a:gd name="T7" fmla="*/ 0 60000 65536"/>
              <a:gd name="T8" fmla="*/ 0 60000 65536"/>
              <a:gd name="T9" fmla="*/ 0 w 263"/>
              <a:gd name="T10" fmla="*/ 0 h 62"/>
              <a:gd name="T11" fmla="*/ 263 w 263"/>
              <a:gd name="T12" fmla="*/ 62 h 6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3" h="62">
                <a:moveTo>
                  <a:pt x="0" y="0"/>
                </a:moveTo>
                <a:cubicBezTo>
                  <a:pt x="19" y="5"/>
                  <a:pt x="71" y="23"/>
                  <a:pt x="115" y="33"/>
                </a:cubicBezTo>
                <a:cubicBezTo>
                  <a:pt x="159" y="43"/>
                  <a:pt x="232" y="56"/>
                  <a:pt x="263" y="62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 type="oval" w="med" len="med"/>
            <a:tailEnd type="triangle" w="lg" len="lg"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6" name="Text Box 185"/>
          <p:cNvSpPr txBox="1">
            <a:spLocks noChangeArrowheads="1"/>
          </p:cNvSpPr>
          <p:nvPr/>
        </p:nvSpPr>
        <p:spPr bwMode="gray">
          <a:xfrm>
            <a:off x="6908152" y="4752878"/>
            <a:ext cx="1125538" cy="2746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1800">
                <a:solidFill>
                  <a:srgbClr val="A50021"/>
                </a:solidFill>
                <a:latin typeface="+mn-lt"/>
                <a:ea typeface="+mn-ea"/>
                <a:cs typeface="+mn-ea"/>
                <a:sym typeface="+mn-lt"/>
              </a:rPr>
              <a:t>读取数据</a:t>
            </a:r>
            <a:endParaRPr lang="zh-CN" altLang="en-US" sz="1800">
              <a:solidFill>
                <a:srgbClr val="A5002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7" name="Freeform 186"/>
          <p:cNvSpPr/>
          <p:nvPr/>
        </p:nvSpPr>
        <p:spPr bwMode="gray">
          <a:xfrm>
            <a:off x="6728765" y="4302028"/>
            <a:ext cx="201612" cy="608012"/>
          </a:xfrm>
          <a:custGeom>
            <a:avLst/>
            <a:gdLst>
              <a:gd name="T0" fmla="*/ 209171705 w 127"/>
              <a:gd name="T1" fmla="*/ 965218345 h 383"/>
              <a:gd name="T2" fmla="*/ 284776187 w 127"/>
              <a:gd name="T3" fmla="*/ 320058784 h 383"/>
              <a:gd name="T4" fmla="*/ 0 w 127"/>
              <a:gd name="T5" fmla="*/ 0 h 383"/>
              <a:gd name="T6" fmla="*/ 0 60000 65536"/>
              <a:gd name="T7" fmla="*/ 0 60000 65536"/>
              <a:gd name="T8" fmla="*/ 0 60000 65536"/>
              <a:gd name="T9" fmla="*/ 0 w 127"/>
              <a:gd name="T10" fmla="*/ 0 h 383"/>
              <a:gd name="T11" fmla="*/ 127 w 127"/>
              <a:gd name="T12" fmla="*/ 383 h 3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" h="383">
                <a:moveTo>
                  <a:pt x="83" y="383"/>
                </a:moveTo>
                <a:cubicBezTo>
                  <a:pt x="88" y="340"/>
                  <a:pt x="127" y="191"/>
                  <a:pt x="113" y="127"/>
                </a:cubicBezTo>
                <a:cubicBezTo>
                  <a:pt x="99" y="63"/>
                  <a:pt x="24" y="26"/>
                  <a:pt x="0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 type="oval" w="med" len="med"/>
            <a:tailEnd type="triangle" w="lg" len="lg"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8" name="Freeform 187"/>
          <p:cNvSpPr/>
          <p:nvPr/>
        </p:nvSpPr>
        <p:spPr bwMode="gray">
          <a:xfrm>
            <a:off x="6724002" y="4913215"/>
            <a:ext cx="139700" cy="303213"/>
          </a:xfrm>
          <a:custGeom>
            <a:avLst/>
            <a:gdLst>
              <a:gd name="T0" fmla="*/ 221773772 w 88"/>
              <a:gd name="T1" fmla="*/ 0 h 191"/>
              <a:gd name="T2" fmla="*/ 0 w 88"/>
              <a:gd name="T3" fmla="*/ 176411222 h 191"/>
              <a:gd name="T4" fmla="*/ 221773772 w 88"/>
              <a:gd name="T5" fmla="*/ 481351476 h 191"/>
              <a:gd name="T6" fmla="*/ 0 60000 65536"/>
              <a:gd name="T7" fmla="*/ 0 60000 65536"/>
              <a:gd name="T8" fmla="*/ 0 60000 65536"/>
              <a:gd name="T9" fmla="*/ 0 w 88"/>
              <a:gd name="T10" fmla="*/ 0 h 191"/>
              <a:gd name="T11" fmla="*/ 88 w 88"/>
              <a:gd name="T12" fmla="*/ 191 h 1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8" h="191">
                <a:moveTo>
                  <a:pt x="88" y="0"/>
                </a:moveTo>
                <a:cubicBezTo>
                  <a:pt x="73" y="12"/>
                  <a:pt x="0" y="38"/>
                  <a:pt x="0" y="70"/>
                </a:cubicBezTo>
                <a:cubicBezTo>
                  <a:pt x="0" y="102"/>
                  <a:pt x="70" y="166"/>
                  <a:pt x="88" y="191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 type="oval" w="med" len="med"/>
            <a:tailEnd type="triangle" w="lg" len="lg"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78508" y="5512143"/>
            <a:ext cx="82714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要启动转换应该先通过</a:t>
            </a:r>
            <a:r>
              <a:rPr lang="en-US" altLang="zh-CN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ADD</a:t>
            </a:r>
            <a:r>
              <a:rPr lang="zh-CN" altLang="en-US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引脚选择通道号后，使</a:t>
            </a:r>
            <a:r>
              <a:rPr lang="en-US" altLang="zh-CN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ALE</a:t>
            </a:r>
            <a:r>
              <a:rPr lang="zh-CN" altLang="en-US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lang="en-US" altLang="zh-CN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START</a:t>
            </a:r>
            <a:r>
              <a:rPr lang="zh-CN" altLang="en-US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的引脚都为高电平；</a:t>
            </a:r>
            <a:endParaRPr lang="en-US" altLang="zh-CN" sz="20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要读取数据应该等待转换结束信号</a:t>
            </a:r>
            <a:r>
              <a:rPr lang="en-US" altLang="zh-CN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EOC</a:t>
            </a:r>
            <a:r>
              <a:rPr lang="zh-CN" altLang="en-US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变为高电平后，在</a:t>
            </a:r>
            <a:r>
              <a:rPr lang="en-US" altLang="zh-CN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OE</a:t>
            </a:r>
            <a:r>
              <a:rPr lang="zh-CN" altLang="en-US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引脚加高电平，才能从数据线上读取数据。</a:t>
            </a:r>
            <a:endParaRPr lang="zh-CN" altLang="en-US" sz="20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9" name="Text Box 5"/>
          <p:cNvSpPr txBox="1">
            <a:spLocks noChangeArrowheads="1"/>
          </p:cNvSpPr>
          <p:nvPr/>
        </p:nvSpPr>
        <p:spPr bwMode="auto">
          <a:xfrm>
            <a:off x="4819796" y="1109468"/>
            <a:ext cx="417671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1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2"/>
              </a:buBlip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START</a:t>
            </a: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：正脉冲（下降沿）启动转换；书上的“高电平有效”有误。</a:t>
            </a:r>
            <a:endParaRPr lang="zh-CN" altLang="en-US" sz="2000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161" grpId="0" animBg="1"/>
      <p:bldP spid="161" grpId="1" animBg="1"/>
      <p:bldP spid="161" grpId="2" animBg="1"/>
      <p:bldP spid="164" grpId="0" animBg="1"/>
      <p:bldP spid="164" grpId="1" animBg="1"/>
      <p:bldP spid="164" grpId="2" animBg="1"/>
      <p:bldP spid="166" grpId="0" animBg="1"/>
      <p:bldP spid="166" grpId="1" animBg="1"/>
      <p:bldP spid="166" grpId="2" animBg="1"/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4"/>
          <p:cNvSpPr txBox="1">
            <a:spLocks noChangeArrowheads="1"/>
          </p:cNvSpPr>
          <p:nvPr/>
        </p:nvSpPr>
        <p:spPr bwMode="auto">
          <a:xfrm>
            <a:off x="696912" y="1304925"/>
            <a:ext cx="7750175" cy="5042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15000"/>
              </a:spcBef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② 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接口电路结构形式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  <a:spcBef>
                <a:spcPct val="15000"/>
              </a:spcBef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    采用可编程接口芯片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82C55A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，并把</a:t>
            </a:r>
            <a:r>
              <a:rPr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转换结束信号</a:t>
            </a:r>
            <a:r>
              <a:rPr lang="en-US" altLang="zh-CN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EOC</a:t>
            </a:r>
            <a:r>
              <a:rPr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连到系统总线的</a:t>
            </a:r>
            <a:r>
              <a:rPr lang="en-US" altLang="zh-CN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IRQ4</a:t>
            </a:r>
            <a:r>
              <a:rPr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实现中断传送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15000"/>
              </a:spcBef>
            </a:pPr>
            <a:r>
              <a:rPr lang="zh-CN" altLang="zh-CN" sz="2200" dirty="0">
                <a:latin typeface="+mn-lt"/>
                <a:ea typeface="+mn-ea"/>
                <a:cs typeface="+mn-ea"/>
                <a:sym typeface="+mn-lt"/>
              </a:rPr>
              <a:t>③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中断处理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  <a:spcBef>
                <a:spcPct val="15000"/>
              </a:spcBef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    本例题是利用系统的中断资源，故不需做中断系统的硬件连接和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82C59A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的初始化，</a:t>
            </a:r>
            <a:r>
              <a:rPr lang="zh-CN" altLang="en-US" sz="2200" dirty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rPr>
              <a:t>只需做两件事：</a:t>
            </a:r>
            <a:endParaRPr lang="zh-CN" altLang="en-US" sz="2200" dirty="0">
              <a:solidFill>
                <a:srgbClr val="7030A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 eaLnBrk="1" hangingPunct="1">
              <a:lnSpc>
                <a:spcPct val="130000"/>
              </a:lnSpc>
              <a:buSzPct val="85000"/>
              <a:buFont typeface="Wingdings" panose="05000000000000000000" pitchFamily="2" charset="2"/>
              <a:buChar char="l"/>
            </a:pPr>
            <a:r>
              <a:rPr lang="zh-CN" altLang="en-US" sz="2200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中断向量的修改</a:t>
            </a:r>
            <a:r>
              <a:rPr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：修改的对象是</a:t>
            </a:r>
            <a:r>
              <a:rPr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IRQ4</a:t>
            </a:r>
            <a:r>
              <a:rPr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的中断向量。</a:t>
            </a:r>
            <a:endParaRPr lang="zh-CN" altLang="en-US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 eaLnBrk="1" hangingPunct="1">
              <a:lnSpc>
                <a:spcPct val="130000"/>
              </a:lnSpc>
              <a:buSzPct val="85000"/>
              <a:buFont typeface="Wingdings" panose="05000000000000000000" pitchFamily="2" charset="2"/>
              <a:buChar char="l"/>
            </a:pPr>
            <a:r>
              <a:rPr lang="zh-CN" altLang="en-US" sz="2200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对</a:t>
            </a:r>
            <a:r>
              <a:rPr lang="en-US" altLang="zh-CN" sz="2200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82C59A</a:t>
            </a:r>
            <a:r>
              <a:rPr lang="zh-CN" altLang="en-US" sz="2200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两个命令的使用</a:t>
            </a:r>
            <a:r>
              <a:rPr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在主程序中用命令</a:t>
            </a:r>
            <a:r>
              <a:rPr lang="en-US" altLang="zh-CN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OCW1</a:t>
            </a:r>
            <a:r>
              <a:rPr lang="zh-CN" altLang="en-US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屏蔽</a:t>
            </a:r>
            <a:r>
              <a:rPr lang="en-US" altLang="zh-CN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开放</a:t>
            </a:r>
            <a:r>
              <a:rPr lang="en-US" altLang="zh-CN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IRQ4</a:t>
            </a:r>
            <a:r>
              <a:rPr lang="zh-CN" altLang="en-US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的中断请求</a:t>
            </a:r>
            <a:r>
              <a:rPr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在服务程序中</a:t>
            </a:r>
            <a:r>
              <a:rPr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返回主程序之前，</a:t>
            </a:r>
            <a:r>
              <a:rPr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用</a:t>
            </a:r>
            <a:r>
              <a:rPr lang="en-US" altLang="zh-CN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OCW2</a:t>
            </a:r>
            <a:r>
              <a:rPr lang="zh-CN" altLang="en-US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发中断结束</a:t>
            </a:r>
            <a:r>
              <a:rPr lang="en-US" altLang="zh-CN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EOI</a:t>
            </a:r>
            <a:r>
              <a:rPr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，清除</a:t>
            </a:r>
            <a:r>
              <a:rPr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IRQ4</a:t>
            </a:r>
            <a:r>
              <a:rPr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在中断控制器内部</a:t>
            </a:r>
            <a:r>
              <a:rPr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ISR</a:t>
            </a:r>
            <a:r>
              <a:rPr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寄存器中置</a:t>
            </a:r>
            <a:r>
              <a:rPr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的位。</a:t>
            </a:r>
            <a:endParaRPr lang="zh-CN" altLang="en-US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Text Box 2"/>
          <p:cNvSpPr txBox="1">
            <a:spLocks noChangeArrowheads="1"/>
          </p:cNvSpPr>
          <p:nvPr/>
        </p:nvSpPr>
        <p:spPr bwMode="auto">
          <a:xfrm>
            <a:off x="885825" y="1675760"/>
            <a:ext cx="7616825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0033CC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+mn-lt"/>
                <a:ea typeface="+mn-ea"/>
                <a:cs typeface="+mn-ea"/>
                <a:sym typeface="+mn-lt"/>
              </a:rPr>
              <a:t>硬件设计 </a:t>
            </a:r>
            <a:endParaRPr lang="zh-CN" altLang="en-US" dirty="0">
              <a:solidFill>
                <a:srgbClr val="0033CC"/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24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 本接口电路应能提供如下信号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: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990000"/>
              </a:buClr>
              <a:buFont typeface="Wingdings" panose="05000000000000000000" pitchFamily="2" charset="2"/>
              <a:buChar char="Ø"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ADC0809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模拟量通道号选择信号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990000"/>
              </a:buClr>
              <a:buFont typeface="Wingdings" panose="05000000000000000000" pitchFamily="2" charset="2"/>
              <a:buChar char="Ø"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启动转换信号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990000"/>
              </a:buClr>
              <a:buFont typeface="Wingdings" panose="05000000000000000000" pitchFamily="2" charset="2"/>
              <a:buChar char="Ø"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读数据允许信号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990000"/>
              </a:buClr>
              <a:buFont typeface="Wingdings" panose="05000000000000000000" pitchFamily="2" charset="2"/>
              <a:buChar char="Ø"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EOC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的中断请求：直接连到系统总线的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IRQ</a:t>
            </a:r>
            <a:r>
              <a:rPr lang="en-US" altLang="zh-CN" baseline="-25000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上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41" name="Text Box 4"/>
          <p:cNvSpPr txBox="1">
            <a:spLocks noChangeArrowheads="1"/>
          </p:cNvSpPr>
          <p:nvPr/>
        </p:nvSpPr>
        <p:spPr bwMode="auto">
          <a:xfrm>
            <a:off x="6427786" y="3494190"/>
            <a:ext cx="207486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rgbClr val="990000"/>
                </a:solidFill>
                <a:latin typeface="+mn-lt"/>
                <a:ea typeface="+mn-ea"/>
                <a:cs typeface="+mn-ea"/>
                <a:sym typeface="+mn-lt"/>
              </a:rPr>
              <a:t>由</a:t>
            </a:r>
            <a:r>
              <a:rPr lang="en-US" altLang="zh-CN" dirty="0">
                <a:solidFill>
                  <a:srgbClr val="990000"/>
                </a:solidFill>
                <a:latin typeface="+mn-lt"/>
                <a:ea typeface="+mn-ea"/>
                <a:cs typeface="+mn-ea"/>
                <a:sym typeface="+mn-lt"/>
              </a:rPr>
              <a:t>82C55A</a:t>
            </a:r>
            <a:r>
              <a:rPr lang="zh-CN" altLang="en-US" dirty="0">
                <a:solidFill>
                  <a:srgbClr val="990000"/>
                </a:solidFill>
                <a:latin typeface="+mn-lt"/>
                <a:ea typeface="+mn-ea"/>
                <a:cs typeface="+mn-ea"/>
                <a:sym typeface="+mn-lt"/>
              </a:rPr>
              <a:t>接口芯片实现</a:t>
            </a:r>
            <a:endParaRPr lang="zh-CN" altLang="en-US" dirty="0">
              <a:solidFill>
                <a:srgbClr val="99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42" name="AutoShape 5"/>
          <p:cNvSpPr/>
          <p:nvPr/>
        </p:nvSpPr>
        <p:spPr bwMode="auto">
          <a:xfrm>
            <a:off x="6021388" y="3199667"/>
            <a:ext cx="287337" cy="1296866"/>
          </a:xfrm>
          <a:prstGeom prst="rightBrace">
            <a:avLst>
              <a:gd name="adj1" fmla="val 67449"/>
              <a:gd name="adj2" fmla="val 50000"/>
            </a:avLst>
          </a:prstGeom>
          <a:noFill/>
          <a:ln w="38100">
            <a:solidFill>
              <a:srgbClr val="0000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/>
      <p:bldP spid="3994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-203200" y="1257300"/>
            <a:ext cx="60356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中断方式的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接口电路原理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64" name="矩形 1"/>
          <p:cNvSpPr>
            <a:spLocks noChangeArrowheads="1"/>
          </p:cNvSpPr>
          <p:nvPr/>
        </p:nvSpPr>
        <p:spPr bwMode="auto">
          <a:xfrm>
            <a:off x="698499" y="5081884"/>
            <a:ext cx="7645401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US" altLang="zh-CN" sz="18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82C55A</a:t>
            </a:r>
            <a:r>
              <a:rPr lang="zh-CN" altLang="en-US" sz="18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lang="en-US" altLang="zh-CN" sz="18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18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个端口地址：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300H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口）、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301H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口）、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302H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C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口）、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303H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（命令口）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对于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口，涉及到写通道地址和读转换结束的数据，所以</a:t>
            </a:r>
            <a:r>
              <a:rPr lang="en-US" altLang="zh-CN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口的工作方式是输出输入交替工作</a:t>
            </a:r>
            <a:r>
              <a:rPr lang="en-US" altLang="zh-CN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en-US" altLang="zh-CN" sz="18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 8255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需要被</a:t>
            </a:r>
            <a:r>
              <a:rPr lang="en-US" altLang="zh-CN" sz="18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2</a:t>
            </a: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次初始化</a:t>
            </a:r>
            <a:endParaRPr lang="zh-CN" altLang="en-US" sz="1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Picture 6" descr="jc1506"/>
          <p:cNvPicPr>
            <a:picLocks noChangeAspect="1" noChangeArrowheads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2" y="1984603"/>
            <a:ext cx="6035675" cy="2888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7" y="2043113"/>
            <a:ext cx="7788275" cy="461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820737" y="1343025"/>
            <a:ext cx="14589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0033CC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+mn-lt"/>
                <a:ea typeface="+mn-ea"/>
                <a:cs typeface="+mn-ea"/>
                <a:sym typeface="+mn-lt"/>
              </a:rPr>
              <a:t>软件设计</a:t>
            </a:r>
            <a:endParaRPr lang="zh-CN" altLang="en-US" dirty="0">
              <a:solidFill>
                <a:srgbClr val="0033CC"/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-2147482594" descr="0907"/>
          <p:cNvPicPr>
            <a:picLocks noChangeAspect="1" noChangeArrowheads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362" y="1311275"/>
            <a:ext cx="5607276" cy="467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502920" y="1289050"/>
            <a:ext cx="8641080" cy="556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通道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的数据采集相关程序段：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303H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82C55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初始化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	AL</a:t>
            </a:r>
            <a:r>
              <a:rPr lang="zh-CN" altLang="en-US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80H       </a:t>
            </a:r>
            <a:r>
              <a:rPr lang="zh-CN" altLang="en-US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10000000B</a:t>
            </a:r>
            <a:r>
              <a:rPr lang="zh-CN" altLang="en-US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，方式命令字，</a:t>
            </a:r>
            <a:r>
              <a:rPr lang="en-US" altLang="zh-CN" sz="2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A</a:t>
            </a:r>
            <a:r>
              <a:rPr lang="zh-CN" altLang="en-US" sz="2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口出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  <a:sym typeface="+mn-ea"/>
              </a:rPr>
              <a:t>，</a:t>
            </a:r>
            <a:r>
              <a:rPr lang="en-US" altLang="zh-CN" sz="2000" dirty="0">
                <a:latin typeface="楷体_GB2312" pitchFamily="49" charset="-122"/>
                <a:ea typeface="楷体_GB2312" pitchFamily="49" charset="-122"/>
                <a:sym typeface="+mn-ea"/>
              </a:rPr>
              <a:t>C</a:t>
            </a:r>
            <a:r>
              <a:rPr lang="zh-CN" altLang="en-US" sz="2000" dirty="0">
                <a:latin typeface="楷体_GB2312" pitchFamily="49" charset="-122"/>
                <a:ea typeface="楷体_GB2312" pitchFamily="49" charset="-122"/>
                <a:sym typeface="+mn-ea"/>
              </a:rPr>
              <a:t>口出</a:t>
            </a:r>
            <a:endParaRPr lang="zh-CN" altLang="en-US" sz="2000" dirty="0">
              <a:latin typeface="楷体_GB2312" pitchFamily="49" charset="-122"/>
              <a:ea typeface="楷体_GB2312" pitchFamily="49" charset="-122"/>
              <a:sym typeface="+mn-ea"/>
            </a:endParaRPr>
          </a:p>
          <a:p>
            <a:pPr marL="0" lvl="0" indent="0" eaLnBrk="1" hangingPunct="1">
              <a:spcBef>
                <a:spcPct val="5000"/>
              </a:spcBef>
              <a:buSzPct val="85000"/>
              <a:buNone/>
            </a:pPr>
            <a:r>
              <a:rPr lang="zh-CN" altLang="en-US" sz="2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；书上有误，</a:t>
            </a:r>
            <a:r>
              <a:rPr lang="en-US" altLang="zh-CN" sz="2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A</a:t>
            </a:r>
            <a:r>
              <a:rPr lang="zh-CN" altLang="en-US" sz="2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口在地址选择时为输出，在获取采样数据时为</a:t>
            </a:r>
            <a:endParaRPr lang="zh-CN" altLang="en-US" sz="2000" b="1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0" lvl="0" indent="0" eaLnBrk="1" hangingPunct="1">
              <a:spcBef>
                <a:spcPct val="5000"/>
              </a:spcBef>
              <a:buSzPct val="85000"/>
              <a:buNone/>
            </a:pPr>
            <a:r>
              <a:rPr lang="zh-CN" altLang="en-US" sz="2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；输入，</a:t>
            </a:r>
            <a:r>
              <a:rPr lang="en-US" altLang="zh-CN" sz="2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8255</a:t>
            </a:r>
            <a:r>
              <a:rPr lang="zh-CN" altLang="en-US" sz="2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需要被两次初始化才行。</a:t>
            </a:r>
            <a:endParaRPr lang="en-US" altLang="zh-CN" sz="20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OUT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0EH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；置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PC</a:t>
            </a:r>
            <a:r>
              <a:rPr lang="en-US" altLang="zh-CN" sz="2000" baseline="-25000" dirty="0"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=0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，使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START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ALE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无效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OUT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0CH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；置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PC</a:t>
            </a:r>
            <a:r>
              <a:rPr lang="en-US" altLang="zh-CN" sz="2000" baseline="-25000" dirty="0"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=0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，使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OE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无效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OUT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AX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350CH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；获取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IRQ</a:t>
            </a:r>
            <a:r>
              <a:rPr lang="en-US" altLang="zh-CN" sz="2000" baseline="-25000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的中断向量并保存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INT	21H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OLD_OFF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BX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ES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OLD_SEG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CLI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heel spokes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661987" y="1146175"/>
            <a:ext cx="7820025" cy="556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AX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250CH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；设置新中断向量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SEG A_D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DS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OFFSET A_D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INT	21H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solidFill>
                  <a:srgbClr val="800000"/>
                </a:solidFill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lang="zh-CN" altLang="en-US" sz="2000" dirty="0">
                <a:solidFill>
                  <a:srgbClr val="80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800000"/>
                </a:solidFill>
                <a:latin typeface="+mn-lt"/>
                <a:ea typeface="+mn-ea"/>
                <a:cs typeface="+mn-ea"/>
                <a:sym typeface="+mn-lt"/>
              </a:rPr>
              <a:t>DATA		</a:t>
            </a:r>
            <a:r>
              <a:rPr lang="zh-CN" altLang="en-US" sz="2000" dirty="0">
                <a:solidFill>
                  <a:srgbClr val="800000"/>
                </a:solidFill>
                <a:latin typeface="+mn-lt"/>
                <a:ea typeface="+mn-ea"/>
                <a:cs typeface="+mn-ea"/>
                <a:sym typeface="+mn-lt"/>
              </a:rPr>
              <a:t>；恢复数据段</a:t>
            </a:r>
            <a:endParaRPr lang="zh-CN" altLang="en-US" sz="2000" dirty="0">
              <a:solidFill>
                <a:srgbClr val="8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solidFill>
                  <a:srgbClr val="800000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solidFill>
                  <a:srgbClr val="800000"/>
                </a:solidFill>
                <a:latin typeface="+mn-lt"/>
                <a:ea typeface="+mn-ea"/>
                <a:cs typeface="+mn-ea"/>
                <a:sym typeface="+mn-lt"/>
              </a:rPr>
              <a:t>MOV	DS</a:t>
            </a:r>
            <a:r>
              <a:rPr lang="zh-CN" altLang="en-US" sz="2000" dirty="0">
                <a:solidFill>
                  <a:srgbClr val="80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800000"/>
                </a:solidFill>
                <a:latin typeface="+mn-lt"/>
                <a:ea typeface="+mn-ea"/>
                <a:cs typeface="+mn-ea"/>
                <a:sym typeface="+mn-lt"/>
              </a:rPr>
              <a:t>AX</a:t>
            </a:r>
            <a:endParaRPr lang="en-US" altLang="zh-CN" sz="2000" dirty="0">
              <a:solidFill>
                <a:srgbClr val="8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solidFill>
                  <a:srgbClr val="800000"/>
                </a:solidFill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	IN	AL</a:t>
            </a:r>
            <a:r>
              <a:rPr lang="zh-CN" altLang="en-US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21H			</a:t>
            </a:r>
            <a:r>
              <a:rPr lang="zh-CN" altLang="en-US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；开放</a:t>
            </a: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IRQ</a:t>
            </a:r>
            <a:r>
              <a:rPr lang="en-US" altLang="zh-CN" sz="2000" baseline="-25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en-US" altLang="zh-CN" sz="2000" baseline="-250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AND</a:t>
            </a: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	AL</a:t>
            </a:r>
            <a:r>
              <a:rPr lang="zh-CN" altLang="en-US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0EFH</a:t>
            </a:r>
            <a:endParaRPr lang="en-US" altLang="zh-CN" sz="20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	OUT	21H</a:t>
            </a:r>
            <a:r>
              <a:rPr lang="zh-CN" altLang="en-US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             STI</a:t>
            </a:r>
            <a:r>
              <a:rPr lang="en-US" altLang="zh-CN" sz="2000" dirty="0">
                <a:solidFill>
                  <a:srgbClr val="800000"/>
                </a:solidFill>
                <a:latin typeface="+mn-lt"/>
                <a:ea typeface="+mn-ea"/>
                <a:cs typeface="+mn-ea"/>
                <a:sym typeface="+mn-lt"/>
              </a:rPr>
              <a:t>		              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；开放中断请求</a:t>
            </a:r>
            <a:endParaRPr lang="en-US" altLang="zh-CN" sz="20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CX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100	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；设置采集字节数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OFFSET BUFF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；设置内存指针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MOV	PRT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300H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82C55A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端口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	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07H		       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；选通道号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OUT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8915" name="图片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963" y="5865813"/>
            <a:ext cx="900112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646114" y="1849438"/>
            <a:ext cx="7802562" cy="392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BEGIN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MOV	DX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303H	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；启动转换</a:t>
            </a:r>
            <a:endParaRPr lang="zh-CN" altLang="en-US" sz="20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MOV	AL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0FH		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；产生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START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启动脉冲信号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置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PC</a:t>
            </a:r>
            <a:r>
              <a:rPr lang="en-US" altLang="zh-CN" sz="2000" baseline="-25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=1</a:t>
            </a:r>
            <a:endParaRPr lang="zh-CN" altLang="en-US" sz="20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OUT	DX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NOP	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；适当延时，维持一定的脉宽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NOP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MOV	AL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0EH 	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；置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PC</a:t>
            </a:r>
            <a:r>
              <a:rPr lang="en-US" altLang="zh-CN" sz="2000" baseline="-25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=0</a:t>
            </a:r>
            <a:endParaRPr lang="zh-CN" altLang="en-US" sz="20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OUT	DX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STI	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；开中断</a:t>
            </a:r>
            <a:endParaRPr lang="en-US" altLang="zh-CN" sz="20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HLT	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；等待中断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DEC	CX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；采样次数减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JNZ	BEGIN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；没完，继续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lus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665162" y="1587500"/>
            <a:ext cx="7813675" cy="460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CLI	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；已完，关中断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250CH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；恢复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IRQ</a:t>
            </a:r>
            <a:r>
              <a:rPr lang="en-US" altLang="zh-CN" sz="2000" baseline="-25000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的原中断向量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OLD_SEG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DS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OLD_OFF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INT	21H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AX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DATA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；恢复数据段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	DS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STI	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；屏蔽中断请求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IN	AL</a:t>
            </a:r>
            <a:r>
              <a:rPr lang="zh-CN" altLang="en-US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21H</a:t>
            </a:r>
            <a:endParaRPr lang="en-US" altLang="zh-CN" sz="20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OR</a:t>
            </a: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	AL</a:t>
            </a:r>
            <a:r>
              <a:rPr lang="zh-CN" altLang="en-US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10H		</a:t>
            </a:r>
            <a:r>
              <a:rPr lang="zh-CN" altLang="en-US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；屏蔽</a:t>
            </a: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IRQ</a:t>
            </a:r>
            <a:r>
              <a:rPr lang="en-US" altLang="zh-CN" sz="2000" baseline="-25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en-US" altLang="zh-CN" sz="2000" baseline="-250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	OUT	21H</a:t>
            </a:r>
            <a:r>
              <a:rPr lang="zh-CN" altLang="en-US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AX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4C00H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；返回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DOS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INT	21H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diamond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1264503"/>
            <a:ext cx="8820149" cy="4878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A_D	PROC	FAR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；中断服务程序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PUSH	AX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；保护现场，寄存器进栈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PUSH  	DX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PUSH  	DI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CLI	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；关中断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  <a:buFontTx/>
              <a:buNone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20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MOV	DX</a:t>
            </a:r>
            <a:r>
              <a:rPr lang="zh-CN" altLang="en-US" sz="20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0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303H	</a:t>
            </a:r>
            <a:r>
              <a:rPr lang="zh-CN" altLang="en-US" sz="20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  <a:endParaRPr lang="zh-CN" altLang="en-US" sz="2000" b="1" dirty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ct val="5000"/>
              </a:spcBef>
              <a:buSzPct val="85000"/>
              <a:buFontTx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书上无：</a:t>
            </a:r>
            <a:r>
              <a:rPr lang="en-US" altLang="zh-CN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MOV	AL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90H    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  <a:r>
              <a:rPr lang="en-US" altLang="zh-CN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8255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重新初始化，</a:t>
            </a:r>
            <a:r>
              <a:rPr lang="en-US" altLang="zh-CN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0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方式，</a:t>
            </a:r>
            <a:r>
              <a:rPr lang="en-US" altLang="zh-CN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口入，</a:t>
            </a:r>
            <a:r>
              <a:rPr lang="en-US" altLang="zh-CN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C</a:t>
            </a:r>
            <a:r>
              <a:rPr lang="zh-CN" altLang="en-US" sz="20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口出</a:t>
            </a:r>
            <a:endParaRPr lang="zh-CN" altLang="en-US" sz="2000" b="1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 MOV	DX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303H	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82C55A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命令端口</a:t>
            </a:r>
            <a:endParaRPr lang="zh-CN" altLang="en-US" sz="20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MOV	AL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0DH	       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；产生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OE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信号，打开三态锁存器，准备输出</a:t>
            </a:r>
            <a:endParaRPr lang="en-US" altLang="zh-CN" sz="20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OUT	DX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AL		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；置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PC</a:t>
            </a:r>
            <a:r>
              <a:rPr lang="en-US" altLang="zh-CN" sz="2000" baseline="-25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=1</a:t>
            </a:r>
            <a:endParaRPr lang="en-US" altLang="zh-CN" sz="20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NOP	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；适当延时，维持一定的脉宽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5000"/>
              </a:spcBef>
              <a:buSzPct val="85000"/>
            </a:pP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NOP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MOV	AL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0CH	</a:t>
            </a:r>
            <a:endParaRPr lang="en-US" altLang="zh-CN" sz="20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OUT	DX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AL		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；置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PC</a:t>
            </a:r>
            <a:r>
              <a:rPr lang="en-US" altLang="zh-CN" sz="2000" baseline="-25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=0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低</a:t>
            </a:r>
            <a:endParaRPr lang="zh-CN" altLang="en-US" sz="20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ver dir="r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374140" y="1587500"/>
            <a:ext cx="6801485" cy="470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"/>
              </a:spcBef>
              <a:buSzPct val="85000"/>
            </a:pP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MOV	DX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300H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82C55A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端口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IN	AL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DX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；从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PA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口读数据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NOP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    MOV	DI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PRT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[DI]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AL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；存取数据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INC	DI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；内存地址指针加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MOV	PRT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DI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MOV	AL</a:t>
            </a:r>
            <a:r>
              <a:rPr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20H	       </a:t>
            </a:r>
            <a:r>
              <a:rPr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；发中断结束命令</a:t>
            </a:r>
            <a:endParaRPr lang="zh-CN" altLang="en-US" sz="20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OUT	20H</a:t>
            </a:r>
            <a:r>
              <a:rPr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AL</a:t>
            </a:r>
            <a:endParaRPr lang="en-US" altLang="zh-CN" sz="20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POP	DI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；恢复现场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POP	DX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POP	AX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	STI	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；开中断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IRET			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；中断返回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A_D	ENDP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667850" y="2439972"/>
            <a:ext cx="7904650" cy="4274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zh-CN" altLang="en-US" sz="2200" dirty="0">
                <a:solidFill>
                  <a:srgbClr val="990000"/>
                </a:solidFill>
                <a:latin typeface="+mn-lt"/>
                <a:ea typeface="+mn-ea"/>
                <a:cs typeface="+mn-ea"/>
                <a:sym typeface="+mn-lt"/>
              </a:rPr>
              <a:t>分辨率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指</a:t>
            </a:r>
            <a:r>
              <a:rPr lang="en-US" altLang="zh-CN" sz="22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sz="22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能够把多少位二进制数转换成模拟量。</a:t>
            </a:r>
            <a:endParaRPr lang="en-US" altLang="zh-CN" sz="2200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22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分辨率体现在</a:t>
            </a:r>
            <a:r>
              <a:rPr lang="en-US" altLang="zh-CN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的数据输入线的宽度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，因此，不同的分辨率将影响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与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的数据线连接。</a:t>
            </a:r>
            <a:r>
              <a:rPr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当分辨率大于数据总线宽度时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，数据分几次传输，</a:t>
            </a:r>
            <a:r>
              <a:rPr lang="zh-CN" altLang="en-US" sz="220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需增加附加电路（缓冲寄存器）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      例：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DAC0832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能够把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位二进制数转换成电流，所以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DAC0832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的分辨率是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位。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AD390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能够把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位二进制数转换成电流，所以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AD390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的分辨率是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位。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zh-CN" altLang="en-US" sz="2200" dirty="0">
                <a:solidFill>
                  <a:srgbClr val="990000"/>
                </a:solidFill>
                <a:latin typeface="+mn-lt"/>
                <a:ea typeface="+mn-ea"/>
                <a:cs typeface="+mn-ea"/>
                <a:sym typeface="+mn-lt"/>
              </a:rPr>
              <a:t>转换时间</a:t>
            </a:r>
            <a:endParaRPr lang="zh-CN" altLang="en-US" sz="2200" dirty="0">
              <a:solidFill>
                <a:srgbClr val="99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zh-CN" altLang="en-US" sz="22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从数字量输入到</a:t>
            </a:r>
            <a:r>
              <a:rPr lang="en-US" altLang="zh-CN" sz="22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sz="22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完成转换所需要的时间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的转换时间很快，一般为</a:t>
            </a:r>
            <a:r>
              <a:rPr lang="en-US" altLang="zh-CN" sz="2200" dirty="0" err="1">
                <a:latin typeface="+mn-lt"/>
                <a:ea typeface="+mn-ea"/>
                <a:cs typeface="+mn-ea"/>
                <a:sym typeface="+mn-lt"/>
              </a:rPr>
              <a:t>μs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级和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ns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级。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41585" y="1051057"/>
            <a:ext cx="3260829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 12.5  D/A</a:t>
            </a:r>
            <a:r>
              <a:rPr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转换器</a:t>
            </a:r>
            <a:endParaRPr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2753" y="1815373"/>
            <a:ext cx="5767031" cy="5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SzPct val="85000"/>
            </a:pP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12.5.1 D/A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转换器的主要技术指标</a:t>
            </a:r>
            <a:endParaRPr lang="zh-CN" altLang="en-US" sz="2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7346" name="Text Box 5"/>
              <p:cNvSpPr txBox="1">
                <a:spLocks noChangeArrowheads="1"/>
              </p:cNvSpPr>
              <p:nvPr/>
            </p:nvSpPr>
            <p:spPr bwMode="auto">
              <a:xfrm>
                <a:off x="1000125" y="2230438"/>
                <a:ext cx="7467600" cy="33988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15000"/>
                  </a:lnSpc>
                  <a:spcBef>
                    <a:spcPct val="15000"/>
                  </a:spcBef>
                </a:pPr>
                <a:r>
                  <a:rPr lang="en-US" altLang="zh-CN" dirty="0">
                    <a:solidFill>
                      <a:srgbClr val="000099"/>
                    </a:solidFill>
                    <a:latin typeface="+mn-lt"/>
                    <a:ea typeface="+mn-ea"/>
                    <a:cs typeface="+mn-ea"/>
                    <a:sym typeface="+mn-lt"/>
                  </a:rPr>
                  <a:t>DAC</a:t>
                </a:r>
                <a:r>
                  <a:rPr lang="zh-CN" altLang="en-US" dirty="0">
                    <a:solidFill>
                      <a:srgbClr val="000099"/>
                    </a:solidFill>
                    <a:latin typeface="+mn-lt"/>
                    <a:ea typeface="+mn-ea"/>
                    <a:cs typeface="+mn-ea"/>
                    <a:sym typeface="+mn-lt"/>
                  </a:rPr>
                  <a:t>的外部信号线包括</a:t>
                </a:r>
                <a:r>
                  <a:rPr lang="en-US" altLang="zh-CN" dirty="0">
                    <a:solidFill>
                      <a:srgbClr val="000099"/>
                    </a:solidFill>
                    <a:latin typeface="+mn-lt"/>
                    <a:ea typeface="+mn-ea"/>
                    <a:cs typeface="+mn-ea"/>
                    <a:sym typeface="+mn-lt"/>
                  </a:rPr>
                  <a:t>:</a:t>
                </a:r>
                <a:endParaRPr lang="en-US" altLang="zh-CN" dirty="0">
                  <a:solidFill>
                    <a:srgbClr val="000099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lnSpc>
                    <a:spcPct val="115000"/>
                  </a:lnSpc>
                  <a:spcBef>
                    <a:spcPct val="15000"/>
                  </a:spcBef>
                </a:pPr>
                <a:r>
                  <a:rPr lang="en-US" altLang="zh-CN" dirty="0">
                    <a:latin typeface="+mn-lt"/>
                    <a:ea typeface="+mn-ea"/>
                    <a:cs typeface="+mn-ea"/>
                    <a:sym typeface="+mn-lt"/>
                  </a:rPr>
                  <a:t>① 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数字信号输入线；</a:t>
                </a:r>
                <a:endParaRPr lang="zh-CN" altLang="en-US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lnSpc>
                    <a:spcPct val="115000"/>
                  </a:lnSpc>
                  <a:spcBef>
                    <a:spcPct val="15000"/>
                  </a:spcBef>
                </a:pP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② 模拟信号输出线；</a:t>
                </a:r>
                <a:endParaRPr lang="zh-CN" altLang="en-US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lnSpc>
                    <a:spcPct val="115000"/>
                  </a:lnSpc>
                  <a:spcBef>
                    <a:spcPct val="15000"/>
                  </a:spcBef>
                </a:pP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③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𝐂𝐒</m:t>
                        </m:r>
                      </m:e>
                    </m:acc>
                  </m:oMath>
                </a14:m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信号线和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i="1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b="1" i="0" dirty="0" smtClean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𝐖𝐑</m:t>
                        </m:r>
                      </m:e>
                    </m:acc>
                    <m:r>
                      <a:rPr lang="en-US" altLang="zh-CN" i="1" dirty="0"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 </m:t>
                    </m:r>
                  </m:oMath>
                </a14:m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（或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i="1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i="1" dirty="0" smtClean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</m:ctrlPr>
                          </m:sSubPr>
                          <m:e>
                            <m:r>
                              <a:rPr lang="en-US" altLang="zh-CN" b="1" i="0" dirty="0" smtClean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𝐖𝐑</m:t>
                            </m:r>
                          </m:e>
                          <m:sub>
                            <m:r>
                              <a:rPr lang="en-US" altLang="zh-CN" b="1" i="0" dirty="0" smtClean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𝟏</m:t>
                            </m:r>
                          </m:sub>
                        </m:sSub>
                      </m:e>
                    </m:acc>
                  </m:oMath>
                </a14:m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，</a:t>
                </a:r>
                <a:r>
                  <a:rPr lang="en-US" altLang="zh-CN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i="1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i="1" dirty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</m:ctrlPr>
                          </m:sSubPr>
                          <m:e>
                            <m:r>
                              <a:rPr lang="en-US" altLang="zh-CN" dirty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𝐖𝐑</m:t>
                            </m:r>
                          </m:e>
                          <m:sub>
                            <m:r>
                              <a:rPr lang="en-US" altLang="zh-CN" b="1" i="1" dirty="0" smtClean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𝟐</m:t>
                            </m:r>
                          </m:sub>
                        </m:sSub>
                      </m:e>
                    </m:acc>
                    <m:r>
                      <a:rPr lang="en-US" altLang="zh-CN" i="1" dirty="0"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 </m:t>
                    </m:r>
                  </m:oMath>
                </a14:m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）信号线</a:t>
                </a: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lnSpc>
                    <a:spcPct val="115000"/>
                  </a:lnSpc>
                  <a:spcBef>
                    <a:spcPct val="15000"/>
                  </a:spcBef>
                </a:pP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  （用于形成</a:t>
                </a:r>
                <a:r>
                  <a:rPr lang="en-US" altLang="zh-CN" dirty="0">
                    <a:latin typeface="+mn-lt"/>
                    <a:ea typeface="+mn-ea"/>
                    <a:cs typeface="+mn-ea"/>
                    <a:sym typeface="+mn-lt"/>
                  </a:rPr>
                  <a:t>DAC</a:t>
                </a: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的启动转换信号）；</a:t>
                </a:r>
                <a:endParaRPr lang="zh-CN" altLang="en-US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lnSpc>
                    <a:spcPct val="115000"/>
                  </a:lnSpc>
                  <a:spcBef>
                    <a:spcPct val="15000"/>
                  </a:spcBef>
                </a:pP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④ 数据输入锁存控制线；</a:t>
                </a:r>
                <a:endParaRPr lang="zh-CN" altLang="en-US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lnSpc>
                    <a:spcPct val="115000"/>
                  </a:lnSpc>
                  <a:spcBef>
                    <a:spcPct val="15000"/>
                  </a:spcBef>
                </a:pP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⑤ 模拟量输出通道地址线。</a:t>
                </a:r>
                <a:endParaRPr lang="zh-CN" altLang="en-US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57346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0125" y="2230438"/>
                <a:ext cx="7467600" cy="3398879"/>
              </a:xfrm>
              <a:prstGeom prst="rect">
                <a:avLst/>
              </a:prstGeom>
              <a:blipFill rotWithShape="1">
                <a:blip r:embed="rId1"/>
                <a:stretch>
                  <a:fillRect t="-9" b="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/>
          <p:cNvSpPr/>
          <p:nvPr/>
        </p:nvSpPr>
        <p:spPr>
          <a:xfrm>
            <a:off x="787400" y="1487922"/>
            <a:ext cx="4775666" cy="5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SzPct val="85000"/>
            </a:pP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12.5.2 D/A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转换器的外部特性</a:t>
            </a:r>
            <a:endParaRPr lang="zh-CN" altLang="en-US" sz="2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5"/>
          <p:cNvSpPr txBox="1">
            <a:spLocks noChangeArrowheads="1"/>
          </p:cNvSpPr>
          <p:nvPr/>
        </p:nvSpPr>
        <p:spPr bwMode="auto">
          <a:xfrm>
            <a:off x="490537" y="1544638"/>
            <a:ext cx="8148638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defTabSz="687705">
              <a:lnSpc>
                <a:spcPct val="130000"/>
              </a:lnSpc>
              <a:spcBef>
                <a:spcPct val="15000"/>
              </a:spcBef>
            </a:pP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     前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种信号线是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基本信号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，后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种是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附加信号线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。附加信号线有时也集成在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芯片内部。</a:t>
            </a:r>
            <a:endParaRPr lang="zh-CN" altLang="en-US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defTabSz="687705">
              <a:lnSpc>
                <a:spcPct val="130000"/>
              </a:lnSpc>
              <a:spcBef>
                <a:spcPct val="15000"/>
              </a:spcBef>
            </a:pP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    当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芯片内部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设置了三态输入锁存器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，则在</a:t>
            </a:r>
            <a:r>
              <a:rPr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外部就有输入锁存允许信号线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。有的芯片（如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DAC0832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）设置了两级输入锁存器，相应地在外部就有两级输入锁存允许信号线。如果有的芯片（如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AD390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设置了输出模拟量开关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，则在</a:t>
            </a:r>
            <a:r>
              <a:rPr lang="zh-CN" altLang="en-US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外部就有模拟量输出通道地址选择信号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defTabSz="687705">
              <a:lnSpc>
                <a:spcPct val="130000"/>
              </a:lnSpc>
              <a:spcBef>
                <a:spcPct val="15000"/>
              </a:spcBef>
            </a:pP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    另外，在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的外部信号线中，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没有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像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那样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专门的“转换启动”信号线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，也没有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“转换结束”信号线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611187" y="2663825"/>
            <a:ext cx="7921625" cy="3093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457200" indent="-457200">
              <a:lnSpc>
                <a:spcPct val="115000"/>
              </a:lnSpc>
              <a:spcBef>
                <a:spcPct val="15000"/>
              </a:spcBef>
              <a:buFont typeface="Wingdings" panose="05000000000000000000" pitchFamily="2" charset="2"/>
              <a:buChar char="l"/>
            </a:pP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与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的接口包括</a:t>
            </a:r>
            <a:r>
              <a:rPr lang="zh-CN" altLang="en-US" sz="2600" dirty="0">
                <a:solidFill>
                  <a:srgbClr val="990000"/>
                </a:solidFill>
                <a:latin typeface="+mn-lt"/>
                <a:ea typeface="+mn-ea"/>
                <a:cs typeface="+mn-ea"/>
                <a:sym typeface="+mn-lt"/>
              </a:rPr>
              <a:t>硬件连接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lang="zh-CN" altLang="en-US" sz="2600" dirty="0">
                <a:solidFill>
                  <a:srgbClr val="990000"/>
                </a:solidFill>
                <a:latin typeface="+mn-lt"/>
                <a:ea typeface="+mn-ea"/>
                <a:cs typeface="+mn-ea"/>
                <a:sym typeface="+mn-lt"/>
              </a:rPr>
              <a:t>软件编程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与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之间的数据传输是</a:t>
            </a:r>
            <a:r>
              <a:rPr lang="zh-CN" altLang="en-US" sz="2600" dirty="0">
                <a:solidFill>
                  <a:srgbClr val="990000"/>
                </a:solidFill>
                <a:latin typeface="+mn-lt"/>
                <a:ea typeface="+mn-ea"/>
                <a:cs typeface="+mn-ea"/>
                <a:sym typeface="+mn-lt"/>
              </a:rPr>
              <a:t>无条件传输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。 </a:t>
            </a:r>
            <a:endParaRPr lang="en-US" altLang="zh-CN" sz="2600" dirty="0">
              <a:latin typeface="+mn-lt"/>
              <a:ea typeface="+mn-ea"/>
              <a:cs typeface="+mn-ea"/>
              <a:sym typeface="+mn-lt"/>
            </a:endParaRPr>
          </a:p>
          <a:p>
            <a:pPr marL="457200" indent="-457200">
              <a:lnSpc>
                <a:spcPct val="115000"/>
              </a:lnSpc>
              <a:spcBef>
                <a:spcPct val="15000"/>
              </a:spcBef>
              <a:buFont typeface="Wingdings" panose="05000000000000000000" pitchFamily="2" charset="2"/>
              <a:buChar char="l"/>
            </a:pP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接口电路的结构形式也有下列几种： </a:t>
            </a:r>
            <a:endParaRPr lang="zh-CN" altLang="en-US" sz="26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5000"/>
              </a:lnSpc>
              <a:spcBef>
                <a:spcPct val="15000"/>
              </a:spcBef>
            </a:pP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      采用中小规模逻辑芯片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;</a:t>
            </a:r>
            <a:endParaRPr lang="en-US" altLang="zh-CN" sz="26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5000"/>
              </a:lnSpc>
              <a:spcBef>
                <a:spcPct val="15000"/>
              </a:spcBef>
            </a:pP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      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利用可编程并行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I/O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接口芯片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;</a:t>
            </a:r>
            <a:endParaRPr lang="en-US" altLang="zh-CN" sz="26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5000"/>
              </a:lnSpc>
              <a:spcBef>
                <a:spcPct val="15000"/>
              </a:spcBef>
            </a:pP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      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采用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GAL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器件。</a:t>
            </a:r>
            <a:endParaRPr lang="zh-CN" altLang="en-US" sz="2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371" name="矩形 1"/>
          <p:cNvSpPr>
            <a:spLocks noChangeArrowheads="1"/>
          </p:cNvSpPr>
          <p:nvPr/>
        </p:nvSpPr>
        <p:spPr bwMode="auto">
          <a:xfrm>
            <a:off x="1438274" y="1069975"/>
            <a:ext cx="6705601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12.6  D/A</a:t>
            </a:r>
            <a:r>
              <a:rPr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转换器与微处理器的接口</a:t>
            </a:r>
            <a:endParaRPr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1813" y="1866111"/>
            <a:ext cx="5276851" cy="5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SzPct val="85000"/>
            </a:pP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12.6.1 D/A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转换器与</a:t>
            </a: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的连接</a:t>
            </a:r>
            <a:endParaRPr lang="zh-CN" altLang="en-US" sz="2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892174" y="2062163"/>
            <a:ext cx="7661275" cy="458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  <a:spcBef>
                <a:spcPct val="15000"/>
              </a:spcBef>
            </a:pPr>
            <a:r>
              <a:rPr lang="en-US" altLang="zh-CN" sz="26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sz="26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与</a:t>
            </a:r>
            <a:r>
              <a:rPr lang="en-US" altLang="zh-CN" sz="26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ADC</a:t>
            </a:r>
            <a:r>
              <a:rPr lang="zh-CN" altLang="en-US" sz="26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有很多不同之处，表现在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：</a:t>
            </a:r>
            <a:endParaRPr lang="zh-CN" altLang="en-US" sz="2600" dirty="0">
              <a:latin typeface="+mn-lt"/>
              <a:ea typeface="+mn-ea"/>
              <a:cs typeface="+mn-ea"/>
              <a:sym typeface="+mn-lt"/>
            </a:endParaRPr>
          </a:p>
          <a:p>
            <a:pPr marL="514350" indent="-514350">
              <a:lnSpc>
                <a:spcPct val="115000"/>
              </a:lnSpc>
              <a:spcBef>
                <a:spcPct val="15000"/>
              </a:spcBef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一般不需要专门的控制信号去触发，只要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把数据送到它的输入端，就开始转换</a:t>
            </a:r>
            <a:endParaRPr lang="en-US" altLang="zh-CN" sz="2600" dirty="0">
              <a:latin typeface="+mn-lt"/>
              <a:ea typeface="+mn-ea"/>
              <a:cs typeface="+mn-ea"/>
              <a:sym typeface="+mn-lt"/>
            </a:endParaRPr>
          </a:p>
          <a:p>
            <a:pPr marL="514350" indent="-514350">
              <a:lnSpc>
                <a:spcPct val="115000"/>
              </a:lnSpc>
              <a:spcBef>
                <a:spcPct val="15000"/>
              </a:spcBef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不提供转换结束状态信号。</a:t>
            </a:r>
            <a:endParaRPr lang="en-US" altLang="zh-CN" sz="2600" dirty="0">
              <a:latin typeface="+mn-lt"/>
              <a:ea typeface="+mn-ea"/>
              <a:cs typeface="+mn-ea"/>
              <a:sym typeface="+mn-lt"/>
            </a:endParaRPr>
          </a:p>
          <a:p>
            <a:pPr marL="514350" indent="-514350">
              <a:lnSpc>
                <a:spcPct val="115000"/>
              </a:lnSpc>
              <a:spcBef>
                <a:spcPct val="15000"/>
              </a:spcBef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有时需要增加锁存缓冲器，提供锁存控制信号</a:t>
            </a:r>
            <a:endParaRPr lang="en-US" altLang="zh-CN" sz="2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5000"/>
              </a:lnSpc>
              <a:spcBef>
                <a:spcPct val="15000"/>
              </a:spcBef>
              <a:buClr>
                <a:srgbClr val="FF6600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sz="26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主要解决的是：</a:t>
            </a:r>
            <a:endParaRPr lang="zh-CN" altLang="en-US" sz="2600" dirty="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514350" indent="-514350" algn="just">
              <a:lnSpc>
                <a:spcPct val="115000"/>
              </a:lnSpc>
              <a:spcBef>
                <a:spcPct val="15000"/>
              </a:spcBef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与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之间的数据缓冲问题；</a:t>
            </a:r>
            <a:endParaRPr lang="zh-CN" altLang="en-US" sz="2600" dirty="0">
              <a:latin typeface="+mn-lt"/>
              <a:ea typeface="+mn-ea"/>
              <a:cs typeface="+mn-ea"/>
              <a:sym typeface="+mn-lt"/>
            </a:endParaRPr>
          </a:p>
          <a:p>
            <a:pPr marL="514350" indent="-514350">
              <a:lnSpc>
                <a:spcPct val="115000"/>
              </a:lnSpc>
              <a:spcBef>
                <a:spcPct val="15000"/>
              </a:spcBef>
              <a:buFont typeface="+mj-ea"/>
              <a:buAutoNum type="circleNumDbPlain"/>
            </a:pP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当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D/A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转换器的分辩率大于数据总线的宽度时，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必须分两次传送和同时选通这些锁存器。</a:t>
            </a:r>
            <a:endParaRPr lang="zh-CN" altLang="en-US" sz="2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66749" y="1315249"/>
            <a:ext cx="6105525" cy="5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SzPct val="85000"/>
            </a:pP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12.6.2  D/A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转换器接口的主要任务</a:t>
            </a:r>
            <a:endParaRPr lang="zh-CN" altLang="en-US" sz="2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575468" y="2056059"/>
            <a:ext cx="7993063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①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的模拟量输出是否是多通道？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②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的分辨率是否大于系统数据总线的宽度？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③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芯片内部是否有三态输入锁存器？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④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的启动方式，只有脉冲触发一种。</a:t>
            </a:r>
            <a:r>
              <a:rPr lang="en-US" altLang="zh-CN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不设专门的转换启动信号，是利用</a:t>
            </a:r>
            <a:r>
              <a:rPr lang="en-US" altLang="zh-CN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CS</a:t>
            </a:r>
            <a:r>
              <a:rPr lang="zh-CN" altLang="en-US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lang="en-US" altLang="zh-CN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IOW</a:t>
            </a:r>
            <a:r>
              <a:rPr lang="zh-CN" altLang="en-US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共同进行假写操作，来实现脉冲启动的。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⑤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的数据传输方式，</a:t>
            </a:r>
            <a:r>
              <a:rPr lang="zh-CN" altLang="en-US" dirty="0">
                <a:solidFill>
                  <a:srgbClr val="993300"/>
                </a:solidFill>
                <a:latin typeface="+mn-lt"/>
                <a:ea typeface="+mn-ea"/>
                <a:cs typeface="+mn-ea"/>
                <a:sym typeface="+mn-lt"/>
              </a:rPr>
              <a:t>只有无条件传输一种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。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⑥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接口电路采用什么元器件组成？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419" name="Line 4"/>
          <p:cNvSpPr>
            <a:spLocks noChangeShapeType="1"/>
          </p:cNvSpPr>
          <p:nvPr/>
        </p:nvSpPr>
        <p:spPr bwMode="auto">
          <a:xfrm>
            <a:off x="3635375" y="3933825"/>
            <a:ext cx="287338" cy="0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420" name="Line 5"/>
          <p:cNvSpPr>
            <a:spLocks noChangeShapeType="1"/>
          </p:cNvSpPr>
          <p:nvPr/>
        </p:nvSpPr>
        <p:spPr bwMode="auto">
          <a:xfrm>
            <a:off x="4284663" y="3933825"/>
            <a:ext cx="431800" cy="0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5468" y="1098944"/>
            <a:ext cx="6577808" cy="5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SzPct val="85000"/>
            </a:pP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12.6.3  D/A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转换器接口设计方案的分析</a:t>
            </a:r>
            <a:endParaRPr lang="zh-CN" altLang="en-US" sz="2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0418" name="Rectangle 2"/>
              <p:cNvSpPr>
                <a:spLocks noChangeArrowheads="1"/>
              </p:cNvSpPr>
              <p:nvPr/>
            </p:nvSpPr>
            <p:spPr bwMode="auto">
              <a:xfrm>
                <a:off x="482996" y="1932234"/>
                <a:ext cx="8178007" cy="46637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342900" indent="-342900" algn="just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altLang="zh-CN" sz="18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DAC</a:t>
                </a:r>
                <a:r>
                  <a:rPr lang="zh-CN" altLang="en-US" sz="18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的分辨率是否大于系统数据总线的宽度？</a:t>
                </a:r>
                <a:r>
                  <a:rPr lang="zh-CN" altLang="en-US" sz="18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是</a:t>
                </a:r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，则要分两次传输，故</a:t>
                </a:r>
                <a:r>
                  <a:rPr lang="zh-CN" altLang="en-US" sz="18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需增加锁存器</a:t>
                </a:r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，并提供锁存选通信号；不是，则不做处理</a:t>
                </a:r>
                <a:endParaRPr lang="zh-CN" altLang="en-US" sz="1800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altLang="zh-CN" sz="18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DAC</a:t>
                </a:r>
                <a:r>
                  <a:rPr lang="zh-CN" altLang="en-US" sz="18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芯片内部是否有三态输入锁存器？</a:t>
                </a:r>
                <a:r>
                  <a:rPr lang="zh-CN" altLang="en-US" sz="18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无</a:t>
                </a:r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，则数据线不能与系统的</a:t>
                </a:r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DB</a:t>
                </a:r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直接连接，故</a:t>
                </a:r>
                <a:r>
                  <a:rPr lang="zh-CN" altLang="en-US" sz="18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需增加三态输入锁存器</a:t>
                </a:r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，并提供锁存允许信号；有，则不做处理。</a:t>
                </a:r>
                <a:endParaRPr lang="zh-CN" altLang="en-US" sz="1800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altLang="zh-CN" sz="18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DAC</a:t>
                </a:r>
                <a:r>
                  <a:rPr lang="zh-CN" altLang="en-US" sz="18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的模拟量输出是否是多通道？</a:t>
                </a:r>
                <a:r>
                  <a:rPr lang="zh-CN" altLang="en-US" sz="18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是</a:t>
                </a:r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，则需选择通道号，并</a:t>
                </a:r>
                <a:r>
                  <a:rPr lang="zh-CN" altLang="en-US" sz="18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提供选择线</a:t>
                </a:r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；不是，则不做处理。</a:t>
                </a:r>
                <a:endParaRPr lang="zh-CN" altLang="en-US" sz="1800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altLang="zh-CN" sz="18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DAC</a:t>
                </a:r>
                <a:r>
                  <a:rPr lang="zh-CN" altLang="en-US" sz="18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的启动方式，</a:t>
                </a:r>
                <a:r>
                  <a:rPr lang="zh-CN" altLang="en-US" sz="18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只有脉冲触发一种</a:t>
                </a:r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。</a:t>
                </a:r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DAC</a:t>
                </a:r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不设专门的转换启动信号，是</a:t>
                </a:r>
                <a:r>
                  <a:rPr lang="zh-CN" altLang="en-US" sz="1800" dirty="0">
                    <a:solidFill>
                      <a:srgbClr val="0066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利用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800" b="1" i="1" dirty="0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1800" dirty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𝐂𝐒</m:t>
                        </m:r>
                      </m:e>
                    </m:acc>
                  </m:oMath>
                </a14:m>
                <a:r>
                  <a:rPr lang="zh-CN" altLang="en-US" sz="1800" dirty="0">
                    <a:solidFill>
                      <a:srgbClr val="0066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和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800" i="1" dirty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1800" b="1" i="0" dirty="0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𝐈𝐎𝐖</m:t>
                        </m:r>
                      </m:e>
                    </m:acc>
                  </m:oMath>
                </a14:m>
                <a:r>
                  <a:rPr lang="zh-CN" altLang="en-US" sz="1800" dirty="0">
                    <a:solidFill>
                      <a:srgbClr val="0066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共同进行假写操作</a:t>
                </a:r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，来实现脉冲启动的。</a:t>
                </a:r>
                <a:endParaRPr lang="zh-CN" altLang="en-US" sz="1800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altLang="zh-CN" sz="18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DAC</a:t>
                </a:r>
                <a:r>
                  <a:rPr lang="zh-CN" altLang="en-US" sz="18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的数据传输方式</a:t>
                </a:r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，</a:t>
                </a:r>
                <a:r>
                  <a:rPr lang="zh-CN" altLang="en-US" sz="18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只有无条件传输一种</a:t>
                </a:r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。</a:t>
                </a:r>
                <a:endParaRPr lang="zh-CN" altLang="en-US" sz="1800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altLang="zh-CN" sz="18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DAC</a:t>
                </a:r>
                <a:r>
                  <a:rPr lang="zh-CN" altLang="en-US" sz="18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接口电路采用什么元器件组成？</a:t>
                </a:r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有普通</a:t>
                </a:r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IC</a:t>
                </a:r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芯片、可编程并行口芯片、</a:t>
                </a:r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GAL</a:t>
                </a:r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器件等多种选择。</a:t>
                </a:r>
                <a:endParaRPr lang="zh-CN" altLang="en-US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60418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2996" y="1932234"/>
                <a:ext cx="8178007" cy="4663713"/>
              </a:xfrm>
              <a:prstGeom prst="rect">
                <a:avLst/>
              </a:prstGeom>
              <a:blipFill rotWithShape="1">
                <a:blip r:embed="rId1"/>
                <a:stretch>
                  <a:fillRect l="-5" t="-12" r="3" b="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/>
          <p:cNvSpPr/>
          <p:nvPr/>
        </p:nvSpPr>
        <p:spPr>
          <a:xfrm>
            <a:off x="482996" y="1232294"/>
            <a:ext cx="6577808" cy="5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SzPct val="85000"/>
            </a:pPr>
            <a:r>
              <a:rPr lang="en-US" altLang="zh-CN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12.6.3  D/A</a:t>
            </a:r>
            <a:r>
              <a:rPr lang="zh-CN" altLang="en-US" sz="2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转换器接口设计方案的分析</a:t>
            </a:r>
            <a:endParaRPr lang="zh-CN" altLang="en-US" sz="2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79"/>
          <p:cNvSpPr txBox="1">
            <a:spLocks noChangeArrowheads="1"/>
          </p:cNvSpPr>
          <p:nvPr/>
        </p:nvSpPr>
        <p:spPr bwMode="auto">
          <a:xfrm>
            <a:off x="444499" y="2857500"/>
            <a:ext cx="8255001" cy="295311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342900" indent="-342900" algn="just">
              <a:lnSpc>
                <a:spcPct val="140000"/>
              </a:lnSpc>
              <a:spcBef>
                <a:spcPct val="15000"/>
              </a:spcBef>
              <a:buClr>
                <a:schemeClr val="hlink"/>
              </a:buClr>
              <a:buSzPct val="90000"/>
              <a:defRPr/>
            </a:pPr>
            <a:r>
              <a:rPr lang="en-US" altLang="zh-CN" sz="2600" dirty="0">
                <a:solidFill>
                  <a:srgbClr val="0033CC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600" dirty="0">
                <a:solidFill>
                  <a:srgbClr val="0033CC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+mn-lt"/>
                <a:ea typeface="+mn-ea"/>
                <a:cs typeface="+mn-ea"/>
                <a:sym typeface="+mn-lt"/>
              </a:rPr>
              <a:t>、要求：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通过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DAC0832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产生三角波和锯齿波，按任意键停止波形输出</a:t>
            </a:r>
            <a:endParaRPr lang="zh-CN" altLang="en-US" sz="2600" dirty="0">
              <a:latin typeface="+mn-lt"/>
              <a:ea typeface="+mn-ea"/>
              <a:cs typeface="+mn-ea"/>
              <a:sym typeface="+mn-lt"/>
            </a:endParaRPr>
          </a:p>
          <a:p>
            <a:pPr marL="342900" indent="-342900" algn="just">
              <a:lnSpc>
                <a:spcPct val="140000"/>
              </a:lnSpc>
              <a:spcBef>
                <a:spcPct val="15000"/>
              </a:spcBef>
              <a:buClr>
                <a:schemeClr val="hlink"/>
              </a:buClr>
              <a:buSzPct val="90000"/>
              <a:defRPr/>
            </a:pPr>
            <a:r>
              <a:rPr lang="en-US" altLang="zh-CN" sz="2600" dirty="0">
                <a:solidFill>
                  <a:srgbClr val="0033CC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600" dirty="0">
                <a:solidFill>
                  <a:srgbClr val="0033CC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+mn-lt"/>
                <a:ea typeface="+mn-ea"/>
                <a:cs typeface="+mn-ea"/>
                <a:sym typeface="+mn-lt"/>
              </a:rPr>
              <a:t>、分析：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❶ 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DAC0832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是单通道模拟量输出，不需通道选择；❷ 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DAC0832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有两级缓冲锁存器，它有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种工作方式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600" dirty="0">
                <a:solidFill>
                  <a:srgbClr val="990000"/>
                </a:solidFill>
                <a:latin typeface="+mn-lt"/>
                <a:ea typeface="+mn-ea"/>
                <a:cs typeface="+mn-ea"/>
                <a:sym typeface="+mn-lt"/>
              </a:rPr>
              <a:t>双缓冲方式、单缓冲方式和直通方式</a:t>
            </a:r>
            <a:r>
              <a:rPr lang="zh-CN" altLang="en-US" sz="2600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2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443" name="矩形 1"/>
          <p:cNvSpPr>
            <a:spLocks noChangeArrowheads="1"/>
          </p:cNvSpPr>
          <p:nvPr/>
        </p:nvSpPr>
        <p:spPr bwMode="auto">
          <a:xfrm>
            <a:off x="1804192" y="1180733"/>
            <a:ext cx="5535612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12.7 D/A</a:t>
            </a:r>
            <a:r>
              <a:rPr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转换器接口电路设计</a:t>
            </a:r>
            <a:endParaRPr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89197" y="2072208"/>
            <a:ext cx="4165601" cy="56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SzPct val="85000"/>
            </a:pPr>
            <a:r>
              <a:rPr lang="en-US" altLang="zh-CN" sz="3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DAC0832</a:t>
            </a:r>
            <a:r>
              <a:rPr lang="zh-CN" altLang="en-US" sz="3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接口电路设计</a:t>
            </a:r>
            <a:endParaRPr lang="zh-CN" altLang="en-US" sz="30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84"/>
          <p:cNvSpPr>
            <a:spLocks noChangeArrowheads="1"/>
          </p:cNvSpPr>
          <p:nvPr/>
        </p:nvSpPr>
        <p:spPr bwMode="auto">
          <a:xfrm>
            <a:off x="781050" y="1231900"/>
            <a:ext cx="532923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① DAC0832</a:t>
            </a: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引脚及内部结构</a:t>
            </a:r>
            <a:endParaRPr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-2147482542" descr="J9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070" y="2217738"/>
            <a:ext cx="5317860" cy="410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Rectangle 3"/>
          <p:cNvSpPr>
            <a:spLocks noGrp="1" noChangeArrowheads="1"/>
          </p:cNvSpPr>
          <p:nvPr/>
        </p:nvSpPr>
        <p:spPr bwMode="auto">
          <a:xfrm>
            <a:off x="90488" y="1179513"/>
            <a:ext cx="8624887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endParaRPr lang="en-US" altLang="zh-CN" sz="3200" b="1">
              <a:solidFill>
                <a:srgbClr val="0000E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endParaRPr lang="zh-CN" altLang="en-US" sz="2400" b="1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endParaRPr lang="en-US" altLang="zh-CN" sz="24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4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-36513" y="1052513"/>
            <a:ext cx="8624888" cy="4897437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zh-CN">
              <a:cs typeface="+mn-ea"/>
              <a:sym typeface="+mn-lt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tx1"/>
              </a:solidFill>
              <a:cs typeface="+mn-ea"/>
              <a:sym typeface="+mn-lt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zh-CN" sz="2400">
              <a:solidFill>
                <a:schemeClr val="tx1"/>
              </a:solidFill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3495" name="文本框 21"/>
              <p:cNvSpPr txBox="1">
                <a:spLocks noChangeArrowheads="1"/>
              </p:cNvSpPr>
              <p:nvPr/>
            </p:nvSpPr>
            <p:spPr bwMode="auto">
              <a:xfrm>
                <a:off x="428625" y="1052513"/>
                <a:ext cx="8286750" cy="55925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10000"/>
                  </a:lnSpc>
                  <a:buFont typeface="Arial" panose="020B0604020202020204" pitchFamily="34" charset="0"/>
                  <a:buNone/>
                </a:pPr>
                <a:r>
                  <a:rPr lang="en-US" altLang="zh-CN" sz="2800" b="1" dirty="0">
                    <a:solidFill>
                      <a:srgbClr val="0000E1"/>
                    </a:solidFill>
                    <a:latin typeface="+mn-lt"/>
                    <a:ea typeface="+mn-ea"/>
                    <a:cs typeface="+mn-ea"/>
                    <a:sym typeface="+mn-lt"/>
                  </a:rPr>
                  <a:t>DAC0832</a:t>
                </a:r>
                <a:r>
                  <a:rPr lang="zh-CN" altLang="en-US" sz="2800" b="1" dirty="0">
                    <a:solidFill>
                      <a:srgbClr val="0000E1"/>
                    </a:solidFill>
                    <a:latin typeface="+mn-lt"/>
                    <a:ea typeface="+mn-ea"/>
                    <a:cs typeface="+mn-ea"/>
                    <a:sym typeface="+mn-lt"/>
                  </a:rPr>
                  <a:t>的工作原理</a:t>
                </a:r>
                <a:endParaRPr lang="zh-CN" altLang="en-US" sz="2800" b="1" dirty="0">
                  <a:solidFill>
                    <a:srgbClr val="0000E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 eaLnBrk="1" hangingPunct="1">
                  <a:lnSpc>
                    <a:spcPct val="110000"/>
                  </a:lnSpc>
                  <a:spcBef>
                    <a:spcPts val="1200"/>
                  </a:spcBef>
                  <a:buFont typeface="Arial" panose="020B0604020202020204" pitchFamily="34" charset="0"/>
                  <a:buNone/>
                </a:pPr>
                <a:r>
                  <a:rPr lang="en-US" altLang="zh-CN" sz="2000" b="1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      DAC0832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有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两个独立的缓冲器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，要转换的数据先送到第一级缓冲器，但不进行转换，只有数据送到第二级缓冲器时才能开始转换，因而</a:t>
                </a:r>
                <a:r>
                  <a:rPr lang="zh-CN" altLang="en-US" sz="2000" b="1" dirty="0">
                    <a:latin typeface="+mn-lt"/>
                    <a:ea typeface="+mn-ea"/>
                    <a:cs typeface="+mn-ea"/>
                    <a:sym typeface="+mn-lt"/>
                  </a:rPr>
                  <a:t>称为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双缓冲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。</a:t>
                </a:r>
                <a:r>
                  <a:rPr lang="zh-CN" altLang="en-US" sz="2000" b="1" dirty="0">
                    <a:latin typeface="+mn-lt"/>
                    <a:ea typeface="+mn-ea"/>
                    <a:cs typeface="+mn-ea"/>
                    <a:sym typeface="+mn-lt"/>
                  </a:rPr>
                  <a:t>为此，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设置了5个信号控制这两个缓冲器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进行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数据的锁存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。</a:t>
                </a:r>
                <a:r>
                  <a:rPr lang="zh-CN" altLang="en-US" sz="2000" b="1" dirty="0">
                    <a:latin typeface="+mn-lt"/>
                    <a:ea typeface="+mn-ea"/>
                    <a:cs typeface="+mn-ea"/>
                    <a:sym typeface="+mn-lt"/>
                  </a:rPr>
                  <a:t>其中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，</a:t>
                </a:r>
                <a:r>
                  <a:rPr lang="zh-CN" altLang="en-US" sz="2000" b="1" dirty="0">
                    <a:solidFill>
                      <a:srgbClr val="008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ILE</a:t>
                </a:r>
                <a:r>
                  <a:rPr lang="zh-CN" altLang="en-US" sz="2000" dirty="0">
                    <a:solidFill>
                      <a:srgbClr val="008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（输入锁存允许）、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𝐂𝐒</m:t>
                        </m:r>
                      </m:e>
                    </m:acc>
                    <m:r>
                      <a:rPr lang="en-US" altLang="zh-CN" sz="2000" i="1" dirty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 </m:t>
                    </m:r>
                  </m:oMath>
                </a14:m>
                <a:r>
                  <a:rPr lang="zh-CN" altLang="en-US" sz="2000" dirty="0">
                    <a:solidFill>
                      <a:srgbClr val="008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（片选）和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000" i="1" dirty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</m:ctrlPr>
                          </m:sSubPr>
                          <m:e>
                            <m:r>
                              <a:rPr lang="en-US" altLang="zh-CN" sz="2000" dirty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𝐖𝐑</m:t>
                            </m:r>
                          </m:e>
                          <m:sub>
                            <m:r>
                              <a:rPr lang="en-US" altLang="zh-CN" sz="2000" dirty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𝟏</m:t>
                            </m:r>
                          </m:sub>
                        </m:sSub>
                      </m:e>
                    </m:acc>
                  </m:oMath>
                </a14:m>
                <a:r>
                  <a:rPr lang="zh-CN" altLang="en-US" sz="2000" dirty="0">
                    <a:solidFill>
                      <a:srgbClr val="008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（写信号1）</a:t>
                </a:r>
                <a:r>
                  <a:rPr lang="zh-CN" altLang="en-US" sz="2000" b="1" dirty="0">
                    <a:solidFill>
                      <a:srgbClr val="008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组合控制第一级缓冲器的锁存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000" i="1" dirty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</m:ctrlPr>
                          </m:sSubPr>
                          <m:e>
                            <m:r>
                              <a:rPr lang="en-US" altLang="zh-CN" sz="2000" dirty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𝐖𝐑</m:t>
                            </m:r>
                          </m:e>
                          <m:sub>
                            <m:r>
                              <a:rPr lang="en-US" altLang="zh-CN" sz="2000" i="1" dirty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𝟐</m:t>
                            </m:r>
                          </m:sub>
                        </m:sSub>
                      </m:e>
                    </m:acc>
                    <m:r>
                      <a:rPr lang="en-US" altLang="zh-CN" sz="2000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 </m:t>
                    </m:r>
                  </m:oMath>
                </a14:m>
                <a:r>
                  <a:rPr lang="zh-CN" altLang="en-US" sz="2000" dirty="0">
                    <a:solidFill>
                      <a:srgbClr val="0033CC"/>
                    </a:solidFill>
                    <a:latin typeface="+mn-lt"/>
                    <a:ea typeface="+mn-ea"/>
                    <a:cs typeface="+mn-ea"/>
                    <a:sym typeface="+mn-lt"/>
                  </a:rPr>
                  <a:t>（写信号2）和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b="1" i="0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𝐗𝐅𝐄𝐑</m:t>
                        </m:r>
                      </m:e>
                    </m:acc>
                    <m:r>
                      <a:rPr lang="en-US" altLang="zh-CN" sz="2000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 </m:t>
                    </m:r>
                  </m:oMath>
                </a14:m>
                <a:r>
                  <a:rPr lang="zh-CN" altLang="en-US" sz="2000" dirty="0">
                    <a:solidFill>
                      <a:srgbClr val="0033CC"/>
                    </a:solidFill>
                    <a:latin typeface="+mn-lt"/>
                    <a:ea typeface="+mn-ea"/>
                    <a:cs typeface="+mn-ea"/>
                    <a:sym typeface="+mn-lt"/>
                  </a:rPr>
                  <a:t>（传递控制）两个信号</a:t>
                </a:r>
                <a:r>
                  <a:rPr lang="zh-CN" altLang="en-US" sz="2000" b="1" dirty="0">
                    <a:solidFill>
                      <a:srgbClr val="0033CC"/>
                    </a:solidFill>
                    <a:latin typeface="+mn-lt"/>
                    <a:ea typeface="+mn-ea"/>
                    <a:cs typeface="+mn-ea"/>
                    <a:sym typeface="+mn-lt"/>
                  </a:rPr>
                  <a:t>组合控制第二级缓冲寄存器的锁存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。</a:t>
                </a:r>
                <a:endParaRPr lang="zh-CN" altLang="en-US" sz="2000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 eaLnBrk="1" hangingPunct="1">
                  <a:lnSpc>
                    <a:spcPct val="110000"/>
                  </a:lnSpc>
                  <a:spcBef>
                    <a:spcPts val="120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      对于锁存控制信号LE</a:t>
                </a:r>
                <a:r>
                  <a:rPr lang="zh-CN" altLang="en-US" sz="2000" baseline="-25000" dirty="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和LE</a:t>
                </a:r>
                <a:r>
                  <a:rPr lang="zh-CN" altLang="en-US" sz="2000" baseline="-25000" dirty="0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，当</a:t>
                </a:r>
                <a:r>
                  <a:rPr lang="zh-CN" altLang="en-US" sz="2000" b="1" dirty="0">
                    <a:latin typeface="+mn-lt"/>
                    <a:ea typeface="+mn-ea"/>
                    <a:cs typeface="+mn-ea"/>
                    <a:sym typeface="+mn-lt"/>
                  </a:rPr>
                  <a:t>LE</a:t>
                </a:r>
                <a:r>
                  <a:rPr lang="zh-CN" altLang="en-US" sz="2000" baseline="-25000" dirty="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r>
                  <a:rPr lang="zh-CN" altLang="en-US" sz="2000" b="1" dirty="0">
                    <a:latin typeface="+mn-lt"/>
                    <a:ea typeface="+mn-ea"/>
                    <a:cs typeface="+mn-ea"/>
                    <a:sym typeface="+mn-lt"/>
                  </a:rPr>
                  <a:t>（LE</a:t>
                </a:r>
                <a:r>
                  <a:rPr lang="zh-CN" altLang="en-US" sz="2000" baseline="-25000" dirty="0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r>
                  <a:rPr lang="zh-CN" altLang="en-US" sz="2000" b="1" dirty="0">
                    <a:latin typeface="+mn-lt"/>
                    <a:ea typeface="+mn-ea"/>
                    <a:cs typeface="+mn-ea"/>
                    <a:sym typeface="+mn-lt"/>
                  </a:rPr>
                  <a:t>）=1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时，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不锁存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；当</a:t>
                </a:r>
                <a:r>
                  <a:rPr lang="zh-CN" altLang="en-US" sz="2000" b="1" dirty="0">
                    <a:latin typeface="+mn-lt"/>
                    <a:ea typeface="+mn-ea"/>
                    <a:cs typeface="+mn-ea"/>
                    <a:sym typeface="+mn-lt"/>
                  </a:rPr>
                  <a:t>LE</a:t>
                </a:r>
                <a:r>
                  <a:rPr lang="zh-CN" altLang="en-US" sz="2000" baseline="-25000" dirty="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r>
                  <a:rPr lang="zh-CN" altLang="en-US" sz="2000" b="1" dirty="0">
                    <a:latin typeface="+mn-lt"/>
                    <a:ea typeface="+mn-ea"/>
                    <a:cs typeface="+mn-ea"/>
                    <a:sym typeface="+mn-lt"/>
                  </a:rPr>
                  <a:t>（LE</a:t>
                </a:r>
                <a:r>
                  <a:rPr lang="zh-CN" altLang="en-US" sz="2000" baseline="-25000" dirty="0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r>
                  <a:rPr lang="zh-CN" altLang="en-US" sz="2000" b="1" dirty="0">
                    <a:latin typeface="+mn-lt"/>
                    <a:ea typeface="+mn-ea"/>
                    <a:cs typeface="+mn-ea"/>
                    <a:sym typeface="+mn-lt"/>
                  </a:rPr>
                  <a:t>）=0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时，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进行锁存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。因此当ILE端为高电平，并且CPU执行OUT指令时，则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𝐂𝐒</m:t>
                        </m:r>
                      </m:e>
                    </m:acc>
                  </m:oMath>
                </a14:m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与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000" i="1" dirty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</m:ctrlPr>
                          </m:sSubPr>
                          <m:e>
                            <m:r>
                              <a:rPr lang="en-US" altLang="zh-CN" sz="2000" dirty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𝐖𝐑</m:t>
                            </m:r>
                          </m:e>
                          <m:sub>
                            <m:r>
                              <a:rPr lang="en-US" altLang="zh-CN" sz="2000" dirty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𝟏</m:t>
                            </m:r>
                          </m:sub>
                        </m:sSub>
                      </m:e>
                    </m:acc>
                  </m:oMath>
                </a14:m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同时为低电平，使得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zh-CN" altLang="en-US" sz="2000" b="1" i="1" dirty="0" smtClean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zh-CN" altLang="en-US" sz="2000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𝐋𝐄</m:t>
                        </m:r>
                        <m:r>
                          <a:rPr lang="zh-CN" altLang="en-US" sz="2000" baseline="-25000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𝟏</m:t>
                        </m:r>
                      </m:e>
                    </m:acc>
                  </m:oMath>
                </a14:m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=1，8位数据送到第一级缓冲器；只有当CPU写操作完毕，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𝐂𝐒</m:t>
                        </m:r>
                      </m:e>
                    </m:acc>
                  </m:oMath>
                </a14:m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与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000" i="1" dirty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</m:ctrlPr>
                          </m:sSubPr>
                          <m:e>
                            <m:r>
                              <a:rPr lang="en-US" altLang="zh-CN" sz="2000" dirty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𝐖𝐑</m:t>
                            </m:r>
                          </m:e>
                          <m:sub>
                            <m:r>
                              <a:rPr lang="en-US" altLang="zh-CN" sz="2000" dirty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𝟏</m:t>
                            </m:r>
                          </m:sub>
                        </m:sSub>
                      </m:e>
                    </m:acc>
                  </m:oMath>
                </a14:m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都变高电平时，才能使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zh-CN" altLang="en-US" sz="2000" i="1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zh-CN" altLang="en-US" sz="2000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𝐋𝐄</m:t>
                        </m:r>
                        <m:r>
                          <a:rPr lang="zh-CN" altLang="en-US" sz="2000" baseline="-25000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𝟏</m:t>
                        </m:r>
                      </m:e>
                    </m:acc>
                    <m:r>
                      <a:rPr lang="zh-CN" altLang="en-US" sz="2000" i="1" baseline="-25000" dirty="0"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 </m:t>
                    </m:r>
                  </m:oMath>
                </a14:m>
                <a:r>
                  <a:rPr lang="en-US" altLang="zh-CN" sz="2000" dirty="0">
                    <a:latin typeface="+mn-lt"/>
                    <a:ea typeface="+mn-ea"/>
                    <a:cs typeface="+mn-ea"/>
                    <a:sym typeface="+mn-lt"/>
                  </a:rPr>
                  <a:t>=0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，对输入数据锁存，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实现第一级缓冲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。同理，当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𝐗𝐅𝐄𝐑</m:t>
                        </m:r>
                      </m:e>
                    </m:acc>
                  </m:oMath>
                </a14:m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与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</m:ctrlPr>
                          </m:sSubPr>
                          <m:e>
                            <m:r>
                              <a:rPr lang="en-US" altLang="zh-CN" sz="2000" dirty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𝐖𝐑</m:t>
                            </m:r>
                          </m:e>
                          <m:sub>
                            <m:r>
                              <a:rPr lang="en-US" altLang="zh-CN" sz="2000" i="1" dirty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𝟐</m:t>
                            </m:r>
                          </m:sub>
                        </m:sSub>
                      </m:e>
                    </m:acc>
                  </m:oMath>
                </a14:m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同时为低电平时，使得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zh-CN" altLang="en-US" sz="2000" i="1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000" i="1" dirty="0" smtClean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</m:ctrlPr>
                          </m:sSubPr>
                          <m:e>
                            <m:r>
                              <a:rPr lang="zh-CN" altLang="en-US" sz="2000" dirty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𝐋𝐄</m:t>
                            </m:r>
                          </m:e>
                          <m:sub>
                            <m:r>
                              <a:rPr lang="en-US" altLang="zh-CN" sz="2000" b="1" i="1" dirty="0" smtClean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𝟐</m:t>
                            </m:r>
                          </m:sub>
                        </m:sSub>
                      </m:e>
                    </m:acc>
                    <m:r>
                      <a:rPr lang="zh-CN" altLang="en-US" sz="2000" i="1" baseline="-25000" dirty="0"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 </m:t>
                    </m:r>
                  </m:oMath>
                </a14:m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=1，第一级缓冲的数据送到第二级缓冲器；当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sz="2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𝐗𝐅𝐄𝐑</m:t>
                        </m:r>
                      </m:e>
                    </m:acc>
                  </m:oMath>
                </a14:m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和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</m:ctrlPr>
                          </m:sSubPr>
                          <m:e>
                            <m:r>
                              <a:rPr lang="en-US" altLang="zh-CN" sz="2000" dirty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𝐖𝐑</m:t>
                            </m:r>
                          </m:e>
                          <m:sub>
                            <m:r>
                              <a:rPr lang="en-US" altLang="zh-CN" sz="2000" i="1" dirty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𝟐</m:t>
                            </m:r>
                          </m:sub>
                        </m:sSub>
                      </m:e>
                    </m:acc>
                  </m:oMath>
                </a14:m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上升沿使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zh-CN" altLang="en-US" sz="2000" i="1" dirty="0"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</m:ctrlPr>
                          </m:sSubPr>
                          <m:e>
                            <m:r>
                              <a:rPr lang="zh-CN" altLang="en-US" sz="2000" dirty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𝐋𝐄</m:t>
                            </m:r>
                          </m:e>
                          <m:sub>
                            <m:r>
                              <a:rPr lang="en-US" altLang="zh-CN" sz="2000" i="1" dirty="0"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𝟐</m:t>
                            </m:r>
                          </m:sub>
                        </m:sSub>
                      </m:e>
                    </m:acc>
                  </m:oMath>
                </a14:m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=0时，将这个数据锁存在第二级缓冲器中，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实现第二级缓冲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，</a:t>
                </a:r>
                <a:r>
                  <a:rPr lang="zh-CN" altLang="en-US" sz="2000" b="1" dirty="0">
                    <a:latin typeface="+mn-lt"/>
                    <a:ea typeface="+mn-ea"/>
                    <a:cs typeface="+mn-ea"/>
                    <a:sym typeface="+mn-lt"/>
                  </a:rPr>
                  <a:t>并开始转换</a:t>
                </a:r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。</a:t>
                </a:r>
                <a:endParaRPr lang="zh-CN" altLang="en-US" sz="20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63495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8625" y="1052513"/>
                <a:ext cx="8286750" cy="5592557"/>
              </a:xfrm>
              <a:prstGeom prst="rect">
                <a:avLst/>
              </a:prstGeom>
              <a:blipFill rotWithShape="1">
                <a:blip r:embed="rId1"/>
                <a:stretch>
                  <a:fillRect t="-6" r="-1433" b="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7"/>
          <p:cNvGrpSpPr/>
          <p:nvPr/>
        </p:nvGrpSpPr>
        <p:grpSpPr bwMode="auto">
          <a:xfrm>
            <a:off x="434975" y="3460750"/>
            <a:ext cx="7772400" cy="2830513"/>
            <a:chOff x="0" y="1005"/>
            <a:chExt cx="4896" cy="1783"/>
          </a:xfrm>
        </p:grpSpPr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2692" y="2386"/>
              <a:ext cx="483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LE2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1778" y="2386"/>
              <a:ext cx="484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LE1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3115" y="2377"/>
              <a:ext cx="1081" cy="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80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DAC0832</a:t>
              </a:r>
              <a:endParaRPr lang="en-US" altLang="zh-CN" sz="28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1477" y="1150"/>
              <a:ext cx="561" cy="1197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输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>
                <a:spcBef>
                  <a:spcPts val="0"/>
                </a:spcBef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入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寄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存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器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0" y="1477"/>
              <a:ext cx="104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DI0</a:t>
              </a: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～</a:t>
              </a: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DI7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1712" y="2362"/>
              <a:ext cx="27" cy="28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00" h="20000">
                  <a:moveTo>
                    <a:pt x="19854" y="0"/>
                  </a:moveTo>
                  <a:lnTo>
                    <a:pt x="19854" y="19942"/>
                  </a:lnTo>
                  <a:lnTo>
                    <a:pt x="0" y="19942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14"/>
            <p:cNvSpPr/>
            <p:nvPr/>
          </p:nvSpPr>
          <p:spPr bwMode="auto">
            <a:xfrm>
              <a:off x="2649" y="2346"/>
              <a:ext cx="27" cy="31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00" h="20000">
                  <a:moveTo>
                    <a:pt x="19979" y="0"/>
                  </a:moveTo>
                  <a:lnTo>
                    <a:pt x="19979" y="19985"/>
                  </a:lnTo>
                  <a:lnTo>
                    <a:pt x="0" y="19985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2054" y="1740"/>
              <a:ext cx="329" cy="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3304" y="1150"/>
              <a:ext cx="561" cy="1197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ts val="600"/>
                </a:spcBef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D/A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转</a:t>
              </a: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换</a:t>
              </a: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器</a:t>
              </a: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Rectangle 17"/>
            <p:cNvSpPr>
              <a:spLocks noChangeArrowheads="1"/>
            </p:cNvSpPr>
            <p:nvPr/>
          </p:nvSpPr>
          <p:spPr bwMode="auto">
            <a:xfrm>
              <a:off x="2391" y="1150"/>
              <a:ext cx="560" cy="1197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ts val="600"/>
                </a:spcBef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DAC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寄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存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器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2967" y="1740"/>
              <a:ext cx="329" cy="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Rectangle 19"/>
            <p:cNvSpPr>
              <a:spLocks noChangeArrowheads="1"/>
            </p:cNvSpPr>
            <p:nvPr/>
          </p:nvSpPr>
          <p:spPr bwMode="auto">
            <a:xfrm>
              <a:off x="1158" y="1005"/>
              <a:ext cx="3022" cy="1783"/>
            </a:xfrm>
            <a:prstGeom prst="rect">
              <a:avLst/>
            </a:prstGeom>
            <a:noFill/>
            <a:ln w="28575">
              <a:solidFill>
                <a:srgbClr val="A50021"/>
              </a:solidFill>
              <a:prstDash val="sysDot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3866" y="1726"/>
              <a:ext cx="56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4344" y="1745"/>
              <a:ext cx="55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Iout1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>
              <a:off x="868" y="1739"/>
              <a:ext cx="605" cy="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866775" y="1330326"/>
            <a:ext cx="5864225" cy="692150"/>
          </a:xfrm>
        </p:spPr>
        <p:txBody>
          <a:bodyPr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2800" b="1" kern="1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DAC0832</a:t>
            </a:r>
            <a:r>
              <a:rPr lang="zh-CN" altLang="en-US" sz="2800" b="1" kern="1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的工作方式：</a:t>
            </a:r>
            <a:r>
              <a:rPr lang="zh-CN" altLang="en-US" sz="2800" b="1" kern="1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直通方式</a:t>
            </a:r>
            <a:endParaRPr lang="zh-CN" altLang="en-US" sz="2800" b="1" kern="12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60513" y="2100263"/>
            <a:ext cx="5811837" cy="1096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−"/>
            </a:pPr>
            <a:r>
              <a:rPr lang="en-US" altLang="zh-CN" sz="2600" b="1" dirty="0">
                <a:cs typeface="+mn-ea"/>
                <a:sym typeface="+mn-lt"/>
              </a:rPr>
              <a:t>LE1</a:t>
            </a:r>
            <a:r>
              <a:rPr lang="zh-CN" altLang="en-US" sz="2600" b="1" dirty="0">
                <a:cs typeface="+mn-ea"/>
                <a:sym typeface="+mn-lt"/>
              </a:rPr>
              <a:t>＝</a:t>
            </a:r>
            <a:r>
              <a:rPr lang="en-US" altLang="zh-CN" sz="2600" b="1" dirty="0">
                <a:cs typeface="+mn-ea"/>
                <a:sym typeface="+mn-lt"/>
              </a:rPr>
              <a:t>LE2</a:t>
            </a:r>
            <a:r>
              <a:rPr lang="zh-CN" altLang="en-US" sz="2600" b="1" dirty="0">
                <a:cs typeface="+mn-ea"/>
                <a:sym typeface="+mn-lt"/>
              </a:rPr>
              <a:t>＝</a:t>
            </a:r>
            <a:r>
              <a:rPr lang="en-US" altLang="zh-CN" sz="2600" b="1" dirty="0">
                <a:cs typeface="+mn-ea"/>
                <a:sym typeface="+mn-lt"/>
              </a:rPr>
              <a:t>1</a:t>
            </a:r>
            <a:endParaRPr lang="en-US" altLang="zh-CN" sz="2600" b="1" dirty="0"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Char char="−"/>
            </a:pPr>
            <a:r>
              <a:rPr lang="zh-CN" altLang="en-US" sz="2600" b="1" dirty="0">
                <a:cs typeface="+mn-ea"/>
                <a:sym typeface="+mn-lt"/>
              </a:rPr>
              <a:t>输入的数字数据直接进入</a:t>
            </a:r>
            <a:r>
              <a:rPr lang="en-US" altLang="zh-CN" sz="2600" b="1" dirty="0">
                <a:cs typeface="+mn-ea"/>
                <a:sym typeface="+mn-lt"/>
              </a:rPr>
              <a:t>D/A</a:t>
            </a:r>
            <a:r>
              <a:rPr lang="zh-CN" altLang="en-US" sz="2600" b="1" dirty="0">
                <a:cs typeface="+mn-ea"/>
                <a:sym typeface="+mn-lt"/>
              </a:rPr>
              <a:t>转换器</a:t>
            </a:r>
            <a:endParaRPr lang="zh-CN" altLang="en-US" sz="2600" b="1" dirty="0">
              <a:cs typeface="+mn-ea"/>
              <a:sym typeface="+mn-lt"/>
            </a:endParaRPr>
          </a:p>
        </p:txBody>
      </p:sp>
      <p:sp>
        <p:nvSpPr>
          <p:cNvPr id="167961" name="Line 25"/>
          <p:cNvSpPr>
            <a:spLocks noChangeShapeType="1"/>
          </p:cNvSpPr>
          <p:nvPr/>
        </p:nvSpPr>
        <p:spPr bwMode="auto">
          <a:xfrm>
            <a:off x="2366962" y="4629150"/>
            <a:ext cx="3311525" cy="0"/>
          </a:xfrm>
          <a:prstGeom prst="line">
            <a:avLst/>
          </a:prstGeom>
          <a:noFill/>
          <a:ln w="38100">
            <a:solidFill>
              <a:srgbClr val="A50021"/>
            </a:solidFill>
            <a:miter lim="800000"/>
            <a:tailEnd type="triangle" w="med" len="med"/>
          </a:ln>
          <a:effectLst>
            <a:outerShdw dist="35921" dir="2700000" algn="ctr" rotWithShape="0">
              <a:srgbClr val="A6ADC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7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7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7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7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7"/>
          <p:cNvGrpSpPr/>
          <p:nvPr/>
        </p:nvGrpSpPr>
        <p:grpSpPr bwMode="auto">
          <a:xfrm>
            <a:off x="587375" y="3508375"/>
            <a:ext cx="7772400" cy="2830513"/>
            <a:chOff x="0" y="1005"/>
            <a:chExt cx="4896" cy="1783"/>
          </a:xfrm>
        </p:grpSpPr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2692" y="2386"/>
              <a:ext cx="483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LE2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Rectangle 9"/>
            <p:cNvSpPr>
              <a:spLocks noChangeArrowheads="1"/>
            </p:cNvSpPr>
            <p:nvPr/>
          </p:nvSpPr>
          <p:spPr bwMode="auto">
            <a:xfrm>
              <a:off x="1778" y="2386"/>
              <a:ext cx="484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LE1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Rectangle 10"/>
            <p:cNvSpPr>
              <a:spLocks noChangeArrowheads="1"/>
            </p:cNvSpPr>
            <p:nvPr/>
          </p:nvSpPr>
          <p:spPr bwMode="auto">
            <a:xfrm>
              <a:off x="3115" y="2377"/>
              <a:ext cx="1081" cy="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80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DAC0832</a:t>
              </a:r>
              <a:endParaRPr lang="en-US" altLang="zh-CN" sz="28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Rectangle 11"/>
            <p:cNvSpPr>
              <a:spLocks noChangeArrowheads="1"/>
            </p:cNvSpPr>
            <p:nvPr/>
          </p:nvSpPr>
          <p:spPr bwMode="auto">
            <a:xfrm>
              <a:off x="1477" y="1150"/>
              <a:ext cx="561" cy="1197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输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>
                <a:spcBef>
                  <a:spcPts val="0"/>
                </a:spcBef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入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寄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存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器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Rectangle 12"/>
            <p:cNvSpPr>
              <a:spLocks noChangeArrowheads="1"/>
            </p:cNvSpPr>
            <p:nvPr/>
          </p:nvSpPr>
          <p:spPr bwMode="auto">
            <a:xfrm>
              <a:off x="0" y="1477"/>
              <a:ext cx="104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DI0</a:t>
              </a: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～</a:t>
              </a: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DI7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1712" y="2362"/>
              <a:ext cx="27" cy="28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00" h="20000">
                  <a:moveTo>
                    <a:pt x="19854" y="0"/>
                  </a:moveTo>
                  <a:lnTo>
                    <a:pt x="19854" y="19942"/>
                  </a:lnTo>
                  <a:lnTo>
                    <a:pt x="0" y="19942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2649" y="2346"/>
              <a:ext cx="27" cy="31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00" h="20000">
                  <a:moveTo>
                    <a:pt x="19979" y="0"/>
                  </a:moveTo>
                  <a:lnTo>
                    <a:pt x="19979" y="19985"/>
                  </a:lnTo>
                  <a:lnTo>
                    <a:pt x="0" y="19985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Line 15"/>
            <p:cNvSpPr>
              <a:spLocks noChangeShapeType="1"/>
            </p:cNvSpPr>
            <p:nvPr/>
          </p:nvSpPr>
          <p:spPr bwMode="auto">
            <a:xfrm>
              <a:off x="2054" y="1740"/>
              <a:ext cx="329" cy="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Rectangle 16"/>
            <p:cNvSpPr>
              <a:spLocks noChangeArrowheads="1"/>
            </p:cNvSpPr>
            <p:nvPr/>
          </p:nvSpPr>
          <p:spPr bwMode="auto">
            <a:xfrm>
              <a:off x="3304" y="1150"/>
              <a:ext cx="561" cy="1197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ts val="600"/>
                </a:spcBef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D/A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转</a:t>
              </a: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换</a:t>
              </a: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器</a:t>
              </a: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Rectangle 17"/>
            <p:cNvSpPr>
              <a:spLocks noChangeArrowheads="1"/>
            </p:cNvSpPr>
            <p:nvPr/>
          </p:nvSpPr>
          <p:spPr bwMode="auto">
            <a:xfrm>
              <a:off x="2391" y="1150"/>
              <a:ext cx="560" cy="1197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ts val="600"/>
                </a:spcBef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DAC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寄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存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器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Line 18"/>
            <p:cNvSpPr>
              <a:spLocks noChangeShapeType="1"/>
            </p:cNvSpPr>
            <p:nvPr/>
          </p:nvSpPr>
          <p:spPr bwMode="auto">
            <a:xfrm>
              <a:off x="2967" y="1740"/>
              <a:ext cx="329" cy="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Rectangle 19"/>
            <p:cNvSpPr>
              <a:spLocks noChangeArrowheads="1"/>
            </p:cNvSpPr>
            <p:nvPr/>
          </p:nvSpPr>
          <p:spPr bwMode="auto">
            <a:xfrm>
              <a:off x="1158" y="1005"/>
              <a:ext cx="3022" cy="1783"/>
            </a:xfrm>
            <a:prstGeom prst="rect">
              <a:avLst/>
            </a:prstGeom>
            <a:noFill/>
            <a:ln w="28575">
              <a:solidFill>
                <a:srgbClr val="A50021"/>
              </a:solidFill>
              <a:prstDash val="sysDot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Line 20"/>
            <p:cNvSpPr>
              <a:spLocks noChangeShapeType="1"/>
            </p:cNvSpPr>
            <p:nvPr/>
          </p:nvSpPr>
          <p:spPr bwMode="auto">
            <a:xfrm>
              <a:off x="3866" y="1726"/>
              <a:ext cx="56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Rectangle 21"/>
            <p:cNvSpPr>
              <a:spLocks noChangeArrowheads="1"/>
            </p:cNvSpPr>
            <p:nvPr/>
          </p:nvSpPr>
          <p:spPr bwMode="auto">
            <a:xfrm>
              <a:off x="4344" y="1745"/>
              <a:ext cx="55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Iout1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Line 22"/>
            <p:cNvSpPr>
              <a:spLocks noChangeShapeType="1"/>
            </p:cNvSpPr>
            <p:nvPr/>
          </p:nvSpPr>
          <p:spPr bwMode="auto">
            <a:xfrm>
              <a:off x="868" y="1739"/>
              <a:ext cx="605" cy="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184275"/>
            <a:ext cx="6561138" cy="504825"/>
          </a:xfrm>
        </p:spPr>
        <p:txBody>
          <a:bodyPr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2800" b="1" kern="1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DAC0832</a:t>
            </a:r>
            <a:r>
              <a:rPr lang="zh-CN" altLang="en-US" sz="2800" b="1" kern="1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的工作方式：</a:t>
            </a:r>
            <a:r>
              <a:rPr lang="zh-CN" altLang="en-US" sz="2800" b="1" kern="1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单缓冲方式</a:t>
            </a:r>
            <a:endParaRPr lang="zh-CN" altLang="en-US" sz="2800" b="1" kern="12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58938" y="1765300"/>
            <a:ext cx="6572250" cy="14843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−"/>
            </a:pPr>
            <a:r>
              <a:rPr lang="en-US" altLang="zh-CN" sz="2600" b="1" dirty="0">
                <a:cs typeface="+mn-ea"/>
                <a:sym typeface="+mn-lt"/>
              </a:rPr>
              <a:t>LE1</a:t>
            </a:r>
            <a:r>
              <a:rPr lang="zh-CN" altLang="en-US" sz="2600" b="1" dirty="0">
                <a:cs typeface="+mn-ea"/>
                <a:sym typeface="+mn-lt"/>
              </a:rPr>
              <a:t>＝</a:t>
            </a:r>
            <a:r>
              <a:rPr lang="en-US" altLang="zh-CN" sz="2600" b="1" dirty="0">
                <a:cs typeface="+mn-ea"/>
                <a:sym typeface="+mn-lt"/>
              </a:rPr>
              <a:t>1</a:t>
            </a:r>
            <a:r>
              <a:rPr lang="zh-CN" altLang="en-US" sz="2600" b="1" dirty="0">
                <a:cs typeface="+mn-ea"/>
                <a:sym typeface="+mn-lt"/>
              </a:rPr>
              <a:t>，或者</a:t>
            </a:r>
            <a:r>
              <a:rPr lang="en-US" altLang="zh-CN" sz="2600" b="1" dirty="0">
                <a:cs typeface="+mn-ea"/>
                <a:sym typeface="+mn-lt"/>
              </a:rPr>
              <a:t>LE2</a:t>
            </a:r>
            <a:r>
              <a:rPr lang="zh-CN" altLang="en-US" sz="2600" b="1" dirty="0">
                <a:cs typeface="+mn-ea"/>
                <a:sym typeface="+mn-lt"/>
              </a:rPr>
              <a:t>＝</a:t>
            </a:r>
            <a:r>
              <a:rPr lang="en-US" altLang="zh-CN" sz="2600" b="1" dirty="0">
                <a:cs typeface="+mn-ea"/>
                <a:sym typeface="+mn-lt"/>
              </a:rPr>
              <a:t>1</a:t>
            </a:r>
            <a:endParaRPr lang="en-US" altLang="zh-CN" sz="2600" b="1" dirty="0"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Char char="−"/>
            </a:pPr>
            <a:r>
              <a:rPr lang="zh-CN" altLang="en-US" sz="2600" b="1" dirty="0">
                <a:cs typeface="+mn-ea"/>
                <a:sym typeface="+mn-lt"/>
              </a:rPr>
              <a:t>两个寄存器之一始终处于直通状态</a:t>
            </a:r>
            <a:endParaRPr lang="zh-CN" altLang="en-US" sz="2600" b="1" dirty="0"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Char char="−"/>
            </a:pPr>
            <a:r>
              <a:rPr lang="zh-CN" altLang="en-US" sz="2600" b="1" dirty="0">
                <a:cs typeface="+mn-ea"/>
                <a:sym typeface="+mn-lt"/>
              </a:rPr>
              <a:t>另一个寄存器处于受控状态（缓冲状态）</a:t>
            </a:r>
            <a:endParaRPr lang="zh-CN" altLang="en-US" sz="2600" b="1" dirty="0">
              <a:cs typeface="+mn-ea"/>
              <a:sym typeface="+mn-lt"/>
            </a:endParaRPr>
          </a:p>
        </p:txBody>
      </p:sp>
      <p:sp>
        <p:nvSpPr>
          <p:cNvPr id="170009" name="Line 25"/>
          <p:cNvSpPr>
            <a:spLocks noChangeShapeType="1"/>
          </p:cNvSpPr>
          <p:nvPr/>
        </p:nvSpPr>
        <p:spPr bwMode="auto">
          <a:xfrm>
            <a:off x="1419225" y="4670425"/>
            <a:ext cx="2359025" cy="0"/>
          </a:xfrm>
          <a:prstGeom prst="line">
            <a:avLst/>
          </a:prstGeom>
          <a:noFill/>
          <a:ln w="38100">
            <a:solidFill>
              <a:srgbClr val="A50021"/>
            </a:solidFill>
            <a:miter lim="800000"/>
            <a:tailEnd type="triangle" w="med" len="med"/>
          </a:ln>
          <a:effectLst>
            <a:outerShdw dist="35921" dir="2700000" algn="ctr" rotWithShape="0">
              <a:srgbClr val="A6ADC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0010" name="Line 26"/>
          <p:cNvSpPr>
            <a:spLocks noChangeShapeType="1"/>
          </p:cNvSpPr>
          <p:nvPr/>
        </p:nvSpPr>
        <p:spPr bwMode="auto">
          <a:xfrm>
            <a:off x="3865563" y="4670425"/>
            <a:ext cx="500062" cy="0"/>
          </a:xfrm>
          <a:prstGeom prst="line">
            <a:avLst/>
          </a:prstGeom>
          <a:noFill/>
          <a:ln w="38100">
            <a:solidFill>
              <a:srgbClr val="A50021"/>
            </a:solidFill>
            <a:miter lim="800000"/>
            <a:tailEnd type="triangle" w="med" len="med"/>
          </a:ln>
          <a:effectLst>
            <a:outerShdw dist="35921" dir="2700000" algn="ctr" rotWithShape="0">
              <a:srgbClr val="A6ADC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Line 25"/>
          <p:cNvSpPr>
            <a:spLocks noChangeShapeType="1"/>
          </p:cNvSpPr>
          <p:nvPr/>
        </p:nvSpPr>
        <p:spPr bwMode="auto">
          <a:xfrm>
            <a:off x="3884613" y="5105400"/>
            <a:ext cx="1922462" cy="0"/>
          </a:xfrm>
          <a:prstGeom prst="line">
            <a:avLst/>
          </a:prstGeom>
          <a:noFill/>
          <a:ln w="38100">
            <a:solidFill>
              <a:srgbClr val="A50021"/>
            </a:solidFill>
            <a:miter lim="800000"/>
            <a:tailEnd type="triangle" w="med" len="med"/>
          </a:ln>
          <a:effectLst>
            <a:outerShdw dist="35921" dir="2700000" algn="ctr" rotWithShape="0">
              <a:srgbClr val="A6ADC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Line 26"/>
          <p:cNvSpPr>
            <a:spLocks noChangeShapeType="1"/>
          </p:cNvSpPr>
          <p:nvPr/>
        </p:nvSpPr>
        <p:spPr bwMode="auto">
          <a:xfrm>
            <a:off x="2403475" y="5105400"/>
            <a:ext cx="500063" cy="0"/>
          </a:xfrm>
          <a:prstGeom prst="line">
            <a:avLst/>
          </a:prstGeom>
          <a:noFill/>
          <a:ln w="38100">
            <a:solidFill>
              <a:srgbClr val="A50021"/>
            </a:solidFill>
            <a:miter lim="800000"/>
            <a:tailEnd type="triangle" w="med" len="med"/>
          </a:ln>
          <a:effectLst>
            <a:outerShdw dist="35921" dir="2700000" algn="ctr" rotWithShape="0">
              <a:srgbClr val="A6ADC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0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0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000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0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0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0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0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810418" y="1149352"/>
            <a:ext cx="6335713" cy="598488"/>
          </a:xfrm>
        </p:spPr>
        <p:txBody>
          <a:bodyPr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2800" b="1" kern="1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DAC0832</a:t>
            </a:r>
            <a:r>
              <a:rPr lang="zh-CN" altLang="en-US" sz="2800" b="1" kern="1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的工作方式：</a:t>
            </a:r>
            <a:r>
              <a:rPr lang="zh-CN" altLang="en-US" sz="2800" b="1" kern="1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双缓冲方式</a:t>
            </a:r>
            <a:endParaRPr lang="zh-CN" altLang="en-US" sz="2800" b="1" kern="12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5787" y="1874045"/>
            <a:ext cx="8150226" cy="14843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−"/>
            </a:pPr>
            <a:r>
              <a:rPr lang="zh-CN" altLang="en-US" sz="2600" b="1" dirty="0">
                <a:cs typeface="+mn-ea"/>
                <a:sym typeface="+mn-lt"/>
              </a:rPr>
              <a:t>两个寄存器都处于受控（缓冲）状态</a:t>
            </a:r>
            <a:endParaRPr lang="zh-CN" altLang="en-US" sz="2600" b="1" dirty="0"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Char char="−"/>
            </a:pPr>
            <a:r>
              <a:rPr lang="zh-CN" altLang="en-US" sz="2600" b="1" dirty="0">
                <a:cs typeface="+mn-ea"/>
                <a:sym typeface="+mn-lt"/>
              </a:rPr>
              <a:t>能够对一个数据进行</a:t>
            </a:r>
            <a:r>
              <a:rPr lang="en-US" altLang="zh-CN" sz="2600" b="1" dirty="0">
                <a:cs typeface="+mn-ea"/>
                <a:sym typeface="+mn-lt"/>
              </a:rPr>
              <a:t>D/A</a:t>
            </a:r>
            <a:r>
              <a:rPr lang="zh-CN" altLang="en-US" sz="2600" b="1" dirty="0">
                <a:cs typeface="+mn-ea"/>
                <a:sym typeface="+mn-lt"/>
              </a:rPr>
              <a:t>转换的同时输入另一个数据</a:t>
            </a:r>
            <a:endParaRPr lang="zh-CN" altLang="en-US" sz="2600" b="1" dirty="0">
              <a:cs typeface="+mn-ea"/>
              <a:sym typeface="+mn-lt"/>
            </a:endParaRPr>
          </a:p>
        </p:txBody>
      </p:sp>
      <p:grpSp>
        <p:nvGrpSpPr>
          <p:cNvPr id="65540" name="Group 7"/>
          <p:cNvGrpSpPr/>
          <p:nvPr/>
        </p:nvGrpSpPr>
        <p:grpSpPr bwMode="auto">
          <a:xfrm>
            <a:off x="387350" y="3517900"/>
            <a:ext cx="7772400" cy="2830513"/>
            <a:chOff x="0" y="1005"/>
            <a:chExt cx="4896" cy="1783"/>
          </a:xfrm>
        </p:grpSpPr>
        <p:sp>
          <p:nvSpPr>
            <p:cNvPr id="65544" name="Rectangle 8"/>
            <p:cNvSpPr>
              <a:spLocks noChangeArrowheads="1"/>
            </p:cNvSpPr>
            <p:nvPr/>
          </p:nvSpPr>
          <p:spPr bwMode="auto">
            <a:xfrm>
              <a:off x="2692" y="2386"/>
              <a:ext cx="483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LE2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545" name="Rectangle 9"/>
            <p:cNvSpPr>
              <a:spLocks noChangeArrowheads="1"/>
            </p:cNvSpPr>
            <p:nvPr/>
          </p:nvSpPr>
          <p:spPr bwMode="auto">
            <a:xfrm>
              <a:off x="1778" y="2386"/>
              <a:ext cx="484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LE1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546" name="Rectangle 10"/>
            <p:cNvSpPr>
              <a:spLocks noChangeArrowheads="1"/>
            </p:cNvSpPr>
            <p:nvPr/>
          </p:nvSpPr>
          <p:spPr bwMode="auto">
            <a:xfrm>
              <a:off x="3115" y="2377"/>
              <a:ext cx="1081" cy="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80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DAC0832</a:t>
              </a:r>
              <a:endParaRPr lang="en-US" altLang="zh-CN" sz="28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547" name="Rectangle 11"/>
            <p:cNvSpPr>
              <a:spLocks noChangeArrowheads="1"/>
            </p:cNvSpPr>
            <p:nvPr/>
          </p:nvSpPr>
          <p:spPr bwMode="auto">
            <a:xfrm>
              <a:off x="1477" y="1150"/>
              <a:ext cx="561" cy="1197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输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>
                <a:spcBef>
                  <a:spcPts val="0"/>
                </a:spcBef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入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寄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存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器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548" name="Rectangle 12"/>
            <p:cNvSpPr>
              <a:spLocks noChangeArrowheads="1"/>
            </p:cNvSpPr>
            <p:nvPr/>
          </p:nvSpPr>
          <p:spPr bwMode="auto">
            <a:xfrm>
              <a:off x="0" y="1477"/>
              <a:ext cx="104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DI0</a:t>
              </a: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～</a:t>
              </a: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DI7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549" name="Freeform 13"/>
            <p:cNvSpPr/>
            <p:nvPr/>
          </p:nvSpPr>
          <p:spPr bwMode="auto">
            <a:xfrm>
              <a:off x="1712" y="2362"/>
              <a:ext cx="27" cy="28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00" h="20000">
                  <a:moveTo>
                    <a:pt x="19854" y="0"/>
                  </a:moveTo>
                  <a:lnTo>
                    <a:pt x="19854" y="19942"/>
                  </a:lnTo>
                  <a:lnTo>
                    <a:pt x="0" y="19942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550" name="Freeform 14"/>
            <p:cNvSpPr/>
            <p:nvPr/>
          </p:nvSpPr>
          <p:spPr bwMode="auto">
            <a:xfrm>
              <a:off x="2649" y="2346"/>
              <a:ext cx="27" cy="31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00" h="20000">
                  <a:moveTo>
                    <a:pt x="19979" y="0"/>
                  </a:moveTo>
                  <a:lnTo>
                    <a:pt x="19979" y="19985"/>
                  </a:lnTo>
                  <a:lnTo>
                    <a:pt x="0" y="19985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551" name="Line 15"/>
            <p:cNvSpPr>
              <a:spLocks noChangeShapeType="1"/>
            </p:cNvSpPr>
            <p:nvPr/>
          </p:nvSpPr>
          <p:spPr bwMode="auto">
            <a:xfrm>
              <a:off x="2054" y="1740"/>
              <a:ext cx="329" cy="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552" name="Rectangle 16"/>
            <p:cNvSpPr>
              <a:spLocks noChangeArrowheads="1"/>
            </p:cNvSpPr>
            <p:nvPr/>
          </p:nvSpPr>
          <p:spPr bwMode="auto">
            <a:xfrm>
              <a:off x="3304" y="1150"/>
              <a:ext cx="561" cy="1197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ts val="600"/>
                </a:spcBef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D/A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转</a:t>
              </a: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换</a:t>
              </a: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器</a:t>
              </a: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553" name="Rectangle 17"/>
            <p:cNvSpPr>
              <a:spLocks noChangeArrowheads="1"/>
            </p:cNvSpPr>
            <p:nvPr/>
          </p:nvSpPr>
          <p:spPr bwMode="auto">
            <a:xfrm>
              <a:off x="2391" y="1150"/>
              <a:ext cx="560" cy="1197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ts val="600"/>
                </a:spcBef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DAC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寄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存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器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554" name="Line 18"/>
            <p:cNvSpPr>
              <a:spLocks noChangeShapeType="1"/>
            </p:cNvSpPr>
            <p:nvPr/>
          </p:nvSpPr>
          <p:spPr bwMode="auto">
            <a:xfrm>
              <a:off x="2967" y="1740"/>
              <a:ext cx="329" cy="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555" name="Rectangle 19"/>
            <p:cNvSpPr>
              <a:spLocks noChangeArrowheads="1"/>
            </p:cNvSpPr>
            <p:nvPr/>
          </p:nvSpPr>
          <p:spPr bwMode="auto">
            <a:xfrm>
              <a:off x="1158" y="1005"/>
              <a:ext cx="3022" cy="1783"/>
            </a:xfrm>
            <a:prstGeom prst="rect">
              <a:avLst/>
            </a:prstGeom>
            <a:noFill/>
            <a:ln w="28575">
              <a:solidFill>
                <a:srgbClr val="A50021"/>
              </a:solidFill>
              <a:prstDash val="sysDot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556" name="Line 20"/>
            <p:cNvSpPr>
              <a:spLocks noChangeShapeType="1"/>
            </p:cNvSpPr>
            <p:nvPr/>
          </p:nvSpPr>
          <p:spPr bwMode="auto">
            <a:xfrm>
              <a:off x="3866" y="1726"/>
              <a:ext cx="56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557" name="Rectangle 21"/>
            <p:cNvSpPr>
              <a:spLocks noChangeArrowheads="1"/>
            </p:cNvSpPr>
            <p:nvPr/>
          </p:nvSpPr>
          <p:spPr bwMode="auto">
            <a:xfrm>
              <a:off x="4344" y="1745"/>
              <a:ext cx="55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700" tIns="12700" rIns="12700" bIns="1270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Iout1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558" name="Line 22"/>
            <p:cNvSpPr>
              <a:spLocks noChangeShapeType="1"/>
            </p:cNvSpPr>
            <p:nvPr/>
          </p:nvSpPr>
          <p:spPr bwMode="auto">
            <a:xfrm>
              <a:off x="868" y="1739"/>
              <a:ext cx="605" cy="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71033" name="Line 25"/>
          <p:cNvSpPr>
            <a:spLocks noChangeShapeType="1"/>
          </p:cNvSpPr>
          <p:nvPr/>
        </p:nvSpPr>
        <p:spPr bwMode="auto">
          <a:xfrm>
            <a:off x="1816100" y="4697413"/>
            <a:ext cx="939800" cy="0"/>
          </a:xfrm>
          <a:prstGeom prst="line">
            <a:avLst/>
          </a:prstGeom>
          <a:noFill/>
          <a:ln w="38100">
            <a:solidFill>
              <a:srgbClr val="A50021"/>
            </a:solidFill>
            <a:miter lim="800000"/>
            <a:tailEnd type="triangle" w="med" len="med"/>
          </a:ln>
          <a:effectLst>
            <a:outerShdw dist="35921" dir="2700000" algn="ctr" rotWithShape="0">
              <a:srgbClr val="A6ADC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1034" name="Line 26"/>
          <p:cNvSpPr>
            <a:spLocks noChangeShapeType="1"/>
          </p:cNvSpPr>
          <p:nvPr/>
        </p:nvSpPr>
        <p:spPr bwMode="auto">
          <a:xfrm>
            <a:off x="3621088" y="4697413"/>
            <a:ext cx="579437" cy="0"/>
          </a:xfrm>
          <a:prstGeom prst="line">
            <a:avLst/>
          </a:prstGeom>
          <a:noFill/>
          <a:ln w="38100">
            <a:solidFill>
              <a:srgbClr val="A50021"/>
            </a:solidFill>
            <a:miter lim="800000"/>
            <a:tailEnd type="triangle" w="med" len="med"/>
          </a:ln>
          <a:effectLst>
            <a:outerShdw dist="35921" dir="2700000" algn="ctr" rotWithShape="0">
              <a:srgbClr val="A6ADC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1035" name="Line 27"/>
          <p:cNvSpPr>
            <a:spLocks noChangeShapeType="1"/>
          </p:cNvSpPr>
          <p:nvPr/>
        </p:nvSpPr>
        <p:spPr bwMode="auto">
          <a:xfrm>
            <a:off x="5087938" y="4697413"/>
            <a:ext cx="579437" cy="0"/>
          </a:xfrm>
          <a:prstGeom prst="line">
            <a:avLst/>
          </a:prstGeom>
          <a:noFill/>
          <a:ln w="38100">
            <a:solidFill>
              <a:srgbClr val="A50021"/>
            </a:solidFill>
            <a:miter lim="800000"/>
            <a:tailEnd type="triangle" w="med" len="med"/>
          </a:ln>
          <a:effectLst>
            <a:outerShdw dist="35921" dir="2700000" algn="ctr" rotWithShape="0">
              <a:srgbClr val="A6ADC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103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930275" y="1263650"/>
            <a:ext cx="735965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DAC0832</a:t>
            </a:r>
            <a:r>
              <a:rPr lang="zh-CN" altLang="en-US" sz="2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双缓冲方式的典型用法：</a:t>
            </a:r>
            <a:endParaRPr lang="zh-CN" altLang="en-US" sz="28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多目标的同时控制</a:t>
            </a:r>
            <a:endParaRPr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6563" name="Group 16"/>
          <p:cNvGrpSpPr/>
          <p:nvPr/>
        </p:nvGrpSpPr>
        <p:grpSpPr bwMode="auto">
          <a:xfrm>
            <a:off x="1104900" y="2466975"/>
            <a:ext cx="6934200" cy="3429000"/>
            <a:chOff x="816" y="1392"/>
            <a:chExt cx="4368" cy="2160"/>
          </a:xfrm>
        </p:grpSpPr>
        <p:sp>
          <p:nvSpPr>
            <p:cNvPr id="66564" name="Rectangle 4"/>
            <p:cNvSpPr>
              <a:spLocks noChangeArrowheads="1"/>
            </p:cNvSpPr>
            <p:nvPr/>
          </p:nvSpPr>
          <p:spPr bwMode="auto">
            <a:xfrm>
              <a:off x="816" y="1728"/>
              <a:ext cx="672" cy="15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CPU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565" name="Rectangle 5"/>
            <p:cNvSpPr>
              <a:spLocks noChangeArrowheads="1"/>
            </p:cNvSpPr>
            <p:nvPr/>
          </p:nvSpPr>
          <p:spPr bwMode="auto">
            <a:xfrm>
              <a:off x="2736" y="1488"/>
              <a:ext cx="576" cy="91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DAC</a:t>
              </a:r>
              <a:endParaRPr lang="en-US" altLang="zh-CN" sz="2000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0832</a:t>
              </a:r>
              <a:endParaRPr lang="en-US" altLang="zh-CN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566" name="Rectangle 6"/>
            <p:cNvSpPr>
              <a:spLocks noChangeArrowheads="1"/>
            </p:cNvSpPr>
            <p:nvPr/>
          </p:nvSpPr>
          <p:spPr bwMode="auto">
            <a:xfrm>
              <a:off x="2736" y="2640"/>
              <a:ext cx="576" cy="91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DAC</a:t>
              </a:r>
              <a:endParaRPr lang="en-US" altLang="zh-CN" sz="2000" dirty="0"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0832</a:t>
              </a:r>
              <a:endParaRPr lang="en-US" altLang="zh-CN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567" name="Rectangle 7"/>
            <p:cNvSpPr>
              <a:spLocks noChangeArrowheads="1"/>
            </p:cNvSpPr>
            <p:nvPr/>
          </p:nvSpPr>
          <p:spPr bwMode="auto">
            <a:xfrm>
              <a:off x="4176" y="1632"/>
              <a:ext cx="1008" cy="163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6969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568" name="Rectangle 8"/>
            <p:cNvSpPr>
              <a:spLocks noChangeArrowheads="1"/>
            </p:cNvSpPr>
            <p:nvPr/>
          </p:nvSpPr>
          <p:spPr bwMode="auto">
            <a:xfrm>
              <a:off x="4416" y="2688"/>
              <a:ext cx="576" cy="3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800">
                  <a:latin typeface="+mn-lt"/>
                  <a:ea typeface="+mn-ea"/>
                  <a:cs typeface="+mn-ea"/>
                  <a:sym typeface="+mn-lt"/>
                </a:rPr>
                <a:t>控制点</a:t>
              </a:r>
              <a:endParaRPr lang="zh-CN" altLang="en-US" sz="1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569" name="Rectangle 9"/>
            <p:cNvSpPr>
              <a:spLocks noChangeArrowheads="1"/>
            </p:cNvSpPr>
            <p:nvPr/>
          </p:nvSpPr>
          <p:spPr bwMode="auto">
            <a:xfrm>
              <a:off x="4416" y="1824"/>
              <a:ext cx="576" cy="3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800">
                  <a:latin typeface="+mn-lt"/>
                  <a:ea typeface="+mn-ea"/>
                  <a:cs typeface="+mn-ea"/>
                  <a:sym typeface="+mn-lt"/>
                </a:rPr>
                <a:t>控制点</a:t>
              </a:r>
              <a:endParaRPr lang="zh-CN" altLang="en-US" sz="1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570" name="AutoShape 10"/>
            <p:cNvSpPr>
              <a:spLocks noChangeArrowheads="1"/>
            </p:cNvSpPr>
            <p:nvPr/>
          </p:nvSpPr>
          <p:spPr bwMode="auto">
            <a:xfrm>
              <a:off x="1488" y="1968"/>
              <a:ext cx="1200" cy="144"/>
            </a:xfrm>
            <a:prstGeom prst="rightArrow">
              <a:avLst>
                <a:gd name="adj1" fmla="val 50000"/>
                <a:gd name="adj2" fmla="val 208333"/>
              </a:avLst>
            </a:prstGeom>
            <a:noFill/>
            <a:ln w="285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571" name="AutoShape 11"/>
            <p:cNvSpPr>
              <a:spLocks noChangeArrowheads="1"/>
            </p:cNvSpPr>
            <p:nvPr/>
          </p:nvSpPr>
          <p:spPr bwMode="auto">
            <a:xfrm>
              <a:off x="2064" y="2832"/>
              <a:ext cx="624" cy="144"/>
            </a:xfrm>
            <a:prstGeom prst="rightArrow">
              <a:avLst>
                <a:gd name="adj1" fmla="val 50000"/>
                <a:gd name="adj2" fmla="val 108333"/>
              </a:avLst>
            </a:prstGeom>
            <a:noFill/>
            <a:ln w="285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572" name="Rectangle 12"/>
            <p:cNvSpPr>
              <a:spLocks noChangeArrowheads="1"/>
            </p:cNvSpPr>
            <p:nvPr/>
          </p:nvSpPr>
          <p:spPr bwMode="auto">
            <a:xfrm>
              <a:off x="1968" y="2076"/>
              <a:ext cx="96" cy="86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573" name="Line 13"/>
            <p:cNvSpPr>
              <a:spLocks noChangeShapeType="1"/>
            </p:cNvSpPr>
            <p:nvPr/>
          </p:nvSpPr>
          <p:spPr bwMode="auto">
            <a:xfrm>
              <a:off x="3312" y="1968"/>
              <a:ext cx="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574" name="Line 14"/>
            <p:cNvSpPr>
              <a:spLocks noChangeShapeType="1"/>
            </p:cNvSpPr>
            <p:nvPr/>
          </p:nvSpPr>
          <p:spPr bwMode="auto">
            <a:xfrm>
              <a:off x="3312" y="2880"/>
              <a:ext cx="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575" name="Text Box 15"/>
            <p:cNvSpPr txBox="1">
              <a:spLocks noChangeArrowheads="1"/>
            </p:cNvSpPr>
            <p:nvPr/>
          </p:nvSpPr>
          <p:spPr bwMode="auto">
            <a:xfrm>
              <a:off x="4320" y="1392"/>
              <a:ext cx="696" cy="23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>
                  <a:latin typeface="+mn-lt"/>
                  <a:ea typeface="+mn-ea"/>
                  <a:cs typeface="+mn-ea"/>
                  <a:sym typeface="+mn-lt"/>
                </a:rPr>
                <a:t>被控对象</a:t>
              </a:r>
              <a:endParaRPr lang="zh-CN" altLang="en-US" sz="180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/>
            </p:nvSpPr>
            <p:spPr>
              <a:xfrm>
                <a:off x="1104900" y="6158210"/>
                <a:ext cx="735965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rgbClr val="0033CC"/>
                    </a:solidFill>
                    <a:latin typeface="+mn-lt"/>
                    <a:ea typeface="+mn-ea"/>
                    <a:cs typeface="+mn-ea"/>
                    <a:sym typeface="+mn-lt"/>
                  </a:rPr>
                  <a:t>把各片的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i="1" dirty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i="1" dirty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</m:ctrlPr>
                          </m:sSubPr>
                          <m:e>
                            <m:r>
                              <a:rPr lang="en-US" altLang="zh-CN" dirty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𝐖𝐑</m:t>
                            </m:r>
                          </m:e>
                          <m:sub>
                            <m:r>
                              <a:rPr lang="en-US" altLang="zh-CN" i="1" dirty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ea"/>
                                <a:sym typeface="+mn-lt"/>
                              </a:rPr>
                              <m:t>𝟐</m:t>
                            </m:r>
                          </m:sub>
                        </m:sSub>
                      </m:e>
                    </m:acc>
                    <m:r>
                      <a:rPr lang="en-US" altLang="zh-CN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 </m:t>
                    </m:r>
                  </m:oMath>
                </a14:m>
                <a:r>
                  <a:rPr lang="zh-CN" altLang="en-US" dirty="0">
                    <a:solidFill>
                      <a:srgbClr val="0033CC"/>
                    </a:solidFill>
                    <a:latin typeface="+mn-lt"/>
                    <a:ea typeface="+mn-ea"/>
                    <a:cs typeface="+mn-ea"/>
                    <a:sym typeface="+mn-lt"/>
                  </a:rPr>
                  <a:t>和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i="1" dirty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dirty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+mn-ea"/>
                            <a:cs typeface="+mn-ea"/>
                            <a:sym typeface="+mn-lt"/>
                          </a:rPr>
                          <m:t>𝐗𝐅𝐄𝐑</m:t>
                        </m:r>
                      </m:e>
                    </m:acc>
                    <m:r>
                      <a:rPr lang="en-US" altLang="zh-CN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+mn-ea"/>
                        <a:cs typeface="+mn-ea"/>
                        <a:sym typeface="+mn-lt"/>
                      </a:rPr>
                      <m:t> </m:t>
                    </m:r>
                  </m:oMath>
                </a14:m>
                <a:r>
                  <a:rPr lang="zh-CN" altLang="en-US" dirty="0">
                    <a:solidFill>
                      <a:srgbClr val="0033CC"/>
                    </a:solidFill>
                    <a:latin typeface="+mn-lt"/>
                    <a:ea typeface="+mn-ea"/>
                    <a:cs typeface="+mn-ea"/>
                    <a:sym typeface="+mn-lt"/>
                  </a:rPr>
                  <a:t>连在一起作为公共控制点。</a:t>
                </a:r>
                <a:endParaRPr lang="zh-CN" altLang="en-US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900" y="6158210"/>
                <a:ext cx="7359650" cy="461665"/>
              </a:xfrm>
              <a:prstGeom prst="rect">
                <a:avLst/>
              </a:prstGeom>
              <a:blipFill rotWithShape="1">
                <a:blip r:embed="rId1"/>
                <a:stretch>
                  <a:fillRect t="-1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random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3"/>
          <p:cNvSpPr txBox="1">
            <a:spLocks noChangeArrowheads="1"/>
          </p:cNvSpPr>
          <p:nvPr/>
        </p:nvSpPr>
        <p:spPr bwMode="auto">
          <a:xfrm>
            <a:off x="450850" y="1552577"/>
            <a:ext cx="83058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5000"/>
              </a:lnSpc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DAC0832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最适合要求多片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同时转换的系统，下图的时序关系表示，两个数据分别用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/CS</a:t>
            </a:r>
            <a:r>
              <a:rPr lang="en-US" altLang="zh-CN" baseline="-250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/CS</a:t>
            </a:r>
            <a:r>
              <a:rPr lang="en-US" altLang="zh-CN" baseline="-250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锁存到两个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DAC0832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的输入寄存器中，最后用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/XFER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信号的上升沿将它们同时锁存到各自的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寄存器中。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7587" name="Group 95"/>
          <p:cNvGrpSpPr/>
          <p:nvPr/>
        </p:nvGrpSpPr>
        <p:grpSpPr bwMode="auto">
          <a:xfrm>
            <a:off x="1235075" y="3281363"/>
            <a:ext cx="7183438" cy="3490913"/>
            <a:chOff x="816" y="1821"/>
            <a:chExt cx="4525" cy="2199"/>
          </a:xfrm>
        </p:grpSpPr>
        <p:sp>
          <p:nvSpPr>
            <p:cNvPr id="67592" name="Line 8"/>
            <p:cNvSpPr>
              <a:spLocks noChangeShapeType="1"/>
            </p:cNvSpPr>
            <p:nvPr/>
          </p:nvSpPr>
          <p:spPr bwMode="auto">
            <a:xfrm>
              <a:off x="1378" y="2100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593" name="Line 9"/>
            <p:cNvSpPr>
              <a:spLocks noChangeShapeType="1"/>
            </p:cNvSpPr>
            <p:nvPr/>
          </p:nvSpPr>
          <p:spPr bwMode="auto">
            <a:xfrm>
              <a:off x="1618" y="2100"/>
              <a:ext cx="14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594" name="Line 10"/>
            <p:cNvSpPr>
              <a:spLocks noChangeShapeType="1"/>
            </p:cNvSpPr>
            <p:nvPr/>
          </p:nvSpPr>
          <p:spPr bwMode="auto">
            <a:xfrm>
              <a:off x="1762" y="2340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595" name="Line 11"/>
            <p:cNvSpPr>
              <a:spLocks noChangeShapeType="1"/>
            </p:cNvSpPr>
            <p:nvPr/>
          </p:nvSpPr>
          <p:spPr bwMode="auto">
            <a:xfrm>
              <a:off x="1378" y="2340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596" name="Line 12"/>
            <p:cNvSpPr>
              <a:spLocks noChangeShapeType="1"/>
            </p:cNvSpPr>
            <p:nvPr/>
          </p:nvSpPr>
          <p:spPr bwMode="auto">
            <a:xfrm flipV="1">
              <a:off x="1618" y="2100"/>
              <a:ext cx="14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597" name="Line 13"/>
            <p:cNvSpPr>
              <a:spLocks noChangeShapeType="1"/>
            </p:cNvSpPr>
            <p:nvPr/>
          </p:nvSpPr>
          <p:spPr bwMode="auto">
            <a:xfrm>
              <a:off x="1762" y="2100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598" name="Line 14"/>
            <p:cNvSpPr>
              <a:spLocks noChangeShapeType="1"/>
            </p:cNvSpPr>
            <p:nvPr/>
          </p:nvSpPr>
          <p:spPr bwMode="auto">
            <a:xfrm>
              <a:off x="2242" y="2100"/>
              <a:ext cx="14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599" name="Line 15"/>
            <p:cNvSpPr>
              <a:spLocks noChangeShapeType="1"/>
            </p:cNvSpPr>
            <p:nvPr/>
          </p:nvSpPr>
          <p:spPr bwMode="auto">
            <a:xfrm>
              <a:off x="2386" y="2340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00" name="Line 16"/>
            <p:cNvSpPr>
              <a:spLocks noChangeShapeType="1"/>
            </p:cNvSpPr>
            <p:nvPr/>
          </p:nvSpPr>
          <p:spPr bwMode="auto">
            <a:xfrm flipV="1">
              <a:off x="2242" y="2100"/>
              <a:ext cx="14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01" name="Line 17"/>
            <p:cNvSpPr>
              <a:spLocks noChangeShapeType="1"/>
            </p:cNvSpPr>
            <p:nvPr/>
          </p:nvSpPr>
          <p:spPr bwMode="auto">
            <a:xfrm>
              <a:off x="2386" y="2100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02" name="Line 18"/>
            <p:cNvSpPr>
              <a:spLocks noChangeShapeType="1"/>
            </p:cNvSpPr>
            <p:nvPr/>
          </p:nvSpPr>
          <p:spPr bwMode="auto">
            <a:xfrm>
              <a:off x="2866" y="2100"/>
              <a:ext cx="14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03" name="Line 19"/>
            <p:cNvSpPr>
              <a:spLocks noChangeShapeType="1"/>
            </p:cNvSpPr>
            <p:nvPr/>
          </p:nvSpPr>
          <p:spPr bwMode="auto">
            <a:xfrm>
              <a:off x="3010" y="2340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04" name="Line 20"/>
            <p:cNvSpPr>
              <a:spLocks noChangeShapeType="1"/>
            </p:cNvSpPr>
            <p:nvPr/>
          </p:nvSpPr>
          <p:spPr bwMode="auto">
            <a:xfrm flipV="1">
              <a:off x="2866" y="2100"/>
              <a:ext cx="14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05" name="Line 21"/>
            <p:cNvSpPr>
              <a:spLocks noChangeShapeType="1"/>
            </p:cNvSpPr>
            <p:nvPr/>
          </p:nvSpPr>
          <p:spPr bwMode="auto">
            <a:xfrm>
              <a:off x="3010" y="2100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06" name="Line 22"/>
            <p:cNvSpPr>
              <a:spLocks noChangeShapeType="1"/>
            </p:cNvSpPr>
            <p:nvPr/>
          </p:nvSpPr>
          <p:spPr bwMode="auto">
            <a:xfrm>
              <a:off x="3490" y="2100"/>
              <a:ext cx="14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07" name="Line 23"/>
            <p:cNvSpPr>
              <a:spLocks noChangeShapeType="1"/>
            </p:cNvSpPr>
            <p:nvPr/>
          </p:nvSpPr>
          <p:spPr bwMode="auto">
            <a:xfrm>
              <a:off x="3634" y="2340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08" name="Line 24"/>
            <p:cNvSpPr>
              <a:spLocks noChangeShapeType="1"/>
            </p:cNvSpPr>
            <p:nvPr/>
          </p:nvSpPr>
          <p:spPr bwMode="auto">
            <a:xfrm flipV="1">
              <a:off x="3490" y="2100"/>
              <a:ext cx="14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09" name="Line 25"/>
            <p:cNvSpPr>
              <a:spLocks noChangeShapeType="1"/>
            </p:cNvSpPr>
            <p:nvPr/>
          </p:nvSpPr>
          <p:spPr bwMode="auto">
            <a:xfrm>
              <a:off x="3634" y="2100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10" name="Line 26"/>
            <p:cNvSpPr>
              <a:spLocks noChangeShapeType="1"/>
            </p:cNvSpPr>
            <p:nvPr/>
          </p:nvSpPr>
          <p:spPr bwMode="auto">
            <a:xfrm>
              <a:off x="4114" y="2100"/>
              <a:ext cx="14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11" name="Line 27"/>
            <p:cNvSpPr>
              <a:spLocks noChangeShapeType="1"/>
            </p:cNvSpPr>
            <p:nvPr/>
          </p:nvSpPr>
          <p:spPr bwMode="auto">
            <a:xfrm>
              <a:off x="4258" y="2340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12" name="Line 28"/>
            <p:cNvSpPr>
              <a:spLocks noChangeShapeType="1"/>
            </p:cNvSpPr>
            <p:nvPr/>
          </p:nvSpPr>
          <p:spPr bwMode="auto">
            <a:xfrm flipV="1">
              <a:off x="4114" y="2100"/>
              <a:ext cx="14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13" name="Line 29"/>
            <p:cNvSpPr>
              <a:spLocks noChangeShapeType="1"/>
            </p:cNvSpPr>
            <p:nvPr/>
          </p:nvSpPr>
          <p:spPr bwMode="auto">
            <a:xfrm>
              <a:off x="4258" y="2100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14" name="Line 30"/>
            <p:cNvSpPr>
              <a:spLocks noChangeShapeType="1"/>
            </p:cNvSpPr>
            <p:nvPr/>
          </p:nvSpPr>
          <p:spPr bwMode="auto">
            <a:xfrm>
              <a:off x="1378" y="2477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15" name="Line 31"/>
            <p:cNvSpPr>
              <a:spLocks noChangeShapeType="1"/>
            </p:cNvSpPr>
            <p:nvPr/>
          </p:nvSpPr>
          <p:spPr bwMode="auto">
            <a:xfrm>
              <a:off x="1714" y="2477"/>
              <a:ext cx="9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16" name="Line 32"/>
            <p:cNvSpPr>
              <a:spLocks noChangeShapeType="1"/>
            </p:cNvSpPr>
            <p:nvPr/>
          </p:nvSpPr>
          <p:spPr bwMode="auto">
            <a:xfrm>
              <a:off x="1810" y="2669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17" name="Line 33"/>
            <p:cNvSpPr>
              <a:spLocks noChangeShapeType="1"/>
            </p:cNvSpPr>
            <p:nvPr/>
          </p:nvSpPr>
          <p:spPr bwMode="auto">
            <a:xfrm flipV="1">
              <a:off x="2194" y="2477"/>
              <a:ext cx="9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18" name="Line 34"/>
            <p:cNvSpPr>
              <a:spLocks noChangeShapeType="1"/>
            </p:cNvSpPr>
            <p:nvPr/>
          </p:nvSpPr>
          <p:spPr bwMode="auto">
            <a:xfrm>
              <a:off x="2290" y="2477"/>
              <a:ext cx="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19" name="Text Box 35"/>
            <p:cNvSpPr txBox="1">
              <a:spLocks noChangeArrowheads="1"/>
            </p:cNvSpPr>
            <p:nvPr/>
          </p:nvSpPr>
          <p:spPr bwMode="auto">
            <a:xfrm>
              <a:off x="1744" y="1821"/>
              <a:ext cx="539" cy="25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dirty="0">
                  <a:latin typeface="+mn-lt"/>
                  <a:ea typeface="+mn-ea"/>
                  <a:cs typeface="+mn-ea"/>
                  <a:sym typeface="+mn-lt"/>
                </a:rPr>
                <a:t>数据</a:t>
              </a:r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20" name="Text Box 36"/>
            <p:cNvSpPr txBox="1">
              <a:spLocks noChangeArrowheads="1"/>
            </p:cNvSpPr>
            <p:nvPr/>
          </p:nvSpPr>
          <p:spPr bwMode="auto">
            <a:xfrm>
              <a:off x="2992" y="1821"/>
              <a:ext cx="539" cy="25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dirty="0">
                  <a:latin typeface="+mn-lt"/>
                  <a:ea typeface="+mn-ea"/>
                  <a:cs typeface="+mn-ea"/>
                  <a:sym typeface="+mn-lt"/>
                </a:rPr>
                <a:t>数据</a:t>
              </a:r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21" name="Line 37"/>
            <p:cNvSpPr>
              <a:spLocks noChangeShapeType="1"/>
            </p:cNvSpPr>
            <p:nvPr/>
          </p:nvSpPr>
          <p:spPr bwMode="auto">
            <a:xfrm>
              <a:off x="1378" y="2765"/>
              <a:ext cx="16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22" name="Line 38"/>
            <p:cNvSpPr>
              <a:spLocks noChangeShapeType="1"/>
            </p:cNvSpPr>
            <p:nvPr/>
          </p:nvSpPr>
          <p:spPr bwMode="auto">
            <a:xfrm>
              <a:off x="3010" y="2765"/>
              <a:ext cx="9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23" name="Line 39"/>
            <p:cNvSpPr>
              <a:spLocks noChangeShapeType="1"/>
            </p:cNvSpPr>
            <p:nvPr/>
          </p:nvSpPr>
          <p:spPr bwMode="auto">
            <a:xfrm>
              <a:off x="3106" y="2957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24" name="Line 40"/>
            <p:cNvSpPr>
              <a:spLocks noChangeShapeType="1"/>
            </p:cNvSpPr>
            <p:nvPr/>
          </p:nvSpPr>
          <p:spPr bwMode="auto">
            <a:xfrm flipV="1">
              <a:off x="3490" y="2765"/>
              <a:ext cx="9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25" name="Line 41"/>
            <p:cNvSpPr>
              <a:spLocks noChangeShapeType="1"/>
            </p:cNvSpPr>
            <p:nvPr/>
          </p:nvSpPr>
          <p:spPr bwMode="auto">
            <a:xfrm>
              <a:off x="3586" y="2765"/>
              <a:ext cx="11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26" name="Line 42"/>
            <p:cNvSpPr>
              <a:spLocks noChangeShapeType="1"/>
            </p:cNvSpPr>
            <p:nvPr/>
          </p:nvSpPr>
          <p:spPr bwMode="auto">
            <a:xfrm>
              <a:off x="1378" y="3043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27" name="Line 43"/>
            <p:cNvSpPr>
              <a:spLocks noChangeShapeType="1"/>
            </p:cNvSpPr>
            <p:nvPr/>
          </p:nvSpPr>
          <p:spPr bwMode="auto">
            <a:xfrm>
              <a:off x="1714" y="3043"/>
              <a:ext cx="9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28" name="Line 44"/>
            <p:cNvSpPr>
              <a:spLocks noChangeShapeType="1"/>
            </p:cNvSpPr>
            <p:nvPr/>
          </p:nvSpPr>
          <p:spPr bwMode="auto">
            <a:xfrm>
              <a:off x="1810" y="3235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29" name="Line 45"/>
            <p:cNvSpPr>
              <a:spLocks noChangeShapeType="1"/>
            </p:cNvSpPr>
            <p:nvPr/>
          </p:nvSpPr>
          <p:spPr bwMode="auto">
            <a:xfrm flipV="1">
              <a:off x="2194" y="3043"/>
              <a:ext cx="9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30" name="Line 46"/>
            <p:cNvSpPr>
              <a:spLocks noChangeShapeType="1"/>
            </p:cNvSpPr>
            <p:nvPr/>
          </p:nvSpPr>
          <p:spPr bwMode="auto">
            <a:xfrm>
              <a:off x="2290" y="3043"/>
              <a:ext cx="7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31" name="Line 47"/>
            <p:cNvSpPr>
              <a:spLocks noChangeShapeType="1"/>
            </p:cNvSpPr>
            <p:nvPr/>
          </p:nvSpPr>
          <p:spPr bwMode="auto">
            <a:xfrm>
              <a:off x="3010" y="3043"/>
              <a:ext cx="9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32" name="Line 48"/>
            <p:cNvSpPr>
              <a:spLocks noChangeShapeType="1"/>
            </p:cNvSpPr>
            <p:nvPr/>
          </p:nvSpPr>
          <p:spPr bwMode="auto">
            <a:xfrm>
              <a:off x="3106" y="3235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33" name="Line 49"/>
            <p:cNvSpPr>
              <a:spLocks noChangeShapeType="1"/>
            </p:cNvSpPr>
            <p:nvPr/>
          </p:nvSpPr>
          <p:spPr bwMode="auto">
            <a:xfrm flipV="1">
              <a:off x="3490" y="3043"/>
              <a:ext cx="9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34" name="Line 50"/>
            <p:cNvSpPr>
              <a:spLocks noChangeShapeType="1"/>
            </p:cNvSpPr>
            <p:nvPr/>
          </p:nvSpPr>
          <p:spPr bwMode="auto">
            <a:xfrm>
              <a:off x="3586" y="3043"/>
              <a:ext cx="5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35" name="Line 51"/>
            <p:cNvSpPr>
              <a:spLocks noChangeShapeType="1"/>
            </p:cNvSpPr>
            <p:nvPr/>
          </p:nvSpPr>
          <p:spPr bwMode="auto">
            <a:xfrm>
              <a:off x="4162" y="3043"/>
              <a:ext cx="9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36" name="Line 52"/>
            <p:cNvSpPr>
              <a:spLocks noChangeShapeType="1"/>
            </p:cNvSpPr>
            <p:nvPr/>
          </p:nvSpPr>
          <p:spPr bwMode="auto">
            <a:xfrm>
              <a:off x="4258" y="3235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37" name="Line 53"/>
            <p:cNvSpPr>
              <a:spLocks noChangeShapeType="1"/>
            </p:cNvSpPr>
            <p:nvPr/>
          </p:nvSpPr>
          <p:spPr bwMode="auto">
            <a:xfrm flipV="1">
              <a:off x="4642" y="3043"/>
              <a:ext cx="9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38" name="Line 54"/>
            <p:cNvSpPr>
              <a:spLocks noChangeShapeType="1"/>
            </p:cNvSpPr>
            <p:nvPr/>
          </p:nvSpPr>
          <p:spPr bwMode="auto">
            <a:xfrm>
              <a:off x="1426" y="3828"/>
              <a:ext cx="27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39" name="Line 55"/>
            <p:cNvSpPr>
              <a:spLocks noChangeShapeType="1"/>
            </p:cNvSpPr>
            <p:nvPr/>
          </p:nvSpPr>
          <p:spPr bwMode="auto">
            <a:xfrm>
              <a:off x="4162" y="3828"/>
              <a:ext cx="9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40" name="Line 56"/>
            <p:cNvSpPr>
              <a:spLocks noChangeShapeType="1"/>
            </p:cNvSpPr>
            <p:nvPr/>
          </p:nvSpPr>
          <p:spPr bwMode="auto">
            <a:xfrm>
              <a:off x="4258" y="4020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41" name="Line 57"/>
            <p:cNvSpPr>
              <a:spLocks noChangeShapeType="1"/>
            </p:cNvSpPr>
            <p:nvPr/>
          </p:nvSpPr>
          <p:spPr bwMode="auto">
            <a:xfrm flipV="1">
              <a:off x="4642" y="3828"/>
              <a:ext cx="9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42" name="Line 58"/>
            <p:cNvSpPr>
              <a:spLocks noChangeShapeType="1"/>
            </p:cNvSpPr>
            <p:nvPr/>
          </p:nvSpPr>
          <p:spPr bwMode="auto">
            <a:xfrm>
              <a:off x="4738" y="3043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43" name="Line 59"/>
            <p:cNvSpPr>
              <a:spLocks noChangeShapeType="1"/>
            </p:cNvSpPr>
            <p:nvPr/>
          </p:nvSpPr>
          <p:spPr bwMode="auto">
            <a:xfrm>
              <a:off x="4738" y="382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44" name="Line 60"/>
            <p:cNvSpPr>
              <a:spLocks noChangeShapeType="1"/>
            </p:cNvSpPr>
            <p:nvPr/>
          </p:nvSpPr>
          <p:spPr bwMode="auto">
            <a:xfrm>
              <a:off x="1810" y="3283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45" name="Line 61"/>
            <p:cNvSpPr>
              <a:spLocks noChangeShapeType="1"/>
            </p:cNvSpPr>
            <p:nvPr/>
          </p:nvSpPr>
          <p:spPr bwMode="auto">
            <a:xfrm>
              <a:off x="2194" y="3283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46" name="Line 62"/>
            <p:cNvSpPr>
              <a:spLocks noChangeShapeType="1"/>
            </p:cNvSpPr>
            <p:nvPr/>
          </p:nvSpPr>
          <p:spPr bwMode="auto">
            <a:xfrm>
              <a:off x="3106" y="3283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47" name="Line 63"/>
            <p:cNvSpPr>
              <a:spLocks noChangeShapeType="1"/>
            </p:cNvSpPr>
            <p:nvPr/>
          </p:nvSpPr>
          <p:spPr bwMode="auto">
            <a:xfrm>
              <a:off x="3490" y="3283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48" name="Line 64"/>
            <p:cNvSpPr>
              <a:spLocks noChangeShapeType="1"/>
            </p:cNvSpPr>
            <p:nvPr/>
          </p:nvSpPr>
          <p:spPr bwMode="auto">
            <a:xfrm>
              <a:off x="1810" y="3331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49" name="Line 65"/>
            <p:cNvSpPr>
              <a:spLocks noChangeShapeType="1"/>
            </p:cNvSpPr>
            <p:nvPr/>
          </p:nvSpPr>
          <p:spPr bwMode="auto">
            <a:xfrm>
              <a:off x="3106" y="3331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50" name="Text Box 66"/>
            <p:cNvSpPr txBox="1">
              <a:spLocks noChangeArrowheads="1"/>
            </p:cNvSpPr>
            <p:nvPr/>
          </p:nvSpPr>
          <p:spPr bwMode="auto">
            <a:xfrm>
              <a:off x="1320" y="3521"/>
              <a:ext cx="1024" cy="25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数据</a:t>
              </a:r>
              <a:r>
                <a:rPr lang="en-US" altLang="zh-CN" sz="200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lang="zh-CN" altLang="en-US" sz="200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输入到</a:t>
              </a:r>
              <a:endParaRPr lang="zh-CN" altLang="en-US" sz="2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51" name="Text Box 67"/>
            <p:cNvSpPr txBox="1">
              <a:spLocks noChangeArrowheads="1"/>
            </p:cNvSpPr>
            <p:nvPr/>
          </p:nvSpPr>
          <p:spPr bwMode="auto">
            <a:xfrm>
              <a:off x="2846" y="3543"/>
              <a:ext cx="1024" cy="25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数据</a:t>
              </a:r>
              <a:r>
                <a:rPr lang="en-US" altLang="zh-CN" sz="200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r>
                <a:rPr lang="zh-CN" altLang="en-US" sz="200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输入到</a:t>
              </a:r>
              <a:endParaRPr lang="zh-CN" altLang="en-US" sz="2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52" name="Line 68"/>
            <p:cNvSpPr>
              <a:spLocks noChangeShapeType="1"/>
            </p:cNvSpPr>
            <p:nvPr/>
          </p:nvSpPr>
          <p:spPr bwMode="auto">
            <a:xfrm flipV="1">
              <a:off x="1858" y="3379"/>
              <a:ext cx="96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53" name="Line 69"/>
            <p:cNvSpPr>
              <a:spLocks noChangeShapeType="1"/>
            </p:cNvSpPr>
            <p:nvPr/>
          </p:nvSpPr>
          <p:spPr bwMode="auto">
            <a:xfrm flipV="1">
              <a:off x="3250" y="3379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54" name="Text Box 70"/>
            <p:cNvSpPr txBox="1">
              <a:spLocks noChangeArrowheads="1"/>
            </p:cNvSpPr>
            <p:nvPr/>
          </p:nvSpPr>
          <p:spPr bwMode="auto">
            <a:xfrm>
              <a:off x="2300" y="3269"/>
              <a:ext cx="642" cy="25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1#</a:t>
              </a:r>
              <a:r>
                <a:rPr lang="zh-CN" altLang="en-US" sz="2000" dirty="0">
                  <a:latin typeface="+mn-lt"/>
                  <a:ea typeface="+mn-ea"/>
                  <a:cs typeface="+mn-ea"/>
                  <a:sym typeface="+mn-lt"/>
                </a:rPr>
                <a:t>锁存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55" name="Text Box 71"/>
            <p:cNvSpPr txBox="1">
              <a:spLocks noChangeArrowheads="1"/>
            </p:cNvSpPr>
            <p:nvPr/>
          </p:nvSpPr>
          <p:spPr bwMode="auto">
            <a:xfrm>
              <a:off x="3606" y="3281"/>
              <a:ext cx="642" cy="25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2#</a:t>
              </a:r>
              <a:r>
                <a:rPr lang="zh-CN" altLang="en-US" sz="2000" dirty="0">
                  <a:latin typeface="+mn-lt"/>
                  <a:ea typeface="+mn-ea"/>
                  <a:cs typeface="+mn-ea"/>
                  <a:sym typeface="+mn-lt"/>
                </a:rPr>
                <a:t>锁存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56" name="Line 72"/>
            <p:cNvSpPr>
              <a:spLocks noChangeShapeType="1"/>
            </p:cNvSpPr>
            <p:nvPr/>
          </p:nvSpPr>
          <p:spPr bwMode="auto">
            <a:xfrm flipH="1" flipV="1">
              <a:off x="2242" y="3187"/>
              <a:ext cx="104" cy="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57" name="Line 73"/>
            <p:cNvSpPr>
              <a:spLocks noChangeShapeType="1"/>
            </p:cNvSpPr>
            <p:nvPr/>
          </p:nvSpPr>
          <p:spPr bwMode="auto">
            <a:xfrm flipH="1" flipV="1">
              <a:off x="3538" y="3187"/>
              <a:ext cx="114" cy="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58" name="Text Box 74"/>
            <p:cNvSpPr txBox="1">
              <a:spLocks noChangeArrowheads="1"/>
            </p:cNvSpPr>
            <p:nvPr/>
          </p:nvSpPr>
          <p:spPr bwMode="auto">
            <a:xfrm>
              <a:off x="4064" y="3479"/>
              <a:ext cx="1277" cy="25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DAC</a:t>
              </a:r>
              <a:r>
                <a:rPr lang="zh-CN" altLang="en-US" sz="200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寄存器锁存</a:t>
              </a:r>
              <a:endParaRPr lang="zh-CN" altLang="en-US" sz="2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59" name="Line 75"/>
            <p:cNvSpPr>
              <a:spLocks noChangeShapeType="1"/>
            </p:cNvSpPr>
            <p:nvPr/>
          </p:nvSpPr>
          <p:spPr bwMode="auto">
            <a:xfrm flipH="1" flipV="1">
              <a:off x="4738" y="3139"/>
              <a:ext cx="30" cy="31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60" name="Text Box 76"/>
            <p:cNvSpPr txBox="1">
              <a:spLocks noChangeArrowheads="1"/>
            </p:cNvSpPr>
            <p:nvPr/>
          </p:nvSpPr>
          <p:spPr bwMode="auto">
            <a:xfrm>
              <a:off x="816" y="2036"/>
              <a:ext cx="516" cy="40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lang="en-US" altLang="zh-CN" sz="1800" dirty="0">
                  <a:latin typeface="+mn-lt"/>
                  <a:ea typeface="+mn-ea"/>
                  <a:cs typeface="+mn-ea"/>
                  <a:sym typeface="+mn-lt"/>
                </a:rPr>
                <a:t>DATA  BUS</a:t>
              </a:r>
              <a:endParaRPr lang="en-US" altLang="zh-CN" sz="1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61" name="Text Box 77"/>
            <p:cNvSpPr txBox="1">
              <a:spLocks noChangeArrowheads="1"/>
            </p:cNvSpPr>
            <p:nvPr/>
          </p:nvSpPr>
          <p:spPr bwMode="auto">
            <a:xfrm>
              <a:off x="977" y="2429"/>
              <a:ext cx="372" cy="23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800" dirty="0">
                  <a:latin typeface="+mn-lt"/>
                  <a:ea typeface="+mn-ea"/>
                  <a:cs typeface="+mn-ea"/>
                  <a:sym typeface="+mn-lt"/>
                </a:rPr>
                <a:t>CS</a:t>
              </a:r>
              <a:r>
                <a:rPr lang="en-US" altLang="zh-CN" sz="1800" baseline="-25000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 sz="18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62" name="Text Box 78"/>
            <p:cNvSpPr txBox="1">
              <a:spLocks noChangeArrowheads="1"/>
            </p:cNvSpPr>
            <p:nvPr/>
          </p:nvSpPr>
          <p:spPr bwMode="auto">
            <a:xfrm>
              <a:off x="977" y="2681"/>
              <a:ext cx="372" cy="23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800" dirty="0">
                  <a:latin typeface="+mn-lt"/>
                  <a:ea typeface="+mn-ea"/>
                  <a:cs typeface="+mn-ea"/>
                  <a:sym typeface="+mn-lt"/>
                </a:rPr>
                <a:t>CS</a:t>
              </a:r>
              <a:r>
                <a:rPr lang="en-US" altLang="zh-CN" sz="1800" baseline="-25000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sz="18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63" name="Text Box 79"/>
            <p:cNvSpPr txBox="1">
              <a:spLocks noChangeArrowheads="1"/>
            </p:cNvSpPr>
            <p:nvPr/>
          </p:nvSpPr>
          <p:spPr bwMode="auto">
            <a:xfrm>
              <a:off x="916" y="2956"/>
              <a:ext cx="412" cy="23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800" dirty="0">
                  <a:latin typeface="+mn-lt"/>
                  <a:ea typeface="+mn-ea"/>
                  <a:cs typeface="+mn-ea"/>
                  <a:sym typeface="+mn-lt"/>
                </a:rPr>
                <a:t>WR</a:t>
              </a:r>
              <a:r>
                <a:rPr lang="en-US" altLang="zh-CN" sz="1800" baseline="-25000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 sz="18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64" name="Text Box 80"/>
            <p:cNvSpPr txBox="1">
              <a:spLocks noChangeArrowheads="1"/>
            </p:cNvSpPr>
            <p:nvPr/>
          </p:nvSpPr>
          <p:spPr bwMode="auto">
            <a:xfrm>
              <a:off x="909" y="3192"/>
              <a:ext cx="412" cy="23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800" dirty="0">
                  <a:latin typeface="+mn-lt"/>
                  <a:ea typeface="+mn-ea"/>
                  <a:cs typeface="+mn-ea"/>
                  <a:sym typeface="+mn-lt"/>
                </a:rPr>
                <a:t>WR</a:t>
              </a:r>
              <a:r>
                <a:rPr lang="en-US" altLang="zh-CN" sz="1800" baseline="-25000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sz="18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65" name="Text Box 81"/>
            <p:cNvSpPr txBox="1">
              <a:spLocks noChangeArrowheads="1"/>
            </p:cNvSpPr>
            <p:nvPr/>
          </p:nvSpPr>
          <p:spPr bwMode="auto">
            <a:xfrm>
              <a:off x="846" y="3695"/>
              <a:ext cx="504" cy="23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800" dirty="0">
                  <a:latin typeface="+mn-lt"/>
                  <a:ea typeface="+mn-ea"/>
                  <a:cs typeface="+mn-ea"/>
                  <a:sym typeface="+mn-lt"/>
                </a:rPr>
                <a:t>XFER</a:t>
              </a:r>
              <a:endParaRPr lang="en-US" altLang="zh-CN" sz="18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66" name="Line 82"/>
            <p:cNvSpPr>
              <a:spLocks noChangeShapeType="1"/>
            </p:cNvSpPr>
            <p:nvPr/>
          </p:nvSpPr>
          <p:spPr bwMode="auto">
            <a:xfrm>
              <a:off x="1032" y="2443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67" name="Line 83"/>
            <p:cNvSpPr>
              <a:spLocks noChangeShapeType="1"/>
            </p:cNvSpPr>
            <p:nvPr/>
          </p:nvSpPr>
          <p:spPr bwMode="auto">
            <a:xfrm>
              <a:off x="1034" y="2681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68" name="Line 84"/>
            <p:cNvSpPr>
              <a:spLocks noChangeShapeType="1"/>
            </p:cNvSpPr>
            <p:nvPr/>
          </p:nvSpPr>
          <p:spPr bwMode="auto">
            <a:xfrm>
              <a:off x="977" y="2956"/>
              <a:ext cx="23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69" name="Line 85"/>
            <p:cNvSpPr>
              <a:spLocks noChangeShapeType="1"/>
            </p:cNvSpPr>
            <p:nvPr/>
          </p:nvSpPr>
          <p:spPr bwMode="auto">
            <a:xfrm>
              <a:off x="916" y="3695"/>
              <a:ext cx="3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70" name="Line 87"/>
            <p:cNvSpPr>
              <a:spLocks noChangeShapeType="1"/>
            </p:cNvSpPr>
            <p:nvPr/>
          </p:nvSpPr>
          <p:spPr bwMode="auto">
            <a:xfrm>
              <a:off x="977" y="3197"/>
              <a:ext cx="23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7588" name="Text Box 88"/>
          <p:cNvSpPr txBox="1">
            <a:spLocks noChangeArrowheads="1"/>
          </p:cNvSpPr>
          <p:nvPr/>
        </p:nvSpPr>
        <p:spPr bwMode="auto">
          <a:xfrm>
            <a:off x="1692275" y="991396"/>
            <a:ext cx="5791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用来进行同时多点的控制方法</a:t>
            </a:r>
            <a:endParaRPr lang="zh-CN" altLang="en-US" sz="28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300" name="Text Box 88"/>
          <p:cNvSpPr txBox="1"/>
          <p:nvPr/>
        </p:nvSpPr>
        <p:spPr>
          <a:xfrm>
            <a:off x="3398520" y="2824163"/>
            <a:ext cx="65833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1"/>
              </a:buBlip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2"/>
              </a:buBlip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第二级缓冲器用来实现多点并发控制</a:t>
            </a:r>
            <a:endParaRPr lang="zh-CN" altLang="en-US" sz="2400" b="1" dirty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4"/>
          <p:cNvSpPr txBox="1">
            <a:spLocks noChangeArrowheads="1"/>
          </p:cNvSpPr>
          <p:nvPr/>
        </p:nvSpPr>
        <p:spPr bwMode="auto">
          <a:xfrm>
            <a:off x="620712" y="1287779"/>
            <a:ext cx="266382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600" dirty="0">
                <a:solidFill>
                  <a:srgbClr val="0033CC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600" dirty="0">
                <a:solidFill>
                  <a:srgbClr val="0033CC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+mn-lt"/>
                <a:ea typeface="+mn-ea"/>
                <a:cs typeface="+mn-ea"/>
                <a:sym typeface="+mn-lt"/>
              </a:rPr>
              <a:t>、硬件设计</a:t>
            </a:r>
            <a:endParaRPr lang="zh-CN" altLang="en-US" sz="2600" dirty="0">
              <a:solidFill>
                <a:srgbClr val="0033CC"/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8611" name="Text Box 45"/>
          <p:cNvSpPr txBox="1">
            <a:spLocks noChangeArrowheads="1"/>
          </p:cNvSpPr>
          <p:nvPr/>
        </p:nvSpPr>
        <p:spPr bwMode="auto">
          <a:xfrm>
            <a:off x="2793206" y="1156494"/>
            <a:ext cx="51387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zh-CN" altLang="en-US" sz="20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硬件设计的方案很多，本例采用</a:t>
            </a:r>
            <a:r>
              <a:rPr lang="en-US" altLang="zh-CN" sz="20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8255</a:t>
            </a:r>
            <a:r>
              <a:rPr lang="zh-CN" altLang="en-US" sz="20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做</a:t>
            </a:r>
            <a:r>
              <a:rPr lang="en-US" altLang="zh-CN" sz="20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lang="zh-CN" altLang="en-US" sz="20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与</a:t>
            </a:r>
            <a:r>
              <a:rPr lang="en-US" altLang="zh-CN" sz="20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sz="20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的接口，并</a:t>
            </a:r>
            <a:r>
              <a:rPr lang="en-US" altLang="zh-CN" sz="20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sz="2000" dirty="0">
                <a:solidFill>
                  <a:srgbClr val="000099"/>
                </a:solidFill>
                <a:latin typeface="+mn-lt"/>
                <a:ea typeface="+mn-ea"/>
                <a:cs typeface="+mn-ea"/>
                <a:sym typeface="+mn-lt"/>
              </a:rPr>
              <a:t>工作在</a:t>
            </a:r>
            <a:r>
              <a:rPr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直通方式</a:t>
            </a:r>
            <a:endParaRPr lang="zh-CN" altLang="en-US" sz="20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90575" y="2290366"/>
            <a:ext cx="8153400" cy="3673475"/>
            <a:chOff x="809625" y="2212975"/>
            <a:chExt cx="8153400" cy="3673475"/>
          </a:xfrm>
        </p:grpSpPr>
        <p:sp>
          <p:nvSpPr>
            <p:cNvPr id="68613" name="Rectangle 8"/>
            <p:cNvSpPr>
              <a:spLocks noChangeArrowheads="1"/>
            </p:cNvSpPr>
            <p:nvPr/>
          </p:nvSpPr>
          <p:spPr bwMode="auto">
            <a:xfrm>
              <a:off x="809625" y="2289175"/>
              <a:ext cx="1143000" cy="3581400"/>
            </a:xfrm>
            <a:prstGeom prst="rect">
              <a:avLst/>
            </a:prstGeom>
            <a:gradFill flip="none" rotWithShape="1">
              <a:gsLst>
                <a:gs pos="0">
                  <a:srgbClr val="00FFFF">
                    <a:tint val="66000"/>
                    <a:satMod val="160000"/>
                  </a:srgbClr>
                </a:gs>
                <a:gs pos="50000">
                  <a:srgbClr val="00FFFF">
                    <a:tint val="44500"/>
                    <a:satMod val="160000"/>
                  </a:srgbClr>
                </a:gs>
                <a:gs pos="100000">
                  <a:srgbClr val="00FFFF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381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14" name="Text Box 9"/>
            <p:cNvSpPr txBox="1">
              <a:spLocks noChangeArrowheads="1"/>
            </p:cNvSpPr>
            <p:nvPr/>
          </p:nvSpPr>
          <p:spPr bwMode="auto">
            <a:xfrm>
              <a:off x="3019425" y="2212975"/>
              <a:ext cx="9906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endParaRPr lang="zh-CN" altLang="zh-CN" sz="1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15" name="Rectangle 10"/>
            <p:cNvSpPr>
              <a:spLocks noChangeArrowheads="1"/>
            </p:cNvSpPr>
            <p:nvPr/>
          </p:nvSpPr>
          <p:spPr bwMode="auto">
            <a:xfrm>
              <a:off x="2943225" y="2517775"/>
              <a:ext cx="1066800" cy="3124200"/>
            </a:xfrm>
            <a:prstGeom prst="rect">
              <a:avLst/>
            </a:prstGeom>
            <a:gradFill flip="none" rotWithShape="1">
              <a:gsLst>
                <a:gs pos="0">
                  <a:srgbClr val="00FFFF">
                    <a:tint val="66000"/>
                    <a:satMod val="160000"/>
                  </a:srgbClr>
                </a:gs>
                <a:gs pos="50000">
                  <a:srgbClr val="00FFFF">
                    <a:tint val="44500"/>
                    <a:satMod val="160000"/>
                  </a:srgbClr>
                </a:gs>
                <a:gs pos="100000">
                  <a:srgbClr val="00FFFF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381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16" name="Rectangle 11"/>
            <p:cNvSpPr>
              <a:spLocks noChangeArrowheads="1"/>
            </p:cNvSpPr>
            <p:nvPr/>
          </p:nvSpPr>
          <p:spPr bwMode="auto">
            <a:xfrm>
              <a:off x="5076825" y="2517775"/>
              <a:ext cx="1371600" cy="3124200"/>
            </a:xfrm>
            <a:prstGeom prst="rect">
              <a:avLst/>
            </a:prstGeom>
            <a:gradFill flip="none" rotWithShape="1">
              <a:gsLst>
                <a:gs pos="0">
                  <a:srgbClr val="00FFFF">
                    <a:tint val="66000"/>
                    <a:satMod val="160000"/>
                  </a:srgbClr>
                </a:gs>
                <a:gs pos="50000">
                  <a:srgbClr val="00FFFF">
                    <a:tint val="44500"/>
                    <a:satMod val="160000"/>
                  </a:srgbClr>
                </a:gs>
                <a:gs pos="100000">
                  <a:srgbClr val="00FFFF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381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17" name="Rectangle 12"/>
            <p:cNvSpPr>
              <a:spLocks noChangeArrowheads="1"/>
            </p:cNvSpPr>
            <p:nvPr/>
          </p:nvSpPr>
          <p:spPr bwMode="auto">
            <a:xfrm>
              <a:off x="6981825" y="3889375"/>
              <a:ext cx="838200" cy="1295400"/>
            </a:xfrm>
            <a:prstGeom prst="rect">
              <a:avLst/>
            </a:prstGeom>
            <a:gradFill flip="none" rotWithShape="1">
              <a:gsLst>
                <a:gs pos="0">
                  <a:srgbClr val="00FFFF">
                    <a:tint val="66000"/>
                    <a:satMod val="160000"/>
                  </a:srgbClr>
                </a:gs>
                <a:gs pos="50000">
                  <a:srgbClr val="00FFFF">
                    <a:tint val="44500"/>
                    <a:satMod val="160000"/>
                  </a:srgbClr>
                </a:gs>
                <a:gs pos="100000">
                  <a:srgbClr val="00FFFF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381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18" name="Text Box 13"/>
            <p:cNvSpPr txBox="1">
              <a:spLocks noChangeArrowheads="1"/>
            </p:cNvSpPr>
            <p:nvPr/>
          </p:nvSpPr>
          <p:spPr bwMode="auto">
            <a:xfrm>
              <a:off x="5076825" y="2517775"/>
              <a:ext cx="13716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DAC0832</a:t>
              </a:r>
              <a:endParaRPr lang="en-US" altLang="zh-CN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19" name="Text Box 14"/>
            <p:cNvSpPr txBox="1">
              <a:spLocks noChangeArrowheads="1"/>
            </p:cNvSpPr>
            <p:nvPr/>
          </p:nvSpPr>
          <p:spPr bwMode="auto">
            <a:xfrm>
              <a:off x="5076825" y="2974975"/>
              <a:ext cx="1447800" cy="2430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1800">
                  <a:latin typeface="+mn-lt"/>
                  <a:ea typeface="+mn-ea"/>
                  <a:cs typeface="+mn-ea"/>
                  <a:sym typeface="+mn-lt"/>
                </a:rPr>
                <a:t>DI</a:t>
              </a:r>
              <a:r>
                <a:rPr lang="en-US" altLang="zh-CN" sz="1800" baseline="-25000">
                  <a:latin typeface="+mn-lt"/>
                  <a:ea typeface="+mn-ea"/>
                  <a:cs typeface="+mn-ea"/>
                  <a:sym typeface="+mn-lt"/>
                </a:rPr>
                <a:t>0-7</a:t>
              </a:r>
              <a:endParaRPr lang="en-US" altLang="zh-CN" sz="1800" baseline="-25000"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800">
                  <a:latin typeface="+mn-lt"/>
                  <a:ea typeface="+mn-ea"/>
                  <a:cs typeface="+mn-ea"/>
                  <a:sym typeface="+mn-lt"/>
                </a:rPr>
                <a:t>ILE</a:t>
              </a:r>
              <a:endParaRPr lang="en-US" altLang="zh-CN" sz="1800"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800">
                  <a:latin typeface="+mn-lt"/>
                  <a:ea typeface="+mn-ea"/>
                  <a:cs typeface="+mn-ea"/>
                  <a:sym typeface="+mn-lt"/>
                </a:rPr>
                <a:t>CS</a:t>
              </a:r>
              <a:endParaRPr lang="en-US" altLang="zh-CN" sz="1800"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800">
                  <a:latin typeface="+mn-lt"/>
                  <a:ea typeface="+mn-ea"/>
                  <a:cs typeface="+mn-ea"/>
                  <a:sym typeface="+mn-lt"/>
                </a:rPr>
                <a:t>WR1</a:t>
              </a:r>
              <a:endParaRPr lang="en-US" altLang="zh-CN" sz="1800"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800">
                  <a:latin typeface="+mn-lt"/>
                  <a:ea typeface="+mn-ea"/>
                  <a:cs typeface="+mn-ea"/>
                  <a:sym typeface="+mn-lt"/>
                </a:rPr>
                <a:t>WR2</a:t>
              </a:r>
              <a:endParaRPr lang="en-US" altLang="zh-CN" sz="1800"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800">
                  <a:latin typeface="+mn-lt"/>
                  <a:ea typeface="+mn-ea"/>
                  <a:cs typeface="+mn-ea"/>
                  <a:sym typeface="+mn-lt"/>
                </a:rPr>
                <a:t>XFER</a:t>
              </a:r>
              <a:endParaRPr lang="en-US" altLang="zh-CN" sz="1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20" name="AutoShape 15"/>
            <p:cNvSpPr>
              <a:spLocks noChangeArrowheads="1"/>
            </p:cNvSpPr>
            <p:nvPr/>
          </p:nvSpPr>
          <p:spPr bwMode="auto">
            <a:xfrm>
              <a:off x="4010025" y="3051175"/>
              <a:ext cx="1066800" cy="152400"/>
            </a:xfrm>
            <a:prstGeom prst="right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21" name="Line 16"/>
            <p:cNvSpPr>
              <a:spLocks noChangeShapeType="1"/>
            </p:cNvSpPr>
            <p:nvPr/>
          </p:nvSpPr>
          <p:spPr bwMode="auto">
            <a:xfrm>
              <a:off x="4010025" y="3584575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22" name="Line 17"/>
            <p:cNvSpPr>
              <a:spLocks noChangeShapeType="1"/>
            </p:cNvSpPr>
            <p:nvPr/>
          </p:nvSpPr>
          <p:spPr bwMode="auto">
            <a:xfrm>
              <a:off x="4010025" y="3965575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23" name="Line 18"/>
            <p:cNvSpPr>
              <a:spLocks noChangeShapeType="1"/>
            </p:cNvSpPr>
            <p:nvPr/>
          </p:nvSpPr>
          <p:spPr bwMode="auto">
            <a:xfrm>
              <a:off x="4010025" y="4422775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24" name="Line 19"/>
            <p:cNvSpPr>
              <a:spLocks noChangeShapeType="1"/>
            </p:cNvSpPr>
            <p:nvPr/>
          </p:nvSpPr>
          <p:spPr bwMode="auto">
            <a:xfrm>
              <a:off x="4010025" y="4803775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25" name="Line 20"/>
            <p:cNvSpPr>
              <a:spLocks noChangeShapeType="1"/>
            </p:cNvSpPr>
            <p:nvPr/>
          </p:nvSpPr>
          <p:spPr bwMode="auto">
            <a:xfrm>
              <a:off x="4010025" y="5260975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26" name="Text Box 21"/>
            <p:cNvSpPr txBox="1">
              <a:spLocks noChangeArrowheads="1"/>
            </p:cNvSpPr>
            <p:nvPr/>
          </p:nvSpPr>
          <p:spPr bwMode="auto">
            <a:xfrm>
              <a:off x="2981325" y="2517775"/>
              <a:ext cx="10287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8255A</a:t>
              </a:r>
              <a:endParaRPr lang="en-US" altLang="zh-CN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6806" name="Text Box 22"/>
            <p:cNvSpPr txBox="1">
              <a:spLocks noChangeArrowheads="1"/>
            </p:cNvSpPr>
            <p:nvPr/>
          </p:nvSpPr>
          <p:spPr bwMode="auto">
            <a:xfrm>
              <a:off x="3171825" y="2974975"/>
              <a:ext cx="854075" cy="284321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en-US" altLang="zh-CN" sz="1800" dirty="0">
                  <a:latin typeface="+mn-lt"/>
                  <a:ea typeface="+mn-ea"/>
                  <a:cs typeface="+mn-ea"/>
                  <a:sym typeface="+mn-lt"/>
                </a:rPr>
                <a:t>PA</a:t>
              </a:r>
              <a:r>
                <a:rPr lang="en-US" altLang="zh-CN" sz="18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0-7</a:t>
              </a:r>
              <a:endParaRPr lang="en-US" altLang="zh-CN" sz="1800" baseline="-250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  <a:p>
              <a:pPr algn="r">
                <a:spcBef>
                  <a:spcPct val="50000"/>
                </a:spcBef>
                <a:defRPr/>
              </a:pPr>
              <a:r>
                <a:rPr lang="en-US" altLang="zh-CN" sz="1800" dirty="0">
                  <a:latin typeface="+mn-lt"/>
                  <a:ea typeface="+mn-ea"/>
                  <a:cs typeface="+mn-ea"/>
                  <a:sym typeface="+mn-lt"/>
                </a:rPr>
                <a:t>PB</a:t>
              </a:r>
              <a:r>
                <a:rPr lang="en-US" altLang="zh-CN" sz="1800" baseline="-250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en-US" altLang="zh-CN" sz="1800" baseline="-25000" dirty="0">
                <a:latin typeface="+mn-lt"/>
                <a:ea typeface="+mn-ea"/>
                <a:cs typeface="+mn-ea"/>
                <a:sym typeface="+mn-lt"/>
              </a:endParaRPr>
            </a:p>
            <a:p>
              <a:pPr algn="r">
                <a:spcBef>
                  <a:spcPct val="50000"/>
                </a:spcBef>
                <a:defRPr/>
              </a:pPr>
              <a:r>
                <a:rPr lang="en-US" altLang="zh-CN" sz="1800" dirty="0">
                  <a:latin typeface="+mn-lt"/>
                  <a:ea typeface="+mn-ea"/>
                  <a:cs typeface="+mn-ea"/>
                  <a:sym typeface="+mn-lt"/>
                </a:rPr>
                <a:t>PB</a:t>
              </a:r>
              <a:r>
                <a:rPr lang="en-US" altLang="zh-CN" sz="1800" baseline="-25000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en-US" altLang="zh-CN" sz="1800" baseline="-25000" dirty="0">
                <a:latin typeface="+mn-lt"/>
                <a:ea typeface="+mn-ea"/>
                <a:cs typeface="+mn-ea"/>
                <a:sym typeface="+mn-lt"/>
              </a:endParaRPr>
            </a:p>
            <a:p>
              <a:pPr algn="r">
                <a:spcBef>
                  <a:spcPct val="50000"/>
                </a:spcBef>
                <a:defRPr/>
              </a:pPr>
              <a:r>
                <a:rPr lang="en-US" altLang="zh-CN" sz="1800" dirty="0">
                  <a:latin typeface="+mn-lt"/>
                  <a:ea typeface="+mn-ea"/>
                  <a:cs typeface="+mn-ea"/>
                  <a:sym typeface="+mn-lt"/>
                </a:rPr>
                <a:t>PB</a:t>
              </a:r>
              <a:r>
                <a:rPr lang="en-US" altLang="zh-CN" sz="1800" baseline="-25000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sz="1800" baseline="-25000" dirty="0">
                <a:latin typeface="+mn-lt"/>
                <a:ea typeface="+mn-ea"/>
                <a:cs typeface="+mn-ea"/>
                <a:sym typeface="+mn-lt"/>
              </a:endParaRPr>
            </a:p>
            <a:p>
              <a:pPr algn="r">
                <a:spcBef>
                  <a:spcPct val="50000"/>
                </a:spcBef>
                <a:defRPr/>
              </a:pPr>
              <a:r>
                <a:rPr lang="en-US" altLang="zh-CN" sz="1800" dirty="0">
                  <a:latin typeface="+mn-lt"/>
                  <a:ea typeface="+mn-ea"/>
                  <a:cs typeface="+mn-ea"/>
                  <a:sym typeface="+mn-lt"/>
                </a:rPr>
                <a:t>PB</a:t>
              </a:r>
              <a:r>
                <a:rPr lang="en-US" altLang="zh-CN" sz="1800" baseline="-25000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 sz="1800" baseline="-25000" dirty="0">
                <a:latin typeface="+mn-lt"/>
                <a:ea typeface="+mn-ea"/>
                <a:cs typeface="+mn-ea"/>
                <a:sym typeface="+mn-lt"/>
              </a:endParaRPr>
            </a:p>
            <a:p>
              <a:pPr algn="r">
                <a:spcBef>
                  <a:spcPct val="50000"/>
                </a:spcBef>
                <a:defRPr/>
              </a:pPr>
              <a:r>
                <a:rPr lang="en-US" altLang="zh-CN" sz="1800" dirty="0">
                  <a:latin typeface="+mn-lt"/>
                  <a:ea typeface="+mn-ea"/>
                  <a:cs typeface="+mn-ea"/>
                  <a:sym typeface="+mn-lt"/>
                </a:rPr>
                <a:t>PB</a:t>
              </a:r>
              <a:r>
                <a:rPr lang="en-US" altLang="zh-CN" sz="1800" baseline="-25000" dirty="0">
                  <a:latin typeface="+mn-lt"/>
                  <a:ea typeface="+mn-ea"/>
                  <a:cs typeface="+mn-ea"/>
                  <a:sym typeface="+mn-lt"/>
                </a:rPr>
                <a:t>0</a:t>
              </a:r>
              <a:endParaRPr lang="en-US" altLang="zh-CN" sz="1800" baseline="-25000" dirty="0"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50000"/>
                </a:spcBef>
                <a:defRPr/>
              </a:pPr>
              <a:endParaRPr lang="en-US" altLang="zh-CN" sz="1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28" name="AutoShape 23"/>
            <p:cNvSpPr>
              <a:spLocks noChangeArrowheads="1"/>
            </p:cNvSpPr>
            <p:nvPr/>
          </p:nvSpPr>
          <p:spPr bwMode="auto">
            <a:xfrm>
              <a:off x="1952625" y="3660775"/>
              <a:ext cx="990600" cy="762000"/>
            </a:xfrm>
            <a:prstGeom prst="leftRightArrow">
              <a:avLst>
                <a:gd name="adj1" fmla="val 50000"/>
                <a:gd name="adj2" fmla="val 26000"/>
              </a:avLst>
            </a:prstGeom>
            <a:solidFill>
              <a:srgbClr val="FF5050"/>
            </a:solidFill>
            <a:ln w="2857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29" name="Text Box 24"/>
            <p:cNvSpPr txBox="1">
              <a:spLocks noChangeArrowheads="1"/>
            </p:cNvSpPr>
            <p:nvPr/>
          </p:nvSpPr>
          <p:spPr bwMode="auto">
            <a:xfrm>
              <a:off x="1133475" y="3289300"/>
              <a:ext cx="419100" cy="15700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C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P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U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30" name="Text Box 25"/>
            <p:cNvSpPr txBox="1">
              <a:spLocks noChangeArrowheads="1"/>
            </p:cNvSpPr>
            <p:nvPr/>
          </p:nvSpPr>
          <p:spPr bwMode="auto">
            <a:xfrm>
              <a:off x="5915025" y="3203575"/>
              <a:ext cx="609600" cy="1604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1800">
                  <a:latin typeface="+mn-lt"/>
                  <a:ea typeface="+mn-ea"/>
                  <a:cs typeface="+mn-ea"/>
                  <a:sym typeface="+mn-lt"/>
                </a:rPr>
                <a:t>Rfb</a:t>
              </a:r>
              <a:endParaRPr lang="en-US" altLang="zh-CN" sz="1800"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50000"/>
                </a:spcBef>
              </a:pPr>
              <a:endParaRPr lang="en-US" altLang="zh-CN" sz="1800"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800">
                  <a:latin typeface="+mn-lt"/>
                  <a:ea typeface="+mn-ea"/>
                  <a:cs typeface="+mn-ea"/>
                  <a:sym typeface="+mn-lt"/>
                </a:rPr>
                <a:t>I</a:t>
              </a:r>
              <a:r>
                <a:rPr lang="en-US" altLang="zh-CN" sz="1800" baseline="-25000">
                  <a:latin typeface="+mn-lt"/>
                  <a:ea typeface="+mn-ea"/>
                  <a:cs typeface="+mn-ea"/>
                  <a:sym typeface="+mn-lt"/>
                </a:rPr>
                <a:t>O1</a:t>
              </a:r>
              <a:endParaRPr lang="en-US" altLang="zh-CN" sz="1800" baseline="-25000"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1800">
                  <a:latin typeface="+mn-lt"/>
                  <a:ea typeface="+mn-ea"/>
                  <a:cs typeface="+mn-ea"/>
                  <a:sym typeface="+mn-lt"/>
                </a:rPr>
                <a:t>I</a:t>
              </a:r>
              <a:r>
                <a:rPr lang="en-US" altLang="zh-CN" sz="1800" baseline="-25000">
                  <a:latin typeface="+mn-lt"/>
                  <a:ea typeface="+mn-ea"/>
                  <a:cs typeface="+mn-ea"/>
                  <a:sym typeface="+mn-lt"/>
                </a:rPr>
                <a:t>O2</a:t>
              </a:r>
              <a:endParaRPr lang="en-US" altLang="zh-CN" sz="18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31" name="Line 26"/>
            <p:cNvSpPr>
              <a:spLocks noChangeShapeType="1"/>
            </p:cNvSpPr>
            <p:nvPr/>
          </p:nvSpPr>
          <p:spPr bwMode="auto">
            <a:xfrm>
              <a:off x="6448425" y="3355975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32" name="Line 27"/>
            <p:cNvSpPr>
              <a:spLocks noChangeShapeType="1"/>
            </p:cNvSpPr>
            <p:nvPr/>
          </p:nvSpPr>
          <p:spPr bwMode="auto">
            <a:xfrm>
              <a:off x="7820025" y="4498975"/>
              <a:ext cx="838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33" name="AutoShape 28"/>
            <p:cNvSpPr>
              <a:spLocks noChangeArrowheads="1"/>
            </p:cNvSpPr>
            <p:nvPr/>
          </p:nvSpPr>
          <p:spPr bwMode="auto">
            <a:xfrm flipV="1">
              <a:off x="8658225" y="4460875"/>
              <a:ext cx="76200" cy="76200"/>
            </a:xfrm>
            <a:prstGeom prst="flowChartConnector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34" name="Line 29"/>
            <p:cNvSpPr>
              <a:spLocks noChangeShapeType="1"/>
            </p:cNvSpPr>
            <p:nvPr/>
          </p:nvSpPr>
          <p:spPr bwMode="auto">
            <a:xfrm>
              <a:off x="8201025" y="3355975"/>
              <a:ext cx="0" cy="1143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35" name="Line 30"/>
            <p:cNvSpPr>
              <a:spLocks noChangeShapeType="1"/>
            </p:cNvSpPr>
            <p:nvPr/>
          </p:nvSpPr>
          <p:spPr bwMode="auto">
            <a:xfrm>
              <a:off x="6448425" y="4194175"/>
              <a:ext cx="533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36" name="Line 31"/>
            <p:cNvSpPr>
              <a:spLocks noChangeShapeType="1"/>
            </p:cNvSpPr>
            <p:nvPr/>
          </p:nvSpPr>
          <p:spPr bwMode="auto">
            <a:xfrm>
              <a:off x="6448425" y="4651375"/>
              <a:ext cx="533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37" name="Line 32"/>
            <p:cNvSpPr>
              <a:spLocks noChangeShapeType="1"/>
            </p:cNvSpPr>
            <p:nvPr/>
          </p:nvSpPr>
          <p:spPr bwMode="auto">
            <a:xfrm>
              <a:off x="6753225" y="4651375"/>
              <a:ext cx="0" cy="762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38" name="Line 33"/>
            <p:cNvSpPr>
              <a:spLocks noChangeShapeType="1"/>
            </p:cNvSpPr>
            <p:nvPr/>
          </p:nvSpPr>
          <p:spPr bwMode="auto">
            <a:xfrm>
              <a:off x="6648450" y="5413375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39" name="Text Box 34"/>
            <p:cNvSpPr txBox="1">
              <a:spLocks noChangeArrowheads="1"/>
            </p:cNvSpPr>
            <p:nvPr/>
          </p:nvSpPr>
          <p:spPr bwMode="auto">
            <a:xfrm>
              <a:off x="6905625" y="3889375"/>
              <a:ext cx="685800" cy="1015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-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+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40" name="AutoShape 35"/>
            <p:cNvSpPr>
              <a:spLocks noChangeArrowheads="1"/>
            </p:cNvSpPr>
            <p:nvPr/>
          </p:nvSpPr>
          <p:spPr bwMode="auto">
            <a:xfrm rot="5400000" flipH="1">
              <a:off x="7286625" y="4041775"/>
              <a:ext cx="304800" cy="3048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41" name="Text Box 36"/>
            <p:cNvSpPr txBox="1">
              <a:spLocks noChangeArrowheads="1"/>
            </p:cNvSpPr>
            <p:nvPr/>
          </p:nvSpPr>
          <p:spPr bwMode="auto">
            <a:xfrm>
              <a:off x="7515225" y="4270375"/>
              <a:ext cx="10668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+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42" name="Text Box 37"/>
            <p:cNvSpPr txBox="1">
              <a:spLocks noChangeArrowheads="1"/>
            </p:cNvSpPr>
            <p:nvPr/>
          </p:nvSpPr>
          <p:spPr bwMode="auto">
            <a:xfrm>
              <a:off x="8353425" y="4575175"/>
              <a:ext cx="609600" cy="1311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000">
                  <a:latin typeface="+mn-lt"/>
                  <a:ea typeface="+mn-ea"/>
                  <a:cs typeface="+mn-ea"/>
                  <a:sym typeface="+mn-lt"/>
                </a:rPr>
                <a:t>至示波器</a:t>
              </a:r>
              <a:endParaRPr lang="zh-CN" altLang="en-US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43" name="Line 41"/>
            <p:cNvSpPr>
              <a:spLocks noChangeShapeType="1"/>
            </p:cNvSpPr>
            <p:nvPr/>
          </p:nvSpPr>
          <p:spPr bwMode="auto">
            <a:xfrm>
              <a:off x="5146675" y="506095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46" name="Line 46"/>
            <p:cNvSpPr>
              <a:spLocks noChangeShapeType="1"/>
            </p:cNvSpPr>
            <p:nvPr/>
          </p:nvSpPr>
          <p:spPr bwMode="auto">
            <a:xfrm>
              <a:off x="5146675" y="4243388"/>
              <a:ext cx="431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47" name="Line 47"/>
            <p:cNvSpPr>
              <a:spLocks noChangeShapeType="1"/>
            </p:cNvSpPr>
            <p:nvPr/>
          </p:nvSpPr>
          <p:spPr bwMode="auto">
            <a:xfrm>
              <a:off x="5146675" y="4641850"/>
              <a:ext cx="431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48" name="Line 48"/>
            <p:cNvSpPr>
              <a:spLocks noChangeShapeType="1"/>
            </p:cNvSpPr>
            <p:nvPr/>
          </p:nvSpPr>
          <p:spPr bwMode="auto">
            <a:xfrm>
              <a:off x="5146675" y="3840163"/>
              <a:ext cx="2873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1" name="AutoShape 43"/>
          <p:cNvSpPr>
            <a:spLocks noChangeArrowheads="1"/>
          </p:cNvSpPr>
          <p:nvPr/>
        </p:nvSpPr>
        <p:spPr bwMode="auto">
          <a:xfrm>
            <a:off x="3952874" y="1881981"/>
            <a:ext cx="1276351" cy="1169194"/>
          </a:xfrm>
          <a:prstGeom prst="cloudCallout">
            <a:avLst>
              <a:gd name="adj1" fmla="val -66109"/>
              <a:gd name="adj2" fmla="val 55346"/>
            </a:avLst>
          </a:prstGeom>
          <a:solidFill>
            <a:srgbClr val="FFFF99"/>
          </a:solidFill>
          <a:ln w="19050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口作为数据输出</a:t>
            </a:r>
            <a:endParaRPr lang="zh-CN" altLang="en-US" sz="1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8644" name="Rectangle 42"/>
          <p:cNvSpPr>
            <a:spLocks noChangeArrowheads="1"/>
          </p:cNvSpPr>
          <p:nvPr/>
        </p:nvSpPr>
        <p:spPr bwMode="auto">
          <a:xfrm>
            <a:off x="3239293" y="3410030"/>
            <a:ext cx="1008063" cy="2160588"/>
          </a:xfrm>
          <a:prstGeom prst="rect">
            <a:avLst/>
          </a:prstGeom>
          <a:noFill/>
          <a:ln w="28575" algn="ctr">
            <a:solidFill>
              <a:srgbClr val="C00000"/>
            </a:solidFill>
            <a:prstDash val="sys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8645" name="AutoShape 43"/>
          <p:cNvSpPr>
            <a:spLocks noChangeArrowheads="1"/>
          </p:cNvSpPr>
          <p:nvPr/>
        </p:nvSpPr>
        <p:spPr bwMode="auto">
          <a:xfrm>
            <a:off x="2698750" y="5957888"/>
            <a:ext cx="2016125" cy="719138"/>
          </a:xfrm>
          <a:prstGeom prst="cloudCallout">
            <a:avLst>
              <a:gd name="adj1" fmla="val 237"/>
              <a:gd name="adj2" fmla="val -119315"/>
            </a:avLst>
          </a:prstGeom>
          <a:solidFill>
            <a:srgbClr val="FFFF99"/>
          </a:solidFill>
          <a:ln w="19050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口输出作为控制信号</a:t>
            </a:r>
            <a:endParaRPr lang="zh-CN" altLang="en-US" sz="16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68644" grpId="0" animBg="1"/>
      <p:bldP spid="6864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554038" y="1350963"/>
            <a:ext cx="8389938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600" dirty="0">
                <a:solidFill>
                  <a:srgbClr val="0033CC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600" dirty="0">
                <a:solidFill>
                  <a:srgbClr val="0033CC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+mn-lt"/>
                <a:ea typeface="+mn-ea"/>
                <a:cs typeface="+mn-ea"/>
                <a:sym typeface="+mn-lt"/>
              </a:rPr>
              <a:t>、软件设计  </a:t>
            </a:r>
            <a:r>
              <a:rPr lang="zh-CN" altLang="en-US" dirty="0">
                <a:solidFill>
                  <a:srgbClr val="990000"/>
                </a:solidFill>
                <a:latin typeface="+mn-lt"/>
                <a:ea typeface="+mn-ea"/>
                <a:cs typeface="+mn-ea"/>
                <a:sym typeface="+mn-lt"/>
              </a:rPr>
              <a:t>以下程序是产生锯齿波的程序</a:t>
            </a:r>
            <a:endParaRPr lang="zh-CN" altLang="en-US" dirty="0">
              <a:solidFill>
                <a:srgbClr val="99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      ；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8255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初始化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MOV DX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303H 	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8255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的命令口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b="0" dirty="0">
                <a:solidFill>
                  <a:srgbClr val="FF6600"/>
                </a:solidFill>
                <a:latin typeface="+mn-lt"/>
                <a:ea typeface="+mn-ea"/>
                <a:cs typeface="+mn-ea"/>
                <a:sym typeface="+mn-lt"/>
              </a:rPr>
              <a:t>      MOV AL</a:t>
            </a:r>
            <a:r>
              <a:rPr lang="zh-CN" altLang="en-US" b="0" dirty="0">
                <a:solidFill>
                  <a:srgbClr val="FF66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b="0" dirty="0">
                <a:solidFill>
                  <a:srgbClr val="FF6600"/>
                </a:solidFill>
                <a:latin typeface="+mn-lt"/>
                <a:ea typeface="+mn-ea"/>
                <a:cs typeface="+mn-ea"/>
                <a:sym typeface="+mn-lt"/>
              </a:rPr>
              <a:t>10000000B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8255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的方式字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  OUT DX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AL     	   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；指定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口控制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DAC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的转换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  MOV DX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301H    	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8255A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口地址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b="0" dirty="0">
                <a:solidFill>
                  <a:srgbClr val="FF6600"/>
                </a:solidFill>
                <a:latin typeface="+mn-lt"/>
                <a:ea typeface="+mn-ea"/>
                <a:cs typeface="+mn-ea"/>
                <a:sym typeface="+mn-lt"/>
              </a:rPr>
              <a:t>      MOV AL</a:t>
            </a:r>
            <a:r>
              <a:rPr lang="zh-CN" altLang="en-US" b="0" dirty="0">
                <a:solidFill>
                  <a:srgbClr val="FF66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b="0" dirty="0">
                <a:solidFill>
                  <a:srgbClr val="FF6600"/>
                </a:solidFill>
                <a:latin typeface="+mn-lt"/>
                <a:ea typeface="+mn-ea"/>
                <a:cs typeface="+mn-ea"/>
                <a:sym typeface="+mn-lt"/>
              </a:rPr>
              <a:t>000</a:t>
            </a:r>
            <a:r>
              <a:rPr lang="en-US" altLang="zh-CN" b="0" dirty="0">
                <a:solidFill>
                  <a:srgbClr val="0033CC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b="0" dirty="0">
                <a:solidFill>
                  <a:srgbClr val="FF6600"/>
                </a:solidFill>
                <a:latin typeface="+mn-lt"/>
                <a:ea typeface="+mn-ea"/>
                <a:cs typeface="+mn-ea"/>
                <a:sym typeface="+mn-lt"/>
              </a:rPr>
              <a:t>0000B 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；置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DAC0832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为直通工作方式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dirty="0">
                <a:latin typeface="楷体_GB2312" pitchFamily="49" charset="-122"/>
                <a:ea typeface="楷体_GB2312" pitchFamily="49" charset="-122"/>
                <a:sym typeface="+mn-ea"/>
              </a:rPr>
              <a:t>;ILE</a:t>
            </a:r>
            <a:r>
              <a:rPr lang="zh-CN" altLang="en-US" dirty="0">
                <a:latin typeface="楷体_GB2312" pitchFamily="49" charset="-122"/>
                <a:ea typeface="楷体_GB2312" pitchFamily="49" charset="-122"/>
                <a:sym typeface="+mn-ea"/>
              </a:rPr>
              <a:t>置为</a:t>
            </a:r>
            <a:r>
              <a:rPr lang="en-US" altLang="zh-CN" dirty="0">
                <a:latin typeface="楷体_GB2312" pitchFamily="49" charset="-122"/>
                <a:ea typeface="楷体_GB2312" pitchFamily="49" charset="-122"/>
                <a:sym typeface="+mn-ea"/>
              </a:rPr>
              <a:t>1</a:t>
            </a:r>
            <a:r>
              <a:rPr lang="zh-CN" altLang="en-US" dirty="0">
                <a:latin typeface="楷体_GB2312" pitchFamily="49" charset="-122"/>
                <a:ea typeface="楷体_GB2312" pitchFamily="49" charset="-122"/>
                <a:sym typeface="+mn-ea"/>
              </a:rPr>
              <a:t>，</a:t>
            </a:r>
            <a:r>
              <a:rPr lang="en-US" altLang="zh-CN" dirty="0">
                <a:latin typeface="楷体_GB2312" pitchFamily="49" charset="-122"/>
                <a:ea typeface="楷体_GB2312" pitchFamily="49" charset="-122"/>
                <a:sym typeface="+mn-ea"/>
              </a:rPr>
              <a:t>CS/WR1/WR2/XFER</a:t>
            </a:r>
            <a:r>
              <a:rPr lang="zh-CN" altLang="en-US" dirty="0">
                <a:latin typeface="楷体_GB2312" pitchFamily="49" charset="-122"/>
                <a:ea typeface="楷体_GB2312" pitchFamily="49" charset="-122"/>
                <a:sym typeface="+mn-ea"/>
              </a:rPr>
              <a:t>均置为</a:t>
            </a:r>
            <a:r>
              <a:rPr lang="en-US" altLang="zh-CN" dirty="0">
                <a:latin typeface="楷体_GB2312" pitchFamily="49" charset="-122"/>
                <a:ea typeface="楷体_GB2312" pitchFamily="49" charset="-122"/>
                <a:sym typeface="+mn-ea"/>
              </a:rPr>
              <a:t>0</a:t>
            </a:r>
            <a:r>
              <a:rPr lang="en-US" altLang="zh-CN" dirty="0">
                <a:ea typeface="楷体_GB2312" pitchFamily="49" charset="-122"/>
                <a:sym typeface="+mn-ea"/>
              </a:rPr>
              <a:t> 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 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  OUT DX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AL  	   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  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-242887" y="1254125"/>
            <a:ext cx="8101012" cy="4965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400" dirty="0">
                <a:cs typeface="+mn-ea"/>
                <a:sym typeface="+mn-lt"/>
              </a:rPr>
              <a:t>     </a:t>
            </a:r>
            <a:r>
              <a:rPr lang="zh-CN" altLang="en-US" sz="2400" dirty="0">
                <a:cs typeface="+mn-ea"/>
                <a:sym typeface="+mn-lt"/>
              </a:rPr>
              <a:t>；生成锯齿波的循环</a:t>
            </a:r>
            <a:r>
              <a:rPr lang="en-US" altLang="zh-CN" sz="2400" dirty="0">
                <a:cs typeface="+mn-ea"/>
                <a:sym typeface="+mn-lt"/>
              </a:rPr>
              <a:t>       </a:t>
            </a:r>
            <a:endParaRPr lang="en-US" altLang="zh-CN" sz="2400" dirty="0">
              <a:cs typeface="+mn-ea"/>
              <a:sym typeface="+mn-lt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400" dirty="0">
                <a:cs typeface="+mn-ea"/>
                <a:sym typeface="+mn-lt"/>
              </a:rPr>
              <a:t>           MOV AL, 0H   </a:t>
            </a:r>
            <a:r>
              <a:rPr lang="zh-CN" altLang="en-US" sz="2400" dirty="0">
                <a:cs typeface="+mn-ea"/>
                <a:sym typeface="+mn-lt"/>
              </a:rPr>
              <a:t>；输出数据从</a:t>
            </a:r>
            <a:r>
              <a:rPr lang="en-US" altLang="zh-CN" sz="2400" dirty="0">
                <a:cs typeface="+mn-ea"/>
                <a:sym typeface="+mn-lt"/>
              </a:rPr>
              <a:t>0</a:t>
            </a:r>
            <a:r>
              <a:rPr lang="zh-CN" altLang="en-US" sz="2400" dirty="0">
                <a:cs typeface="+mn-ea"/>
                <a:sym typeface="+mn-lt"/>
              </a:rPr>
              <a:t>开始</a:t>
            </a:r>
            <a:endParaRPr lang="zh-CN" altLang="en-US" sz="2400" dirty="0">
              <a:cs typeface="+mn-ea"/>
              <a:sym typeface="+mn-lt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400" dirty="0">
                <a:cs typeface="+mn-ea"/>
                <a:sym typeface="+mn-lt"/>
              </a:rPr>
              <a:t>     LOP:  MOV DX, 300H </a:t>
            </a:r>
            <a:r>
              <a:rPr lang="zh-CN" altLang="en-US" sz="2400" dirty="0">
                <a:cs typeface="+mn-ea"/>
                <a:sym typeface="+mn-lt"/>
              </a:rPr>
              <a:t>；</a:t>
            </a:r>
            <a:r>
              <a:rPr lang="en-US" altLang="zh-CN" sz="2400" dirty="0">
                <a:cs typeface="+mn-ea"/>
                <a:sym typeface="+mn-lt"/>
              </a:rPr>
              <a:t>8255A</a:t>
            </a:r>
            <a:r>
              <a:rPr lang="zh-CN" altLang="en-US" sz="2400" dirty="0">
                <a:cs typeface="+mn-ea"/>
                <a:sym typeface="+mn-lt"/>
              </a:rPr>
              <a:t>的</a:t>
            </a:r>
            <a:r>
              <a:rPr lang="en-US" altLang="zh-CN" sz="2400" dirty="0">
                <a:cs typeface="+mn-ea"/>
                <a:sym typeface="+mn-lt"/>
              </a:rPr>
              <a:t>A</a:t>
            </a:r>
            <a:r>
              <a:rPr lang="zh-CN" altLang="en-US" sz="2400" dirty="0">
                <a:cs typeface="+mn-ea"/>
                <a:sym typeface="+mn-lt"/>
              </a:rPr>
              <a:t>口地址</a:t>
            </a:r>
            <a:endParaRPr lang="en-US" altLang="zh-CN" sz="2400" dirty="0">
              <a:cs typeface="+mn-ea"/>
              <a:sym typeface="+mn-lt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400" dirty="0">
                <a:cs typeface="+mn-ea"/>
                <a:sym typeface="+mn-lt"/>
              </a:rPr>
              <a:t>           OUT DX, AL</a:t>
            </a:r>
            <a:r>
              <a:rPr lang="zh-CN" altLang="en-US" sz="2400" dirty="0">
                <a:cs typeface="+mn-ea"/>
                <a:sym typeface="+mn-lt"/>
              </a:rPr>
              <a:t>   ；</a:t>
            </a:r>
            <a:r>
              <a:rPr lang="en-US" altLang="zh-CN" sz="2400" dirty="0">
                <a:cs typeface="+mn-ea"/>
                <a:sym typeface="+mn-lt"/>
              </a:rPr>
              <a:t>AL</a:t>
            </a:r>
            <a:r>
              <a:rPr lang="zh-CN" altLang="en-US" sz="2400" dirty="0">
                <a:cs typeface="+mn-ea"/>
                <a:sym typeface="+mn-lt"/>
              </a:rPr>
              <a:t>的值送</a:t>
            </a:r>
            <a:r>
              <a:rPr lang="en-US" altLang="zh-CN" sz="2400" dirty="0">
                <a:cs typeface="+mn-ea"/>
                <a:sym typeface="+mn-lt"/>
              </a:rPr>
              <a:t>DAC0832</a:t>
            </a:r>
            <a:endParaRPr lang="en-US" altLang="zh-CN" sz="2400" dirty="0">
              <a:cs typeface="+mn-ea"/>
              <a:sym typeface="+mn-lt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400" dirty="0">
                <a:cs typeface="+mn-ea"/>
                <a:sym typeface="+mn-lt"/>
              </a:rPr>
              <a:t>           MOV BL, AL</a:t>
            </a:r>
            <a:r>
              <a:rPr lang="zh-CN" altLang="en-US" sz="2400" dirty="0">
                <a:cs typeface="+mn-ea"/>
                <a:sym typeface="+mn-lt"/>
              </a:rPr>
              <a:t>   ；保存</a:t>
            </a:r>
            <a:r>
              <a:rPr lang="en-US" altLang="zh-CN" sz="2400" dirty="0">
                <a:cs typeface="+mn-ea"/>
                <a:sym typeface="+mn-lt"/>
              </a:rPr>
              <a:t>AL</a:t>
            </a:r>
            <a:r>
              <a:rPr lang="zh-CN" altLang="en-US" sz="2400" dirty="0">
                <a:cs typeface="+mn-ea"/>
                <a:sym typeface="+mn-lt"/>
              </a:rPr>
              <a:t>→</a:t>
            </a:r>
            <a:r>
              <a:rPr lang="en-US" altLang="zh-CN" sz="2400" dirty="0">
                <a:cs typeface="+mn-ea"/>
                <a:sym typeface="+mn-lt"/>
              </a:rPr>
              <a:t>BL</a:t>
            </a:r>
            <a:endParaRPr lang="en-US" altLang="zh-CN" sz="2400" dirty="0">
              <a:cs typeface="+mn-ea"/>
              <a:sym typeface="+mn-lt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400" dirty="0">
                <a:cs typeface="+mn-ea"/>
                <a:sym typeface="+mn-lt"/>
              </a:rPr>
              <a:t>           MOV AH, 0BH  </a:t>
            </a:r>
            <a:r>
              <a:rPr lang="zh-CN" altLang="en-US" sz="2400" dirty="0">
                <a:cs typeface="+mn-ea"/>
                <a:sym typeface="+mn-lt"/>
              </a:rPr>
              <a:t>；检查是否有任意键按下</a:t>
            </a:r>
            <a:endParaRPr lang="en-US" altLang="zh-CN" sz="2400" dirty="0">
              <a:cs typeface="+mn-ea"/>
              <a:sym typeface="+mn-lt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400" dirty="0">
                <a:cs typeface="+mn-ea"/>
                <a:sym typeface="+mn-lt"/>
              </a:rPr>
              <a:t>           INT 21H</a:t>
            </a:r>
            <a:endParaRPr lang="en-US" altLang="zh-CN" sz="2400" dirty="0">
              <a:cs typeface="+mn-ea"/>
              <a:sym typeface="+mn-lt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400" dirty="0">
                <a:cs typeface="+mn-ea"/>
                <a:sym typeface="+mn-lt"/>
              </a:rPr>
              <a:t>           CMP AL, 0FFH</a:t>
            </a:r>
            <a:endParaRPr lang="en-US" altLang="zh-CN" sz="2400" dirty="0">
              <a:cs typeface="+mn-ea"/>
              <a:sym typeface="+mn-lt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400" dirty="0">
                <a:cs typeface="+mn-ea"/>
                <a:sym typeface="+mn-lt"/>
              </a:rPr>
              <a:t>           JE  STOP</a:t>
            </a:r>
            <a:r>
              <a:rPr lang="zh-CN" altLang="en-US" sz="2400" dirty="0">
                <a:cs typeface="+mn-ea"/>
                <a:sym typeface="+mn-lt"/>
              </a:rPr>
              <a:t>     ；有，则停止输出波形</a:t>
            </a:r>
            <a:endParaRPr lang="en-US" altLang="zh-CN" sz="2400" dirty="0">
              <a:cs typeface="+mn-ea"/>
              <a:sym typeface="+mn-lt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400" dirty="0">
                <a:cs typeface="+mn-ea"/>
                <a:sym typeface="+mn-lt"/>
              </a:rPr>
              <a:t>           MOV AL, BL   </a:t>
            </a:r>
            <a:r>
              <a:rPr lang="zh-CN" altLang="en-US" sz="2400" dirty="0">
                <a:cs typeface="+mn-ea"/>
                <a:sym typeface="+mn-lt"/>
              </a:rPr>
              <a:t>；无，恢复</a:t>
            </a:r>
            <a:r>
              <a:rPr lang="en-US" altLang="zh-CN" sz="2400" dirty="0">
                <a:cs typeface="+mn-ea"/>
                <a:sym typeface="+mn-lt"/>
              </a:rPr>
              <a:t>AL</a:t>
            </a:r>
            <a:r>
              <a:rPr lang="zh-CN" altLang="en-US" sz="2400" dirty="0">
                <a:cs typeface="+mn-ea"/>
                <a:sym typeface="+mn-lt"/>
              </a:rPr>
              <a:t>的值</a:t>
            </a:r>
            <a:endParaRPr lang="en-US" altLang="zh-CN" sz="2400" dirty="0">
              <a:cs typeface="+mn-ea"/>
              <a:sym typeface="+mn-lt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400" dirty="0">
                <a:cs typeface="+mn-ea"/>
                <a:sym typeface="+mn-lt"/>
              </a:rPr>
              <a:t>           INC AL       </a:t>
            </a:r>
            <a:r>
              <a:rPr lang="zh-CN" altLang="en-US" sz="2400" dirty="0">
                <a:cs typeface="+mn-ea"/>
                <a:sym typeface="+mn-lt"/>
              </a:rPr>
              <a:t>；输出数据加</a:t>
            </a:r>
            <a:r>
              <a:rPr lang="en-US" altLang="zh-CN" sz="2400" dirty="0">
                <a:cs typeface="+mn-ea"/>
                <a:sym typeface="+mn-lt"/>
              </a:rPr>
              <a:t>1</a:t>
            </a:r>
            <a:endParaRPr lang="en-US" altLang="zh-CN" sz="2400" dirty="0">
              <a:cs typeface="+mn-ea"/>
              <a:sym typeface="+mn-lt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400" dirty="0">
                <a:cs typeface="+mn-ea"/>
                <a:sym typeface="+mn-lt"/>
              </a:rPr>
              <a:t>           JMP LOP      </a:t>
            </a:r>
            <a:r>
              <a:rPr lang="zh-CN" altLang="en-US" sz="2400" dirty="0">
                <a:cs typeface="+mn-ea"/>
                <a:sym typeface="+mn-lt"/>
              </a:rPr>
              <a:t>；继续循环输出波形</a:t>
            </a:r>
            <a:endParaRPr lang="en-US" altLang="zh-CN" sz="2400" dirty="0">
              <a:cs typeface="+mn-ea"/>
              <a:sym typeface="+mn-lt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400" dirty="0">
                <a:cs typeface="+mn-ea"/>
                <a:sym typeface="+mn-lt"/>
              </a:rPr>
              <a:t>     STOP: MOV AX,4C00H</a:t>
            </a:r>
            <a:endParaRPr lang="en-US" altLang="zh-CN" sz="2400" dirty="0">
              <a:cs typeface="+mn-ea"/>
              <a:sym typeface="+mn-lt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400" dirty="0">
                <a:cs typeface="+mn-ea"/>
                <a:sym typeface="+mn-lt"/>
              </a:rPr>
              <a:t>           INT 21H</a:t>
            </a:r>
            <a:r>
              <a:rPr lang="en-US" altLang="zh-CN" dirty="0">
                <a:cs typeface="+mn-ea"/>
                <a:sym typeface="+mn-lt"/>
              </a:rPr>
              <a:t> </a:t>
            </a:r>
            <a:endParaRPr lang="en-US" altLang="zh-CN" dirty="0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2665" y="4635500"/>
            <a:ext cx="2548255" cy="181800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968954" y="1141413"/>
            <a:ext cx="7263527" cy="556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rgbClr val="990000"/>
                </a:solidFill>
                <a:latin typeface="+mn-lt"/>
                <a:ea typeface="+mn-ea"/>
                <a:cs typeface="+mn-ea"/>
                <a:sym typeface="+mn-lt"/>
              </a:rPr>
              <a:t>     以下程序是产生三角波的程序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	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marL="539750">
              <a:lnSpc>
                <a:spcPct val="130000"/>
              </a:lnSpc>
            </a:pP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；生成三角波的循环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 marL="539750"/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MOV DX, 300H 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8255A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口地址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 marL="539750"/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MOV AL, 0H   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；输出数据从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开始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marL="539750"/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L1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OUT  DX, AL     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marL="539750"/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MOV  BL, AL  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；保存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AL→BL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marL="539750"/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MOV  AH, 0BH 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；检查是否有任意键按下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marL="539750"/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INT  21H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marL="539750"/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CMP  AL,0FFH    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marL="539750"/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JE   STOP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       ；有，停止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marL="539750"/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MOV  AL,BL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      ；无，恢复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AL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的值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marL="539750"/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INC  AL	   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AL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加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marL="539750"/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JNZ  L1	   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AL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是否加满？未满，继续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marL="539750"/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MOV  AL,0FFH 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；已满，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AL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全置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7" name="Group 30"/>
          <p:cNvGrpSpPr/>
          <p:nvPr/>
        </p:nvGrpSpPr>
        <p:grpSpPr bwMode="auto">
          <a:xfrm>
            <a:off x="5126038" y="5222875"/>
            <a:ext cx="3592512" cy="1548847"/>
            <a:chOff x="1065" y="2840"/>
            <a:chExt cx="2449" cy="1103"/>
          </a:xfrm>
        </p:grpSpPr>
        <p:grpSp>
          <p:nvGrpSpPr>
            <p:cNvPr id="72709" name="Group 3"/>
            <p:cNvGrpSpPr/>
            <p:nvPr/>
          </p:nvGrpSpPr>
          <p:grpSpPr bwMode="auto">
            <a:xfrm>
              <a:off x="1338" y="3067"/>
              <a:ext cx="725" cy="725"/>
              <a:chOff x="431" y="3385"/>
              <a:chExt cx="725" cy="725"/>
            </a:xfrm>
          </p:grpSpPr>
          <p:sp>
            <p:nvSpPr>
              <p:cNvPr id="72719" name="Line 4"/>
              <p:cNvSpPr>
                <a:spLocks noChangeShapeType="1"/>
              </p:cNvSpPr>
              <p:nvPr/>
            </p:nvSpPr>
            <p:spPr bwMode="auto">
              <a:xfrm flipV="1">
                <a:off x="431" y="3385"/>
                <a:ext cx="408" cy="72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2720" name="Line 5"/>
              <p:cNvSpPr>
                <a:spLocks noChangeShapeType="1"/>
              </p:cNvSpPr>
              <p:nvPr/>
            </p:nvSpPr>
            <p:spPr bwMode="auto">
              <a:xfrm>
                <a:off x="839" y="3385"/>
                <a:ext cx="317" cy="72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72710" name="Line 6"/>
            <p:cNvSpPr>
              <a:spLocks noChangeShapeType="1"/>
            </p:cNvSpPr>
            <p:nvPr/>
          </p:nvSpPr>
          <p:spPr bwMode="auto">
            <a:xfrm flipV="1">
              <a:off x="1338" y="3067"/>
              <a:ext cx="408" cy="7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72711" name="Group 7"/>
            <p:cNvGrpSpPr/>
            <p:nvPr/>
          </p:nvGrpSpPr>
          <p:grpSpPr bwMode="auto">
            <a:xfrm>
              <a:off x="2063" y="3067"/>
              <a:ext cx="725" cy="725"/>
              <a:chOff x="431" y="3385"/>
              <a:chExt cx="725" cy="725"/>
            </a:xfrm>
          </p:grpSpPr>
          <p:sp>
            <p:nvSpPr>
              <p:cNvPr id="72717" name="Line 8"/>
              <p:cNvSpPr>
                <a:spLocks noChangeShapeType="1"/>
              </p:cNvSpPr>
              <p:nvPr/>
            </p:nvSpPr>
            <p:spPr bwMode="auto">
              <a:xfrm flipV="1">
                <a:off x="431" y="3385"/>
                <a:ext cx="408" cy="72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2718" name="Line 9"/>
              <p:cNvSpPr>
                <a:spLocks noChangeShapeType="1"/>
              </p:cNvSpPr>
              <p:nvPr/>
            </p:nvSpPr>
            <p:spPr bwMode="auto">
              <a:xfrm>
                <a:off x="839" y="3385"/>
                <a:ext cx="317" cy="72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72712" name="Text Box 10"/>
            <p:cNvSpPr txBox="1">
              <a:spLocks noChangeArrowheads="1"/>
            </p:cNvSpPr>
            <p:nvPr/>
          </p:nvSpPr>
          <p:spPr bwMode="auto">
            <a:xfrm>
              <a:off x="1065" y="3702"/>
              <a:ext cx="363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0</a:t>
              </a:r>
              <a:endParaRPr lang="en-US" altLang="zh-CN" sz="16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713" name="Text Box 11"/>
            <p:cNvSpPr txBox="1">
              <a:spLocks noChangeArrowheads="1"/>
            </p:cNvSpPr>
            <p:nvPr/>
          </p:nvSpPr>
          <p:spPr bwMode="auto">
            <a:xfrm>
              <a:off x="1564" y="2840"/>
              <a:ext cx="453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FFH</a:t>
              </a:r>
              <a:endParaRPr lang="en-US" altLang="zh-CN" sz="160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72714" name="Group 26"/>
            <p:cNvGrpSpPr/>
            <p:nvPr/>
          </p:nvGrpSpPr>
          <p:grpSpPr bwMode="auto">
            <a:xfrm>
              <a:off x="2789" y="3067"/>
              <a:ext cx="725" cy="725"/>
              <a:chOff x="431" y="3385"/>
              <a:chExt cx="725" cy="725"/>
            </a:xfrm>
          </p:grpSpPr>
          <p:sp>
            <p:nvSpPr>
              <p:cNvPr id="72715" name="Line 27"/>
              <p:cNvSpPr>
                <a:spLocks noChangeShapeType="1"/>
              </p:cNvSpPr>
              <p:nvPr/>
            </p:nvSpPr>
            <p:spPr bwMode="auto">
              <a:xfrm flipV="1">
                <a:off x="431" y="3385"/>
                <a:ext cx="408" cy="72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2716" name="Line 28"/>
              <p:cNvSpPr>
                <a:spLocks noChangeShapeType="1"/>
              </p:cNvSpPr>
              <p:nvPr/>
            </p:nvSpPr>
            <p:spPr bwMode="auto">
              <a:xfrm>
                <a:off x="839" y="3385"/>
                <a:ext cx="317" cy="72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72708" name="矩形 1"/>
          <p:cNvSpPr>
            <a:spLocks noChangeArrowheads="1"/>
          </p:cNvSpPr>
          <p:nvPr/>
        </p:nvSpPr>
        <p:spPr bwMode="auto">
          <a:xfrm>
            <a:off x="1032668" y="1337432"/>
            <a:ext cx="7078663" cy="41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10000"/>
              </a:spcBef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L2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OUT  DX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AL 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spcBef>
                <a:spcPct val="10000"/>
              </a:spcBef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MOV  BL, AL 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；保存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AL→BL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spcBef>
                <a:spcPct val="10000"/>
              </a:spcBef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MOV  AH, 0BH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   ；检查是否有任意键按下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spcBef>
                <a:spcPct val="10000"/>
              </a:spcBef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INT  21H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spcBef>
                <a:spcPct val="10000"/>
              </a:spcBef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CMP  AL,0FFH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spcBef>
                <a:spcPct val="10000"/>
              </a:spcBef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JE   STOP   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；有，则停止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spcBef>
                <a:spcPct val="10000"/>
              </a:spcBef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MOV  AL,BL  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；无，则恢复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AL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的值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spcBef>
                <a:spcPct val="10000"/>
              </a:spcBef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DEC  AL		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；输出数据减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spcBef>
                <a:spcPct val="10000"/>
              </a:spcBef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JNZ  L2     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AL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是否减到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？不为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，继续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spcBef>
                <a:spcPct val="10000"/>
              </a:spcBef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JMP  L1       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；为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AL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加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tags/tag1.xml><?xml version="1.0" encoding="utf-8"?>
<p:tagLst xmlns:p="http://schemas.openxmlformats.org/presentationml/2006/main">
  <p:tag name="KSO_WM_UNIT_PLACING_PICTURE_USER_VIEWPORT" val="{&quot;height&quot;:3245,&quot;width&quot;:4082.5007874015746}"/>
</p:tagLst>
</file>

<file path=ppt/tags/tag2.xml><?xml version="1.0" encoding="utf-8"?>
<p:tagLst xmlns:p="http://schemas.openxmlformats.org/presentationml/2006/main">
  <p:tag name="COMMONDATA" val="eyJoZGlkIjoiNzI0ZDMxOWEwMGI0ZDZiNGJmNWQ1OWM5ODViMTcyZTMifQ=="/>
  <p:tag name="KSO_WPP_MARK_KEY" val="b958ccfb-dfd9-4f10-80a4-0cdb1bd3ccd2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wkgodsef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11893</Words>
  <Application>WPS 演示</Application>
  <PresentationFormat>全屏显示(4:3)</PresentationFormat>
  <Paragraphs>745</Paragraphs>
  <Slides>60</Slides>
  <Notes>21</Notes>
  <HiddenSlides>14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78" baseType="lpstr">
      <vt:lpstr>Arial</vt:lpstr>
      <vt:lpstr>宋体</vt:lpstr>
      <vt:lpstr>Wingdings</vt:lpstr>
      <vt:lpstr>Times New Roman</vt:lpstr>
      <vt:lpstr>隶书</vt:lpstr>
      <vt:lpstr>黑体</vt:lpstr>
      <vt:lpstr>微软雅黑</vt:lpstr>
      <vt:lpstr>楷体_GB2312</vt:lpstr>
      <vt:lpstr>新宋体</vt:lpstr>
      <vt:lpstr>楷体_GB2312</vt:lpstr>
      <vt:lpstr>华文新魏</vt:lpstr>
      <vt:lpstr>Symbol</vt:lpstr>
      <vt:lpstr>Calibri</vt:lpstr>
      <vt:lpstr>Cambria Math</vt:lpstr>
      <vt:lpstr>Arial Unicode MS</vt:lpstr>
      <vt:lpstr>Tahoma</vt:lpstr>
      <vt:lpstr>方正书宋简体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DAC0832的工作方式：直通方式</vt:lpstr>
      <vt:lpstr>DAC0832的工作方式：单缓冲方式</vt:lpstr>
      <vt:lpstr>DAC0832的工作方式：双缓冲方式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bjtu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zq</dc:creator>
  <cp:lastModifiedBy>许万茹</cp:lastModifiedBy>
  <cp:revision>2036</cp:revision>
  <dcterms:created xsi:type="dcterms:W3CDTF">2007-07-12T10:32:00Z</dcterms:created>
  <dcterms:modified xsi:type="dcterms:W3CDTF">2023-05-18T11:12:58Z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BC79F66301CC445CBA1AA879792CA88B</vt:lpwstr>
  </property>
</Properties>
</file>