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93" r:id="rId10"/>
    <p:sldId id="265" r:id="rId11"/>
    <p:sldId id="266" r:id="rId12"/>
    <p:sldId id="289" r:id="rId13"/>
    <p:sldId id="267" r:id="rId14"/>
    <p:sldId id="288" r:id="rId15"/>
    <p:sldId id="268" r:id="rId16"/>
    <p:sldId id="269" r:id="rId17"/>
    <p:sldId id="270" r:id="rId18"/>
    <p:sldId id="271" r:id="rId19"/>
    <p:sldId id="29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4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1.wmf"/><Relationship Id="rId7" Type="http://schemas.openxmlformats.org/officeDocument/2006/relationships/image" Target="../media/image16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7.wmf"/><Relationship Id="rId5" Type="http://schemas.openxmlformats.org/officeDocument/2006/relationships/image" Target="../media/image13.wmf"/><Relationship Id="rId4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7.wmf"/><Relationship Id="rId3" Type="http://schemas.openxmlformats.org/officeDocument/2006/relationships/image" Target="../media/image7.wmf"/><Relationship Id="rId7" Type="http://schemas.openxmlformats.org/officeDocument/2006/relationships/image" Target="../media/image21.wmf"/><Relationship Id="rId12" Type="http://schemas.openxmlformats.org/officeDocument/2006/relationships/image" Target="../media/image26.wmf"/><Relationship Id="rId2" Type="http://schemas.openxmlformats.org/officeDocument/2006/relationships/image" Target="../media/image8.wmf"/><Relationship Id="rId1" Type="http://schemas.openxmlformats.org/officeDocument/2006/relationships/image" Target="../media/image18.wmf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0" Type="http://schemas.openxmlformats.org/officeDocument/2006/relationships/image" Target="../media/image24.wmf"/><Relationship Id="rId4" Type="http://schemas.openxmlformats.org/officeDocument/2006/relationships/image" Target="../media/image11.wmf"/><Relationship Id="rId9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7.wmf"/><Relationship Id="rId7" Type="http://schemas.openxmlformats.org/officeDocument/2006/relationships/image" Target="../media/image22.wmf"/><Relationship Id="rId12" Type="http://schemas.openxmlformats.org/officeDocument/2006/relationships/image" Target="../media/image27.wmf"/><Relationship Id="rId2" Type="http://schemas.openxmlformats.org/officeDocument/2006/relationships/image" Target="../media/image8.wmf"/><Relationship Id="rId1" Type="http://schemas.openxmlformats.org/officeDocument/2006/relationships/image" Target="../media/image18.wmf"/><Relationship Id="rId6" Type="http://schemas.openxmlformats.org/officeDocument/2006/relationships/image" Target="../media/image20.wmf"/><Relationship Id="rId11" Type="http://schemas.openxmlformats.org/officeDocument/2006/relationships/image" Target="../media/image26.wmf"/><Relationship Id="rId5" Type="http://schemas.openxmlformats.org/officeDocument/2006/relationships/image" Target="../media/image19.wmf"/><Relationship Id="rId10" Type="http://schemas.openxmlformats.org/officeDocument/2006/relationships/image" Target="../media/image25.wmf"/><Relationship Id="rId4" Type="http://schemas.openxmlformats.org/officeDocument/2006/relationships/image" Target="../media/image11.wmf"/><Relationship Id="rId9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28.wmf"/><Relationship Id="rId1" Type="http://schemas.openxmlformats.org/officeDocument/2006/relationships/image" Target="../media/image34.wmf"/><Relationship Id="rId4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4.wmf"/><Relationship Id="rId4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37.wmf"/><Relationship Id="rId1" Type="http://schemas.openxmlformats.org/officeDocument/2006/relationships/image" Target="../media/image40.wmf"/><Relationship Id="rId4" Type="http://schemas.openxmlformats.org/officeDocument/2006/relationships/image" Target="../media/image4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9.wmf"/><Relationship Id="rId1" Type="http://schemas.openxmlformats.org/officeDocument/2006/relationships/image" Target="../media/image46.wmf"/><Relationship Id="rId4" Type="http://schemas.openxmlformats.org/officeDocument/2006/relationships/image" Target="../media/image4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6.wmf"/><Relationship Id="rId1" Type="http://schemas.openxmlformats.org/officeDocument/2006/relationships/image" Target="../media/image4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6" Type="http://schemas.openxmlformats.org/officeDocument/2006/relationships/image" Target="../media/image28.w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4" Type="http://schemas.openxmlformats.org/officeDocument/2006/relationships/image" Target="../media/image6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5" Type="http://schemas.openxmlformats.org/officeDocument/2006/relationships/image" Target="../media/image67.wmf"/><Relationship Id="rId4" Type="http://schemas.openxmlformats.org/officeDocument/2006/relationships/image" Target="../media/image3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image" Target="../media/image67.wmf"/><Relationship Id="rId7" Type="http://schemas.openxmlformats.org/officeDocument/2006/relationships/image" Target="../media/image71.wmf"/><Relationship Id="rId2" Type="http://schemas.openxmlformats.org/officeDocument/2006/relationships/image" Target="../media/image3.wmf"/><Relationship Id="rId1" Type="http://schemas.openxmlformats.org/officeDocument/2006/relationships/image" Target="../media/image68.wmf"/><Relationship Id="rId6" Type="http://schemas.openxmlformats.org/officeDocument/2006/relationships/image" Target="../media/image70.wmf"/><Relationship Id="rId11" Type="http://schemas.openxmlformats.org/officeDocument/2006/relationships/image" Target="../media/image74.wmf"/><Relationship Id="rId5" Type="http://schemas.openxmlformats.org/officeDocument/2006/relationships/image" Target="../media/image60.wmf"/><Relationship Id="rId10" Type="http://schemas.openxmlformats.org/officeDocument/2006/relationships/image" Target="../media/image73.wmf"/><Relationship Id="rId4" Type="http://schemas.openxmlformats.org/officeDocument/2006/relationships/image" Target="../media/image69.wmf"/><Relationship Id="rId9" Type="http://schemas.openxmlformats.org/officeDocument/2006/relationships/image" Target="../media/image7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3.wmf"/><Relationship Id="rId1" Type="http://schemas.openxmlformats.org/officeDocument/2006/relationships/image" Target="../media/image75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69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image" Target="../media/image7.wmf"/><Relationship Id="rId7" Type="http://schemas.openxmlformats.org/officeDocument/2006/relationships/image" Target="../media/image89.wmf"/><Relationship Id="rId12" Type="http://schemas.openxmlformats.org/officeDocument/2006/relationships/image" Target="../media/image83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88.wmf"/><Relationship Id="rId11" Type="http://schemas.openxmlformats.org/officeDocument/2006/relationships/image" Target="../media/image93.wmf"/><Relationship Id="rId5" Type="http://schemas.openxmlformats.org/officeDocument/2006/relationships/image" Target="../media/image87.wmf"/><Relationship Id="rId10" Type="http://schemas.openxmlformats.org/officeDocument/2006/relationships/image" Target="../media/image92.wmf"/><Relationship Id="rId4" Type="http://schemas.openxmlformats.org/officeDocument/2006/relationships/image" Target="../media/image8.wmf"/><Relationship Id="rId9" Type="http://schemas.openxmlformats.org/officeDocument/2006/relationships/image" Target="../media/image91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image" Target="../media/image7.wmf"/><Relationship Id="rId7" Type="http://schemas.openxmlformats.org/officeDocument/2006/relationships/image" Target="../media/image89.wmf"/><Relationship Id="rId2" Type="http://schemas.openxmlformats.org/officeDocument/2006/relationships/image" Target="../media/image97.wmf"/><Relationship Id="rId1" Type="http://schemas.openxmlformats.org/officeDocument/2006/relationships/image" Target="../media/image85.wmf"/><Relationship Id="rId6" Type="http://schemas.openxmlformats.org/officeDocument/2006/relationships/image" Target="../media/image88.wmf"/><Relationship Id="rId11" Type="http://schemas.openxmlformats.org/officeDocument/2006/relationships/image" Target="../media/image96.wmf"/><Relationship Id="rId5" Type="http://schemas.openxmlformats.org/officeDocument/2006/relationships/image" Target="../media/image98.wmf"/><Relationship Id="rId10" Type="http://schemas.openxmlformats.org/officeDocument/2006/relationships/image" Target="../media/image92.wmf"/><Relationship Id="rId4" Type="http://schemas.openxmlformats.org/officeDocument/2006/relationships/image" Target="../media/image8.wmf"/><Relationship Id="rId9" Type="http://schemas.openxmlformats.org/officeDocument/2006/relationships/image" Target="../media/image9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宋体" charset="-122"/>
              </a:defRPr>
            </a:lvl1pPr>
          </a:lstStyle>
          <a:p>
            <a:pPr>
              <a:defRPr/>
            </a:pPr>
            <a:fld id="{BB57C40A-4958-48F1-889D-5C1B2A8DF1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85602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9BAD6444-2892-4B9E-84D8-A579A49BDBA9}" type="slidenum">
              <a:rPr lang="en-US" altLang="zh-CN" smtClean="0"/>
              <a:pPr eaLnBrk="1" hangingPunct="1"/>
              <a:t>19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zh-CN">
              <a:ea typeface="宋体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CBBB8-F596-4562-B581-FA8F7E6EC5F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6571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16E6-2924-49DB-AB2D-BC9FC8945F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734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63C3-229F-4F31-AD3A-D9E09CC3E4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978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EDFA1-E1B7-4F9B-9C3F-806D4F79A46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397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0EAE7-1C6C-40A9-9E38-910C0371BB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5783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73666-42A9-493E-9784-4B1275C347A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38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7F4CA-F63C-4C7A-9497-C012CAF8089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35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F2B92-80CB-4788-9574-8F408B70CB1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877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F0B8B-E55B-400B-98AB-97758A91326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73733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124E4-A2EC-41DF-95D2-EE1492DE209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1162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8E354-42A2-46B9-894C-18A9AC3D615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6747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F238A-0EEA-4618-B795-FFF5A9505E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7744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07F57-C563-4685-8B60-DC1E1F3CBF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447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pPr>
              <a:defRPr/>
            </a:pPr>
            <a:fld id="{D09D5C12-FEC9-463E-ADBE-36C4269B816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.wmf"/><Relationship Id="rId9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file:///E:\bjtu\teaching\&#25968;&#23383;&#20449;&#21495;&#22788;&#29702;\2020-2021\&#35838;&#20214;\&#31532;%20&#20116;%20&#31456;%201.pptx#-1,42,PowerPoint &#28436;&#31034;&#25991;&#31295;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13.wmf"/><Relationship Id="rId3" Type="http://schemas.openxmlformats.org/officeDocument/2006/relationships/oleObject" Target="../embeddings/oleObject9.bin"/><Relationship Id="rId21" Type="http://schemas.openxmlformats.org/officeDocument/2006/relationships/slide" Target="slide8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2.wmf"/><Relationship Id="rId20" Type="http://schemas.openxmlformats.org/officeDocument/2006/relationships/image" Target="../media/image14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6.bin"/><Relationship Id="rId23" Type="http://schemas.openxmlformats.org/officeDocument/2006/relationships/image" Target="../media/image15.wmf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28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16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7.bin"/><Relationship Id="rId20" Type="http://schemas.openxmlformats.org/officeDocument/2006/relationships/image" Target="../media/image17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11" Type="http://schemas.openxmlformats.org/officeDocument/2006/relationships/image" Target="../media/image10.wmf"/><Relationship Id="rId5" Type="http://schemas.openxmlformats.org/officeDocument/2006/relationships/oleObject" Target="../embeddings/oleObject21.bin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24.bin"/><Relationship Id="rId19" Type="http://schemas.openxmlformats.org/officeDocument/2006/relationships/oleObject" Target="../embeddings/oleObject29.bin"/><Relationship Id="rId4" Type="http://schemas.openxmlformats.org/officeDocument/2006/relationships/image" Target="../media/image8.wmf"/><Relationship Id="rId9" Type="http://schemas.openxmlformats.org/officeDocument/2006/relationships/oleObject" Target="../embeddings/oleObject23.bin"/><Relationship Id="rId14" Type="http://schemas.openxmlformats.org/officeDocument/2006/relationships/oleObject" Target="../embeddings/oleObject2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wmf"/><Relationship Id="rId18" Type="http://schemas.openxmlformats.org/officeDocument/2006/relationships/oleObject" Target="../embeddings/oleObject39.bin"/><Relationship Id="rId26" Type="http://schemas.openxmlformats.org/officeDocument/2006/relationships/oleObject" Target="../embeddings/oleObject44.bin"/><Relationship Id="rId3" Type="http://schemas.openxmlformats.org/officeDocument/2006/relationships/oleObject" Target="../embeddings/oleObject31.bin"/><Relationship Id="rId21" Type="http://schemas.openxmlformats.org/officeDocument/2006/relationships/image" Target="../media/image22.wmf"/><Relationship Id="rId34" Type="http://schemas.openxmlformats.org/officeDocument/2006/relationships/slide" Target="slide5.xml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6.bin"/><Relationship Id="rId17" Type="http://schemas.openxmlformats.org/officeDocument/2006/relationships/image" Target="../media/image21.wmf"/><Relationship Id="rId25" Type="http://schemas.openxmlformats.org/officeDocument/2006/relationships/image" Target="../media/image24.wmf"/><Relationship Id="rId33" Type="http://schemas.openxmlformats.org/officeDocument/2006/relationships/image" Target="../media/image27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38.bin"/><Relationship Id="rId20" Type="http://schemas.openxmlformats.org/officeDocument/2006/relationships/oleObject" Target="../embeddings/oleObject41.bin"/><Relationship Id="rId29" Type="http://schemas.openxmlformats.org/officeDocument/2006/relationships/image" Target="../media/image2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35.bin"/><Relationship Id="rId24" Type="http://schemas.openxmlformats.org/officeDocument/2006/relationships/oleObject" Target="../embeddings/oleObject43.bin"/><Relationship Id="rId32" Type="http://schemas.openxmlformats.org/officeDocument/2006/relationships/oleObject" Target="../embeddings/oleObject48.bin"/><Relationship Id="rId5" Type="http://schemas.openxmlformats.org/officeDocument/2006/relationships/oleObject" Target="../embeddings/oleObject32.bin"/><Relationship Id="rId15" Type="http://schemas.openxmlformats.org/officeDocument/2006/relationships/image" Target="../media/image20.wmf"/><Relationship Id="rId23" Type="http://schemas.openxmlformats.org/officeDocument/2006/relationships/image" Target="../media/image23.wmf"/><Relationship Id="rId28" Type="http://schemas.openxmlformats.org/officeDocument/2006/relationships/oleObject" Target="../embeddings/oleObject46.bin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40.bin"/><Relationship Id="rId31" Type="http://schemas.openxmlformats.org/officeDocument/2006/relationships/image" Target="../media/image26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34.bin"/><Relationship Id="rId14" Type="http://schemas.openxmlformats.org/officeDocument/2006/relationships/oleObject" Target="../embeddings/oleObject37.bin"/><Relationship Id="rId22" Type="http://schemas.openxmlformats.org/officeDocument/2006/relationships/oleObject" Target="../embeddings/oleObject42.bin"/><Relationship Id="rId27" Type="http://schemas.openxmlformats.org/officeDocument/2006/relationships/oleObject" Target="../embeddings/oleObject45.bin"/><Relationship Id="rId30" Type="http://schemas.openxmlformats.org/officeDocument/2006/relationships/oleObject" Target="../embeddings/oleObject47.bin"/><Relationship Id="rId35" Type="http://schemas.openxmlformats.org/officeDocument/2006/relationships/slide" Target="slide10.xml"/><Relationship Id="rId8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54.bin"/><Relationship Id="rId18" Type="http://schemas.openxmlformats.org/officeDocument/2006/relationships/image" Target="../media/image22.wmf"/><Relationship Id="rId26" Type="http://schemas.openxmlformats.org/officeDocument/2006/relationships/image" Target="../media/image25.wmf"/><Relationship Id="rId3" Type="http://schemas.openxmlformats.org/officeDocument/2006/relationships/oleObject" Target="../embeddings/oleObject49.bin"/><Relationship Id="rId21" Type="http://schemas.openxmlformats.org/officeDocument/2006/relationships/oleObject" Target="../embeddings/oleObject5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19.wmf"/><Relationship Id="rId17" Type="http://schemas.openxmlformats.org/officeDocument/2006/relationships/oleObject" Target="../embeddings/oleObject57.bin"/><Relationship Id="rId25" Type="http://schemas.openxmlformats.org/officeDocument/2006/relationships/oleObject" Target="../embeddings/oleObject62.bin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56.bin"/><Relationship Id="rId20" Type="http://schemas.openxmlformats.org/officeDocument/2006/relationships/image" Target="../media/image23.wmf"/><Relationship Id="rId29" Type="http://schemas.openxmlformats.org/officeDocument/2006/relationships/oleObject" Target="../embeddings/oleObject64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3.bin"/><Relationship Id="rId24" Type="http://schemas.openxmlformats.org/officeDocument/2006/relationships/oleObject" Target="../embeddings/oleObject61.bin"/><Relationship Id="rId5" Type="http://schemas.openxmlformats.org/officeDocument/2006/relationships/oleObject" Target="../embeddings/oleObject50.bin"/><Relationship Id="rId15" Type="http://schemas.openxmlformats.org/officeDocument/2006/relationships/oleObject" Target="../embeddings/oleObject55.bin"/><Relationship Id="rId23" Type="http://schemas.openxmlformats.org/officeDocument/2006/relationships/oleObject" Target="../embeddings/oleObject60.bin"/><Relationship Id="rId28" Type="http://schemas.openxmlformats.org/officeDocument/2006/relationships/image" Target="../media/image26.wmf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58.bin"/><Relationship Id="rId4" Type="http://schemas.openxmlformats.org/officeDocument/2006/relationships/image" Target="../media/image18.wmf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20.wmf"/><Relationship Id="rId22" Type="http://schemas.openxmlformats.org/officeDocument/2006/relationships/image" Target="../media/image24.wmf"/><Relationship Id="rId27" Type="http://schemas.openxmlformats.org/officeDocument/2006/relationships/oleObject" Target="../embeddings/oleObject63.bin"/><Relationship Id="rId30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slide" Target="slide8.xml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2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69.bin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7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oleObject" Target="../embeddings/oleObject72.bin"/><Relationship Id="rId7" Type="http://schemas.openxmlformats.org/officeDocument/2006/relationships/slide" Target="slide19.xml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75.bin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35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7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77.bin"/><Relationship Id="rId10" Type="http://schemas.openxmlformats.org/officeDocument/2006/relationships/image" Target="../media/image39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7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7.wmf"/><Relationship Id="rId11" Type="http://schemas.openxmlformats.org/officeDocument/2006/relationships/image" Target="../media/image42.wmf"/><Relationship Id="rId5" Type="http://schemas.openxmlformats.org/officeDocument/2006/relationships/oleObject" Target="../embeddings/oleObject81.bin"/><Relationship Id="rId10" Type="http://schemas.openxmlformats.org/officeDocument/2006/relationships/oleObject" Target="../embeddings/oleObject83.bin"/><Relationship Id="rId4" Type="http://schemas.openxmlformats.org/officeDocument/2006/relationships/image" Target="../media/image40.wmf"/><Relationship Id="rId9" Type="http://schemas.openxmlformats.org/officeDocument/2006/relationships/slide" Target="slide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43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88.bin"/><Relationship Id="rId10" Type="http://schemas.openxmlformats.org/officeDocument/2006/relationships/image" Target="../media/image47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9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3.bin"/><Relationship Id="rId3" Type="http://schemas.openxmlformats.org/officeDocument/2006/relationships/oleObject" Target="../embeddings/oleObject91.bin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92.bin"/><Relationship Id="rId5" Type="http://schemas.openxmlformats.org/officeDocument/2006/relationships/slide" Target="slide15.xml"/><Relationship Id="rId4" Type="http://schemas.openxmlformats.org/officeDocument/2006/relationships/image" Target="../media/image48.wmf"/><Relationship Id="rId9" Type="http://schemas.openxmlformats.org/officeDocument/2006/relationships/image" Target="../media/image4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13" Type="http://schemas.openxmlformats.org/officeDocument/2006/relationships/image" Target="../media/image54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1.emf"/><Relationship Id="rId12" Type="http://schemas.openxmlformats.org/officeDocument/2006/relationships/oleObject" Target="../embeddings/oleObject9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95.bin"/><Relationship Id="rId11" Type="http://schemas.openxmlformats.org/officeDocument/2006/relationships/image" Target="../media/image53.emf"/><Relationship Id="rId5" Type="http://schemas.openxmlformats.org/officeDocument/2006/relationships/image" Target="../media/image50.e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97.bin"/><Relationship Id="rId4" Type="http://schemas.openxmlformats.org/officeDocument/2006/relationships/oleObject" Target="../embeddings/oleObject94.bin"/><Relationship Id="rId9" Type="http://schemas.openxmlformats.org/officeDocument/2006/relationships/image" Target="../media/image52.emf"/><Relationship Id="rId14" Type="http://schemas.openxmlformats.org/officeDocument/2006/relationships/oleObject" Target="../embeddings/oleObject7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100.bin"/><Relationship Id="rId10" Type="http://schemas.openxmlformats.org/officeDocument/2006/relationships/oleObject" Target="../embeddings/oleObject103.bin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0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0.wmf"/><Relationship Id="rId11" Type="http://schemas.openxmlformats.org/officeDocument/2006/relationships/slide" Target="slide13.xml"/><Relationship Id="rId5" Type="http://schemas.openxmlformats.org/officeDocument/2006/relationships/oleObject" Target="../embeddings/oleObject106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10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110.bin"/><Relationship Id="rId7" Type="http://schemas.openxmlformats.org/officeDocument/2006/relationships/oleObject" Target="../embeddings/oleObject112.bin"/><Relationship Id="rId12" Type="http://schemas.openxmlformats.org/officeDocument/2006/relationships/image" Target="../media/image6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11.bin"/><Relationship Id="rId10" Type="http://schemas.openxmlformats.org/officeDocument/2006/relationships/image" Target="../media/image3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11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120.bin"/><Relationship Id="rId18" Type="http://schemas.openxmlformats.org/officeDocument/2006/relationships/image" Target="../media/image72.wmf"/><Relationship Id="rId3" Type="http://schemas.openxmlformats.org/officeDocument/2006/relationships/oleObject" Target="../embeddings/oleObject115.bin"/><Relationship Id="rId21" Type="http://schemas.openxmlformats.org/officeDocument/2006/relationships/oleObject" Target="../embeddings/oleObject124.bin"/><Relationship Id="rId7" Type="http://schemas.openxmlformats.org/officeDocument/2006/relationships/oleObject" Target="../embeddings/oleObject117.bin"/><Relationship Id="rId12" Type="http://schemas.openxmlformats.org/officeDocument/2006/relationships/image" Target="../media/image60.wmf"/><Relationship Id="rId17" Type="http://schemas.openxmlformats.org/officeDocument/2006/relationships/oleObject" Target="../embeddings/oleObject12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1.wmf"/><Relationship Id="rId20" Type="http://schemas.openxmlformats.org/officeDocument/2006/relationships/image" Target="../media/image7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119.bin"/><Relationship Id="rId24" Type="http://schemas.openxmlformats.org/officeDocument/2006/relationships/image" Target="../media/image74.wmf"/><Relationship Id="rId5" Type="http://schemas.openxmlformats.org/officeDocument/2006/relationships/oleObject" Target="../embeddings/oleObject116.bin"/><Relationship Id="rId15" Type="http://schemas.openxmlformats.org/officeDocument/2006/relationships/oleObject" Target="../embeddings/oleObject121.bin"/><Relationship Id="rId23" Type="http://schemas.openxmlformats.org/officeDocument/2006/relationships/oleObject" Target="../embeddings/oleObject125.bin"/><Relationship Id="rId10" Type="http://schemas.openxmlformats.org/officeDocument/2006/relationships/image" Target="../media/image69.wmf"/><Relationship Id="rId19" Type="http://schemas.openxmlformats.org/officeDocument/2006/relationships/oleObject" Target="../embeddings/oleObject123.bin"/><Relationship Id="rId4" Type="http://schemas.openxmlformats.org/officeDocument/2006/relationships/image" Target="../media/image68.wmf"/><Relationship Id="rId9" Type="http://schemas.openxmlformats.org/officeDocument/2006/relationships/oleObject" Target="../embeddings/oleObject118.bin"/><Relationship Id="rId14" Type="http://schemas.openxmlformats.org/officeDocument/2006/relationships/image" Target="../media/image70.wmf"/><Relationship Id="rId22" Type="http://schemas.openxmlformats.org/officeDocument/2006/relationships/image" Target="../media/image73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131.bin"/><Relationship Id="rId3" Type="http://schemas.openxmlformats.org/officeDocument/2006/relationships/oleObject" Target="../embeddings/oleObject126.bin"/><Relationship Id="rId7" Type="http://schemas.openxmlformats.org/officeDocument/2006/relationships/oleObject" Target="../embeddings/oleObject128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130.bin"/><Relationship Id="rId5" Type="http://schemas.openxmlformats.org/officeDocument/2006/relationships/oleObject" Target="../embeddings/oleObject127.bin"/><Relationship Id="rId10" Type="http://schemas.openxmlformats.org/officeDocument/2006/relationships/image" Target="../media/image69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129.bin"/><Relationship Id="rId14" Type="http://schemas.openxmlformats.org/officeDocument/2006/relationships/image" Target="../media/image77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78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136.bin"/><Relationship Id="rId4" Type="http://schemas.openxmlformats.org/officeDocument/2006/relationships/image" Target="../media/image8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138.bin"/><Relationship Id="rId4" Type="http://schemas.openxmlformats.org/officeDocument/2006/relationships/image" Target="../media/image83.wmf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44.bin"/><Relationship Id="rId18" Type="http://schemas.openxmlformats.org/officeDocument/2006/relationships/oleObject" Target="../embeddings/oleObject148.bin"/><Relationship Id="rId26" Type="http://schemas.openxmlformats.org/officeDocument/2006/relationships/oleObject" Target="../embeddings/oleObject155.bin"/><Relationship Id="rId21" Type="http://schemas.openxmlformats.org/officeDocument/2006/relationships/oleObject" Target="../embeddings/oleObject150.bin"/><Relationship Id="rId34" Type="http://schemas.openxmlformats.org/officeDocument/2006/relationships/oleObject" Target="../embeddings/oleObject160.bin"/><Relationship Id="rId7" Type="http://schemas.openxmlformats.org/officeDocument/2006/relationships/oleObject" Target="../embeddings/oleObject141.bin"/><Relationship Id="rId12" Type="http://schemas.openxmlformats.org/officeDocument/2006/relationships/image" Target="../media/image87.wmf"/><Relationship Id="rId17" Type="http://schemas.openxmlformats.org/officeDocument/2006/relationships/oleObject" Target="../embeddings/oleObject147.bin"/><Relationship Id="rId25" Type="http://schemas.openxmlformats.org/officeDocument/2006/relationships/oleObject" Target="../embeddings/oleObject154.bin"/><Relationship Id="rId33" Type="http://schemas.openxmlformats.org/officeDocument/2006/relationships/oleObject" Target="../embeddings/oleObject159.bin"/><Relationship Id="rId38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6.bin"/><Relationship Id="rId20" Type="http://schemas.openxmlformats.org/officeDocument/2006/relationships/oleObject" Target="../embeddings/oleObject149.bin"/><Relationship Id="rId29" Type="http://schemas.openxmlformats.org/officeDocument/2006/relationships/oleObject" Target="../embeddings/oleObject157.bin"/><Relationship Id="rId1" Type="http://schemas.openxmlformats.org/officeDocument/2006/relationships/vmlDrawing" Target="../drawings/vmlDrawing29.vml"/><Relationship Id="rId6" Type="http://schemas.openxmlformats.org/officeDocument/2006/relationships/image" Target="../media/image86.wmf"/><Relationship Id="rId11" Type="http://schemas.openxmlformats.org/officeDocument/2006/relationships/oleObject" Target="../embeddings/oleObject143.bin"/><Relationship Id="rId24" Type="http://schemas.openxmlformats.org/officeDocument/2006/relationships/oleObject" Target="../embeddings/oleObject153.bin"/><Relationship Id="rId32" Type="http://schemas.openxmlformats.org/officeDocument/2006/relationships/image" Target="../media/image92.wmf"/><Relationship Id="rId37" Type="http://schemas.openxmlformats.org/officeDocument/2006/relationships/oleObject" Target="../embeddings/oleObject161.bin"/><Relationship Id="rId5" Type="http://schemas.openxmlformats.org/officeDocument/2006/relationships/oleObject" Target="../embeddings/oleObject140.bin"/><Relationship Id="rId15" Type="http://schemas.openxmlformats.org/officeDocument/2006/relationships/oleObject" Target="../embeddings/oleObject145.bin"/><Relationship Id="rId23" Type="http://schemas.openxmlformats.org/officeDocument/2006/relationships/oleObject" Target="../embeddings/oleObject152.bin"/><Relationship Id="rId28" Type="http://schemas.openxmlformats.org/officeDocument/2006/relationships/image" Target="../media/image90.wmf"/><Relationship Id="rId36" Type="http://schemas.openxmlformats.org/officeDocument/2006/relationships/slide" Target="slide34.xml"/><Relationship Id="rId10" Type="http://schemas.openxmlformats.org/officeDocument/2006/relationships/image" Target="../media/image8.wmf"/><Relationship Id="rId19" Type="http://schemas.openxmlformats.org/officeDocument/2006/relationships/image" Target="../media/image89.wmf"/><Relationship Id="rId31" Type="http://schemas.openxmlformats.org/officeDocument/2006/relationships/oleObject" Target="../embeddings/oleObject158.bin"/><Relationship Id="rId4" Type="http://schemas.openxmlformats.org/officeDocument/2006/relationships/image" Target="../media/image85.wmf"/><Relationship Id="rId9" Type="http://schemas.openxmlformats.org/officeDocument/2006/relationships/oleObject" Target="../embeddings/oleObject142.bin"/><Relationship Id="rId14" Type="http://schemas.openxmlformats.org/officeDocument/2006/relationships/image" Target="../media/image88.wmf"/><Relationship Id="rId22" Type="http://schemas.openxmlformats.org/officeDocument/2006/relationships/oleObject" Target="../embeddings/oleObject151.bin"/><Relationship Id="rId27" Type="http://schemas.openxmlformats.org/officeDocument/2006/relationships/oleObject" Target="../embeddings/oleObject156.bin"/><Relationship Id="rId30" Type="http://schemas.openxmlformats.org/officeDocument/2006/relationships/image" Target="../media/image91.wmf"/><Relationship Id="rId35" Type="http://schemas.openxmlformats.org/officeDocument/2006/relationships/image" Target="../media/image93.wmf"/><Relationship Id="rId8" Type="http://schemas.openxmlformats.org/officeDocument/2006/relationships/image" Target="../media/image7.wmf"/><Relationship Id="rId3" Type="http://schemas.openxmlformats.org/officeDocument/2006/relationships/oleObject" Target="../embeddings/oleObject13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163.bin"/><Relationship Id="rId4" Type="http://schemas.openxmlformats.org/officeDocument/2006/relationships/image" Target="../media/image9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96.wmf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wmf"/><Relationship Id="rId18" Type="http://schemas.openxmlformats.org/officeDocument/2006/relationships/oleObject" Target="../embeddings/oleObject174.bin"/><Relationship Id="rId26" Type="http://schemas.openxmlformats.org/officeDocument/2006/relationships/oleObject" Target="../embeddings/oleObject181.bin"/><Relationship Id="rId21" Type="http://schemas.openxmlformats.org/officeDocument/2006/relationships/oleObject" Target="../embeddings/oleObject176.bin"/><Relationship Id="rId34" Type="http://schemas.openxmlformats.org/officeDocument/2006/relationships/oleObject" Target="../embeddings/oleObject186.bin"/><Relationship Id="rId7" Type="http://schemas.openxmlformats.org/officeDocument/2006/relationships/image" Target="../media/image97.wmf"/><Relationship Id="rId12" Type="http://schemas.openxmlformats.org/officeDocument/2006/relationships/oleObject" Target="../embeddings/oleObject170.bin"/><Relationship Id="rId17" Type="http://schemas.openxmlformats.org/officeDocument/2006/relationships/oleObject" Target="../embeddings/oleObject173.bin"/><Relationship Id="rId25" Type="http://schemas.openxmlformats.org/officeDocument/2006/relationships/oleObject" Target="../embeddings/oleObject180.bin"/><Relationship Id="rId33" Type="http://schemas.openxmlformats.org/officeDocument/2006/relationships/image" Target="../media/image92.wmf"/><Relationship Id="rId38" Type="http://schemas.openxmlformats.org/officeDocument/2006/relationships/image" Target="../media/image9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2.bin"/><Relationship Id="rId20" Type="http://schemas.openxmlformats.org/officeDocument/2006/relationships/image" Target="../media/image89.wmf"/><Relationship Id="rId29" Type="http://schemas.openxmlformats.org/officeDocument/2006/relationships/image" Target="../media/image90.wmf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67.bin"/><Relationship Id="rId11" Type="http://schemas.openxmlformats.org/officeDocument/2006/relationships/image" Target="../media/image8.wmf"/><Relationship Id="rId24" Type="http://schemas.openxmlformats.org/officeDocument/2006/relationships/oleObject" Target="../embeddings/oleObject179.bin"/><Relationship Id="rId32" Type="http://schemas.openxmlformats.org/officeDocument/2006/relationships/oleObject" Target="../embeddings/oleObject185.bin"/><Relationship Id="rId37" Type="http://schemas.openxmlformats.org/officeDocument/2006/relationships/oleObject" Target="../embeddings/oleObject188.bin"/><Relationship Id="rId5" Type="http://schemas.openxmlformats.org/officeDocument/2006/relationships/oleObject" Target="../embeddings/oleObject166.bin"/><Relationship Id="rId15" Type="http://schemas.openxmlformats.org/officeDocument/2006/relationships/image" Target="../media/image88.wmf"/><Relationship Id="rId23" Type="http://schemas.openxmlformats.org/officeDocument/2006/relationships/oleObject" Target="../embeddings/oleObject178.bin"/><Relationship Id="rId28" Type="http://schemas.openxmlformats.org/officeDocument/2006/relationships/oleObject" Target="../embeddings/oleObject183.bin"/><Relationship Id="rId36" Type="http://schemas.openxmlformats.org/officeDocument/2006/relationships/slide" Target="slide31.xml"/><Relationship Id="rId10" Type="http://schemas.openxmlformats.org/officeDocument/2006/relationships/oleObject" Target="../embeddings/oleObject169.bin"/><Relationship Id="rId19" Type="http://schemas.openxmlformats.org/officeDocument/2006/relationships/oleObject" Target="../embeddings/oleObject175.bin"/><Relationship Id="rId31" Type="http://schemas.openxmlformats.org/officeDocument/2006/relationships/image" Target="../media/image91.wmf"/><Relationship Id="rId4" Type="http://schemas.openxmlformats.org/officeDocument/2006/relationships/image" Target="../media/image85.wmf"/><Relationship Id="rId9" Type="http://schemas.openxmlformats.org/officeDocument/2006/relationships/image" Target="../media/image7.wmf"/><Relationship Id="rId14" Type="http://schemas.openxmlformats.org/officeDocument/2006/relationships/oleObject" Target="../embeddings/oleObject171.bin"/><Relationship Id="rId22" Type="http://schemas.openxmlformats.org/officeDocument/2006/relationships/oleObject" Target="../embeddings/oleObject177.bin"/><Relationship Id="rId27" Type="http://schemas.openxmlformats.org/officeDocument/2006/relationships/oleObject" Target="../embeddings/oleObject182.bin"/><Relationship Id="rId30" Type="http://schemas.openxmlformats.org/officeDocument/2006/relationships/oleObject" Target="../embeddings/oleObject184.bin"/><Relationship Id="rId35" Type="http://schemas.openxmlformats.org/officeDocument/2006/relationships/oleObject" Target="../embeddings/oleObject187.bin"/><Relationship Id="rId8" Type="http://schemas.openxmlformats.org/officeDocument/2006/relationships/oleObject" Target="../embeddings/oleObject168.bin"/><Relationship Id="rId3" Type="http://schemas.openxmlformats.org/officeDocument/2006/relationships/oleObject" Target="../embeddings/oleObject165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b="1">
                <a:latin typeface="Times New Roman" pitchFamily="18" charset="0"/>
              </a:rPr>
              <a:t>5.4   </a:t>
            </a:r>
            <a:r>
              <a:rPr lang="zh-CN" altLang="en-US" sz="4000" b="1">
                <a:latin typeface="Times New Roman" pitchFamily="18" charset="0"/>
              </a:rPr>
              <a:t>有限长单位冲激响应（</a:t>
            </a:r>
            <a:r>
              <a:rPr lang="en-US" altLang="zh-CN" sz="4000" b="1">
                <a:latin typeface="Times New Roman" pitchFamily="18" charset="0"/>
              </a:rPr>
              <a:t>FIR</a:t>
            </a:r>
            <a:r>
              <a:rPr lang="zh-CN" altLang="en-US" sz="4000" b="1">
                <a:latin typeface="Times New Roman" pitchFamily="18" charset="0"/>
              </a:rPr>
              <a:t>）</a:t>
            </a:r>
            <a:br>
              <a:rPr lang="zh-CN" altLang="en-US" sz="4000" b="1">
                <a:latin typeface="Times New Roman" pitchFamily="18" charset="0"/>
              </a:rPr>
            </a:br>
            <a:r>
              <a:rPr lang="zh-CN" altLang="en-US" sz="4000" b="1">
                <a:latin typeface="Times New Roman" pitchFamily="18" charset="0"/>
              </a:rPr>
              <a:t>        滤波器的基本结构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060575"/>
            <a:ext cx="8748712" cy="8001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zh-CN" altLang="en-US" sz="3000" b="1" dirty="0">
                <a:latin typeface="Times New Roman" pitchFamily="18" charset="0"/>
              </a:rPr>
              <a:t>有限长单位冲激响应（</a:t>
            </a:r>
            <a:r>
              <a:rPr lang="en-US" altLang="zh-CN" sz="3000" b="1" dirty="0">
                <a:latin typeface="Times New Roman" pitchFamily="18" charset="0"/>
              </a:rPr>
              <a:t>FIR</a:t>
            </a:r>
            <a:r>
              <a:rPr lang="zh-CN" altLang="en-US" sz="3000" b="1">
                <a:latin typeface="Times New Roman" pitchFamily="18" charset="0"/>
              </a:rPr>
              <a:t>）滤波器的特点： 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323850" y="5229225"/>
            <a:ext cx="8820150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 startAt="3"/>
            </a:pPr>
            <a:r>
              <a:rPr lang="zh-CN" altLang="en-US" sz="3000" b="1">
                <a:latin typeface="Times New Roman" pitchFamily="18" charset="0"/>
              </a:rPr>
              <a:t>结构主要是非递归型结构，没有输出到输入的反馈，但也可以含有反馈的递归结构</a:t>
            </a:r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323850" y="4076700"/>
            <a:ext cx="8820150" cy="1252538"/>
            <a:chOff x="204" y="2568"/>
            <a:chExt cx="5556" cy="789"/>
          </a:xfrm>
        </p:grpSpPr>
        <p:graphicFrame>
          <p:nvGraphicFramePr>
            <p:cNvPr id="2059" name="Object 5"/>
            <p:cNvGraphicFramePr>
              <a:graphicFrameLocks noChangeAspect="1"/>
            </p:cNvGraphicFramePr>
            <p:nvPr/>
          </p:nvGraphicFramePr>
          <p:xfrm>
            <a:off x="1655" y="2614"/>
            <a:ext cx="474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8" name="公式" r:id="rId3" imgW="368140" imgH="203112" progId="Equation.3">
                    <p:embed/>
                  </p:oleObj>
                </mc:Choice>
                <mc:Fallback>
                  <p:oleObj name="公式" r:id="rId3" imgW="368140" imgH="203112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5" y="2614"/>
                          <a:ext cx="474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0" name="Object 7"/>
            <p:cNvGraphicFramePr>
              <a:graphicFrameLocks noChangeAspect="1"/>
            </p:cNvGraphicFramePr>
            <p:nvPr/>
          </p:nvGraphicFramePr>
          <p:xfrm>
            <a:off x="2472" y="2614"/>
            <a:ext cx="635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" name="公式" r:id="rId5" imgW="418918" imgH="203112" progId="Equation.3">
                    <p:embed/>
                  </p:oleObj>
                </mc:Choice>
                <mc:Fallback>
                  <p:oleObj name="公式" r:id="rId5" imgW="418918" imgH="203112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2614"/>
                          <a:ext cx="635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1" name="Object 8"/>
            <p:cNvGraphicFramePr>
              <a:graphicFrameLocks noChangeAspect="1"/>
            </p:cNvGraphicFramePr>
            <p:nvPr/>
          </p:nvGraphicFramePr>
          <p:xfrm>
            <a:off x="4377" y="2568"/>
            <a:ext cx="635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0" name="公式" r:id="rId7" imgW="418918" imgH="203112" progId="Equation.3">
                    <p:embed/>
                  </p:oleObj>
                </mc:Choice>
                <mc:Fallback>
                  <p:oleObj name="公式" r:id="rId7" imgW="418918" imgH="203112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7" y="2568"/>
                          <a:ext cx="635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2" name="Rectangle 10"/>
            <p:cNvSpPr>
              <a:spLocks noChangeArrowheads="1"/>
            </p:cNvSpPr>
            <p:nvPr/>
          </p:nvSpPr>
          <p:spPr bwMode="auto">
            <a:xfrm>
              <a:off x="204" y="2568"/>
              <a:ext cx="5556" cy="7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AutoNum type="arabicPeriod" startAt="2"/>
              </a:pPr>
              <a:r>
                <a:rPr lang="zh-CN" altLang="en-US" sz="3000" b="1" dirty="0">
                  <a:latin typeface="Times New Roman" pitchFamily="18" charset="0"/>
                </a:rPr>
                <a:t>系统函数         在             处收敛，在           上只有零点，全部极点在</a:t>
              </a:r>
              <a:r>
                <a:rPr lang="en-US" altLang="zh-CN" sz="3000" b="1">
                  <a:latin typeface="Times New Roman" pitchFamily="18" charset="0"/>
                </a:rPr>
                <a:t>z=0</a:t>
              </a:r>
              <a:r>
                <a:rPr lang="zh-CN" altLang="en-US" sz="3000" b="1" dirty="0">
                  <a:latin typeface="Times New Roman" pitchFamily="18" charset="0"/>
                </a:rPr>
                <a:t>处（稳定因果系统）。</a:t>
              </a:r>
            </a:p>
          </p:txBody>
        </p:sp>
      </p:grp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323850" y="2852738"/>
            <a:ext cx="8820150" cy="1081087"/>
            <a:chOff x="204" y="1797"/>
            <a:chExt cx="5556" cy="681"/>
          </a:xfrm>
        </p:grpSpPr>
        <p:sp>
          <p:nvSpPr>
            <p:cNvPr id="2056" name="Rectangle 4"/>
            <p:cNvSpPr>
              <a:spLocks noChangeArrowheads="1"/>
            </p:cNvSpPr>
            <p:nvPr/>
          </p:nvSpPr>
          <p:spPr bwMode="auto">
            <a:xfrm>
              <a:off x="204" y="1797"/>
              <a:ext cx="5556" cy="6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 typeface="Wingdings" pitchFamily="2" charset="2"/>
                <a:buAutoNum type="arabicPeriod"/>
              </a:pPr>
              <a:r>
                <a:rPr lang="zh-CN" altLang="en-US" sz="3000" b="1">
                  <a:latin typeface="Times New Roman" pitchFamily="18" charset="0"/>
                </a:rPr>
                <a:t>系统的单位冲激响应        在有限个</a:t>
              </a:r>
              <a:r>
                <a:rPr lang="en-US" altLang="zh-CN" sz="3000" b="1">
                  <a:latin typeface="Times New Roman" pitchFamily="18" charset="0"/>
                </a:rPr>
                <a:t>N</a:t>
              </a:r>
              <a:r>
                <a:rPr lang="zh-CN" altLang="en-US" sz="3000" b="1">
                  <a:latin typeface="Times New Roman" pitchFamily="18" charset="0"/>
                </a:rPr>
                <a:t>值处不为零</a:t>
              </a:r>
            </a:p>
          </p:txBody>
        </p:sp>
        <p:graphicFrame>
          <p:nvGraphicFramePr>
            <p:cNvPr id="2057" name="Object 6"/>
            <p:cNvGraphicFramePr>
              <a:graphicFrameLocks noChangeAspect="1"/>
            </p:cNvGraphicFramePr>
            <p:nvPr/>
          </p:nvGraphicFramePr>
          <p:xfrm>
            <a:off x="2835" y="1842"/>
            <a:ext cx="454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1" name="公式" r:id="rId8" imgW="317225" imgH="203024" progId="Equation.3">
                    <p:embed/>
                  </p:oleObj>
                </mc:Choice>
                <mc:Fallback>
                  <p:oleObj name="公式" r:id="rId8" imgW="317225" imgH="203024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1842"/>
                          <a:ext cx="454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8" name="Object 11"/>
            <p:cNvGraphicFramePr>
              <a:graphicFrameLocks noChangeAspect="1"/>
            </p:cNvGraphicFramePr>
            <p:nvPr/>
          </p:nvGraphicFramePr>
          <p:xfrm>
            <a:off x="748" y="2160"/>
            <a:ext cx="1689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" name="Equation" r:id="rId10" imgW="1180588" imgH="203112" progId="Equation.DSMT4">
                    <p:embed/>
                  </p:oleObj>
                </mc:Choice>
                <mc:Fallback>
                  <p:oleObj name="Equation" r:id="rId10" imgW="1180588" imgH="203112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2160"/>
                          <a:ext cx="1689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5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53296050-0491-4967-96F0-174E82BAD884}" type="slidenum">
              <a:rPr lang="en-US" altLang="zh-CN" smtClean="0"/>
              <a:pPr eaLnBrk="1" hangingPunct="1"/>
              <a:t>1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30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404813"/>
            <a:ext cx="8208963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400" b="1">
                <a:latin typeface="Times New Roman" pitchFamily="18" charset="0"/>
              </a:rPr>
              <a:t>            </a:t>
            </a:r>
            <a:r>
              <a:rPr lang="zh-CN" altLang="en-US" sz="3400" b="1">
                <a:latin typeface="Times New Roman" pitchFamily="18" charset="0"/>
              </a:rPr>
              <a:t>设</a:t>
            </a:r>
            <a:r>
              <a:rPr lang="en-US" altLang="zh-CN" sz="3400" b="1">
                <a:latin typeface="Times New Roman" pitchFamily="18" charset="0"/>
              </a:rPr>
              <a:t>FIR</a:t>
            </a:r>
            <a:r>
              <a:rPr lang="zh-CN" altLang="en-US" sz="3400" b="1">
                <a:latin typeface="Times New Roman" pitchFamily="18" charset="0"/>
              </a:rPr>
              <a:t>滤波器的单位冲激响应</a:t>
            </a:r>
            <a:r>
              <a:rPr lang="en-US" altLang="zh-CN" sz="3400" b="1">
                <a:latin typeface="Times New Roman" pitchFamily="18" charset="0"/>
              </a:rPr>
              <a:t>h(n)</a:t>
            </a:r>
            <a:r>
              <a:rPr lang="zh-CN" altLang="en-US" sz="3400" b="1">
                <a:latin typeface="Times New Roman" pitchFamily="18" charset="0"/>
              </a:rPr>
              <a:t>为一个</a:t>
            </a:r>
            <a:r>
              <a:rPr lang="en-US" altLang="zh-CN" sz="3400" b="1">
                <a:latin typeface="Times New Roman" pitchFamily="18" charset="0"/>
              </a:rPr>
              <a:t>N</a:t>
            </a:r>
            <a:r>
              <a:rPr lang="zh-CN" altLang="en-US" sz="3400" b="1">
                <a:latin typeface="Times New Roman" pitchFamily="18" charset="0"/>
              </a:rPr>
              <a:t>点系列，则滤波器的系统函数为</a:t>
            </a:r>
          </a:p>
        </p:txBody>
      </p:sp>
      <p:graphicFrame>
        <p:nvGraphicFramePr>
          <p:cNvPr id="409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2124075" y="1700213"/>
          <a:ext cx="28844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公式" r:id="rId3" imgW="1167893" imgH="431613" progId="Equation.3">
                  <p:embed/>
                </p:oleObj>
              </mc:Choice>
              <mc:Fallback>
                <p:oleObj name="公式" r:id="rId3" imgW="1167893" imgH="431613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1700213"/>
                        <a:ext cx="28844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3850" y="2924175"/>
            <a:ext cx="76327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400" b="1">
                <a:latin typeface="Times New Roman" pitchFamily="18" charset="0"/>
              </a:rPr>
              <a:t>            </a:t>
            </a:r>
            <a:r>
              <a:rPr lang="zh-CN" altLang="en-US" sz="3400" b="1">
                <a:latin typeface="Times New Roman" pitchFamily="18" charset="0"/>
              </a:rPr>
              <a:t>它有</a:t>
            </a:r>
            <a:r>
              <a:rPr lang="en-US" altLang="zh-CN" sz="3400" b="1">
                <a:latin typeface="Times New Roman" pitchFamily="18" charset="0"/>
              </a:rPr>
              <a:t>N-1</a:t>
            </a:r>
            <a:r>
              <a:rPr lang="zh-CN" altLang="en-US" sz="3400" b="1">
                <a:latin typeface="Times New Roman" pitchFamily="18" charset="0"/>
              </a:rPr>
              <a:t>阶极点在</a:t>
            </a:r>
            <a:r>
              <a:rPr lang="en-US" altLang="zh-CN" sz="3400" b="1">
                <a:latin typeface="Times New Roman" pitchFamily="18" charset="0"/>
              </a:rPr>
              <a:t>z=0</a:t>
            </a:r>
            <a:r>
              <a:rPr lang="zh-CN" altLang="en-US" sz="3400" b="1">
                <a:latin typeface="Times New Roman" pitchFamily="18" charset="0"/>
              </a:rPr>
              <a:t>处，有</a:t>
            </a:r>
            <a:r>
              <a:rPr lang="en-US" altLang="zh-CN" sz="3400" b="1">
                <a:latin typeface="Times New Roman" pitchFamily="18" charset="0"/>
              </a:rPr>
              <a:t>N-1</a:t>
            </a:r>
            <a:r>
              <a:rPr lang="zh-CN" altLang="en-US" sz="3400" b="1">
                <a:latin typeface="Times New Roman" pitchFamily="18" charset="0"/>
              </a:rPr>
              <a:t>个零点位于</a:t>
            </a:r>
            <a:r>
              <a:rPr lang="en-US" altLang="zh-CN" sz="3400" b="1">
                <a:latin typeface="Times New Roman" pitchFamily="18" charset="0"/>
              </a:rPr>
              <a:t>z</a:t>
            </a:r>
            <a:r>
              <a:rPr lang="zh-CN" altLang="en-US" sz="3400" b="1">
                <a:latin typeface="Times New Roman" pitchFamily="18" charset="0"/>
              </a:rPr>
              <a:t>平面的任何位置。</a:t>
            </a:r>
          </a:p>
        </p:txBody>
      </p:sp>
      <p:graphicFrame>
        <p:nvGraphicFramePr>
          <p:cNvPr id="410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2484438" y="5157788"/>
          <a:ext cx="343852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公式" r:id="rId5" imgW="1473200" imgH="431800" progId="Equation.3">
                  <p:embed/>
                </p:oleObj>
              </mc:Choice>
              <mc:Fallback>
                <p:oleObj name="公式" r:id="rId5" imgW="1473200" imgH="431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157788"/>
                        <a:ext cx="343852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755650" y="4365625"/>
            <a:ext cx="76327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>
                <a:latin typeface="Times New Roman" pitchFamily="18" charset="0"/>
              </a:rPr>
              <a:t>其系统输入输出的差分方程为： </a:t>
            </a:r>
          </a:p>
        </p:txBody>
      </p:sp>
      <p:sp>
        <p:nvSpPr>
          <p:cNvPr id="3079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B7D6F334-0835-489D-9BAA-377B782DB6D8}" type="slidenum">
              <a:rPr lang="en-US" altLang="zh-CN" smtClean="0"/>
              <a:pPr eaLnBrk="1" hangingPunct="1"/>
              <a:t>2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100" grpId="0"/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404813"/>
            <a:ext cx="8278812" cy="10160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zh-CN" altLang="en-US" sz="3000" b="1"/>
              <a:t>任何一个</a:t>
            </a:r>
            <a:r>
              <a:rPr lang="en-US" altLang="zh-CN" sz="3000" b="1"/>
              <a:t>FIR</a:t>
            </a:r>
            <a:r>
              <a:rPr lang="zh-CN" altLang="en-US" sz="3000" b="1"/>
              <a:t>系统函数的基本结构可以有</a:t>
            </a:r>
            <a:r>
              <a:rPr lang="en-US" altLang="zh-CN" sz="3000" b="1"/>
              <a:t>4</a:t>
            </a:r>
            <a:r>
              <a:rPr lang="zh-CN" altLang="en-US" sz="3000" b="1"/>
              <a:t>种类型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71550" y="1341438"/>
            <a:ext cx="7056438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zh-CN" altLang="en-US" sz="3000" b="1"/>
              <a:t>横截型（卷积型，直接型）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zh-CN" altLang="en-US" sz="3000" b="1"/>
              <a:t>级联型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zh-CN" altLang="en-US" sz="3000" b="1"/>
              <a:t>频率抽样型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zh-CN" altLang="en-US" sz="3000" b="1"/>
              <a:t>快速卷积结构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60363" y="3861048"/>
            <a:ext cx="827881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000" b="1" dirty="0"/>
              <a:t>           </a:t>
            </a:r>
            <a:r>
              <a:rPr lang="zh-CN" altLang="en-US" sz="3000" b="1" dirty="0"/>
              <a:t>当</a:t>
            </a:r>
            <a:r>
              <a:rPr lang="en-US" altLang="zh-CN" sz="3000" b="1" dirty="0"/>
              <a:t>FIR</a:t>
            </a:r>
            <a:r>
              <a:rPr lang="zh-CN" altLang="en-US" sz="3000" b="1" dirty="0"/>
              <a:t>系统满足线性相位条件时，其结构可以为线性相位滤波器结构</a:t>
            </a:r>
          </a:p>
        </p:txBody>
      </p:sp>
      <p:sp>
        <p:nvSpPr>
          <p:cNvPr id="4101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8EDA20AC-23F5-404F-9570-405CA47EFD6F}" type="slidenum">
              <a:rPr lang="en-US" altLang="zh-CN" smtClean="0"/>
              <a:pPr eaLnBrk="1" hangingPunct="1"/>
              <a:t>3</a:t>
            </a:fld>
            <a:endParaRPr lang="en-US" altLang="zh-CN"/>
          </a:p>
        </p:txBody>
      </p:sp>
      <p:sp>
        <p:nvSpPr>
          <p:cNvPr id="2" name="矩形 1"/>
          <p:cNvSpPr/>
          <p:nvPr/>
        </p:nvSpPr>
        <p:spPr>
          <a:xfrm>
            <a:off x="1475656" y="5371595"/>
            <a:ext cx="50978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为什么</a:t>
            </a:r>
            <a:r>
              <a:rPr lang="en-US" altLang="zh-CN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FIR</a:t>
            </a:r>
            <a:r>
              <a:rPr lang="zh-CN" alt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没有并联型？</a:t>
            </a:r>
            <a:endParaRPr lang="zh-CN" alt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动作按钮: 后退或前一项 2">
            <a:hlinkClick r:id="rId2" action="ppaction://hlinkpres?slideindex=42&amp;slidetitle=PowerPoint 演示文稿" highlightClick="1"/>
          </p:cNvPr>
          <p:cNvSpPr/>
          <p:nvPr/>
        </p:nvSpPr>
        <p:spPr>
          <a:xfrm>
            <a:off x="7236296" y="5517232"/>
            <a:ext cx="72008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Arial Narrow" pitchFamily="34" charset="0"/>
              </a:rPr>
              <a:t>一、横截型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827088" y="1916113"/>
            <a:ext cx="76327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/>
              <a:t>考虑</a:t>
            </a:r>
            <a:r>
              <a:rPr lang="en-US" altLang="zh-CN" sz="3400" b="1"/>
              <a:t>FIR</a:t>
            </a:r>
            <a:r>
              <a:rPr lang="zh-CN" altLang="en-US" sz="3400" b="1"/>
              <a:t>系统的差分方程</a:t>
            </a:r>
          </a:p>
        </p:txBody>
      </p:sp>
      <p:graphicFrame>
        <p:nvGraphicFramePr>
          <p:cNvPr id="614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8340065"/>
              </p:ext>
            </p:extLst>
          </p:nvPr>
        </p:nvGraphicFramePr>
        <p:xfrm>
          <a:off x="2195513" y="2565400"/>
          <a:ext cx="3563937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公式" r:id="rId3" imgW="1473200" imgH="431800" progId="Equation.3">
                  <p:embed/>
                </p:oleObj>
              </mc:Choice>
              <mc:Fallback>
                <p:oleObj name="公式" r:id="rId3" imgW="14732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565400"/>
                        <a:ext cx="3563937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11188" y="3860800"/>
            <a:ext cx="786765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kumimoji="1" lang="en-US" altLang="zh-CN" sz="3400" b="1">
                <a:latin typeface="Times New Roman" pitchFamily="18" charset="0"/>
              </a:rPr>
              <a:t>      </a:t>
            </a:r>
            <a:r>
              <a:rPr kumimoji="1" lang="zh-CN" altLang="en-US" sz="3400" b="1">
                <a:latin typeface="Times New Roman" pitchFamily="18" charset="0"/>
              </a:rPr>
              <a:t>此式就是线性移不变系统的线性卷积公式，故又称为卷积型。</a:t>
            </a:r>
          </a:p>
          <a:p>
            <a:pPr eaLnBrk="1" hangingPunct="1"/>
            <a:endParaRPr kumimoji="1" lang="en-US" altLang="zh-CN" sz="2400" b="1">
              <a:latin typeface="Times New Roman" pitchFamily="18" charset="0"/>
            </a:endParaRPr>
          </a:p>
        </p:txBody>
      </p:sp>
      <p:sp>
        <p:nvSpPr>
          <p:cNvPr id="5126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D86D63DF-7E5C-46DB-98E3-3C402A58D19C}" type="slidenum">
              <a:rPr lang="en-US" altLang="zh-CN" smtClean="0"/>
              <a:pPr eaLnBrk="1" hangingPunct="1"/>
              <a:t>4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46053" y="2805145"/>
            <a:ext cx="82804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/>
            <a:r>
              <a:rPr lang="en-US" altLang="zh-CN" sz="3200" b="1" dirty="0"/>
              <a:t>           </a:t>
            </a:r>
            <a:r>
              <a:rPr lang="zh-CN" altLang="en-US" sz="3200" b="1" dirty="0"/>
              <a:t>根据差分方程可以直接画出</a:t>
            </a:r>
            <a:r>
              <a:rPr lang="en-US" altLang="zh-CN" sz="3200" b="1" dirty="0"/>
              <a:t>FIR</a:t>
            </a:r>
            <a:r>
              <a:rPr lang="zh-CN" altLang="en-US" sz="3200" b="1" dirty="0"/>
              <a:t>滤波器的横截型结构，如图所示。</a:t>
            </a:r>
            <a:endParaRPr lang="zh-CN" altLang="en-US" sz="3400" b="1" dirty="0"/>
          </a:p>
        </p:txBody>
      </p:sp>
      <p:grpSp>
        <p:nvGrpSpPr>
          <p:cNvPr id="7225" name="Group 57"/>
          <p:cNvGrpSpPr>
            <a:grpSpLocks/>
          </p:cNvGrpSpPr>
          <p:nvPr/>
        </p:nvGrpSpPr>
        <p:grpSpPr bwMode="auto">
          <a:xfrm>
            <a:off x="446079" y="4293096"/>
            <a:ext cx="8112126" cy="1689100"/>
            <a:chOff x="295" y="2296"/>
            <a:chExt cx="5110" cy="1064"/>
          </a:xfrm>
        </p:grpSpPr>
        <p:sp>
          <p:nvSpPr>
            <p:cNvPr id="6151" name="Line 3"/>
            <p:cNvSpPr>
              <a:spLocks noChangeShapeType="1"/>
            </p:cNvSpPr>
            <p:nvPr/>
          </p:nvSpPr>
          <p:spPr bwMode="auto">
            <a:xfrm>
              <a:off x="1610" y="2614"/>
              <a:ext cx="11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2" name="Line 4"/>
            <p:cNvSpPr>
              <a:spLocks noChangeShapeType="1"/>
            </p:cNvSpPr>
            <p:nvPr/>
          </p:nvSpPr>
          <p:spPr bwMode="auto">
            <a:xfrm>
              <a:off x="2789" y="2614"/>
              <a:ext cx="8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3" name="Line 5"/>
            <p:cNvSpPr>
              <a:spLocks noChangeShapeType="1"/>
            </p:cNvSpPr>
            <p:nvPr/>
          </p:nvSpPr>
          <p:spPr bwMode="auto">
            <a:xfrm>
              <a:off x="3606" y="2614"/>
              <a:ext cx="5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4" name="Oval 7"/>
            <p:cNvSpPr>
              <a:spLocks noChangeArrowheads="1"/>
            </p:cNvSpPr>
            <p:nvPr/>
          </p:nvSpPr>
          <p:spPr bwMode="auto">
            <a:xfrm>
              <a:off x="1597" y="2591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5" name="Oval 8"/>
            <p:cNvSpPr>
              <a:spLocks noChangeArrowheads="1"/>
            </p:cNvSpPr>
            <p:nvPr/>
          </p:nvSpPr>
          <p:spPr bwMode="auto">
            <a:xfrm>
              <a:off x="2225" y="2591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6" name="Oval 9"/>
            <p:cNvSpPr>
              <a:spLocks noChangeArrowheads="1"/>
            </p:cNvSpPr>
            <p:nvPr/>
          </p:nvSpPr>
          <p:spPr bwMode="auto">
            <a:xfrm>
              <a:off x="2777" y="2583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7" name="Oval 10"/>
            <p:cNvSpPr>
              <a:spLocks noChangeArrowheads="1"/>
            </p:cNvSpPr>
            <p:nvPr/>
          </p:nvSpPr>
          <p:spPr bwMode="auto">
            <a:xfrm>
              <a:off x="3561" y="2583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8" name="Line 11"/>
            <p:cNvSpPr>
              <a:spLocks noChangeShapeType="1"/>
            </p:cNvSpPr>
            <p:nvPr/>
          </p:nvSpPr>
          <p:spPr bwMode="auto">
            <a:xfrm>
              <a:off x="1837" y="2614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9" name="Line 12"/>
            <p:cNvSpPr>
              <a:spLocks noChangeShapeType="1"/>
            </p:cNvSpPr>
            <p:nvPr/>
          </p:nvSpPr>
          <p:spPr bwMode="auto">
            <a:xfrm>
              <a:off x="2472" y="2614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0" name="Line 13"/>
            <p:cNvSpPr>
              <a:spLocks noChangeShapeType="1"/>
            </p:cNvSpPr>
            <p:nvPr/>
          </p:nvSpPr>
          <p:spPr bwMode="auto">
            <a:xfrm>
              <a:off x="3152" y="2614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1" name="Line 14"/>
            <p:cNvSpPr>
              <a:spLocks noChangeShapeType="1"/>
            </p:cNvSpPr>
            <p:nvPr/>
          </p:nvSpPr>
          <p:spPr bwMode="auto">
            <a:xfrm>
              <a:off x="3787" y="2614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2" name="Line 15"/>
            <p:cNvSpPr>
              <a:spLocks noChangeShapeType="1"/>
            </p:cNvSpPr>
            <p:nvPr/>
          </p:nvSpPr>
          <p:spPr bwMode="auto">
            <a:xfrm>
              <a:off x="1610" y="3113"/>
              <a:ext cx="11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3" name="Line 16"/>
            <p:cNvSpPr>
              <a:spLocks noChangeShapeType="1"/>
            </p:cNvSpPr>
            <p:nvPr/>
          </p:nvSpPr>
          <p:spPr bwMode="auto">
            <a:xfrm>
              <a:off x="2789" y="3113"/>
              <a:ext cx="8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4" name="Line 17"/>
            <p:cNvSpPr>
              <a:spLocks noChangeShapeType="1"/>
            </p:cNvSpPr>
            <p:nvPr/>
          </p:nvSpPr>
          <p:spPr bwMode="auto">
            <a:xfrm>
              <a:off x="3606" y="3113"/>
              <a:ext cx="5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5" name="Oval 18"/>
            <p:cNvSpPr>
              <a:spLocks noChangeArrowheads="1"/>
            </p:cNvSpPr>
            <p:nvPr/>
          </p:nvSpPr>
          <p:spPr bwMode="auto">
            <a:xfrm>
              <a:off x="4161" y="3086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6" name="Oval 20"/>
            <p:cNvSpPr>
              <a:spLocks noChangeArrowheads="1"/>
            </p:cNvSpPr>
            <p:nvPr/>
          </p:nvSpPr>
          <p:spPr bwMode="auto">
            <a:xfrm>
              <a:off x="2225" y="3090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7" name="Oval 21"/>
            <p:cNvSpPr>
              <a:spLocks noChangeArrowheads="1"/>
            </p:cNvSpPr>
            <p:nvPr/>
          </p:nvSpPr>
          <p:spPr bwMode="auto">
            <a:xfrm>
              <a:off x="2777" y="3082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8" name="Oval 22"/>
            <p:cNvSpPr>
              <a:spLocks noChangeArrowheads="1"/>
            </p:cNvSpPr>
            <p:nvPr/>
          </p:nvSpPr>
          <p:spPr bwMode="auto">
            <a:xfrm>
              <a:off x="3561" y="3082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69" name="Line 23"/>
            <p:cNvSpPr>
              <a:spLocks noChangeShapeType="1"/>
            </p:cNvSpPr>
            <p:nvPr/>
          </p:nvSpPr>
          <p:spPr bwMode="auto">
            <a:xfrm>
              <a:off x="1837" y="3113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0" name="Line 24"/>
            <p:cNvSpPr>
              <a:spLocks noChangeShapeType="1"/>
            </p:cNvSpPr>
            <p:nvPr/>
          </p:nvSpPr>
          <p:spPr bwMode="auto">
            <a:xfrm>
              <a:off x="2472" y="3113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1" name="Line 25"/>
            <p:cNvSpPr>
              <a:spLocks noChangeShapeType="1"/>
            </p:cNvSpPr>
            <p:nvPr/>
          </p:nvSpPr>
          <p:spPr bwMode="auto">
            <a:xfrm>
              <a:off x="3152" y="3113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2" name="Line 26"/>
            <p:cNvSpPr>
              <a:spLocks noChangeShapeType="1"/>
            </p:cNvSpPr>
            <p:nvPr/>
          </p:nvSpPr>
          <p:spPr bwMode="auto">
            <a:xfrm>
              <a:off x="3787" y="3113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3" name="Line 27"/>
            <p:cNvSpPr>
              <a:spLocks noChangeShapeType="1"/>
            </p:cNvSpPr>
            <p:nvPr/>
          </p:nvSpPr>
          <p:spPr bwMode="auto">
            <a:xfrm>
              <a:off x="1610" y="2614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4" name="Line 28"/>
            <p:cNvSpPr>
              <a:spLocks noChangeShapeType="1"/>
            </p:cNvSpPr>
            <p:nvPr/>
          </p:nvSpPr>
          <p:spPr bwMode="auto">
            <a:xfrm>
              <a:off x="1610" y="2795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5" name="Line 29"/>
            <p:cNvSpPr>
              <a:spLocks noChangeShapeType="1"/>
            </p:cNvSpPr>
            <p:nvPr/>
          </p:nvSpPr>
          <p:spPr bwMode="auto">
            <a:xfrm>
              <a:off x="2245" y="2614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6" name="Line 30"/>
            <p:cNvSpPr>
              <a:spLocks noChangeShapeType="1"/>
            </p:cNvSpPr>
            <p:nvPr/>
          </p:nvSpPr>
          <p:spPr bwMode="auto">
            <a:xfrm>
              <a:off x="2245" y="2795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7" name="Line 31"/>
            <p:cNvSpPr>
              <a:spLocks noChangeShapeType="1"/>
            </p:cNvSpPr>
            <p:nvPr/>
          </p:nvSpPr>
          <p:spPr bwMode="auto">
            <a:xfrm>
              <a:off x="2793" y="2614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8" name="Line 32"/>
            <p:cNvSpPr>
              <a:spLocks noChangeShapeType="1"/>
            </p:cNvSpPr>
            <p:nvPr/>
          </p:nvSpPr>
          <p:spPr bwMode="auto">
            <a:xfrm>
              <a:off x="2793" y="2795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79" name="Line 33"/>
            <p:cNvSpPr>
              <a:spLocks noChangeShapeType="1"/>
            </p:cNvSpPr>
            <p:nvPr/>
          </p:nvSpPr>
          <p:spPr bwMode="auto">
            <a:xfrm>
              <a:off x="3582" y="2614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0" name="Line 34"/>
            <p:cNvSpPr>
              <a:spLocks noChangeShapeType="1"/>
            </p:cNvSpPr>
            <p:nvPr/>
          </p:nvSpPr>
          <p:spPr bwMode="auto">
            <a:xfrm>
              <a:off x="3582" y="2795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1" name="Line 35"/>
            <p:cNvSpPr>
              <a:spLocks noChangeShapeType="1"/>
            </p:cNvSpPr>
            <p:nvPr/>
          </p:nvSpPr>
          <p:spPr bwMode="auto">
            <a:xfrm>
              <a:off x="4195" y="2614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2" name="Line 36"/>
            <p:cNvSpPr>
              <a:spLocks noChangeShapeType="1"/>
            </p:cNvSpPr>
            <p:nvPr/>
          </p:nvSpPr>
          <p:spPr bwMode="auto">
            <a:xfrm>
              <a:off x="4195" y="2795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3" name="Line 37"/>
            <p:cNvSpPr>
              <a:spLocks noChangeShapeType="1"/>
            </p:cNvSpPr>
            <p:nvPr/>
          </p:nvSpPr>
          <p:spPr bwMode="auto">
            <a:xfrm>
              <a:off x="1066" y="2614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4" name="Line 38"/>
            <p:cNvSpPr>
              <a:spLocks noChangeShapeType="1"/>
            </p:cNvSpPr>
            <p:nvPr/>
          </p:nvSpPr>
          <p:spPr bwMode="auto">
            <a:xfrm>
              <a:off x="1202" y="2614"/>
              <a:ext cx="1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5" name="Line 39"/>
            <p:cNvSpPr>
              <a:spLocks noChangeShapeType="1"/>
            </p:cNvSpPr>
            <p:nvPr/>
          </p:nvSpPr>
          <p:spPr bwMode="auto">
            <a:xfrm>
              <a:off x="4195" y="3113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6" name="Line 40"/>
            <p:cNvSpPr>
              <a:spLocks noChangeShapeType="1"/>
            </p:cNvSpPr>
            <p:nvPr/>
          </p:nvSpPr>
          <p:spPr bwMode="auto">
            <a:xfrm>
              <a:off x="4331" y="3113"/>
              <a:ext cx="1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187" name="Object 41"/>
            <p:cNvGraphicFramePr>
              <a:graphicFrameLocks noChangeAspect="1"/>
            </p:cNvGraphicFramePr>
            <p:nvPr/>
          </p:nvGraphicFramePr>
          <p:xfrm>
            <a:off x="295" y="2432"/>
            <a:ext cx="52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36" name="公式" r:id="rId3" imgW="317225" imgH="203024" progId="Equation.3">
                    <p:embed/>
                  </p:oleObj>
                </mc:Choice>
                <mc:Fallback>
                  <p:oleObj name="公式" r:id="rId3" imgW="317225" imgH="203024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" y="2432"/>
                          <a:ext cx="52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88" name="Object 42"/>
            <p:cNvGraphicFramePr>
              <a:graphicFrameLocks noChangeAspect="1"/>
            </p:cNvGraphicFramePr>
            <p:nvPr/>
          </p:nvGraphicFramePr>
          <p:xfrm>
            <a:off x="4876" y="3022"/>
            <a:ext cx="52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37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6" y="3022"/>
                          <a:ext cx="52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89" name="Object 43"/>
            <p:cNvGraphicFramePr>
              <a:graphicFrameLocks noChangeAspect="1"/>
            </p:cNvGraphicFramePr>
            <p:nvPr/>
          </p:nvGraphicFramePr>
          <p:xfrm>
            <a:off x="1066" y="2750"/>
            <a:ext cx="4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38" name="公式" r:id="rId7" imgW="304536" imgH="203024" progId="Equation.3">
                    <p:embed/>
                  </p:oleObj>
                </mc:Choice>
                <mc:Fallback>
                  <p:oleObj name="公式" r:id="rId7" imgW="304536" imgH="203024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2750"/>
                          <a:ext cx="4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90" name="Object 44"/>
            <p:cNvGraphicFramePr>
              <a:graphicFrameLocks noChangeAspect="1"/>
            </p:cNvGraphicFramePr>
            <p:nvPr/>
          </p:nvGraphicFramePr>
          <p:xfrm>
            <a:off x="1837" y="2750"/>
            <a:ext cx="36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39" name="公式" r:id="rId9" imgW="279279" imgH="203112" progId="Equation.3">
                    <p:embed/>
                  </p:oleObj>
                </mc:Choice>
                <mc:Fallback>
                  <p:oleObj name="公式" r:id="rId9" imgW="279279" imgH="203112" progId="Equation.3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7" y="2750"/>
                          <a:ext cx="363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91" name="Object 45"/>
            <p:cNvGraphicFramePr>
              <a:graphicFrameLocks noChangeAspect="1"/>
            </p:cNvGraphicFramePr>
            <p:nvPr/>
          </p:nvGraphicFramePr>
          <p:xfrm>
            <a:off x="2472" y="2341"/>
            <a:ext cx="239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40" name="公式" r:id="rId11" imgW="215713" imgH="190335" progId="Equation.3">
                    <p:embed/>
                  </p:oleObj>
                </mc:Choice>
                <mc:Fallback>
                  <p:oleObj name="公式" r:id="rId11" imgW="215713" imgH="190335" progId="Equation.3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2341"/>
                          <a:ext cx="239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92" name="Object 46"/>
            <p:cNvGraphicFramePr>
              <a:graphicFrameLocks noChangeAspect="1"/>
            </p:cNvGraphicFramePr>
            <p:nvPr/>
          </p:nvGraphicFramePr>
          <p:xfrm>
            <a:off x="1837" y="2296"/>
            <a:ext cx="27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41" name="公式" r:id="rId13" imgW="215713" imgH="190335" progId="Equation.3">
                    <p:embed/>
                  </p:oleObj>
                </mc:Choice>
                <mc:Fallback>
                  <p:oleObj name="公式" r:id="rId13" imgW="215713" imgH="190335" progId="Equation.3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7" y="2296"/>
                          <a:ext cx="27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93" name="Object 47"/>
            <p:cNvGraphicFramePr>
              <a:graphicFrameLocks noChangeAspect="1"/>
            </p:cNvGraphicFramePr>
            <p:nvPr/>
          </p:nvGraphicFramePr>
          <p:xfrm>
            <a:off x="3787" y="2341"/>
            <a:ext cx="27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42" name="公式" r:id="rId14" imgW="215713" imgH="190335" progId="Equation.3">
                    <p:embed/>
                  </p:oleObj>
                </mc:Choice>
                <mc:Fallback>
                  <p:oleObj name="公式" r:id="rId14" imgW="215713" imgH="190335" progId="Equation.3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7" y="2341"/>
                          <a:ext cx="27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94" name="Object 48"/>
            <p:cNvGraphicFramePr>
              <a:graphicFrameLocks noChangeAspect="1"/>
            </p:cNvGraphicFramePr>
            <p:nvPr/>
          </p:nvGraphicFramePr>
          <p:xfrm>
            <a:off x="2336" y="2750"/>
            <a:ext cx="4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43" name="公式" r:id="rId15" imgW="304536" imgH="203024" progId="Equation.3">
                    <p:embed/>
                  </p:oleObj>
                </mc:Choice>
                <mc:Fallback>
                  <p:oleObj name="公式" r:id="rId15" imgW="304536" imgH="203024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6" y="2750"/>
                          <a:ext cx="4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95" name="Object 49"/>
            <p:cNvGraphicFramePr>
              <a:graphicFrameLocks noChangeAspect="1"/>
            </p:cNvGraphicFramePr>
            <p:nvPr/>
          </p:nvGraphicFramePr>
          <p:xfrm>
            <a:off x="2835" y="2750"/>
            <a:ext cx="745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44" name="公式" r:id="rId17" imgW="571252" imgH="203112" progId="Equation.3">
                    <p:embed/>
                  </p:oleObj>
                </mc:Choice>
                <mc:Fallback>
                  <p:oleObj name="公式" r:id="rId17" imgW="571252" imgH="203112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2750"/>
                          <a:ext cx="745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96" name="Object 50"/>
            <p:cNvGraphicFramePr>
              <a:graphicFrameLocks noChangeAspect="1"/>
            </p:cNvGraphicFramePr>
            <p:nvPr/>
          </p:nvGraphicFramePr>
          <p:xfrm>
            <a:off x="4241" y="2704"/>
            <a:ext cx="712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45" name="公式" r:id="rId19" imgW="545626" imgH="203024" progId="Equation.3">
                    <p:embed/>
                  </p:oleObj>
                </mc:Choice>
                <mc:Fallback>
                  <p:oleObj name="公式" r:id="rId19" imgW="545626" imgH="203024" progId="Equation.3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2704"/>
                          <a:ext cx="712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97" name="Oval 51"/>
            <p:cNvSpPr>
              <a:spLocks noChangeArrowheads="1"/>
            </p:cNvSpPr>
            <p:nvPr/>
          </p:nvSpPr>
          <p:spPr bwMode="auto">
            <a:xfrm>
              <a:off x="4173" y="2594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8" name="Oval 55"/>
            <p:cNvSpPr>
              <a:spLocks noChangeArrowheads="1"/>
            </p:cNvSpPr>
            <p:nvPr/>
          </p:nvSpPr>
          <p:spPr bwMode="auto">
            <a:xfrm>
              <a:off x="975" y="2568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9" name="Oval 56"/>
            <p:cNvSpPr>
              <a:spLocks noChangeArrowheads="1"/>
            </p:cNvSpPr>
            <p:nvPr/>
          </p:nvSpPr>
          <p:spPr bwMode="auto">
            <a:xfrm>
              <a:off x="4740" y="3067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动作按钮: 前进或下一项 1">
            <a:hlinkClick r:id="rId21" action="ppaction://hlinksldjump" highlightClick="1"/>
          </p:cNvPr>
          <p:cNvSpPr/>
          <p:nvPr/>
        </p:nvSpPr>
        <p:spPr>
          <a:xfrm>
            <a:off x="6011863" y="6093296"/>
            <a:ext cx="504825" cy="3603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150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768C237B-1DF0-4B5F-90B7-0E152CF0C7E6}" type="slidenum">
              <a:rPr lang="en-US" altLang="zh-CN" smtClean="0"/>
              <a:pPr eaLnBrk="1" hangingPunct="1"/>
              <a:t>5</a:t>
            </a:fld>
            <a:endParaRPr lang="en-US" altLang="zh-CN"/>
          </a:p>
        </p:txBody>
      </p:sp>
      <p:graphicFrame>
        <p:nvGraphicFramePr>
          <p:cNvPr id="5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278837"/>
              </p:ext>
            </p:extLst>
          </p:nvPr>
        </p:nvGraphicFramePr>
        <p:xfrm>
          <a:off x="623085" y="620688"/>
          <a:ext cx="7669213" cy="156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6" name="Equation" r:id="rId22" imgW="3377880" imgH="685800" progId="Equation.DSMT4">
                  <p:embed/>
                </p:oleObj>
              </mc:Choice>
              <mc:Fallback>
                <p:oleObj name="Equation" r:id="rId22" imgW="337788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085" y="620688"/>
                        <a:ext cx="7669213" cy="156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动作按钮: 前进或下一项 58">
            <a:hlinkClick r:id="" action="ppaction://hlinkshowjump?jump=nextslide" highlightClick="1"/>
          </p:cNvPr>
          <p:cNvSpPr/>
          <p:nvPr/>
        </p:nvSpPr>
        <p:spPr>
          <a:xfrm>
            <a:off x="7884368" y="3861048"/>
            <a:ext cx="504825" cy="3603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468313" y="692150"/>
            <a:ext cx="82804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/>
            <a:r>
              <a:rPr lang="en-US" altLang="zh-CN" sz="3200" b="1"/>
              <a:t>           </a:t>
            </a:r>
            <a:r>
              <a:rPr lang="zh-CN" altLang="en-US" sz="3200" b="1"/>
              <a:t>应用转置定理，得到转置直接型结构，如图所示。</a:t>
            </a:r>
            <a:endParaRPr lang="zh-CN" altLang="en-US" sz="3400" b="1"/>
          </a:p>
        </p:txBody>
      </p:sp>
      <p:grpSp>
        <p:nvGrpSpPr>
          <p:cNvPr id="8246" name="Group 54"/>
          <p:cNvGrpSpPr>
            <a:grpSpLocks/>
          </p:cNvGrpSpPr>
          <p:nvPr/>
        </p:nvGrpSpPr>
        <p:grpSpPr bwMode="auto">
          <a:xfrm>
            <a:off x="172244" y="2027238"/>
            <a:ext cx="8472487" cy="1617662"/>
            <a:chOff x="113" y="1797"/>
            <a:chExt cx="5337" cy="1019"/>
          </a:xfrm>
        </p:grpSpPr>
        <p:sp>
          <p:nvSpPr>
            <p:cNvPr id="7174" name="Line 3"/>
            <p:cNvSpPr>
              <a:spLocks noChangeShapeType="1"/>
            </p:cNvSpPr>
            <p:nvPr/>
          </p:nvSpPr>
          <p:spPr bwMode="auto">
            <a:xfrm>
              <a:off x="1610" y="2115"/>
              <a:ext cx="11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5" name="Line 4"/>
            <p:cNvSpPr>
              <a:spLocks noChangeShapeType="1"/>
            </p:cNvSpPr>
            <p:nvPr/>
          </p:nvSpPr>
          <p:spPr bwMode="auto">
            <a:xfrm>
              <a:off x="2789" y="2115"/>
              <a:ext cx="8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6" name="Line 5"/>
            <p:cNvSpPr>
              <a:spLocks noChangeShapeType="1"/>
            </p:cNvSpPr>
            <p:nvPr/>
          </p:nvSpPr>
          <p:spPr bwMode="auto">
            <a:xfrm>
              <a:off x="3606" y="2115"/>
              <a:ext cx="5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7" name="Oval 7"/>
            <p:cNvSpPr>
              <a:spLocks noChangeArrowheads="1"/>
            </p:cNvSpPr>
            <p:nvPr/>
          </p:nvSpPr>
          <p:spPr bwMode="auto">
            <a:xfrm>
              <a:off x="2777" y="2084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8" name="Oval 8"/>
            <p:cNvSpPr>
              <a:spLocks noChangeArrowheads="1"/>
            </p:cNvSpPr>
            <p:nvPr/>
          </p:nvSpPr>
          <p:spPr bwMode="auto">
            <a:xfrm>
              <a:off x="3561" y="2084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9" name="Line 9"/>
            <p:cNvSpPr>
              <a:spLocks noChangeShapeType="1"/>
            </p:cNvSpPr>
            <p:nvPr/>
          </p:nvSpPr>
          <p:spPr bwMode="auto">
            <a:xfrm>
              <a:off x="2472" y="2115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0" name="Line 10"/>
            <p:cNvSpPr>
              <a:spLocks noChangeShapeType="1"/>
            </p:cNvSpPr>
            <p:nvPr/>
          </p:nvSpPr>
          <p:spPr bwMode="auto">
            <a:xfrm>
              <a:off x="3152" y="2115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1" name="Line 11"/>
            <p:cNvSpPr>
              <a:spLocks noChangeShapeType="1"/>
            </p:cNvSpPr>
            <p:nvPr/>
          </p:nvSpPr>
          <p:spPr bwMode="auto">
            <a:xfrm>
              <a:off x="3787" y="2115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2" name="Line 12"/>
            <p:cNvSpPr>
              <a:spLocks noChangeShapeType="1"/>
            </p:cNvSpPr>
            <p:nvPr/>
          </p:nvSpPr>
          <p:spPr bwMode="auto">
            <a:xfrm>
              <a:off x="1610" y="2614"/>
              <a:ext cx="11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3" name="Line 13"/>
            <p:cNvSpPr>
              <a:spLocks noChangeShapeType="1"/>
            </p:cNvSpPr>
            <p:nvPr/>
          </p:nvSpPr>
          <p:spPr bwMode="auto">
            <a:xfrm>
              <a:off x="2789" y="2614"/>
              <a:ext cx="8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4" name="Line 14"/>
            <p:cNvSpPr>
              <a:spLocks noChangeShapeType="1"/>
            </p:cNvSpPr>
            <p:nvPr/>
          </p:nvSpPr>
          <p:spPr bwMode="auto">
            <a:xfrm>
              <a:off x="3606" y="2614"/>
              <a:ext cx="5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5" name="Oval 15"/>
            <p:cNvSpPr>
              <a:spLocks noChangeArrowheads="1"/>
            </p:cNvSpPr>
            <p:nvPr/>
          </p:nvSpPr>
          <p:spPr bwMode="auto">
            <a:xfrm>
              <a:off x="4161" y="2088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6" name="Oval 16"/>
            <p:cNvSpPr>
              <a:spLocks noChangeArrowheads="1"/>
            </p:cNvSpPr>
            <p:nvPr/>
          </p:nvSpPr>
          <p:spPr bwMode="auto">
            <a:xfrm>
              <a:off x="2777" y="2583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7" name="Oval 17"/>
            <p:cNvSpPr>
              <a:spLocks noChangeArrowheads="1"/>
            </p:cNvSpPr>
            <p:nvPr/>
          </p:nvSpPr>
          <p:spPr bwMode="auto">
            <a:xfrm>
              <a:off x="3561" y="2583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8" name="Line 18"/>
            <p:cNvSpPr>
              <a:spLocks noChangeShapeType="1"/>
            </p:cNvSpPr>
            <p:nvPr/>
          </p:nvSpPr>
          <p:spPr bwMode="auto">
            <a:xfrm>
              <a:off x="2472" y="2614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89" name="Line 19"/>
            <p:cNvSpPr>
              <a:spLocks noChangeShapeType="1"/>
            </p:cNvSpPr>
            <p:nvPr/>
          </p:nvSpPr>
          <p:spPr bwMode="auto">
            <a:xfrm>
              <a:off x="3152" y="2614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0" name="Line 20"/>
            <p:cNvSpPr>
              <a:spLocks noChangeShapeType="1"/>
            </p:cNvSpPr>
            <p:nvPr/>
          </p:nvSpPr>
          <p:spPr bwMode="auto">
            <a:xfrm>
              <a:off x="3787" y="2614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1" name="Line 21"/>
            <p:cNvSpPr>
              <a:spLocks noChangeShapeType="1"/>
            </p:cNvSpPr>
            <p:nvPr/>
          </p:nvSpPr>
          <p:spPr bwMode="auto">
            <a:xfrm>
              <a:off x="2793" y="2115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2" name="Line 22"/>
            <p:cNvSpPr>
              <a:spLocks noChangeShapeType="1"/>
            </p:cNvSpPr>
            <p:nvPr/>
          </p:nvSpPr>
          <p:spPr bwMode="auto">
            <a:xfrm>
              <a:off x="2793" y="2296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3" name="Line 23"/>
            <p:cNvSpPr>
              <a:spLocks noChangeShapeType="1"/>
            </p:cNvSpPr>
            <p:nvPr/>
          </p:nvSpPr>
          <p:spPr bwMode="auto">
            <a:xfrm>
              <a:off x="3582" y="2115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4" name="Line 24"/>
            <p:cNvSpPr>
              <a:spLocks noChangeShapeType="1"/>
            </p:cNvSpPr>
            <p:nvPr/>
          </p:nvSpPr>
          <p:spPr bwMode="auto">
            <a:xfrm>
              <a:off x="3582" y="2296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5" name="Line 25"/>
            <p:cNvSpPr>
              <a:spLocks noChangeShapeType="1"/>
            </p:cNvSpPr>
            <p:nvPr/>
          </p:nvSpPr>
          <p:spPr bwMode="auto">
            <a:xfrm>
              <a:off x="4195" y="2115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6" name="Line 26"/>
            <p:cNvSpPr>
              <a:spLocks noChangeShapeType="1"/>
            </p:cNvSpPr>
            <p:nvPr/>
          </p:nvSpPr>
          <p:spPr bwMode="auto">
            <a:xfrm>
              <a:off x="4195" y="2296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7" name="Line 27"/>
            <p:cNvSpPr>
              <a:spLocks noChangeShapeType="1"/>
            </p:cNvSpPr>
            <p:nvPr/>
          </p:nvSpPr>
          <p:spPr bwMode="auto">
            <a:xfrm>
              <a:off x="4195" y="2115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98" name="Line 28"/>
            <p:cNvSpPr>
              <a:spLocks noChangeShapeType="1"/>
            </p:cNvSpPr>
            <p:nvPr/>
          </p:nvSpPr>
          <p:spPr bwMode="auto">
            <a:xfrm>
              <a:off x="4331" y="2115"/>
              <a:ext cx="1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7199" name="Object 29"/>
            <p:cNvGraphicFramePr>
              <a:graphicFrameLocks noChangeAspect="1"/>
            </p:cNvGraphicFramePr>
            <p:nvPr/>
          </p:nvGraphicFramePr>
          <p:xfrm>
            <a:off x="4921" y="1888"/>
            <a:ext cx="52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1" name="公式" r:id="rId3" imgW="317225" imgH="203024" progId="Equation.3">
                    <p:embed/>
                  </p:oleObj>
                </mc:Choice>
                <mc:Fallback>
                  <p:oleObj name="公式" r:id="rId3" imgW="317225" imgH="203024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1" y="1888"/>
                          <a:ext cx="52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00" name="Object 30"/>
            <p:cNvGraphicFramePr>
              <a:graphicFrameLocks noChangeAspect="1"/>
            </p:cNvGraphicFramePr>
            <p:nvPr/>
          </p:nvGraphicFramePr>
          <p:xfrm>
            <a:off x="4241" y="2251"/>
            <a:ext cx="4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2" name="公式" r:id="rId5" imgW="304536" imgH="203024" progId="Equation.3">
                    <p:embed/>
                  </p:oleObj>
                </mc:Choice>
                <mc:Fallback>
                  <p:oleObj name="公式" r:id="rId5" imgW="304536" imgH="203024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2251"/>
                          <a:ext cx="4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01" name="Object 31"/>
            <p:cNvGraphicFramePr>
              <a:graphicFrameLocks noChangeAspect="1"/>
            </p:cNvGraphicFramePr>
            <p:nvPr/>
          </p:nvGraphicFramePr>
          <p:xfrm>
            <a:off x="2472" y="1842"/>
            <a:ext cx="239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3" name="公式" r:id="rId7" imgW="215713" imgH="190335" progId="Equation.3">
                    <p:embed/>
                  </p:oleObj>
                </mc:Choice>
                <mc:Fallback>
                  <p:oleObj name="公式" r:id="rId7" imgW="215713" imgH="190335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1842"/>
                          <a:ext cx="239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02" name="Object 32"/>
            <p:cNvGraphicFramePr>
              <a:graphicFrameLocks noChangeAspect="1"/>
            </p:cNvGraphicFramePr>
            <p:nvPr/>
          </p:nvGraphicFramePr>
          <p:xfrm>
            <a:off x="3787" y="1842"/>
            <a:ext cx="27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4" name="公式" r:id="rId9" imgW="215713" imgH="190335" progId="Equation.3">
                    <p:embed/>
                  </p:oleObj>
                </mc:Choice>
                <mc:Fallback>
                  <p:oleObj name="公式" r:id="rId9" imgW="215713" imgH="190335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7" y="1842"/>
                          <a:ext cx="27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03" name="Object 33"/>
            <p:cNvGraphicFramePr>
              <a:graphicFrameLocks noChangeAspect="1"/>
            </p:cNvGraphicFramePr>
            <p:nvPr/>
          </p:nvGraphicFramePr>
          <p:xfrm>
            <a:off x="3606" y="2251"/>
            <a:ext cx="346" cy="2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5" name="公式" r:id="rId10" imgW="279279" imgH="203112" progId="Equation.3">
                    <p:embed/>
                  </p:oleObj>
                </mc:Choice>
                <mc:Fallback>
                  <p:oleObj name="公式" r:id="rId10" imgW="279279" imgH="203112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6" y="2251"/>
                          <a:ext cx="346" cy="2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04" name="Object 34"/>
            <p:cNvGraphicFramePr>
              <a:graphicFrameLocks noChangeAspect="1"/>
            </p:cNvGraphicFramePr>
            <p:nvPr/>
          </p:nvGraphicFramePr>
          <p:xfrm>
            <a:off x="2018" y="2296"/>
            <a:ext cx="590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6" name="公式" r:id="rId12" imgW="571252" imgH="203112" progId="Equation.3">
                    <p:embed/>
                  </p:oleObj>
                </mc:Choice>
                <mc:Fallback>
                  <p:oleObj name="公式" r:id="rId12" imgW="571252" imgH="203112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2296"/>
                          <a:ext cx="590" cy="2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05" name="Oval 35"/>
            <p:cNvSpPr>
              <a:spLocks noChangeArrowheads="1"/>
            </p:cNvSpPr>
            <p:nvPr/>
          </p:nvSpPr>
          <p:spPr bwMode="auto">
            <a:xfrm>
              <a:off x="1327" y="2096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6" name="Oval 36"/>
            <p:cNvSpPr>
              <a:spLocks noChangeArrowheads="1"/>
            </p:cNvSpPr>
            <p:nvPr/>
          </p:nvSpPr>
          <p:spPr bwMode="auto">
            <a:xfrm>
              <a:off x="1953" y="2092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7" name="Line 37"/>
            <p:cNvSpPr>
              <a:spLocks noChangeShapeType="1"/>
            </p:cNvSpPr>
            <p:nvPr/>
          </p:nvSpPr>
          <p:spPr bwMode="auto">
            <a:xfrm>
              <a:off x="1338" y="2115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8" name="Oval 39"/>
            <p:cNvSpPr>
              <a:spLocks noChangeArrowheads="1"/>
            </p:cNvSpPr>
            <p:nvPr/>
          </p:nvSpPr>
          <p:spPr bwMode="auto">
            <a:xfrm>
              <a:off x="1953" y="2591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9" name="Line 40"/>
            <p:cNvSpPr>
              <a:spLocks noChangeShapeType="1"/>
            </p:cNvSpPr>
            <p:nvPr/>
          </p:nvSpPr>
          <p:spPr bwMode="auto">
            <a:xfrm>
              <a:off x="1338" y="2614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0" name="Line 41"/>
            <p:cNvSpPr>
              <a:spLocks noChangeShapeType="1"/>
            </p:cNvSpPr>
            <p:nvPr/>
          </p:nvSpPr>
          <p:spPr bwMode="auto">
            <a:xfrm>
              <a:off x="1338" y="2115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1" name="Line 42"/>
            <p:cNvSpPr>
              <a:spLocks noChangeShapeType="1"/>
            </p:cNvSpPr>
            <p:nvPr/>
          </p:nvSpPr>
          <p:spPr bwMode="auto">
            <a:xfrm>
              <a:off x="1338" y="2296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2" name="Line 43"/>
            <p:cNvSpPr>
              <a:spLocks noChangeShapeType="1"/>
            </p:cNvSpPr>
            <p:nvPr/>
          </p:nvSpPr>
          <p:spPr bwMode="auto">
            <a:xfrm>
              <a:off x="1973" y="2115"/>
              <a:ext cx="0" cy="4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3" name="Line 44"/>
            <p:cNvSpPr>
              <a:spLocks noChangeShapeType="1"/>
            </p:cNvSpPr>
            <p:nvPr/>
          </p:nvSpPr>
          <p:spPr bwMode="auto">
            <a:xfrm>
              <a:off x="1973" y="2296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4" name="Line 45"/>
            <p:cNvSpPr>
              <a:spLocks noChangeShapeType="1"/>
            </p:cNvSpPr>
            <p:nvPr/>
          </p:nvSpPr>
          <p:spPr bwMode="auto">
            <a:xfrm>
              <a:off x="794" y="2614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15" name="Line 46"/>
            <p:cNvSpPr>
              <a:spLocks noChangeShapeType="1"/>
            </p:cNvSpPr>
            <p:nvPr/>
          </p:nvSpPr>
          <p:spPr bwMode="auto">
            <a:xfrm>
              <a:off x="930" y="2614"/>
              <a:ext cx="1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7216" name="Object 47"/>
            <p:cNvGraphicFramePr>
              <a:graphicFrameLocks noChangeAspect="1"/>
            </p:cNvGraphicFramePr>
            <p:nvPr/>
          </p:nvGraphicFramePr>
          <p:xfrm>
            <a:off x="113" y="2478"/>
            <a:ext cx="52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7" name="公式" r:id="rId14" imgW="317225" imgH="203024" progId="Equation.3">
                    <p:embed/>
                  </p:oleObj>
                </mc:Choice>
                <mc:Fallback>
                  <p:oleObj name="公式" r:id="rId14" imgW="317225" imgH="203024" progId="Equation.3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" y="2478"/>
                          <a:ext cx="52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17" name="Object 48"/>
            <p:cNvGraphicFramePr>
              <a:graphicFrameLocks noChangeAspect="1"/>
            </p:cNvGraphicFramePr>
            <p:nvPr/>
          </p:nvGraphicFramePr>
          <p:xfrm>
            <a:off x="1383" y="2296"/>
            <a:ext cx="544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8" name="公式" r:id="rId16" imgW="545626" imgH="203024" progId="Equation.3">
                    <p:embed/>
                  </p:oleObj>
                </mc:Choice>
                <mc:Fallback>
                  <p:oleObj name="公式" r:id="rId16" imgW="545626" imgH="203024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3" y="2296"/>
                          <a:ext cx="544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18" name="Object 49"/>
            <p:cNvGraphicFramePr>
              <a:graphicFrameLocks noChangeAspect="1"/>
            </p:cNvGraphicFramePr>
            <p:nvPr/>
          </p:nvGraphicFramePr>
          <p:xfrm>
            <a:off x="1565" y="1797"/>
            <a:ext cx="27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9" name="公式" r:id="rId18" imgW="215713" imgH="190335" progId="Equation.3">
                    <p:embed/>
                  </p:oleObj>
                </mc:Choice>
                <mc:Fallback>
                  <p:oleObj name="公式" r:id="rId18" imgW="215713" imgH="190335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5" y="1797"/>
                          <a:ext cx="27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19" name="Oval 50"/>
            <p:cNvSpPr>
              <a:spLocks noChangeArrowheads="1"/>
            </p:cNvSpPr>
            <p:nvPr/>
          </p:nvSpPr>
          <p:spPr bwMode="auto">
            <a:xfrm>
              <a:off x="1308" y="2591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20" name="Oval 52"/>
            <p:cNvSpPr>
              <a:spLocks noChangeArrowheads="1"/>
            </p:cNvSpPr>
            <p:nvPr/>
          </p:nvSpPr>
          <p:spPr bwMode="auto">
            <a:xfrm>
              <a:off x="703" y="2568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21" name="Oval 53"/>
            <p:cNvSpPr>
              <a:spLocks noChangeArrowheads="1"/>
            </p:cNvSpPr>
            <p:nvPr/>
          </p:nvSpPr>
          <p:spPr bwMode="auto">
            <a:xfrm>
              <a:off x="4740" y="2069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动作按钮: 后退或前一项 1">
            <a:hlinkClick r:id="" action="ppaction://hlinkshowjump?jump=previousslide" highlightClick="1"/>
          </p:cNvPr>
          <p:cNvSpPr/>
          <p:nvPr/>
        </p:nvSpPr>
        <p:spPr>
          <a:xfrm>
            <a:off x="6573010" y="1476823"/>
            <a:ext cx="649288" cy="36036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173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B4D22701-82B8-4DD6-B287-7558974AFFF1}" type="slidenum">
              <a:rPr lang="en-US" altLang="zh-CN" smtClean="0"/>
              <a:pPr eaLnBrk="1" hangingPunct="1"/>
              <a:t>6</a:t>
            </a:fld>
            <a:endParaRPr lang="en-US" altLang="zh-CN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76612"/>
              </p:ext>
            </p:extLst>
          </p:nvPr>
        </p:nvGraphicFramePr>
        <p:xfrm>
          <a:off x="899592" y="4077072"/>
          <a:ext cx="7669212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0" name="Equation" r:id="rId19" imgW="3377880" imgH="901440" progId="Equation.DSMT4">
                  <p:embed/>
                </p:oleObj>
              </mc:Choice>
              <mc:Fallback>
                <p:oleObj name="Equation" r:id="rId19" imgW="3377880" imgH="9014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077072"/>
                        <a:ext cx="7669212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863973" y="1704273"/>
            <a:ext cx="7993063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 dirty="0"/>
              <a:t>将系统函数分解为二阶因子的乘积形式：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470694" y="100128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 dirty="0">
                <a:latin typeface="Arial Narrow" pitchFamily="34" charset="0"/>
              </a:rPr>
              <a:t>二、级联型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11560" y="3709170"/>
            <a:ext cx="8497887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3200" b="1" dirty="0"/>
              <a:t>[N/2]</a:t>
            </a:r>
            <a:r>
              <a:rPr lang="zh-CN" altLang="en-US" sz="3200" b="1" dirty="0"/>
              <a:t>表示取</a:t>
            </a:r>
            <a:r>
              <a:rPr lang="en-US" altLang="zh-CN" sz="3200" b="1" dirty="0"/>
              <a:t>N/2</a:t>
            </a:r>
            <a:r>
              <a:rPr lang="zh-CN" altLang="en-US" sz="3200" b="1" dirty="0"/>
              <a:t>的整数部分</a:t>
            </a:r>
            <a:r>
              <a:rPr lang="zh-CN" altLang="en-US" sz="3200" b="1" dirty="0" smtClean="0"/>
              <a:t>。</a:t>
            </a:r>
            <a:endParaRPr lang="zh-CN" altLang="en-US" sz="3200" b="1" dirty="0"/>
          </a:p>
        </p:txBody>
      </p:sp>
      <p:graphicFrame>
        <p:nvGraphicFramePr>
          <p:cNvPr id="9221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0981560"/>
              </p:ext>
            </p:extLst>
          </p:nvPr>
        </p:nvGraphicFramePr>
        <p:xfrm>
          <a:off x="1296021" y="2438550"/>
          <a:ext cx="6938962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公式" r:id="rId3" imgW="2832100" imgH="469900" progId="Equation.3">
                  <p:embed/>
                </p:oleObj>
              </mc:Choice>
              <mc:Fallback>
                <p:oleObj name="公式" r:id="rId3" imgW="2832100" imgH="469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021" y="2438550"/>
                        <a:ext cx="6938962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5C8849E7-6A32-4093-9E91-C03F22214317}" type="slidenum">
              <a:rPr lang="en-US" altLang="zh-CN" smtClean="0"/>
              <a:pPr eaLnBrk="1" hangingPunct="1"/>
              <a:t>7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10" name="Object 70"/>
          <p:cNvGraphicFramePr>
            <a:graphicFrameLocks noGrp="1" noChangeAspect="1"/>
          </p:cNvGraphicFramePr>
          <p:nvPr>
            <p:ph/>
          </p:nvPr>
        </p:nvGraphicFramePr>
        <p:xfrm>
          <a:off x="1428750" y="1484313"/>
          <a:ext cx="6408738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7" name="公式" r:id="rId3" imgW="2832100" imgH="469900" progId="Equation.3">
                  <p:embed/>
                </p:oleObj>
              </mc:Choice>
              <mc:Fallback>
                <p:oleObj name="公式" r:id="rId3" imgW="2832100" imgH="469900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1484313"/>
                        <a:ext cx="6408738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14" name="Group 74"/>
          <p:cNvGrpSpPr>
            <a:grpSpLocks/>
          </p:cNvGrpSpPr>
          <p:nvPr/>
        </p:nvGrpSpPr>
        <p:grpSpPr bwMode="auto">
          <a:xfrm>
            <a:off x="123825" y="2852738"/>
            <a:ext cx="8893175" cy="2809875"/>
            <a:chOff x="158" y="1434"/>
            <a:chExt cx="5602" cy="1770"/>
          </a:xfrm>
        </p:grpSpPr>
        <p:sp>
          <p:nvSpPr>
            <p:cNvPr id="9222" name="Line 2"/>
            <p:cNvSpPr>
              <a:spLocks noChangeShapeType="1"/>
            </p:cNvSpPr>
            <p:nvPr/>
          </p:nvSpPr>
          <p:spPr bwMode="auto">
            <a:xfrm>
              <a:off x="1202" y="1979"/>
              <a:ext cx="11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223" name="Object 4"/>
            <p:cNvGraphicFramePr>
              <a:graphicFrameLocks noChangeAspect="1"/>
            </p:cNvGraphicFramePr>
            <p:nvPr/>
          </p:nvGraphicFramePr>
          <p:xfrm>
            <a:off x="5231" y="1434"/>
            <a:ext cx="52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68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1" y="1434"/>
                          <a:ext cx="52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4" name="Line 6"/>
            <p:cNvSpPr>
              <a:spLocks noChangeShapeType="1"/>
            </p:cNvSpPr>
            <p:nvPr/>
          </p:nvSpPr>
          <p:spPr bwMode="auto">
            <a:xfrm>
              <a:off x="930" y="1979"/>
              <a:ext cx="5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5" name="Line 7"/>
            <p:cNvSpPr>
              <a:spLocks noChangeShapeType="1"/>
            </p:cNvSpPr>
            <p:nvPr/>
          </p:nvSpPr>
          <p:spPr bwMode="auto">
            <a:xfrm>
              <a:off x="386" y="1979"/>
              <a:ext cx="5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6" name="Line 8"/>
            <p:cNvSpPr>
              <a:spLocks noChangeShapeType="1"/>
            </p:cNvSpPr>
            <p:nvPr/>
          </p:nvSpPr>
          <p:spPr bwMode="auto">
            <a:xfrm>
              <a:off x="522" y="1979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227" name="Object 9"/>
            <p:cNvGraphicFramePr>
              <a:graphicFrameLocks noChangeAspect="1"/>
            </p:cNvGraphicFramePr>
            <p:nvPr/>
          </p:nvGraphicFramePr>
          <p:xfrm>
            <a:off x="158" y="1434"/>
            <a:ext cx="52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69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1434"/>
                          <a:ext cx="52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8" name="Object 10"/>
            <p:cNvGraphicFramePr>
              <a:graphicFrameLocks noChangeAspect="1"/>
            </p:cNvGraphicFramePr>
            <p:nvPr/>
          </p:nvGraphicFramePr>
          <p:xfrm>
            <a:off x="567" y="2120"/>
            <a:ext cx="318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0" name="公式" r:id="rId9" imgW="215713" imgH="190335" progId="Equation.3">
                    <p:embed/>
                  </p:oleObj>
                </mc:Choice>
                <mc:Fallback>
                  <p:oleObj name="公式" r:id="rId9" imgW="215713" imgH="190335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7" y="2120"/>
                          <a:ext cx="318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9" name="Oval 11"/>
            <p:cNvSpPr>
              <a:spLocks noChangeArrowheads="1"/>
            </p:cNvSpPr>
            <p:nvPr/>
          </p:nvSpPr>
          <p:spPr bwMode="auto">
            <a:xfrm>
              <a:off x="900" y="1956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0" name="Oval 12"/>
            <p:cNvSpPr>
              <a:spLocks noChangeArrowheads="1"/>
            </p:cNvSpPr>
            <p:nvPr/>
          </p:nvSpPr>
          <p:spPr bwMode="auto">
            <a:xfrm>
              <a:off x="1812" y="1961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1" name="Line 13"/>
            <p:cNvSpPr>
              <a:spLocks noChangeShapeType="1"/>
            </p:cNvSpPr>
            <p:nvPr/>
          </p:nvSpPr>
          <p:spPr bwMode="auto">
            <a:xfrm>
              <a:off x="930" y="1979"/>
              <a:ext cx="0" cy="1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2" name="Line 14"/>
            <p:cNvSpPr>
              <a:spLocks noChangeShapeType="1"/>
            </p:cNvSpPr>
            <p:nvPr/>
          </p:nvSpPr>
          <p:spPr bwMode="auto">
            <a:xfrm>
              <a:off x="1837" y="1979"/>
              <a:ext cx="0" cy="1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3" name="Line 15"/>
            <p:cNvSpPr>
              <a:spLocks noChangeShapeType="1"/>
            </p:cNvSpPr>
            <p:nvPr/>
          </p:nvSpPr>
          <p:spPr bwMode="auto">
            <a:xfrm>
              <a:off x="930" y="3204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4" name="Line 16"/>
            <p:cNvSpPr>
              <a:spLocks noChangeShapeType="1"/>
            </p:cNvSpPr>
            <p:nvPr/>
          </p:nvSpPr>
          <p:spPr bwMode="auto">
            <a:xfrm>
              <a:off x="930" y="2614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5" name="Line 17"/>
            <p:cNvSpPr>
              <a:spLocks noChangeShapeType="1"/>
            </p:cNvSpPr>
            <p:nvPr/>
          </p:nvSpPr>
          <p:spPr bwMode="auto">
            <a:xfrm>
              <a:off x="1837" y="288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6" name="Line 18"/>
            <p:cNvSpPr>
              <a:spLocks noChangeShapeType="1"/>
            </p:cNvSpPr>
            <p:nvPr/>
          </p:nvSpPr>
          <p:spPr bwMode="auto">
            <a:xfrm>
              <a:off x="930" y="220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7" name="Line 19"/>
            <p:cNvSpPr>
              <a:spLocks noChangeShapeType="1"/>
            </p:cNvSpPr>
            <p:nvPr/>
          </p:nvSpPr>
          <p:spPr bwMode="auto">
            <a:xfrm>
              <a:off x="930" y="288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8" name="Line 20"/>
            <p:cNvSpPr>
              <a:spLocks noChangeShapeType="1"/>
            </p:cNvSpPr>
            <p:nvPr/>
          </p:nvSpPr>
          <p:spPr bwMode="auto">
            <a:xfrm>
              <a:off x="1837" y="2251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9" name="Line 21"/>
            <p:cNvSpPr>
              <a:spLocks noChangeShapeType="1"/>
            </p:cNvSpPr>
            <p:nvPr/>
          </p:nvSpPr>
          <p:spPr bwMode="auto">
            <a:xfrm>
              <a:off x="1247" y="3204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40" name="Line 22"/>
            <p:cNvSpPr>
              <a:spLocks noChangeShapeType="1"/>
            </p:cNvSpPr>
            <p:nvPr/>
          </p:nvSpPr>
          <p:spPr bwMode="auto">
            <a:xfrm>
              <a:off x="1247" y="2614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241" name="Object 23"/>
            <p:cNvGraphicFramePr>
              <a:graphicFrameLocks noChangeAspect="1"/>
            </p:cNvGraphicFramePr>
            <p:nvPr/>
          </p:nvGraphicFramePr>
          <p:xfrm>
            <a:off x="612" y="2755"/>
            <a:ext cx="318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1" name="公式" r:id="rId11" imgW="215713" imgH="190335" progId="Equation.3">
                    <p:embed/>
                  </p:oleObj>
                </mc:Choice>
                <mc:Fallback>
                  <p:oleObj name="公式" r:id="rId11" imgW="215713" imgH="190335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2755"/>
                          <a:ext cx="318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2" name="Object 24"/>
            <p:cNvGraphicFramePr>
              <a:graphicFrameLocks noChangeAspect="1"/>
            </p:cNvGraphicFramePr>
            <p:nvPr/>
          </p:nvGraphicFramePr>
          <p:xfrm>
            <a:off x="1247" y="1707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2" name="公式" r:id="rId12" imgW="228600" imgH="228600" progId="Equation.3">
                    <p:embed/>
                  </p:oleObj>
                </mc:Choice>
                <mc:Fallback>
                  <p:oleObj name="公式" r:id="rId12" imgW="228600" imgH="228600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1707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3" name="Object 25"/>
            <p:cNvGraphicFramePr>
              <a:graphicFrameLocks noChangeAspect="1"/>
            </p:cNvGraphicFramePr>
            <p:nvPr/>
          </p:nvGraphicFramePr>
          <p:xfrm>
            <a:off x="1210" y="2297"/>
            <a:ext cx="27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3" name="公式" r:id="rId14" imgW="215619" imgH="215619" progId="Equation.3">
                    <p:embed/>
                  </p:oleObj>
                </mc:Choice>
                <mc:Fallback>
                  <p:oleObj name="公式" r:id="rId14" imgW="215619" imgH="215619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0" y="2297"/>
                          <a:ext cx="272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4" name="Object 26"/>
            <p:cNvGraphicFramePr>
              <a:graphicFrameLocks noChangeAspect="1"/>
            </p:cNvGraphicFramePr>
            <p:nvPr/>
          </p:nvGraphicFramePr>
          <p:xfrm>
            <a:off x="1247" y="2932"/>
            <a:ext cx="28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4" name="公式" r:id="rId16" imgW="228501" imgH="215806" progId="Equation.3">
                    <p:embed/>
                  </p:oleObj>
                </mc:Choice>
                <mc:Fallback>
                  <p:oleObj name="公式" r:id="rId16" imgW="228501" imgH="215806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2932"/>
                          <a:ext cx="28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5" name="Line 27"/>
            <p:cNvSpPr>
              <a:spLocks noChangeShapeType="1"/>
            </p:cNvSpPr>
            <p:nvPr/>
          </p:nvSpPr>
          <p:spPr bwMode="auto">
            <a:xfrm>
              <a:off x="2381" y="1979"/>
              <a:ext cx="5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246" name="Object 28"/>
            <p:cNvGraphicFramePr>
              <a:graphicFrameLocks noChangeAspect="1"/>
            </p:cNvGraphicFramePr>
            <p:nvPr/>
          </p:nvGraphicFramePr>
          <p:xfrm>
            <a:off x="2018" y="2120"/>
            <a:ext cx="318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5" name="公式" r:id="rId18" imgW="215713" imgH="190335" progId="Equation.3">
                    <p:embed/>
                  </p:oleObj>
                </mc:Choice>
                <mc:Fallback>
                  <p:oleObj name="公式" r:id="rId18" imgW="215713" imgH="190335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2120"/>
                          <a:ext cx="318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7" name="Oval 29"/>
            <p:cNvSpPr>
              <a:spLocks noChangeArrowheads="1"/>
            </p:cNvSpPr>
            <p:nvPr/>
          </p:nvSpPr>
          <p:spPr bwMode="auto">
            <a:xfrm>
              <a:off x="2351" y="1956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48" name="Oval 30"/>
            <p:cNvSpPr>
              <a:spLocks noChangeArrowheads="1"/>
            </p:cNvSpPr>
            <p:nvPr/>
          </p:nvSpPr>
          <p:spPr bwMode="auto">
            <a:xfrm>
              <a:off x="3263" y="1961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49" name="Line 31"/>
            <p:cNvSpPr>
              <a:spLocks noChangeShapeType="1"/>
            </p:cNvSpPr>
            <p:nvPr/>
          </p:nvSpPr>
          <p:spPr bwMode="auto">
            <a:xfrm>
              <a:off x="2381" y="1979"/>
              <a:ext cx="0" cy="1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0" name="Line 32"/>
            <p:cNvSpPr>
              <a:spLocks noChangeShapeType="1"/>
            </p:cNvSpPr>
            <p:nvPr/>
          </p:nvSpPr>
          <p:spPr bwMode="auto">
            <a:xfrm>
              <a:off x="3288" y="1979"/>
              <a:ext cx="0" cy="1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1" name="Line 33"/>
            <p:cNvSpPr>
              <a:spLocks noChangeShapeType="1"/>
            </p:cNvSpPr>
            <p:nvPr/>
          </p:nvSpPr>
          <p:spPr bwMode="auto">
            <a:xfrm>
              <a:off x="2381" y="3204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2" name="Line 34"/>
            <p:cNvSpPr>
              <a:spLocks noChangeShapeType="1"/>
            </p:cNvSpPr>
            <p:nvPr/>
          </p:nvSpPr>
          <p:spPr bwMode="auto">
            <a:xfrm>
              <a:off x="2381" y="2614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3" name="Line 35"/>
            <p:cNvSpPr>
              <a:spLocks noChangeShapeType="1"/>
            </p:cNvSpPr>
            <p:nvPr/>
          </p:nvSpPr>
          <p:spPr bwMode="auto">
            <a:xfrm>
              <a:off x="3288" y="288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4" name="Line 36"/>
            <p:cNvSpPr>
              <a:spLocks noChangeShapeType="1"/>
            </p:cNvSpPr>
            <p:nvPr/>
          </p:nvSpPr>
          <p:spPr bwMode="auto">
            <a:xfrm>
              <a:off x="2381" y="220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5" name="Line 37"/>
            <p:cNvSpPr>
              <a:spLocks noChangeShapeType="1"/>
            </p:cNvSpPr>
            <p:nvPr/>
          </p:nvSpPr>
          <p:spPr bwMode="auto">
            <a:xfrm>
              <a:off x="2381" y="288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6" name="Line 38"/>
            <p:cNvSpPr>
              <a:spLocks noChangeShapeType="1"/>
            </p:cNvSpPr>
            <p:nvPr/>
          </p:nvSpPr>
          <p:spPr bwMode="auto">
            <a:xfrm>
              <a:off x="3288" y="2251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7" name="Line 39"/>
            <p:cNvSpPr>
              <a:spLocks noChangeShapeType="1"/>
            </p:cNvSpPr>
            <p:nvPr/>
          </p:nvSpPr>
          <p:spPr bwMode="auto">
            <a:xfrm>
              <a:off x="2698" y="3204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58" name="Line 40"/>
            <p:cNvSpPr>
              <a:spLocks noChangeShapeType="1"/>
            </p:cNvSpPr>
            <p:nvPr/>
          </p:nvSpPr>
          <p:spPr bwMode="auto">
            <a:xfrm>
              <a:off x="2698" y="2614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259" name="Object 41"/>
            <p:cNvGraphicFramePr>
              <a:graphicFrameLocks noChangeAspect="1"/>
            </p:cNvGraphicFramePr>
            <p:nvPr/>
          </p:nvGraphicFramePr>
          <p:xfrm>
            <a:off x="2063" y="2755"/>
            <a:ext cx="318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6" name="公式" r:id="rId19" imgW="215713" imgH="190335" progId="Equation.3">
                    <p:embed/>
                  </p:oleObj>
                </mc:Choice>
                <mc:Fallback>
                  <p:oleObj name="公式" r:id="rId19" imgW="215713" imgH="190335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3" y="2755"/>
                          <a:ext cx="318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60" name="Object 42"/>
            <p:cNvGraphicFramePr>
              <a:graphicFrameLocks noChangeAspect="1"/>
            </p:cNvGraphicFramePr>
            <p:nvPr/>
          </p:nvGraphicFramePr>
          <p:xfrm>
            <a:off x="2698" y="1707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7" name="公式" r:id="rId20" imgW="228600" imgH="228600" progId="Equation.3">
                    <p:embed/>
                  </p:oleObj>
                </mc:Choice>
                <mc:Fallback>
                  <p:oleObj name="公式" r:id="rId20" imgW="228600" imgH="228600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8" y="1707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61" name="Object 43"/>
            <p:cNvGraphicFramePr>
              <a:graphicFrameLocks noChangeAspect="1"/>
            </p:cNvGraphicFramePr>
            <p:nvPr/>
          </p:nvGraphicFramePr>
          <p:xfrm>
            <a:off x="2653" y="2297"/>
            <a:ext cx="28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8" name="公式" r:id="rId22" imgW="228501" imgH="215806" progId="Equation.3">
                    <p:embed/>
                  </p:oleObj>
                </mc:Choice>
                <mc:Fallback>
                  <p:oleObj name="公式" r:id="rId22" imgW="228501" imgH="215806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2297"/>
                          <a:ext cx="28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62" name="Object 44"/>
            <p:cNvGraphicFramePr>
              <a:graphicFrameLocks noChangeAspect="1"/>
            </p:cNvGraphicFramePr>
            <p:nvPr/>
          </p:nvGraphicFramePr>
          <p:xfrm>
            <a:off x="2698" y="2932"/>
            <a:ext cx="28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9" name="公式" r:id="rId24" imgW="228501" imgH="215806" progId="Equation.3">
                    <p:embed/>
                  </p:oleObj>
                </mc:Choice>
                <mc:Fallback>
                  <p:oleObj name="公式" r:id="rId24" imgW="228501" imgH="215806" progId="Equation.3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8" y="2932"/>
                          <a:ext cx="28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63" name="Line 45"/>
            <p:cNvSpPr>
              <a:spLocks noChangeShapeType="1"/>
            </p:cNvSpPr>
            <p:nvPr/>
          </p:nvSpPr>
          <p:spPr bwMode="auto">
            <a:xfrm>
              <a:off x="4059" y="1979"/>
              <a:ext cx="5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264" name="Object 46"/>
            <p:cNvGraphicFramePr>
              <a:graphicFrameLocks noChangeAspect="1"/>
            </p:cNvGraphicFramePr>
            <p:nvPr/>
          </p:nvGraphicFramePr>
          <p:xfrm>
            <a:off x="3696" y="2120"/>
            <a:ext cx="318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80" name="公式" r:id="rId26" imgW="215713" imgH="190335" progId="Equation.3">
                    <p:embed/>
                  </p:oleObj>
                </mc:Choice>
                <mc:Fallback>
                  <p:oleObj name="公式" r:id="rId26" imgW="215713" imgH="190335" progId="Equation.3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2120"/>
                          <a:ext cx="318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65" name="Oval 47"/>
            <p:cNvSpPr>
              <a:spLocks noChangeArrowheads="1"/>
            </p:cNvSpPr>
            <p:nvPr/>
          </p:nvSpPr>
          <p:spPr bwMode="auto">
            <a:xfrm>
              <a:off x="4029" y="1956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66" name="Oval 48"/>
            <p:cNvSpPr>
              <a:spLocks noChangeArrowheads="1"/>
            </p:cNvSpPr>
            <p:nvPr/>
          </p:nvSpPr>
          <p:spPr bwMode="auto">
            <a:xfrm>
              <a:off x="4941" y="1961"/>
              <a:ext cx="45" cy="4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67" name="Line 49"/>
            <p:cNvSpPr>
              <a:spLocks noChangeShapeType="1"/>
            </p:cNvSpPr>
            <p:nvPr/>
          </p:nvSpPr>
          <p:spPr bwMode="auto">
            <a:xfrm>
              <a:off x="4059" y="1979"/>
              <a:ext cx="0" cy="1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68" name="Line 50"/>
            <p:cNvSpPr>
              <a:spLocks noChangeShapeType="1"/>
            </p:cNvSpPr>
            <p:nvPr/>
          </p:nvSpPr>
          <p:spPr bwMode="auto">
            <a:xfrm>
              <a:off x="4966" y="1979"/>
              <a:ext cx="0" cy="1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69" name="Line 51"/>
            <p:cNvSpPr>
              <a:spLocks noChangeShapeType="1"/>
            </p:cNvSpPr>
            <p:nvPr/>
          </p:nvSpPr>
          <p:spPr bwMode="auto">
            <a:xfrm>
              <a:off x="4059" y="3204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70" name="Line 52"/>
            <p:cNvSpPr>
              <a:spLocks noChangeShapeType="1"/>
            </p:cNvSpPr>
            <p:nvPr/>
          </p:nvSpPr>
          <p:spPr bwMode="auto">
            <a:xfrm>
              <a:off x="4059" y="2614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71" name="Line 53"/>
            <p:cNvSpPr>
              <a:spLocks noChangeShapeType="1"/>
            </p:cNvSpPr>
            <p:nvPr/>
          </p:nvSpPr>
          <p:spPr bwMode="auto">
            <a:xfrm>
              <a:off x="4966" y="288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72" name="Line 54"/>
            <p:cNvSpPr>
              <a:spLocks noChangeShapeType="1"/>
            </p:cNvSpPr>
            <p:nvPr/>
          </p:nvSpPr>
          <p:spPr bwMode="auto">
            <a:xfrm>
              <a:off x="4059" y="220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73" name="Line 55"/>
            <p:cNvSpPr>
              <a:spLocks noChangeShapeType="1"/>
            </p:cNvSpPr>
            <p:nvPr/>
          </p:nvSpPr>
          <p:spPr bwMode="auto">
            <a:xfrm>
              <a:off x="4059" y="288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74" name="Line 56"/>
            <p:cNvSpPr>
              <a:spLocks noChangeShapeType="1"/>
            </p:cNvSpPr>
            <p:nvPr/>
          </p:nvSpPr>
          <p:spPr bwMode="auto">
            <a:xfrm>
              <a:off x="4966" y="2251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75" name="Line 57"/>
            <p:cNvSpPr>
              <a:spLocks noChangeShapeType="1"/>
            </p:cNvSpPr>
            <p:nvPr/>
          </p:nvSpPr>
          <p:spPr bwMode="auto">
            <a:xfrm>
              <a:off x="4376" y="3204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76" name="Line 58"/>
            <p:cNvSpPr>
              <a:spLocks noChangeShapeType="1"/>
            </p:cNvSpPr>
            <p:nvPr/>
          </p:nvSpPr>
          <p:spPr bwMode="auto">
            <a:xfrm>
              <a:off x="4376" y="2614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277" name="Object 59"/>
            <p:cNvGraphicFramePr>
              <a:graphicFrameLocks noChangeAspect="1"/>
            </p:cNvGraphicFramePr>
            <p:nvPr/>
          </p:nvGraphicFramePr>
          <p:xfrm>
            <a:off x="3741" y="2755"/>
            <a:ext cx="318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81" name="公式" r:id="rId27" imgW="215713" imgH="190335" progId="Equation.3">
                    <p:embed/>
                  </p:oleObj>
                </mc:Choice>
                <mc:Fallback>
                  <p:oleObj name="公式" r:id="rId27" imgW="215713" imgH="190335" progId="Equation.3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1" y="2755"/>
                          <a:ext cx="318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78" name="Object 60"/>
            <p:cNvGraphicFramePr>
              <a:graphicFrameLocks noChangeAspect="1"/>
            </p:cNvGraphicFramePr>
            <p:nvPr/>
          </p:nvGraphicFramePr>
          <p:xfrm>
            <a:off x="4332" y="1616"/>
            <a:ext cx="41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82" name="公式" r:id="rId28" imgW="330057" imgH="266584" progId="Equation.3">
                    <p:embed/>
                  </p:oleObj>
                </mc:Choice>
                <mc:Fallback>
                  <p:oleObj name="公式" r:id="rId28" imgW="330057" imgH="266584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2" y="1616"/>
                          <a:ext cx="416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79" name="Line 61"/>
            <p:cNvSpPr>
              <a:spLocks noChangeShapeType="1"/>
            </p:cNvSpPr>
            <p:nvPr/>
          </p:nvSpPr>
          <p:spPr bwMode="auto">
            <a:xfrm>
              <a:off x="3606" y="1979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80" name="Line 62"/>
            <p:cNvSpPr>
              <a:spLocks noChangeShapeType="1"/>
            </p:cNvSpPr>
            <p:nvPr/>
          </p:nvSpPr>
          <p:spPr bwMode="auto">
            <a:xfrm>
              <a:off x="2018" y="1979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81" name="Line 63"/>
            <p:cNvSpPr>
              <a:spLocks noChangeShapeType="1"/>
            </p:cNvSpPr>
            <p:nvPr/>
          </p:nvSpPr>
          <p:spPr bwMode="auto">
            <a:xfrm>
              <a:off x="5103" y="1979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82" name="Line 64"/>
            <p:cNvSpPr>
              <a:spLocks noChangeShapeType="1"/>
            </p:cNvSpPr>
            <p:nvPr/>
          </p:nvSpPr>
          <p:spPr bwMode="auto">
            <a:xfrm>
              <a:off x="2381" y="1979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83" name="Line 65"/>
            <p:cNvSpPr>
              <a:spLocks noChangeShapeType="1"/>
            </p:cNvSpPr>
            <p:nvPr/>
          </p:nvSpPr>
          <p:spPr bwMode="auto">
            <a:xfrm>
              <a:off x="3288" y="1979"/>
              <a:ext cx="7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84" name="Line 66"/>
            <p:cNvSpPr>
              <a:spLocks noChangeShapeType="1"/>
            </p:cNvSpPr>
            <p:nvPr/>
          </p:nvSpPr>
          <p:spPr bwMode="auto">
            <a:xfrm>
              <a:off x="4059" y="1979"/>
              <a:ext cx="13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285" name="Object 67"/>
            <p:cNvGraphicFramePr>
              <a:graphicFrameLocks noChangeAspect="1"/>
            </p:cNvGraphicFramePr>
            <p:nvPr/>
          </p:nvGraphicFramePr>
          <p:xfrm>
            <a:off x="4348" y="2205"/>
            <a:ext cx="384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83" name="公式" r:id="rId30" imgW="304536" imgH="266469" progId="Equation.3">
                    <p:embed/>
                  </p:oleObj>
                </mc:Choice>
                <mc:Fallback>
                  <p:oleObj name="公式" r:id="rId30" imgW="304536" imgH="266469" progId="Equation.3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8" y="2205"/>
                          <a:ext cx="384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86" name="Object 68"/>
            <p:cNvGraphicFramePr>
              <a:graphicFrameLocks noChangeAspect="1"/>
            </p:cNvGraphicFramePr>
            <p:nvPr/>
          </p:nvGraphicFramePr>
          <p:xfrm>
            <a:off x="4286" y="2840"/>
            <a:ext cx="41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84" name="公式" r:id="rId32" imgW="330057" imgH="266584" progId="Equation.3">
                    <p:embed/>
                  </p:oleObj>
                </mc:Choice>
                <mc:Fallback>
                  <p:oleObj name="公式" r:id="rId32" imgW="330057" imgH="266584" progId="Equation.3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6" y="2840"/>
                          <a:ext cx="416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87" name="Oval 72"/>
            <p:cNvSpPr>
              <a:spLocks noChangeArrowheads="1"/>
            </p:cNvSpPr>
            <p:nvPr/>
          </p:nvSpPr>
          <p:spPr bwMode="auto">
            <a:xfrm>
              <a:off x="295" y="1954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88" name="Oval 73"/>
            <p:cNvSpPr>
              <a:spLocks noChangeArrowheads="1"/>
            </p:cNvSpPr>
            <p:nvPr/>
          </p:nvSpPr>
          <p:spPr bwMode="auto">
            <a:xfrm>
              <a:off x="5420" y="1933"/>
              <a:ext cx="88" cy="7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1" name="Rectangle 4"/>
          <p:cNvSpPr>
            <a:spLocks noChangeArrowheads="1"/>
          </p:cNvSpPr>
          <p:nvPr/>
        </p:nvSpPr>
        <p:spPr bwMode="auto">
          <a:xfrm>
            <a:off x="322263" y="188913"/>
            <a:ext cx="8496300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3200" b="1"/>
              <a:t>N</a:t>
            </a:r>
            <a:r>
              <a:rPr lang="zh-CN" altLang="en-US" sz="3200" b="1"/>
              <a:t>为偶数时</a:t>
            </a:r>
            <a:r>
              <a:rPr lang="en-US" altLang="zh-CN" sz="3200" b="1"/>
              <a:t>FIR</a:t>
            </a:r>
            <a:r>
              <a:rPr lang="zh-CN" altLang="en-US" sz="3200" b="1"/>
              <a:t>滤波器的级联型结构如图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     所示。</a:t>
            </a:r>
          </a:p>
        </p:txBody>
      </p:sp>
      <p:sp>
        <p:nvSpPr>
          <p:cNvPr id="9221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BB77DC37-BA68-42F3-9CAE-067E8A9B23A0}" type="slidenum">
              <a:rPr lang="en-US" altLang="zh-CN" smtClean="0"/>
              <a:pPr eaLnBrk="1" hangingPunct="1"/>
              <a:t>8</a:t>
            </a:fld>
            <a:endParaRPr lang="en-US" altLang="zh-CN"/>
          </a:p>
        </p:txBody>
      </p:sp>
      <p:sp>
        <p:nvSpPr>
          <p:cNvPr id="2" name="动作按钮: 后退或前一项 1">
            <a:hlinkClick r:id="rId34" action="ppaction://hlinksldjump" highlightClick="1"/>
          </p:cNvPr>
          <p:cNvSpPr/>
          <p:nvPr/>
        </p:nvSpPr>
        <p:spPr>
          <a:xfrm>
            <a:off x="1691680" y="6165304"/>
            <a:ext cx="576064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动作按钮: 前进或下一项 2">
            <a:hlinkClick r:id="rId35" action="ppaction://hlinksldjump" highlightClick="1"/>
          </p:cNvPr>
          <p:cNvSpPr/>
          <p:nvPr/>
        </p:nvSpPr>
        <p:spPr>
          <a:xfrm>
            <a:off x="7180263" y="6165304"/>
            <a:ext cx="576263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10" name="Object 70"/>
          <p:cNvGraphicFramePr>
            <a:graphicFrameLocks noGrp="1" noChangeAspect="1"/>
          </p:cNvGraphicFramePr>
          <p:nvPr>
            <p:ph/>
          </p:nvPr>
        </p:nvGraphicFramePr>
        <p:xfrm>
          <a:off x="1428750" y="1484313"/>
          <a:ext cx="6408738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3" name="公式" r:id="rId3" imgW="2832100" imgH="469900" progId="Equation.3">
                  <p:embed/>
                </p:oleObj>
              </mc:Choice>
              <mc:Fallback>
                <p:oleObj name="公式" r:id="rId3" imgW="2832100" imgH="469900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1484313"/>
                        <a:ext cx="6408738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23825" y="2852738"/>
            <a:ext cx="8893175" cy="2809875"/>
            <a:chOff x="123824" y="2852936"/>
            <a:chExt cx="8893176" cy="2809876"/>
          </a:xfrm>
        </p:grpSpPr>
        <p:sp>
          <p:nvSpPr>
            <p:cNvPr id="10246" name="Line 2"/>
            <p:cNvSpPr>
              <a:spLocks noChangeShapeType="1"/>
            </p:cNvSpPr>
            <p:nvPr/>
          </p:nvSpPr>
          <p:spPr bwMode="auto">
            <a:xfrm>
              <a:off x="1781174" y="3718124"/>
              <a:ext cx="18716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47" name="Object 4"/>
            <p:cNvGraphicFramePr>
              <a:graphicFrameLocks noChangeAspect="1"/>
            </p:cNvGraphicFramePr>
            <p:nvPr/>
          </p:nvGraphicFramePr>
          <p:xfrm>
            <a:off x="8177212" y="2852936"/>
            <a:ext cx="839788" cy="53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4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77212" y="2852936"/>
                          <a:ext cx="839788" cy="53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8" name="Line 6"/>
            <p:cNvSpPr>
              <a:spLocks noChangeShapeType="1"/>
            </p:cNvSpPr>
            <p:nvPr/>
          </p:nvSpPr>
          <p:spPr bwMode="auto">
            <a:xfrm>
              <a:off x="1349374" y="3718124"/>
              <a:ext cx="863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9" name="Line 7"/>
            <p:cNvSpPr>
              <a:spLocks noChangeShapeType="1"/>
            </p:cNvSpPr>
            <p:nvPr/>
          </p:nvSpPr>
          <p:spPr bwMode="auto">
            <a:xfrm>
              <a:off x="485774" y="3718124"/>
              <a:ext cx="863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0" name="Line 8"/>
            <p:cNvSpPr>
              <a:spLocks noChangeShapeType="1"/>
            </p:cNvSpPr>
            <p:nvPr/>
          </p:nvSpPr>
          <p:spPr bwMode="auto">
            <a:xfrm>
              <a:off x="701674" y="3718124"/>
              <a:ext cx="2889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51" name="Object 9"/>
            <p:cNvGraphicFramePr>
              <a:graphicFrameLocks noChangeAspect="1"/>
            </p:cNvGraphicFramePr>
            <p:nvPr/>
          </p:nvGraphicFramePr>
          <p:xfrm>
            <a:off x="123824" y="2852936"/>
            <a:ext cx="839788" cy="53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5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824" y="2852936"/>
                          <a:ext cx="839788" cy="53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2" name="Object 10"/>
            <p:cNvGraphicFramePr>
              <a:graphicFrameLocks noChangeAspect="1"/>
            </p:cNvGraphicFramePr>
            <p:nvPr/>
          </p:nvGraphicFramePr>
          <p:xfrm>
            <a:off x="773112" y="3941961"/>
            <a:ext cx="504825" cy="446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6" name="公式" r:id="rId9" imgW="215713" imgH="190335" progId="Equation.3">
                    <p:embed/>
                  </p:oleObj>
                </mc:Choice>
                <mc:Fallback>
                  <p:oleObj name="公式" r:id="rId9" imgW="215713" imgH="190335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3112" y="3941961"/>
                          <a:ext cx="504825" cy="446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3" name="Oval 11"/>
            <p:cNvSpPr>
              <a:spLocks noChangeArrowheads="1"/>
            </p:cNvSpPr>
            <p:nvPr/>
          </p:nvSpPr>
          <p:spPr bwMode="auto">
            <a:xfrm>
              <a:off x="1301749" y="3681611"/>
              <a:ext cx="71438" cy="7143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4" name="Oval 12"/>
            <p:cNvSpPr>
              <a:spLocks noChangeArrowheads="1"/>
            </p:cNvSpPr>
            <p:nvPr/>
          </p:nvSpPr>
          <p:spPr bwMode="auto">
            <a:xfrm>
              <a:off x="2749549" y="3689549"/>
              <a:ext cx="71438" cy="7143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5" name="Line 13"/>
            <p:cNvSpPr>
              <a:spLocks noChangeShapeType="1"/>
            </p:cNvSpPr>
            <p:nvPr/>
          </p:nvSpPr>
          <p:spPr bwMode="auto">
            <a:xfrm>
              <a:off x="1349373" y="3718124"/>
              <a:ext cx="23813" cy="972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6" name="Line 14"/>
            <p:cNvSpPr>
              <a:spLocks noChangeShapeType="1"/>
            </p:cNvSpPr>
            <p:nvPr/>
          </p:nvSpPr>
          <p:spPr bwMode="auto">
            <a:xfrm>
              <a:off x="2789237" y="3718124"/>
              <a:ext cx="0" cy="10080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7" name="Line 16"/>
            <p:cNvSpPr>
              <a:spLocks noChangeShapeType="1"/>
            </p:cNvSpPr>
            <p:nvPr/>
          </p:nvSpPr>
          <p:spPr bwMode="auto">
            <a:xfrm>
              <a:off x="1349374" y="4726186"/>
              <a:ext cx="14398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>
              <a:off x="1349374" y="4078486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9" name="Line 20"/>
            <p:cNvSpPr>
              <a:spLocks noChangeShapeType="1"/>
            </p:cNvSpPr>
            <p:nvPr/>
          </p:nvSpPr>
          <p:spPr bwMode="auto">
            <a:xfrm>
              <a:off x="2789237" y="4149924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0" name="Line 22"/>
            <p:cNvSpPr>
              <a:spLocks noChangeShapeType="1"/>
            </p:cNvSpPr>
            <p:nvPr/>
          </p:nvSpPr>
          <p:spPr bwMode="auto">
            <a:xfrm>
              <a:off x="1852612" y="4726186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61" name="Object 24"/>
            <p:cNvGraphicFramePr>
              <a:graphicFrameLocks noChangeAspect="1"/>
            </p:cNvGraphicFramePr>
            <p:nvPr/>
          </p:nvGraphicFramePr>
          <p:xfrm>
            <a:off x="1852612" y="3286324"/>
            <a:ext cx="4572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7" name="公式" r:id="rId11" imgW="228600" imgH="228600" progId="Equation.3">
                    <p:embed/>
                  </p:oleObj>
                </mc:Choice>
                <mc:Fallback>
                  <p:oleObj name="公式" r:id="rId11" imgW="228600" imgH="228600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2612" y="3286324"/>
                          <a:ext cx="457200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2" name="Object 25"/>
            <p:cNvGraphicFramePr>
              <a:graphicFrameLocks noChangeAspect="1"/>
            </p:cNvGraphicFramePr>
            <p:nvPr/>
          </p:nvGraphicFramePr>
          <p:xfrm>
            <a:off x="1793874" y="4222949"/>
            <a:ext cx="4318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8" name="公式" r:id="rId13" imgW="215619" imgH="215619" progId="Equation.3">
                    <p:embed/>
                  </p:oleObj>
                </mc:Choice>
                <mc:Fallback>
                  <p:oleObj name="公式" r:id="rId13" imgW="215619" imgH="215619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3874" y="4222949"/>
                          <a:ext cx="431800" cy="431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3" name="Line 27"/>
            <p:cNvSpPr>
              <a:spLocks noChangeShapeType="1"/>
            </p:cNvSpPr>
            <p:nvPr/>
          </p:nvSpPr>
          <p:spPr bwMode="auto">
            <a:xfrm>
              <a:off x="3652837" y="3718124"/>
              <a:ext cx="863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64" name="Object 28"/>
            <p:cNvGraphicFramePr>
              <a:graphicFrameLocks noChangeAspect="1"/>
            </p:cNvGraphicFramePr>
            <p:nvPr/>
          </p:nvGraphicFramePr>
          <p:xfrm>
            <a:off x="3076574" y="3941961"/>
            <a:ext cx="504825" cy="446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9" name="公式" r:id="rId15" imgW="215713" imgH="190335" progId="Equation.3">
                    <p:embed/>
                  </p:oleObj>
                </mc:Choice>
                <mc:Fallback>
                  <p:oleObj name="公式" r:id="rId15" imgW="215713" imgH="190335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6574" y="3941961"/>
                          <a:ext cx="504825" cy="446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5" name="Oval 29"/>
            <p:cNvSpPr>
              <a:spLocks noChangeArrowheads="1"/>
            </p:cNvSpPr>
            <p:nvPr/>
          </p:nvSpPr>
          <p:spPr bwMode="auto">
            <a:xfrm>
              <a:off x="3605212" y="3681611"/>
              <a:ext cx="71438" cy="7143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6" name="Oval 30"/>
            <p:cNvSpPr>
              <a:spLocks noChangeArrowheads="1"/>
            </p:cNvSpPr>
            <p:nvPr/>
          </p:nvSpPr>
          <p:spPr bwMode="auto">
            <a:xfrm>
              <a:off x="5053012" y="3689549"/>
              <a:ext cx="71438" cy="7143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7" name="Line 31"/>
            <p:cNvSpPr>
              <a:spLocks noChangeShapeType="1"/>
            </p:cNvSpPr>
            <p:nvPr/>
          </p:nvSpPr>
          <p:spPr bwMode="auto">
            <a:xfrm>
              <a:off x="3652837" y="3718124"/>
              <a:ext cx="0" cy="1944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8" name="Line 32"/>
            <p:cNvSpPr>
              <a:spLocks noChangeShapeType="1"/>
            </p:cNvSpPr>
            <p:nvPr/>
          </p:nvSpPr>
          <p:spPr bwMode="auto">
            <a:xfrm>
              <a:off x="5092699" y="3718124"/>
              <a:ext cx="0" cy="1944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9" name="Line 33"/>
            <p:cNvSpPr>
              <a:spLocks noChangeShapeType="1"/>
            </p:cNvSpPr>
            <p:nvPr/>
          </p:nvSpPr>
          <p:spPr bwMode="auto">
            <a:xfrm>
              <a:off x="3652837" y="5662811"/>
              <a:ext cx="14398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0" name="Line 34"/>
            <p:cNvSpPr>
              <a:spLocks noChangeShapeType="1"/>
            </p:cNvSpPr>
            <p:nvPr/>
          </p:nvSpPr>
          <p:spPr bwMode="auto">
            <a:xfrm>
              <a:off x="3652837" y="4726186"/>
              <a:ext cx="14398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1" name="Line 35"/>
            <p:cNvSpPr>
              <a:spLocks noChangeShapeType="1"/>
            </p:cNvSpPr>
            <p:nvPr/>
          </p:nvSpPr>
          <p:spPr bwMode="auto">
            <a:xfrm>
              <a:off x="5092699" y="5157986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2" name="Line 36"/>
            <p:cNvSpPr>
              <a:spLocks noChangeShapeType="1"/>
            </p:cNvSpPr>
            <p:nvPr/>
          </p:nvSpPr>
          <p:spPr bwMode="auto">
            <a:xfrm>
              <a:off x="3652837" y="4078486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3" name="Line 37"/>
            <p:cNvSpPr>
              <a:spLocks noChangeShapeType="1"/>
            </p:cNvSpPr>
            <p:nvPr/>
          </p:nvSpPr>
          <p:spPr bwMode="auto">
            <a:xfrm>
              <a:off x="3652837" y="5157986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4" name="Line 38"/>
            <p:cNvSpPr>
              <a:spLocks noChangeShapeType="1"/>
            </p:cNvSpPr>
            <p:nvPr/>
          </p:nvSpPr>
          <p:spPr bwMode="auto">
            <a:xfrm>
              <a:off x="5092699" y="4149924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5" name="Line 39"/>
            <p:cNvSpPr>
              <a:spLocks noChangeShapeType="1"/>
            </p:cNvSpPr>
            <p:nvPr/>
          </p:nvSpPr>
          <p:spPr bwMode="auto">
            <a:xfrm>
              <a:off x="4156074" y="5662811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6" name="Line 40"/>
            <p:cNvSpPr>
              <a:spLocks noChangeShapeType="1"/>
            </p:cNvSpPr>
            <p:nvPr/>
          </p:nvSpPr>
          <p:spPr bwMode="auto">
            <a:xfrm>
              <a:off x="4156074" y="4726186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77" name="Object 41"/>
            <p:cNvGraphicFramePr>
              <a:graphicFrameLocks noChangeAspect="1"/>
            </p:cNvGraphicFramePr>
            <p:nvPr/>
          </p:nvGraphicFramePr>
          <p:xfrm>
            <a:off x="3148012" y="4950024"/>
            <a:ext cx="504825" cy="446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0" name="公式" r:id="rId16" imgW="215713" imgH="190335" progId="Equation.3">
                    <p:embed/>
                  </p:oleObj>
                </mc:Choice>
                <mc:Fallback>
                  <p:oleObj name="公式" r:id="rId16" imgW="215713" imgH="190335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8012" y="4950024"/>
                          <a:ext cx="504825" cy="446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8" name="Object 42"/>
            <p:cNvGraphicFramePr>
              <a:graphicFrameLocks noChangeAspect="1"/>
            </p:cNvGraphicFramePr>
            <p:nvPr/>
          </p:nvGraphicFramePr>
          <p:xfrm>
            <a:off x="4156074" y="3286324"/>
            <a:ext cx="4572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1" name="公式" r:id="rId17" imgW="228600" imgH="228600" progId="Equation.3">
                    <p:embed/>
                  </p:oleObj>
                </mc:Choice>
                <mc:Fallback>
                  <p:oleObj name="公式" r:id="rId17" imgW="228600" imgH="228600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6074" y="3286324"/>
                          <a:ext cx="457200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9" name="Object 43"/>
            <p:cNvGraphicFramePr>
              <a:graphicFrameLocks noChangeAspect="1"/>
            </p:cNvGraphicFramePr>
            <p:nvPr/>
          </p:nvGraphicFramePr>
          <p:xfrm>
            <a:off x="4084637" y="4222949"/>
            <a:ext cx="4572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2" name="公式" r:id="rId19" imgW="228501" imgH="215806" progId="Equation.3">
                    <p:embed/>
                  </p:oleObj>
                </mc:Choice>
                <mc:Fallback>
                  <p:oleObj name="公式" r:id="rId19" imgW="228501" imgH="215806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4637" y="4222949"/>
                          <a:ext cx="457200" cy="431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0" name="Object 44"/>
            <p:cNvGraphicFramePr>
              <a:graphicFrameLocks noChangeAspect="1"/>
            </p:cNvGraphicFramePr>
            <p:nvPr/>
          </p:nvGraphicFramePr>
          <p:xfrm>
            <a:off x="4156074" y="5231011"/>
            <a:ext cx="4572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3" name="公式" r:id="rId21" imgW="228501" imgH="215806" progId="Equation.3">
                    <p:embed/>
                  </p:oleObj>
                </mc:Choice>
                <mc:Fallback>
                  <p:oleObj name="公式" r:id="rId21" imgW="228501" imgH="215806" progId="Equation.3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6074" y="5231011"/>
                          <a:ext cx="457200" cy="431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81" name="Line 45"/>
            <p:cNvSpPr>
              <a:spLocks noChangeShapeType="1"/>
            </p:cNvSpPr>
            <p:nvPr/>
          </p:nvSpPr>
          <p:spPr bwMode="auto">
            <a:xfrm>
              <a:off x="6316662" y="3718124"/>
              <a:ext cx="863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82" name="Object 46"/>
            <p:cNvGraphicFramePr>
              <a:graphicFrameLocks noChangeAspect="1"/>
            </p:cNvGraphicFramePr>
            <p:nvPr/>
          </p:nvGraphicFramePr>
          <p:xfrm>
            <a:off x="5740399" y="3941961"/>
            <a:ext cx="504825" cy="446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4" name="公式" r:id="rId23" imgW="215713" imgH="190335" progId="Equation.3">
                    <p:embed/>
                  </p:oleObj>
                </mc:Choice>
                <mc:Fallback>
                  <p:oleObj name="公式" r:id="rId23" imgW="215713" imgH="190335" progId="Equation.3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40399" y="3941961"/>
                          <a:ext cx="504825" cy="446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83" name="Oval 47"/>
            <p:cNvSpPr>
              <a:spLocks noChangeArrowheads="1"/>
            </p:cNvSpPr>
            <p:nvPr/>
          </p:nvSpPr>
          <p:spPr bwMode="auto">
            <a:xfrm>
              <a:off x="6269037" y="3681611"/>
              <a:ext cx="71438" cy="7143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84" name="Oval 48"/>
            <p:cNvSpPr>
              <a:spLocks noChangeArrowheads="1"/>
            </p:cNvSpPr>
            <p:nvPr/>
          </p:nvSpPr>
          <p:spPr bwMode="auto">
            <a:xfrm>
              <a:off x="7716837" y="3689549"/>
              <a:ext cx="71438" cy="7143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85" name="Line 49"/>
            <p:cNvSpPr>
              <a:spLocks noChangeShapeType="1"/>
            </p:cNvSpPr>
            <p:nvPr/>
          </p:nvSpPr>
          <p:spPr bwMode="auto">
            <a:xfrm>
              <a:off x="6316662" y="3718124"/>
              <a:ext cx="0" cy="1944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86" name="Line 50"/>
            <p:cNvSpPr>
              <a:spLocks noChangeShapeType="1"/>
            </p:cNvSpPr>
            <p:nvPr/>
          </p:nvSpPr>
          <p:spPr bwMode="auto">
            <a:xfrm>
              <a:off x="7756524" y="3718124"/>
              <a:ext cx="0" cy="1944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87" name="Line 51"/>
            <p:cNvSpPr>
              <a:spLocks noChangeShapeType="1"/>
            </p:cNvSpPr>
            <p:nvPr/>
          </p:nvSpPr>
          <p:spPr bwMode="auto">
            <a:xfrm>
              <a:off x="6316662" y="5662811"/>
              <a:ext cx="14398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88" name="Line 52"/>
            <p:cNvSpPr>
              <a:spLocks noChangeShapeType="1"/>
            </p:cNvSpPr>
            <p:nvPr/>
          </p:nvSpPr>
          <p:spPr bwMode="auto">
            <a:xfrm>
              <a:off x="6316662" y="4726186"/>
              <a:ext cx="14398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89" name="Line 53"/>
            <p:cNvSpPr>
              <a:spLocks noChangeShapeType="1"/>
            </p:cNvSpPr>
            <p:nvPr/>
          </p:nvSpPr>
          <p:spPr bwMode="auto">
            <a:xfrm>
              <a:off x="7756524" y="5157986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90" name="Line 54"/>
            <p:cNvSpPr>
              <a:spLocks noChangeShapeType="1"/>
            </p:cNvSpPr>
            <p:nvPr/>
          </p:nvSpPr>
          <p:spPr bwMode="auto">
            <a:xfrm>
              <a:off x="6316662" y="4078486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91" name="Line 55"/>
            <p:cNvSpPr>
              <a:spLocks noChangeShapeType="1"/>
            </p:cNvSpPr>
            <p:nvPr/>
          </p:nvSpPr>
          <p:spPr bwMode="auto">
            <a:xfrm>
              <a:off x="6316662" y="5157986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92" name="Line 56"/>
            <p:cNvSpPr>
              <a:spLocks noChangeShapeType="1"/>
            </p:cNvSpPr>
            <p:nvPr/>
          </p:nvSpPr>
          <p:spPr bwMode="auto">
            <a:xfrm>
              <a:off x="7756524" y="4149924"/>
              <a:ext cx="0" cy="2159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93" name="Line 57"/>
            <p:cNvSpPr>
              <a:spLocks noChangeShapeType="1"/>
            </p:cNvSpPr>
            <p:nvPr/>
          </p:nvSpPr>
          <p:spPr bwMode="auto">
            <a:xfrm>
              <a:off x="6819899" y="5662811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94" name="Line 58"/>
            <p:cNvSpPr>
              <a:spLocks noChangeShapeType="1"/>
            </p:cNvSpPr>
            <p:nvPr/>
          </p:nvSpPr>
          <p:spPr bwMode="auto">
            <a:xfrm>
              <a:off x="6819899" y="4726186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95" name="Object 59"/>
            <p:cNvGraphicFramePr>
              <a:graphicFrameLocks noChangeAspect="1"/>
            </p:cNvGraphicFramePr>
            <p:nvPr/>
          </p:nvGraphicFramePr>
          <p:xfrm>
            <a:off x="5811837" y="4950024"/>
            <a:ext cx="504825" cy="446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5" name="公式" r:id="rId24" imgW="215713" imgH="190335" progId="Equation.3">
                    <p:embed/>
                  </p:oleObj>
                </mc:Choice>
                <mc:Fallback>
                  <p:oleObj name="公式" r:id="rId24" imgW="215713" imgH="190335" progId="Equation.3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1837" y="4950024"/>
                          <a:ext cx="504825" cy="446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6" name="Object 60"/>
            <p:cNvGraphicFramePr>
              <a:graphicFrameLocks noChangeAspect="1"/>
            </p:cNvGraphicFramePr>
            <p:nvPr/>
          </p:nvGraphicFramePr>
          <p:xfrm>
            <a:off x="6750049" y="3141861"/>
            <a:ext cx="6604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6" name="公式" r:id="rId25" imgW="330057" imgH="266584" progId="Equation.3">
                    <p:embed/>
                  </p:oleObj>
                </mc:Choice>
                <mc:Fallback>
                  <p:oleObj name="公式" r:id="rId25" imgW="330057" imgH="266584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50049" y="3141861"/>
                          <a:ext cx="660400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97" name="Line 61"/>
            <p:cNvSpPr>
              <a:spLocks noChangeShapeType="1"/>
            </p:cNvSpPr>
            <p:nvPr/>
          </p:nvSpPr>
          <p:spPr bwMode="auto">
            <a:xfrm>
              <a:off x="5597524" y="3718124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98" name="Line 62"/>
            <p:cNvSpPr>
              <a:spLocks noChangeShapeType="1"/>
            </p:cNvSpPr>
            <p:nvPr/>
          </p:nvSpPr>
          <p:spPr bwMode="auto">
            <a:xfrm>
              <a:off x="3076574" y="3718124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99" name="Line 63"/>
            <p:cNvSpPr>
              <a:spLocks noChangeShapeType="1"/>
            </p:cNvSpPr>
            <p:nvPr/>
          </p:nvSpPr>
          <p:spPr bwMode="auto">
            <a:xfrm>
              <a:off x="7974012" y="3718124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0" name="Line 64"/>
            <p:cNvSpPr>
              <a:spLocks noChangeShapeType="1"/>
            </p:cNvSpPr>
            <p:nvPr/>
          </p:nvSpPr>
          <p:spPr bwMode="auto">
            <a:xfrm>
              <a:off x="3652837" y="3718124"/>
              <a:ext cx="14398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1" name="Line 65"/>
            <p:cNvSpPr>
              <a:spLocks noChangeShapeType="1"/>
            </p:cNvSpPr>
            <p:nvPr/>
          </p:nvSpPr>
          <p:spPr bwMode="auto">
            <a:xfrm>
              <a:off x="5092699" y="3718124"/>
              <a:ext cx="12239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2" name="Line 66"/>
            <p:cNvSpPr>
              <a:spLocks noChangeShapeType="1"/>
            </p:cNvSpPr>
            <p:nvPr/>
          </p:nvSpPr>
          <p:spPr bwMode="auto">
            <a:xfrm>
              <a:off x="6316662" y="3718124"/>
              <a:ext cx="21605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303" name="Object 67"/>
            <p:cNvGraphicFramePr>
              <a:graphicFrameLocks noChangeAspect="1"/>
            </p:cNvGraphicFramePr>
            <p:nvPr/>
          </p:nvGraphicFramePr>
          <p:xfrm>
            <a:off x="6775449" y="4076899"/>
            <a:ext cx="6096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7" name="公式" r:id="rId27" imgW="304536" imgH="266469" progId="Equation.3">
                    <p:embed/>
                  </p:oleObj>
                </mc:Choice>
                <mc:Fallback>
                  <p:oleObj name="公式" r:id="rId27" imgW="304536" imgH="266469" progId="Equation.3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75449" y="4076899"/>
                          <a:ext cx="609600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04" name="Object 68"/>
            <p:cNvGraphicFramePr>
              <a:graphicFrameLocks noChangeAspect="1"/>
            </p:cNvGraphicFramePr>
            <p:nvPr/>
          </p:nvGraphicFramePr>
          <p:xfrm>
            <a:off x="6677024" y="5084961"/>
            <a:ext cx="6604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8" name="公式" r:id="rId29" imgW="330057" imgH="266584" progId="Equation.3">
                    <p:embed/>
                  </p:oleObj>
                </mc:Choice>
                <mc:Fallback>
                  <p:oleObj name="公式" r:id="rId29" imgW="330057" imgH="266584" progId="Equation.3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lum bright="-2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7024" y="5084961"/>
                          <a:ext cx="660400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05" name="Oval 72"/>
            <p:cNvSpPr>
              <a:spLocks noChangeArrowheads="1"/>
            </p:cNvSpPr>
            <p:nvPr/>
          </p:nvSpPr>
          <p:spPr bwMode="auto">
            <a:xfrm>
              <a:off x="341312" y="3678436"/>
              <a:ext cx="139700" cy="1206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6" name="Oval 73"/>
            <p:cNvSpPr>
              <a:spLocks noChangeArrowheads="1"/>
            </p:cNvSpPr>
            <p:nvPr/>
          </p:nvSpPr>
          <p:spPr bwMode="auto">
            <a:xfrm>
              <a:off x="8477249" y="3645099"/>
              <a:ext cx="139700" cy="1206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1" name="Rectangle 4"/>
          <p:cNvSpPr>
            <a:spLocks noChangeArrowheads="1"/>
          </p:cNvSpPr>
          <p:nvPr/>
        </p:nvSpPr>
        <p:spPr bwMode="auto">
          <a:xfrm>
            <a:off x="322263" y="188913"/>
            <a:ext cx="8496300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3200" b="1"/>
              <a:t>N</a:t>
            </a:r>
            <a:r>
              <a:rPr lang="zh-CN" altLang="en-US" sz="3200" b="1"/>
              <a:t>为奇数时</a:t>
            </a:r>
            <a:r>
              <a:rPr lang="en-US" altLang="zh-CN" sz="3200" b="1"/>
              <a:t>FIR</a:t>
            </a:r>
            <a:r>
              <a:rPr lang="zh-CN" altLang="en-US" sz="3200" b="1"/>
              <a:t>滤波器的级联型结构如图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     所示。</a:t>
            </a:r>
          </a:p>
        </p:txBody>
      </p:sp>
      <p:sp>
        <p:nvSpPr>
          <p:cNvPr id="10245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C7431CD6-92B5-4335-95EB-82C33160C35D}" type="slidenum">
              <a:rPr lang="en-US" altLang="zh-CN" smtClean="0"/>
              <a:pPr eaLnBrk="1" hangingPunct="1"/>
              <a:t>9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23850" y="2133600"/>
            <a:ext cx="8208963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/>
              <a:t>每一节子系统控制一对零点；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/>
              <a:t>故，如果需要准确控制系统的零点，可以采用该级联结构；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/>
              <a:t>此结构所需要的系数比横截型要多，所需要的乘法次数也要多。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187450" y="549275"/>
          <a:ext cx="6938963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name="公式" r:id="rId3" imgW="2832100" imgH="469900" progId="Equation.3">
                  <p:embed/>
                </p:oleObj>
              </mc:Choice>
              <mc:Fallback>
                <p:oleObj name="公式" r:id="rId3" imgW="2832100" imgH="469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49275"/>
                        <a:ext cx="6938963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64A8CE87-3C8E-4286-8F4A-1A8A4C2EAAC1}" type="slidenum">
              <a:rPr lang="en-US" altLang="zh-CN" smtClean="0"/>
              <a:pPr eaLnBrk="1" hangingPunct="1"/>
              <a:t>10</a:t>
            </a:fld>
            <a:endParaRPr lang="en-US" altLang="zh-CN"/>
          </a:p>
        </p:txBody>
      </p:sp>
      <p:sp>
        <p:nvSpPr>
          <p:cNvPr id="5" name="动作按钮: 后退或前一项 4">
            <a:hlinkClick r:id="rId5" action="ppaction://hlinksldjump" highlightClick="1"/>
          </p:cNvPr>
          <p:cNvSpPr/>
          <p:nvPr/>
        </p:nvSpPr>
        <p:spPr>
          <a:xfrm>
            <a:off x="6156176" y="4941168"/>
            <a:ext cx="576064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755650" y="1628775"/>
            <a:ext cx="7993063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 dirty="0"/>
              <a:t>回忆，第三章（</a:t>
            </a:r>
            <a:r>
              <a:rPr lang="en-US" altLang="zh-CN" sz="3400" b="1" dirty="0"/>
              <a:t>P146</a:t>
            </a:r>
            <a:r>
              <a:rPr lang="zh-CN" altLang="en-US" sz="3400" b="1" dirty="0"/>
              <a:t>）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77724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Arial Narrow" pitchFamily="34" charset="0"/>
              </a:rPr>
              <a:t>三、频率抽样型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42988" y="4941888"/>
          <a:ext cx="5262562" cy="119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2" name="公式" r:id="rId3" imgW="2032000" imgH="444500" progId="Equation.3">
                  <p:embed/>
                </p:oleObj>
              </mc:Choice>
              <mc:Fallback>
                <p:oleObj name="公式" r:id="rId3" imgW="20320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6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941888"/>
                        <a:ext cx="5262562" cy="1195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95288" y="2565400"/>
            <a:ext cx="8497887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zh-CN" altLang="zh-CN" sz="3200" b="1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684213" y="2636838"/>
            <a:ext cx="7993062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400" b="1">
                <a:sym typeface="Wingdings" pitchFamily="2" charset="2"/>
              </a:rPr>
              <a:t></a:t>
            </a:r>
            <a:r>
              <a:rPr lang="zh-CN" altLang="en-US" sz="3400" b="1"/>
              <a:t>一个</a:t>
            </a:r>
            <a:r>
              <a:rPr lang="en-US" altLang="zh-CN" sz="3400" b="1"/>
              <a:t>N</a:t>
            </a:r>
            <a:r>
              <a:rPr lang="zh-CN" altLang="en-US" sz="3400" b="1"/>
              <a:t>点有限长序列</a:t>
            </a:r>
            <a:r>
              <a:rPr lang="en-US" altLang="zh-CN" sz="3400" b="1"/>
              <a:t>h(n)</a:t>
            </a:r>
            <a:r>
              <a:rPr lang="zh-CN" altLang="en-US" sz="3400" b="1"/>
              <a:t>的</a:t>
            </a:r>
            <a:r>
              <a:rPr lang="en-US" altLang="zh-CN" sz="3400" b="1"/>
              <a:t>z</a:t>
            </a:r>
            <a:r>
              <a:rPr lang="zh-CN" altLang="en-US" sz="3400" b="1"/>
              <a:t>变换</a:t>
            </a:r>
            <a:r>
              <a:rPr lang="en-US" altLang="zh-CN" sz="3400" b="1"/>
              <a:t>H(z)</a:t>
            </a:r>
            <a:r>
              <a:rPr lang="zh-CN" altLang="en-US" sz="3400" b="1"/>
              <a:t>在单位圆上作</a:t>
            </a:r>
            <a:r>
              <a:rPr lang="en-US" altLang="zh-CN" sz="3400" b="1"/>
              <a:t>N</a:t>
            </a:r>
            <a:r>
              <a:rPr lang="zh-CN" altLang="en-US" sz="3400" b="1"/>
              <a:t>等分抽样，得到该有限长序列的周期延拓序列的频谱       ，其主值序列就是</a:t>
            </a:r>
            <a:r>
              <a:rPr lang="en-US" altLang="zh-CN" sz="3400" b="1"/>
              <a:t>h(n)</a:t>
            </a:r>
            <a:r>
              <a:rPr lang="zh-CN" altLang="en-US" sz="3400" b="1"/>
              <a:t>的</a:t>
            </a:r>
            <a:r>
              <a:rPr lang="en-US" altLang="zh-CN" sz="3400" b="1"/>
              <a:t>DFT</a:t>
            </a:r>
            <a:r>
              <a:rPr lang="zh-CN" altLang="en-US" sz="3400" b="1"/>
              <a:t>，</a:t>
            </a:r>
            <a:r>
              <a:rPr lang="en-US" altLang="zh-CN" sz="3400" b="1"/>
              <a:t>H(k)</a:t>
            </a:r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7019925" y="3716338"/>
          <a:ext cx="792163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公式" r:id="rId5" imgW="368300" imgH="241300" progId="Equation.3">
                  <p:embed/>
                </p:oleObj>
              </mc:Choice>
              <mc:Fallback>
                <p:oleObj name="公式" r:id="rId5" imgW="3683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6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3716338"/>
                        <a:ext cx="792163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4427538" y="6524625"/>
            <a:ext cx="1081087" cy="0"/>
          </a:xfrm>
          <a:prstGeom prst="line">
            <a:avLst/>
          </a:prstGeom>
          <a:noFill/>
          <a:ln w="12700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5580063" y="6165850"/>
            <a:ext cx="3313112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400" b="1"/>
              <a:t>频率抽样结构</a:t>
            </a:r>
          </a:p>
        </p:txBody>
      </p:sp>
      <p:sp>
        <p:nvSpPr>
          <p:cNvPr id="2" name="动作按钮: 前进或下一项 1">
            <a:hlinkClick r:id="" action="ppaction://hlinkshowjump?jump=nextslide" highlightClick="1"/>
          </p:cNvPr>
          <p:cNvSpPr/>
          <p:nvPr/>
        </p:nvSpPr>
        <p:spPr>
          <a:xfrm>
            <a:off x="8243888" y="5445125"/>
            <a:ext cx="504825" cy="4318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299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F81AF84C-F187-4C1E-880C-E8D399DA3803}" type="slidenum">
              <a:rPr lang="en-US" altLang="zh-CN" smtClean="0"/>
              <a:pPr eaLnBrk="1" hangingPunct="1"/>
              <a:t>11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  <p:bldP spid="12293" grpId="0"/>
      <p:bldP spid="12294" grpId="0"/>
      <p:bldP spid="122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8"/>
          <p:cNvSpPr>
            <a:spLocks noChangeShapeType="1"/>
          </p:cNvSpPr>
          <p:nvPr/>
        </p:nvSpPr>
        <p:spPr bwMode="auto">
          <a:xfrm>
            <a:off x="4427538" y="6524625"/>
            <a:ext cx="1081087" cy="0"/>
          </a:xfrm>
          <a:prstGeom prst="line">
            <a:avLst/>
          </a:prstGeom>
          <a:noFill/>
          <a:ln w="12700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0" y="3568700"/>
            <a:ext cx="84978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zh-CN" altLang="zh-CN" sz="3200" b="1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100138" y="3138488"/>
            <a:ext cx="6873875" cy="2873375"/>
            <a:chOff x="1585913" y="3213100"/>
            <a:chExt cx="6875462" cy="2873375"/>
          </a:xfrm>
        </p:grpSpPr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2333625" y="3570288"/>
              <a:ext cx="9144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h(n)</a:t>
              </a:r>
            </a:p>
          </p:txBody>
        </p:sp>
        <p:sp>
          <p:nvSpPr>
            <p:cNvPr id="13325" name="Text Box 13"/>
            <p:cNvSpPr txBox="1">
              <a:spLocks noChangeArrowheads="1"/>
            </p:cNvSpPr>
            <p:nvPr/>
          </p:nvSpPr>
          <p:spPr bwMode="auto">
            <a:xfrm>
              <a:off x="5659437" y="3424238"/>
              <a:ext cx="99853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H(z)</a:t>
              </a:r>
            </a:p>
          </p:txBody>
        </p:sp>
        <p:sp>
          <p:nvSpPr>
            <p:cNvPr id="13326" name="Text Box 14"/>
            <p:cNvSpPr txBox="1">
              <a:spLocks noChangeArrowheads="1"/>
            </p:cNvSpPr>
            <p:nvPr/>
          </p:nvSpPr>
          <p:spPr bwMode="auto">
            <a:xfrm>
              <a:off x="2347913" y="5118100"/>
              <a:ext cx="10810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H(k)</a:t>
              </a:r>
            </a:p>
          </p:txBody>
        </p:sp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5217339" y="5118100"/>
              <a:ext cx="14954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H(e</a:t>
              </a:r>
              <a:r>
                <a:rPr kumimoji="1" lang="en-US" altLang="zh-CN" sz="2400" b="1" baseline="30000">
                  <a:latin typeface="Times New Roman" pitchFamily="18" charset="0"/>
                </a:rPr>
                <a:t>j</a:t>
              </a:r>
              <a:r>
                <a:rPr kumimoji="1" lang="en-US" altLang="zh-CN" sz="2400" b="1" baseline="30000">
                  <a:latin typeface="Times New Roman" pitchFamily="18" charset="0"/>
                  <a:cs typeface="Times New Roman" pitchFamily="18" charset="0"/>
                </a:rPr>
                <a:t>ω</a:t>
              </a:r>
              <a:r>
                <a:rPr kumimoji="1" lang="en-US" altLang="zh-CN" sz="2400" b="1">
                  <a:latin typeface="Times New Roman" pitchFamily="18" charset="0"/>
                </a:rPr>
                <a:t>)</a:t>
              </a:r>
            </a:p>
          </p:txBody>
        </p:sp>
        <p:graphicFrame>
          <p:nvGraphicFramePr>
            <p:cNvPr id="13328" name="Object 16"/>
            <p:cNvGraphicFramePr>
              <a:graphicFrameLocks noChangeAspect="1"/>
            </p:cNvGraphicFramePr>
            <p:nvPr/>
          </p:nvGraphicFramePr>
          <p:xfrm>
            <a:off x="3581400" y="5080000"/>
            <a:ext cx="1077913" cy="549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31" name="公式" r:id="rId3" imgW="342900" imgH="209460" progId="Equation.3">
                    <p:embed/>
                  </p:oleObj>
                </mc:Choice>
                <mc:Fallback>
                  <p:oleObj name="公式" r:id="rId3" imgW="342900" imgH="209460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1400" y="5080000"/>
                          <a:ext cx="1077913" cy="549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>
              <a:off x="3005138" y="3784600"/>
              <a:ext cx="9985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0" name="Line 18"/>
            <p:cNvSpPr>
              <a:spLocks noChangeShapeType="1"/>
            </p:cNvSpPr>
            <p:nvPr/>
          </p:nvSpPr>
          <p:spPr bwMode="auto">
            <a:xfrm>
              <a:off x="3414713" y="3790950"/>
              <a:ext cx="2244724" cy="158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 flipH="1">
              <a:off x="5656262" y="3784600"/>
              <a:ext cx="3175" cy="8604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2" name="Line 20"/>
            <p:cNvSpPr>
              <a:spLocks noChangeShapeType="1"/>
            </p:cNvSpPr>
            <p:nvPr/>
          </p:nvSpPr>
          <p:spPr bwMode="auto">
            <a:xfrm>
              <a:off x="5656262" y="4554538"/>
              <a:ext cx="0" cy="6270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3" name="Line 21"/>
            <p:cNvSpPr>
              <a:spLocks noChangeShapeType="1"/>
            </p:cNvSpPr>
            <p:nvPr/>
          </p:nvSpPr>
          <p:spPr bwMode="auto">
            <a:xfrm flipH="1">
              <a:off x="4968101" y="5371977"/>
              <a:ext cx="2492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4" name="Line 22"/>
            <p:cNvSpPr>
              <a:spLocks noChangeShapeType="1"/>
            </p:cNvSpPr>
            <p:nvPr/>
          </p:nvSpPr>
          <p:spPr bwMode="auto">
            <a:xfrm flipH="1">
              <a:off x="4718863" y="5371977"/>
              <a:ext cx="2492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5" name="Line 23"/>
            <p:cNvSpPr>
              <a:spLocks noChangeShapeType="1"/>
            </p:cNvSpPr>
            <p:nvPr/>
          </p:nvSpPr>
          <p:spPr bwMode="auto">
            <a:xfrm flipH="1">
              <a:off x="3338513" y="5346700"/>
              <a:ext cx="3317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6" name="Line 24"/>
            <p:cNvSpPr>
              <a:spLocks noChangeShapeType="1"/>
            </p:cNvSpPr>
            <p:nvPr/>
          </p:nvSpPr>
          <p:spPr bwMode="auto">
            <a:xfrm flipH="1">
              <a:off x="2998788" y="5360988"/>
              <a:ext cx="33337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7" name="Line 25"/>
            <p:cNvSpPr>
              <a:spLocks noChangeShapeType="1"/>
            </p:cNvSpPr>
            <p:nvPr/>
          </p:nvSpPr>
          <p:spPr bwMode="auto">
            <a:xfrm>
              <a:off x="2582863" y="4017963"/>
              <a:ext cx="0" cy="5365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8" name="Line 26"/>
            <p:cNvSpPr>
              <a:spLocks noChangeShapeType="1"/>
            </p:cNvSpPr>
            <p:nvPr/>
          </p:nvSpPr>
          <p:spPr bwMode="auto">
            <a:xfrm>
              <a:off x="2582863" y="4465638"/>
              <a:ext cx="0" cy="7159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9" name="Line 27"/>
            <p:cNvSpPr>
              <a:spLocks noChangeShapeType="1"/>
            </p:cNvSpPr>
            <p:nvPr/>
          </p:nvSpPr>
          <p:spPr bwMode="auto">
            <a:xfrm flipV="1">
              <a:off x="2582863" y="4554537"/>
              <a:ext cx="1414463" cy="6270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40" name="Line 28"/>
            <p:cNvSpPr>
              <a:spLocks noChangeShapeType="1"/>
            </p:cNvSpPr>
            <p:nvPr/>
          </p:nvSpPr>
          <p:spPr bwMode="auto">
            <a:xfrm flipV="1">
              <a:off x="3959278" y="3819525"/>
              <a:ext cx="1746249" cy="7556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41" name="Text Box 29"/>
            <p:cNvSpPr txBox="1">
              <a:spLocks noChangeArrowheads="1"/>
            </p:cNvSpPr>
            <p:nvPr/>
          </p:nvSpPr>
          <p:spPr bwMode="auto">
            <a:xfrm>
              <a:off x="1585913" y="4197350"/>
              <a:ext cx="9144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DFT</a:t>
              </a:r>
            </a:p>
          </p:txBody>
        </p:sp>
        <p:sp>
          <p:nvSpPr>
            <p:cNvPr id="13342" name="Text Box 30"/>
            <p:cNvSpPr txBox="1">
              <a:spLocks noChangeArrowheads="1"/>
            </p:cNvSpPr>
            <p:nvPr/>
          </p:nvSpPr>
          <p:spPr bwMode="auto">
            <a:xfrm>
              <a:off x="1890713" y="5629275"/>
              <a:ext cx="21066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itchFamily="18" charset="0"/>
                </a:rPr>
                <a:t>取主值序列</a:t>
              </a:r>
            </a:p>
          </p:txBody>
        </p:sp>
        <p:sp>
          <p:nvSpPr>
            <p:cNvPr id="13343" name="Text Box 31"/>
            <p:cNvSpPr txBox="1">
              <a:spLocks noChangeArrowheads="1"/>
            </p:cNvSpPr>
            <p:nvPr/>
          </p:nvSpPr>
          <p:spPr bwMode="auto">
            <a:xfrm>
              <a:off x="4411663" y="5629275"/>
              <a:ext cx="19748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N</a:t>
              </a:r>
              <a:r>
                <a:rPr kumimoji="1" lang="zh-CN" altLang="zh-CN" sz="2400" b="1">
                  <a:latin typeface="Times New Roman" pitchFamily="18" charset="0"/>
                </a:rPr>
                <a:t>等分抽样</a:t>
              </a:r>
              <a:endParaRPr kumimoji="1" lang="zh-CN" altLang="en-US" sz="2400" b="1">
                <a:latin typeface="Times New Roman" pitchFamily="18" charset="0"/>
              </a:endParaRPr>
            </a:p>
          </p:txBody>
        </p:sp>
        <p:sp>
          <p:nvSpPr>
            <p:cNvPr id="13344" name="Text Box 32"/>
            <p:cNvSpPr txBox="1">
              <a:spLocks noChangeArrowheads="1"/>
            </p:cNvSpPr>
            <p:nvPr/>
          </p:nvSpPr>
          <p:spPr bwMode="auto">
            <a:xfrm>
              <a:off x="6213475" y="4028416"/>
              <a:ext cx="2247900" cy="954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800" b="1">
                  <a:latin typeface="Times New Roman" pitchFamily="18" charset="0"/>
                </a:rPr>
                <a:t>单位圆上频率响应</a:t>
              </a:r>
            </a:p>
          </p:txBody>
        </p:sp>
        <p:sp>
          <p:nvSpPr>
            <p:cNvPr id="13345" name="Text Box 33"/>
            <p:cNvSpPr txBox="1">
              <a:spLocks noChangeArrowheads="1"/>
            </p:cNvSpPr>
            <p:nvPr/>
          </p:nvSpPr>
          <p:spPr bwMode="auto">
            <a:xfrm>
              <a:off x="3248025" y="3213100"/>
              <a:ext cx="191293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Z</a:t>
              </a:r>
              <a:r>
                <a:rPr kumimoji="1" lang="zh-CN" altLang="zh-CN" sz="2400" b="1">
                  <a:latin typeface="Times New Roman" pitchFamily="18" charset="0"/>
                </a:rPr>
                <a:t>变换</a:t>
              </a:r>
              <a:endParaRPr kumimoji="1" lang="zh-CN" altLang="en-US" sz="2400" b="1">
                <a:latin typeface="Times New Roman" pitchFamily="18" charset="0"/>
              </a:endParaRPr>
            </a:p>
          </p:txBody>
        </p:sp>
        <p:sp>
          <p:nvSpPr>
            <p:cNvPr id="13346" name="Text Box 34"/>
            <p:cNvSpPr txBox="1">
              <a:spLocks noChangeArrowheads="1"/>
            </p:cNvSpPr>
            <p:nvPr/>
          </p:nvSpPr>
          <p:spPr bwMode="auto">
            <a:xfrm>
              <a:off x="2916238" y="4108450"/>
              <a:ext cx="1081088" cy="455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400" b="1">
                  <a:latin typeface="Times New Roman" pitchFamily="18" charset="0"/>
                </a:rPr>
                <a:t>内插</a:t>
              </a:r>
            </a:p>
          </p:txBody>
        </p:sp>
      </p:grpSp>
      <p:grpSp>
        <p:nvGrpSpPr>
          <p:cNvPr id="36905" name="Group 41"/>
          <p:cNvGrpSpPr>
            <a:grpSpLocks/>
          </p:cNvGrpSpPr>
          <p:nvPr/>
        </p:nvGrpSpPr>
        <p:grpSpPr bwMode="auto">
          <a:xfrm>
            <a:off x="468313" y="692150"/>
            <a:ext cx="7993062" cy="2305050"/>
            <a:chOff x="295" y="436"/>
            <a:chExt cx="5035" cy="1452"/>
          </a:xfrm>
        </p:grpSpPr>
        <p:sp>
          <p:nvSpPr>
            <p:cNvPr id="13320" name="Rectangle 6"/>
            <p:cNvSpPr>
              <a:spLocks noChangeArrowheads="1"/>
            </p:cNvSpPr>
            <p:nvPr/>
          </p:nvSpPr>
          <p:spPr bwMode="auto">
            <a:xfrm>
              <a:off x="295" y="436"/>
              <a:ext cx="5035" cy="1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lnSpc>
                  <a:spcPct val="125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en-US" altLang="zh-CN" sz="3000" b="1"/>
                <a:t>      </a:t>
              </a:r>
              <a:r>
                <a:rPr lang="zh-CN" altLang="en-US" sz="3000" b="1"/>
                <a:t>一个</a:t>
              </a:r>
              <a:r>
                <a:rPr lang="en-US" altLang="zh-CN" sz="3000" b="1"/>
                <a:t>N</a:t>
              </a:r>
              <a:r>
                <a:rPr lang="zh-CN" altLang="en-US" sz="3000" b="1"/>
                <a:t>点有限长序列</a:t>
              </a:r>
              <a:r>
                <a:rPr lang="en-US" altLang="zh-CN" sz="3000" b="1"/>
                <a:t>h(n)</a:t>
              </a:r>
              <a:r>
                <a:rPr lang="zh-CN" altLang="en-US" sz="3000" b="1"/>
                <a:t>与其</a:t>
              </a:r>
              <a:r>
                <a:rPr lang="en-US" altLang="zh-CN" sz="3000" b="1"/>
                <a:t>z</a:t>
              </a:r>
              <a:r>
                <a:rPr lang="zh-CN" altLang="en-US" sz="3000" b="1"/>
                <a:t>变换</a:t>
              </a:r>
              <a:r>
                <a:rPr lang="en-US" altLang="zh-CN" sz="3000" b="1"/>
                <a:t>H(z)</a:t>
              </a:r>
              <a:r>
                <a:rPr lang="zh-CN" altLang="en-US" sz="3000" b="1"/>
                <a:t>、傅里叶变换            、傅里叶级数系数</a:t>
              </a:r>
            </a:p>
            <a:p>
              <a:pPr marL="609600" indent="-609600">
                <a:lnSpc>
                  <a:spcPct val="125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000" b="1"/>
                <a:t>      和离散傅立叶变换          的关系：</a:t>
              </a:r>
            </a:p>
          </p:txBody>
        </p:sp>
        <p:graphicFrame>
          <p:nvGraphicFramePr>
            <p:cNvPr id="13321" name="Object 36"/>
            <p:cNvGraphicFramePr>
              <a:graphicFrameLocks noChangeAspect="1"/>
            </p:cNvGraphicFramePr>
            <p:nvPr/>
          </p:nvGraphicFramePr>
          <p:xfrm>
            <a:off x="2018" y="845"/>
            <a:ext cx="72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32" name="Equation" r:id="rId5" imgW="482391" imgH="228501" progId="Equation.DSMT4">
                    <p:embed/>
                  </p:oleObj>
                </mc:Choice>
                <mc:Fallback>
                  <p:oleObj name="Equation" r:id="rId5" imgW="482391" imgH="228501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845"/>
                          <a:ext cx="726" cy="3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2" name="Object 38"/>
            <p:cNvGraphicFramePr>
              <a:graphicFrameLocks noChangeAspect="1"/>
            </p:cNvGraphicFramePr>
            <p:nvPr/>
          </p:nvGraphicFramePr>
          <p:xfrm>
            <a:off x="2744" y="1317"/>
            <a:ext cx="554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33" name="Equation" r:id="rId7" imgW="368140" imgH="203112" progId="Equation.DSMT4">
                    <p:embed/>
                  </p:oleObj>
                </mc:Choice>
                <mc:Fallback>
                  <p:oleObj name="Equation" r:id="rId7" imgW="368140" imgH="203112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1317"/>
                          <a:ext cx="554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3" name="Object 39"/>
            <p:cNvGraphicFramePr>
              <a:graphicFrameLocks noChangeAspect="1"/>
            </p:cNvGraphicFramePr>
            <p:nvPr/>
          </p:nvGraphicFramePr>
          <p:xfrm>
            <a:off x="4740" y="845"/>
            <a:ext cx="590" cy="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34" name="Equation" r:id="rId9" imgW="342900" imgH="209460" progId="Equation.DSMT4">
                    <p:embed/>
                  </p:oleObj>
                </mc:Choice>
                <mc:Fallback>
                  <p:oleObj name="Equation" r:id="rId9" imgW="342900" imgH="209460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0" y="845"/>
                          <a:ext cx="590" cy="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动作按钮: 后退或前一项 1">
            <a:hlinkClick r:id="" action="ppaction://hlinkshowjump?jump=previousslide" highlightClick="1"/>
          </p:cNvPr>
          <p:cNvSpPr/>
          <p:nvPr/>
        </p:nvSpPr>
        <p:spPr>
          <a:xfrm>
            <a:off x="8027988" y="4598988"/>
            <a:ext cx="682625" cy="493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19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56D10921-B354-4EBA-8B80-7EEA5343026C}" type="slidenum">
              <a:rPr lang="en-US" altLang="zh-CN" smtClean="0"/>
              <a:pPr eaLnBrk="1" hangingPunct="1"/>
              <a:t>12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2484438" y="4149725"/>
          <a:ext cx="309562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2" name="公式" r:id="rId3" imgW="965200" imgH="241300" progId="Equation.3">
                  <p:embed/>
                </p:oleObj>
              </mc:Choice>
              <mc:Fallback>
                <p:oleObj name="公式" r:id="rId3" imgW="9652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4149725"/>
                        <a:ext cx="3095625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95288" y="3716338"/>
            <a:ext cx="2376487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990600" lvl="1" indent="-533400">
              <a:spcBef>
                <a:spcPct val="20000"/>
              </a:spcBef>
            </a:pPr>
            <a:r>
              <a:rPr lang="zh-CN" altLang="en-US" sz="2800" b="1">
                <a:latin typeface="Times New Roman" pitchFamily="18" charset="0"/>
              </a:rPr>
              <a:t>其中：      </a:t>
            </a:r>
          </a:p>
        </p:txBody>
      </p:sp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1476375" y="549275"/>
          <a:ext cx="5262563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3" name="公式" r:id="rId5" imgW="2032000" imgH="444500" progId="Equation.3">
                  <p:embed/>
                </p:oleObj>
              </mc:Choice>
              <mc:Fallback>
                <p:oleObj name="公式" r:id="rId5" imgW="2032000" imgH="444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6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49275"/>
                        <a:ext cx="5262563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AutoShape 1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740650" y="5373688"/>
            <a:ext cx="1042988" cy="5492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4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6ED69543-74A9-488D-AE6C-7A55DA4D82BD}" type="slidenum">
              <a:rPr lang="en-US" altLang="zh-CN" smtClean="0"/>
              <a:pPr eaLnBrk="1" hangingPunct="1"/>
              <a:t>13</a:t>
            </a:fld>
            <a:endParaRPr lang="en-US" altLang="zh-CN"/>
          </a:p>
        </p:txBody>
      </p:sp>
      <p:sp>
        <p:nvSpPr>
          <p:cNvPr id="14345" name="AutoShape 11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765175"/>
            <a:ext cx="1042987" cy="5492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062227"/>
              </p:ext>
            </p:extLst>
          </p:nvPr>
        </p:nvGraphicFramePr>
        <p:xfrm>
          <a:off x="2411413" y="2205038"/>
          <a:ext cx="31686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4" name="Equation" r:id="rId9" imgW="1257120" imgH="431640" progId="Equation.DSMT4">
                  <p:embed/>
                </p:oleObj>
              </mc:Choice>
              <mc:Fallback>
                <p:oleObj name="Equation" r:id="rId9" imgW="1257120" imgH="431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2205038"/>
                        <a:ext cx="3168650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646739"/>
              </p:ext>
            </p:extLst>
          </p:nvPr>
        </p:nvGraphicFramePr>
        <p:xfrm>
          <a:off x="2051050" y="5086350"/>
          <a:ext cx="3968750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5" name="Equation" r:id="rId11" imgW="1574640" imgH="444240" progId="Equation.DSMT4">
                  <p:embed/>
                </p:oleObj>
              </mc:Choice>
              <mc:Fallback>
                <p:oleObj name="Equation" r:id="rId11" imgW="1574640" imgH="4442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5086350"/>
                        <a:ext cx="3968750" cy="1122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51" name="Group 11"/>
          <p:cNvGrpSpPr>
            <a:grpSpLocks/>
          </p:cNvGrpSpPr>
          <p:nvPr/>
        </p:nvGrpSpPr>
        <p:grpSpPr bwMode="auto">
          <a:xfrm>
            <a:off x="395288" y="3573463"/>
            <a:ext cx="8748712" cy="935037"/>
            <a:chOff x="249" y="2251"/>
            <a:chExt cx="5511" cy="589"/>
          </a:xfrm>
        </p:grpSpPr>
        <p:sp>
          <p:nvSpPr>
            <p:cNvPr id="15370" name="Rectangle 2"/>
            <p:cNvSpPr>
              <a:spLocks noChangeArrowheads="1"/>
            </p:cNvSpPr>
            <p:nvPr/>
          </p:nvSpPr>
          <p:spPr bwMode="auto">
            <a:xfrm>
              <a:off x="249" y="2251"/>
              <a:ext cx="5511" cy="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200" b="1">
                  <a:latin typeface="Times New Roman" pitchFamily="18" charset="0"/>
                </a:rPr>
                <a:t>第一部分：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</a:rPr>
                <a:t>      </a:t>
              </a:r>
            </a:p>
          </p:txBody>
        </p:sp>
        <p:graphicFrame>
          <p:nvGraphicFramePr>
            <p:cNvPr id="1537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4900264"/>
                </p:ext>
              </p:extLst>
            </p:nvPr>
          </p:nvGraphicFramePr>
          <p:xfrm>
            <a:off x="2154" y="2341"/>
            <a:ext cx="1950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7" name="公式" r:id="rId3" imgW="965200" imgH="241300" progId="Equation.3">
                    <p:embed/>
                  </p:oleObj>
                </mc:Choice>
                <mc:Fallback>
                  <p:oleObj name="公式" r:id="rId3" imgW="965200" imgH="2413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4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2341"/>
                          <a:ext cx="1950" cy="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395288" y="5229225"/>
            <a:ext cx="8748712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990600" lvl="1" indent="-533400">
              <a:spcBef>
                <a:spcPct val="20000"/>
              </a:spcBef>
              <a:buFontTx/>
              <a:buChar char="–"/>
            </a:pPr>
            <a:r>
              <a:rPr lang="en-US" altLang="zh-CN" sz="2800" b="1">
                <a:latin typeface="Times New Roman" pitchFamily="18" charset="0"/>
              </a:rPr>
              <a:t>FIR</a:t>
            </a:r>
            <a:r>
              <a:rPr lang="zh-CN" altLang="en-US" sz="2800" b="1">
                <a:latin typeface="Times New Roman" pitchFamily="18" charset="0"/>
              </a:rPr>
              <a:t>子系统，由</a:t>
            </a:r>
            <a:r>
              <a:rPr lang="en-US" altLang="zh-CN" sz="2800" b="1">
                <a:latin typeface="Times New Roman" pitchFamily="18" charset="0"/>
              </a:rPr>
              <a:t>N</a:t>
            </a:r>
            <a:r>
              <a:rPr lang="zh-CN" altLang="en-US" sz="2800" b="1">
                <a:latin typeface="Times New Roman" pitchFamily="18" charset="0"/>
              </a:rPr>
              <a:t>节延时单元构成的梳状滤波器。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Times New Roman" pitchFamily="18" charset="0"/>
              </a:rPr>
              <a:t>      </a:t>
            </a:r>
          </a:p>
        </p:txBody>
      </p:sp>
      <p:grpSp>
        <p:nvGrpSpPr>
          <p:cNvPr id="35850" name="Group 10"/>
          <p:cNvGrpSpPr>
            <a:grpSpLocks/>
          </p:cNvGrpSpPr>
          <p:nvPr/>
        </p:nvGrpSpPr>
        <p:grpSpPr bwMode="auto">
          <a:xfrm>
            <a:off x="395288" y="2205038"/>
            <a:ext cx="8748712" cy="1295400"/>
            <a:chOff x="249" y="1389"/>
            <a:chExt cx="5511" cy="816"/>
          </a:xfrm>
        </p:grpSpPr>
        <p:graphicFrame>
          <p:nvGraphicFramePr>
            <p:cNvPr id="15367" name="Object 4"/>
            <p:cNvGraphicFramePr>
              <a:graphicFrameLocks noChangeAspect="1"/>
            </p:cNvGraphicFramePr>
            <p:nvPr/>
          </p:nvGraphicFramePr>
          <p:xfrm>
            <a:off x="2517" y="1570"/>
            <a:ext cx="646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8" name="公式" r:id="rId5" imgW="419100" imgH="228600" progId="Equation.3">
                    <p:embed/>
                  </p:oleObj>
                </mc:Choice>
                <mc:Fallback>
                  <p:oleObj name="公式" r:id="rId5" imgW="419100" imgH="2286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4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1570"/>
                          <a:ext cx="646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8" name="Object 5"/>
            <p:cNvGraphicFramePr>
              <a:graphicFrameLocks noChangeAspect="1"/>
            </p:cNvGraphicFramePr>
            <p:nvPr/>
          </p:nvGraphicFramePr>
          <p:xfrm>
            <a:off x="3470" y="1389"/>
            <a:ext cx="939" cy="6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9" name="公式" r:id="rId7" imgW="609336" imgH="431613" progId="Equation.3">
                    <p:embed/>
                  </p:oleObj>
                </mc:Choice>
                <mc:Fallback>
                  <p:oleObj name="公式" r:id="rId7" imgW="609336" imgH="431613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4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0" y="1389"/>
                          <a:ext cx="939" cy="6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9" name="Rectangle 9"/>
            <p:cNvSpPr>
              <a:spLocks noChangeArrowheads="1"/>
            </p:cNvSpPr>
            <p:nvPr/>
          </p:nvSpPr>
          <p:spPr bwMode="auto">
            <a:xfrm>
              <a:off x="249" y="1570"/>
              <a:ext cx="5511" cy="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200" b="1">
                  <a:latin typeface="Times New Roman" pitchFamily="18" charset="0"/>
                </a:rPr>
                <a:t>频率抽样结构由           和                级联而成。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endParaRPr lang="en-US" altLang="zh-CN" sz="3200" b="1">
                <a:latin typeface="Times New Roman" pitchFamily="18" charset="0"/>
              </a:endParaRPr>
            </a:p>
          </p:txBody>
        </p:sp>
      </p:grpSp>
      <p:sp>
        <p:nvSpPr>
          <p:cNvPr id="15366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63163219-9B41-416A-B42A-37620F649A62}" type="slidenum">
              <a:rPr lang="en-US" altLang="zh-CN" smtClean="0"/>
              <a:pPr eaLnBrk="1" hangingPunct="1"/>
              <a:t>14</a:t>
            </a:fld>
            <a:endParaRPr lang="en-US" altLang="zh-CN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05035"/>
              </p:ext>
            </p:extLst>
          </p:nvPr>
        </p:nvGraphicFramePr>
        <p:xfrm>
          <a:off x="2268538" y="692150"/>
          <a:ext cx="403383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0" name="Equation" r:id="rId9" imgW="1600200" imgH="431640" progId="Equation.DSMT4">
                  <p:embed/>
                </p:oleObj>
              </mc:Choice>
              <mc:Fallback>
                <p:oleObj name="Equation" r:id="rId9" imgW="1600200" imgH="4316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692150"/>
                        <a:ext cx="4033837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50825" y="476250"/>
            <a:ext cx="1800225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令，      </a:t>
            </a: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539875" y="692150"/>
          <a:ext cx="29527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1" name="公式" r:id="rId3" imgW="1206500" imgH="241300" progId="Equation.3">
                  <p:embed/>
                </p:oleObj>
              </mc:Choice>
              <mc:Fallback>
                <p:oleObj name="公式" r:id="rId3" imgW="12065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692150"/>
                        <a:ext cx="295275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95288" y="3284538"/>
            <a:ext cx="8748712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即，          在单位圆上有</a:t>
            </a:r>
            <a:r>
              <a:rPr lang="en-US" altLang="zh-CN" sz="3200" b="1"/>
              <a:t>N</a:t>
            </a:r>
            <a:r>
              <a:rPr lang="zh-CN" altLang="en-US" sz="3200" b="1"/>
              <a:t>个等间隔角度的零点，其频率响应为：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      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23850" y="1700213"/>
            <a:ext cx="2447925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求出零点，      </a:t>
            </a: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1187450" y="3284538"/>
          <a:ext cx="10255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2" name="公式" r:id="rId5" imgW="419100" imgH="228600" progId="Equation.3">
                  <p:embed/>
                </p:oleObj>
              </mc:Choice>
              <mc:Fallback>
                <p:oleObj name="公式" r:id="rId5" imgW="4191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284538"/>
                        <a:ext cx="102552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915988" y="4686300"/>
          <a:ext cx="6681787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3" name="Equation" r:id="rId7" imgW="2286000" imgH="342720" progId="Equation.DSMT4">
                  <p:embed/>
                </p:oleObj>
              </mc:Choice>
              <mc:Fallback>
                <p:oleObj name="Equation" r:id="rId7" imgW="2286000" imgH="34272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988" y="4686300"/>
                        <a:ext cx="6681787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A3875EA3-16FF-4A4B-8503-119071A1D403}" type="slidenum">
              <a:rPr lang="en-US" altLang="zh-CN" smtClean="0"/>
              <a:pPr eaLnBrk="1" hangingPunct="1"/>
              <a:t>15</a:t>
            </a:fld>
            <a:endParaRPr lang="en-US" altLang="zh-CN"/>
          </a:p>
        </p:txBody>
      </p:sp>
      <p:sp>
        <p:nvSpPr>
          <p:cNvPr id="2" name="动作按钮: 前进或下一项 1">
            <a:hlinkClick r:id="rId9" action="ppaction://hlinksldjump" highlightClick="1"/>
          </p:cNvPr>
          <p:cNvSpPr/>
          <p:nvPr/>
        </p:nvSpPr>
        <p:spPr>
          <a:xfrm>
            <a:off x="8316416" y="2349500"/>
            <a:ext cx="432048" cy="2874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687354"/>
              </p:ext>
            </p:extLst>
          </p:nvPr>
        </p:nvGraphicFramePr>
        <p:xfrm>
          <a:off x="2411760" y="2246387"/>
          <a:ext cx="42100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4" name="Equation" r:id="rId10" imgW="1854000" imgH="342720" progId="Equation.DSMT4">
                  <p:embed/>
                </p:oleObj>
              </mc:Choice>
              <mc:Fallback>
                <p:oleObj name="Equation" r:id="rId10" imgW="1854000" imgH="34272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246387"/>
                        <a:ext cx="4210050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1" grpId="0"/>
      <p:bldP spid="143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95288" y="404813"/>
            <a:ext cx="4248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幅度响应为，      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132138" y="404813"/>
          <a:ext cx="4117975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8" name="公式" r:id="rId3" imgW="1409088" imgH="241195" progId="Equation.3">
                  <p:embed/>
                </p:oleObj>
              </mc:Choice>
              <mc:Fallback>
                <p:oleObj name="公式" r:id="rId3" imgW="1409088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04813"/>
                        <a:ext cx="4117975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95288" y="1268413"/>
            <a:ext cx="2376487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相角为，      </a:t>
            </a:r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595204"/>
              </p:ext>
            </p:extLst>
          </p:nvPr>
        </p:nvGraphicFramePr>
        <p:xfrm>
          <a:off x="725488" y="1119188"/>
          <a:ext cx="8269287" cy="216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9" name="Equation" r:id="rId5" imgW="3492360" imgH="914400" progId="Equation.DSMT4">
                  <p:embed/>
                </p:oleObj>
              </mc:Choice>
              <mc:Fallback>
                <p:oleObj name="Equation" r:id="rId5" imgW="3492360" imgH="914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4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8" y="1119188"/>
                        <a:ext cx="8269287" cy="216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11188" y="3500438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</a:rPr>
              <a:t>幅频曲线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4787900" y="3500438"/>
            <a:ext cx="43561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itchFamily="18" charset="0"/>
              </a:rPr>
              <a:t>梳状滤波器信号流图</a:t>
            </a:r>
          </a:p>
        </p:txBody>
      </p:sp>
      <p:grpSp>
        <p:nvGrpSpPr>
          <p:cNvPr id="15396" name="Group 36"/>
          <p:cNvGrpSpPr>
            <a:grpSpLocks/>
          </p:cNvGrpSpPr>
          <p:nvPr/>
        </p:nvGrpSpPr>
        <p:grpSpPr bwMode="auto">
          <a:xfrm>
            <a:off x="6227763" y="4437063"/>
            <a:ext cx="2916237" cy="1463675"/>
            <a:chOff x="3923" y="2931"/>
            <a:chExt cx="1837" cy="922"/>
          </a:xfrm>
        </p:grpSpPr>
        <p:sp>
          <p:nvSpPr>
            <p:cNvPr id="17433" name="Text Box 11"/>
            <p:cNvSpPr txBox="1">
              <a:spLocks noChangeArrowheads="1"/>
            </p:cNvSpPr>
            <p:nvPr/>
          </p:nvSpPr>
          <p:spPr bwMode="auto">
            <a:xfrm>
              <a:off x="5088" y="2931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y(n)</a:t>
              </a:r>
            </a:p>
          </p:txBody>
        </p:sp>
        <p:grpSp>
          <p:nvGrpSpPr>
            <p:cNvPr id="17434" name="Group 12"/>
            <p:cNvGrpSpPr>
              <a:grpSpLocks/>
            </p:cNvGrpSpPr>
            <p:nvPr/>
          </p:nvGrpSpPr>
          <p:grpSpPr bwMode="auto">
            <a:xfrm>
              <a:off x="3984" y="3267"/>
              <a:ext cx="1392" cy="0"/>
              <a:chOff x="3984" y="3216"/>
              <a:chExt cx="1392" cy="0"/>
            </a:xfrm>
          </p:grpSpPr>
          <p:sp>
            <p:nvSpPr>
              <p:cNvPr id="17442" name="Line 13"/>
              <p:cNvSpPr>
                <a:spLocks noChangeShapeType="1"/>
              </p:cNvSpPr>
              <p:nvPr/>
            </p:nvSpPr>
            <p:spPr bwMode="auto">
              <a:xfrm>
                <a:off x="3984" y="3216"/>
                <a:ext cx="24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oval" w="med" len="med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443" name="Line 14"/>
              <p:cNvSpPr>
                <a:spLocks noChangeShapeType="1"/>
              </p:cNvSpPr>
              <p:nvPr/>
            </p:nvSpPr>
            <p:spPr bwMode="auto">
              <a:xfrm>
                <a:off x="4080" y="3216"/>
                <a:ext cx="81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444" name="Line 15"/>
              <p:cNvSpPr>
                <a:spLocks noChangeShapeType="1"/>
              </p:cNvSpPr>
              <p:nvPr/>
            </p:nvSpPr>
            <p:spPr bwMode="auto">
              <a:xfrm>
                <a:off x="4656" y="3216"/>
                <a:ext cx="7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7435" name="Line 16"/>
            <p:cNvSpPr>
              <a:spLocks noChangeShapeType="1"/>
            </p:cNvSpPr>
            <p:nvPr/>
          </p:nvSpPr>
          <p:spPr bwMode="auto">
            <a:xfrm>
              <a:off x="4416" y="3267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6" name="Line 17"/>
            <p:cNvSpPr>
              <a:spLocks noChangeShapeType="1"/>
            </p:cNvSpPr>
            <p:nvPr/>
          </p:nvSpPr>
          <p:spPr bwMode="auto">
            <a:xfrm>
              <a:off x="4416" y="3507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7" name="Line 18"/>
            <p:cNvSpPr>
              <a:spLocks noChangeShapeType="1"/>
            </p:cNvSpPr>
            <p:nvPr/>
          </p:nvSpPr>
          <p:spPr bwMode="auto">
            <a:xfrm>
              <a:off x="4848" y="3507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8" name="Line 19"/>
            <p:cNvSpPr>
              <a:spLocks noChangeShapeType="1"/>
            </p:cNvSpPr>
            <p:nvPr/>
          </p:nvSpPr>
          <p:spPr bwMode="auto">
            <a:xfrm flipV="1">
              <a:off x="5136" y="3267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9" name="Text Box 20"/>
            <p:cNvSpPr txBox="1">
              <a:spLocks noChangeArrowheads="1"/>
            </p:cNvSpPr>
            <p:nvPr/>
          </p:nvSpPr>
          <p:spPr bwMode="auto">
            <a:xfrm>
              <a:off x="4704" y="2979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7440" name="Text Box 21"/>
            <p:cNvSpPr txBox="1">
              <a:spLocks noChangeArrowheads="1"/>
            </p:cNvSpPr>
            <p:nvPr/>
          </p:nvSpPr>
          <p:spPr bwMode="auto">
            <a:xfrm>
              <a:off x="3923" y="2931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x(n)</a:t>
              </a:r>
            </a:p>
          </p:txBody>
        </p:sp>
        <p:sp>
          <p:nvSpPr>
            <p:cNvPr id="17441" name="Rectangle 22"/>
            <p:cNvSpPr>
              <a:spLocks noChangeArrowheads="1"/>
            </p:cNvSpPr>
            <p:nvPr/>
          </p:nvSpPr>
          <p:spPr bwMode="auto">
            <a:xfrm>
              <a:off x="4608" y="3603"/>
              <a:ext cx="8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zh-CN" sz="2000" b="1">
                  <a:latin typeface="Times New Roman" pitchFamily="18" charset="0"/>
                </a:rPr>
                <a:t>-</a:t>
              </a:r>
              <a:r>
                <a:rPr kumimoji="1" lang="en-US" altLang="zh-CN" sz="2000" b="1">
                  <a:latin typeface="Times New Roman" pitchFamily="18" charset="0"/>
                </a:rPr>
                <a:t>z </a:t>
              </a:r>
              <a:r>
                <a:rPr kumimoji="1" lang="en-US" altLang="zh-CN" sz="2000" b="1" baseline="30000">
                  <a:latin typeface="Times New Roman" pitchFamily="18" charset="0"/>
                </a:rPr>
                <a:t>-N</a:t>
              </a:r>
            </a:p>
          </p:txBody>
        </p:sp>
      </p:grpSp>
      <p:grpSp>
        <p:nvGrpSpPr>
          <p:cNvPr id="15397" name="Group 37"/>
          <p:cNvGrpSpPr>
            <a:grpSpLocks/>
          </p:cNvGrpSpPr>
          <p:nvPr/>
        </p:nvGrpSpPr>
        <p:grpSpPr bwMode="auto">
          <a:xfrm>
            <a:off x="323850" y="4419600"/>
            <a:ext cx="6019800" cy="2438400"/>
            <a:chOff x="293" y="2784"/>
            <a:chExt cx="3792" cy="1536"/>
          </a:xfrm>
        </p:grpSpPr>
        <p:sp>
          <p:nvSpPr>
            <p:cNvPr id="17419" name="Text Box 9"/>
            <p:cNvSpPr txBox="1">
              <a:spLocks noChangeArrowheads="1"/>
            </p:cNvSpPr>
            <p:nvPr/>
          </p:nvSpPr>
          <p:spPr bwMode="auto">
            <a:xfrm>
              <a:off x="3605" y="3744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  <a:cs typeface="Times New Roman" pitchFamily="18" charset="0"/>
                </a:rPr>
                <a:t>ω</a:t>
              </a:r>
              <a:endParaRPr kumimoji="1" lang="en-US" altLang="zh-CN" sz="2400" b="1">
                <a:latin typeface="Times New Roman" pitchFamily="18" charset="0"/>
              </a:endParaRPr>
            </a:p>
          </p:txBody>
        </p:sp>
        <p:sp>
          <p:nvSpPr>
            <p:cNvPr id="17420" name="Line 23"/>
            <p:cNvSpPr>
              <a:spLocks noChangeShapeType="1"/>
            </p:cNvSpPr>
            <p:nvPr/>
          </p:nvSpPr>
          <p:spPr bwMode="auto">
            <a:xfrm>
              <a:off x="341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21" name="Line 24"/>
            <p:cNvSpPr>
              <a:spLocks noChangeShapeType="1"/>
            </p:cNvSpPr>
            <p:nvPr/>
          </p:nvSpPr>
          <p:spPr bwMode="auto">
            <a:xfrm flipV="1">
              <a:off x="1205" y="2832"/>
              <a:ext cx="0" cy="1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22" name="Freeform 25"/>
            <p:cNvSpPr>
              <a:spLocks/>
            </p:cNvSpPr>
            <p:nvPr/>
          </p:nvSpPr>
          <p:spPr bwMode="auto">
            <a:xfrm>
              <a:off x="677" y="3216"/>
              <a:ext cx="528" cy="576"/>
            </a:xfrm>
            <a:custGeom>
              <a:avLst/>
              <a:gdLst>
                <a:gd name="T0" fmla="*/ 0 w 528"/>
                <a:gd name="T1" fmla="*/ 576 h 576"/>
                <a:gd name="T2" fmla="*/ 240 w 528"/>
                <a:gd name="T3" fmla="*/ 0 h 576"/>
                <a:gd name="T4" fmla="*/ 528 w 528"/>
                <a:gd name="T5" fmla="*/ 576 h 57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28" h="576">
                  <a:moveTo>
                    <a:pt x="0" y="576"/>
                  </a:moveTo>
                  <a:cubicBezTo>
                    <a:pt x="76" y="288"/>
                    <a:pt x="152" y="0"/>
                    <a:pt x="240" y="0"/>
                  </a:cubicBezTo>
                  <a:cubicBezTo>
                    <a:pt x="328" y="0"/>
                    <a:pt x="480" y="480"/>
                    <a:pt x="528" y="576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23" name="Freeform 26"/>
            <p:cNvSpPr>
              <a:spLocks/>
            </p:cNvSpPr>
            <p:nvPr/>
          </p:nvSpPr>
          <p:spPr bwMode="auto">
            <a:xfrm>
              <a:off x="1733" y="3216"/>
              <a:ext cx="528" cy="576"/>
            </a:xfrm>
            <a:custGeom>
              <a:avLst/>
              <a:gdLst>
                <a:gd name="T0" fmla="*/ 0 w 528"/>
                <a:gd name="T1" fmla="*/ 576 h 576"/>
                <a:gd name="T2" fmla="*/ 240 w 528"/>
                <a:gd name="T3" fmla="*/ 0 h 576"/>
                <a:gd name="T4" fmla="*/ 528 w 528"/>
                <a:gd name="T5" fmla="*/ 576 h 57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28" h="576">
                  <a:moveTo>
                    <a:pt x="0" y="576"/>
                  </a:moveTo>
                  <a:cubicBezTo>
                    <a:pt x="76" y="288"/>
                    <a:pt x="152" y="0"/>
                    <a:pt x="240" y="0"/>
                  </a:cubicBezTo>
                  <a:cubicBezTo>
                    <a:pt x="328" y="0"/>
                    <a:pt x="480" y="480"/>
                    <a:pt x="528" y="57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24" name="Freeform 27"/>
            <p:cNvSpPr>
              <a:spLocks/>
            </p:cNvSpPr>
            <p:nvPr/>
          </p:nvSpPr>
          <p:spPr bwMode="auto">
            <a:xfrm>
              <a:off x="2261" y="3216"/>
              <a:ext cx="528" cy="576"/>
            </a:xfrm>
            <a:custGeom>
              <a:avLst/>
              <a:gdLst>
                <a:gd name="T0" fmla="*/ 0 w 528"/>
                <a:gd name="T1" fmla="*/ 576 h 576"/>
                <a:gd name="T2" fmla="*/ 240 w 528"/>
                <a:gd name="T3" fmla="*/ 0 h 576"/>
                <a:gd name="T4" fmla="*/ 528 w 528"/>
                <a:gd name="T5" fmla="*/ 576 h 57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28" h="576">
                  <a:moveTo>
                    <a:pt x="0" y="576"/>
                  </a:moveTo>
                  <a:cubicBezTo>
                    <a:pt x="76" y="288"/>
                    <a:pt x="152" y="0"/>
                    <a:pt x="240" y="0"/>
                  </a:cubicBezTo>
                  <a:cubicBezTo>
                    <a:pt x="328" y="0"/>
                    <a:pt x="480" y="480"/>
                    <a:pt x="528" y="57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25" name="Freeform 28"/>
            <p:cNvSpPr>
              <a:spLocks/>
            </p:cNvSpPr>
            <p:nvPr/>
          </p:nvSpPr>
          <p:spPr bwMode="auto">
            <a:xfrm>
              <a:off x="2789" y="3216"/>
              <a:ext cx="528" cy="576"/>
            </a:xfrm>
            <a:custGeom>
              <a:avLst/>
              <a:gdLst>
                <a:gd name="T0" fmla="*/ 0 w 528"/>
                <a:gd name="T1" fmla="*/ 576 h 576"/>
                <a:gd name="T2" fmla="*/ 240 w 528"/>
                <a:gd name="T3" fmla="*/ 0 h 576"/>
                <a:gd name="T4" fmla="*/ 528 w 528"/>
                <a:gd name="T5" fmla="*/ 576 h 57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28" h="576">
                  <a:moveTo>
                    <a:pt x="0" y="576"/>
                  </a:moveTo>
                  <a:cubicBezTo>
                    <a:pt x="76" y="288"/>
                    <a:pt x="152" y="0"/>
                    <a:pt x="240" y="0"/>
                  </a:cubicBezTo>
                  <a:cubicBezTo>
                    <a:pt x="328" y="0"/>
                    <a:pt x="480" y="480"/>
                    <a:pt x="528" y="57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26" name="Text Box 29"/>
            <p:cNvSpPr txBox="1">
              <a:spLocks noChangeArrowheads="1"/>
            </p:cNvSpPr>
            <p:nvPr/>
          </p:nvSpPr>
          <p:spPr bwMode="auto">
            <a:xfrm>
              <a:off x="1301" y="2784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|H(e</a:t>
              </a:r>
              <a:r>
                <a:rPr kumimoji="1" lang="en-US" altLang="zh-CN" sz="2400" b="1" baseline="30000">
                  <a:latin typeface="Times New Roman" pitchFamily="18" charset="0"/>
                </a:rPr>
                <a:t>j</a:t>
              </a:r>
              <a:r>
                <a:rPr kumimoji="1" lang="en-US" altLang="zh-CN" sz="2400" b="1" baseline="30000">
                  <a:latin typeface="Times New Roman" pitchFamily="18" charset="0"/>
                  <a:cs typeface="Times New Roman" pitchFamily="18" charset="0"/>
                </a:rPr>
                <a:t>ω</a:t>
              </a:r>
              <a:r>
                <a:rPr kumimoji="1" lang="en-US" altLang="zh-CN" sz="2400" b="1">
                  <a:latin typeface="Times New Roman" pitchFamily="18" charset="0"/>
                </a:rPr>
                <a:t>)|</a:t>
              </a:r>
            </a:p>
          </p:txBody>
        </p:sp>
        <p:graphicFrame>
          <p:nvGraphicFramePr>
            <p:cNvPr id="17427" name="Object 30"/>
            <p:cNvGraphicFramePr>
              <a:graphicFrameLocks noChangeAspect="1"/>
            </p:cNvGraphicFramePr>
            <p:nvPr/>
          </p:nvGraphicFramePr>
          <p:xfrm>
            <a:off x="1589" y="3840"/>
            <a:ext cx="33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0" name="Equation" r:id="rId7" imgW="209520" imgH="362040" progId="Equation.DSMT4">
                    <p:embed/>
                  </p:oleObj>
                </mc:Choice>
                <mc:Fallback>
                  <p:oleObj name="Equation" r:id="rId7" imgW="209520" imgH="362040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9" y="3840"/>
                          <a:ext cx="330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8" name="Text Box 31"/>
            <p:cNvSpPr txBox="1">
              <a:spLocks noChangeArrowheads="1"/>
            </p:cNvSpPr>
            <p:nvPr/>
          </p:nvSpPr>
          <p:spPr bwMode="auto">
            <a:xfrm>
              <a:off x="1013" y="3792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7429" name="Freeform 32"/>
            <p:cNvSpPr>
              <a:spLocks/>
            </p:cNvSpPr>
            <p:nvPr/>
          </p:nvSpPr>
          <p:spPr bwMode="auto">
            <a:xfrm>
              <a:off x="1205" y="3216"/>
              <a:ext cx="528" cy="576"/>
            </a:xfrm>
            <a:custGeom>
              <a:avLst/>
              <a:gdLst>
                <a:gd name="T0" fmla="*/ 0 w 528"/>
                <a:gd name="T1" fmla="*/ 576 h 576"/>
                <a:gd name="T2" fmla="*/ 240 w 528"/>
                <a:gd name="T3" fmla="*/ 0 h 576"/>
                <a:gd name="T4" fmla="*/ 528 w 528"/>
                <a:gd name="T5" fmla="*/ 576 h 57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28" h="576">
                  <a:moveTo>
                    <a:pt x="0" y="576"/>
                  </a:moveTo>
                  <a:cubicBezTo>
                    <a:pt x="76" y="288"/>
                    <a:pt x="152" y="0"/>
                    <a:pt x="240" y="0"/>
                  </a:cubicBezTo>
                  <a:cubicBezTo>
                    <a:pt x="328" y="0"/>
                    <a:pt x="480" y="480"/>
                    <a:pt x="528" y="57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30" name="Text Box 33"/>
            <p:cNvSpPr txBox="1">
              <a:spLocks noChangeArrowheads="1"/>
            </p:cNvSpPr>
            <p:nvPr/>
          </p:nvSpPr>
          <p:spPr bwMode="auto">
            <a:xfrm>
              <a:off x="3365" y="3408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</a:rPr>
                <a:t>…...</a:t>
              </a:r>
            </a:p>
          </p:txBody>
        </p:sp>
        <p:sp>
          <p:nvSpPr>
            <p:cNvPr id="17431" name="Text Box 34"/>
            <p:cNvSpPr txBox="1">
              <a:spLocks noChangeArrowheads="1"/>
            </p:cNvSpPr>
            <p:nvPr/>
          </p:nvSpPr>
          <p:spPr bwMode="auto">
            <a:xfrm>
              <a:off x="293" y="3408"/>
              <a:ext cx="5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66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</a:rPr>
                <a:t>…...</a:t>
              </a:r>
            </a:p>
          </p:txBody>
        </p:sp>
        <p:sp>
          <p:nvSpPr>
            <p:cNvPr id="17432" name="Text Box 35"/>
            <p:cNvSpPr txBox="1">
              <a:spLocks noChangeArrowheads="1"/>
            </p:cNvSpPr>
            <p:nvPr/>
          </p:nvSpPr>
          <p:spPr bwMode="auto">
            <a:xfrm>
              <a:off x="1013" y="297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itchFamily="18" charset="0"/>
                </a:rPr>
                <a:t>2</a:t>
              </a:r>
            </a:p>
          </p:txBody>
        </p:sp>
      </p:grpSp>
      <p:sp>
        <p:nvSpPr>
          <p:cNvPr id="17418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32AFFEF9-B3DF-4501-A5B1-A42A58571B79}" type="slidenum">
              <a:rPr lang="en-US" altLang="zh-CN" smtClean="0"/>
              <a:pPr eaLnBrk="1" hangingPunct="1"/>
              <a:t>16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4" grpId="0"/>
      <p:bldP spid="15367" grpId="0"/>
      <p:bldP spid="153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95288" y="1052513"/>
            <a:ext cx="4248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第二部分为，      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68313" y="3429000"/>
            <a:ext cx="7777162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由</a:t>
            </a:r>
            <a:r>
              <a:rPr lang="en-US" altLang="zh-CN" sz="3200" b="1"/>
              <a:t>N</a:t>
            </a:r>
            <a:r>
              <a:rPr lang="zh-CN" altLang="en-US" sz="3200" b="1"/>
              <a:t>个一阶网络并联构成，称为谐振器      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84213" y="5876925"/>
            <a:ext cx="2519362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求极点，      </a:t>
            </a:r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3348038" y="5661025"/>
          <a:ext cx="2624137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0" name="公式" r:id="rId3" imgW="1040948" imgH="342751" progId="Equation.3">
                  <p:embed/>
                </p:oleObj>
              </mc:Choice>
              <mc:Fallback>
                <p:oleObj name="公式" r:id="rId3" imgW="1040948" imgH="34275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5661025"/>
                        <a:ext cx="2624137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9A5FEB97-E0C1-4084-BAB4-657A4600F684}" type="slidenum">
              <a:rPr lang="en-US" altLang="zh-CN" smtClean="0"/>
              <a:pPr eaLnBrk="1" hangingPunct="1"/>
              <a:t>17</a:t>
            </a:fld>
            <a:endParaRPr lang="en-US" altLang="zh-CN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504099"/>
              </p:ext>
            </p:extLst>
          </p:nvPr>
        </p:nvGraphicFramePr>
        <p:xfrm>
          <a:off x="3203575" y="281658"/>
          <a:ext cx="4033838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1" name="Equation" r:id="rId5" imgW="1600200" imgH="431800" progId="Equation.DSMT4">
                  <p:embed/>
                </p:oleObj>
              </mc:Choice>
              <mc:Fallback>
                <p:oleObj name="Equation" r:id="rId5" imgW="1600200" imgH="4318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81658"/>
                        <a:ext cx="4033838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425134"/>
              </p:ext>
            </p:extLst>
          </p:nvPr>
        </p:nvGraphicFramePr>
        <p:xfrm>
          <a:off x="2267744" y="1916832"/>
          <a:ext cx="3968750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2" name="Equation" r:id="rId7" imgW="1574800" imgH="444500" progId="Equation.DSMT4">
                  <p:embed/>
                </p:oleObj>
              </mc:Choice>
              <mc:Fallback>
                <p:oleObj name="Equation" r:id="rId7" imgW="1574800" imgH="4445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916832"/>
                        <a:ext cx="3968750" cy="1122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63272"/>
              </p:ext>
            </p:extLst>
          </p:nvPr>
        </p:nvGraphicFramePr>
        <p:xfrm>
          <a:off x="2195513" y="4148138"/>
          <a:ext cx="3040062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3" name="Equation" r:id="rId9" imgW="1206360" imgH="431640" progId="Equation.DSMT4">
                  <p:embed/>
                </p:oleObj>
              </mc:Choice>
              <mc:Fallback>
                <p:oleObj name="Equation" r:id="rId9" imgW="1206360" imgH="43164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4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148138"/>
                        <a:ext cx="3040062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  <p:bldP spid="163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95288" y="404813"/>
            <a:ext cx="849788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该极点正好与梳状滤波器的一个零点（</a:t>
            </a:r>
            <a:r>
              <a:rPr lang="en-US" altLang="zh-CN" sz="3200" b="1"/>
              <a:t>i=k</a:t>
            </a:r>
            <a:r>
              <a:rPr lang="zh-CN" altLang="en-US" sz="3200" b="1"/>
              <a:t>）相抵消。即，当 </a:t>
            </a:r>
            <a:r>
              <a:rPr lang="en-US" altLang="zh-CN" sz="3200" b="1"/>
              <a:t>i=k </a:t>
            </a:r>
            <a:r>
              <a:rPr lang="zh-CN" altLang="en-US" sz="3200" b="1"/>
              <a:t>时，      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489409" y="3429545"/>
            <a:ext cx="7777162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/>
              <a:t>N</a:t>
            </a:r>
            <a:r>
              <a:rPr lang="zh-CN" altLang="en-US" sz="3200" b="1"/>
              <a:t>个谐振器的</a:t>
            </a:r>
            <a:r>
              <a:rPr lang="en-US" altLang="zh-CN" sz="3200" b="1"/>
              <a:t>N</a:t>
            </a:r>
            <a:r>
              <a:rPr lang="zh-CN" altLang="en-US" sz="3200" b="1"/>
              <a:t>个极点和梳状滤波器的</a:t>
            </a:r>
            <a:r>
              <a:rPr lang="en-US" altLang="zh-CN" sz="3200" b="1"/>
              <a:t>N</a:t>
            </a:r>
            <a:r>
              <a:rPr lang="zh-CN" altLang="en-US" sz="3200" b="1"/>
              <a:t>个零点相互抵消，故，在这</a:t>
            </a:r>
            <a:r>
              <a:rPr lang="en-US" altLang="zh-CN" sz="3200" b="1"/>
              <a:t>N</a:t>
            </a:r>
            <a:r>
              <a:rPr lang="zh-CN" altLang="en-US" sz="3200" b="1"/>
              <a:t>个抽样频率点上，频率响应和</a:t>
            </a:r>
            <a:r>
              <a:rPr lang="en-US" altLang="zh-CN" sz="3200" b="1"/>
              <a:t>H(k)</a:t>
            </a:r>
            <a:r>
              <a:rPr lang="zh-CN" altLang="en-US" sz="3200" b="1"/>
              <a:t>相等。      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832616"/>
              </p:ext>
            </p:extLst>
          </p:nvPr>
        </p:nvGraphicFramePr>
        <p:xfrm>
          <a:off x="5303428" y="2060848"/>
          <a:ext cx="264160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5" name="公式" r:id="rId3" imgW="1079500" imgH="330200" progId="Equation.3">
                  <p:embed/>
                </p:oleObj>
              </mc:Choice>
              <mc:Fallback>
                <p:oleObj name="公式" r:id="rId3" imgW="1079500" imgH="330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428" y="2060848"/>
                        <a:ext cx="2641600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BF71725A-3D51-449F-9E9A-9A52CFECA68F}" type="slidenum">
              <a:rPr lang="en-US" altLang="zh-CN" smtClean="0"/>
              <a:pPr eaLnBrk="1" hangingPunct="1"/>
              <a:t>18</a:t>
            </a:fld>
            <a:endParaRPr lang="en-US" altLang="zh-CN"/>
          </a:p>
        </p:txBody>
      </p:sp>
      <p:sp>
        <p:nvSpPr>
          <p:cNvPr id="8" name="动作按钮: 后退或前一项 7">
            <a:hlinkClick r:id="rId5" action="ppaction://hlinksldjump" highlightClick="1"/>
          </p:cNvPr>
          <p:cNvSpPr/>
          <p:nvPr/>
        </p:nvSpPr>
        <p:spPr>
          <a:xfrm>
            <a:off x="390826" y="2420888"/>
            <a:ext cx="504056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87837"/>
              </p:ext>
            </p:extLst>
          </p:nvPr>
        </p:nvGraphicFramePr>
        <p:xfrm>
          <a:off x="1403648" y="1988840"/>
          <a:ext cx="2624137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6" name="公式" r:id="rId6" imgW="1040948" imgH="342751" progId="Equation.3">
                  <p:embed/>
                </p:oleObj>
              </mc:Choice>
              <mc:Fallback>
                <p:oleObj name="公式" r:id="rId6" imgW="1040948" imgH="34275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988840"/>
                        <a:ext cx="2624137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787553"/>
              </p:ext>
            </p:extLst>
          </p:nvPr>
        </p:nvGraphicFramePr>
        <p:xfrm>
          <a:off x="1331640" y="5157192"/>
          <a:ext cx="5795963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Equation" r:id="rId8" imgW="2552400" imgH="393480" progId="Equation.DSMT4">
                  <p:embed/>
                </p:oleObj>
              </mc:Choice>
              <mc:Fallback>
                <p:oleObj name="Equation" r:id="rId8" imgW="2552400" imgH="39348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5157192"/>
                        <a:ext cx="5795963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176269" y="-30511"/>
            <a:ext cx="474815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zh-CN" altLang="en-US" sz="3600" b="1" dirty="0">
                <a:latin typeface="隶书" pitchFamily="49" charset="-122"/>
                <a:ea typeface="隶书" pitchFamily="49" charset="-122"/>
              </a:rPr>
              <a:t>频率抽样型结构流图</a:t>
            </a: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847725" y="1568703"/>
            <a:ext cx="7839075" cy="5181600"/>
            <a:chOff x="624" y="864"/>
            <a:chExt cx="4938" cy="3264"/>
          </a:xfrm>
        </p:grpSpPr>
        <p:sp>
          <p:nvSpPr>
            <p:cNvPr id="20486" name="Rectangle 4"/>
            <p:cNvSpPr>
              <a:spLocks noChangeArrowheads="1"/>
            </p:cNvSpPr>
            <p:nvPr/>
          </p:nvSpPr>
          <p:spPr bwMode="auto">
            <a:xfrm>
              <a:off x="4752" y="1596"/>
              <a:ext cx="81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zh-CN" sz="3200" b="1" dirty="0">
                  <a:latin typeface="Times New Roman" pitchFamily="18" charset="0"/>
                </a:rPr>
                <a:t>y(n)</a:t>
              </a:r>
              <a:endParaRPr kumimoji="1" lang="en-US" altLang="zh-CN" sz="3200" b="1" baseline="30000" dirty="0">
                <a:latin typeface="Times New Roman" pitchFamily="18" charset="0"/>
              </a:endParaRPr>
            </a:p>
          </p:txBody>
        </p:sp>
        <p:sp>
          <p:nvSpPr>
            <p:cNvPr id="20487" name="Line 5"/>
            <p:cNvSpPr>
              <a:spLocks noChangeShapeType="1"/>
            </p:cNvSpPr>
            <p:nvPr/>
          </p:nvSpPr>
          <p:spPr bwMode="auto">
            <a:xfrm>
              <a:off x="3547" y="1505"/>
              <a:ext cx="0" cy="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88" name="Line 6"/>
            <p:cNvSpPr>
              <a:spLocks noChangeShapeType="1"/>
            </p:cNvSpPr>
            <p:nvPr/>
          </p:nvSpPr>
          <p:spPr bwMode="auto">
            <a:xfrm flipH="1" flipV="1">
              <a:off x="3000" y="1447"/>
              <a:ext cx="547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89" name="Rectangle 7"/>
            <p:cNvSpPr>
              <a:spLocks noChangeArrowheads="1"/>
            </p:cNvSpPr>
            <p:nvPr/>
          </p:nvSpPr>
          <p:spPr bwMode="auto">
            <a:xfrm>
              <a:off x="3616" y="1447"/>
              <a:ext cx="11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2000" b="1">
                  <a:latin typeface="Times New Roman" pitchFamily="18" charset="0"/>
                </a:rPr>
                <a:t>z</a:t>
              </a:r>
              <a:r>
                <a:rPr kumimoji="1" lang="en-US" altLang="zh-CN" sz="2000" b="1" baseline="300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20490" name="Text Box 8"/>
            <p:cNvSpPr txBox="1">
              <a:spLocks noChangeArrowheads="1"/>
            </p:cNvSpPr>
            <p:nvPr/>
          </p:nvSpPr>
          <p:spPr bwMode="auto">
            <a:xfrm>
              <a:off x="3410" y="864"/>
              <a:ext cx="8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H(0)</a:t>
              </a:r>
            </a:p>
          </p:txBody>
        </p:sp>
        <p:sp>
          <p:nvSpPr>
            <p:cNvPr id="20491" name="Rectangle 9"/>
            <p:cNvSpPr>
              <a:spLocks noChangeArrowheads="1"/>
            </p:cNvSpPr>
            <p:nvPr/>
          </p:nvSpPr>
          <p:spPr bwMode="auto">
            <a:xfrm>
              <a:off x="3616" y="2205"/>
              <a:ext cx="11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2000" b="1">
                  <a:latin typeface="Times New Roman" pitchFamily="18" charset="0"/>
                </a:rPr>
                <a:t>z</a:t>
              </a:r>
              <a:r>
                <a:rPr kumimoji="1" lang="en-US" altLang="zh-CN" sz="2000" b="1" baseline="300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20492" name="Text Box 10"/>
            <p:cNvSpPr txBox="1">
              <a:spLocks noChangeArrowheads="1"/>
            </p:cNvSpPr>
            <p:nvPr/>
          </p:nvSpPr>
          <p:spPr bwMode="auto">
            <a:xfrm>
              <a:off x="3342" y="1680"/>
              <a:ext cx="8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H(1)</a:t>
              </a:r>
            </a:p>
          </p:txBody>
        </p:sp>
        <p:sp>
          <p:nvSpPr>
            <p:cNvPr id="20493" name="Line 11"/>
            <p:cNvSpPr>
              <a:spLocks noChangeShapeType="1"/>
            </p:cNvSpPr>
            <p:nvPr/>
          </p:nvSpPr>
          <p:spPr bwMode="auto">
            <a:xfrm flipH="1">
              <a:off x="2315" y="1272"/>
              <a:ext cx="0" cy="2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494" name="Rectangle 12"/>
            <p:cNvSpPr>
              <a:spLocks noChangeArrowheads="1"/>
            </p:cNvSpPr>
            <p:nvPr/>
          </p:nvSpPr>
          <p:spPr bwMode="auto">
            <a:xfrm>
              <a:off x="3616" y="2904"/>
              <a:ext cx="11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2000" b="1">
                  <a:latin typeface="Times New Roman" pitchFamily="18" charset="0"/>
                </a:rPr>
                <a:t>z</a:t>
              </a:r>
              <a:r>
                <a:rPr kumimoji="1" lang="en-US" altLang="zh-CN" sz="2000" b="1" baseline="300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20495" name="Text Box 13"/>
            <p:cNvSpPr txBox="1">
              <a:spLocks noChangeArrowheads="1"/>
            </p:cNvSpPr>
            <p:nvPr/>
          </p:nvSpPr>
          <p:spPr bwMode="auto">
            <a:xfrm>
              <a:off x="3410" y="2379"/>
              <a:ext cx="8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H(2)</a:t>
              </a:r>
            </a:p>
          </p:txBody>
        </p:sp>
        <p:sp>
          <p:nvSpPr>
            <p:cNvPr id="20496" name="Rectangle 14"/>
            <p:cNvSpPr>
              <a:spLocks noChangeArrowheads="1"/>
            </p:cNvSpPr>
            <p:nvPr/>
          </p:nvSpPr>
          <p:spPr bwMode="auto">
            <a:xfrm>
              <a:off x="3616" y="3720"/>
              <a:ext cx="11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2000" b="1">
                  <a:latin typeface="Times New Roman" pitchFamily="18" charset="0"/>
                </a:rPr>
                <a:t>z</a:t>
              </a:r>
              <a:r>
                <a:rPr kumimoji="1" lang="en-US" altLang="zh-CN" sz="2000" b="1" baseline="300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20497" name="Text Box 15"/>
            <p:cNvSpPr txBox="1">
              <a:spLocks noChangeArrowheads="1"/>
            </p:cNvSpPr>
            <p:nvPr/>
          </p:nvSpPr>
          <p:spPr bwMode="auto">
            <a:xfrm>
              <a:off x="3137" y="3195"/>
              <a:ext cx="11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itchFamily="18" charset="0"/>
                </a:rPr>
                <a:t>H(N-1)</a:t>
              </a:r>
            </a:p>
          </p:txBody>
        </p:sp>
        <p:sp>
          <p:nvSpPr>
            <p:cNvPr id="20498" name="Line 16"/>
            <p:cNvSpPr>
              <a:spLocks noChangeShapeType="1"/>
            </p:cNvSpPr>
            <p:nvPr/>
          </p:nvSpPr>
          <p:spPr bwMode="auto">
            <a:xfrm>
              <a:off x="4026" y="1272"/>
              <a:ext cx="0" cy="2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0499" name="Group 17"/>
            <p:cNvGrpSpPr>
              <a:grpSpLocks/>
            </p:cNvGrpSpPr>
            <p:nvPr/>
          </p:nvGrpSpPr>
          <p:grpSpPr bwMode="auto">
            <a:xfrm>
              <a:off x="2315" y="1272"/>
              <a:ext cx="1711" cy="291"/>
              <a:chOff x="2315" y="1272"/>
              <a:chExt cx="1711" cy="291"/>
            </a:xfrm>
          </p:grpSpPr>
          <p:sp>
            <p:nvSpPr>
              <p:cNvPr id="20541" name="Line 18"/>
              <p:cNvSpPr>
                <a:spLocks noChangeShapeType="1"/>
              </p:cNvSpPr>
              <p:nvPr/>
            </p:nvSpPr>
            <p:spPr bwMode="auto">
              <a:xfrm>
                <a:off x="2315" y="1272"/>
                <a:ext cx="89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42" name="Line 19"/>
              <p:cNvSpPr>
                <a:spLocks noChangeShapeType="1"/>
              </p:cNvSpPr>
              <p:nvPr/>
            </p:nvSpPr>
            <p:spPr bwMode="auto">
              <a:xfrm>
                <a:off x="3137" y="1272"/>
                <a:ext cx="6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43" name="Line 20"/>
              <p:cNvSpPr>
                <a:spLocks noChangeShapeType="1"/>
              </p:cNvSpPr>
              <p:nvPr/>
            </p:nvSpPr>
            <p:spPr bwMode="auto">
              <a:xfrm>
                <a:off x="3547" y="1272"/>
                <a:ext cx="0" cy="29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44" name="Line 21"/>
              <p:cNvSpPr>
                <a:spLocks noChangeShapeType="1"/>
              </p:cNvSpPr>
              <p:nvPr/>
            </p:nvSpPr>
            <p:spPr bwMode="auto">
              <a:xfrm flipH="1" flipV="1">
                <a:off x="2589" y="1272"/>
                <a:ext cx="548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45" name="Line 22"/>
              <p:cNvSpPr>
                <a:spLocks noChangeShapeType="1"/>
              </p:cNvSpPr>
              <p:nvPr/>
            </p:nvSpPr>
            <p:spPr bwMode="auto">
              <a:xfrm>
                <a:off x="3753" y="1272"/>
                <a:ext cx="27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0" name="Group 23"/>
            <p:cNvGrpSpPr>
              <a:grpSpLocks/>
            </p:cNvGrpSpPr>
            <p:nvPr/>
          </p:nvGrpSpPr>
          <p:grpSpPr bwMode="auto">
            <a:xfrm>
              <a:off x="2315" y="3545"/>
              <a:ext cx="1711" cy="408"/>
              <a:chOff x="2315" y="3545"/>
              <a:chExt cx="1711" cy="408"/>
            </a:xfrm>
          </p:grpSpPr>
          <p:sp>
            <p:nvSpPr>
              <p:cNvPr id="20534" name="Line 24"/>
              <p:cNvSpPr>
                <a:spLocks noChangeShapeType="1"/>
              </p:cNvSpPr>
              <p:nvPr/>
            </p:nvSpPr>
            <p:spPr bwMode="auto">
              <a:xfrm>
                <a:off x="2315" y="3545"/>
                <a:ext cx="89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5" name="Line 25"/>
              <p:cNvSpPr>
                <a:spLocks noChangeShapeType="1"/>
              </p:cNvSpPr>
              <p:nvPr/>
            </p:nvSpPr>
            <p:spPr bwMode="auto">
              <a:xfrm>
                <a:off x="3137" y="3545"/>
                <a:ext cx="54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6" name="Line 26"/>
              <p:cNvSpPr>
                <a:spLocks noChangeShapeType="1"/>
              </p:cNvSpPr>
              <p:nvPr/>
            </p:nvSpPr>
            <p:spPr bwMode="auto">
              <a:xfrm>
                <a:off x="3547" y="3545"/>
                <a:ext cx="0" cy="2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7" name="Line 27"/>
              <p:cNvSpPr>
                <a:spLocks noChangeShapeType="1"/>
              </p:cNvSpPr>
              <p:nvPr/>
            </p:nvSpPr>
            <p:spPr bwMode="auto">
              <a:xfrm>
                <a:off x="3547" y="3778"/>
                <a:ext cx="0" cy="17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8" name="Line 28"/>
              <p:cNvSpPr>
                <a:spLocks noChangeShapeType="1"/>
              </p:cNvSpPr>
              <p:nvPr/>
            </p:nvSpPr>
            <p:spPr bwMode="auto">
              <a:xfrm flipH="1" flipV="1">
                <a:off x="3000" y="3720"/>
                <a:ext cx="547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9" name="Line 29"/>
              <p:cNvSpPr>
                <a:spLocks noChangeShapeType="1"/>
              </p:cNvSpPr>
              <p:nvPr/>
            </p:nvSpPr>
            <p:spPr bwMode="auto">
              <a:xfrm flipH="1" flipV="1">
                <a:off x="2589" y="3545"/>
                <a:ext cx="548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40" name="Line 30"/>
              <p:cNvSpPr>
                <a:spLocks noChangeShapeType="1"/>
              </p:cNvSpPr>
              <p:nvPr/>
            </p:nvSpPr>
            <p:spPr bwMode="auto">
              <a:xfrm>
                <a:off x="3684" y="3545"/>
                <a:ext cx="34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1" name="Group 31"/>
            <p:cNvGrpSpPr>
              <a:grpSpLocks/>
            </p:cNvGrpSpPr>
            <p:nvPr/>
          </p:nvGrpSpPr>
          <p:grpSpPr bwMode="auto">
            <a:xfrm>
              <a:off x="2315" y="2729"/>
              <a:ext cx="1711" cy="408"/>
              <a:chOff x="2315" y="2729"/>
              <a:chExt cx="1711" cy="408"/>
            </a:xfrm>
          </p:grpSpPr>
          <p:sp>
            <p:nvSpPr>
              <p:cNvPr id="20527" name="Line 32"/>
              <p:cNvSpPr>
                <a:spLocks noChangeShapeType="1"/>
              </p:cNvSpPr>
              <p:nvPr/>
            </p:nvSpPr>
            <p:spPr bwMode="auto">
              <a:xfrm>
                <a:off x="2315" y="2729"/>
                <a:ext cx="89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8" name="Line 33"/>
              <p:cNvSpPr>
                <a:spLocks noChangeShapeType="1"/>
              </p:cNvSpPr>
              <p:nvPr/>
            </p:nvSpPr>
            <p:spPr bwMode="auto">
              <a:xfrm>
                <a:off x="3137" y="2729"/>
                <a:ext cx="54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9" name="Line 34"/>
              <p:cNvSpPr>
                <a:spLocks noChangeShapeType="1"/>
              </p:cNvSpPr>
              <p:nvPr/>
            </p:nvSpPr>
            <p:spPr bwMode="auto">
              <a:xfrm>
                <a:off x="3547" y="2729"/>
                <a:ext cx="0" cy="2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0" name="Line 35"/>
              <p:cNvSpPr>
                <a:spLocks noChangeShapeType="1"/>
              </p:cNvSpPr>
              <p:nvPr/>
            </p:nvSpPr>
            <p:spPr bwMode="auto">
              <a:xfrm>
                <a:off x="3547" y="2962"/>
                <a:ext cx="0" cy="17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1" name="Line 36"/>
              <p:cNvSpPr>
                <a:spLocks noChangeShapeType="1"/>
              </p:cNvSpPr>
              <p:nvPr/>
            </p:nvSpPr>
            <p:spPr bwMode="auto">
              <a:xfrm flipH="1" flipV="1">
                <a:off x="3000" y="2904"/>
                <a:ext cx="547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2" name="Line 37"/>
              <p:cNvSpPr>
                <a:spLocks noChangeShapeType="1"/>
              </p:cNvSpPr>
              <p:nvPr/>
            </p:nvSpPr>
            <p:spPr bwMode="auto">
              <a:xfrm flipH="1" flipV="1">
                <a:off x="2589" y="2729"/>
                <a:ext cx="548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33" name="Line 38"/>
              <p:cNvSpPr>
                <a:spLocks noChangeShapeType="1"/>
              </p:cNvSpPr>
              <p:nvPr/>
            </p:nvSpPr>
            <p:spPr bwMode="auto">
              <a:xfrm>
                <a:off x="3616" y="2729"/>
                <a:ext cx="41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0502" name="Group 39"/>
            <p:cNvGrpSpPr>
              <a:grpSpLocks/>
            </p:cNvGrpSpPr>
            <p:nvPr/>
          </p:nvGrpSpPr>
          <p:grpSpPr bwMode="auto">
            <a:xfrm>
              <a:off x="672" y="2030"/>
              <a:ext cx="4176" cy="408"/>
              <a:chOff x="672" y="2030"/>
              <a:chExt cx="4176" cy="408"/>
            </a:xfrm>
          </p:grpSpPr>
          <p:sp>
            <p:nvSpPr>
              <p:cNvPr id="20511" name="Line 40"/>
              <p:cNvSpPr>
                <a:spLocks noChangeShapeType="1"/>
              </p:cNvSpPr>
              <p:nvPr/>
            </p:nvSpPr>
            <p:spPr bwMode="auto">
              <a:xfrm>
                <a:off x="2315" y="2030"/>
                <a:ext cx="89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2" name="Line 41"/>
              <p:cNvSpPr>
                <a:spLocks noChangeShapeType="1"/>
              </p:cNvSpPr>
              <p:nvPr/>
            </p:nvSpPr>
            <p:spPr bwMode="auto">
              <a:xfrm>
                <a:off x="3137" y="2030"/>
                <a:ext cx="54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3" name="Line 42"/>
              <p:cNvSpPr>
                <a:spLocks noChangeShapeType="1"/>
              </p:cNvSpPr>
              <p:nvPr/>
            </p:nvSpPr>
            <p:spPr bwMode="auto">
              <a:xfrm>
                <a:off x="3547" y="2030"/>
                <a:ext cx="0" cy="29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4" name="Line 43"/>
              <p:cNvSpPr>
                <a:spLocks noChangeShapeType="1"/>
              </p:cNvSpPr>
              <p:nvPr/>
            </p:nvSpPr>
            <p:spPr bwMode="auto">
              <a:xfrm>
                <a:off x="3547" y="2263"/>
                <a:ext cx="0" cy="17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5" name="Line 44"/>
              <p:cNvSpPr>
                <a:spLocks noChangeShapeType="1"/>
              </p:cNvSpPr>
              <p:nvPr/>
            </p:nvSpPr>
            <p:spPr bwMode="auto">
              <a:xfrm flipH="1" flipV="1">
                <a:off x="3000" y="2205"/>
                <a:ext cx="547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6" name="Line 45"/>
              <p:cNvSpPr>
                <a:spLocks noChangeShapeType="1"/>
              </p:cNvSpPr>
              <p:nvPr/>
            </p:nvSpPr>
            <p:spPr bwMode="auto">
              <a:xfrm flipH="1" flipV="1">
                <a:off x="2589" y="2030"/>
                <a:ext cx="548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7" name="Line 46"/>
              <p:cNvSpPr>
                <a:spLocks noChangeShapeType="1"/>
              </p:cNvSpPr>
              <p:nvPr/>
            </p:nvSpPr>
            <p:spPr bwMode="auto">
              <a:xfrm>
                <a:off x="3616" y="2030"/>
                <a:ext cx="41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8" name="Line 47"/>
              <p:cNvSpPr>
                <a:spLocks noChangeShapeType="1"/>
              </p:cNvSpPr>
              <p:nvPr/>
            </p:nvSpPr>
            <p:spPr bwMode="auto">
              <a:xfrm>
                <a:off x="672" y="2030"/>
                <a:ext cx="34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oval" w="med" len="med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9" name="Line 48"/>
              <p:cNvSpPr>
                <a:spLocks noChangeShapeType="1"/>
              </p:cNvSpPr>
              <p:nvPr/>
            </p:nvSpPr>
            <p:spPr bwMode="auto">
              <a:xfrm>
                <a:off x="877" y="2030"/>
                <a:ext cx="82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0" name="Line 49"/>
              <p:cNvSpPr>
                <a:spLocks noChangeShapeType="1"/>
              </p:cNvSpPr>
              <p:nvPr/>
            </p:nvSpPr>
            <p:spPr bwMode="auto">
              <a:xfrm>
                <a:off x="1699" y="2030"/>
                <a:ext cx="61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1" name="Line 50"/>
              <p:cNvSpPr>
                <a:spLocks noChangeShapeType="1"/>
              </p:cNvSpPr>
              <p:nvPr/>
            </p:nvSpPr>
            <p:spPr bwMode="auto">
              <a:xfrm>
                <a:off x="1220" y="2030"/>
                <a:ext cx="0" cy="29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2" name="Line 51"/>
              <p:cNvSpPr>
                <a:spLocks noChangeShapeType="1"/>
              </p:cNvSpPr>
              <p:nvPr/>
            </p:nvSpPr>
            <p:spPr bwMode="auto">
              <a:xfrm>
                <a:off x="1220" y="2321"/>
                <a:ext cx="41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3" name="Line 52"/>
              <p:cNvSpPr>
                <a:spLocks noChangeShapeType="1"/>
              </p:cNvSpPr>
              <p:nvPr/>
            </p:nvSpPr>
            <p:spPr bwMode="auto">
              <a:xfrm>
                <a:off x="1562" y="2321"/>
                <a:ext cx="41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4" name="Line 53"/>
              <p:cNvSpPr>
                <a:spLocks noChangeShapeType="1"/>
              </p:cNvSpPr>
              <p:nvPr/>
            </p:nvSpPr>
            <p:spPr bwMode="auto">
              <a:xfrm flipV="1">
                <a:off x="1973" y="2030"/>
                <a:ext cx="0" cy="29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5" name="Line 54"/>
              <p:cNvSpPr>
                <a:spLocks noChangeShapeType="1"/>
              </p:cNvSpPr>
              <p:nvPr/>
            </p:nvSpPr>
            <p:spPr bwMode="auto">
              <a:xfrm>
                <a:off x="4026" y="2030"/>
                <a:ext cx="41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6" name="Line 55"/>
              <p:cNvSpPr>
                <a:spLocks noChangeShapeType="1"/>
              </p:cNvSpPr>
              <p:nvPr/>
            </p:nvSpPr>
            <p:spPr bwMode="auto">
              <a:xfrm>
                <a:off x="4369" y="2030"/>
                <a:ext cx="47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oval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20503" name="Object 56"/>
            <p:cNvGraphicFramePr>
              <a:graphicFrameLocks noChangeAspect="1"/>
            </p:cNvGraphicFramePr>
            <p:nvPr/>
          </p:nvGraphicFramePr>
          <p:xfrm>
            <a:off x="4300" y="1622"/>
            <a:ext cx="397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7" name="公式" r:id="rId4" imgW="171450" imgH="362040" progId="Equation.3">
                    <p:embed/>
                  </p:oleObj>
                </mc:Choice>
                <mc:Fallback>
                  <p:oleObj name="公式" r:id="rId4" imgW="171450" imgH="362040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0" y="1622"/>
                          <a:ext cx="397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04" name="Rectangle 57"/>
            <p:cNvSpPr>
              <a:spLocks noChangeArrowheads="1"/>
            </p:cNvSpPr>
            <p:nvPr/>
          </p:nvSpPr>
          <p:spPr bwMode="auto">
            <a:xfrm>
              <a:off x="1288" y="2321"/>
              <a:ext cx="11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zh-CN" sz="2000" b="1">
                  <a:latin typeface="Times New Roman" pitchFamily="18" charset="0"/>
                </a:rPr>
                <a:t>-</a:t>
              </a:r>
              <a:r>
                <a:rPr kumimoji="1" lang="en-US" altLang="zh-CN" sz="2000" b="1">
                  <a:latin typeface="Times New Roman" pitchFamily="18" charset="0"/>
                </a:rPr>
                <a:t>z</a:t>
              </a:r>
              <a:r>
                <a:rPr kumimoji="1" lang="en-US" altLang="zh-CN" sz="2000" b="1" baseline="30000">
                  <a:latin typeface="Times New Roman" pitchFamily="18" charset="0"/>
                </a:rPr>
                <a:t>-N</a:t>
              </a:r>
            </a:p>
          </p:txBody>
        </p:sp>
        <p:sp>
          <p:nvSpPr>
            <p:cNvPr id="20505" name="Rectangle 58"/>
            <p:cNvSpPr>
              <a:spLocks noChangeArrowheads="1"/>
            </p:cNvSpPr>
            <p:nvPr/>
          </p:nvSpPr>
          <p:spPr bwMode="auto">
            <a:xfrm>
              <a:off x="624" y="1680"/>
              <a:ext cx="115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zh-CN" sz="2800" b="1">
                  <a:latin typeface="Times New Roman" pitchFamily="18" charset="0"/>
                </a:rPr>
                <a:t>x(n)</a:t>
              </a:r>
              <a:endParaRPr kumimoji="1" lang="en-US" altLang="zh-CN" sz="2800" b="1" baseline="30000">
                <a:latin typeface="Times New Roman" pitchFamily="18" charset="0"/>
              </a:endParaRPr>
            </a:p>
          </p:txBody>
        </p:sp>
        <p:graphicFrame>
          <p:nvGraphicFramePr>
            <p:cNvPr id="20506" name="Object 59"/>
            <p:cNvGraphicFramePr>
              <a:graphicFrameLocks noChangeAspect="1"/>
            </p:cNvGraphicFramePr>
            <p:nvPr/>
          </p:nvGraphicFramePr>
          <p:xfrm>
            <a:off x="2832" y="1536"/>
            <a:ext cx="360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8" name="Equation" r:id="rId6" imgW="200070" imgH="209460" progId="Equation.3">
                    <p:embed/>
                  </p:oleObj>
                </mc:Choice>
                <mc:Fallback>
                  <p:oleObj name="Equation" r:id="rId6" imgW="200070" imgH="209460" progId="Equation.3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2" y="1536"/>
                          <a:ext cx="360" cy="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7" name="Object 60"/>
            <p:cNvGraphicFramePr>
              <a:graphicFrameLocks noChangeAspect="1"/>
            </p:cNvGraphicFramePr>
            <p:nvPr/>
          </p:nvGraphicFramePr>
          <p:xfrm>
            <a:off x="2746" y="2321"/>
            <a:ext cx="439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9" name="Equation" r:id="rId8" imgW="247590" imgH="209460" progId="Equation.3">
                    <p:embed/>
                  </p:oleObj>
                </mc:Choice>
                <mc:Fallback>
                  <p:oleObj name="Equation" r:id="rId8" imgW="247590" imgH="209460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6" y="2321"/>
                          <a:ext cx="439" cy="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8" name="Object 61"/>
            <p:cNvGraphicFramePr>
              <a:graphicFrameLocks noChangeAspect="1"/>
            </p:cNvGraphicFramePr>
            <p:nvPr/>
          </p:nvGraphicFramePr>
          <p:xfrm>
            <a:off x="2677" y="2962"/>
            <a:ext cx="440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0" name="Equation" r:id="rId10" imgW="247590" imgH="209460" progId="Equation.3">
                    <p:embed/>
                  </p:oleObj>
                </mc:Choice>
                <mc:Fallback>
                  <p:oleObj name="Equation" r:id="rId10" imgW="247590" imgH="209460" progId="Equation.3">
                    <p:embed/>
                    <p:pic>
                      <p:nvPicPr>
                        <p:cNvPr id="0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7" y="2962"/>
                          <a:ext cx="440" cy="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9" name="Object 62"/>
            <p:cNvGraphicFramePr>
              <a:graphicFrameLocks noChangeAspect="1"/>
            </p:cNvGraphicFramePr>
            <p:nvPr/>
          </p:nvGraphicFramePr>
          <p:xfrm>
            <a:off x="2518" y="3778"/>
            <a:ext cx="758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1" name="Equation" r:id="rId12" imgW="457110" imgH="209460" progId="Equation.3">
                    <p:embed/>
                  </p:oleObj>
                </mc:Choice>
                <mc:Fallback>
                  <p:oleObj name="Equation" r:id="rId12" imgW="457110" imgH="209460" progId="Equation.3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8" y="3778"/>
                          <a:ext cx="758" cy="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0" name="Text Box 63"/>
            <p:cNvSpPr txBox="1">
              <a:spLocks noChangeArrowheads="1"/>
            </p:cNvSpPr>
            <p:nvPr/>
          </p:nvSpPr>
          <p:spPr bwMode="auto">
            <a:xfrm>
              <a:off x="2383" y="2904"/>
              <a:ext cx="6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0"/>
                </a:lnSpc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</a:rPr>
                <a:t>.</a:t>
              </a:r>
            </a:p>
            <a:p>
              <a:pPr eaLnBrk="1" hangingPunct="1">
                <a:lnSpc>
                  <a:spcPct val="0"/>
                </a:lnSpc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</a:rPr>
                <a:t>.</a:t>
              </a:r>
            </a:p>
            <a:p>
              <a:pPr eaLnBrk="1" hangingPunct="1">
                <a:lnSpc>
                  <a:spcPct val="0"/>
                </a:lnSpc>
                <a:spcBef>
                  <a:spcPct val="50000"/>
                </a:spcBef>
              </a:pPr>
              <a:r>
                <a:rPr kumimoji="1" lang="en-US" altLang="zh-CN" sz="2400">
                  <a:latin typeface="Times New Roman" pitchFamily="18" charset="0"/>
                </a:rPr>
                <a:t>.</a:t>
              </a:r>
            </a:p>
          </p:txBody>
        </p:sp>
      </p:grpSp>
      <p:sp>
        <p:nvSpPr>
          <p:cNvPr id="20485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2A6ED6E1-37D3-40C5-8DA3-0A3621110DA0}" type="slidenum">
              <a:rPr lang="en-US" altLang="zh-CN" smtClean="0"/>
              <a:pPr eaLnBrk="1" hangingPunct="1"/>
              <a:t>19</a:t>
            </a:fld>
            <a:endParaRPr lang="en-US" altLang="zh-CN"/>
          </a:p>
        </p:txBody>
      </p:sp>
      <p:graphicFrame>
        <p:nvGraphicFramePr>
          <p:cNvPr id="66" name="Object 8">
            <a:extLst>
              <a:ext uri="{FF2B5EF4-FFF2-40B4-BE49-F238E27FC236}">
                <a16:creationId xmlns:a16="http://schemas.microsoft.com/office/drawing/2014/main" id="{A5B75ECA-7003-46DC-8AAE-051BF55B8B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8566466"/>
              </p:ext>
            </p:extLst>
          </p:nvPr>
        </p:nvGraphicFramePr>
        <p:xfrm>
          <a:off x="3715430" y="539401"/>
          <a:ext cx="5262563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2" name="公式" r:id="rId14" imgW="2032000" imgH="444500" progId="Equation.3">
                  <p:embed/>
                </p:oleObj>
              </mc:Choice>
              <mc:Fallback>
                <p:oleObj name="公式" r:id="rId14" imgW="2032000" imgH="444500" progId="Equation.3">
                  <p:embed/>
                  <p:pic>
                    <p:nvPicPr>
                      <p:cNvPr id="133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-6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5430" y="539401"/>
                        <a:ext cx="5262563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49B9E0F-3FB8-448A-92CC-375D11E26680}"/>
              </a:ext>
            </a:extLst>
          </p:cNvPr>
          <p:cNvSpPr/>
          <p:nvPr/>
        </p:nvSpPr>
        <p:spPr>
          <a:xfrm>
            <a:off x="8043862" y="5388228"/>
            <a:ext cx="560583" cy="34502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9750" y="476250"/>
            <a:ext cx="6659563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>
                <a:latin typeface="Times New Roman" pitchFamily="18" charset="0"/>
              </a:rPr>
              <a:t>FIR</a:t>
            </a:r>
            <a:r>
              <a:rPr lang="zh-CN" altLang="en-US" sz="3200" b="1">
                <a:latin typeface="Times New Roman" pitchFamily="18" charset="0"/>
              </a:rPr>
              <a:t>滤波器的频率抽样型结构特点</a:t>
            </a:r>
          </a:p>
        </p:txBody>
      </p:sp>
      <p:grpSp>
        <p:nvGrpSpPr>
          <p:cNvPr id="18448" name="Group 16"/>
          <p:cNvGrpSpPr>
            <a:grpSpLocks/>
          </p:cNvGrpSpPr>
          <p:nvPr/>
        </p:nvGrpSpPr>
        <p:grpSpPr bwMode="auto">
          <a:xfrm>
            <a:off x="0" y="3833813"/>
            <a:ext cx="8748713" cy="2332037"/>
            <a:chOff x="0" y="2415"/>
            <a:chExt cx="5511" cy="1469"/>
          </a:xfrm>
        </p:grpSpPr>
        <p:graphicFrame>
          <p:nvGraphicFramePr>
            <p:cNvPr id="21518" name="Object 5"/>
            <p:cNvGraphicFramePr>
              <a:graphicFrameLocks noChangeAspect="1"/>
            </p:cNvGraphicFramePr>
            <p:nvPr/>
          </p:nvGraphicFramePr>
          <p:xfrm>
            <a:off x="4513" y="2432"/>
            <a:ext cx="450" cy="3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5" name="公式" r:id="rId3" imgW="291973" imgH="241195" progId="Equation.3">
                    <p:embed/>
                  </p:oleObj>
                </mc:Choice>
                <mc:Fallback>
                  <p:oleObj name="公式" r:id="rId3" imgW="291973" imgH="241195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7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3" y="2432"/>
                          <a:ext cx="450" cy="3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9" name="Rectangle 7"/>
            <p:cNvSpPr>
              <a:spLocks noChangeArrowheads="1"/>
            </p:cNvSpPr>
            <p:nvPr/>
          </p:nvSpPr>
          <p:spPr bwMode="auto">
            <a:xfrm>
              <a:off x="0" y="2415"/>
              <a:ext cx="5511" cy="1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en-US" altLang="zh-CN" sz="3200" b="1">
                  <a:latin typeface="Times New Roman" pitchFamily="18" charset="0"/>
                </a:rPr>
                <a:t>	</a:t>
              </a:r>
              <a:r>
                <a:rPr lang="en-US" altLang="zh-CN" sz="3200" b="1">
                  <a:latin typeface="Times New Roman" pitchFamily="18" charset="0"/>
                  <a:sym typeface="Wingdings" pitchFamily="2" charset="2"/>
                </a:rPr>
                <a:t>  </a:t>
              </a:r>
              <a:r>
                <a:rPr lang="zh-CN" altLang="en-US" sz="3200" b="1">
                  <a:latin typeface="Times New Roman" pitchFamily="18" charset="0"/>
                  <a:sym typeface="Wingdings" pitchFamily="2" charset="2"/>
                </a:rPr>
                <a:t>所有极点都是单位圆上，当系数          量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  <a:sym typeface="Wingdings" pitchFamily="2" charset="2"/>
                </a:rPr>
                <a:t>           化时，极点移动，有些极点就不能和零点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  <a:sym typeface="Wingdings" pitchFamily="2" charset="2"/>
                </a:rPr>
                <a:t>           抵消（零点由延时单元确定，不受量化影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  <a:sym typeface="Wingdings" pitchFamily="2" charset="2"/>
                </a:rPr>
                <a:t>            响）。</a:t>
              </a:r>
              <a:endParaRPr lang="zh-CN" altLang="en-US" sz="3200" b="1">
                <a:latin typeface="Times New Roman" pitchFamily="18" charset="0"/>
              </a:endParaRPr>
            </a:p>
          </p:txBody>
        </p:sp>
      </p:grpSp>
      <p:grpSp>
        <p:nvGrpSpPr>
          <p:cNvPr id="18446" name="Group 14"/>
          <p:cNvGrpSpPr>
            <a:grpSpLocks/>
          </p:cNvGrpSpPr>
          <p:nvPr/>
        </p:nvGrpSpPr>
        <p:grpSpPr bwMode="auto">
          <a:xfrm>
            <a:off x="0" y="1268413"/>
            <a:ext cx="8748713" cy="1800225"/>
            <a:chOff x="0" y="799"/>
            <a:chExt cx="5511" cy="1134"/>
          </a:xfrm>
        </p:grpSpPr>
        <p:sp>
          <p:nvSpPr>
            <p:cNvPr id="21515" name="Rectangle 8"/>
            <p:cNvSpPr>
              <a:spLocks noChangeArrowheads="1"/>
            </p:cNvSpPr>
            <p:nvPr/>
          </p:nvSpPr>
          <p:spPr bwMode="auto">
            <a:xfrm>
              <a:off x="0" y="799"/>
              <a:ext cx="5511" cy="1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en-US" altLang="zh-CN" sz="3200" b="1">
                  <a:latin typeface="Times New Roman" pitchFamily="18" charset="0"/>
                </a:rPr>
                <a:t>	</a:t>
              </a:r>
              <a:r>
                <a:rPr lang="en-US" altLang="zh-CN" sz="3200" b="1">
                  <a:latin typeface="Times New Roman" pitchFamily="18" charset="0"/>
                  <a:sym typeface="Wingdings" pitchFamily="2" charset="2"/>
                </a:rPr>
                <a:t> </a:t>
              </a:r>
              <a:r>
                <a:rPr lang="zh-CN" altLang="en-US" sz="3200" b="1">
                  <a:latin typeface="Times New Roman" pitchFamily="18" charset="0"/>
                </a:rPr>
                <a:t>控制滤波器的频率响应很方便，因为系数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</a:rPr>
                <a:t>                    就是滤波器在               处的频率响应。</a:t>
              </a:r>
            </a:p>
          </p:txBody>
        </p:sp>
        <p:graphicFrame>
          <p:nvGraphicFramePr>
            <p:cNvPr id="21516" name="Object 9"/>
            <p:cNvGraphicFramePr>
              <a:graphicFrameLocks noChangeAspect="1"/>
            </p:cNvGraphicFramePr>
            <p:nvPr/>
          </p:nvGraphicFramePr>
          <p:xfrm>
            <a:off x="748" y="1207"/>
            <a:ext cx="568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6" name="公式" r:id="rId5" imgW="368140" imgH="203112" progId="Equation.3">
                    <p:embed/>
                  </p:oleObj>
                </mc:Choice>
                <mc:Fallback>
                  <p:oleObj name="公式" r:id="rId5" imgW="368140" imgH="203112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7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1207"/>
                          <a:ext cx="568" cy="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Object 11"/>
            <p:cNvGraphicFramePr>
              <a:graphicFrameLocks noChangeAspect="1"/>
            </p:cNvGraphicFramePr>
            <p:nvPr/>
          </p:nvGraphicFramePr>
          <p:xfrm>
            <a:off x="2925" y="1117"/>
            <a:ext cx="909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7" name="Equation" r:id="rId7" imgW="628560" imgH="362040" progId="Equation.DSMT4">
                    <p:embed/>
                  </p:oleObj>
                </mc:Choice>
                <mc:Fallback>
                  <p:oleObj name="Equation" r:id="rId7" imgW="628560" imgH="36204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5" y="1117"/>
                          <a:ext cx="909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47" name="Group 15"/>
          <p:cNvGrpSpPr>
            <a:grpSpLocks/>
          </p:cNvGrpSpPr>
          <p:nvPr/>
        </p:nvGrpSpPr>
        <p:grpSpPr bwMode="auto">
          <a:xfrm>
            <a:off x="0" y="2708275"/>
            <a:ext cx="8748713" cy="1225550"/>
            <a:chOff x="0" y="1706"/>
            <a:chExt cx="5511" cy="772"/>
          </a:xfrm>
        </p:grpSpPr>
        <p:graphicFrame>
          <p:nvGraphicFramePr>
            <p:cNvPr id="21512" name="Object 3"/>
            <p:cNvGraphicFramePr>
              <a:graphicFrameLocks noChangeAspect="1"/>
            </p:cNvGraphicFramePr>
            <p:nvPr/>
          </p:nvGraphicFramePr>
          <p:xfrm>
            <a:off x="2154" y="1706"/>
            <a:ext cx="450" cy="3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8" name="公式" r:id="rId9" imgW="291973" imgH="241195" progId="Equation.3">
                    <p:embed/>
                  </p:oleObj>
                </mc:Choice>
                <mc:Fallback>
                  <p:oleObj name="公式" r:id="rId9" imgW="291973" imgH="241195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7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1706"/>
                          <a:ext cx="450" cy="3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3" name="Object 6"/>
            <p:cNvGraphicFramePr>
              <a:graphicFrameLocks noChangeAspect="1"/>
            </p:cNvGraphicFramePr>
            <p:nvPr/>
          </p:nvGraphicFramePr>
          <p:xfrm>
            <a:off x="1292" y="1752"/>
            <a:ext cx="568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9" name="公式" r:id="rId10" imgW="368140" imgH="203112" progId="Equation.3">
                    <p:embed/>
                  </p:oleObj>
                </mc:Choice>
                <mc:Fallback>
                  <p:oleObj name="公式" r:id="rId10" imgW="368140" imgH="203112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7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2" y="1752"/>
                          <a:ext cx="568" cy="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4" name="Rectangle 12"/>
            <p:cNvSpPr>
              <a:spLocks noChangeArrowheads="1"/>
            </p:cNvSpPr>
            <p:nvPr/>
          </p:nvSpPr>
          <p:spPr bwMode="auto">
            <a:xfrm>
              <a:off x="0" y="1706"/>
              <a:ext cx="5511" cy="7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en-US" altLang="zh-CN" sz="3200" b="1">
                  <a:latin typeface="Times New Roman" pitchFamily="18" charset="0"/>
                </a:rPr>
                <a:t>	</a:t>
              </a:r>
              <a:r>
                <a:rPr lang="en-US" altLang="zh-CN" sz="3200" b="1">
                  <a:latin typeface="Times New Roman" pitchFamily="18" charset="0"/>
                  <a:sym typeface="Wingdings" pitchFamily="2" charset="2"/>
                </a:rPr>
                <a:t> </a:t>
              </a:r>
              <a:r>
                <a:rPr lang="zh-CN" altLang="en-US" sz="3200" b="1">
                  <a:latin typeface="Times New Roman" pitchFamily="18" charset="0"/>
                  <a:sym typeface="Wingdings" pitchFamily="2" charset="2"/>
                </a:rPr>
                <a:t>系数         和        都是复数，增加了乘法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  <a:sym typeface="Wingdings" pitchFamily="2" charset="2"/>
                </a:rPr>
                <a:t>           次数和存储量；</a:t>
              </a:r>
              <a:endParaRPr lang="zh-CN" altLang="en-US" sz="3200" b="1">
                <a:latin typeface="Times New Roman" pitchFamily="18" charset="0"/>
              </a:endParaRPr>
            </a:p>
          </p:txBody>
        </p:sp>
      </p:grp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6065838"/>
            <a:ext cx="8748713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>
                <a:latin typeface="Times New Roman" pitchFamily="18" charset="0"/>
                <a:sym typeface="Wingdings" pitchFamily="2" charset="2"/>
              </a:rPr>
              <a:t>       </a:t>
            </a:r>
            <a:r>
              <a:rPr lang="zh-CN" altLang="en-US" sz="3200" b="1">
                <a:latin typeface="Times New Roman" pitchFamily="18" charset="0"/>
                <a:sym typeface="Wingdings" pitchFamily="2" charset="2"/>
              </a:rPr>
              <a:t>如果极点移到单位圆外，则系统不稳定。</a:t>
            </a:r>
            <a:endParaRPr lang="zh-CN" altLang="en-US" sz="3200" b="1">
              <a:latin typeface="Times New Roman" pitchFamily="18" charset="0"/>
            </a:endParaRPr>
          </a:p>
        </p:txBody>
      </p:sp>
      <p:sp>
        <p:nvSpPr>
          <p:cNvPr id="21511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F681488D-E1F6-4173-A560-5D69A660F3A1}" type="slidenum">
              <a:rPr lang="en-US" altLang="zh-CN" smtClean="0"/>
              <a:pPr eaLnBrk="1" hangingPunct="1"/>
              <a:t>20</a:t>
            </a:fld>
            <a:endParaRPr lang="en-US" altLang="zh-CN"/>
          </a:p>
        </p:txBody>
      </p:sp>
      <p:sp>
        <p:nvSpPr>
          <p:cNvPr id="2" name="动作按钮: 后退或前一项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23FECBC-8352-4320-A1DD-0F16BC64E01A}"/>
              </a:ext>
            </a:extLst>
          </p:cNvPr>
          <p:cNvSpPr/>
          <p:nvPr/>
        </p:nvSpPr>
        <p:spPr>
          <a:xfrm>
            <a:off x="8028384" y="5589587"/>
            <a:ext cx="658416" cy="33972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95288" y="404813"/>
            <a:ext cx="8748712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如何解决此问题（系数量化后可能不稳定）？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95288" y="1412875"/>
            <a:ext cx="8748712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>
                <a:sym typeface="Wingdings" pitchFamily="2" charset="2"/>
              </a:rPr>
              <a:t> </a:t>
            </a:r>
            <a:r>
              <a:rPr lang="zh-CN" altLang="en-US" sz="3200" b="1">
                <a:sym typeface="Wingdings" pitchFamily="2" charset="2"/>
              </a:rPr>
              <a:t>将所有的零极点都移到单位圆内靠近单位圆的圆上。</a:t>
            </a:r>
            <a:endParaRPr lang="zh-CN" altLang="en-US" sz="3200" b="1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95288" y="2636838"/>
            <a:ext cx="8748712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设新单位圆的半径为</a:t>
            </a:r>
            <a:r>
              <a:rPr lang="en-US" altLang="zh-CN" sz="3200" b="1"/>
              <a:t>r, </a:t>
            </a:r>
            <a:r>
              <a:rPr lang="zh-CN" altLang="en-US" sz="3200" b="1"/>
              <a:t>（</a:t>
            </a:r>
            <a:r>
              <a:rPr lang="en-US" altLang="zh-CN" sz="3200" b="1"/>
              <a:t>r</a:t>
            </a:r>
            <a:r>
              <a:rPr lang="zh-CN" altLang="en-US" sz="3200" b="1"/>
              <a:t>小于但近似等于</a:t>
            </a:r>
            <a:r>
              <a:rPr lang="en-US" altLang="zh-CN" sz="3200" b="1"/>
              <a:t>1</a:t>
            </a:r>
            <a:r>
              <a:rPr lang="zh-CN" altLang="en-US" sz="3200" b="1"/>
              <a:t>）。则频率抽样结构的系统函数为：</a:t>
            </a: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1547813" y="4149725"/>
          <a:ext cx="5187950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6" name="公式" r:id="rId3" imgW="2120900" imgH="457200" progId="Equation.3">
                  <p:embed/>
                </p:oleObj>
              </mc:Choice>
              <mc:Fallback>
                <p:oleObj name="公式" r:id="rId3" imgW="21209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7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149725"/>
                        <a:ext cx="5187950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43C98D40-2997-40D4-BDBD-5E7DEBDA2018}" type="slidenum">
              <a:rPr lang="en-US" altLang="zh-CN" smtClean="0"/>
              <a:pPr eaLnBrk="1" hangingPunct="1"/>
              <a:t>21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  <p:bldP spid="194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288" y="404813"/>
            <a:ext cx="8208962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/>
              <a:t>          </a:t>
            </a:r>
            <a:r>
              <a:rPr lang="zh-CN" altLang="en-US" sz="3200" b="1"/>
              <a:t>为新抽样点上的抽样值，</a:t>
            </a: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1547813" y="2924175"/>
          <a:ext cx="5187950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5" name="公式" r:id="rId3" imgW="2120900" imgH="457200" progId="Equation.3">
                  <p:embed/>
                </p:oleObj>
              </mc:Choice>
              <mc:Fallback>
                <p:oleObj name="公式" r:id="rId3" imgW="212090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924175"/>
                        <a:ext cx="5187950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611188" y="476250"/>
          <a:ext cx="90011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6" name="公式" r:id="rId5" imgW="368140" imgH="203112" progId="Equation.3">
                  <p:embed/>
                </p:oleObj>
              </mc:Choice>
              <mc:Fallback>
                <p:oleObj name="公式" r:id="rId5" imgW="368140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76250"/>
                        <a:ext cx="90011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1187450" y="1341438"/>
          <a:ext cx="6480175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7" name="公式" r:id="rId7" imgW="2565400" imgH="482600" progId="Equation.3">
                  <p:embed/>
                </p:oleObj>
              </mc:Choice>
              <mc:Fallback>
                <p:oleObj name="公式" r:id="rId7" imgW="2565400" imgH="482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341438"/>
                        <a:ext cx="6480175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684213" y="3213100"/>
          <a:ext cx="465137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8" name="公式" r:id="rId9" imgW="190417" imgH="152334" progId="Equation.3">
                  <p:embed/>
                </p:oleObj>
              </mc:Choice>
              <mc:Fallback>
                <p:oleObj name="公式" r:id="rId9" imgW="190417" imgH="15233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213100"/>
                        <a:ext cx="465137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AEFABB43-DC45-480C-BDC6-CD49715D16D2}" type="slidenum">
              <a:rPr lang="en-US" altLang="zh-CN" smtClean="0"/>
              <a:pPr eaLnBrk="1" hangingPunct="1"/>
              <a:t>22</a:t>
            </a:fld>
            <a:endParaRPr lang="en-US" altLang="zh-CN"/>
          </a:p>
        </p:txBody>
      </p:sp>
      <p:sp>
        <p:nvSpPr>
          <p:cNvPr id="2" name="动作按钮: 后退或前一项 1">
            <a:hlinkClick r:id="rId11" action="ppaction://hlinksldjump" highlightClick="1"/>
          </p:cNvPr>
          <p:cNvSpPr/>
          <p:nvPr/>
        </p:nvSpPr>
        <p:spPr>
          <a:xfrm>
            <a:off x="7956550" y="3357563"/>
            <a:ext cx="647700" cy="431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79388" y="549275"/>
            <a:ext cx="8748712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可以对此式进行简化，化简为        个二阶的谐振滤波器。结构图如图</a:t>
            </a:r>
            <a:r>
              <a:rPr lang="en-US" altLang="zh-CN" sz="3200" b="1"/>
              <a:t>5-24</a:t>
            </a:r>
            <a:r>
              <a:rPr lang="zh-CN" altLang="en-US" sz="3200" b="1"/>
              <a:t>所示。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zh-CN" altLang="en-US" sz="3200" b="1"/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sym typeface="Wingdings" pitchFamily="2" charset="2"/>
              </a:rPr>
              <a:t> 推导过程</a:t>
            </a:r>
            <a:r>
              <a:rPr lang="zh-CN" altLang="en-US" sz="3200" b="1"/>
              <a:t>参见书</a:t>
            </a:r>
            <a:r>
              <a:rPr lang="en-US" altLang="zh-CN" sz="3200" b="1"/>
              <a:t>P212-P213</a:t>
            </a:r>
            <a:r>
              <a:rPr lang="zh-CN" altLang="en-US" sz="3200" b="1"/>
              <a:t>。不作要求。</a:t>
            </a: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5580063" y="549275"/>
          <a:ext cx="80645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2" name="公式" r:id="rId3" imgW="330200" imgH="228600" progId="Equation.3">
                  <p:embed/>
                </p:oleObj>
              </mc:Choice>
              <mc:Fallback>
                <p:oleObj name="公式" r:id="rId3" imgW="3302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549275"/>
                        <a:ext cx="80645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CCD921EB-B42E-49E5-9AB7-B596F3AA2A5E}" type="slidenum">
              <a:rPr lang="en-US" altLang="zh-CN" smtClean="0"/>
              <a:pPr eaLnBrk="1" hangingPunct="1"/>
              <a:t>23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755650" y="1628775"/>
            <a:ext cx="813752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Times New Roman" pitchFamily="18" charset="0"/>
              </a:rPr>
              <a:t>快速卷积， 即利用</a:t>
            </a:r>
            <a:r>
              <a:rPr lang="en-US" altLang="zh-CN" sz="3400" b="1">
                <a:latin typeface="Times New Roman" pitchFamily="18" charset="0"/>
              </a:rPr>
              <a:t>DFT</a:t>
            </a:r>
            <a:r>
              <a:rPr lang="zh-CN" altLang="en-US" sz="3400" b="1">
                <a:latin typeface="Times New Roman" pitchFamily="18" charset="0"/>
              </a:rPr>
              <a:t>来求卷积。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en-US" altLang="zh-CN" sz="3400" b="1">
              <a:latin typeface="Times New Roman" pitchFamily="18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Times New Roman" pitchFamily="18" charset="0"/>
              </a:rPr>
              <a:t>四、快速卷积结构</a:t>
            </a:r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2124075" y="4437063"/>
          <a:ext cx="423545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0" name="公式" r:id="rId3" imgW="2006600" imgH="482600" progId="Equation.3">
                  <p:embed/>
                </p:oleObj>
              </mc:Choice>
              <mc:Fallback>
                <p:oleObj name="公式" r:id="rId3" imgW="2006600" imgH="482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437063"/>
                        <a:ext cx="4235450" cy="101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2124075" y="5589588"/>
          <a:ext cx="417671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1" name="公式" r:id="rId5" imgW="2019300" imgH="482600" progId="Equation.3">
                  <p:embed/>
                </p:oleObj>
              </mc:Choice>
              <mc:Fallback>
                <p:oleObj name="公式" r:id="rId5" imgW="2019300" imgH="482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5589588"/>
                        <a:ext cx="4176713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684213" y="2997200"/>
            <a:ext cx="813752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>
                <a:latin typeface="Times New Roman" pitchFamily="18" charset="0"/>
              </a:rPr>
              <a:t>步骤为：</a:t>
            </a:r>
          </a:p>
        </p:txBody>
      </p:sp>
      <p:grpSp>
        <p:nvGrpSpPr>
          <p:cNvPr id="22541" name="Group 13"/>
          <p:cNvGrpSpPr>
            <a:grpSpLocks/>
          </p:cNvGrpSpPr>
          <p:nvPr/>
        </p:nvGrpSpPr>
        <p:grpSpPr bwMode="auto">
          <a:xfrm>
            <a:off x="755650" y="2276475"/>
            <a:ext cx="8137525" cy="720725"/>
            <a:chOff x="476" y="1434"/>
            <a:chExt cx="5126" cy="454"/>
          </a:xfrm>
        </p:grpSpPr>
        <p:graphicFrame>
          <p:nvGraphicFramePr>
            <p:cNvPr id="25613" name="Object 6"/>
            <p:cNvGraphicFramePr>
              <a:graphicFrameLocks noChangeAspect="1"/>
            </p:cNvGraphicFramePr>
            <p:nvPr/>
          </p:nvGraphicFramePr>
          <p:xfrm>
            <a:off x="1791" y="1525"/>
            <a:ext cx="1291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22" name="公式" r:id="rId7" imgW="952087" imgH="215806" progId="Equation.3">
                    <p:embed/>
                  </p:oleObj>
                </mc:Choice>
                <mc:Fallback>
                  <p:oleObj name="公式" r:id="rId7" imgW="952087" imgH="215806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1525"/>
                          <a:ext cx="1291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4" name="Rectangle 11"/>
            <p:cNvSpPr>
              <a:spLocks noChangeArrowheads="1"/>
            </p:cNvSpPr>
            <p:nvPr/>
          </p:nvSpPr>
          <p:spPr bwMode="auto">
            <a:xfrm>
              <a:off x="476" y="1434"/>
              <a:ext cx="5126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400" b="1">
                  <a:latin typeface="Times New Roman" pitchFamily="18" charset="0"/>
                </a:rPr>
                <a:t>条件：</a:t>
              </a:r>
            </a:p>
          </p:txBody>
        </p:sp>
      </p:grpSp>
      <p:grpSp>
        <p:nvGrpSpPr>
          <p:cNvPr id="22542" name="Group 14"/>
          <p:cNvGrpSpPr>
            <a:grpSpLocks/>
          </p:cNvGrpSpPr>
          <p:nvPr/>
        </p:nvGrpSpPr>
        <p:grpSpPr bwMode="auto">
          <a:xfrm>
            <a:off x="1006475" y="3716338"/>
            <a:ext cx="8137525" cy="792162"/>
            <a:chOff x="634" y="2341"/>
            <a:chExt cx="5126" cy="499"/>
          </a:xfrm>
        </p:grpSpPr>
        <p:graphicFrame>
          <p:nvGraphicFramePr>
            <p:cNvPr id="25610" name="Object 4"/>
            <p:cNvGraphicFramePr>
              <a:graphicFrameLocks noChangeAspect="1"/>
            </p:cNvGraphicFramePr>
            <p:nvPr/>
          </p:nvGraphicFramePr>
          <p:xfrm>
            <a:off x="2562" y="2387"/>
            <a:ext cx="499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23" name="公式" r:id="rId9" imgW="317225" imgH="203024" progId="Equation.3">
                    <p:embed/>
                  </p:oleObj>
                </mc:Choice>
                <mc:Fallback>
                  <p:oleObj name="公式" r:id="rId9" imgW="317225" imgH="203024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2" y="2387"/>
                          <a:ext cx="499" cy="3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1" name="Object 7"/>
            <p:cNvGraphicFramePr>
              <a:graphicFrameLocks noChangeAspect="1"/>
            </p:cNvGraphicFramePr>
            <p:nvPr/>
          </p:nvGraphicFramePr>
          <p:xfrm>
            <a:off x="1701" y="2387"/>
            <a:ext cx="499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724" name="公式" r:id="rId11" imgW="317225" imgH="203024" progId="Equation.3">
                    <p:embed/>
                  </p:oleObj>
                </mc:Choice>
                <mc:Fallback>
                  <p:oleObj name="公式" r:id="rId11" imgW="317225" imgH="203024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1" y="2387"/>
                          <a:ext cx="499" cy="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634" y="2341"/>
              <a:ext cx="5126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400" b="1">
                  <a:latin typeface="Times New Roman" pitchFamily="18" charset="0"/>
                </a:rPr>
                <a:t>（</a:t>
              </a:r>
              <a:r>
                <a:rPr lang="en-US" altLang="zh-CN" sz="3400" b="1">
                  <a:latin typeface="Times New Roman" pitchFamily="18" charset="0"/>
                </a:rPr>
                <a:t>1</a:t>
              </a:r>
              <a:r>
                <a:rPr lang="zh-CN" altLang="en-US" sz="3400" b="1">
                  <a:latin typeface="Times New Roman" pitchFamily="18" charset="0"/>
                </a:rPr>
                <a:t>）将         和         延长至</a:t>
              </a:r>
              <a:r>
                <a:rPr lang="en-US" altLang="zh-CN" sz="3400" b="1">
                  <a:latin typeface="Times New Roman" pitchFamily="18" charset="0"/>
                </a:rPr>
                <a:t>L</a:t>
              </a:r>
              <a:r>
                <a:rPr lang="zh-CN" altLang="en-US" sz="3400" b="1">
                  <a:latin typeface="Times New Roman" pitchFamily="18" charset="0"/>
                </a:rPr>
                <a:t>点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endParaRPr lang="en-US" altLang="zh-CN" sz="3400" b="1">
                <a:latin typeface="Times New Roman" pitchFamily="18" charset="0"/>
              </a:endParaRPr>
            </a:p>
          </p:txBody>
        </p:sp>
      </p:grpSp>
      <p:sp>
        <p:nvSpPr>
          <p:cNvPr id="25609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72868F06-A78E-4C35-8EAB-D75A3320CE16}" type="slidenum">
              <a:rPr lang="en-US" altLang="zh-CN" smtClean="0"/>
              <a:pPr eaLnBrk="1" hangingPunct="1"/>
              <a:t>24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906588" y="1125538"/>
          <a:ext cx="3744912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5" name="公式" r:id="rId3" imgW="1612900" imgH="457200" progId="Equation.3">
                  <p:embed/>
                </p:oleObj>
              </mc:Choice>
              <mc:Fallback>
                <p:oleObj name="公式" r:id="rId3" imgW="16129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588" y="1125538"/>
                        <a:ext cx="3744912" cy="106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68" name="Group 16"/>
          <p:cNvGrpSpPr>
            <a:grpSpLocks/>
          </p:cNvGrpSpPr>
          <p:nvPr/>
        </p:nvGrpSpPr>
        <p:grpSpPr bwMode="auto">
          <a:xfrm>
            <a:off x="322263" y="404813"/>
            <a:ext cx="8748712" cy="792162"/>
            <a:chOff x="203" y="255"/>
            <a:chExt cx="5511" cy="499"/>
          </a:xfrm>
        </p:grpSpPr>
        <p:sp>
          <p:nvSpPr>
            <p:cNvPr id="26641" name="Rectangle 2"/>
            <p:cNvSpPr>
              <a:spLocks noChangeArrowheads="1"/>
            </p:cNvSpPr>
            <p:nvPr/>
          </p:nvSpPr>
          <p:spPr bwMode="auto">
            <a:xfrm>
              <a:off x="203" y="255"/>
              <a:ext cx="5511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</a:rPr>
                <a:t>（</a:t>
              </a:r>
              <a:r>
                <a:rPr lang="en-US" altLang="zh-CN" sz="3200" b="1">
                  <a:latin typeface="Times New Roman" pitchFamily="18" charset="0"/>
                </a:rPr>
                <a:t>2</a:t>
              </a:r>
              <a:r>
                <a:rPr lang="zh-CN" altLang="en-US" sz="3200" b="1">
                  <a:latin typeface="Times New Roman" pitchFamily="18" charset="0"/>
                </a:rPr>
                <a:t>）求         和          的</a:t>
              </a:r>
              <a:r>
                <a:rPr lang="en-US" altLang="zh-CN" sz="3200" b="1">
                  <a:latin typeface="Times New Roman" pitchFamily="18" charset="0"/>
                </a:rPr>
                <a:t>L</a:t>
              </a:r>
              <a:r>
                <a:rPr lang="zh-CN" altLang="en-US" sz="3200" b="1">
                  <a:latin typeface="Times New Roman" pitchFamily="18" charset="0"/>
                </a:rPr>
                <a:t>点</a:t>
              </a:r>
              <a:r>
                <a:rPr lang="en-US" altLang="zh-CN" sz="3200" b="1">
                  <a:latin typeface="Times New Roman" pitchFamily="18" charset="0"/>
                </a:rPr>
                <a:t>DFT</a:t>
              </a:r>
            </a:p>
          </p:txBody>
        </p:sp>
        <p:graphicFrame>
          <p:nvGraphicFramePr>
            <p:cNvPr id="26642" name="Object 5"/>
            <p:cNvGraphicFramePr>
              <a:graphicFrameLocks noChangeAspect="1"/>
            </p:cNvGraphicFramePr>
            <p:nvPr/>
          </p:nvGraphicFramePr>
          <p:xfrm>
            <a:off x="2108" y="300"/>
            <a:ext cx="454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76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8" y="300"/>
                          <a:ext cx="454" cy="2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43" name="Object 6"/>
            <p:cNvGraphicFramePr>
              <a:graphicFrameLocks noChangeAspect="1"/>
            </p:cNvGraphicFramePr>
            <p:nvPr/>
          </p:nvGraphicFramePr>
          <p:xfrm>
            <a:off x="1247" y="300"/>
            <a:ext cx="454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77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300"/>
                          <a:ext cx="454" cy="2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3569" name="Group 17"/>
          <p:cNvGrpSpPr>
            <a:grpSpLocks/>
          </p:cNvGrpSpPr>
          <p:nvPr/>
        </p:nvGrpSpPr>
        <p:grpSpPr bwMode="auto">
          <a:xfrm>
            <a:off x="322263" y="2276475"/>
            <a:ext cx="8748712" cy="1008063"/>
            <a:chOff x="203" y="1434"/>
            <a:chExt cx="5511" cy="635"/>
          </a:xfrm>
        </p:grpSpPr>
        <p:graphicFrame>
          <p:nvGraphicFramePr>
            <p:cNvPr id="26637" name="Object 3"/>
            <p:cNvGraphicFramePr>
              <a:graphicFrameLocks noChangeAspect="1"/>
            </p:cNvGraphicFramePr>
            <p:nvPr/>
          </p:nvGraphicFramePr>
          <p:xfrm>
            <a:off x="1201" y="1480"/>
            <a:ext cx="567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78" name="公式" r:id="rId9" imgW="368140" imgH="203112" progId="Equation.3">
                    <p:embed/>
                  </p:oleObj>
                </mc:Choice>
                <mc:Fallback>
                  <p:oleObj name="公式" r:id="rId9" imgW="368140" imgH="203112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1" y="1480"/>
                          <a:ext cx="567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38" name="Rectangle 7"/>
            <p:cNvSpPr>
              <a:spLocks noChangeArrowheads="1"/>
            </p:cNvSpPr>
            <p:nvPr/>
          </p:nvSpPr>
          <p:spPr bwMode="auto">
            <a:xfrm>
              <a:off x="203" y="1434"/>
              <a:ext cx="5511" cy="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</a:rPr>
                <a:t>（</a:t>
              </a:r>
              <a:r>
                <a:rPr lang="en-US" altLang="zh-CN" sz="3200" b="1">
                  <a:latin typeface="Times New Roman" pitchFamily="18" charset="0"/>
                </a:rPr>
                <a:t>3</a:t>
              </a:r>
              <a:r>
                <a:rPr lang="zh-CN" altLang="en-US" sz="3200" b="1">
                  <a:latin typeface="Times New Roman" pitchFamily="18" charset="0"/>
                </a:rPr>
                <a:t>）将          和          相乘，得到         </a:t>
              </a:r>
            </a:p>
          </p:txBody>
        </p:sp>
        <p:graphicFrame>
          <p:nvGraphicFramePr>
            <p:cNvPr id="26639" name="Object 8"/>
            <p:cNvGraphicFramePr>
              <a:graphicFrameLocks noChangeAspect="1"/>
            </p:cNvGraphicFramePr>
            <p:nvPr/>
          </p:nvGraphicFramePr>
          <p:xfrm>
            <a:off x="2154" y="1480"/>
            <a:ext cx="567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79" name="公式" r:id="rId11" imgW="368140" imgH="203112" progId="Equation.3">
                    <p:embed/>
                  </p:oleObj>
                </mc:Choice>
                <mc:Fallback>
                  <p:oleObj name="公式" r:id="rId11" imgW="368140" imgH="203112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1480"/>
                          <a:ext cx="567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40" name="Object 9"/>
            <p:cNvGraphicFramePr>
              <a:graphicFrameLocks noChangeAspect="1"/>
            </p:cNvGraphicFramePr>
            <p:nvPr/>
          </p:nvGraphicFramePr>
          <p:xfrm>
            <a:off x="4013" y="1434"/>
            <a:ext cx="509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80" name="公式" r:id="rId13" imgW="330057" imgH="203112" progId="Equation.3">
                    <p:embed/>
                  </p:oleObj>
                </mc:Choice>
                <mc:Fallback>
                  <p:oleObj name="公式" r:id="rId13" imgW="330057" imgH="203112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3" y="1434"/>
                          <a:ext cx="509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2051050" y="3068638"/>
          <a:ext cx="40036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81" name="公式" r:id="rId15" imgW="1637589" imgH="215806" progId="Equation.3">
                  <p:embed/>
                </p:oleObj>
              </mc:Choice>
              <mc:Fallback>
                <p:oleObj name="公式" r:id="rId15" imgW="1637589" imgH="21580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068638"/>
                        <a:ext cx="400367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70" name="Group 18"/>
          <p:cNvGrpSpPr>
            <a:grpSpLocks/>
          </p:cNvGrpSpPr>
          <p:nvPr/>
        </p:nvGrpSpPr>
        <p:grpSpPr bwMode="auto">
          <a:xfrm>
            <a:off x="250825" y="3716338"/>
            <a:ext cx="8748713" cy="1008062"/>
            <a:chOff x="249" y="2296"/>
            <a:chExt cx="5511" cy="635"/>
          </a:xfrm>
        </p:grpSpPr>
        <p:graphicFrame>
          <p:nvGraphicFramePr>
            <p:cNvPr id="26633" name="Object 11"/>
            <p:cNvGraphicFramePr>
              <a:graphicFrameLocks noChangeAspect="1"/>
            </p:cNvGraphicFramePr>
            <p:nvPr/>
          </p:nvGraphicFramePr>
          <p:xfrm>
            <a:off x="1230" y="2342"/>
            <a:ext cx="508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82" name="公式" r:id="rId17" imgW="330057" imgH="203112" progId="Equation.3">
                    <p:embed/>
                  </p:oleObj>
                </mc:Choice>
                <mc:Fallback>
                  <p:oleObj name="公式" r:id="rId17" imgW="330057" imgH="203112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0" y="2342"/>
                          <a:ext cx="508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34" name="Rectangle 12"/>
            <p:cNvSpPr>
              <a:spLocks noChangeArrowheads="1"/>
            </p:cNvSpPr>
            <p:nvPr/>
          </p:nvSpPr>
          <p:spPr bwMode="auto">
            <a:xfrm>
              <a:off x="249" y="2296"/>
              <a:ext cx="5511" cy="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</a:rPr>
                <a:t>（</a:t>
              </a:r>
              <a:r>
                <a:rPr lang="en-US" altLang="zh-CN" sz="3200" b="1">
                  <a:latin typeface="Times New Roman" pitchFamily="18" charset="0"/>
                </a:rPr>
                <a:t>4</a:t>
              </a:r>
              <a:r>
                <a:rPr lang="zh-CN" altLang="en-US" sz="3200" b="1">
                  <a:latin typeface="Times New Roman" pitchFamily="18" charset="0"/>
                </a:rPr>
                <a:t>）求          的</a:t>
              </a:r>
              <a:r>
                <a:rPr lang="en-US" altLang="zh-CN" sz="3200" b="1">
                  <a:latin typeface="Times New Roman" pitchFamily="18" charset="0"/>
                </a:rPr>
                <a:t>IDFT</a:t>
              </a:r>
              <a:r>
                <a:rPr lang="zh-CN" altLang="en-US" sz="3200" b="1">
                  <a:latin typeface="Times New Roman" pitchFamily="18" charset="0"/>
                </a:rPr>
                <a:t>，即为         和          的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latin typeface="Times New Roman" pitchFamily="18" charset="0"/>
                </a:rPr>
                <a:t>           线性卷积。         </a:t>
              </a:r>
            </a:p>
          </p:txBody>
        </p:sp>
        <p:graphicFrame>
          <p:nvGraphicFramePr>
            <p:cNvPr id="26635" name="Object 13"/>
            <p:cNvGraphicFramePr>
              <a:graphicFrameLocks noChangeAspect="1"/>
            </p:cNvGraphicFramePr>
            <p:nvPr/>
          </p:nvGraphicFramePr>
          <p:xfrm>
            <a:off x="3515" y="2296"/>
            <a:ext cx="489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83" name="公式" r:id="rId19" imgW="317225" imgH="203024" progId="Equation.3">
                    <p:embed/>
                  </p:oleObj>
                </mc:Choice>
                <mc:Fallback>
                  <p:oleObj name="公式" r:id="rId19" imgW="317225" imgH="203024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5" y="2296"/>
                          <a:ext cx="489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6" name="Object 14"/>
            <p:cNvGraphicFramePr>
              <a:graphicFrameLocks noChangeAspect="1"/>
            </p:cNvGraphicFramePr>
            <p:nvPr/>
          </p:nvGraphicFramePr>
          <p:xfrm>
            <a:off x="4377" y="2341"/>
            <a:ext cx="490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84" name="公式" r:id="rId21" imgW="317225" imgH="203024" progId="Equation.3">
                    <p:embed/>
                  </p:oleObj>
                </mc:Choice>
                <mc:Fallback>
                  <p:oleObj name="公式" r:id="rId21" imgW="317225" imgH="203024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3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7" y="2341"/>
                          <a:ext cx="490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567" name="Object 15"/>
          <p:cNvGraphicFramePr>
            <a:graphicFrameLocks noChangeAspect="1"/>
          </p:cNvGraphicFramePr>
          <p:nvPr/>
        </p:nvGraphicFramePr>
        <p:xfrm>
          <a:off x="395288" y="5157788"/>
          <a:ext cx="8224837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85" name="公式" r:id="rId23" imgW="3365500" imgH="215900" progId="Equation.3">
                  <p:embed/>
                </p:oleObj>
              </mc:Choice>
              <mc:Fallback>
                <p:oleObj name="公式" r:id="rId23" imgW="3365500" imgH="215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157788"/>
                        <a:ext cx="8224837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69056E1A-DBE5-43DD-A78A-B3E5CD2BA7A2}" type="slidenum">
              <a:rPr lang="en-US" altLang="zh-CN" smtClean="0"/>
              <a:pPr eaLnBrk="1" hangingPunct="1"/>
              <a:t>25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611188" y="404813"/>
            <a:ext cx="7921625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/>
              <a:t>FIR</a:t>
            </a:r>
            <a:r>
              <a:rPr lang="zh-CN" altLang="en-US" sz="3200" b="1"/>
              <a:t>滤波器的快速卷积结构</a:t>
            </a:r>
          </a:p>
        </p:txBody>
      </p:sp>
      <p:sp>
        <p:nvSpPr>
          <p:cNvPr id="27651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64BF75D1-3B1D-4DCF-85B4-8D1FD8C6C58D}" type="slidenum">
              <a:rPr lang="en-US" altLang="zh-CN" smtClean="0"/>
              <a:pPr eaLnBrk="1" hangingPunct="1"/>
              <a:t>26</a:t>
            </a:fld>
            <a:endParaRPr lang="en-US" altLang="zh-CN"/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11188" y="1557338"/>
            <a:ext cx="8070850" cy="3497262"/>
            <a:chOff x="611188" y="1557338"/>
            <a:chExt cx="8070851" cy="3497262"/>
          </a:xfrm>
        </p:grpSpPr>
        <p:graphicFrame>
          <p:nvGraphicFramePr>
            <p:cNvPr id="27653" name="Object 3"/>
            <p:cNvGraphicFramePr>
              <a:graphicFrameLocks noChangeAspect="1"/>
            </p:cNvGraphicFramePr>
            <p:nvPr/>
          </p:nvGraphicFramePr>
          <p:xfrm>
            <a:off x="3924301" y="4581525"/>
            <a:ext cx="854075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05" name="公式" r:id="rId3" imgW="368140" imgH="203112" progId="Equation.3">
                    <p:embed/>
                  </p:oleObj>
                </mc:Choice>
                <mc:Fallback>
                  <p:oleObj name="公式" r:id="rId3" imgW="368140" imgH="203112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2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4301" y="4581525"/>
                          <a:ext cx="854075" cy="473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4" name="Object 4"/>
            <p:cNvGraphicFramePr>
              <a:graphicFrameLocks noChangeAspect="1"/>
            </p:cNvGraphicFramePr>
            <p:nvPr/>
          </p:nvGraphicFramePr>
          <p:xfrm>
            <a:off x="1042988" y="4292600"/>
            <a:ext cx="720725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06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2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2988" y="4292600"/>
                          <a:ext cx="720725" cy="46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5" name="Object 5"/>
            <p:cNvGraphicFramePr>
              <a:graphicFrameLocks noChangeAspect="1"/>
            </p:cNvGraphicFramePr>
            <p:nvPr/>
          </p:nvGraphicFramePr>
          <p:xfrm>
            <a:off x="611188" y="1628775"/>
            <a:ext cx="720725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07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188" y="1628775"/>
                          <a:ext cx="720725" cy="46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6" name="Line 6"/>
            <p:cNvSpPr>
              <a:spLocks noChangeShapeType="1"/>
            </p:cNvSpPr>
            <p:nvPr/>
          </p:nvSpPr>
          <p:spPr bwMode="auto">
            <a:xfrm>
              <a:off x="900113" y="2205038"/>
              <a:ext cx="15827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57" name="Rectangle 7"/>
            <p:cNvSpPr>
              <a:spLocks noChangeArrowheads="1"/>
            </p:cNvSpPr>
            <p:nvPr/>
          </p:nvSpPr>
          <p:spPr bwMode="auto">
            <a:xfrm>
              <a:off x="2484438" y="1700213"/>
              <a:ext cx="1295400" cy="100806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58" name="Line 8"/>
            <p:cNvSpPr>
              <a:spLocks noChangeShapeType="1"/>
            </p:cNvSpPr>
            <p:nvPr/>
          </p:nvSpPr>
          <p:spPr bwMode="auto">
            <a:xfrm>
              <a:off x="3779838" y="2205038"/>
              <a:ext cx="5762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59" name="Line 9"/>
            <p:cNvSpPr>
              <a:spLocks noChangeShapeType="1"/>
            </p:cNvSpPr>
            <p:nvPr/>
          </p:nvSpPr>
          <p:spPr bwMode="auto">
            <a:xfrm>
              <a:off x="4356101" y="2205038"/>
              <a:ext cx="0" cy="863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0" name="Oval 10"/>
            <p:cNvSpPr>
              <a:spLocks noChangeArrowheads="1"/>
            </p:cNvSpPr>
            <p:nvPr/>
          </p:nvSpPr>
          <p:spPr bwMode="auto">
            <a:xfrm>
              <a:off x="4140201" y="3068638"/>
              <a:ext cx="360363" cy="36036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1" name="Rectangle 11"/>
            <p:cNvSpPr>
              <a:spLocks noChangeArrowheads="1"/>
            </p:cNvSpPr>
            <p:nvPr/>
          </p:nvSpPr>
          <p:spPr bwMode="auto">
            <a:xfrm>
              <a:off x="2484438" y="3933825"/>
              <a:ext cx="1295400" cy="100806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2" name="Line 12"/>
            <p:cNvSpPr>
              <a:spLocks noChangeShapeType="1"/>
            </p:cNvSpPr>
            <p:nvPr/>
          </p:nvSpPr>
          <p:spPr bwMode="auto">
            <a:xfrm>
              <a:off x="3779838" y="4437063"/>
              <a:ext cx="5762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3" name="Line 13"/>
            <p:cNvSpPr>
              <a:spLocks noChangeShapeType="1"/>
            </p:cNvSpPr>
            <p:nvPr/>
          </p:nvSpPr>
          <p:spPr bwMode="auto">
            <a:xfrm flipV="1">
              <a:off x="4356101" y="3429000"/>
              <a:ext cx="0" cy="10080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4" name="Line 14"/>
            <p:cNvSpPr>
              <a:spLocks noChangeShapeType="1"/>
            </p:cNvSpPr>
            <p:nvPr/>
          </p:nvSpPr>
          <p:spPr bwMode="auto">
            <a:xfrm>
              <a:off x="4500563" y="3284538"/>
              <a:ext cx="9350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5" name="Rectangle 15"/>
            <p:cNvSpPr>
              <a:spLocks noChangeArrowheads="1"/>
            </p:cNvSpPr>
            <p:nvPr/>
          </p:nvSpPr>
          <p:spPr bwMode="auto">
            <a:xfrm>
              <a:off x="5435601" y="2781300"/>
              <a:ext cx="1295400" cy="100806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6" name="Line 16"/>
            <p:cNvSpPr>
              <a:spLocks noChangeShapeType="1"/>
            </p:cNvSpPr>
            <p:nvPr/>
          </p:nvSpPr>
          <p:spPr bwMode="auto">
            <a:xfrm>
              <a:off x="6732588" y="3284538"/>
              <a:ext cx="9350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7" name="Line 17"/>
            <p:cNvSpPr>
              <a:spLocks noChangeShapeType="1"/>
            </p:cNvSpPr>
            <p:nvPr/>
          </p:nvSpPr>
          <p:spPr bwMode="auto">
            <a:xfrm>
              <a:off x="1908176" y="4437063"/>
              <a:ext cx="5762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8" name="Text Box 21"/>
            <p:cNvSpPr txBox="1">
              <a:spLocks noChangeArrowheads="1"/>
            </p:cNvSpPr>
            <p:nvPr/>
          </p:nvSpPr>
          <p:spPr bwMode="auto">
            <a:xfrm>
              <a:off x="2700338" y="1844675"/>
              <a:ext cx="812800" cy="822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itchFamily="18" charset="0"/>
                </a:rPr>
                <a:t> L</a:t>
              </a:r>
              <a:r>
                <a:rPr kumimoji="1" lang="zh-CN" altLang="en-US" sz="2400" b="1">
                  <a:latin typeface="Times New Roman" pitchFamily="18" charset="0"/>
                </a:rPr>
                <a:t>点</a:t>
              </a:r>
            </a:p>
            <a:p>
              <a:pPr eaLnBrk="1" hangingPunct="1"/>
              <a:r>
                <a:rPr kumimoji="1" lang="en-US" altLang="zh-CN" sz="2400" b="1">
                  <a:latin typeface="Times New Roman" pitchFamily="18" charset="0"/>
                </a:rPr>
                <a:t>DFT</a:t>
              </a:r>
            </a:p>
          </p:txBody>
        </p:sp>
        <p:sp>
          <p:nvSpPr>
            <p:cNvPr id="27669" name="Text Box 22"/>
            <p:cNvSpPr txBox="1">
              <a:spLocks noChangeArrowheads="1"/>
            </p:cNvSpPr>
            <p:nvPr/>
          </p:nvSpPr>
          <p:spPr bwMode="auto">
            <a:xfrm>
              <a:off x="2700338" y="4076700"/>
              <a:ext cx="812800" cy="822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itchFamily="18" charset="0"/>
                </a:rPr>
                <a:t> L</a:t>
              </a:r>
              <a:r>
                <a:rPr kumimoji="1" lang="zh-CN" altLang="en-US" sz="2400" b="1">
                  <a:latin typeface="Times New Roman" pitchFamily="18" charset="0"/>
                </a:rPr>
                <a:t>点</a:t>
              </a:r>
            </a:p>
            <a:p>
              <a:pPr eaLnBrk="1" hangingPunct="1"/>
              <a:r>
                <a:rPr kumimoji="1" lang="en-US" altLang="zh-CN" sz="2400" b="1">
                  <a:latin typeface="Times New Roman" pitchFamily="18" charset="0"/>
                </a:rPr>
                <a:t>DFT</a:t>
              </a:r>
            </a:p>
          </p:txBody>
        </p:sp>
        <p:sp>
          <p:nvSpPr>
            <p:cNvPr id="27670" name="Text Box 23"/>
            <p:cNvSpPr txBox="1">
              <a:spLocks noChangeArrowheads="1"/>
            </p:cNvSpPr>
            <p:nvPr/>
          </p:nvSpPr>
          <p:spPr bwMode="auto">
            <a:xfrm>
              <a:off x="5580063" y="2852738"/>
              <a:ext cx="936625" cy="822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itchFamily="18" charset="0"/>
                </a:rPr>
                <a:t> L</a:t>
              </a:r>
              <a:r>
                <a:rPr kumimoji="1" lang="zh-CN" altLang="en-US" sz="2400" b="1">
                  <a:latin typeface="Times New Roman" pitchFamily="18" charset="0"/>
                </a:rPr>
                <a:t>点</a:t>
              </a:r>
            </a:p>
            <a:p>
              <a:pPr eaLnBrk="1" hangingPunct="1"/>
              <a:r>
                <a:rPr kumimoji="1" lang="en-US" altLang="zh-CN" sz="2400" b="1">
                  <a:latin typeface="Times New Roman" pitchFamily="18" charset="0"/>
                </a:rPr>
                <a:t>IDFT</a:t>
              </a:r>
            </a:p>
          </p:txBody>
        </p:sp>
        <p:sp>
          <p:nvSpPr>
            <p:cNvPr id="27671" name="Line 24"/>
            <p:cNvSpPr>
              <a:spLocks noChangeShapeType="1"/>
            </p:cNvSpPr>
            <p:nvPr/>
          </p:nvSpPr>
          <p:spPr bwMode="auto">
            <a:xfrm flipH="1">
              <a:off x="4254501" y="3155950"/>
              <a:ext cx="139700" cy="1714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72" name="Line 25"/>
            <p:cNvSpPr>
              <a:spLocks noChangeShapeType="1"/>
            </p:cNvSpPr>
            <p:nvPr/>
          </p:nvSpPr>
          <p:spPr bwMode="auto">
            <a:xfrm>
              <a:off x="4248151" y="3162300"/>
              <a:ext cx="14605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7673" name="Object 26"/>
            <p:cNvGraphicFramePr>
              <a:graphicFrameLocks noChangeAspect="1"/>
            </p:cNvGraphicFramePr>
            <p:nvPr/>
          </p:nvGraphicFramePr>
          <p:xfrm>
            <a:off x="3995738" y="1557338"/>
            <a:ext cx="854075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08" name="公式" r:id="rId9" imgW="368140" imgH="203112" progId="Equation.3">
                    <p:embed/>
                  </p:oleObj>
                </mc:Choice>
                <mc:Fallback>
                  <p:oleObj name="公式" r:id="rId9" imgW="368140" imgH="203112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5738" y="1557338"/>
                          <a:ext cx="854075" cy="473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74" name="Object 27"/>
            <p:cNvGraphicFramePr>
              <a:graphicFrameLocks noChangeAspect="1"/>
            </p:cNvGraphicFramePr>
            <p:nvPr/>
          </p:nvGraphicFramePr>
          <p:xfrm>
            <a:off x="7092951" y="3500438"/>
            <a:ext cx="1589088" cy="1004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09" name="公式" r:id="rId11" imgW="685800" imgH="431640" progId="Equation.3">
                    <p:embed/>
                  </p:oleObj>
                </mc:Choice>
                <mc:Fallback>
                  <p:oleObj name="公式" r:id="rId11" imgW="685800" imgH="431640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2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92951" y="3500438"/>
                          <a:ext cx="1589088" cy="1004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75" name="Object 28"/>
            <p:cNvGraphicFramePr>
              <a:graphicFrameLocks noChangeAspect="1"/>
            </p:cNvGraphicFramePr>
            <p:nvPr/>
          </p:nvGraphicFramePr>
          <p:xfrm>
            <a:off x="4545013" y="2708275"/>
            <a:ext cx="765175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10" name="公式" r:id="rId13" imgW="330057" imgH="203112" progId="Equation.3">
                    <p:embed/>
                  </p:oleObj>
                </mc:Choice>
                <mc:Fallback>
                  <p:oleObj name="公式" r:id="rId13" imgW="330057" imgH="203112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2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5013" y="2708275"/>
                          <a:ext cx="765175" cy="473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椭圆 2"/>
            <p:cNvSpPr/>
            <p:nvPr/>
          </p:nvSpPr>
          <p:spPr>
            <a:xfrm>
              <a:off x="828675" y="2160588"/>
              <a:ext cx="71438" cy="71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7656514" y="3241675"/>
              <a:ext cx="71437" cy="7143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830388" y="4400550"/>
              <a:ext cx="73025" cy="7143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755650" y="1628775"/>
            <a:ext cx="813752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 dirty="0"/>
              <a:t>线性相位：滤波器对不同频率的正弦波所产生的相移和正弦波的频率成正比。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 dirty="0"/>
              <a:t>在数据传输、图像处理等领域都要求系统具有线性相位特性。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3200" b="1" dirty="0"/>
              <a:t>FIR</a:t>
            </a:r>
            <a:r>
              <a:rPr lang="zh-CN" altLang="en-US" sz="3200" b="1" dirty="0"/>
              <a:t>滤波器的单位冲激响应为有限长，在满足一定条件时，就具有线性相位特性</a:t>
            </a:r>
            <a:r>
              <a:rPr lang="zh-CN" altLang="en-US" sz="3200" b="1" dirty="0" smtClean="0"/>
              <a:t>。</a:t>
            </a:r>
            <a:endParaRPr lang="en-US" altLang="zh-CN" sz="3200" b="1" dirty="0" smtClean="0"/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200" b="1" dirty="0" smtClean="0"/>
              <a:t>线性相位系统对所有的频率点不会产生失真。</a:t>
            </a:r>
            <a:endParaRPr lang="zh-CN" altLang="en-US" sz="3200" b="1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zh-CN" altLang="en-US" b="1">
                <a:latin typeface="Arial Narrow" pitchFamily="34" charset="0"/>
              </a:rPr>
              <a:t>五、线性相位</a:t>
            </a:r>
            <a:r>
              <a:rPr lang="en-US" altLang="zh-CN" b="1">
                <a:latin typeface="Arial Narrow" pitchFamily="34" charset="0"/>
              </a:rPr>
              <a:t>FIR</a:t>
            </a:r>
            <a:r>
              <a:rPr lang="zh-CN" altLang="en-US" b="1">
                <a:latin typeface="Arial Narrow" pitchFamily="34" charset="0"/>
              </a:rPr>
              <a:t>滤波器的结构</a:t>
            </a:r>
          </a:p>
        </p:txBody>
      </p:sp>
      <p:sp>
        <p:nvSpPr>
          <p:cNvPr id="28676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E144E71D-2AB0-499E-83B3-34ABFF57F1AB}" type="slidenum">
              <a:rPr lang="en-US" altLang="zh-CN" smtClean="0"/>
              <a:pPr eaLnBrk="1" hangingPunct="1"/>
              <a:t>27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395288" y="2565400"/>
            <a:ext cx="8497887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zh-CN" altLang="zh-CN" sz="3200" b="1"/>
          </a:p>
        </p:txBody>
      </p:sp>
      <p:graphicFrame>
        <p:nvGraphicFramePr>
          <p:cNvPr id="29699" name="Object 4"/>
          <p:cNvGraphicFramePr>
            <a:graphicFrameLocks noChangeAspect="1"/>
          </p:cNvGraphicFramePr>
          <p:nvPr/>
        </p:nvGraphicFramePr>
        <p:xfrm>
          <a:off x="2051050" y="1844675"/>
          <a:ext cx="58769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0" name="Equation" r:id="rId3" imgW="2133600" imgH="215900" progId="Equation.DSMT4">
                  <p:embed/>
                </p:oleObj>
              </mc:Choice>
              <mc:Fallback>
                <p:oleObj name="Equation" r:id="rId3" imgW="2133600" imgH="215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844675"/>
                        <a:ext cx="587692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11188" y="4437063"/>
            <a:ext cx="8748712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/>
              <a:t>	</a:t>
            </a:r>
            <a:r>
              <a:rPr lang="en-US" altLang="zh-CN" sz="3200" b="1">
                <a:sym typeface="Wingdings" pitchFamily="2" charset="2"/>
              </a:rPr>
              <a:t>  </a:t>
            </a:r>
            <a:r>
              <a:rPr lang="zh-CN" altLang="en-US" sz="3200" b="1"/>
              <a:t>证明在第七章。</a:t>
            </a:r>
          </a:p>
        </p:txBody>
      </p:sp>
      <p:grpSp>
        <p:nvGrpSpPr>
          <p:cNvPr id="29701" name="Group 7"/>
          <p:cNvGrpSpPr>
            <a:grpSpLocks/>
          </p:cNvGrpSpPr>
          <p:nvPr/>
        </p:nvGrpSpPr>
        <p:grpSpPr bwMode="auto">
          <a:xfrm>
            <a:off x="611188" y="404813"/>
            <a:ext cx="8353425" cy="1295400"/>
            <a:chOff x="385" y="255"/>
            <a:chExt cx="5262" cy="952"/>
          </a:xfrm>
        </p:grpSpPr>
        <p:sp>
          <p:nvSpPr>
            <p:cNvPr id="29705" name="Rectangle 2"/>
            <p:cNvSpPr>
              <a:spLocks noChangeArrowheads="1"/>
            </p:cNvSpPr>
            <p:nvPr/>
          </p:nvSpPr>
          <p:spPr bwMode="auto">
            <a:xfrm>
              <a:off x="385" y="255"/>
              <a:ext cx="5262" cy="9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  <a:buFontTx/>
                <a:buChar char="•"/>
              </a:pPr>
              <a:r>
                <a:rPr lang="zh-CN" altLang="en-US" sz="3400" b="1"/>
                <a:t>如果</a:t>
              </a:r>
              <a:r>
                <a:rPr lang="en-US" altLang="zh-CN" sz="3400" b="1"/>
                <a:t>FIR</a:t>
              </a:r>
              <a:r>
                <a:rPr lang="zh-CN" altLang="en-US" sz="3400" b="1"/>
                <a:t>滤波器的单位冲激响应        为实数，且满足：</a:t>
              </a:r>
            </a:p>
          </p:txBody>
        </p:sp>
        <p:graphicFrame>
          <p:nvGraphicFramePr>
            <p:cNvPr id="29706" name="Object 6"/>
            <p:cNvGraphicFramePr>
              <a:graphicFrameLocks noChangeAspect="1"/>
            </p:cNvGraphicFramePr>
            <p:nvPr/>
          </p:nvGraphicFramePr>
          <p:xfrm>
            <a:off x="4558" y="264"/>
            <a:ext cx="591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71" name="公式" r:id="rId5" imgW="317225" imgH="203024" progId="Equation.3">
                    <p:embed/>
                  </p:oleObj>
                </mc:Choice>
                <mc:Fallback>
                  <p:oleObj name="公式" r:id="rId5" imgW="317225" imgH="203024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8" y="264"/>
                          <a:ext cx="591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790575" y="3429000"/>
            <a:ext cx="8353425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zh-CN" altLang="en-US" sz="3400" b="1"/>
              <a:t>则，</a:t>
            </a:r>
            <a:r>
              <a:rPr lang="en-US" altLang="zh-CN" sz="3400" b="1"/>
              <a:t>FIR</a:t>
            </a:r>
            <a:r>
              <a:rPr lang="zh-CN" altLang="en-US" sz="3400" b="1"/>
              <a:t>滤波器就具有严格的线性相位</a:t>
            </a:r>
          </a:p>
        </p:txBody>
      </p:sp>
      <p:graphicFrame>
        <p:nvGraphicFramePr>
          <p:cNvPr id="29703" name="Object 11"/>
          <p:cNvGraphicFramePr>
            <a:graphicFrameLocks noChangeAspect="1"/>
          </p:cNvGraphicFramePr>
          <p:nvPr/>
        </p:nvGraphicFramePr>
        <p:xfrm>
          <a:off x="2124075" y="2636838"/>
          <a:ext cx="612140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2" name="Equation" r:id="rId7" imgW="2222500" imgH="215900" progId="Equation.DSMT4">
                  <p:embed/>
                </p:oleObj>
              </mc:Choice>
              <mc:Fallback>
                <p:oleObj name="Equation" r:id="rId7" imgW="2222500" imgH="2159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636838"/>
                        <a:ext cx="6121400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79DB8E58-12DE-4212-BCF3-BC8C10D7AA7E}" type="slidenum">
              <a:rPr lang="en-US" altLang="zh-CN" smtClean="0"/>
              <a:pPr eaLnBrk="1" hangingPunct="1"/>
              <a:t>28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11188" y="404813"/>
            <a:ext cx="669766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求线性相位</a:t>
            </a:r>
            <a:r>
              <a:rPr lang="en-US" altLang="zh-CN" sz="3200" b="1"/>
              <a:t>FIR</a:t>
            </a:r>
            <a:r>
              <a:rPr lang="zh-CN" altLang="en-US" sz="3200" b="1"/>
              <a:t>的结构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38138" y="2133600"/>
          <a:ext cx="8758237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1" name="公式" r:id="rId3" imgW="3848100" imgH="495300" progId="Equation.3">
                  <p:embed/>
                </p:oleObj>
              </mc:Choice>
              <mc:Fallback>
                <p:oleObj name="公式" r:id="rId3" imgW="3848100" imgH="495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2133600"/>
                        <a:ext cx="8758237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755650" y="1268413"/>
            <a:ext cx="6697663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（</a:t>
            </a:r>
            <a:r>
              <a:rPr lang="en-US" altLang="zh-CN" sz="3200" b="1"/>
              <a:t>1</a:t>
            </a:r>
            <a:r>
              <a:rPr lang="zh-CN" altLang="en-US" sz="3200" b="1"/>
              <a:t>）当</a:t>
            </a:r>
            <a:r>
              <a:rPr lang="en-US" altLang="zh-CN" sz="3200" b="1"/>
              <a:t>N</a:t>
            </a:r>
            <a:r>
              <a:rPr lang="zh-CN" altLang="en-US" sz="3200" b="1"/>
              <a:t>为奇数时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755650" y="3644900"/>
            <a:ext cx="813752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对第三个式子做变量置换：</a:t>
            </a:r>
            <a:r>
              <a:rPr lang="en-US" altLang="zh-CN" sz="3200" b="1"/>
              <a:t>n=N-1-m</a:t>
            </a:r>
            <a:r>
              <a:rPr lang="zh-CN" altLang="en-US" sz="3200" b="1"/>
              <a:t>，并将</a:t>
            </a:r>
            <a:r>
              <a:rPr lang="en-US" altLang="zh-CN" sz="3200" b="1"/>
              <a:t>m</a:t>
            </a:r>
            <a:r>
              <a:rPr lang="zh-CN" altLang="en-US" sz="3200" b="1"/>
              <a:t>换回</a:t>
            </a:r>
            <a:r>
              <a:rPr lang="en-US" altLang="zh-CN" sz="3200" b="1"/>
              <a:t>n</a:t>
            </a:r>
            <a:r>
              <a:rPr lang="zh-CN" altLang="en-US" sz="3200" b="1"/>
              <a:t>，</a:t>
            </a:r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881063" y="5051425"/>
          <a:ext cx="797877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2" name="公式" r:id="rId5" imgW="3721100" imgH="457200" progId="Equation.3">
                  <p:embed/>
                </p:oleObj>
              </mc:Choice>
              <mc:Fallback>
                <p:oleObj name="公式" r:id="rId5" imgW="372110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063" y="5051425"/>
                        <a:ext cx="7978775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391FFB27-D422-42B4-92C7-7CEF07087AFA}" type="slidenum">
              <a:rPr lang="en-US" altLang="zh-CN" smtClean="0"/>
              <a:pPr eaLnBrk="1" hangingPunct="1"/>
              <a:t>29</a:t>
            </a:fld>
            <a:endParaRPr lang="en-US" altLang="zh-CN"/>
          </a:p>
        </p:txBody>
      </p:sp>
      <p:sp>
        <p:nvSpPr>
          <p:cNvPr id="3" name="动作按钮: 前进或下一项 2">
            <a:hlinkClick r:id="" action="ppaction://hlinkshowjump?jump=nextslide" highlightClick="1"/>
          </p:cNvPr>
          <p:cNvSpPr/>
          <p:nvPr/>
        </p:nvSpPr>
        <p:spPr>
          <a:xfrm>
            <a:off x="7092950" y="6092825"/>
            <a:ext cx="647700" cy="4318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2" grpId="0"/>
      <p:bldP spid="2765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11188" y="404813"/>
            <a:ext cx="669766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代入线性相位奇偶对称条件，有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11188" y="2781300"/>
            <a:ext cx="813752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式中，</a:t>
            </a: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1084263" y="1196975"/>
          <a:ext cx="7119937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9" name="公式" r:id="rId3" imgW="2857500" imgH="457200" progId="Equation.3">
                  <p:embed/>
                </p:oleObj>
              </mc:Choice>
              <mc:Fallback>
                <p:oleObj name="公式" r:id="rId3" imgW="28575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63" y="1196975"/>
                        <a:ext cx="7119937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684213" y="3573463"/>
            <a:ext cx="813752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/>
              <a:t>      </a:t>
            </a:r>
            <a:r>
              <a:rPr lang="en-US" altLang="zh-CN" sz="3200" b="1">
                <a:sym typeface="Wingdings" pitchFamily="2" charset="2"/>
              </a:rPr>
              <a:t> </a:t>
            </a:r>
            <a:r>
              <a:rPr lang="en-US" altLang="zh-CN" sz="3200" b="1"/>
              <a:t>“</a:t>
            </a:r>
            <a:r>
              <a:rPr lang="zh-CN" altLang="en-US" sz="3200" b="1"/>
              <a:t>＋”表示 </a:t>
            </a:r>
            <a:r>
              <a:rPr lang="en-US" altLang="zh-CN" sz="3200" b="1"/>
              <a:t>h(n)</a:t>
            </a:r>
            <a:r>
              <a:rPr lang="zh-CN" altLang="en-US" sz="3200" b="1"/>
              <a:t>是偶对称，</a:t>
            </a:r>
          </a:p>
          <a:p>
            <a:pPr marL="609600" indent="-6096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      </a:t>
            </a:r>
            <a:r>
              <a:rPr lang="zh-CN" altLang="en-US" sz="3200" b="1">
                <a:sym typeface="Wingdings" pitchFamily="2" charset="2"/>
              </a:rPr>
              <a:t> </a:t>
            </a:r>
            <a:r>
              <a:rPr lang="zh-CN" altLang="en-US" sz="3200" b="1"/>
              <a:t>“－”表示</a:t>
            </a:r>
            <a:r>
              <a:rPr lang="en-US" altLang="zh-CN" sz="3200" b="1"/>
              <a:t>h(n)</a:t>
            </a:r>
            <a:r>
              <a:rPr lang="zh-CN" altLang="en-US" sz="3200" b="1"/>
              <a:t>是奇对称</a:t>
            </a:r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476375" y="4941888"/>
            <a:ext cx="8137525" cy="901700"/>
            <a:chOff x="930" y="3113"/>
            <a:chExt cx="5126" cy="568"/>
          </a:xfrm>
        </p:grpSpPr>
        <p:graphicFrame>
          <p:nvGraphicFramePr>
            <p:cNvPr id="31754" name="Object 5"/>
            <p:cNvGraphicFramePr>
              <a:graphicFrameLocks noChangeAspect="1"/>
            </p:cNvGraphicFramePr>
            <p:nvPr/>
          </p:nvGraphicFramePr>
          <p:xfrm>
            <a:off x="3107" y="3113"/>
            <a:ext cx="1088" cy="5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00" name="公式" r:id="rId5" imgW="863225" imgH="431613" progId="Equation.3">
                    <p:embed/>
                  </p:oleObj>
                </mc:Choice>
                <mc:Fallback>
                  <p:oleObj name="公式" r:id="rId5" imgW="863225" imgH="431613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3113"/>
                          <a:ext cx="1088" cy="5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5" name="Rectangle 7"/>
            <p:cNvSpPr>
              <a:spLocks noChangeArrowheads="1"/>
            </p:cNvSpPr>
            <p:nvPr/>
          </p:nvSpPr>
          <p:spPr bwMode="auto">
            <a:xfrm>
              <a:off x="930" y="3158"/>
              <a:ext cx="5126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zh-CN" altLang="en-US" sz="3200" b="1">
                  <a:sym typeface="Wingdings" pitchFamily="2" charset="2"/>
                </a:rPr>
                <a:t>奇对称时，必有：</a:t>
              </a:r>
              <a:endParaRPr lang="zh-CN" altLang="en-US" sz="3200" b="1"/>
            </a:p>
          </p:txBody>
        </p:sp>
      </p:grpSp>
      <p:sp>
        <p:nvSpPr>
          <p:cNvPr id="31752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5644A836-2E5B-4BE8-AE51-83D72DB2D04A}" type="slidenum">
              <a:rPr lang="en-US" altLang="zh-CN" smtClean="0"/>
              <a:pPr eaLnBrk="1" hangingPunct="1"/>
              <a:t>30</a:t>
            </a:fld>
            <a:endParaRPr lang="en-US" altLang="zh-CN"/>
          </a:p>
        </p:txBody>
      </p:sp>
      <p:sp>
        <p:nvSpPr>
          <p:cNvPr id="4" name="动作按钮: 后退或前一项 3">
            <a:hlinkClick r:id="" action="ppaction://hlinkshowjump?jump=previousslide" highlightClick="1"/>
          </p:cNvPr>
          <p:cNvSpPr/>
          <p:nvPr/>
        </p:nvSpPr>
        <p:spPr>
          <a:xfrm>
            <a:off x="7956550" y="476250"/>
            <a:ext cx="576263" cy="431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61259" y="260648"/>
            <a:ext cx="853281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 dirty="0"/>
              <a:t>N</a:t>
            </a:r>
            <a:r>
              <a:rPr lang="zh-CN" altLang="en-US" sz="3200" b="1" dirty="0"/>
              <a:t>为奇数时线性相位</a:t>
            </a:r>
            <a:r>
              <a:rPr lang="en-US" altLang="zh-CN" sz="3200" b="1" dirty="0"/>
              <a:t>FIR</a:t>
            </a:r>
            <a:r>
              <a:rPr lang="zh-CN" altLang="en-US" sz="3200" b="1" dirty="0"/>
              <a:t>滤波器的直接型结构</a:t>
            </a:r>
          </a:p>
        </p:txBody>
      </p:sp>
      <p:grpSp>
        <p:nvGrpSpPr>
          <p:cNvPr id="29804" name="Group 108"/>
          <p:cNvGrpSpPr>
            <a:grpSpLocks/>
          </p:cNvGrpSpPr>
          <p:nvPr/>
        </p:nvGrpSpPr>
        <p:grpSpPr bwMode="auto">
          <a:xfrm>
            <a:off x="385769" y="5516562"/>
            <a:ext cx="7345363" cy="720725"/>
            <a:chOff x="612" y="3339"/>
            <a:chExt cx="4627" cy="454"/>
          </a:xfrm>
        </p:grpSpPr>
        <p:sp>
          <p:nvSpPr>
            <p:cNvPr id="32872" name="Rectangle 4"/>
            <p:cNvSpPr>
              <a:spLocks noChangeArrowheads="1"/>
            </p:cNvSpPr>
            <p:nvPr/>
          </p:nvSpPr>
          <p:spPr bwMode="auto">
            <a:xfrm>
              <a:off x="612" y="3339"/>
              <a:ext cx="4627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en-US" altLang="zh-CN" sz="3200" b="1" dirty="0"/>
                <a:t>h(n)</a:t>
              </a:r>
              <a:r>
                <a:rPr lang="zh-CN" altLang="en-US" sz="3200" b="1" dirty="0"/>
                <a:t>偶对称时“     ” 取＋ </a:t>
              </a:r>
            </a:p>
          </p:txBody>
        </p:sp>
        <p:graphicFrame>
          <p:nvGraphicFramePr>
            <p:cNvPr id="32873" name="Object 5"/>
            <p:cNvGraphicFramePr>
              <a:graphicFrameLocks noChangeAspect="1"/>
            </p:cNvGraphicFramePr>
            <p:nvPr/>
          </p:nvGraphicFramePr>
          <p:xfrm>
            <a:off x="2485" y="3339"/>
            <a:ext cx="276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45" name="公式" r:id="rId3" imgW="139639" imgH="152334" progId="Equation.3">
                    <p:embed/>
                  </p:oleObj>
                </mc:Choice>
                <mc:Fallback>
                  <p:oleObj name="公式" r:id="rId3" imgW="139639" imgH="152334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5" y="3339"/>
                          <a:ext cx="276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704" name="Group 8"/>
          <p:cNvGrpSpPr>
            <a:grpSpLocks/>
          </p:cNvGrpSpPr>
          <p:nvPr/>
        </p:nvGrpSpPr>
        <p:grpSpPr bwMode="auto">
          <a:xfrm>
            <a:off x="611188" y="2296242"/>
            <a:ext cx="7273131" cy="3383831"/>
            <a:chOff x="431" y="708"/>
            <a:chExt cx="5216" cy="2631"/>
          </a:xfrm>
        </p:grpSpPr>
        <p:graphicFrame>
          <p:nvGraphicFramePr>
            <p:cNvPr id="32779" name="Object 9"/>
            <p:cNvGraphicFramePr>
              <a:graphicFrameLocks noChangeAspect="1"/>
            </p:cNvGraphicFramePr>
            <p:nvPr/>
          </p:nvGraphicFramePr>
          <p:xfrm>
            <a:off x="4830" y="2523"/>
            <a:ext cx="500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46" name="公式" r:id="rId5" imgW="406224" imgH="228501" progId="Equation.3">
                    <p:embed/>
                  </p:oleObj>
                </mc:Choice>
                <mc:Fallback>
                  <p:oleObj name="公式" r:id="rId5" imgW="406224" imgH="228501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0" y="2523"/>
                          <a:ext cx="500" cy="2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0" name="Line 10"/>
            <p:cNvSpPr>
              <a:spLocks noChangeShapeType="1"/>
            </p:cNvSpPr>
            <p:nvPr/>
          </p:nvSpPr>
          <p:spPr bwMode="auto">
            <a:xfrm>
              <a:off x="658" y="1117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1" name="Line 11"/>
            <p:cNvSpPr>
              <a:spLocks noChangeShapeType="1"/>
            </p:cNvSpPr>
            <p:nvPr/>
          </p:nvSpPr>
          <p:spPr bwMode="auto">
            <a:xfrm>
              <a:off x="1384" y="1117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2" name="Line 12"/>
            <p:cNvSpPr>
              <a:spLocks noChangeShapeType="1"/>
            </p:cNvSpPr>
            <p:nvPr/>
          </p:nvSpPr>
          <p:spPr bwMode="auto">
            <a:xfrm>
              <a:off x="2110" y="1117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3" name="Line 13"/>
            <p:cNvSpPr>
              <a:spLocks noChangeShapeType="1"/>
            </p:cNvSpPr>
            <p:nvPr/>
          </p:nvSpPr>
          <p:spPr bwMode="auto">
            <a:xfrm>
              <a:off x="2835" y="1117"/>
              <a:ext cx="1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4" name="Line 14"/>
            <p:cNvSpPr>
              <a:spLocks noChangeShapeType="1"/>
            </p:cNvSpPr>
            <p:nvPr/>
          </p:nvSpPr>
          <p:spPr bwMode="auto">
            <a:xfrm>
              <a:off x="4060" y="1117"/>
              <a:ext cx="6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5" name="Oval 15"/>
            <p:cNvSpPr>
              <a:spLocks noChangeArrowheads="1"/>
            </p:cNvSpPr>
            <p:nvPr/>
          </p:nvSpPr>
          <p:spPr bwMode="auto">
            <a:xfrm>
              <a:off x="618" y="1096"/>
              <a:ext cx="45" cy="4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6" name="Oval 16"/>
            <p:cNvSpPr>
              <a:spLocks noChangeArrowheads="1"/>
            </p:cNvSpPr>
            <p:nvPr/>
          </p:nvSpPr>
          <p:spPr bwMode="auto">
            <a:xfrm>
              <a:off x="4040" y="1089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7" name="Oval 17"/>
            <p:cNvSpPr>
              <a:spLocks noChangeArrowheads="1"/>
            </p:cNvSpPr>
            <p:nvPr/>
          </p:nvSpPr>
          <p:spPr bwMode="auto">
            <a:xfrm>
              <a:off x="2835" y="1101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8" name="Oval 18"/>
            <p:cNvSpPr>
              <a:spLocks noChangeArrowheads="1"/>
            </p:cNvSpPr>
            <p:nvPr/>
          </p:nvSpPr>
          <p:spPr bwMode="auto">
            <a:xfrm>
              <a:off x="2110" y="1097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9" name="Oval 19"/>
            <p:cNvSpPr>
              <a:spLocks noChangeArrowheads="1"/>
            </p:cNvSpPr>
            <p:nvPr/>
          </p:nvSpPr>
          <p:spPr bwMode="auto">
            <a:xfrm>
              <a:off x="1384" y="1101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0" name="Line 20"/>
            <p:cNvSpPr>
              <a:spLocks noChangeShapeType="1"/>
            </p:cNvSpPr>
            <p:nvPr/>
          </p:nvSpPr>
          <p:spPr bwMode="auto">
            <a:xfrm>
              <a:off x="1429" y="2205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1" name="Line 21"/>
            <p:cNvSpPr>
              <a:spLocks noChangeShapeType="1"/>
            </p:cNvSpPr>
            <p:nvPr/>
          </p:nvSpPr>
          <p:spPr bwMode="auto">
            <a:xfrm>
              <a:off x="2155" y="2205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2" name="Line 22"/>
            <p:cNvSpPr>
              <a:spLocks noChangeShapeType="1"/>
            </p:cNvSpPr>
            <p:nvPr/>
          </p:nvSpPr>
          <p:spPr bwMode="auto">
            <a:xfrm>
              <a:off x="2880" y="2205"/>
              <a:ext cx="1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3" name="Line 23"/>
            <p:cNvSpPr>
              <a:spLocks noChangeShapeType="1"/>
            </p:cNvSpPr>
            <p:nvPr/>
          </p:nvSpPr>
          <p:spPr bwMode="auto">
            <a:xfrm>
              <a:off x="4105" y="2205"/>
              <a:ext cx="5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4" name="Oval 24"/>
            <p:cNvSpPr>
              <a:spLocks noChangeArrowheads="1"/>
            </p:cNvSpPr>
            <p:nvPr/>
          </p:nvSpPr>
          <p:spPr bwMode="auto">
            <a:xfrm>
              <a:off x="4085" y="2177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5" name="Oval 25"/>
            <p:cNvSpPr>
              <a:spLocks noChangeArrowheads="1"/>
            </p:cNvSpPr>
            <p:nvPr/>
          </p:nvSpPr>
          <p:spPr bwMode="auto">
            <a:xfrm>
              <a:off x="2880" y="2189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6" name="Oval 26"/>
            <p:cNvSpPr>
              <a:spLocks noChangeArrowheads="1"/>
            </p:cNvSpPr>
            <p:nvPr/>
          </p:nvSpPr>
          <p:spPr bwMode="auto">
            <a:xfrm>
              <a:off x="2155" y="218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7" name="Oval 27"/>
            <p:cNvSpPr>
              <a:spLocks noChangeArrowheads="1"/>
            </p:cNvSpPr>
            <p:nvPr/>
          </p:nvSpPr>
          <p:spPr bwMode="auto">
            <a:xfrm>
              <a:off x="1429" y="2189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8" name="Line 28"/>
            <p:cNvSpPr>
              <a:spLocks noChangeShapeType="1"/>
            </p:cNvSpPr>
            <p:nvPr/>
          </p:nvSpPr>
          <p:spPr bwMode="auto">
            <a:xfrm flipV="1">
              <a:off x="1135" y="2976"/>
              <a:ext cx="701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9" name="Line 29"/>
            <p:cNvSpPr>
              <a:spLocks noChangeShapeType="1"/>
            </p:cNvSpPr>
            <p:nvPr/>
          </p:nvSpPr>
          <p:spPr bwMode="auto">
            <a:xfrm>
              <a:off x="1836" y="2976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0" name="Line 30"/>
            <p:cNvSpPr>
              <a:spLocks noChangeShapeType="1"/>
            </p:cNvSpPr>
            <p:nvPr/>
          </p:nvSpPr>
          <p:spPr bwMode="auto">
            <a:xfrm>
              <a:off x="2561" y="2976"/>
              <a:ext cx="12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1" name="Line 31"/>
            <p:cNvSpPr>
              <a:spLocks noChangeShapeType="1"/>
            </p:cNvSpPr>
            <p:nvPr/>
          </p:nvSpPr>
          <p:spPr bwMode="auto">
            <a:xfrm>
              <a:off x="3788" y="2976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2" name="Oval 32"/>
            <p:cNvSpPr>
              <a:spLocks noChangeArrowheads="1"/>
            </p:cNvSpPr>
            <p:nvPr/>
          </p:nvSpPr>
          <p:spPr bwMode="auto">
            <a:xfrm>
              <a:off x="3767" y="294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3" name="Oval 33"/>
            <p:cNvSpPr>
              <a:spLocks noChangeArrowheads="1"/>
            </p:cNvSpPr>
            <p:nvPr/>
          </p:nvSpPr>
          <p:spPr bwMode="auto">
            <a:xfrm>
              <a:off x="2561" y="2960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4" name="Oval 34"/>
            <p:cNvSpPr>
              <a:spLocks noChangeArrowheads="1"/>
            </p:cNvSpPr>
            <p:nvPr/>
          </p:nvSpPr>
          <p:spPr bwMode="auto">
            <a:xfrm>
              <a:off x="1836" y="2956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5" name="Oval 35"/>
            <p:cNvSpPr>
              <a:spLocks noChangeArrowheads="1"/>
            </p:cNvSpPr>
            <p:nvPr/>
          </p:nvSpPr>
          <p:spPr bwMode="auto">
            <a:xfrm>
              <a:off x="3767" y="1633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6" name="Oval 36"/>
            <p:cNvSpPr>
              <a:spLocks noChangeArrowheads="1"/>
            </p:cNvSpPr>
            <p:nvPr/>
          </p:nvSpPr>
          <p:spPr bwMode="auto">
            <a:xfrm>
              <a:off x="2562" y="164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7" name="Oval 37"/>
            <p:cNvSpPr>
              <a:spLocks noChangeArrowheads="1"/>
            </p:cNvSpPr>
            <p:nvPr/>
          </p:nvSpPr>
          <p:spPr bwMode="auto">
            <a:xfrm>
              <a:off x="1837" y="1641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8" name="Oval 38"/>
            <p:cNvSpPr>
              <a:spLocks noChangeArrowheads="1"/>
            </p:cNvSpPr>
            <p:nvPr/>
          </p:nvSpPr>
          <p:spPr bwMode="auto">
            <a:xfrm>
              <a:off x="1111" y="164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09" name="Line 39"/>
            <p:cNvSpPr>
              <a:spLocks noChangeShapeType="1"/>
            </p:cNvSpPr>
            <p:nvPr/>
          </p:nvSpPr>
          <p:spPr bwMode="auto">
            <a:xfrm flipH="1">
              <a:off x="1136" y="1125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0" name="Line 40"/>
            <p:cNvSpPr>
              <a:spLocks noChangeShapeType="1"/>
            </p:cNvSpPr>
            <p:nvPr/>
          </p:nvSpPr>
          <p:spPr bwMode="auto">
            <a:xfrm>
              <a:off x="1136" y="1661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1" name="Line 41"/>
            <p:cNvSpPr>
              <a:spLocks noChangeShapeType="1"/>
            </p:cNvSpPr>
            <p:nvPr/>
          </p:nvSpPr>
          <p:spPr bwMode="auto">
            <a:xfrm flipH="1">
              <a:off x="1852" y="1121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2" name="Line 42"/>
            <p:cNvSpPr>
              <a:spLocks noChangeShapeType="1"/>
            </p:cNvSpPr>
            <p:nvPr/>
          </p:nvSpPr>
          <p:spPr bwMode="auto">
            <a:xfrm>
              <a:off x="1852" y="1657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3" name="Line 43"/>
            <p:cNvSpPr>
              <a:spLocks noChangeShapeType="1"/>
            </p:cNvSpPr>
            <p:nvPr/>
          </p:nvSpPr>
          <p:spPr bwMode="auto">
            <a:xfrm flipH="1">
              <a:off x="2588" y="1133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4" name="Line 44"/>
            <p:cNvSpPr>
              <a:spLocks noChangeShapeType="1"/>
            </p:cNvSpPr>
            <p:nvPr/>
          </p:nvSpPr>
          <p:spPr bwMode="auto">
            <a:xfrm>
              <a:off x="2588" y="1669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5" name="Line 45"/>
            <p:cNvSpPr>
              <a:spLocks noChangeShapeType="1"/>
            </p:cNvSpPr>
            <p:nvPr/>
          </p:nvSpPr>
          <p:spPr bwMode="auto">
            <a:xfrm flipH="1">
              <a:off x="3782" y="1123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6" name="Line 46"/>
            <p:cNvSpPr>
              <a:spLocks noChangeShapeType="1"/>
            </p:cNvSpPr>
            <p:nvPr/>
          </p:nvSpPr>
          <p:spPr bwMode="auto">
            <a:xfrm>
              <a:off x="3782" y="1659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7" name="Oval 47"/>
            <p:cNvSpPr>
              <a:spLocks noChangeArrowheads="1"/>
            </p:cNvSpPr>
            <p:nvPr/>
          </p:nvSpPr>
          <p:spPr bwMode="auto">
            <a:xfrm>
              <a:off x="4661" y="2181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8" name="Oval 48"/>
            <p:cNvSpPr>
              <a:spLocks noChangeArrowheads="1"/>
            </p:cNvSpPr>
            <p:nvPr/>
          </p:nvSpPr>
          <p:spPr bwMode="auto">
            <a:xfrm>
              <a:off x="4673" y="2953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19" name="Line 49"/>
            <p:cNvSpPr>
              <a:spLocks noChangeShapeType="1"/>
            </p:cNvSpPr>
            <p:nvPr/>
          </p:nvSpPr>
          <p:spPr bwMode="auto">
            <a:xfrm>
              <a:off x="4695" y="1117"/>
              <a:ext cx="0" cy="18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0" name="Line 50"/>
            <p:cNvSpPr>
              <a:spLocks noChangeShapeType="1"/>
            </p:cNvSpPr>
            <p:nvPr/>
          </p:nvSpPr>
          <p:spPr bwMode="auto">
            <a:xfrm>
              <a:off x="3788" y="1661"/>
              <a:ext cx="0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1" name="Line 51"/>
            <p:cNvSpPr>
              <a:spLocks noChangeShapeType="1"/>
            </p:cNvSpPr>
            <p:nvPr/>
          </p:nvSpPr>
          <p:spPr bwMode="auto">
            <a:xfrm>
              <a:off x="3788" y="2521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2" name="Line 52"/>
            <p:cNvSpPr>
              <a:spLocks noChangeShapeType="1"/>
            </p:cNvSpPr>
            <p:nvPr/>
          </p:nvSpPr>
          <p:spPr bwMode="auto">
            <a:xfrm>
              <a:off x="2592" y="1669"/>
              <a:ext cx="0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3" name="Line 53"/>
            <p:cNvSpPr>
              <a:spLocks noChangeShapeType="1"/>
            </p:cNvSpPr>
            <p:nvPr/>
          </p:nvSpPr>
          <p:spPr bwMode="auto">
            <a:xfrm>
              <a:off x="2595" y="2502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4" name="Line 54"/>
            <p:cNvSpPr>
              <a:spLocks noChangeShapeType="1"/>
            </p:cNvSpPr>
            <p:nvPr/>
          </p:nvSpPr>
          <p:spPr bwMode="auto">
            <a:xfrm>
              <a:off x="1864" y="1669"/>
              <a:ext cx="0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5" name="Line 55"/>
            <p:cNvSpPr>
              <a:spLocks noChangeShapeType="1"/>
            </p:cNvSpPr>
            <p:nvPr/>
          </p:nvSpPr>
          <p:spPr bwMode="auto">
            <a:xfrm>
              <a:off x="1865" y="2516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6" name="Line 56"/>
            <p:cNvSpPr>
              <a:spLocks noChangeShapeType="1"/>
            </p:cNvSpPr>
            <p:nvPr/>
          </p:nvSpPr>
          <p:spPr bwMode="auto">
            <a:xfrm>
              <a:off x="1132" y="1672"/>
              <a:ext cx="0" cy="13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7" name="Line 57"/>
            <p:cNvSpPr>
              <a:spLocks noChangeShapeType="1"/>
            </p:cNvSpPr>
            <p:nvPr/>
          </p:nvSpPr>
          <p:spPr bwMode="auto">
            <a:xfrm>
              <a:off x="1132" y="2472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8" name="Oval 58"/>
            <p:cNvSpPr>
              <a:spLocks noChangeArrowheads="1"/>
            </p:cNvSpPr>
            <p:nvPr/>
          </p:nvSpPr>
          <p:spPr bwMode="auto">
            <a:xfrm>
              <a:off x="5323" y="2951"/>
              <a:ext cx="45" cy="4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29" name="Line 59"/>
            <p:cNvSpPr>
              <a:spLocks noChangeShapeType="1"/>
            </p:cNvSpPr>
            <p:nvPr/>
          </p:nvSpPr>
          <p:spPr bwMode="auto">
            <a:xfrm>
              <a:off x="4695" y="2976"/>
              <a:ext cx="6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0" name="Line 60"/>
            <p:cNvSpPr>
              <a:spLocks noChangeShapeType="1"/>
            </p:cNvSpPr>
            <p:nvPr/>
          </p:nvSpPr>
          <p:spPr bwMode="auto">
            <a:xfrm flipH="1">
              <a:off x="1945" y="1310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1" name="Line 61"/>
            <p:cNvSpPr>
              <a:spLocks noChangeShapeType="1"/>
            </p:cNvSpPr>
            <p:nvPr/>
          </p:nvSpPr>
          <p:spPr bwMode="auto">
            <a:xfrm flipH="1">
              <a:off x="1238" y="1294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2" name="Line 62"/>
            <p:cNvSpPr>
              <a:spLocks noChangeShapeType="1"/>
            </p:cNvSpPr>
            <p:nvPr/>
          </p:nvSpPr>
          <p:spPr bwMode="auto">
            <a:xfrm flipH="1">
              <a:off x="3870" y="1324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3" name="Line 63"/>
            <p:cNvSpPr>
              <a:spLocks noChangeShapeType="1"/>
            </p:cNvSpPr>
            <p:nvPr/>
          </p:nvSpPr>
          <p:spPr bwMode="auto">
            <a:xfrm flipH="1">
              <a:off x="2689" y="1307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4" name="Line 64"/>
            <p:cNvSpPr>
              <a:spLocks noChangeShapeType="1"/>
            </p:cNvSpPr>
            <p:nvPr/>
          </p:nvSpPr>
          <p:spPr bwMode="auto">
            <a:xfrm flipH="1" flipV="1">
              <a:off x="1993" y="1897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5" name="Line 65"/>
            <p:cNvSpPr>
              <a:spLocks noChangeShapeType="1"/>
            </p:cNvSpPr>
            <p:nvPr/>
          </p:nvSpPr>
          <p:spPr bwMode="auto">
            <a:xfrm flipH="1" flipV="1">
              <a:off x="3938" y="1916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6" name="Line 66"/>
            <p:cNvSpPr>
              <a:spLocks noChangeShapeType="1"/>
            </p:cNvSpPr>
            <p:nvPr/>
          </p:nvSpPr>
          <p:spPr bwMode="auto">
            <a:xfrm flipH="1" flipV="1">
              <a:off x="1293" y="1933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7" name="Line 67"/>
            <p:cNvSpPr>
              <a:spLocks noChangeShapeType="1"/>
            </p:cNvSpPr>
            <p:nvPr/>
          </p:nvSpPr>
          <p:spPr bwMode="auto">
            <a:xfrm flipH="1" flipV="1">
              <a:off x="2716" y="1882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8" name="Line 68"/>
            <p:cNvSpPr>
              <a:spLocks noChangeShapeType="1"/>
            </p:cNvSpPr>
            <p:nvPr/>
          </p:nvSpPr>
          <p:spPr bwMode="auto">
            <a:xfrm flipH="1">
              <a:off x="4332" y="220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39" name="Line 69"/>
            <p:cNvSpPr>
              <a:spLocks noChangeShapeType="1"/>
            </p:cNvSpPr>
            <p:nvPr/>
          </p:nvSpPr>
          <p:spPr bwMode="auto">
            <a:xfrm flipH="1">
              <a:off x="3470" y="220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0" name="Line 70"/>
            <p:cNvSpPr>
              <a:spLocks noChangeShapeType="1"/>
            </p:cNvSpPr>
            <p:nvPr/>
          </p:nvSpPr>
          <p:spPr bwMode="auto">
            <a:xfrm>
              <a:off x="4241" y="1117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1" name="Line 71"/>
            <p:cNvSpPr>
              <a:spLocks noChangeShapeType="1"/>
            </p:cNvSpPr>
            <p:nvPr/>
          </p:nvSpPr>
          <p:spPr bwMode="auto">
            <a:xfrm>
              <a:off x="3561" y="1117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2" name="Line 72"/>
            <p:cNvSpPr>
              <a:spLocks noChangeShapeType="1"/>
            </p:cNvSpPr>
            <p:nvPr/>
          </p:nvSpPr>
          <p:spPr bwMode="auto">
            <a:xfrm>
              <a:off x="2382" y="1117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3" name="Line 73"/>
            <p:cNvSpPr>
              <a:spLocks noChangeShapeType="1"/>
            </p:cNvSpPr>
            <p:nvPr/>
          </p:nvSpPr>
          <p:spPr bwMode="auto">
            <a:xfrm>
              <a:off x="1656" y="1117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4" name="Line 74"/>
            <p:cNvSpPr>
              <a:spLocks noChangeShapeType="1"/>
            </p:cNvSpPr>
            <p:nvPr/>
          </p:nvSpPr>
          <p:spPr bwMode="auto">
            <a:xfrm>
              <a:off x="930" y="1117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5" name="Line 75"/>
            <p:cNvSpPr>
              <a:spLocks noChangeShapeType="1"/>
            </p:cNvSpPr>
            <p:nvPr/>
          </p:nvSpPr>
          <p:spPr bwMode="auto">
            <a:xfrm>
              <a:off x="1384" y="2976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6" name="Line 76"/>
            <p:cNvSpPr>
              <a:spLocks noChangeShapeType="1"/>
            </p:cNvSpPr>
            <p:nvPr/>
          </p:nvSpPr>
          <p:spPr bwMode="auto">
            <a:xfrm flipH="1">
              <a:off x="1701" y="220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7" name="Line 77"/>
            <p:cNvSpPr>
              <a:spLocks noChangeShapeType="1"/>
            </p:cNvSpPr>
            <p:nvPr/>
          </p:nvSpPr>
          <p:spPr bwMode="auto">
            <a:xfrm flipH="1">
              <a:off x="2382" y="220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8" name="Line 78"/>
            <p:cNvSpPr>
              <a:spLocks noChangeShapeType="1"/>
            </p:cNvSpPr>
            <p:nvPr/>
          </p:nvSpPr>
          <p:spPr bwMode="auto">
            <a:xfrm>
              <a:off x="2110" y="2976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49" name="Line 79"/>
            <p:cNvSpPr>
              <a:spLocks noChangeShapeType="1"/>
            </p:cNvSpPr>
            <p:nvPr/>
          </p:nvSpPr>
          <p:spPr bwMode="auto">
            <a:xfrm>
              <a:off x="3153" y="2976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50" name="Line 80"/>
            <p:cNvSpPr>
              <a:spLocks noChangeShapeType="1"/>
            </p:cNvSpPr>
            <p:nvPr/>
          </p:nvSpPr>
          <p:spPr bwMode="auto">
            <a:xfrm>
              <a:off x="4196" y="2976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51" name="Line 81"/>
            <p:cNvSpPr>
              <a:spLocks noChangeShapeType="1"/>
            </p:cNvSpPr>
            <p:nvPr/>
          </p:nvSpPr>
          <p:spPr bwMode="auto">
            <a:xfrm>
              <a:off x="4967" y="2976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52" name="Line 82"/>
            <p:cNvSpPr>
              <a:spLocks noChangeShapeType="1"/>
            </p:cNvSpPr>
            <p:nvPr/>
          </p:nvSpPr>
          <p:spPr bwMode="auto">
            <a:xfrm>
              <a:off x="4695" y="247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853" name="Line 83"/>
            <p:cNvSpPr>
              <a:spLocks noChangeShapeType="1"/>
            </p:cNvSpPr>
            <p:nvPr/>
          </p:nvSpPr>
          <p:spPr bwMode="auto">
            <a:xfrm>
              <a:off x="4695" y="1570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2854" name="Object 84"/>
            <p:cNvGraphicFramePr>
              <a:graphicFrameLocks noChangeAspect="1"/>
            </p:cNvGraphicFramePr>
            <p:nvPr/>
          </p:nvGraphicFramePr>
          <p:xfrm>
            <a:off x="431" y="799"/>
            <a:ext cx="4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47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Object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799"/>
                          <a:ext cx="4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55" name="Object 85"/>
            <p:cNvGraphicFramePr>
              <a:graphicFrameLocks noChangeAspect="1"/>
            </p:cNvGraphicFramePr>
            <p:nvPr/>
          </p:nvGraphicFramePr>
          <p:xfrm>
            <a:off x="5239" y="3067"/>
            <a:ext cx="4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48" name="公式" r:id="rId9" imgW="317225" imgH="203024" progId="Equation.3">
                    <p:embed/>
                  </p:oleObj>
                </mc:Choice>
                <mc:Fallback>
                  <p:oleObj name="公式" r:id="rId9" imgW="317225" imgH="203024" progId="Equation.3">
                    <p:embed/>
                    <p:pic>
                      <p:nvPicPr>
                        <p:cNvPr id="0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9" y="3067"/>
                          <a:ext cx="4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56" name="Object 86"/>
            <p:cNvGraphicFramePr>
              <a:graphicFrameLocks noChangeAspect="1"/>
            </p:cNvGraphicFramePr>
            <p:nvPr/>
          </p:nvGraphicFramePr>
          <p:xfrm>
            <a:off x="3878" y="2523"/>
            <a:ext cx="682" cy="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49" name="公式" r:id="rId11" imgW="583947" imgH="228501" progId="Equation.3">
                    <p:embed/>
                  </p:oleObj>
                </mc:Choice>
                <mc:Fallback>
                  <p:oleObj name="公式" r:id="rId11" imgW="583947" imgH="228501" progId="Equation.3">
                    <p:embed/>
                    <p:pic>
                      <p:nvPicPr>
                        <p:cNvPr id="0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2523"/>
                          <a:ext cx="682" cy="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57" name="Object 87"/>
            <p:cNvGraphicFramePr>
              <a:graphicFrameLocks noChangeAspect="1"/>
            </p:cNvGraphicFramePr>
            <p:nvPr/>
          </p:nvGraphicFramePr>
          <p:xfrm>
            <a:off x="1292" y="1706"/>
            <a:ext cx="261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0" name="公式" r:id="rId13" imgW="203024" imgH="164957" progId="Equation.3">
                    <p:embed/>
                  </p:oleObj>
                </mc:Choice>
                <mc:Fallback>
                  <p:oleObj name="公式" r:id="rId13" imgW="203024" imgH="164957" progId="Equation.3">
                    <p:embed/>
                    <p:pic>
                      <p:nvPicPr>
                        <p:cNvPr id="0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2" y="1706"/>
                          <a:ext cx="261" cy="2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58" name="Object 88"/>
            <p:cNvGraphicFramePr>
              <a:graphicFrameLocks noChangeAspect="1"/>
            </p:cNvGraphicFramePr>
            <p:nvPr/>
          </p:nvGraphicFramePr>
          <p:xfrm>
            <a:off x="3969" y="1706"/>
            <a:ext cx="261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1" name="公式" r:id="rId15" imgW="203024" imgH="164957" progId="Equation.3">
                    <p:embed/>
                  </p:oleObj>
                </mc:Choice>
                <mc:Fallback>
                  <p:oleObj name="公式" r:id="rId15" imgW="203024" imgH="164957" progId="Equation.3">
                    <p:embed/>
                    <p:pic>
                      <p:nvPicPr>
                        <p:cNvPr id="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9" y="1706"/>
                          <a:ext cx="261" cy="2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59" name="Object 89"/>
            <p:cNvGraphicFramePr>
              <a:graphicFrameLocks noChangeAspect="1"/>
            </p:cNvGraphicFramePr>
            <p:nvPr/>
          </p:nvGraphicFramePr>
          <p:xfrm>
            <a:off x="2789" y="1661"/>
            <a:ext cx="261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2" name="公式" r:id="rId16" imgW="203024" imgH="164957" progId="Equation.3">
                    <p:embed/>
                  </p:oleObj>
                </mc:Choice>
                <mc:Fallback>
                  <p:oleObj name="公式" r:id="rId16" imgW="203024" imgH="164957" progId="Equation.3">
                    <p:embed/>
                    <p:pic>
                      <p:nvPicPr>
                        <p:cNvPr id="0" name="Object 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1661"/>
                          <a:ext cx="261" cy="2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0" name="Object 90"/>
            <p:cNvGraphicFramePr>
              <a:graphicFrameLocks noChangeAspect="1"/>
            </p:cNvGraphicFramePr>
            <p:nvPr/>
          </p:nvGraphicFramePr>
          <p:xfrm>
            <a:off x="2018" y="1706"/>
            <a:ext cx="261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3" name="公式" r:id="rId17" imgW="203024" imgH="164957" progId="Equation.3">
                    <p:embed/>
                  </p:oleObj>
                </mc:Choice>
                <mc:Fallback>
                  <p:oleObj name="公式" r:id="rId17" imgW="203024" imgH="164957" progId="Equation.3">
                    <p:embed/>
                    <p:pic>
                      <p:nvPicPr>
                        <p:cNvPr id="0" name="Object 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1706"/>
                          <a:ext cx="261" cy="2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1" name="Object 91"/>
            <p:cNvGraphicFramePr>
              <a:graphicFrameLocks noChangeAspect="1"/>
            </p:cNvGraphicFramePr>
            <p:nvPr/>
          </p:nvGraphicFramePr>
          <p:xfrm>
            <a:off x="4286" y="1797"/>
            <a:ext cx="35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4" name="公式" r:id="rId18" imgW="215713" imgH="190335" progId="Equation.3">
                    <p:embed/>
                  </p:oleObj>
                </mc:Choice>
                <mc:Fallback>
                  <p:oleObj name="公式" r:id="rId18" imgW="215713" imgH="190335" progId="Equation.3">
                    <p:embed/>
                    <p:pic>
                      <p:nvPicPr>
                        <p:cNvPr id="0" name="Object 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6" y="1797"/>
                          <a:ext cx="35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2" name="Object 92"/>
            <p:cNvGraphicFramePr>
              <a:graphicFrameLocks noChangeAspect="1"/>
            </p:cNvGraphicFramePr>
            <p:nvPr/>
          </p:nvGraphicFramePr>
          <p:xfrm>
            <a:off x="3288" y="708"/>
            <a:ext cx="35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5" name="公式" r:id="rId20" imgW="215713" imgH="190335" progId="Equation.3">
                    <p:embed/>
                  </p:oleObj>
                </mc:Choice>
                <mc:Fallback>
                  <p:oleObj name="公式" r:id="rId20" imgW="215713" imgH="190335" progId="Equation.3">
                    <p:embed/>
                    <p:pic>
                      <p:nvPicPr>
                        <p:cNvPr id="0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8" y="708"/>
                          <a:ext cx="35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3" name="Object 93"/>
            <p:cNvGraphicFramePr>
              <a:graphicFrameLocks noChangeAspect="1"/>
            </p:cNvGraphicFramePr>
            <p:nvPr/>
          </p:nvGraphicFramePr>
          <p:xfrm>
            <a:off x="4150" y="708"/>
            <a:ext cx="35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6" name="公式" r:id="rId21" imgW="215713" imgH="190335" progId="Equation.3">
                    <p:embed/>
                  </p:oleObj>
                </mc:Choice>
                <mc:Fallback>
                  <p:oleObj name="公式" r:id="rId21" imgW="215713" imgH="190335" progId="Equation.3">
                    <p:embed/>
                    <p:pic>
                      <p:nvPicPr>
                        <p:cNvPr id="0" name="Object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0" y="708"/>
                          <a:ext cx="35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4" name="Object 94"/>
            <p:cNvGraphicFramePr>
              <a:graphicFrameLocks noChangeAspect="1"/>
            </p:cNvGraphicFramePr>
            <p:nvPr/>
          </p:nvGraphicFramePr>
          <p:xfrm>
            <a:off x="2381" y="753"/>
            <a:ext cx="35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7" name="公式" r:id="rId22" imgW="215713" imgH="190335" progId="Equation.3">
                    <p:embed/>
                  </p:oleObj>
                </mc:Choice>
                <mc:Fallback>
                  <p:oleObj name="公式" r:id="rId22" imgW="215713" imgH="190335" progId="Equation.3">
                    <p:embed/>
                    <p:pic>
                      <p:nvPicPr>
                        <p:cNvPr id="0" name="Object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1" y="753"/>
                          <a:ext cx="35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5" name="Object 95"/>
            <p:cNvGraphicFramePr>
              <a:graphicFrameLocks noChangeAspect="1"/>
            </p:cNvGraphicFramePr>
            <p:nvPr/>
          </p:nvGraphicFramePr>
          <p:xfrm>
            <a:off x="3424" y="1842"/>
            <a:ext cx="35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8" name="公式" r:id="rId23" imgW="215713" imgH="190335" progId="Equation.3">
                    <p:embed/>
                  </p:oleObj>
                </mc:Choice>
                <mc:Fallback>
                  <p:oleObj name="公式" r:id="rId23" imgW="215713" imgH="190335" progId="Equation.3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4" y="1842"/>
                          <a:ext cx="35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6" name="Object 96"/>
            <p:cNvGraphicFramePr>
              <a:graphicFrameLocks noChangeAspect="1"/>
            </p:cNvGraphicFramePr>
            <p:nvPr/>
          </p:nvGraphicFramePr>
          <p:xfrm>
            <a:off x="2245" y="1842"/>
            <a:ext cx="35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9" name="公式" r:id="rId24" imgW="215713" imgH="190335" progId="Equation.3">
                    <p:embed/>
                  </p:oleObj>
                </mc:Choice>
                <mc:Fallback>
                  <p:oleObj name="公式" r:id="rId24" imgW="215713" imgH="190335" progId="Equation.3">
                    <p:embed/>
                    <p:pic>
                      <p:nvPicPr>
                        <p:cNvPr id="0" name="Object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5" y="1842"/>
                          <a:ext cx="35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7" name="Object 97"/>
            <p:cNvGraphicFramePr>
              <a:graphicFrameLocks noChangeAspect="1"/>
            </p:cNvGraphicFramePr>
            <p:nvPr/>
          </p:nvGraphicFramePr>
          <p:xfrm>
            <a:off x="1519" y="1842"/>
            <a:ext cx="35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60" name="公式" r:id="rId25" imgW="215713" imgH="190335" progId="Equation.3">
                    <p:embed/>
                  </p:oleObj>
                </mc:Choice>
                <mc:Fallback>
                  <p:oleObj name="公式" r:id="rId25" imgW="215713" imgH="190335" progId="Equation.3">
                    <p:embed/>
                    <p:pic>
                      <p:nvPicPr>
                        <p:cNvPr id="0" name="Object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1842"/>
                          <a:ext cx="35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8" name="Object 98"/>
            <p:cNvGraphicFramePr>
              <a:graphicFrameLocks noChangeAspect="1"/>
            </p:cNvGraphicFramePr>
            <p:nvPr/>
          </p:nvGraphicFramePr>
          <p:xfrm>
            <a:off x="1602" y="736"/>
            <a:ext cx="35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61" name="公式" r:id="rId26" imgW="215713" imgH="190335" progId="Equation.3">
                    <p:embed/>
                  </p:oleObj>
                </mc:Choice>
                <mc:Fallback>
                  <p:oleObj name="公式" r:id="rId26" imgW="215713" imgH="190335" progId="Equation.3">
                    <p:embed/>
                    <p:pic>
                      <p:nvPicPr>
                        <p:cNvPr id="0" name="Object 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2" y="736"/>
                          <a:ext cx="35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69" name="Object 99"/>
            <p:cNvGraphicFramePr>
              <a:graphicFrameLocks noChangeAspect="1"/>
            </p:cNvGraphicFramePr>
            <p:nvPr/>
          </p:nvGraphicFramePr>
          <p:xfrm>
            <a:off x="2653" y="2523"/>
            <a:ext cx="341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62" name="公式" r:id="rId27" imgW="291847" imgH="215713" progId="Equation.3">
                    <p:embed/>
                  </p:oleObj>
                </mc:Choice>
                <mc:Fallback>
                  <p:oleObj name="公式" r:id="rId27" imgW="291847" imgH="215713" progId="Equation.3">
                    <p:embed/>
                    <p:pic>
                      <p:nvPicPr>
                        <p:cNvPr id="0" name="Object 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2523"/>
                          <a:ext cx="341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70" name="Object 100"/>
            <p:cNvGraphicFramePr>
              <a:graphicFrameLocks noChangeAspect="1"/>
            </p:cNvGraphicFramePr>
            <p:nvPr/>
          </p:nvGraphicFramePr>
          <p:xfrm>
            <a:off x="1941" y="2523"/>
            <a:ext cx="312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63" name="公式" r:id="rId29" imgW="266353" imgH="215619" progId="Equation.3">
                    <p:embed/>
                  </p:oleObj>
                </mc:Choice>
                <mc:Fallback>
                  <p:oleObj name="公式" r:id="rId29" imgW="266353" imgH="215619" progId="Equation.3">
                    <p:embed/>
                    <p:pic>
                      <p:nvPicPr>
                        <p:cNvPr id="0" name="Object 10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1" y="2523"/>
                          <a:ext cx="312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71" name="Object 101"/>
            <p:cNvGraphicFramePr>
              <a:graphicFrameLocks noChangeAspect="1"/>
            </p:cNvGraphicFramePr>
            <p:nvPr/>
          </p:nvGraphicFramePr>
          <p:xfrm>
            <a:off x="1187" y="2478"/>
            <a:ext cx="342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64" name="公式" r:id="rId31" imgW="291847" imgH="215713" progId="Equation.3">
                    <p:embed/>
                  </p:oleObj>
                </mc:Choice>
                <mc:Fallback>
                  <p:oleObj name="公式" r:id="rId31" imgW="291847" imgH="215713" progId="Equation.3">
                    <p:embed/>
                    <p:pic>
                      <p:nvPicPr>
                        <p:cNvPr id="0" name="Object 10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7" y="2478"/>
                          <a:ext cx="342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805" name="Group 109"/>
          <p:cNvGrpSpPr>
            <a:grpSpLocks/>
          </p:cNvGrpSpPr>
          <p:nvPr/>
        </p:nvGrpSpPr>
        <p:grpSpPr bwMode="auto">
          <a:xfrm>
            <a:off x="385769" y="6057899"/>
            <a:ext cx="7794625" cy="755650"/>
            <a:chOff x="521" y="3680"/>
            <a:chExt cx="4910" cy="476"/>
          </a:xfrm>
        </p:grpSpPr>
        <p:graphicFrame>
          <p:nvGraphicFramePr>
            <p:cNvPr id="32776" name="Object 6"/>
            <p:cNvGraphicFramePr>
              <a:graphicFrameLocks noChangeAspect="1"/>
            </p:cNvGraphicFramePr>
            <p:nvPr/>
          </p:nvGraphicFramePr>
          <p:xfrm>
            <a:off x="2335" y="3702"/>
            <a:ext cx="276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65" name="公式" r:id="rId33" imgW="139639" imgH="152334" progId="Equation.3">
                    <p:embed/>
                  </p:oleObj>
                </mc:Choice>
                <mc:Fallback>
                  <p:oleObj name="公式" r:id="rId33" imgW="139639" imgH="152334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5" y="3702"/>
                          <a:ext cx="276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7" name="Object 7"/>
            <p:cNvGraphicFramePr>
              <a:graphicFrameLocks noChangeAspect="1"/>
            </p:cNvGraphicFramePr>
            <p:nvPr/>
          </p:nvGraphicFramePr>
          <p:xfrm>
            <a:off x="4151" y="3680"/>
            <a:ext cx="1280" cy="4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66" name="公式" r:id="rId34" imgW="647700" imgH="228600" progId="Equation.3">
                    <p:embed/>
                  </p:oleObj>
                </mc:Choice>
                <mc:Fallback>
                  <p:oleObj name="公式" r:id="rId34" imgW="647700" imgH="22860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1" y="3680"/>
                          <a:ext cx="1280" cy="4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78" name="Rectangle 107"/>
            <p:cNvSpPr>
              <a:spLocks noChangeArrowheads="1"/>
            </p:cNvSpPr>
            <p:nvPr/>
          </p:nvSpPr>
          <p:spPr bwMode="auto">
            <a:xfrm>
              <a:off x="521" y="3702"/>
              <a:ext cx="4446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en-US" altLang="zh-CN" sz="3200" b="1" dirty="0"/>
                <a:t>h(n)</a:t>
              </a:r>
              <a:r>
                <a:rPr lang="zh-CN" altLang="en-US" sz="3200" b="1" dirty="0"/>
                <a:t>奇对称时“      ” 取－，且               </a:t>
              </a:r>
            </a:p>
          </p:txBody>
        </p:sp>
      </p:grpSp>
      <p:sp>
        <p:nvSpPr>
          <p:cNvPr id="32775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6929438" y="6381750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D1C2CDA5-82E7-47E1-AA2A-7DD9D53F9FDB}" type="slidenum">
              <a:rPr lang="en-US" altLang="zh-CN" smtClean="0"/>
              <a:pPr eaLnBrk="1" hangingPunct="1"/>
              <a:t>31</a:t>
            </a:fld>
            <a:endParaRPr lang="en-US" altLang="zh-CN"/>
          </a:p>
        </p:txBody>
      </p:sp>
      <p:sp>
        <p:nvSpPr>
          <p:cNvPr id="106" name="动作按钮: 前进或下一项 105">
            <a:hlinkClick r:id="rId36" action="ppaction://hlinksldjump" highlightClick="1"/>
          </p:cNvPr>
          <p:cNvSpPr/>
          <p:nvPr/>
        </p:nvSpPr>
        <p:spPr>
          <a:xfrm>
            <a:off x="8027988" y="2784934"/>
            <a:ext cx="431800" cy="3603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022290"/>
              </p:ext>
            </p:extLst>
          </p:nvPr>
        </p:nvGraphicFramePr>
        <p:xfrm>
          <a:off x="1100524" y="1052736"/>
          <a:ext cx="7119937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7" name="公式" r:id="rId37" imgW="2857500" imgH="457200" progId="Equation.3">
                  <p:embed/>
                </p:oleObj>
              </mc:Choice>
              <mc:Fallback>
                <p:oleObj name="公式" r:id="rId37" imgW="28575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524" y="1052736"/>
                        <a:ext cx="7119937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671638" y="1557338"/>
          <a:ext cx="6243637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1" name="公式" r:id="rId3" imgW="2743200" imgH="495000" progId="Equation.3">
                  <p:embed/>
                </p:oleObj>
              </mc:Choice>
              <mc:Fallback>
                <p:oleObj name="公式" r:id="rId3" imgW="2743200" imgH="495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1638" y="1557338"/>
                        <a:ext cx="6243637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68313" y="476250"/>
            <a:ext cx="669766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Times New Roman" pitchFamily="18" charset="0"/>
              </a:rPr>
              <a:t>（</a:t>
            </a:r>
            <a:r>
              <a:rPr lang="en-US" altLang="zh-CN" sz="3200" b="1">
                <a:latin typeface="Times New Roman" pitchFamily="18" charset="0"/>
              </a:rPr>
              <a:t>2</a:t>
            </a:r>
            <a:r>
              <a:rPr lang="zh-CN" altLang="en-US" sz="3200" b="1">
                <a:latin typeface="Times New Roman" pitchFamily="18" charset="0"/>
              </a:rPr>
              <a:t>）当</a:t>
            </a:r>
            <a:r>
              <a:rPr lang="en-US" altLang="zh-CN" sz="3200" b="1">
                <a:latin typeface="Times New Roman" pitchFamily="18" charset="0"/>
              </a:rPr>
              <a:t>N</a:t>
            </a:r>
            <a:r>
              <a:rPr lang="zh-CN" altLang="en-US" sz="3200" b="1">
                <a:latin typeface="Times New Roman" pitchFamily="18" charset="0"/>
              </a:rPr>
              <a:t>为偶数时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11188" y="2924175"/>
            <a:ext cx="813752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latin typeface="Times New Roman" pitchFamily="18" charset="0"/>
              </a:rPr>
              <a:t>对第二个式子，令</a:t>
            </a:r>
            <a:r>
              <a:rPr lang="en-US" altLang="zh-CN" sz="3200" b="1">
                <a:latin typeface="Times New Roman" pitchFamily="18" charset="0"/>
              </a:rPr>
              <a:t>n=N-1-m</a:t>
            </a:r>
            <a:r>
              <a:rPr lang="zh-CN" altLang="en-US" sz="3200" b="1">
                <a:latin typeface="Times New Roman" pitchFamily="18" charset="0"/>
              </a:rPr>
              <a:t>，并将</a:t>
            </a:r>
            <a:r>
              <a:rPr lang="en-US" altLang="zh-CN" sz="3200" b="1">
                <a:latin typeface="Times New Roman" pitchFamily="18" charset="0"/>
              </a:rPr>
              <a:t>m</a:t>
            </a:r>
            <a:r>
              <a:rPr lang="zh-CN" altLang="en-US" sz="3200" b="1">
                <a:latin typeface="Times New Roman" pitchFamily="18" charset="0"/>
              </a:rPr>
              <a:t>换回</a:t>
            </a:r>
            <a:r>
              <a:rPr lang="en-US" altLang="zh-CN" sz="3200" b="1">
                <a:latin typeface="Times New Roman" pitchFamily="18" charset="0"/>
              </a:rPr>
              <a:t>n</a:t>
            </a:r>
            <a:r>
              <a:rPr lang="zh-CN" altLang="en-US" sz="3200" b="1">
                <a:latin typeface="Times New Roman" pitchFamily="18" charset="0"/>
              </a:rPr>
              <a:t>，</a:t>
            </a:r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1692275" y="4005263"/>
          <a:ext cx="571817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2" name="公式" r:id="rId5" imgW="2667000" imgH="457200" progId="Equation.3">
                  <p:embed/>
                </p:oleObj>
              </mc:Choice>
              <mc:Fallback>
                <p:oleObj name="公式" r:id="rId5" imgW="26670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005263"/>
                        <a:ext cx="5718175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A000E2F3-77BB-4E37-951C-F0758F8D31D6}" type="slidenum">
              <a:rPr lang="en-US" altLang="zh-CN" smtClean="0"/>
              <a:pPr eaLnBrk="1" hangingPunct="1"/>
              <a:t>32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11188" y="404813"/>
            <a:ext cx="669766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代入线性相位奇偶对称条件，有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611188" y="2781300"/>
            <a:ext cx="813752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式中，</a:t>
            </a:r>
          </a:p>
          <a:p>
            <a:pPr marL="609600" indent="-6096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      “＋”表示 </a:t>
            </a:r>
            <a:r>
              <a:rPr lang="en-US" altLang="zh-CN" sz="3200" b="1"/>
              <a:t>h(n)</a:t>
            </a:r>
            <a:r>
              <a:rPr lang="zh-CN" altLang="en-US" sz="3200" b="1"/>
              <a:t>是偶对称，</a:t>
            </a:r>
          </a:p>
          <a:p>
            <a:pPr marL="609600" indent="-6096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      </a:t>
            </a:r>
            <a:r>
              <a:rPr lang="zh-CN" altLang="en-US" sz="3200" b="1">
                <a:sym typeface="Wingdings" pitchFamily="2" charset="2"/>
              </a:rPr>
              <a:t> </a:t>
            </a:r>
            <a:r>
              <a:rPr lang="zh-CN" altLang="en-US" sz="3200" b="1"/>
              <a:t>“－”表示</a:t>
            </a:r>
            <a:r>
              <a:rPr lang="en-US" altLang="zh-CN" sz="3200" b="1"/>
              <a:t>h(n)</a:t>
            </a:r>
            <a:r>
              <a:rPr lang="zh-CN" altLang="en-US" sz="3200" b="1"/>
              <a:t>是奇对称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      </a:t>
            </a: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2349500" y="1196975"/>
          <a:ext cx="458787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5" name="公式" r:id="rId3" imgW="1841500" imgH="457200" progId="Equation.3">
                  <p:embed/>
                </p:oleObj>
              </mc:Choice>
              <mc:Fallback>
                <p:oleObj name="公式" r:id="rId3" imgW="18415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0" y="1196975"/>
                        <a:ext cx="458787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F7A8CA2B-DD46-470F-BBAD-ABDE70486C29}" type="slidenum">
              <a:rPr lang="en-US" altLang="zh-CN" smtClean="0"/>
              <a:pPr eaLnBrk="1" hangingPunct="1"/>
              <a:t>33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10243" y="260648"/>
            <a:ext cx="853281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en-US" altLang="zh-CN" sz="3200" b="1" dirty="0"/>
              <a:t>N</a:t>
            </a:r>
            <a:r>
              <a:rPr lang="zh-CN" altLang="en-US" sz="3200" b="1" dirty="0"/>
              <a:t>为偶数时线性相位</a:t>
            </a:r>
            <a:r>
              <a:rPr lang="en-US" altLang="zh-CN" sz="3200" b="1" dirty="0"/>
              <a:t>FIR</a:t>
            </a:r>
            <a:r>
              <a:rPr lang="zh-CN" altLang="en-US" sz="3200" b="1" dirty="0"/>
              <a:t>滤波器的直接型结构</a:t>
            </a:r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1153319" y="5589240"/>
            <a:ext cx="6840537" cy="1041400"/>
            <a:chOff x="884" y="3522"/>
            <a:chExt cx="4309" cy="656"/>
          </a:xfrm>
        </p:grpSpPr>
        <p:sp>
          <p:nvSpPr>
            <p:cNvPr id="35949" name="Rectangle 4"/>
            <p:cNvSpPr>
              <a:spLocks noChangeArrowheads="1"/>
            </p:cNvSpPr>
            <p:nvPr/>
          </p:nvSpPr>
          <p:spPr bwMode="auto">
            <a:xfrm>
              <a:off x="884" y="3566"/>
              <a:ext cx="4309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en-US" altLang="zh-CN" sz="3200" b="1" dirty="0"/>
                <a:t>h(n)</a:t>
              </a:r>
              <a:r>
                <a:rPr lang="zh-CN" altLang="en-US" sz="3200" b="1" dirty="0"/>
                <a:t>偶对称时“     ” 取＋</a:t>
              </a:r>
            </a:p>
            <a:p>
              <a:pPr marL="609600" indent="-609600">
                <a:spcBef>
                  <a:spcPct val="20000"/>
                </a:spcBef>
                <a:buClr>
                  <a:schemeClr val="tx1"/>
                </a:buClr>
              </a:pPr>
              <a:r>
                <a:rPr lang="en-US" altLang="zh-CN" sz="3200" b="1" dirty="0"/>
                <a:t>h(n)</a:t>
              </a:r>
              <a:r>
                <a:rPr lang="zh-CN" altLang="en-US" sz="3200" b="1" dirty="0"/>
                <a:t>奇对称时“     ” 取－</a:t>
              </a:r>
            </a:p>
          </p:txBody>
        </p:sp>
        <p:graphicFrame>
          <p:nvGraphicFramePr>
            <p:cNvPr id="35950" name="Object 5"/>
            <p:cNvGraphicFramePr>
              <a:graphicFrameLocks noChangeAspect="1"/>
            </p:cNvGraphicFramePr>
            <p:nvPr/>
          </p:nvGraphicFramePr>
          <p:xfrm>
            <a:off x="2722" y="3522"/>
            <a:ext cx="276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43" name="公式" r:id="rId3" imgW="139639" imgH="152334" progId="Equation.3">
                    <p:embed/>
                  </p:oleObj>
                </mc:Choice>
                <mc:Fallback>
                  <p:oleObj name="公式" r:id="rId3" imgW="139639" imgH="152334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2" y="3522"/>
                          <a:ext cx="276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51" name="Object 6"/>
            <p:cNvGraphicFramePr>
              <a:graphicFrameLocks noChangeAspect="1"/>
            </p:cNvGraphicFramePr>
            <p:nvPr/>
          </p:nvGraphicFramePr>
          <p:xfrm>
            <a:off x="2711" y="3861"/>
            <a:ext cx="276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44" name="公式" r:id="rId5" imgW="139639" imgH="152334" progId="Equation.3">
                    <p:embed/>
                  </p:oleObj>
                </mc:Choice>
                <mc:Fallback>
                  <p:oleObj name="公式" r:id="rId5" imgW="139639" imgH="152334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1" y="3861"/>
                          <a:ext cx="276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2877" name="Group 109"/>
          <p:cNvGrpSpPr>
            <a:grpSpLocks/>
          </p:cNvGrpSpPr>
          <p:nvPr/>
        </p:nvGrpSpPr>
        <p:grpSpPr bwMode="auto">
          <a:xfrm>
            <a:off x="663690" y="2196033"/>
            <a:ext cx="7416179" cy="3686721"/>
            <a:chOff x="431" y="709"/>
            <a:chExt cx="5216" cy="2594"/>
          </a:xfrm>
        </p:grpSpPr>
        <p:graphicFrame>
          <p:nvGraphicFramePr>
            <p:cNvPr id="35847" name="Object 7"/>
            <p:cNvGraphicFramePr>
              <a:graphicFrameLocks noChangeAspect="1"/>
            </p:cNvGraphicFramePr>
            <p:nvPr/>
          </p:nvGraphicFramePr>
          <p:xfrm>
            <a:off x="4468" y="2478"/>
            <a:ext cx="673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45" name="Equation" r:id="rId6" imgW="545626" imgH="253780" progId="Equation.DSMT4">
                    <p:embed/>
                  </p:oleObj>
                </mc:Choice>
                <mc:Fallback>
                  <p:oleObj name="Equation" r:id="rId6" imgW="545626" imgH="25378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8" y="2478"/>
                          <a:ext cx="673" cy="3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8" name="Line 8"/>
            <p:cNvSpPr>
              <a:spLocks noChangeShapeType="1"/>
            </p:cNvSpPr>
            <p:nvPr/>
          </p:nvSpPr>
          <p:spPr bwMode="auto">
            <a:xfrm>
              <a:off x="658" y="1081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49" name="Line 9"/>
            <p:cNvSpPr>
              <a:spLocks noChangeShapeType="1"/>
            </p:cNvSpPr>
            <p:nvPr/>
          </p:nvSpPr>
          <p:spPr bwMode="auto">
            <a:xfrm>
              <a:off x="1384" y="1081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0" name="Line 10"/>
            <p:cNvSpPr>
              <a:spLocks noChangeShapeType="1"/>
            </p:cNvSpPr>
            <p:nvPr/>
          </p:nvSpPr>
          <p:spPr bwMode="auto">
            <a:xfrm>
              <a:off x="2110" y="1081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1" name="Line 11"/>
            <p:cNvSpPr>
              <a:spLocks noChangeShapeType="1"/>
            </p:cNvSpPr>
            <p:nvPr/>
          </p:nvSpPr>
          <p:spPr bwMode="auto">
            <a:xfrm>
              <a:off x="2835" y="1081"/>
              <a:ext cx="1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2" name="Line 12"/>
            <p:cNvSpPr>
              <a:spLocks noChangeShapeType="1"/>
            </p:cNvSpPr>
            <p:nvPr/>
          </p:nvSpPr>
          <p:spPr bwMode="auto">
            <a:xfrm>
              <a:off x="4060" y="1081"/>
              <a:ext cx="6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3" name="Oval 13"/>
            <p:cNvSpPr>
              <a:spLocks noChangeArrowheads="1"/>
            </p:cNvSpPr>
            <p:nvPr/>
          </p:nvSpPr>
          <p:spPr bwMode="auto">
            <a:xfrm>
              <a:off x="618" y="1060"/>
              <a:ext cx="45" cy="4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4" name="Oval 14"/>
            <p:cNvSpPr>
              <a:spLocks noChangeArrowheads="1"/>
            </p:cNvSpPr>
            <p:nvPr/>
          </p:nvSpPr>
          <p:spPr bwMode="auto">
            <a:xfrm>
              <a:off x="4040" y="1053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5" name="Oval 15"/>
            <p:cNvSpPr>
              <a:spLocks noChangeArrowheads="1"/>
            </p:cNvSpPr>
            <p:nvPr/>
          </p:nvSpPr>
          <p:spPr bwMode="auto">
            <a:xfrm>
              <a:off x="2835" y="106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6" name="Oval 16"/>
            <p:cNvSpPr>
              <a:spLocks noChangeArrowheads="1"/>
            </p:cNvSpPr>
            <p:nvPr/>
          </p:nvSpPr>
          <p:spPr bwMode="auto">
            <a:xfrm>
              <a:off x="2110" y="1061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7" name="Oval 17"/>
            <p:cNvSpPr>
              <a:spLocks noChangeArrowheads="1"/>
            </p:cNvSpPr>
            <p:nvPr/>
          </p:nvSpPr>
          <p:spPr bwMode="auto">
            <a:xfrm>
              <a:off x="1384" y="106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8" name="Line 18"/>
            <p:cNvSpPr>
              <a:spLocks noChangeShapeType="1"/>
            </p:cNvSpPr>
            <p:nvPr/>
          </p:nvSpPr>
          <p:spPr bwMode="auto">
            <a:xfrm>
              <a:off x="1429" y="2169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9" name="Line 19"/>
            <p:cNvSpPr>
              <a:spLocks noChangeShapeType="1"/>
            </p:cNvSpPr>
            <p:nvPr/>
          </p:nvSpPr>
          <p:spPr bwMode="auto">
            <a:xfrm>
              <a:off x="2155" y="2169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0" name="Line 20"/>
            <p:cNvSpPr>
              <a:spLocks noChangeShapeType="1"/>
            </p:cNvSpPr>
            <p:nvPr/>
          </p:nvSpPr>
          <p:spPr bwMode="auto">
            <a:xfrm>
              <a:off x="2880" y="2169"/>
              <a:ext cx="1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1" name="Line 21"/>
            <p:cNvSpPr>
              <a:spLocks noChangeShapeType="1"/>
            </p:cNvSpPr>
            <p:nvPr/>
          </p:nvSpPr>
          <p:spPr bwMode="auto">
            <a:xfrm>
              <a:off x="4105" y="2169"/>
              <a:ext cx="5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2" name="Oval 22"/>
            <p:cNvSpPr>
              <a:spLocks noChangeArrowheads="1"/>
            </p:cNvSpPr>
            <p:nvPr/>
          </p:nvSpPr>
          <p:spPr bwMode="auto">
            <a:xfrm>
              <a:off x="4085" y="2141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3" name="Oval 23"/>
            <p:cNvSpPr>
              <a:spLocks noChangeArrowheads="1"/>
            </p:cNvSpPr>
            <p:nvPr/>
          </p:nvSpPr>
          <p:spPr bwMode="auto">
            <a:xfrm>
              <a:off x="2880" y="2153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4" name="Oval 24"/>
            <p:cNvSpPr>
              <a:spLocks noChangeArrowheads="1"/>
            </p:cNvSpPr>
            <p:nvPr/>
          </p:nvSpPr>
          <p:spPr bwMode="auto">
            <a:xfrm>
              <a:off x="2155" y="2149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5" name="Oval 25"/>
            <p:cNvSpPr>
              <a:spLocks noChangeArrowheads="1"/>
            </p:cNvSpPr>
            <p:nvPr/>
          </p:nvSpPr>
          <p:spPr bwMode="auto">
            <a:xfrm>
              <a:off x="1429" y="2153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6" name="Line 26"/>
            <p:cNvSpPr>
              <a:spLocks noChangeShapeType="1"/>
            </p:cNvSpPr>
            <p:nvPr/>
          </p:nvSpPr>
          <p:spPr bwMode="auto">
            <a:xfrm flipV="1">
              <a:off x="1135" y="2940"/>
              <a:ext cx="701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7" name="Line 27"/>
            <p:cNvSpPr>
              <a:spLocks noChangeShapeType="1"/>
            </p:cNvSpPr>
            <p:nvPr/>
          </p:nvSpPr>
          <p:spPr bwMode="auto">
            <a:xfrm>
              <a:off x="1836" y="2940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8" name="Line 28"/>
            <p:cNvSpPr>
              <a:spLocks noChangeShapeType="1"/>
            </p:cNvSpPr>
            <p:nvPr/>
          </p:nvSpPr>
          <p:spPr bwMode="auto">
            <a:xfrm>
              <a:off x="2561" y="2940"/>
              <a:ext cx="12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69" name="Line 29"/>
            <p:cNvSpPr>
              <a:spLocks noChangeShapeType="1"/>
            </p:cNvSpPr>
            <p:nvPr/>
          </p:nvSpPr>
          <p:spPr bwMode="auto">
            <a:xfrm>
              <a:off x="3788" y="2940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0" name="Oval 30"/>
            <p:cNvSpPr>
              <a:spLocks noChangeArrowheads="1"/>
            </p:cNvSpPr>
            <p:nvPr/>
          </p:nvSpPr>
          <p:spPr bwMode="auto">
            <a:xfrm>
              <a:off x="3767" y="2909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1" name="Oval 31"/>
            <p:cNvSpPr>
              <a:spLocks noChangeArrowheads="1"/>
            </p:cNvSpPr>
            <p:nvPr/>
          </p:nvSpPr>
          <p:spPr bwMode="auto">
            <a:xfrm>
              <a:off x="2561" y="2924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2" name="Oval 32"/>
            <p:cNvSpPr>
              <a:spLocks noChangeArrowheads="1"/>
            </p:cNvSpPr>
            <p:nvPr/>
          </p:nvSpPr>
          <p:spPr bwMode="auto">
            <a:xfrm>
              <a:off x="1836" y="2920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3" name="Oval 33"/>
            <p:cNvSpPr>
              <a:spLocks noChangeArrowheads="1"/>
            </p:cNvSpPr>
            <p:nvPr/>
          </p:nvSpPr>
          <p:spPr bwMode="auto">
            <a:xfrm>
              <a:off x="3767" y="1597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4" name="Oval 34"/>
            <p:cNvSpPr>
              <a:spLocks noChangeArrowheads="1"/>
            </p:cNvSpPr>
            <p:nvPr/>
          </p:nvSpPr>
          <p:spPr bwMode="auto">
            <a:xfrm>
              <a:off x="2562" y="1609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5" name="Oval 35"/>
            <p:cNvSpPr>
              <a:spLocks noChangeArrowheads="1"/>
            </p:cNvSpPr>
            <p:nvPr/>
          </p:nvSpPr>
          <p:spPr bwMode="auto">
            <a:xfrm>
              <a:off x="1837" y="160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6" name="Oval 36"/>
            <p:cNvSpPr>
              <a:spLocks noChangeArrowheads="1"/>
            </p:cNvSpPr>
            <p:nvPr/>
          </p:nvSpPr>
          <p:spPr bwMode="auto">
            <a:xfrm>
              <a:off x="1111" y="1609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7" name="Line 37"/>
            <p:cNvSpPr>
              <a:spLocks noChangeShapeType="1"/>
            </p:cNvSpPr>
            <p:nvPr/>
          </p:nvSpPr>
          <p:spPr bwMode="auto">
            <a:xfrm flipH="1">
              <a:off x="1136" y="1089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8" name="Line 38"/>
            <p:cNvSpPr>
              <a:spLocks noChangeShapeType="1"/>
            </p:cNvSpPr>
            <p:nvPr/>
          </p:nvSpPr>
          <p:spPr bwMode="auto">
            <a:xfrm>
              <a:off x="1136" y="1625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9" name="Line 39"/>
            <p:cNvSpPr>
              <a:spLocks noChangeShapeType="1"/>
            </p:cNvSpPr>
            <p:nvPr/>
          </p:nvSpPr>
          <p:spPr bwMode="auto">
            <a:xfrm flipH="1">
              <a:off x="1852" y="1085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0" name="Line 40"/>
            <p:cNvSpPr>
              <a:spLocks noChangeShapeType="1"/>
            </p:cNvSpPr>
            <p:nvPr/>
          </p:nvSpPr>
          <p:spPr bwMode="auto">
            <a:xfrm>
              <a:off x="1852" y="1621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1" name="Line 41"/>
            <p:cNvSpPr>
              <a:spLocks noChangeShapeType="1"/>
            </p:cNvSpPr>
            <p:nvPr/>
          </p:nvSpPr>
          <p:spPr bwMode="auto">
            <a:xfrm flipH="1">
              <a:off x="2588" y="1097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2" name="Line 42"/>
            <p:cNvSpPr>
              <a:spLocks noChangeShapeType="1"/>
            </p:cNvSpPr>
            <p:nvPr/>
          </p:nvSpPr>
          <p:spPr bwMode="auto">
            <a:xfrm>
              <a:off x="2588" y="1633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3" name="Line 43"/>
            <p:cNvSpPr>
              <a:spLocks noChangeShapeType="1"/>
            </p:cNvSpPr>
            <p:nvPr/>
          </p:nvSpPr>
          <p:spPr bwMode="auto">
            <a:xfrm flipH="1">
              <a:off x="3782" y="1087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4" name="Line 44"/>
            <p:cNvSpPr>
              <a:spLocks noChangeShapeType="1"/>
            </p:cNvSpPr>
            <p:nvPr/>
          </p:nvSpPr>
          <p:spPr bwMode="auto">
            <a:xfrm>
              <a:off x="3782" y="1623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5" name="Oval 45"/>
            <p:cNvSpPr>
              <a:spLocks noChangeArrowheads="1"/>
            </p:cNvSpPr>
            <p:nvPr/>
          </p:nvSpPr>
          <p:spPr bwMode="auto">
            <a:xfrm>
              <a:off x="4676" y="214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6" name="Oval 46"/>
            <p:cNvSpPr>
              <a:spLocks noChangeArrowheads="1"/>
            </p:cNvSpPr>
            <p:nvPr/>
          </p:nvSpPr>
          <p:spPr bwMode="auto">
            <a:xfrm>
              <a:off x="4400" y="2914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7" name="Line 47"/>
            <p:cNvSpPr>
              <a:spLocks noChangeShapeType="1"/>
            </p:cNvSpPr>
            <p:nvPr/>
          </p:nvSpPr>
          <p:spPr bwMode="auto">
            <a:xfrm>
              <a:off x="4694" y="1081"/>
              <a:ext cx="6" cy="108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8" name="Line 48"/>
            <p:cNvSpPr>
              <a:spLocks noChangeShapeType="1"/>
            </p:cNvSpPr>
            <p:nvPr/>
          </p:nvSpPr>
          <p:spPr bwMode="auto">
            <a:xfrm>
              <a:off x="3788" y="1625"/>
              <a:ext cx="0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89" name="Line 49"/>
            <p:cNvSpPr>
              <a:spLocks noChangeShapeType="1"/>
            </p:cNvSpPr>
            <p:nvPr/>
          </p:nvSpPr>
          <p:spPr bwMode="auto">
            <a:xfrm>
              <a:off x="3788" y="2485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0" name="Line 50"/>
            <p:cNvSpPr>
              <a:spLocks noChangeShapeType="1"/>
            </p:cNvSpPr>
            <p:nvPr/>
          </p:nvSpPr>
          <p:spPr bwMode="auto">
            <a:xfrm>
              <a:off x="2592" y="1633"/>
              <a:ext cx="0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1" name="Line 51"/>
            <p:cNvSpPr>
              <a:spLocks noChangeShapeType="1"/>
            </p:cNvSpPr>
            <p:nvPr/>
          </p:nvSpPr>
          <p:spPr bwMode="auto">
            <a:xfrm>
              <a:off x="2595" y="2466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2" name="Line 52"/>
            <p:cNvSpPr>
              <a:spLocks noChangeShapeType="1"/>
            </p:cNvSpPr>
            <p:nvPr/>
          </p:nvSpPr>
          <p:spPr bwMode="auto">
            <a:xfrm>
              <a:off x="1864" y="1633"/>
              <a:ext cx="0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3" name="Line 53"/>
            <p:cNvSpPr>
              <a:spLocks noChangeShapeType="1"/>
            </p:cNvSpPr>
            <p:nvPr/>
          </p:nvSpPr>
          <p:spPr bwMode="auto">
            <a:xfrm>
              <a:off x="1865" y="2480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4" name="Line 54"/>
            <p:cNvSpPr>
              <a:spLocks noChangeShapeType="1"/>
            </p:cNvSpPr>
            <p:nvPr/>
          </p:nvSpPr>
          <p:spPr bwMode="auto">
            <a:xfrm>
              <a:off x="1132" y="1636"/>
              <a:ext cx="0" cy="13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5" name="Line 55"/>
            <p:cNvSpPr>
              <a:spLocks noChangeShapeType="1"/>
            </p:cNvSpPr>
            <p:nvPr/>
          </p:nvSpPr>
          <p:spPr bwMode="auto">
            <a:xfrm>
              <a:off x="1132" y="2436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6" name="Oval 56"/>
            <p:cNvSpPr>
              <a:spLocks noChangeArrowheads="1"/>
            </p:cNvSpPr>
            <p:nvPr/>
          </p:nvSpPr>
          <p:spPr bwMode="auto">
            <a:xfrm>
              <a:off x="5323" y="2915"/>
              <a:ext cx="45" cy="4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7" name="Line 57"/>
            <p:cNvSpPr>
              <a:spLocks noChangeShapeType="1"/>
            </p:cNvSpPr>
            <p:nvPr/>
          </p:nvSpPr>
          <p:spPr bwMode="auto">
            <a:xfrm>
              <a:off x="4695" y="2940"/>
              <a:ext cx="6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8" name="Line 58"/>
            <p:cNvSpPr>
              <a:spLocks noChangeShapeType="1"/>
            </p:cNvSpPr>
            <p:nvPr/>
          </p:nvSpPr>
          <p:spPr bwMode="auto">
            <a:xfrm flipH="1">
              <a:off x="1945" y="1274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99" name="Line 59"/>
            <p:cNvSpPr>
              <a:spLocks noChangeShapeType="1"/>
            </p:cNvSpPr>
            <p:nvPr/>
          </p:nvSpPr>
          <p:spPr bwMode="auto">
            <a:xfrm flipH="1">
              <a:off x="1238" y="1258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0" name="Line 60"/>
            <p:cNvSpPr>
              <a:spLocks noChangeShapeType="1"/>
            </p:cNvSpPr>
            <p:nvPr/>
          </p:nvSpPr>
          <p:spPr bwMode="auto">
            <a:xfrm flipH="1">
              <a:off x="3870" y="1288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1" name="Line 61"/>
            <p:cNvSpPr>
              <a:spLocks noChangeShapeType="1"/>
            </p:cNvSpPr>
            <p:nvPr/>
          </p:nvSpPr>
          <p:spPr bwMode="auto">
            <a:xfrm flipH="1">
              <a:off x="2689" y="1271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2" name="Line 62"/>
            <p:cNvSpPr>
              <a:spLocks noChangeShapeType="1"/>
            </p:cNvSpPr>
            <p:nvPr/>
          </p:nvSpPr>
          <p:spPr bwMode="auto">
            <a:xfrm flipH="1" flipV="1">
              <a:off x="1993" y="1861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3" name="Line 63"/>
            <p:cNvSpPr>
              <a:spLocks noChangeShapeType="1"/>
            </p:cNvSpPr>
            <p:nvPr/>
          </p:nvSpPr>
          <p:spPr bwMode="auto">
            <a:xfrm flipH="1" flipV="1">
              <a:off x="3938" y="1883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4" name="Line 64"/>
            <p:cNvSpPr>
              <a:spLocks noChangeShapeType="1"/>
            </p:cNvSpPr>
            <p:nvPr/>
          </p:nvSpPr>
          <p:spPr bwMode="auto">
            <a:xfrm flipH="1" flipV="1">
              <a:off x="1293" y="1897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5" name="Line 65"/>
            <p:cNvSpPr>
              <a:spLocks noChangeShapeType="1"/>
            </p:cNvSpPr>
            <p:nvPr/>
          </p:nvSpPr>
          <p:spPr bwMode="auto">
            <a:xfrm flipH="1" flipV="1">
              <a:off x="2716" y="1846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6" name="Line 66"/>
            <p:cNvSpPr>
              <a:spLocks noChangeShapeType="1"/>
            </p:cNvSpPr>
            <p:nvPr/>
          </p:nvSpPr>
          <p:spPr bwMode="auto">
            <a:xfrm flipH="1">
              <a:off x="4332" y="216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7" name="Line 67"/>
            <p:cNvSpPr>
              <a:spLocks noChangeShapeType="1"/>
            </p:cNvSpPr>
            <p:nvPr/>
          </p:nvSpPr>
          <p:spPr bwMode="auto">
            <a:xfrm flipH="1">
              <a:off x="3470" y="216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8" name="Line 68"/>
            <p:cNvSpPr>
              <a:spLocks noChangeShapeType="1"/>
            </p:cNvSpPr>
            <p:nvPr/>
          </p:nvSpPr>
          <p:spPr bwMode="auto">
            <a:xfrm>
              <a:off x="4241" y="1081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09" name="Line 69"/>
            <p:cNvSpPr>
              <a:spLocks noChangeShapeType="1"/>
            </p:cNvSpPr>
            <p:nvPr/>
          </p:nvSpPr>
          <p:spPr bwMode="auto">
            <a:xfrm>
              <a:off x="3561" y="1081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0" name="Line 70"/>
            <p:cNvSpPr>
              <a:spLocks noChangeShapeType="1"/>
            </p:cNvSpPr>
            <p:nvPr/>
          </p:nvSpPr>
          <p:spPr bwMode="auto">
            <a:xfrm>
              <a:off x="2382" y="1081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1" name="Line 71"/>
            <p:cNvSpPr>
              <a:spLocks noChangeShapeType="1"/>
            </p:cNvSpPr>
            <p:nvPr/>
          </p:nvSpPr>
          <p:spPr bwMode="auto">
            <a:xfrm>
              <a:off x="1656" y="1081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2" name="Line 72"/>
            <p:cNvSpPr>
              <a:spLocks noChangeShapeType="1"/>
            </p:cNvSpPr>
            <p:nvPr/>
          </p:nvSpPr>
          <p:spPr bwMode="auto">
            <a:xfrm>
              <a:off x="930" y="1081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3" name="Line 73"/>
            <p:cNvSpPr>
              <a:spLocks noChangeShapeType="1"/>
            </p:cNvSpPr>
            <p:nvPr/>
          </p:nvSpPr>
          <p:spPr bwMode="auto">
            <a:xfrm>
              <a:off x="1384" y="2940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4" name="Line 74"/>
            <p:cNvSpPr>
              <a:spLocks noChangeShapeType="1"/>
            </p:cNvSpPr>
            <p:nvPr/>
          </p:nvSpPr>
          <p:spPr bwMode="auto">
            <a:xfrm flipH="1">
              <a:off x="1701" y="216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5" name="Line 75"/>
            <p:cNvSpPr>
              <a:spLocks noChangeShapeType="1"/>
            </p:cNvSpPr>
            <p:nvPr/>
          </p:nvSpPr>
          <p:spPr bwMode="auto">
            <a:xfrm flipH="1">
              <a:off x="2382" y="216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6" name="Line 76"/>
            <p:cNvSpPr>
              <a:spLocks noChangeShapeType="1"/>
            </p:cNvSpPr>
            <p:nvPr/>
          </p:nvSpPr>
          <p:spPr bwMode="auto">
            <a:xfrm>
              <a:off x="2110" y="2940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7" name="Line 77"/>
            <p:cNvSpPr>
              <a:spLocks noChangeShapeType="1"/>
            </p:cNvSpPr>
            <p:nvPr/>
          </p:nvSpPr>
          <p:spPr bwMode="auto">
            <a:xfrm>
              <a:off x="3153" y="2940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8" name="Line 78"/>
            <p:cNvSpPr>
              <a:spLocks noChangeShapeType="1"/>
            </p:cNvSpPr>
            <p:nvPr/>
          </p:nvSpPr>
          <p:spPr bwMode="auto">
            <a:xfrm>
              <a:off x="4059" y="2940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19" name="Line 79"/>
            <p:cNvSpPr>
              <a:spLocks noChangeShapeType="1"/>
            </p:cNvSpPr>
            <p:nvPr/>
          </p:nvSpPr>
          <p:spPr bwMode="auto">
            <a:xfrm>
              <a:off x="4830" y="2940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20" name="Line 80"/>
            <p:cNvSpPr>
              <a:spLocks noChangeShapeType="1"/>
            </p:cNvSpPr>
            <p:nvPr/>
          </p:nvSpPr>
          <p:spPr bwMode="auto">
            <a:xfrm>
              <a:off x="4422" y="2305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21" name="Line 81"/>
            <p:cNvSpPr>
              <a:spLocks noChangeShapeType="1"/>
            </p:cNvSpPr>
            <p:nvPr/>
          </p:nvSpPr>
          <p:spPr bwMode="auto">
            <a:xfrm>
              <a:off x="4694" y="148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5922" name="Object 82"/>
            <p:cNvGraphicFramePr>
              <a:graphicFrameLocks noChangeAspect="1"/>
            </p:cNvGraphicFramePr>
            <p:nvPr/>
          </p:nvGraphicFramePr>
          <p:xfrm>
            <a:off x="431" y="763"/>
            <a:ext cx="4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46" name="公式" r:id="rId8" imgW="317225" imgH="203024" progId="Equation.3">
                    <p:embed/>
                  </p:oleObj>
                </mc:Choice>
                <mc:Fallback>
                  <p:oleObj name="公式" r:id="rId8" imgW="317225" imgH="203024" progId="Equation.3">
                    <p:embed/>
                    <p:pic>
                      <p:nvPicPr>
                        <p:cNvPr id="0" name="Object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763"/>
                          <a:ext cx="4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23" name="Object 83"/>
            <p:cNvGraphicFramePr>
              <a:graphicFrameLocks noChangeAspect="1"/>
            </p:cNvGraphicFramePr>
            <p:nvPr/>
          </p:nvGraphicFramePr>
          <p:xfrm>
            <a:off x="5239" y="3031"/>
            <a:ext cx="4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47" name="公式" r:id="rId10" imgW="317225" imgH="203024" progId="Equation.3">
                    <p:embed/>
                  </p:oleObj>
                </mc:Choice>
                <mc:Fallback>
                  <p:oleObj name="公式" r:id="rId10" imgW="317225" imgH="203024" progId="Equation.3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9" y="3031"/>
                          <a:ext cx="4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24" name="Object 84"/>
            <p:cNvGraphicFramePr>
              <a:graphicFrameLocks noChangeAspect="1"/>
            </p:cNvGraphicFramePr>
            <p:nvPr/>
          </p:nvGraphicFramePr>
          <p:xfrm>
            <a:off x="3789" y="2479"/>
            <a:ext cx="633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48" name="Equation" r:id="rId12" imgW="571252" imgH="253890" progId="Equation.DSMT4">
                    <p:embed/>
                  </p:oleObj>
                </mc:Choice>
                <mc:Fallback>
                  <p:oleObj name="Equation" r:id="rId12" imgW="571252" imgH="253890" progId="Equation.DSMT4">
                    <p:embed/>
                    <p:pic>
                      <p:nvPicPr>
                        <p:cNvPr id="0" name="Object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9" y="2479"/>
                          <a:ext cx="633" cy="2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25" name="Object 85"/>
            <p:cNvGraphicFramePr>
              <a:graphicFrameLocks noChangeAspect="1"/>
            </p:cNvGraphicFramePr>
            <p:nvPr/>
          </p:nvGraphicFramePr>
          <p:xfrm>
            <a:off x="1320" y="1694"/>
            <a:ext cx="204" cy="1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49" name="公式" r:id="rId14" imgW="203024" imgH="164957" progId="Equation.3">
                    <p:embed/>
                  </p:oleObj>
                </mc:Choice>
                <mc:Fallback>
                  <p:oleObj name="公式" r:id="rId14" imgW="203024" imgH="164957" progId="Equation.3">
                    <p:embed/>
                    <p:pic>
                      <p:nvPicPr>
                        <p:cNvPr id="0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0" y="1694"/>
                          <a:ext cx="204" cy="1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26" name="Object 86"/>
            <p:cNvGraphicFramePr>
              <a:graphicFrameLocks noChangeAspect="1"/>
            </p:cNvGraphicFramePr>
            <p:nvPr/>
          </p:nvGraphicFramePr>
          <p:xfrm>
            <a:off x="3997" y="1694"/>
            <a:ext cx="204" cy="1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0" name="公式" r:id="rId16" imgW="203024" imgH="164957" progId="Equation.3">
                    <p:embed/>
                  </p:oleObj>
                </mc:Choice>
                <mc:Fallback>
                  <p:oleObj name="公式" r:id="rId16" imgW="203024" imgH="164957" progId="Equation.3">
                    <p:embed/>
                    <p:pic>
                      <p:nvPicPr>
                        <p:cNvPr id="0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7" y="1694"/>
                          <a:ext cx="204" cy="1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27" name="Object 87"/>
            <p:cNvGraphicFramePr>
              <a:graphicFrameLocks noChangeAspect="1"/>
            </p:cNvGraphicFramePr>
            <p:nvPr/>
          </p:nvGraphicFramePr>
          <p:xfrm>
            <a:off x="2817" y="1649"/>
            <a:ext cx="204" cy="1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1" name="公式" r:id="rId17" imgW="203024" imgH="164957" progId="Equation.3">
                    <p:embed/>
                  </p:oleObj>
                </mc:Choice>
                <mc:Fallback>
                  <p:oleObj name="公式" r:id="rId17" imgW="203024" imgH="164957" progId="Equation.3">
                    <p:embed/>
                    <p:pic>
                      <p:nvPicPr>
                        <p:cNvPr id="0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7" y="1649"/>
                          <a:ext cx="204" cy="1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28" name="Object 88"/>
            <p:cNvGraphicFramePr>
              <a:graphicFrameLocks noChangeAspect="1"/>
            </p:cNvGraphicFramePr>
            <p:nvPr/>
          </p:nvGraphicFramePr>
          <p:xfrm>
            <a:off x="2046" y="1694"/>
            <a:ext cx="204" cy="1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2" name="公式" r:id="rId18" imgW="203024" imgH="164957" progId="Equation.3">
                    <p:embed/>
                  </p:oleObj>
                </mc:Choice>
                <mc:Fallback>
                  <p:oleObj name="公式" r:id="rId18" imgW="203024" imgH="164957" progId="Equation.3">
                    <p:embed/>
                    <p:pic>
                      <p:nvPicPr>
                        <p:cNvPr id="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6" y="1694"/>
                          <a:ext cx="204" cy="1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29" name="Object 89"/>
            <p:cNvGraphicFramePr>
              <a:graphicFrameLocks noChangeAspect="1"/>
            </p:cNvGraphicFramePr>
            <p:nvPr/>
          </p:nvGraphicFramePr>
          <p:xfrm>
            <a:off x="4105" y="1852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3" name="公式" r:id="rId19" imgW="215713" imgH="190335" progId="Equation.3">
                    <p:embed/>
                  </p:oleObj>
                </mc:Choice>
                <mc:Fallback>
                  <p:oleObj name="公式" r:id="rId19" imgW="215713" imgH="190335" progId="Equation.3">
                    <p:embed/>
                    <p:pic>
                      <p:nvPicPr>
                        <p:cNvPr id="0" name="Object 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5" y="1852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0" name="Object 90"/>
            <p:cNvGraphicFramePr>
              <a:graphicFrameLocks noChangeAspect="1"/>
            </p:cNvGraphicFramePr>
            <p:nvPr/>
          </p:nvGraphicFramePr>
          <p:xfrm>
            <a:off x="3328" y="709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4" name="公式" r:id="rId21" imgW="215713" imgH="190335" progId="Equation.3">
                    <p:embed/>
                  </p:oleObj>
                </mc:Choice>
                <mc:Fallback>
                  <p:oleObj name="公式" r:id="rId21" imgW="215713" imgH="190335" progId="Equation.3">
                    <p:embed/>
                    <p:pic>
                      <p:nvPicPr>
                        <p:cNvPr id="0" name="Object 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8" y="709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1" name="Object 91"/>
            <p:cNvGraphicFramePr>
              <a:graphicFrameLocks noChangeAspect="1"/>
            </p:cNvGraphicFramePr>
            <p:nvPr/>
          </p:nvGraphicFramePr>
          <p:xfrm>
            <a:off x="4190" y="709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5" name="公式" r:id="rId22" imgW="215713" imgH="190335" progId="Equation.3">
                    <p:embed/>
                  </p:oleObj>
                </mc:Choice>
                <mc:Fallback>
                  <p:oleObj name="公式" r:id="rId22" imgW="215713" imgH="190335" progId="Equation.3">
                    <p:embed/>
                    <p:pic>
                      <p:nvPicPr>
                        <p:cNvPr id="0" name="Object 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0" y="709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2" name="Object 92"/>
            <p:cNvGraphicFramePr>
              <a:graphicFrameLocks noChangeAspect="1"/>
            </p:cNvGraphicFramePr>
            <p:nvPr/>
          </p:nvGraphicFramePr>
          <p:xfrm>
            <a:off x="2421" y="754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6" name="公式" r:id="rId23" imgW="215713" imgH="190335" progId="Equation.3">
                    <p:embed/>
                  </p:oleObj>
                </mc:Choice>
                <mc:Fallback>
                  <p:oleObj name="公式" r:id="rId23" imgW="215713" imgH="190335" progId="Equation.3">
                    <p:embed/>
                    <p:pic>
                      <p:nvPicPr>
                        <p:cNvPr id="0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1" y="754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3" name="Object 93"/>
            <p:cNvGraphicFramePr>
              <a:graphicFrameLocks noChangeAspect="1"/>
            </p:cNvGraphicFramePr>
            <p:nvPr/>
          </p:nvGraphicFramePr>
          <p:xfrm>
            <a:off x="3464" y="1843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7" name="公式" r:id="rId24" imgW="215713" imgH="190335" progId="Equation.3">
                    <p:embed/>
                  </p:oleObj>
                </mc:Choice>
                <mc:Fallback>
                  <p:oleObj name="公式" r:id="rId24" imgW="215713" imgH="190335" progId="Equation.3">
                    <p:embed/>
                    <p:pic>
                      <p:nvPicPr>
                        <p:cNvPr id="0" name="Object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4" y="1843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4" name="Object 94"/>
            <p:cNvGraphicFramePr>
              <a:graphicFrameLocks noChangeAspect="1"/>
            </p:cNvGraphicFramePr>
            <p:nvPr/>
          </p:nvGraphicFramePr>
          <p:xfrm>
            <a:off x="2285" y="1843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8" name="公式" r:id="rId25" imgW="215713" imgH="190335" progId="Equation.3">
                    <p:embed/>
                  </p:oleObj>
                </mc:Choice>
                <mc:Fallback>
                  <p:oleObj name="公式" r:id="rId25" imgW="215713" imgH="190335" progId="Equation.3">
                    <p:embed/>
                    <p:pic>
                      <p:nvPicPr>
                        <p:cNvPr id="0" name="Object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5" y="1843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5" name="Object 95"/>
            <p:cNvGraphicFramePr>
              <a:graphicFrameLocks noChangeAspect="1"/>
            </p:cNvGraphicFramePr>
            <p:nvPr/>
          </p:nvGraphicFramePr>
          <p:xfrm>
            <a:off x="1559" y="1843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59" name="公式" r:id="rId26" imgW="215713" imgH="190335" progId="Equation.3">
                    <p:embed/>
                  </p:oleObj>
                </mc:Choice>
                <mc:Fallback>
                  <p:oleObj name="公式" r:id="rId26" imgW="215713" imgH="190335" progId="Equation.3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9" y="1843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6" name="Object 96"/>
            <p:cNvGraphicFramePr>
              <a:graphicFrameLocks noChangeAspect="1"/>
            </p:cNvGraphicFramePr>
            <p:nvPr/>
          </p:nvGraphicFramePr>
          <p:xfrm>
            <a:off x="1642" y="737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60" name="公式" r:id="rId27" imgW="215713" imgH="190335" progId="Equation.3">
                    <p:embed/>
                  </p:oleObj>
                </mc:Choice>
                <mc:Fallback>
                  <p:oleObj name="公式" r:id="rId27" imgW="215713" imgH="190335" progId="Equation.3">
                    <p:embed/>
                    <p:pic>
                      <p:nvPicPr>
                        <p:cNvPr id="0" name="Object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2" y="737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7" name="Object 97"/>
            <p:cNvGraphicFramePr>
              <a:graphicFrameLocks noChangeAspect="1"/>
            </p:cNvGraphicFramePr>
            <p:nvPr/>
          </p:nvGraphicFramePr>
          <p:xfrm>
            <a:off x="2653" y="2487"/>
            <a:ext cx="341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61" name="公式" r:id="rId28" imgW="291847" imgH="215713" progId="Equation.3">
                    <p:embed/>
                  </p:oleObj>
                </mc:Choice>
                <mc:Fallback>
                  <p:oleObj name="公式" r:id="rId28" imgW="291847" imgH="215713" progId="Equation.3">
                    <p:embed/>
                    <p:pic>
                      <p:nvPicPr>
                        <p:cNvPr id="0" name="Object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2487"/>
                          <a:ext cx="341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8" name="Object 98"/>
            <p:cNvGraphicFramePr>
              <a:graphicFrameLocks noChangeAspect="1"/>
            </p:cNvGraphicFramePr>
            <p:nvPr/>
          </p:nvGraphicFramePr>
          <p:xfrm>
            <a:off x="1941" y="2487"/>
            <a:ext cx="312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62" name="公式" r:id="rId30" imgW="266353" imgH="215619" progId="Equation.3">
                    <p:embed/>
                  </p:oleObj>
                </mc:Choice>
                <mc:Fallback>
                  <p:oleObj name="公式" r:id="rId30" imgW="266353" imgH="215619" progId="Equation.3">
                    <p:embed/>
                    <p:pic>
                      <p:nvPicPr>
                        <p:cNvPr id="0" name="Object 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1" y="2487"/>
                          <a:ext cx="312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939" name="Object 99"/>
            <p:cNvGraphicFramePr>
              <a:graphicFrameLocks noChangeAspect="1"/>
            </p:cNvGraphicFramePr>
            <p:nvPr/>
          </p:nvGraphicFramePr>
          <p:xfrm>
            <a:off x="1187" y="2442"/>
            <a:ext cx="342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63" name="公式" r:id="rId32" imgW="291847" imgH="215713" progId="Equation.3">
                    <p:embed/>
                  </p:oleObj>
                </mc:Choice>
                <mc:Fallback>
                  <p:oleObj name="公式" r:id="rId32" imgW="291847" imgH="215713" progId="Equation.3">
                    <p:embed/>
                    <p:pic>
                      <p:nvPicPr>
                        <p:cNvPr id="0" name="Object 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7" y="2442"/>
                          <a:ext cx="342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940" name="Oval 100"/>
            <p:cNvSpPr>
              <a:spLocks noChangeArrowheads="1"/>
            </p:cNvSpPr>
            <p:nvPr/>
          </p:nvSpPr>
          <p:spPr bwMode="auto">
            <a:xfrm>
              <a:off x="4656" y="1063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41" name="Line 101"/>
            <p:cNvSpPr>
              <a:spLocks noChangeShapeType="1"/>
            </p:cNvSpPr>
            <p:nvPr/>
          </p:nvSpPr>
          <p:spPr bwMode="auto">
            <a:xfrm flipH="1">
              <a:off x="4398" y="1097"/>
              <a:ext cx="272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42" name="Line 102"/>
            <p:cNvSpPr>
              <a:spLocks noChangeShapeType="1"/>
            </p:cNvSpPr>
            <p:nvPr/>
          </p:nvSpPr>
          <p:spPr bwMode="auto">
            <a:xfrm>
              <a:off x="4398" y="1633"/>
              <a:ext cx="317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43" name="Line 103"/>
            <p:cNvSpPr>
              <a:spLocks noChangeShapeType="1"/>
            </p:cNvSpPr>
            <p:nvPr/>
          </p:nvSpPr>
          <p:spPr bwMode="auto">
            <a:xfrm flipH="1">
              <a:off x="4486" y="1298"/>
              <a:ext cx="86" cy="1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44" name="Line 104"/>
            <p:cNvSpPr>
              <a:spLocks noChangeShapeType="1"/>
            </p:cNvSpPr>
            <p:nvPr/>
          </p:nvSpPr>
          <p:spPr bwMode="auto">
            <a:xfrm flipH="1" flipV="1">
              <a:off x="4548" y="1890"/>
              <a:ext cx="75" cy="1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5945" name="Object 105"/>
            <p:cNvGraphicFramePr>
              <a:graphicFrameLocks noChangeAspect="1"/>
            </p:cNvGraphicFramePr>
            <p:nvPr/>
          </p:nvGraphicFramePr>
          <p:xfrm>
            <a:off x="4780" y="1435"/>
            <a:ext cx="27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64" name="公式" r:id="rId34" imgW="215713" imgH="190335" progId="Equation.3">
                    <p:embed/>
                  </p:oleObj>
                </mc:Choice>
                <mc:Fallback>
                  <p:oleObj name="公式" r:id="rId34" imgW="215713" imgH="190335" progId="Equation.3">
                    <p:embed/>
                    <p:pic>
                      <p:nvPicPr>
                        <p:cNvPr id="0" name="Object 1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0" y="1435"/>
                          <a:ext cx="27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946" name="Line 106"/>
            <p:cNvSpPr>
              <a:spLocks noChangeShapeType="1"/>
            </p:cNvSpPr>
            <p:nvPr/>
          </p:nvSpPr>
          <p:spPr bwMode="auto">
            <a:xfrm>
              <a:off x="4422" y="1670"/>
              <a:ext cx="0" cy="1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947" name="Oval 107"/>
            <p:cNvSpPr>
              <a:spLocks noChangeArrowheads="1"/>
            </p:cNvSpPr>
            <p:nvPr/>
          </p:nvSpPr>
          <p:spPr bwMode="auto">
            <a:xfrm>
              <a:off x="4377" y="1625"/>
              <a:ext cx="45" cy="4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5948" name="Object 108"/>
            <p:cNvGraphicFramePr>
              <a:graphicFrameLocks noChangeAspect="1"/>
            </p:cNvGraphicFramePr>
            <p:nvPr/>
          </p:nvGraphicFramePr>
          <p:xfrm>
            <a:off x="4468" y="1670"/>
            <a:ext cx="204" cy="1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65" name="公式" r:id="rId35" imgW="203024" imgH="164957" progId="Equation.3">
                    <p:embed/>
                  </p:oleObj>
                </mc:Choice>
                <mc:Fallback>
                  <p:oleObj name="公式" r:id="rId35" imgW="203024" imgH="164957" progId="Equation.3">
                    <p:embed/>
                    <p:pic>
                      <p:nvPicPr>
                        <p:cNvPr id="0" name="Object 10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8" y="1670"/>
                          <a:ext cx="204" cy="1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846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6588125" y="6237312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BBDE6BDE-E855-4DDF-9397-6809FBCE5B43}" type="slidenum">
              <a:rPr lang="en-US" altLang="zh-CN" smtClean="0"/>
              <a:pPr eaLnBrk="1" hangingPunct="1"/>
              <a:t>34</a:t>
            </a:fld>
            <a:endParaRPr lang="en-US" altLang="zh-CN"/>
          </a:p>
        </p:txBody>
      </p:sp>
      <p:sp>
        <p:nvSpPr>
          <p:cNvPr id="112" name="动作按钮: 后退或前一项 111">
            <a:hlinkClick r:id="rId36" action="ppaction://hlinksldjump" highlightClick="1"/>
          </p:cNvPr>
          <p:cNvSpPr/>
          <p:nvPr/>
        </p:nvSpPr>
        <p:spPr>
          <a:xfrm>
            <a:off x="352540" y="3694907"/>
            <a:ext cx="622300" cy="34448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646866"/>
              </p:ext>
            </p:extLst>
          </p:nvPr>
        </p:nvGraphicFramePr>
        <p:xfrm>
          <a:off x="2352366" y="978803"/>
          <a:ext cx="458787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66" name="公式" r:id="rId37" imgW="1841500" imgH="457200" progId="Equation.3">
                  <p:embed/>
                </p:oleObj>
              </mc:Choice>
              <mc:Fallback>
                <p:oleObj name="公式" r:id="rId37" imgW="18415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lum bright="-3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366" y="978803"/>
                        <a:ext cx="458787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1188" y="404813"/>
            <a:ext cx="853281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线性相位</a:t>
            </a:r>
            <a:r>
              <a:rPr lang="en-US" altLang="zh-CN" sz="3200" b="1"/>
              <a:t>FIR</a:t>
            </a:r>
            <a:r>
              <a:rPr lang="zh-CN" altLang="en-US" sz="3200" b="1"/>
              <a:t>滤波器的直接型结构的特点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endParaRPr lang="zh-CN" altLang="en-US" sz="3200" b="1"/>
          </a:p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>
                <a:sym typeface="Wingdings" pitchFamily="2" charset="2"/>
              </a:rPr>
              <a:t>  比一般直接型节省一半数量的乘法运算！</a:t>
            </a:r>
            <a:endParaRPr lang="zh-CN" altLang="en-US" sz="3200" b="1"/>
          </a:p>
        </p:txBody>
      </p:sp>
      <p:sp>
        <p:nvSpPr>
          <p:cNvPr id="36867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849BD952-6E66-4C3A-9FD7-707BEB406F29}" type="slidenum">
              <a:rPr lang="en-US" altLang="zh-CN" smtClean="0"/>
              <a:pPr eaLnBrk="1" hangingPunct="1"/>
              <a:t>35</a:t>
            </a:fld>
            <a:endParaRPr lang="en-US" altLang="zh-CN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0075" y="3141663"/>
            <a:ext cx="8532813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</a:pPr>
            <a:r>
              <a:rPr lang="zh-CN" altLang="en-US" sz="3200" b="1"/>
              <a:t>格型滤波器  </a:t>
            </a:r>
            <a:r>
              <a:rPr lang="zh-CN" altLang="en-US" sz="3200" b="1">
                <a:sym typeface="Wingdings" pitchFamily="2" charset="2"/>
              </a:rPr>
              <a:t>  不要求！</a:t>
            </a:r>
            <a:endParaRPr lang="zh-CN" alt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2963</TotalTime>
  <Words>1189</Words>
  <Application>Microsoft Office PowerPoint</Application>
  <PresentationFormat>全屏显示(4:3)</PresentationFormat>
  <Paragraphs>192</Paragraphs>
  <Slides>35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44" baseType="lpstr">
      <vt:lpstr>隶书</vt:lpstr>
      <vt:lpstr>宋体</vt:lpstr>
      <vt:lpstr>Arial</vt:lpstr>
      <vt:lpstr>Arial Narrow</vt:lpstr>
      <vt:lpstr>Times New Roman</vt:lpstr>
      <vt:lpstr>Wingdings</vt:lpstr>
      <vt:lpstr>默认设计模板</vt:lpstr>
      <vt:lpstr>公式</vt:lpstr>
      <vt:lpstr>Equation</vt:lpstr>
      <vt:lpstr>5.4   有限长单位冲激响应（FIR）         滤波器的基本结构</vt:lpstr>
      <vt:lpstr>PowerPoint 演示文稿</vt:lpstr>
      <vt:lpstr>PowerPoint 演示文稿</vt:lpstr>
      <vt:lpstr>一、横截型</vt:lpstr>
      <vt:lpstr>PowerPoint 演示文稿</vt:lpstr>
      <vt:lpstr>PowerPoint 演示文稿</vt:lpstr>
      <vt:lpstr>二、级联型</vt:lpstr>
      <vt:lpstr>PowerPoint 演示文稿</vt:lpstr>
      <vt:lpstr>PowerPoint 演示文稿</vt:lpstr>
      <vt:lpstr>PowerPoint 演示文稿</vt:lpstr>
      <vt:lpstr>三、频率抽样型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四、快速卷积结构</vt:lpstr>
      <vt:lpstr>PowerPoint 演示文稿</vt:lpstr>
      <vt:lpstr>PowerPoint 演示文稿</vt:lpstr>
      <vt:lpstr>五、线性相位FIR滤波器的结构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5.4   有限长单位冲激响应（FIR）         滤波器的基本结构</dc:title>
  <dc:creator>gao</dc:creator>
  <cp:lastModifiedBy>hu</cp:lastModifiedBy>
  <cp:revision>44</cp:revision>
  <dcterms:created xsi:type="dcterms:W3CDTF">2009-06-06T15:14:26Z</dcterms:created>
  <dcterms:modified xsi:type="dcterms:W3CDTF">2022-11-08T03:02:30Z</dcterms:modified>
</cp:coreProperties>
</file>