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8" r:id="rId2"/>
    <p:sldId id="368" r:id="rId3"/>
    <p:sldId id="259" r:id="rId4"/>
    <p:sldId id="261" r:id="rId5"/>
    <p:sldId id="262" r:id="rId6"/>
    <p:sldId id="298" r:id="rId7"/>
    <p:sldId id="263" r:id="rId8"/>
    <p:sldId id="264" r:id="rId9"/>
    <p:sldId id="373" r:id="rId10"/>
    <p:sldId id="265" r:id="rId11"/>
    <p:sldId id="266" r:id="rId12"/>
    <p:sldId id="300" r:id="rId13"/>
    <p:sldId id="268" r:id="rId14"/>
    <p:sldId id="269" r:id="rId15"/>
    <p:sldId id="301" r:id="rId16"/>
    <p:sldId id="270" r:id="rId17"/>
    <p:sldId id="296" r:id="rId18"/>
    <p:sldId id="362" r:id="rId19"/>
    <p:sldId id="271" r:id="rId20"/>
    <p:sldId id="272" r:id="rId21"/>
    <p:sldId id="302" r:id="rId22"/>
    <p:sldId id="273" r:id="rId23"/>
    <p:sldId id="274" r:id="rId24"/>
    <p:sldId id="275" r:id="rId25"/>
    <p:sldId id="276" r:id="rId26"/>
    <p:sldId id="277" r:id="rId27"/>
    <p:sldId id="297" r:id="rId28"/>
    <p:sldId id="278" r:id="rId29"/>
    <p:sldId id="279" r:id="rId30"/>
    <p:sldId id="280" r:id="rId31"/>
    <p:sldId id="281" r:id="rId32"/>
    <p:sldId id="282" r:id="rId33"/>
    <p:sldId id="352" r:id="rId34"/>
    <p:sldId id="353" r:id="rId35"/>
    <p:sldId id="354" r:id="rId36"/>
    <p:sldId id="355" r:id="rId37"/>
    <p:sldId id="356" r:id="rId38"/>
    <p:sldId id="357" r:id="rId39"/>
    <p:sldId id="358" r:id="rId40"/>
    <p:sldId id="359" r:id="rId41"/>
    <p:sldId id="360" r:id="rId42"/>
    <p:sldId id="284" r:id="rId43"/>
    <p:sldId id="285" r:id="rId44"/>
    <p:sldId id="286" r:id="rId45"/>
    <p:sldId id="317" r:id="rId46"/>
    <p:sldId id="299" r:id="rId47"/>
    <p:sldId id="28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50" r:id="rId63"/>
    <p:sldId id="349" r:id="rId64"/>
    <p:sldId id="351" r:id="rId65"/>
    <p:sldId id="347" r:id="rId66"/>
    <p:sldId id="369" r:id="rId67"/>
    <p:sldId id="370" r:id="rId68"/>
    <p:sldId id="371" r:id="rId69"/>
    <p:sldId id="372" r:id="rId70"/>
    <p:sldId id="367" r:id="rId71"/>
  </p:sldIdLst>
  <p:sldSz cx="9144000" cy="6858000" type="screen4x3"/>
  <p:notesSz cx="6858000" cy="9144000"/>
  <p:defaultTextStyle>
    <a:defPPr>
      <a:defRPr lang="zh-CN"/>
    </a:defPPr>
    <a:lvl1pPr algn="ctr" rtl="0" fontAlgn="base">
      <a:spcBef>
        <a:spcPct val="0"/>
      </a:spcBef>
      <a:spcAft>
        <a:spcPct val="0"/>
      </a:spcAft>
      <a:defRPr kern="1200">
        <a:solidFill>
          <a:schemeClr val="tx1"/>
        </a:solidFill>
        <a:latin typeface="Arial" charset="0"/>
        <a:ea typeface="宋体" pitchFamily="2" charset="-122"/>
        <a:cs typeface="+mn-cs"/>
      </a:defRPr>
    </a:lvl1pPr>
    <a:lvl2pPr marL="457200" algn="ctr" rtl="0" fontAlgn="base">
      <a:spcBef>
        <a:spcPct val="0"/>
      </a:spcBef>
      <a:spcAft>
        <a:spcPct val="0"/>
      </a:spcAft>
      <a:defRPr kern="1200">
        <a:solidFill>
          <a:schemeClr val="tx1"/>
        </a:solidFill>
        <a:latin typeface="Arial" charset="0"/>
        <a:ea typeface="宋体" pitchFamily="2" charset="-122"/>
        <a:cs typeface="+mn-cs"/>
      </a:defRPr>
    </a:lvl2pPr>
    <a:lvl3pPr marL="914400" algn="ctr" rtl="0" fontAlgn="base">
      <a:spcBef>
        <a:spcPct val="0"/>
      </a:spcBef>
      <a:spcAft>
        <a:spcPct val="0"/>
      </a:spcAft>
      <a:defRPr kern="1200">
        <a:solidFill>
          <a:schemeClr val="tx1"/>
        </a:solidFill>
        <a:latin typeface="Arial" charset="0"/>
        <a:ea typeface="宋体" pitchFamily="2" charset="-122"/>
        <a:cs typeface="+mn-cs"/>
      </a:defRPr>
    </a:lvl3pPr>
    <a:lvl4pPr marL="1371600" algn="ctr" rtl="0" fontAlgn="base">
      <a:spcBef>
        <a:spcPct val="0"/>
      </a:spcBef>
      <a:spcAft>
        <a:spcPct val="0"/>
      </a:spcAft>
      <a:defRPr kern="1200">
        <a:solidFill>
          <a:schemeClr val="tx1"/>
        </a:solidFill>
        <a:latin typeface="Arial" charset="0"/>
        <a:ea typeface="宋体" pitchFamily="2" charset="-122"/>
        <a:cs typeface="+mn-cs"/>
      </a:defRPr>
    </a:lvl4pPr>
    <a:lvl5pPr marL="1828800" algn="ctr"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58" autoAdjust="0"/>
  </p:normalViewPr>
  <p:slideViewPr>
    <p:cSldViewPr>
      <p:cViewPr varScale="1">
        <p:scale>
          <a:sx n="118" d="100"/>
          <a:sy n="118" d="100"/>
        </p:scale>
        <p:origin x="172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17.emf"/><Relationship Id="rId7" Type="http://schemas.openxmlformats.org/officeDocument/2006/relationships/image" Target="../media/image21.wmf"/><Relationship Id="rId2" Type="http://schemas.openxmlformats.org/officeDocument/2006/relationships/image" Target="../media/image16.emf"/><Relationship Id="rId1" Type="http://schemas.openxmlformats.org/officeDocument/2006/relationships/image" Target="../media/image15.wmf"/><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wmf"/><Relationship Id="rId1" Type="http://schemas.openxmlformats.org/officeDocument/2006/relationships/image" Target="../media/image26.emf"/><Relationship Id="rId6" Type="http://schemas.openxmlformats.org/officeDocument/2006/relationships/image" Target="../media/image31.emf"/><Relationship Id="rId5" Type="http://schemas.openxmlformats.org/officeDocument/2006/relationships/image" Target="../media/image30.wmf"/><Relationship Id="rId4" Type="http://schemas.openxmlformats.org/officeDocument/2006/relationships/image" Target="../media/image29.e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image" Target="../media/image34.emf"/><Relationship Id="rId7" Type="http://schemas.openxmlformats.org/officeDocument/2006/relationships/image" Target="../media/image38.wmf"/><Relationship Id="rId2" Type="http://schemas.openxmlformats.org/officeDocument/2006/relationships/image" Target="../media/image33.emf"/><Relationship Id="rId1" Type="http://schemas.openxmlformats.org/officeDocument/2006/relationships/image" Target="../media/image32.emf"/><Relationship Id="rId6"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image" Target="../media/image4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zh-CN"/>
          </a:p>
        </p:txBody>
      </p:sp>
      <p:sp>
        <p:nvSpPr>
          <p:cNvPr id="5222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522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22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223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zh-CN"/>
          </a:p>
        </p:txBody>
      </p:sp>
      <p:sp>
        <p:nvSpPr>
          <p:cNvPr id="5223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1B9C857-22BC-4C72-B1C6-89DB778F7DB1}" type="slidenum">
              <a:rPr lang="en-US" altLang="zh-CN"/>
              <a:pPr/>
              <a:t>‹#›</a:t>
            </a:fld>
            <a:endParaRPr lang="en-US" altLang="zh-CN"/>
          </a:p>
        </p:txBody>
      </p:sp>
    </p:spTree>
    <p:extLst>
      <p:ext uri="{BB962C8B-B14F-4D97-AF65-F5344CB8AC3E}">
        <p14:creationId xmlns:p14="http://schemas.microsoft.com/office/powerpoint/2010/main" val="7135388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宋体" pitchFamily="2" charset="-122"/>
        <a:cs typeface="+mn-cs"/>
      </a:defRPr>
    </a:lvl1pPr>
    <a:lvl2pPr marL="457200" algn="l" rtl="0" fontAlgn="base">
      <a:spcBef>
        <a:spcPct val="30000"/>
      </a:spcBef>
      <a:spcAft>
        <a:spcPct val="0"/>
      </a:spcAft>
      <a:defRPr sz="1200" kern="1200">
        <a:solidFill>
          <a:schemeClr val="tx1"/>
        </a:solidFill>
        <a:latin typeface="Arial" charset="0"/>
        <a:ea typeface="宋体" pitchFamily="2" charset="-122"/>
        <a:cs typeface="+mn-cs"/>
      </a:defRPr>
    </a:lvl2pPr>
    <a:lvl3pPr marL="914400" algn="l" rtl="0" fontAlgn="base">
      <a:spcBef>
        <a:spcPct val="30000"/>
      </a:spcBef>
      <a:spcAft>
        <a:spcPct val="0"/>
      </a:spcAft>
      <a:defRPr sz="1200" kern="1200">
        <a:solidFill>
          <a:schemeClr val="tx1"/>
        </a:solidFill>
        <a:latin typeface="Arial" charset="0"/>
        <a:ea typeface="宋体" pitchFamily="2" charset="-122"/>
        <a:cs typeface="+mn-cs"/>
      </a:defRPr>
    </a:lvl3pPr>
    <a:lvl4pPr marL="1371600" algn="l" rtl="0" fontAlgn="base">
      <a:spcBef>
        <a:spcPct val="30000"/>
      </a:spcBef>
      <a:spcAft>
        <a:spcPct val="0"/>
      </a:spcAft>
      <a:defRPr sz="1200" kern="1200">
        <a:solidFill>
          <a:schemeClr val="tx1"/>
        </a:solidFill>
        <a:latin typeface="Arial" charset="0"/>
        <a:ea typeface="宋体" pitchFamily="2" charset="-122"/>
        <a:cs typeface="+mn-cs"/>
      </a:defRPr>
    </a:lvl4pPr>
    <a:lvl5pPr marL="1828800" algn="l" rtl="0" fontAlgn="base">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医学信号采集时均会有工频干扰，是设备动力电（交流电）形成的，</a:t>
            </a:r>
            <a:r>
              <a:rPr lang="en-US" altLang="zh-CN" dirty="0" smtClean="0"/>
              <a:t>50Hz</a:t>
            </a:r>
            <a:r>
              <a:rPr lang="zh-CN" altLang="en-US" dirty="0" smtClean="0"/>
              <a:t>和其谐波分量；</a:t>
            </a:r>
            <a:r>
              <a:rPr lang="zh-CN" altLang="en-US" sz="1200" b="0" i="0" kern="1200" dirty="0" smtClean="0">
                <a:solidFill>
                  <a:schemeClr val="tx1"/>
                </a:solidFill>
                <a:effectLst/>
                <a:latin typeface="Arial" charset="0"/>
                <a:ea typeface="宋体" pitchFamily="2" charset="-122"/>
                <a:cs typeface="+mn-cs"/>
              </a:rPr>
              <a:t>我国</a:t>
            </a:r>
            <a:r>
              <a:rPr lang="zh-CN" altLang="en-US" sz="1200" b="0" i="0" u="none" strike="noStrike" kern="1200" dirty="0" smtClean="0">
                <a:solidFill>
                  <a:schemeClr val="tx1"/>
                </a:solidFill>
                <a:effectLst/>
                <a:latin typeface="Arial" charset="0"/>
                <a:ea typeface="宋体" pitchFamily="2" charset="-122"/>
                <a:cs typeface="+mn-cs"/>
              </a:rPr>
              <a:t>电网</a:t>
            </a:r>
            <a:r>
              <a:rPr lang="zh-CN" altLang="en-US" sz="1200" b="0" i="0" kern="1200" dirty="0" smtClean="0">
                <a:solidFill>
                  <a:schemeClr val="tx1"/>
                </a:solidFill>
                <a:effectLst/>
                <a:latin typeface="Arial" charset="0"/>
                <a:ea typeface="宋体" pitchFamily="2" charset="-122"/>
                <a:cs typeface="+mn-cs"/>
              </a:rPr>
              <a:t>的</a:t>
            </a:r>
            <a:r>
              <a:rPr lang="zh-CN" altLang="en-US" sz="1200" b="0" i="0" u="none" strike="noStrike" kern="1200" dirty="0" smtClean="0">
                <a:solidFill>
                  <a:schemeClr val="tx1"/>
                </a:solidFill>
                <a:effectLst/>
                <a:latin typeface="Arial" charset="0"/>
                <a:ea typeface="宋体" pitchFamily="2" charset="-122"/>
                <a:cs typeface="+mn-cs"/>
              </a:rPr>
              <a:t>标准频率</a:t>
            </a:r>
            <a:r>
              <a:rPr lang="zh-CN" altLang="en-US" sz="1200" b="0" i="0" kern="1200" dirty="0" smtClean="0">
                <a:solidFill>
                  <a:schemeClr val="tx1"/>
                </a:solidFill>
                <a:effectLst/>
                <a:latin typeface="Arial" charset="0"/>
                <a:ea typeface="宋体" pitchFamily="2" charset="-122"/>
                <a:cs typeface="+mn-cs"/>
              </a:rPr>
              <a:t>是</a:t>
            </a:r>
            <a:r>
              <a:rPr lang="en-US" altLang="zh-CN" sz="1200" b="0" i="0" kern="1200" dirty="0" smtClean="0">
                <a:solidFill>
                  <a:schemeClr val="tx1"/>
                </a:solidFill>
                <a:effectLst/>
                <a:latin typeface="Arial" charset="0"/>
                <a:ea typeface="宋体" pitchFamily="2" charset="-122"/>
                <a:cs typeface="+mn-cs"/>
              </a:rPr>
              <a:t>50Hz</a:t>
            </a:r>
            <a:r>
              <a:rPr lang="zh-CN" altLang="en-US" sz="1200" b="0" i="0" kern="1200" dirty="0" smtClean="0">
                <a:solidFill>
                  <a:schemeClr val="tx1"/>
                </a:solidFill>
                <a:effectLst/>
                <a:latin typeface="Arial" charset="0"/>
                <a:ea typeface="宋体" pitchFamily="2" charset="-122"/>
                <a:cs typeface="+mn-cs"/>
              </a:rPr>
              <a:t>，国外电网也有采用</a:t>
            </a:r>
            <a:r>
              <a:rPr lang="en-US" altLang="zh-CN" sz="1200" b="0" i="0" kern="1200" dirty="0" smtClean="0">
                <a:solidFill>
                  <a:schemeClr val="tx1"/>
                </a:solidFill>
                <a:effectLst/>
                <a:latin typeface="Arial" charset="0"/>
                <a:ea typeface="宋体" pitchFamily="2" charset="-122"/>
                <a:cs typeface="+mn-cs"/>
              </a:rPr>
              <a:t>60Hz</a:t>
            </a:r>
            <a:r>
              <a:rPr lang="zh-CN" altLang="en-US" sz="1200" b="0" i="0" kern="1200" dirty="0" smtClean="0">
                <a:solidFill>
                  <a:schemeClr val="tx1"/>
                </a:solidFill>
                <a:effectLst/>
                <a:latin typeface="Arial" charset="0"/>
                <a:ea typeface="宋体" pitchFamily="2" charset="-122"/>
                <a:cs typeface="+mn-cs"/>
              </a:rPr>
              <a:t>作标准频率。</a:t>
            </a:r>
            <a:endParaRPr lang="zh-CN" altLang="en-US" dirty="0"/>
          </a:p>
        </p:txBody>
      </p:sp>
      <p:sp>
        <p:nvSpPr>
          <p:cNvPr id="4" name="灯片编号占位符 3"/>
          <p:cNvSpPr>
            <a:spLocks noGrp="1"/>
          </p:cNvSpPr>
          <p:nvPr>
            <p:ph type="sldNum" sz="quarter" idx="10"/>
          </p:nvPr>
        </p:nvSpPr>
        <p:spPr/>
        <p:txBody>
          <a:bodyPr/>
          <a:lstStyle/>
          <a:p>
            <a:fld id="{01B9C857-22BC-4C72-B1C6-89DB778F7DB1}" type="slidenum">
              <a:rPr lang="en-US" altLang="zh-CN" smtClean="0"/>
              <a:pPr/>
              <a:t>18</a:t>
            </a:fld>
            <a:endParaRPr lang="en-US" altLang="zh-CN"/>
          </a:p>
        </p:txBody>
      </p:sp>
    </p:spTree>
    <p:extLst>
      <p:ext uri="{BB962C8B-B14F-4D97-AF65-F5344CB8AC3E}">
        <p14:creationId xmlns:p14="http://schemas.microsoft.com/office/powerpoint/2010/main" val="1450332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DD6A6BA-8704-433E-A854-F09F8BD4935B}" type="slidenum">
              <a:rPr lang="en-US" altLang="zh-CN"/>
              <a:pPr/>
              <a:t>‹#›</a:t>
            </a:fld>
            <a:endParaRPr lang="en-US" altLang="zh-CN"/>
          </a:p>
        </p:txBody>
      </p:sp>
    </p:spTree>
    <p:extLst>
      <p:ext uri="{BB962C8B-B14F-4D97-AF65-F5344CB8AC3E}">
        <p14:creationId xmlns:p14="http://schemas.microsoft.com/office/powerpoint/2010/main" val="2542357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5AE7D422-8198-44DF-8711-BF37AF380A3F}" type="slidenum">
              <a:rPr lang="en-US" altLang="zh-CN"/>
              <a:pPr/>
              <a:t>‹#›</a:t>
            </a:fld>
            <a:endParaRPr lang="en-US" altLang="zh-CN"/>
          </a:p>
        </p:txBody>
      </p:sp>
    </p:spTree>
    <p:extLst>
      <p:ext uri="{BB962C8B-B14F-4D97-AF65-F5344CB8AC3E}">
        <p14:creationId xmlns:p14="http://schemas.microsoft.com/office/powerpoint/2010/main" val="3958521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B926FD2-6EB2-4F05-925A-BEE407141474}" type="slidenum">
              <a:rPr lang="en-US" altLang="zh-CN"/>
              <a:pPr/>
              <a:t>‹#›</a:t>
            </a:fld>
            <a:endParaRPr lang="en-US" altLang="zh-CN"/>
          </a:p>
        </p:txBody>
      </p:sp>
    </p:spTree>
    <p:extLst>
      <p:ext uri="{BB962C8B-B14F-4D97-AF65-F5344CB8AC3E}">
        <p14:creationId xmlns:p14="http://schemas.microsoft.com/office/powerpoint/2010/main" val="3965992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1DE60EE-4623-4836-89A2-1F3BEC66F7F4}" type="slidenum">
              <a:rPr lang="en-US" altLang="zh-CN"/>
              <a:pPr/>
              <a:t>‹#›</a:t>
            </a:fld>
            <a:endParaRPr lang="en-US" altLang="zh-CN"/>
          </a:p>
        </p:txBody>
      </p:sp>
    </p:spTree>
    <p:extLst>
      <p:ext uri="{BB962C8B-B14F-4D97-AF65-F5344CB8AC3E}">
        <p14:creationId xmlns:p14="http://schemas.microsoft.com/office/powerpoint/2010/main" val="446023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C7D0FC4F-CBFB-4D46-99D7-1E1A6AC244AC}" type="slidenum">
              <a:rPr lang="en-US" altLang="zh-CN"/>
              <a:pPr/>
              <a:t>‹#›</a:t>
            </a:fld>
            <a:endParaRPr lang="en-US" altLang="zh-CN"/>
          </a:p>
        </p:txBody>
      </p:sp>
    </p:spTree>
    <p:extLst>
      <p:ext uri="{BB962C8B-B14F-4D97-AF65-F5344CB8AC3E}">
        <p14:creationId xmlns:p14="http://schemas.microsoft.com/office/powerpoint/2010/main" val="3375717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240C5B5C-9CC1-4C67-8CC4-0651C8A0014C}" type="slidenum">
              <a:rPr lang="en-US" altLang="zh-CN"/>
              <a:pPr/>
              <a:t>‹#›</a:t>
            </a:fld>
            <a:endParaRPr lang="en-US" altLang="zh-CN"/>
          </a:p>
        </p:txBody>
      </p:sp>
    </p:spTree>
    <p:extLst>
      <p:ext uri="{BB962C8B-B14F-4D97-AF65-F5344CB8AC3E}">
        <p14:creationId xmlns:p14="http://schemas.microsoft.com/office/powerpoint/2010/main" val="37715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A4D0C62F-E941-4EB2-86AE-108E3312465F}" type="slidenum">
              <a:rPr lang="en-US" altLang="zh-CN"/>
              <a:pPr/>
              <a:t>‹#›</a:t>
            </a:fld>
            <a:endParaRPr lang="en-US" altLang="zh-CN"/>
          </a:p>
        </p:txBody>
      </p:sp>
    </p:spTree>
    <p:extLst>
      <p:ext uri="{BB962C8B-B14F-4D97-AF65-F5344CB8AC3E}">
        <p14:creationId xmlns:p14="http://schemas.microsoft.com/office/powerpoint/2010/main" val="199955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C107559D-6CE2-41AA-8089-DFEB8A355D5A}" type="slidenum">
              <a:rPr lang="en-US" altLang="zh-CN"/>
              <a:pPr/>
              <a:t>‹#›</a:t>
            </a:fld>
            <a:endParaRPr lang="en-US" altLang="zh-CN"/>
          </a:p>
        </p:txBody>
      </p:sp>
    </p:spTree>
    <p:extLst>
      <p:ext uri="{BB962C8B-B14F-4D97-AF65-F5344CB8AC3E}">
        <p14:creationId xmlns:p14="http://schemas.microsoft.com/office/powerpoint/2010/main" val="665827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93609D3C-8891-4D56-AD4A-346E82174D51}" type="slidenum">
              <a:rPr lang="en-US" altLang="zh-CN"/>
              <a:pPr/>
              <a:t>‹#›</a:t>
            </a:fld>
            <a:endParaRPr lang="en-US" altLang="zh-CN"/>
          </a:p>
        </p:txBody>
      </p:sp>
    </p:spTree>
    <p:extLst>
      <p:ext uri="{BB962C8B-B14F-4D97-AF65-F5344CB8AC3E}">
        <p14:creationId xmlns:p14="http://schemas.microsoft.com/office/powerpoint/2010/main" val="1023239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5ED4C6E3-3953-431B-91DA-39540DE8D84A}" type="slidenum">
              <a:rPr lang="en-US" altLang="zh-CN"/>
              <a:pPr/>
              <a:t>‹#›</a:t>
            </a:fld>
            <a:endParaRPr lang="en-US" altLang="zh-CN"/>
          </a:p>
        </p:txBody>
      </p:sp>
    </p:spTree>
    <p:extLst>
      <p:ext uri="{BB962C8B-B14F-4D97-AF65-F5344CB8AC3E}">
        <p14:creationId xmlns:p14="http://schemas.microsoft.com/office/powerpoint/2010/main" val="47742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37D92CC5-10D9-46C1-B280-0ACFEB577FAA}" type="slidenum">
              <a:rPr lang="en-US" altLang="zh-CN"/>
              <a:pPr/>
              <a:t>‹#›</a:t>
            </a:fld>
            <a:endParaRPr lang="en-US" altLang="zh-CN"/>
          </a:p>
        </p:txBody>
      </p:sp>
    </p:spTree>
    <p:extLst>
      <p:ext uri="{BB962C8B-B14F-4D97-AF65-F5344CB8AC3E}">
        <p14:creationId xmlns:p14="http://schemas.microsoft.com/office/powerpoint/2010/main" val="190282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6" name="页脚占位符 5"/>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6553200" y="6245225"/>
            <a:ext cx="2133600" cy="476250"/>
          </a:xfrm>
        </p:spPr>
        <p:txBody>
          <a:bodyPr/>
          <a:lstStyle>
            <a:lvl1pPr>
              <a:defRPr/>
            </a:lvl1pPr>
          </a:lstStyle>
          <a:p>
            <a:fld id="{51889EA8-BCE8-4039-A136-8A9D14BFADCA}" type="slidenum">
              <a:rPr lang="en-US" altLang="zh-CN"/>
              <a:pPr/>
              <a:t>‹#›</a:t>
            </a:fld>
            <a:endParaRPr lang="en-US" altLang="zh-CN"/>
          </a:p>
        </p:txBody>
      </p:sp>
    </p:spTree>
    <p:extLst>
      <p:ext uri="{BB962C8B-B14F-4D97-AF65-F5344CB8AC3E}">
        <p14:creationId xmlns:p14="http://schemas.microsoft.com/office/powerpoint/2010/main" val="2375886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F3900B2-A084-4F29-B275-92F6B0F7FF3E}"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shhu@bjtu.edu.c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mailto:shhu@bjtu.edu.c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20449;&#24687;&#31185;&#23398;&#30740;&#31350;&#25152;.pptx"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6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10" Type="http://schemas.openxmlformats.org/officeDocument/2006/relationships/image" Target="../media/image5.wmf"/><Relationship Id="rId4" Type="http://schemas.openxmlformats.org/officeDocument/2006/relationships/image" Target="../media/image2.wmf"/><Relationship Id="rId9"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7.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image" Target="../media/image6.w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8.bin"/><Relationship Id="rId4" Type="http://schemas.openxmlformats.org/officeDocument/2006/relationships/image" Target="../media/image8.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0.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2.wmf"/><Relationship Id="rId5" Type="http://schemas.openxmlformats.org/officeDocument/2006/relationships/oleObject" Target="../embeddings/oleObject11.bin"/><Relationship Id="rId10" Type="http://schemas.openxmlformats.org/officeDocument/2006/relationships/image" Target="../media/image14.wmf"/><Relationship Id="rId4" Type="http://schemas.openxmlformats.org/officeDocument/2006/relationships/image" Target="../media/image11.wmf"/><Relationship Id="rId9" Type="http://schemas.openxmlformats.org/officeDocument/2006/relationships/oleObject" Target="../embeddings/oleObject13.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19.emf"/><Relationship Id="rId18" Type="http://schemas.openxmlformats.org/officeDocument/2006/relationships/oleObject" Target="../embeddings/oleObject22.bin"/><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oleObject" Target="../embeddings/oleObject19.bin"/><Relationship Id="rId17" Type="http://schemas.openxmlformats.org/officeDocument/2006/relationships/image" Target="../media/image21.wmf"/><Relationship Id="rId2" Type="http://schemas.openxmlformats.org/officeDocument/2006/relationships/slideLayout" Target="../slideLayouts/slideLayout2.xml"/><Relationship Id="rId16" Type="http://schemas.openxmlformats.org/officeDocument/2006/relationships/oleObject" Target="../embeddings/oleObject21.bin"/><Relationship Id="rId20" Type="http://schemas.openxmlformats.org/officeDocument/2006/relationships/image" Target="../media/image23.png"/><Relationship Id="rId1" Type="http://schemas.openxmlformats.org/officeDocument/2006/relationships/vmlDrawing" Target="../drawings/vmlDrawing6.vml"/><Relationship Id="rId6" Type="http://schemas.openxmlformats.org/officeDocument/2006/relationships/image" Target="../media/image16.emf"/><Relationship Id="rId11" Type="http://schemas.openxmlformats.org/officeDocument/2006/relationships/image" Target="../media/image18.emf"/><Relationship Id="rId5" Type="http://schemas.openxmlformats.org/officeDocument/2006/relationships/oleObject" Target="../embeddings/oleObject15.bin"/><Relationship Id="rId15" Type="http://schemas.openxmlformats.org/officeDocument/2006/relationships/image" Target="../media/image20.emf"/><Relationship Id="rId10" Type="http://schemas.openxmlformats.org/officeDocument/2006/relationships/oleObject" Target="../embeddings/oleObject18.bin"/><Relationship Id="rId19" Type="http://schemas.openxmlformats.org/officeDocument/2006/relationships/image" Target="../media/image22.wmf"/><Relationship Id="rId4" Type="http://schemas.openxmlformats.org/officeDocument/2006/relationships/image" Target="../media/image15.wmf"/><Relationship Id="rId9" Type="http://schemas.openxmlformats.org/officeDocument/2006/relationships/image" Target="../media/image17.emf"/><Relationship Id="rId14" Type="http://schemas.openxmlformats.org/officeDocument/2006/relationships/oleObject" Target="../embeddings/oleObject20.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25.emf"/><Relationship Id="rId5" Type="http://schemas.openxmlformats.org/officeDocument/2006/relationships/oleObject" Target="../embeddings/oleObject24.bin"/><Relationship Id="rId4" Type="http://schemas.openxmlformats.org/officeDocument/2006/relationships/image" Target="../media/image24.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28.emf"/><Relationship Id="rId13" Type="http://schemas.openxmlformats.org/officeDocument/2006/relationships/oleObject" Target="../embeddings/oleObject32.bin"/><Relationship Id="rId3" Type="http://schemas.openxmlformats.org/officeDocument/2006/relationships/oleObject" Target="../embeddings/oleObject27.bin"/><Relationship Id="rId7" Type="http://schemas.openxmlformats.org/officeDocument/2006/relationships/oleObject" Target="../embeddings/oleObject29.bin"/><Relationship Id="rId12" Type="http://schemas.openxmlformats.org/officeDocument/2006/relationships/image" Target="../media/image30.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7.wmf"/><Relationship Id="rId11" Type="http://schemas.openxmlformats.org/officeDocument/2006/relationships/oleObject" Target="../embeddings/oleObject31.bin"/><Relationship Id="rId5" Type="http://schemas.openxmlformats.org/officeDocument/2006/relationships/oleObject" Target="../embeddings/oleObject28.bin"/><Relationship Id="rId10" Type="http://schemas.openxmlformats.org/officeDocument/2006/relationships/image" Target="../media/image29.emf"/><Relationship Id="rId4" Type="http://schemas.openxmlformats.org/officeDocument/2006/relationships/image" Target="../media/image26.emf"/><Relationship Id="rId9" Type="http://schemas.openxmlformats.org/officeDocument/2006/relationships/oleObject" Target="../embeddings/oleObject30.bin"/><Relationship Id="rId14" Type="http://schemas.openxmlformats.org/officeDocument/2006/relationships/image" Target="../media/image31.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4.emf"/><Relationship Id="rId13" Type="http://schemas.openxmlformats.org/officeDocument/2006/relationships/oleObject" Target="../embeddings/oleObject37.bin"/><Relationship Id="rId18" Type="http://schemas.openxmlformats.org/officeDocument/2006/relationships/image" Target="../media/image38.wmf"/><Relationship Id="rId3" Type="http://schemas.openxmlformats.org/officeDocument/2006/relationships/oleObject" Target="../embeddings/oleObject33.bin"/><Relationship Id="rId21" Type="http://schemas.openxmlformats.org/officeDocument/2006/relationships/slide" Target="slide40.xml"/><Relationship Id="rId7" Type="http://schemas.openxmlformats.org/officeDocument/2006/relationships/oleObject" Target="../embeddings/oleObject35.bin"/><Relationship Id="rId12" Type="http://schemas.openxmlformats.org/officeDocument/2006/relationships/image" Target="../media/image35.emf"/><Relationship Id="rId17" Type="http://schemas.openxmlformats.org/officeDocument/2006/relationships/oleObject" Target="../embeddings/oleObject39.bin"/><Relationship Id="rId25" Type="http://schemas.openxmlformats.org/officeDocument/2006/relationships/slide" Target="slide42.xml"/><Relationship Id="rId2" Type="http://schemas.openxmlformats.org/officeDocument/2006/relationships/slideLayout" Target="../slideLayouts/slideLayout2.xml"/><Relationship Id="rId16" Type="http://schemas.openxmlformats.org/officeDocument/2006/relationships/image" Target="../media/image37.wmf"/><Relationship Id="rId20" Type="http://schemas.openxmlformats.org/officeDocument/2006/relationships/image" Target="../media/image39.wmf"/><Relationship Id="rId1" Type="http://schemas.openxmlformats.org/officeDocument/2006/relationships/vmlDrawing" Target="../drawings/vmlDrawing9.vml"/><Relationship Id="rId6" Type="http://schemas.openxmlformats.org/officeDocument/2006/relationships/image" Target="../media/image33.emf"/><Relationship Id="rId11" Type="http://schemas.openxmlformats.org/officeDocument/2006/relationships/oleObject" Target="../embeddings/oleObject36.bin"/><Relationship Id="rId24" Type="http://schemas.openxmlformats.org/officeDocument/2006/relationships/slide" Target="slide35.xml"/><Relationship Id="rId5" Type="http://schemas.openxmlformats.org/officeDocument/2006/relationships/oleObject" Target="../embeddings/oleObject34.bin"/><Relationship Id="rId15" Type="http://schemas.openxmlformats.org/officeDocument/2006/relationships/oleObject" Target="../embeddings/oleObject38.bin"/><Relationship Id="rId23" Type="http://schemas.openxmlformats.org/officeDocument/2006/relationships/slide" Target="slide41.xml"/><Relationship Id="rId10" Type="http://schemas.openxmlformats.org/officeDocument/2006/relationships/slide" Target="slide32.xml"/><Relationship Id="rId19" Type="http://schemas.openxmlformats.org/officeDocument/2006/relationships/oleObject" Target="../embeddings/oleObject40.bin"/><Relationship Id="rId4" Type="http://schemas.openxmlformats.org/officeDocument/2006/relationships/image" Target="../media/image32.emf"/><Relationship Id="rId9" Type="http://schemas.openxmlformats.org/officeDocument/2006/relationships/slide" Target="slide39.xml"/><Relationship Id="rId14" Type="http://schemas.openxmlformats.org/officeDocument/2006/relationships/image" Target="../media/image36.wmf"/><Relationship Id="rId22" Type="http://schemas.openxmlformats.org/officeDocument/2006/relationships/slide" Target="slide34.xml"/></Relationships>
</file>

<file path=ppt/slides/_rels/slide34.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32.emf"/><Relationship Id="rId4" Type="http://schemas.openxmlformats.org/officeDocument/2006/relationships/oleObject" Target="../embeddings/oleObject41.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slide" Target="slide33.xml"/><Relationship Id="rId4" Type="http://schemas.openxmlformats.org/officeDocument/2006/relationships/image" Target="../media/image40.wmf"/></Relationships>
</file>

<file path=ppt/slides/_rels/slide39.xml.rels><?xml version="1.0" encoding="UTF-8" standalone="yes"?>
<Relationships xmlns="http://schemas.openxmlformats.org/package/2006/relationships"><Relationship Id="rId2" Type="http://schemas.openxmlformats.org/officeDocument/2006/relationships/slide" Target="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slide" Target="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slide" Target="slide33.xml"/><Relationship Id="rId4" Type="http://schemas.openxmlformats.org/officeDocument/2006/relationships/image" Target="../media/image41.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44.bin"/><Relationship Id="rId7"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vmlDrawing" Target="../drawings/vmlDrawing13.vml"/><Relationship Id="rId6" Type="http://schemas.openxmlformats.org/officeDocument/2006/relationships/image" Target="../media/image45.png"/><Relationship Id="rId5" Type="http://schemas.openxmlformats.org/officeDocument/2006/relationships/oleObject" Target="../embeddings/oleObject45.bin"/><Relationship Id="rId4" Type="http://schemas.openxmlformats.org/officeDocument/2006/relationships/image" Target="../media/image44.png"/></Relationships>
</file>

<file path=ppt/slides/_rels/slide6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 Target="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7820D8CF-8E3F-4C52-8DBF-011226AA8114}" type="slidenum">
              <a:rPr lang="en-US" altLang="zh-CN"/>
              <a:pPr/>
              <a:t>1</a:t>
            </a:fld>
            <a:endParaRPr lang="en-US" altLang="zh-CN"/>
          </a:p>
        </p:txBody>
      </p:sp>
      <p:sp>
        <p:nvSpPr>
          <p:cNvPr id="4098" name="Rectangle 2"/>
          <p:cNvSpPr>
            <a:spLocks noGrp="1" noChangeArrowheads="1"/>
          </p:cNvSpPr>
          <p:nvPr>
            <p:ph type="ctrTitle"/>
          </p:nvPr>
        </p:nvSpPr>
        <p:spPr>
          <a:xfrm>
            <a:off x="762000" y="914400"/>
            <a:ext cx="7772400" cy="1143000"/>
          </a:xfrm>
        </p:spPr>
        <p:txBody>
          <a:bodyPr/>
          <a:lstStyle/>
          <a:p>
            <a:r>
              <a:rPr lang="en-US" altLang="zh-CN" sz="4000">
                <a:solidFill>
                  <a:schemeClr val="tx1"/>
                </a:solidFill>
              </a:rPr>
              <a:t/>
            </a:r>
            <a:br>
              <a:rPr lang="en-US" altLang="zh-CN" sz="4000">
                <a:solidFill>
                  <a:schemeClr val="tx1"/>
                </a:solidFill>
              </a:rPr>
            </a:br>
            <a:endParaRPr lang="en-US" altLang="zh-CN" sz="4000">
              <a:solidFill>
                <a:schemeClr val="tx1"/>
              </a:solidFill>
            </a:endParaRPr>
          </a:p>
        </p:txBody>
      </p:sp>
      <p:sp>
        <p:nvSpPr>
          <p:cNvPr id="4099" name="Text Box 3"/>
          <p:cNvSpPr txBox="1">
            <a:spLocks noChangeArrowheads="1"/>
          </p:cNvSpPr>
          <p:nvPr/>
        </p:nvSpPr>
        <p:spPr bwMode="auto">
          <a:xfrm>
            <a:off x="1116013" y="1557338"/>
            <a:ext cx="7483475" cy="234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8000">
                <a:latin typeface="Times New Roman" pitchFamily="18" charset="0"/>
                <a:ea typeface="华文行楷" pitchFamily="2" charset="-122"/>
              </a:rPr>
              <a:t>数字信号处理</a:t>
            </a:r>
          </a:p>
          <a:p>
            <a:endParaRPr kumimoji="1" lang="zh-CN" altLang="en-US" sz="2000">
              <a:latin typeface="Times New Roman" pitchFamily="18" charset="0"/>
              <a:ea typeface="华文行楷" pitchFamily="2" charset="-122"/>
            </a:endParaRPr>
          </a:p>
          <a:p>
            <a:r>
              <a:rPr kumimoji="1" lang="en-US" altLang="zh-CN" sz="4800">
                <a:latin typeface="Times New Roman" pitchFamily="18" charset="0"/>
                <a:ea typeface="华文行楷" pitchFamily="2" charset="-122"/>
              </a:rPr>
              <a:t>Digital Signal Processing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AE7D422-8198-44DF-8711-BF37AF380A3F}" type="slidenum">
              <a:rPr lang="en-US" altLang="zh-CN" smtClean="0"/>
              <a:pPr/>
              <a:t>2</a:t>
            </a:fld>
            <a:endParaRPr lang="en-US" altLang="zh-CN"/>
          </a:p>
        </p:txBody>
      </p:sp>
      <p:pic>
        <p:nvPicPr>
          <p:cNvPr id="2" name="图片 1"/>
          <p:cNvPicPr>
            <a:picLocks noChangeAspect="1"/>
          </p:cNvPicPr>
          <p:nvPr/>
        </p:nvPicPr>
        <p:blipFill>
          <a:blip r:embed="rId2"/>
          <a:stretch>
            <a:fillRect/>
          </a:stretch>
        </p:blipFill>
        <p:spPr>
          <a:xfrm>
            <a:off x="539552" y="476672"/>
            <a:ext cx="4896544" cy="5597013"/>
          </a:xfrm>
          <a:prstGeom prst="rect">
            <a:avLst/>
          </a:prstGeom>
        </p:spPr>
      </p:pic>
      <p:sp>
        <p:nvSpPr>
          <p:cNvPr id="6" name="Rectangle 4"/>
          <p:cNvSpPr>
            <a:spLocks noChangeArrowheads="1"/>
          </p:cNvSpPr>
          <p:nvPr/>
        </p:nvSpPr>
        <p:spPr bwMode="auto">
          <a:xfrm>
            <a:off x="5652120" y="2564904"/>
            <a:ext cx="3311525"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800" b="1" dirty="0" smtClean="0">
                <a:solidFill>
                  <a:schemeClr val="tx2"/>
                </a:solidFill>
                <a:latin typeface="Times New Roman" panose="02020603050405020304" pitchFamily="18" charset="0"/>
                <a:cs typeface="Times New Roman" panose="02020603050405020304" pitchFamily="18" charset="0"/>
              </a:rPr>
              <a:t>微信名学号</a:t>
            </a:r>
            <a:r>
              <a:rPr lang="en-US" altLang="zh-CN" sz="2800" b="1" dirty="0" smtClean="0">
                <a:solidFill>
                  <a:schemeClr val="tx2"/>
                </a:solidFill>
                <a:latin typeface="Times New Roman" panose="02020603050405020304" pitchFamily="18" charset="0"/>
                <a:cs typeface="Times New Roman" panose="02020603050405020304" pitchFamily="18" charset="0"/>
              </a:rPr>
              <a:t>+</a:t>
            </a:r>
            <a:r>
              <a:rPr lang="zh-CN" altLang="en-US" sz="2800" b="1" dirty="0" smtClean="0">
                <a:solidFill>
                  <a:schemeClr val="tx2"/>
                </a:solidFill>
                <a:latin typeface="Times New Roman" panose="02020603050405020304" pitchFamily="18" charset="0"/>
                <a:cs typeface="Times New Roman" panose="02020603050405020304" pitchFamily="18" charset="0"/>
              </a:rPr>
              <a:t>姓名</a:t>
            </a:r>
            <a:endParaRPr lang="zh-CN" altLang="en-US" sz="2800" b="1"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608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61D9A17C-49FF-4FEA-9312-D84547E5059C}" type="slidenum">
              <a:rPr lang="en-US" altLang="zh-CN"/>
              <a:pPr/>
              <a:t>3</a:t>
            </a:fld>
            <a:endParaRPr lang="en-US" altLang="zh-CN"/>
          </a:p>
        </p:txBody>
      </p:sp>
      <p:sp>
        <p:nvSpPr>
          <p:cNvPr id="5122" name="Rectangle 2"/>
          <p:cNvSpPr>
            <a:spLocks noChangeArrowheads="1"/>
          </p:cNvSpPr>
          <p:nvPr/>
        </p:nvSpPr>
        <p:spPr bwMode="auto">
          <a:xfrm>
            <a:off x="395288" y="260350"/>
            <a:ext cx="8497887" cy="6075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kumimoji="1" lang="zh-CN" altLang="en-US" sz="3600" b="1" dirty="0">
                <a:latin typeface="Times New Roman" pitchFamily="18" charset="0"/>
              </a:rPr>
              <a:t>教 师 简 介 </a:t>
            </a:r>
          </a:p>
          <a:p>
            <a:pPr algn="l">
              <a:lnSpc>
                <a:spcPct val="120000"/>
              </a:lnSpc>
            </a:pPr>
            <a:r>
              <a:rPr kumimoji="1" lang="zh-CN" altLang="en-US" sz="3600" b="1" dirty="0">
                <a:latin typeface="Times New Roman" pitchFamily="18" charset="0"/>
              </a:rPr>
              <a:t>姓名：胡绍海   </a:t>
            </a:r>
          </a:p>
          <a:p>
            <a:pPr algn="l">
              <a:lnSpc>
                <a:spcPct val="120000"/>
              </a:lnSpc>
            </a:pPr>
            <a:r>
              <a:rPr kumimoji="1" lang="zh-CN" altLang="en-US" sz="3600" b="1" dirty="0">
                <a:latin typeface="Times New Roman" pitchFamily="18" charset="0"/>
              </a:rPr>
              <a:t>单位</a:t>
            </a:r>
            <a:r>
              <a:rPr kumimoji="1" lang="zh-CN" altLang="en-US" sz="3600" b="1" dirty="0" smtClean="0">
                <a:latin typeface="Times New Roman" pitchFamily="18" charset="0"/>
              </a:rPr>
              <a:t>：计算机</a:t>
            </a:r>
            <a:r>
              <a:rPr kumimoji="1" lang="zh-CN" altLang="en-US" sz="3600" b="1" dirty="0">
                <a:latin typeface="Times New Roman" pitchFamily="18" charset="0"/>
              </a:rPr>
              <a:t>与</a:t>
            </a:r>
            <a:r>
              <a:rPr kumimoji="1" lang="zh-CN" altLang="en-US" sz="3600" b="1" dirty="0" smtClean="0">
                <a:latin typeface="Times New Roman" pitchFamily="18" charset="0"/>
              </a:rPr>
              <a:t>信息技术</a:t>
            </a:r>
            <a:r>
              <a:rPr kumimoji="1" lang="zh-CN" altLang="en-US" sz="3600" b="1" dirty="0">
                <a:latin typeface="Times New Roman" pitchFamily="18" charset="0"/>
              </a:rPr>
              <a:t>学院</a:t>
            </a:r>
            <a:r>
              <a:rPr kumimoji="1" lang="zh-CN" altLang="en-US" sz="3600" b="1" dirty="0" smtClean="0">
                <a:latin typeface="Times New Roman" pitchFamily="18" charset="0"/>
              </a:rPr>
              <a:t>，</a:t>
            </a:r>
            <a:endParaRPr kumimoji="1" lang="en-US" altLang="zh-CN" sz="3600" b="1" dirty="0" smtClean="0">
              <a:latin typeface="Times New Roman" pitchFamily="18" charset="0"/>
            </a:endParaRPr>
          </a:p>
          <a:p>
            <a:pPr algn="l">
              <a:lnSpc>
                <a:spcPct val="120000"/>
              </a:lnSpc>
            </a:pPr>
            <a:r>
              <a:rPr kumimoji="1" lang="en-US" altLang="zh-CN" sz="3600" b="1" dirty="0">
                <a:latin typeface="Times New Roman" pitchFamily="18" charset="0"/>
              </a:rPr>
              <a:t> </a:t>
            </a:r>
            <a:r>
              <a:rPr kumimoji="1" lang="en-US" altLang="zh-CN" sz="3600" b="1" dirty="0" smtClean="0">
                <a:latin typeface="Times New Roman" pitchFamily="18" charset="0"/>
              </a:rPr>
              <a:t>           </a:t>
            </a:r>
            <a:r>
              <a:rPr kumimoji="1" lang="zh-CN" altLang="en-US" sz="3600" b="1" dirty="0" smtClean="0">
                <a:latin typeface="Times New Roman" pitchFamily="18" charset="0"/>
              </a:rPr>
              <a:t>信息科学</a:t>
            </a:r>
            <a:r>
              <a:rPr kumimoji="1" lang="zh-CN" altLang="en-US" sz="3600" b="1" dirty="0">
                <a:latin typeface="Times New Roman" pitchFamily="18" charset="0"/>
              </a:rPr>
              <a:t>研究所</a:t>
            </a:r>
          </a:p>
          <a:p>
            <a:pPr algn="l">
              <a:lnSpc>
                <a:spcPct val="120000"/>
              </a:lnSpc>
            </a:pPr>
            <a:r>
              <a:rPr kumimoji="1" lang="zh-CN" altLang="en-US" sz="3600" b="1" dirty="0">
                <a:latin typeface="Times New Roman" pitchFamily="18" charset="0"/>
              </a:rPr>
              <a:t>学科：“信号与信息处理”国家重点学科</a:t>
            </a:r>
          </a:p>
          <a:p>
            <a:pPr algn="l">
              <a:lnSpc>
                <a:spcPct val="120000"/>
              </a:lnSpc>
            </a:pPr>
            <a:r>
              <a:rPr kumimoji="1" lang="zh-CN" altLang="en-US" sz="3600" b="1" dirty="0">
                <a:latin typeface="Times New Roman" pitchFamily="18" charset="0"/>
              </a:rPr>
              <a:t>职称</a:t>
            </a:r>
            <a:r>
              <a:rPr kumimoji="1" lang="zh-CN" altLang="en-US" sz="3600" b="1" dirty="0" smtClean="0">
                <a:latin typeface="Times New Roman" pitchFamily="18" charset="0"/>
              </a:rPr>
              <a:t>：教授</a:t>
            </a:r>
            <a:endParaRPr kumimoji="1" lang="zh-CN" altLang="en-US" sz="3600" b="1" dirty="0">
              <a:latin typeface="Times New Roman" pitchFamily="18" charset="0"/>
            </a:endParaRPr>
          </a:p>
          <a:p>
            <a:pPr algn="l">
              <a:lnSpc>
                <a:spcPct val="120000"/>
              </a:lnSpc>
            </a:pPr>
            <a:r>
              <a:rPr kumimoji="1" lang="en-US" altLang="zh-CN" sz="3600" b="1" dirty="0">
                <a:latin typeface="Times New Roman" pitchFamily="18" charset="0"/>
              </a:rPr>
              <a:t>E-mail:    </a:t>
            </a:r>
            <a:r>
              <a:rPr kumimoji="1" lang="en-US" altLang="zh-CN" sz="3600" b="1" dirty="0" smtClean="0">
                <a:latin typeface="Times New Roman" pitchFamily="18" charset="0"/>
                <a:hlinkClick r:id="rId2"/>
              </a:rPr>
              <a:t>shhu@bjtu.edu.cn</a:t>
            </a:r>
            <a:endParaRPr kumimoji="1" lang="en-US" altLang="zh-CN" sz="3600" b="1" dirty="0" smtClean="0">
              <a:latin typeface="Times New Roman" pitchFamily="18" charset="0"/>
            </a:endParaRPr>
          </a:p>
          <a:p>
            <a:pPr algn="l">
              <a:lnSpc>
                <a:spcPct val="120000"/>
              </a:lnSpc>
            </a:pPr>
            <a:r>
              <a:rPr kumimoji="1" lang="zh-CN" altLang="en-US" sz="3600" b="1" dirty="0" smtClean="0">
                <a:latin typeface="Times New Roman" pitchFamily="18" charset="0"/>
              </a:rPr>
              <a:t>办公室：九教北</a:t>
            </a:r>
            <a:r>
              <a:rPr kumimoji="1" lang="en-US" altLang="zh-CN" sz="3600" b="1" dirty="0" smtClean="0">
                <a:latin typeface="Times New Roman" pitchFamily="18" charset="0"/>
              </a:rPr>
              <a:t>602</a:t>
            </a:r>
            <a:r>
              <a:rPr kumimoji="1" lang="zh-CN" altLang="en-US" sz="3600" b="1" dirty="0" smtClean="0">
                <a:latin typeface="Times New Roman" pitchFamily="18" charset="0"/>
              </a:rPr>
              <a:t>（</a:t>
            </a:r>
            <a:r>
              <a:rPr kumimoji="1" lang="en-US" altLang="zh-CN" sz="3600" b="1" dirty="0" smtClean="0">
                <a:latin typeface="Times New Roman" pitchFamily="18" charset="0"/>
              </a:rPr>
              <a:t>302</a:t>
            </a:r>
            <a:r>
              <a:rPr kumimoji="1" lang="zh-CN" altLang="en-US" sz="3600" b="1" dirty="0" smtClean="0">
                <a:latin typeface="Times New Roman" pitchFamily="18" charset="0"/>
              </a:rPr>
              <a:t>）</a:t>
            </a:r>
            <a:endParaRPr kumimoji="1" lang="en-US" altLang="zh-CN" sz="3600" b="1" dirty="0" smtClean="0">
              <a:latin typeface="Times New Roman" pitchFamily="18" charset="0"/>
            </a:endParaRPr>
          </a:p>
          <a:p>
            <a:pPr algn="l">
              <a:lnSpc>
                <a:spcPct val="120000"/>
              </a:lnSpc>
            </a:pPr>
            <a:r>
              <a:rPr kumimoji="1" lang="zh-CN" altLang="en-US" sz="3600" b="1" dirty="0" smtClean="0">
                <a:latin typeface="Times New Roman" pitchFamily="18" charset="0"/>
              </a:rPr>
              <a:t>电话：</a:t>
            </a:r>
            <a:r>
              <a:rPr kumimoji="1" lang="en-US" altLang="zh-CN" sz="3600" b="1" dirty="0" smtClean="0">
                <a:latin typeface="Times New Roman" pitchFamily="18" charset="0"/>
              </a:rPr>
              <a:t>13910717795,   010-51688646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2">
                                            <p:txEl>
                                              <p:pRg st="2" end="2"/>
                                            </p:txEl>
                                          </p:spTgt>
                                        </p:tgtEl>
                                        <p:attrNameLst>
                                          <p:attrName>style.visibility</p:attrName>
                                        </p:attrNameLst>
                                      </p:cBhvr>
                                      <p:to>
                                        <p:strVal val="visible"/>
                                      </p:to>
                                    </p:set>
                                    <p:anim calcmode="lin" valueType="num">
                                      <p:cBhvr additive="base">
                                        <p:cTn id="7" dur="500" fill="hold"/>
                                        <p:tgtEl>
                                          <p:spTgt spid="512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2">
                                            <p:txEl>
                                              <p:pRg st="3" end="3"/>
                                            </p:txEl>
                                          </p:spTgt>
                                        </p:tgtEl>
                                        <p:attrNameLst>
                                          <p:attrName>style.visibility</p:attrName>
                                        </p:attrNameLst>
                                      </p:cBhvr>
                                      <p:to>
                                        <p:strVal val="visible"/>
                                      </p:to>
                                    </p:set>
                                    <p:anim calcmode="lin" valueType="num">
                                      <p:cBhvr additive="base">
                                        <p:cTn id="13" dur="500" fill="hold"/>
                                        <p:tgtEl>
                                          <p:spTgt spid="512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122">
                                            <p:txEl>
                                              <p:pRg st="4" end="4"/>
                                            </p:txEl>
                                          </p:spTgt>
                                        </p:tgtEl>
                                        <p:attrNameLst>
                                          <p:attrName>style.visibility</p:attrName>
                                        </p:attrNameLst>
                                      </p:cBhvr>
                                      <p:to>
                                        <p:strVal val="visible"/>
                                      </p:to>
                                    </p:set>
                                    <p:anim calcmode="lin" valueType="num">
                                      <p:cBhvr additive="base">
                                        <p:cTn id="19" dur="500" fill="hold"/>
                                        <p:tgtEl>
                                          <p:spTgt spid="512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122">
                                            <p:txEl>
                                              <p:pRg st="5" end="5"/>
                                            </p:txEl>
                                          </p:spTgt>
                                        </p:tgtEl>
                                        <p:attrNameLst>
                                          <p:attrName>style.visibility</p:attrName>
                                        </p:attrNameLst>
                                      </p:cBhvr>
                                      <p:to>
                                        <p:strVal val="visible"/>
                                      </p:to>
                                    </p:set>
                                    <p:anim calcmode="lin" valueType="num">
                                      <p:cBhvr additive="base">
                                        <p:cTn id="25" dur="500" fill="hold"/>
                                        <p:tgtEl>
                                          <p:spTgt spid="512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122">
                                            <p:txEl>
                                              <p:pRg st="6" end="6"/>
                                            </p:txEl>
                                          </p:spTgt>
                                        </p:tgtEl>
                                        <p:attrNameLst>
                                          <p:attrName>style.visibility</p:attrName>
                                        </p:attrNameLst>
                                      </p:cBhvr>
                                      <p:to>
                                        <p:strVal val="visible"/>
                                      </p:to>
                                    </p:set>
                                    <p:anim calcmode="lin" valueType="num">
                                      <p:cBhvr additive="base">
                                        <p:cTn id="31" dur="500" fill="hold"/>
                                        <p:tgtEl>
                                          <p:spTgt spid="512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22">
                                            <p:txEl>
                                              <p:pRg st="7" end="7"/>
                                            </p:txEl>
                                          </p:spTgt>
                                        </p:tgtEl>
                                        <p:attrNameLst>
                                          <p:attrName>style.visibility</p:attrName>
                                        </p:attrNameLst>
                                      </p:cBhvr>
                                      <p:to>
                                        <p:strVal val="visible"/>
                                      </p:to>
                                    </p:set>
                                    <p:anim calcmode="lin" valueType="num">
                                      <p:cBhvr additive="base">
                                        <p:cTn id="37" dur="500" fill="hold"/>
                                        <p:tgtEl>
                                          <p:spTgt spid="512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122">
                                            <p:txEl>
                                              <p:pRg st="8" end="8"/>
                                            </p:txEl>
                                          </p:spTgt>
                                        </p:tgtEl>
                                        <p:attrNameLst>
                                          <p:attrName>style.visibility</p:attrName>
                                        </p:attrNameLst>
                                      </p:cBhvr>
                                      <p:to>
                                        <p:strVal val="visible"/>
                                      </p:to>
                                    </p:set>
                                    <p:anim calcmode="lin" valueType="num">
                                      <p:cBhvr additive="base">
                                        <p:cTn id="43" dur="500" fill="hold"/>
                                        <p:tgtEl>
                                          <p:spTgt spid="512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2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6"/>
          <p:cNvSpPr>
            <a:spLocks noGrp="1"/>
          </p:cNvSpPr>
          <p:nvPr>
            <p:ph type="sldNum" sz="quarter" idx="12"/>
          </p:nvPr>
        </p:nvSpPr>
        <p:spPr/>
        <p:txBody>
          <a:bodyPr/>
          <a:lstStyle/>
          <a:p>
            <a:fld id="{7A885209-7920-4D9F-A79C-ADB9090BFCF4}" type="slidenum">
              <a:rPr lang="en-US" altLang="zh-CN"/>
              <a:pPr/>
              <a:t>4</a:t>
            </a:fld>
            <a:endParaRPr lang="en-US" altLang="zh-CN"/>
          </a:p>
        </p:txBody>
      </p:sp>
      <p:sp>
        <p:nvSpPr>
          <p:cNvPr id="7170" name="Rectangle 2"/>
          <p:cNvSpPr>
            <a:spLocks noGrp="1" noChangeArrowheads="1"/>
          </p:cNvSpPr>
          <p:nvPr>
            <p:ph type="body" sz="half" idx="1"/>
          </p:nvPr>
        </p:nvSpPr>
        <p:spPr>
          <a:xfrm>
            <a:off x="1187450" y="1052513"/>
            <a:ext cx="7632700" cy="5256212"/>
          </a:xfrm>
        </p:spPr>
        <p:txBody>
          <a:bodyPr/>
          <a:lstStyle/>
          <a:p>
            <a:pPr>
              <a:lnSpc>
                <a:spcPct val="120000"/>
              </a:lnSpc>
              <a:buClr>
                <a:schemeClr val="tx1"/>
              </a:buClr>
            </a:pPr>
            <a:r>
              <a:rPr lang="en-US" altLang="zh-CN" b="1" dirty="0">
                <a:latin typeface="楷体_GB2312" pitchFamily="49" charset="-122"/>
                <a:ea typeface="楷体_GB2312" pitchFamily="49" charset="-122"/>
              </a:rPr>
              <a:t> </a:t>
            </a:r>
            <a:r>
              <a:rPr lang="zh-CN" altLang="en-US" b="1" dirty="0">
                <a:latin typeface="楷体_GB2312" pitchFamily="49" charset="-122"/>
                <a:ea typeface="楷体_GB2312" pitchFamily="49" charset="-122"/>
              </a:rPr>
              <a:t>课程性质</a:t>
            </a:r>
          </a:p>
          <a:p>
            <a:pPr lvl="1">
              <a:lnSpc>
                <a:spcPct val="120000"/>
              </a:lnSpc>
            </a:pPr>
            <a:r>
              <a:rPr lang="zh-CN" altLang="en-US" b="1" dirty="0">
                <a:latin typeface="楷体_GB2312" pitchFamily="49" charset="-122"/>
                <a:ea typeface="楷体_GB2312" pitchFamily="49" charset="-122"/>
              </a:rPr>
              <a:t>专业</a:t>
            </a:r>
            <a:r>
              <a:rPr lang="zh-CN" altLang="en-US" b="1" dirty="0" smtClean="0">
                <a:latin typeface="楷体_GB2312" pitchFamily="49" charset="-122"/>
                <a:ea typeface="楷体_GB2312" pitchFamily="49" charset="-122"/>
              </a:rPr>
              <a:t>基础课</a:t>
            </a:r>
            <a:endParaRPr lang="zh-CN" altLang="en-US" b="1" dirty="0">
              <a:latin typeface="楷体_GB2312" pitchFamily="49" charset="-122"/>
              <a:ea typeface="楷体_GB2312" pitchFamily="49" charset="-122"/>
            </a:endParaRPr>
          </a:p>
          <a:p>
            <a:pPr>
              <a:lnSpc>
                <a:spcPct val="120000"/>
              </a:lnSpc>
              <a:buClr>
                <a:schemeClr val="tx1"/>
              </a:buClr>
            </a:pPr>
            <a:r>
              <a:rPr lang="zh-CN" altLang="en-US" b="1" dirty="0">
                <a:latin typeface="楷体_GB2312" pitchFamily="49" charset="-122"/>
                <a:ea typeface="楷体_GB2312" pitchFamily="49" charset="-122"/>
              </a:rPr>
              <a:t> 课程任务</a:t>
            </a:r>
          </a:p>
          <a:p>
            <a:pPr lvl="1">
              <a:lnSpc>
                <a:spcPct val="120000"/>
              </a:lnSpc>
            </a:pPr>
            <a:r>
              <a:rPr lang="zh-CN" altLang="en-US" b="1" dirty="0">
                <a:latin typeface="楷体_GB2312" pitchFamily="49" charset="-122"/>
                <a:ea typeface="楷体_GB2312" pitchFamily="49" charset="-122"/>
              </a:rPr>
              <a:t>学习和掌握数字信号处理的基本概念、基本理论、基本算法，为今后科研工作和研究生培养打下良好的基础。</a:t>
            </a:r>
          </a:p>
          <a:p>
            <a:pPr>
              <a:lnSpc>
                <a:spcPct val="120000"/>
              </a:lnSpc>
              <a:buClr>
                <a:schemeClr val="tx1"/>
              </a:buClr>
            </a:pPr>
            <a:r>
              <a:rPr lang="zh-CN" altLang="en-US" b="1" dirty="0">
                <a:latin typeface="楷体_GB2312" pitchFamily="49" charset="-122"/>
                <a:ea typeface="楷体_GB2312" pitchFamily="49" charset="-122"/>
              </a:rPr>
              <a:t> 先修课程</a:t>
            </a:r>
          </a:p>
          <a:p>
            <a:pPr lvl="1">
              <a:lnSpc>
                <a:spcPct val="120000"/>
              </a:lnSpc>
            </a:pPr>
            <a:r>
              <a:rPr lang="zh-CN" altLang="en-US" b="1" dirty="0" smtClean="0">
                <a:latin typeface="楷体_GB2312" pitchFamily="49" charset="-122"/>
                <a:ea typeface="楷体_GB2312" pitchFamily="49" charset="-122"/>
              </a:rPr>
              <a:t>微积分</a:t>
            </a:r>
            <a:endParaRPr lang="en-US" altLang="zh-CN" b="1" dirty="0" smtClean="0">
              <a:latin typeface="楷体_GB2312" pitchFamily="49" charset="-122"/>
              <a:ea typeface="楷体_GB2312" pitchFamily="49" charset="-122"/>
            </a:endParaRPr>
          </a:p>
          <a:p>
            <a:pPr lvl="1">
              <a:lnSpc>
                <a:spcPct val="120000"/>
              </a:lnSpc>
            </a:pPr>
            <a:r>
              <a:rPr lang="zh-CN" altLang="en-US" b="1" dirty="0" smtClean="0">
                <a:latin typeface="楷体_GB2312" pitchFamily="49" charset="-122"/>
                <a:ea typeface="楷体_GB2312" pitchFamily="49" charset="-122"/>
              </a:rPr>
              <a:t>信号</a:t>
            </a:r>
            <a:r>
              <a:rPr lang="zh-CN" altLang="en-US" b="1" dirty="0">
                <a:latin typeface="楷体_GB2312" pitchFamily="49" charset="-122"/>
                <a:ea typeface="楷体_GB2312" pitchFamily="49" charset="-122"/>
              </a:rPr>
              <a:t>与系统</a:t>
            </a:r>
          </a:p>
          <a:p>
            <a:pPr>
              <a:lnSpc>
                <a:spcPct val="90000"/>
              </a:lnSpc>
              <a:buFontTx/>
              <a:buNone/>
            </a:pPr>
            <a:r>
              <a:rPr lang="zh-CN" altLang="en-US" sz="1400" b="1" dirty="0">
                <a:latin typeface="楷体_GB2312" pitchFamily="49" charset="-122"/>
                <a:ea typeface="楷体_GB2312" pitchFamily="49" charset="-122"/>
              </a:rPr>
              <a:t> </a:t>
            </a:r>
          </a:p>
        </p:txBody>
      </p:sp>
      <p:sp>
        <p:nvSpPr>
          <p:cNvPr id="7171" name="Text Box 3"/>
          <p:cNvSpPr txBox="1">
            <a:spLocks noChangeArrowheads="1"/>
          </p:cNvSpPr>
          <p:nvPr/>
        </p:nvSpPr>
        <p:spPr bwMode="auto">
          <a:xfrm>
            <a:off x="1116013" y="260350"/>
            <a:ext cx="6705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20000"/>
              </a:spcBef>
              <a:buClr>
                <a:schemeClr val="accent2"/>
              </a:buClr>
              <a:buSzPct val="80000"/>
              <a:buFont typeface="Wingdings" pitchFamily="2" charset="2"/>
              <a:buNone/>
            </a:pPr>
            <a:r>
              <a:rPr kumimoji="1" lang="zh-CN" altLang="en-US" sz="4000" b="1">
                <a:solidFill>
                  <a:schemeClr val="tx2"/>
                </a:solidFill>
                <a:latin typeface="Times New Roman" pitchFamily="18" charset="0"/>
              </a:rPr>
              <a:t>关 于 课 程 教 学</a:t>
            </a:r>
            <a:endParaRPr kumimoji="1" lang="zh-CN" altLang="en-US" sz="4000" b="1">
              <a:solidFill>
                <a:schemeClr val="tx2"/>
              </a:solidFill>
              <a:latin typeface="方正姚体" pitchFamily="2" charset="-122"/>
              <a:ea typeface="方正姚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blinds(horizontal)">
                                      <p:cBhvr>
                                        <p:cTn id="7" dur="500"/>
                                        <p:tgtEl>
                                          <p:spTgt spid="717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7170">
                                            <p:txEl>
                                              <p:pRg st="1" end="1"/>
                                            </p:txEl>
                                          </p:spTgt>
                                        </p:tgtEl>
                                        <p:attrNameLst>
                                          <p:attrName>style.visibility</p:attrName>
                                        </p:attrNameLst>
                                      </p:cBhvr>
                                      <p:to>
                                        <p:strVal val="visible"/>
                                      </p:to>
                                    </p:set>
                                    <p:anim calcmode="lin" valueType="num">
                                      <p:cBhvr additive="base">
                                        <p:cTn id="12" dur="500" fill="hold"/>
                                        <p:tgtEl>
                                          <p:spTgt spid="7170">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1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7170">
                                            <p:txEl>
                                              <p:pRg st="2" end="2"/>
                                            </p:txEl>
                                          </p:spTgt>
                                        </p:tgtEl>
                                        <p:attrNameLst>
                                          <p:attrName>style.visibility</p:attrName>
                                        </p:attrNameLst>
                                      </p:cBhvr>
                                      <p:to>
                                        <p:strVal val="visible"/>
                                      </p:to>
                                    </p:set>
                                    <p:animEffect transition="in" filter="blinds(horizontal)">
                                      <p:cBhvr>
                                        <p:cTn id="18" dur="500"/>
                                        <p:tgtEl>
                                          <p:spTgt spid="7170">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7170">
                                            <p:txEl>
                                              <p:pRg st="3" end="3"/>
                                            </p:txEl>
                                          </p:spTgt>
                                        </p:tgtEl>
                                        <p:attrNameLst>
                                          <p:attrName>style.visibility</p:attrName>
                                        </p:attrNameLst>
                                      </p:cBhvr>
                                      <p:to>
                                        <p:strVal val="visible"/>
                                      </p:to>
                                    </p:set>
                                    <p:anim calcmode="lin" valueType="num">
                                      <p:cBhvr additive="base">
                                        <p:cTn id="23" dur="500" fill="hold"/>
                                        <p:tgtEl>
                                          <p:spTgt spid="7170">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1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7170">
                                            <p:txEl>
                                              <p:pRg st="4" end="4"/>
                                            </p:txEl>
                                          </p:spTgt>
                                        </p:tgtEl>
                                        <p:attrNameLst>
                                          <p:attrName>style.visibility</p:attrName>
                                        </p:attrNameLst>
                                      </p:cBhvr>
                                      <p:to>
                                        <p:strVal val="visible"/>
                                      </p:to>
                                    </p:set>
                                    <p:animEffect transition="in" filter="blinds(horizontal)">
                                      <p:cBhvr>
                                        <p:cTn id="29" dur="500"/>
                                        <p:tgtEl>
                                          <p:spTgt spid="7170">
                                            <p:txEl>
                                              <p:pRg st="4" end="4"/>
                                            </p:txEl>
                                          </p:spTgt>
                                        </p:tgtEl>
                                      </p:cBhvr>
                                    </p:animEffect>
                                  </p:childTnLst>
                                </p:cTn>
                              </p:par>
                              <p:par>
                                <p:cTn id="30" presetID="2" presetClass="entr" presetSubtype="4" fill="hold" nodeType="withEffect">
                                  <p:stCondLst>
                                    <p:cond delay="0"/>
                                  </p:stCondLst>
                                  <p:childTnLst>
                                    <p:set>
                                      <p:cBhvr>
                                        <p:cTn id="31" dur="1" fill="hold">
                                          <p:stCondLst>
                                            <p:cond delay="0"/>
                                          </p:stCondLst>
                                        </p:cTn>
                                        <p:tgtEl>
                                          <p:spTgt spid="7170">
                                            <p:txEl>
                                              <p:pRg st="5" end="5"/>
                                            </p:txEl>
                                          </p:spTgt>
                                        </p:tgtEl>
                                        <p:attrNameLst>
                                          <p:attrName>style.visibility</p:attrName>
                                        </p:attrNameLst>
                                      </p:cBhvr>
                                      <p:to>
                                        <p:strVal val="visible"/>
                                      </p:to>
                                    </p:set>
                                    <p:anim calcmode="lin" valueType="num">
                                      <p:cBhvr additive="base">
                                        <p:cTn id="32" dur="500" fill="hold"/>
                                        <p:tgtEl>
                                          <p:spTgt spid="7170">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7170">
                                            <p:txEl>
                                              <p:pRg st="5" end="5"/>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7170">
                                            <p:txEl>
                                              <p:pRg st="6" end="6"/>
                                            </p:txEl>
                                          </p:spTgt>
                                        </p:tgtEl>
                                        <p:attrNameLst>
                                          <p:attrName>style.visibility</p:attrName>
                                        </p:attrNameLst>
                                      </p:cBhvr>
                                      <p:to>
                                        <p:strVal val="visible"/>
                                      </p:to>
                                    </p:set>
                                    <p:anim calcmode="lin" valueType="num">
                                      <p:cBhvr additive="base">
                                        <p:cTn id="36" dur="500" fill="hold"/>
                                        <p:tgtEl>
                                          <p:spTgt spid="7170">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717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0C712C7E-05DF-4B77-BED2-2D0E6A1F451A}" type="slidenum">
              <a:rPr lang="en-US" altLang="zh-CN"/>
              <a:pPr/>
              <a:t>5</a:t>
            </a:fld>
            <a:endParaRPr lang="en-US" altLang="zh-CN"/>
          </a:p>
        </p:txBody>
      </p:sp>
      <p:sp>
        <p:nvSpPr>
          <p:cNvPr id="8194" name="Rectangle 2"/>
          <p:cNvSpPr>
            <a:spLocks noGrp="1" noChangeArrowheads="1"/>
          </p:cNvSpPr>
          <p:nvPr>
            <p:ph type="body" idx="1"/>
          </p:nvPr>
        </p:nvSpPr>
        <p:spPr>
          <a:xfrm>
            <a:off x="611188" y="476250"/>
            <a:ext cx="8353425" cy="6192838"/>
          </a:xfrm>
          <a:noFill/>
          <a:ln/>
        </p:spPr>
        <p:txBody>
          <a:bodyPr/>
          <a:lstStyle/>
          <a:p>
            <a:pPr>
              <a:buClr>
                <a:schemeClr val="tx1"/>
              </a:buClr>
            </a:pPr>
            <a:r>
              <a:rPr lang="zh-CN" altLang="en-US" sz="2800" b="1" dirty="0"/>
              <a:t>教学方式</a:t>
            </a:r>
          </a:p>
          <a:p>
            <a:pPr lvl="1"/>
            <a:r>
              <a:rPr lang="zh-CN" altLang="en-US" sz="2400" b="1" dirty="0"/>
              <a:t>多媒体教学（</a:t>
            </a:r>
            <a:r>
              <a:rPr lang="en-US" altLang="zh-CN" sz="2400" b="1" dirty="0" err="1"/>
              <a:t>Powerpoint</a:t>
            </a:r>
            <a:r>
              <a:rPr lang="zh-CN" altLang="en-US" sz="2400" b="1" dirty="0"/>
              <a:t>方式）</a:t>
            </a:r>
          </a:p>
          <a:p>
            <a:pPr lvl="1"/>
            <a:r>
              <a:rPr lang="zh-CN" altLang="en-US" sz="2400" b="1" dirty="0"/>
              <a:t>课堂讲授、答疑、作业、考试</a:t>
            </a:r>
          </a:p>
          <a:p>
            <a:pPr>
              <a:buClr>
                <a:schemeClr val="tx1"/>
              </a:buClr>
            </a:pPr>
            <a:r>
              <a:rPr lang="zh-CN" altLang="en-US" sz="2800" b="1" dirty="0"/>
              <a:t>学时数</a:t>
            </a:r>
          </a:p>
          <a:p>
            <a:pPr lvl="1"/>
            <a:r>
              <a:rPr lang="en-US" altLang="zh-CN" sz="2400" b="1" dirty="0" smtClean="0"/>
              <a:t>48</a:t>
            </a:r>
          </a:p>
          <a:p>
            <a:r>
              <a:rPr lang="zh-CN" altLang="en-US" sz="3200" b="1" dirty="0" smtClean="0"/>
              <a:t>每</a:t>
            </a:r>
            <a:r>
              <a:rPr lang="zh-CN" altLang="en-US" sz="3200" b="1" dirty="0"/>
              <a:t>周</a:t>
            </a:r>
            <a:r>
              <a:rPr lang="zh-CN" altLang="en-US" b="1" dirty="0">
                <a:cs typeface="+mn-cs"/>
              </a:rPr>
              <a:t>课程</a:t>
            </a:r>
            <a:r>
              <a:rPr lang="zh-CN" altLang="en-US" sz="3200" b="1" dirty="0"/>
              <a:t>学时数</a:t>
            </a:r>
          </a:p>
          <a:p>
            <a:pPr lvl="1"/>
            <a:r>
              <a:rPr lang="en-US" altLang="zh-CN" sz="2400" b="1" dirty="0" smtClean="0"/>
              <a:t>4 </a:t>
            </a:r>
            <a:r>
              <a:rPr lang="zh-CN" altLang="en-US" sz="2400" b="1" dirty="0" smtClean="0"/>
              <a:t>（单周）</a:t>
            </a:r>
            <a:r>
              <a:rPr lang="en-US" altLang="zh-CN" sz="2400" b="1" dirty="0" smtClean="0"/>
              <a:t>/ 2</a:t>
            </a:r>
            <a:r>
              <a:rPr lang="zh-CN" altLang="en-US" sz="2400" b="1" dirty="0" smtClean="0"/>
              <a:t>（双周）</a:t>
            </a:r>
            <a:endParaRPr lang="en-US" altLang="zh-CN" sz="2400" b="1" dirty="0"/>
          </a:p>
          <a:p>
            <a:pPr>
              <a:buClr>
                <a:schemeClr val="tx1"/>
              </a:buClr>
            </a:pPr>
            <a:r>
              <a:rPr lang="zh-CN" altLang="en-US" sz="2800" b="1" dirty="0"/>
              <a:t>上课时间（</a:t>
            </a:r>
            <a:r>
              <a:rPr lang="en-US" altLang="zh-CN" sz="2800" b="1" dirty="0" smtClean="0"/>
              <a:t>1-16</a:t>
            </a:r>
            <a:r>
              <a:rPr lang="zh-CN" altLang="en-US" sz="2800" b="1" dirty="0" smtClean="0"/>
              <a:t>周</a:t>
            </a:r>
            <a:r>
              <a:rPr lang="zh-CN" altLang="en-US" sz="2800" b="1" dirty="0"/>
              <a:t>），地点</a:t>
            </a:r>
            <a:r>
              <a:rPr lang="zh-CN" altLang="en-US" sz="2800" b="1" dirty="0" smtClean="0"/>
              <a:t>：</a:t>
            </a:r>
            <a:r>
              <a:rPr lang="en-US" altLang="zh-CN" sz="2800" b="1" dirty="0" smtClean="0"/>
              <a:t>SY403</a:t>
            </a:r>
            <a:r>
              <a:rPr lang="zh-CN" altLang="en-US" sz="2800" b="1" dirty="0" smtClean="0"/>
              <a:t>，</a:t>
            </a:r>
            <a:r>
              <a:rPr lang="en-US" altLang="zh-CN" sz="2800" b="1" dirty="0" smtClean="0"/>
              <a:t>SY201</a:t>
            </a:r>
          </a:p>
          <a:p>
            <a:pPr>
              <a:buClr>
                <a:schemeClr val="tx1"/>
              </a:buClr>
            </a:pPr>
            <a:r>
              <a:rPr lang="zh-CN" altLang="en-US" sz="2400" b="1" dirty="0" smtClean="0"/>
              <a:t>周</a:t>
            </a:r>
            <a:r>
              <a:rPr lang="en-US" altLang="zh-CN" sz="2400" b="1" dirty="0" smtClean="0"/>
              <a:t>1</a:t>
            </a:r>
            <a:r>
              <a:rPr lang="zh-CN" altLang="en-US" sz="2400" b="1" dirty="0" smtClean="0"/>
              <a:t>下午</a:t>
            </a:r>
            <a:r>
              <a:rPr lang="en-US" altLang="zh-CN" sz="2400" b="1" dirty="0" smtClean="0"/>
              <a:t>14:10 </a:t>
            </a:r>
            <a:r>
              <a:rPr lang="en-US" altLang="zh-CN" sz="2400" b="1" dirty="0"/>
              <a:t>- </a:t>
            </a:r>
            <a:r>
              <a:rPr lang="en-US" altLang="zh-CN" sz="2400" b="1" dirty="0" smtClean="0"/>
              <a:t>16:00</a:t>
            </a:r>
            <a:r>
              <a:rPr lang="zh-CN" altLang="en-US" sz="2400" b="1" dirty="0"/>
              <a:t>，</a:t>
            </a:r>
            <a:r>
              <a:rPr lang="zh-CN" altLang="en-US" sz="2400" b="1" dirty="0" smtClean="0"/>
              <a:t>周</a:t>
            </a:r>
            <a:r>
              <a:rPr lang="en-US" altLang="zh-CN" sz="2400" b="1" dirty="0" smtClean="0"/>
              <a:t>3</a:t>
            </a:r>
            <a:r>
              <a:rPr lang="zh-CN" altLang="en-US" sz="2400" b="1" dirty="0" smtClean="0"/>
              <a:t>（单周）下午</a:t>
            </a:r>
            <a:r>
              <a:rPr lang="en-US" altLang="zh-CN" sz="2400" b="1" dirty="0" smtClean="0"/>
              <a:t> </a:t>
            </a:r>
            <a:r>
              <a:rPr lang="en-US" altLang="zh-CN" sz="2400" b="1" dirty="0"/>
              <a:t>14:10 - 16:00</a:t>
            </a:r>
          </a:p>
          <a:p>
            <a:pPr>
              <a:buClr>
                <a:schemeClr val="tx1"/>
              </a:buClr>
            </a:pPr>
            <a:r>
              <a:rPr lang="zh-CN" altLang="en-US" sz="2800" b="1" dirty="0"/>
              <a:t>答疑</a:t>
            </a:r>
          </a:p>
          <a:p>
            <a:pPr lvl="1"/>
            <a:r>
              <a:rPr lang="zh-CN" altLang="en-US" sz="2400" b="1" dirty="0" smtClean="0"/>
              <a:t>周一晚上</a:t>
            </a:r>
            <a:r>
              <a:rPr lang="en-US" altLang="zh-CN" sz="2400" b="1" dirty="0"/>
              <a:t>8:00 – 10:00 </a:t>
            </a:r>
            <a:r>
              <a:rPr lang="zh-CN" altLang="en-US" sz="2400" b="1" dirty="0"/>
              <a:t>，九教北</a:t>
            </a:r>
            <a:r>
              <a:rPr lang="en-US" altLang="zh-CN" sz="2400" b="1" dirty="0" smtClean="0"/>
              <a:t>602</a:t>
            </a:r>
          </a:p>
          <a:p>
            <a:pPr lvl="1"/>
            <a:r>
              <a:rPr lang="en-US" altLang="zh-CN" sz="2400" b="1" dirty="0" smtClean="0"/>
              <a:t>Email</a:t>
            </a:r>
            <a:r>
              <a:rPr lang="zh-CN" altLang="en-US" sz="2400" b="1" dirty="0"/>
              <a:t>：</a:t>
            </a:r>
            <a:r>
              <a:rPr lang="en-US" altLang="zh-CN" sz="2400" b="1" dirty="0">
                <a:hlinkClick r:id="rId2"/>
              </a:rPr>
              <a:t>shhu@bjtu.edu.cn</a:t>
            </a:r>
            <a:endParaRPr lang="en-US" altLang="zh-CN" sz="2400" b="1" dirty="0"/>
          </a:p>
          <a:p>
            <a:pPr lvl="1"/>
            <a:r>
              <a:rPr lang="zh-CN" altLang="en-US" sz="2400" b="1" dirty="0" smtClean="0"/>
              <a:t>电话：</a:t>
            </a:r>
            <a:r>
              <a:rPr lang="en-US" altLang="zh-CN" sz="2400" b="1" dirty="0" smtClean="0"/>
              <a:t>51688646</a:t>
            </a:r>
            <a:r>
              <a:rPr lang="zh-CN" altLang="en-US" sz="2400" b="1" dirty="0"/>
              <a:t>，</a:t>
            </a:r>
            <a:r>
              <a:rPr lang="en-US" altLang="zh-CN" sz="2400" b="1" dirty="0" smtClean="0"/>
              <a:t>13910717795</a:t>
            </a:r>
            <a:r>
              <a:rPr lang="zh-CN" altLang="en-US" sz="2400" b="1" dirty="0" smtClean="0"/>
              <a:t>（微信）</a:t>
            </a:r>
            <a:endParaRPr lang="en-US" altLang="zh-CN" sz="24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blinds(horizontal)">
                                      <p:cBhvr>
                                        <p:cTn id="7" dur="500"/>
                                        <p:tgtEl>
                                          <p:spTgt spid="81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8194">
                                            <p:txEl>
                                              <p:pRg st="1" end="1"/>
                                            </p:txEl>
                                          </p:spTgt>
                                        </p:tgtEl>
                                        <p:attrNameLst>
                                          <p:attrName>style.visibility</p:attrName>
                                        </p:attrNameLst>
                                      </p:cBhvr>
                                      <p:to>
                                        <p:strVal val="visible"/>
                                      </p:to>
                                    </p:set>
                                    <p:anim calcmode="lin" valueType="num">
                                      <p:cBhvr additive="base">
                                        <p:cTn id="12" dur="500" fill="hold"/>
                                        <p:tgtEl>
                                          <p:spTgt spid="819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19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8194">
                                            <p:txEl>
                                              <p:pRg st="2" end="2"/>
                                            </p:txEl>
                                          </p:spTgt>
                                        </p:tgtEl>
                                        <p:attrNameLst>
                                          <p:attrName>style.visibility</p:attrName>
                                        </p:attrNameLst>
                                      </p:cBhvr>
                                      <p:to>
                                        <p:strVal val="visible"/>
                                      </p:to>
                                    </p:set>
                                    <p:anim calcmode="lin" valueType="num">
                                      <p:cBhvr additive="base">
                                        <p:cTn id="18" dur="500" fill="hold"/>
                                        <p:tgtEl>
                                          <p:spTgt spid="8194">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19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8194">
                                            <p:txEl>
                                              <p:pRg st="3" end="3"/>
                                            </p:txEl>
                                          </p:spTgt>
                                        </p:tgtEl>
                                        <p:attrNameLst>
                                          <p:attrName>style.visibility</p:attrName>
                                        </p:attrNameLst>
                                      </p:cBhvr>
                                      <p:to>
                                        <p:strVal val="visible"/>
                                      </p:to>
                                    </p:set>
                                    <p:anim calcmode="lin" valueType="num">
                                      <p:cBhvr additive="base">
                                        <p:cTn id="24" dur="500" fill="hold"/>
                                        <p:tgtEl>
                                          <p:spTgt spid="8194">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19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nodeType="clickEffect">
                                  <p:stCondLst>
                                    <p:cond delay="0"/>
                                  </p:stCondLst>
                                  <p:childTnLst>
                                    <p:set>
                                      <p:cBhvr>
                                        <p:cTn id="29" dur="1" fill="hold">
                                          <p:stCondLst>
                                            <p:cond delay="0"/>
                                          </p:stCondLst>
                                        </p:cTn>
                                        <p:tgtEl>
                                          <p:spTgt spid="8194">
                                            <p:txEl>
                                              <p:pRg st="4" end="4"/>
                                            </p:txEl>
                                          </p:spTgt>
                                        </p:tgtEl>
                                        <p:attrNameLst>
                                          <p:attrName>style.visibility</p:attrName>
                                        </p:attrNameLst>
                                      </p:cBhvr>
                                      <p:to>
                                        <p:strVal val="visible"/>
                                      </p:to>
                                    </p:set>
                                    <p:animEffect transition="in" filter="box(in)">
                                      <p:cBhvr>
                                        <p:cTn id="30" dur="500"/>
                                        <p:tgtEl>
                                          <p:spTgt spid="819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8194">
                                            <p:txEl>
                                              <p:pRg st="5" end="5"/>
                                            </p:txEl>
                                          </p:spTgt>
                                        </p:tgtEl>
                                        <p:attrNameLst>
                                          <p:attrName>style.visibility</p:attrName>
                                        </p:attrNameLst>
                                      </p:cBhvr>
                                      <p:to>
                                        <p:strVal val="visible"/>
                                      </p:to>
                                    </p:set>
                                    <p:animEffect transition="in" filter="box(in)">
                                      <p:cBhvr>
                                        <p:cTn id="35" dur="500"/>
                                        <p:tgtEl>
                                          <p:spTgt spid="8194">
                                            <p:txEl>
                                              <p:pRg st="5" end="5"/>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nodeType="clickEffect">
                                  <p:stCondLst>
                                    <p:cond delay="0"/>
                                  </p:stCondLst>
                                  <p:childTnLst>
                                    <p:set>
                                      <p:cBhvr>
                                        <p:cTn id="39" dur="1" fill="hold">
                                          <p:stCondLst>
                                            <p:cond delay="0"/>
                                          </p:stCondLst>
                                        </p:cTn>
                                        <p:tgtEl>
                                          <p:spTgt spid="8194">
                                            <p:txEl>
                                              <p:pRg st="6" end="6"/>
                                            </p:txEl>
                                          </p:spTgt>
                                        </p:tgtEl>
                                        <p:attrNameLst>
                                          <p:attrName>style.visibility</p:attrName>
                                        </p:attrNameLst>
                                      </p:cBhvr>
                                      <p:to>
                                        <p:strVal val="visible"/>
                                      </p:to>
                                    </p:set>
                                    <p:anim calcmode="lin" valueType="num">
                                      <p:cBhvr additive="base">
                                        <p:cTn id="40" dur="500" fill="hold"/>
                                        <p:tgtEl>
                                          <p:spTgt spid="8194">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819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nodeType="clickEffect">
                                  <p:stCondLst>
                                    <p:cond delay="0"/>
                                  </p:stCondLst>
                                  <p:childTnLst>
                                    <p:set>
                                      <p:cBhvr>
                                        <p:cTn id="45" dur="1" fill="hold">
                                          <p:stCondLst>
                                            <p:cond delay="0"/>
                                          </p:stCondLst>
                                        </p:cTn>
                                        <p:tgtEl>
                                          <p:spTgt spid="8194">
                                            <p:txEl>
                                              <p:pRg st="7" end="7"/>
                                            </p:txEl>
                                          </p:spTgt>
                                        </p:tgtEl>
                                        <p:attrNameLst>
                                          <p:attrName>style.visibility</p:attrName>
                                        </p:attrNameLst>
                                      </p:cBhvr>
                                      <p:to>
                                        <p:strVal val="visible"/>
                                      </p:to>
                                    </p:set>
                                    <p:anim calcmode="lin" valueType="num">
                                      <p:cBhvr additive="base">
                                        <p:cTn id="46" dur="500" fill="hold"/>
                                        <p:tgtEl>
                                          <p:spTgt spid="8194">
                                            <p:txEl>
                                              <p:pRg st="7" end="7"/>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819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8194">
                                            <p:txEl>
                                              <p:pRg st="8" end="8"/>
                                            </p:txEl>
                                          </p:spTgt>
                                        </p:tgtEl>
                                        <p:attrNameLst>
                                          <p:attrName>style.visibility</p:attrName>
                                        </p:attrNameLst>
                                      </p:cBhvr>
                                      <p:to>
                                        <p:strVal val="visible"/>
                                      </p:to>
                                    </p:set>
                                    <p:anim calcmode="lin" valueType="num">
                                      <p:cBhvr additive="base">
                                        <p:cTn id="52" dur="500" fill="hold"/>
                                        <p:tgtEl>
                                          <p:spTgt spid="8194">
                                            <p:txEl>
                                              <p:pRg st="8" end="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819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4" fill="hold" nodeType="clickEffect">
                                  <p:stCondLst>
                                    <p:cond delay="0"/>
                                  </p:stCondLst>
                                  <p:childTnLst>
                                    <p:set>
                                      <p:cBhvr>
                                        <p:cTn id="57" dur="1" fill="hold">
                                          <p:stCondLst>
                                            <p:cond delay="0"/>
                                          </p:stCondLst>
                                        </p:cTn>
                                        <p:tgtEl>
                                          <p:spTgt spid="8194">
                                            <p:txEl>
                                              <p:pRg st="9" end="9"/>
                                            </p:txEl>
                                          </p:spTgt>
                                        </p:tgtEl>
                                        <p:attrNameLst>
                                          <p:attrName>style.visibility</p:attrName>
                                        </p:attrNameLst>
                                      </p:cBhvr>
                                      <p:to>
                                        <p:strVal val="visible"/>
                                      </p:to>
                                    </p:set>
                                    <p:anim calcmode="lin" valueType="num">
                                      <p:cBhvr additive="base">
                                        <p:cTn id="58" dur="500" fill="hold"/>
                                        <p:tgtEl>
                                          <p:spTgt spid="8194">
                                            <p:txEl>
                                              <p:pRg st="9" end="9"/>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819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4" fill="hold" nodeType="clickEffect">
                                  <p:stCondLst>
                                    <p:cond delay="0"/>
                                  </p:stCondLst>
                                  <p:childTnLst>
                                    <p:set>
                                      <p:cBhvr>
                                        <p:cTn id="63" dur="1" fill="hold">
                                          <p:stCondLst>
                                            <p:cond delay="0"/>
                                          </p:stCondLst>
                                        </p:cTn>
                                        <p:tgtEl>
                                          <p:spTgt spid="8194">
                                            <p:txEl>
                                              <p:pRg st="10" end="10"/>
                                            </p:txEl>
                                          </p:spTgt>
                                        </p:tgtEl>
                                        <p:attrNameLst>
                                          <p:attrName>style.visibility</p:attrName>
                                        </p:attrNameLst>
                                      </p:cBhvr>
                                      <p:to>
                                        <p:strVal val="visible"/>
                                      </p:to>
                                    </p:set>
                                    <p:anim calcmode="lin" valueType="num">
                                      <p:cBhvr additive="base">
                                        <p:cTn id="64" dur="500" fill="hold"/>
                                        <p:tgtEl>
                                          <p:spTgt spid="8194">
                                            <p:txEl>
                                              <p:pRg st="10" end="1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819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8194">
                                            <p:txEl>
                                              <p:pRg st="11" end="11"/>
                                            </p:txEl>
                                          </p:spTgt>
                                        </p:tgtEl>
                                        <p:attrNameLst>
                                          <p:attrName>style.visibility</p:attrName>
                                        </p:attrNameLst>
                                      </p:cBhvr>
                                      <p:to>
                                        <p:strVal val="visible"/>
                                      </p:to>
                                    </p:set>
                                    <p:anim calcmode="lin" valueType="num">
                                      <p:cBhvr additive="base">
                                        <p:cTn id="70" dur="500" fill="hold"/>
                                        <p:tgtEl>
                                          <p:spTgt spid="8194">
                                            <p:txEl>
                                              <p:pRg st="11" end="11"/>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8194">
                                            <p:txEl>
                                              <p:pRg st="11" end="11"/>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8194">
                                            <p:txEl>
                                              <p:pRg st="12" end="12"/>
                                            </p:txEl>
                                          </p:spTgt>
                                        </p:tgtEl>
                                        <p:attrNameLst>
                                          <p:attrName>style.visibility</p:attrName>
                                        </p:attrNameLst>
                                      </p:cBhvr>
                                      <p:to>
                                        <p:strVal val="visible"/>
                                      </p:to>
                                    </p:set>
                                    <p:anim calcmode="lin" valueType="num">
                                      <p:cBhvr additive="base">
                                        <p:cTn id="74" dur="500" fill="hold"/>
                                        <p:tgtEl>
                                          <p:spTgt spid="8194">
                                            <p:txEl>
                                              <p:pRg st="12" end="12"/>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819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F90F0E3C-5A0A-4E6C-97A9-EBADF4A628FC}" type="slidenum">
              <a:rPr lang="en-US" altLang="zh-CN"/>
              <a:pPr/>
              <a:t>6</a:t>
            </a:fld>
            <a:endParaRPr lang="en-US" altLang="zh-CN"/>
          </a:p>
        </p:txBody>
      </p:sp>
      <p:sp>
        <p:nvSpPr>
          <p:cNvPr id="53250" name="Rectangle 2"/>
          <p:cNvSpPr>
            <a:spLocks noGrp="1" noChangeArrowheads="1"/>
          </p:cNvSpPr>
          <p:nvPr>
            <p:ph type="body" idx="1"/>
          </p:nvPr>
        </p:nvSpPr>
        <p:spPr>
          <a:xfrm>
            <a:off x="611188" y="333375"/>
            <a:ext cx="8064500" cy="6191250"/>
          </a:xfrm>
          <a:noFill/>
          <a:ln/>
        </p:spPr>
        <p:txBody>
          <a:bodyPr/>
          <a:lstStyle/>
          <a:p>
            <a:pPr>
              <a:spcBef>
                <a:spcPct val="15000"/>
              </a:spcBef>
              <a:buClr>
                <a:schemeClr val="tx1"/>
              </a:buClr>
            </a:pPr>
            <a:r>
              <a:rPr lang="zh-CN" altLang="en-US" b="1" dirty="0"/>
              <a:t>课程成绩</a:t>
            </a:r>
          </a:p>
          <a:p>
            <a:pPr lvl="1">
              <a:spcBef>
                <a:spcPct val="15000"/>
              </a:spcBef>
            </a:pPr>
            <a:r>
              <a:rPr lang="zh-CN" altLang="en-US" b="1" dirty="0"/>
              <a:t>平时</a:t>
            </a:r>
            <a:r>
              <a:rPr lang="zh-CN" altLang="en-US" b="1" dirty="0" smtClean="0"/>
              <a:t>作业</a:t>
            </a:r>
            <a:r>
              <a:rPr lang="en-US" altLang="zh-CN" b="1" dirty="0" smtClean="0"/>
              <a:t>+</a:t>
            </a:r>
            <a:r>
              <a:rPr lang="zh-CN" altLang="en-US" b="1" dirty="0" smtClean="0"/>
              <a:t>考勤（</a:t>
            </a:r>
            <a:r>
              <a:rPr lang="en-US" altLang="zh-CN" b="1" dirty="0"/>
              <a:t>30%</a:t>
            </a:r>
            <a:r>
              <a:rPr lang="zh-CN" altLang="en-US" b="1" dirty="0" smtClean="0"/>
              <a:t>），电子文档提交</a:t>
            </a:r>
            <a:endParaRPr lang="zh-CN" altLang="en-US" b="1" dirty="0"/>
          </a:p>
          <a:p>
            <a:pPr lvl="1">
              <a:spcBef>
                <a:spcPct val="15000"/>
              </a:spcBef>
            </a:pPr>
            <a:r>
              <a:rPr lang="zh-CN" altLang="en-US" b="1" dirty="0"/>
              <a:t>期末考试（</a:t>
            </a:r>
            <a:r>
              <a:rPr lang="en-US" altLang="zh-CN" b="1" dirty="0"/>
              <a:t>70%</a:t>
            </a:r>
            <a:r>
              <a:rPr lang="zh-CN" altLang="en-US" b="1" dirty="0"/>
              <a:t>），学院统一安排</a:t>
            </a:r>
          </a:p>
          <a:p>
            <a:pPr>
              <a:spcBef>
                <a:spcPct val="15000"/>
              </a:spcBef>
              <a:buClr>
                <a:schemeClr val="tx1"/>
              </a:buClr>
            </a:pPr>
            <a:r>
              <a:rPr lang="zh-CN" altLang="en-US" b="1" dirty="0"/>
              <a:t>教材</a:t>
            </a:r>
          </a:p>
          <a:p>
            <a:pPr lvl="1">
              <a:spcBef>
                <a:spcPct val="15000"/>
              </a:spcBef>
            </a:pPr>
            <a:r>
              <a:rPr lang="en-US" altLang="zh-CN" b="1" dirty="0"/>
              <a:t>《</a:t>
            </a:r>
            <a:r>
              <a:rPr lang="zh-CN" altLang="en-US" b="1" dirty="0"/>
              <a:t>数字信号处理教程</a:t>
            </a:r>
            <a:r>
              <a:rPr lang="en-US" altLang="zh-CN" b="1" dirty="0"/>
              <a:t>》</a:t>
            </a:r>
            <a:r>
              <a:rPr lang="zh-CN" altLang="en-US" b="1" dirty="0"/>
              <a:t>（</a:t>
            </a:r>
            <a:r>
              <a:rPr lang="zh-CN" altLang="en-US" b="1" dirty="0" smtClean="0"/>
              <a:t>第</a:t>
            </a:r>
            <a:r>
              <a:rPr lang="en-US" altLang="zh-CN" b="1" dirty="0" smtClean="0"/>
              <a:t>5</a:t>
            </a:r>
            <a:r>
              <a:rPr lang="zh-CN" altLang="en-US" b="1" dirty="0" smtClean="0"/>
              <a:t>版</a:t>
            </a:r>
            <a:r>
              <a:rPr lang="zh-CN" altLang="en-US" b="1" dirty="0"/>
              <a:t>）简明版</a:t>
            </a:r>
          </a:p>
          <a:p>
            <a:pPr>
              <a:spcBef>
                <a:spcPct val="15000"/>
              </a:spcBef>
              <a:buClr>
                <a:schemeClr val="tx1"/>
              </a:buClr>
              <a:buFontTx/>
              <a:buNone/>
            </a:pPr>
            <a:r>
              <a:rPr lang="zh-CN" altLang="en-US" sz="2800" b="1" dirty="0"/>
              <a:t>               程佩青，清华大学出版社，</a:t>
            </a:r>
            <a:r>
              <a:rPr lang="en-US" altLang="zh-CN" sz="2800" b="1" dirty="0" smtClean="0"/>
              <a:t>2017</a:t>
            </a:r>
            <a:r>
              <a:rPr lang="zh-CN" altLang="en-US" sz="2800" b="1" dirty="0" smtClean="0"/>
              <a:t>年。</a:t>
            </a:r>
            <a:endParaRPr lang="en-US" altLang="zh-CN" sz="2800" b="1" dirty="0" smtClean="0"/>
          </a:p>
          <a:p>
            <a:pPr>
              <a:spcBef>
                <a:spcPct val="15000"/>
              </a:spcBef>
              <a:buClr>
                <a:schemeClr val="tx1"/>
              </a:buClr>
              <a:buFont typeface="Wingdings" panose="05000000000000000000" pitchFamily="2" charset="2"/>
              <a:buChar char="l"/>
            </a:pPr>
            <a:r>
              <a:rPr lang="zh-CN" altLang="en-US" sz="2800" b="1" dirty="0" smtClean="0"/>
              <a:t>课件</a:t>
            </a:r>
            <a:endParaRPr lang="en-US" altLang="zh-CN" sz="2800" b="1" dirty="0" smtClean="0"/>
          </a:p>
          <a:p>
            <a:pPr lvl="1">
              <a:spcBef>
                <a:spcPct val="15000"/>
              </a:spcBef>
              <a:buClr>
                <a:schemeClr val="tx1"/>
              </a:buClr>
              <a:buFont typeface="Wingdings" panose="05000000000000000000" pitchFamily="2" charset="2"/>
              <a:buChar char="l"/>
            </a:pPr>
            <a:r>
              <a:rPr lang="zh-CN" altLang="en-US" sz="2400" b="1" dirty="0" smtClean="0"/>
              <a:t>学校教学网站</a:t>
            </a:r>
            <a:r>
              <a:rPr lang="en-US" altLang="zh-CN" sz="2400" b="1" dirty="0" smtClean="0"/>
              <a:t> </a:t>
            </a:r>
          </a:p>
          <a:p>
            <a:pPr lvl="1">
              <a:spcBef>
                <a:spcPct val="15000"/>
              </a:spcBef>
              <a:buClr>
                <a:schemeClr val="tx1"/>
              </a:buClr>
              <a:buFont typeface="Wingdings" panose="05000000000000000000" pitchFamily="2" charset="2"/>
              <a:buChar char="l"/>
            </a:pPr>
            <a:r>
              <a:rPr lang="zh-CN" altLang="en-US" sz="2400" b="1" dirty="0"/>
              <a:t>微信群</a:t>
            </a:r>
            <a:endParaRPr lang="zh-CN" altLang="en-US" b="1" dirty="0"/>
          </a:p>
          <a:p>
            <a:pPr>
              <a:spcBef>
                <a:spcPct val="15000"/>
              </a:spcBef>
              <a:buClr>
                <a:schemeClr val="tx1"/>
              </a:buClr>
              <a:buFont typeface="Wingdings" panose="05000000000000000000" pitchFamily="2" charset="2"/>
              <a:buChar char="l"/>
            </a:pPr>
            <a:r>
              <a:rPr lang="zh-CN" altLang="en-US" sz="2800" b="1" dirty="0" smtClean="0"/>
              <a:t>作业</a:t>
            </a:r>
            <a:endParaRPr lang="en-US" altLang="zh-CN" sz="2800" b="1" dirty="0" smtClean="0"/>
          </a:p>
          <a:p>
            <a:pPr lvl="1">
              <a:spcBef>
                <a:spcPct val="15000"/>
              </a:spcBef>
              <a:buClr>
                <a:schemeClr val="tx1"/>
              </a:buClr>
              <a:buFont typeface="Wingdings" panose="05000000000000000000" pitchFamily="2" charset="2"/>
              <a:buChar char="l"/>
            </a:pPr>
            <a:r>
              <a:rPr lang="zh-CN" altLang="en-US" sz="2400" b="1" dirty="0" smtClean="0"/>
              <a:t>课堂、微信群、学校教学网站</a:t>
            </a:r>
            <a:r>
              <a:rPr lang="en-US" altLang="zh-CN" sz="2400" b="1" dirty="0" smtClean="0"/>
              <a:t> </a:t>
            </a:r>
          </a:p>
          <a:p>
            <a:pPr lvl="1">
              <a:spcBef>
                <a:spcPct val="15000"/>
              </a:spcBef>
              <a:buClr>
                <a:schemeClr val="tx1"/>
              </a:buClr>
              <a:buFont typeface="Wingdings" panose="05000000000000000000" pitchFamily="2" charset="2"/>
              <a:buChar char="l"/>
            </a:pPr>
            <a:r>
              <a:rPr lang="zh-CN" altLang="en-US" sz="2400" b="1" dirty="0" smtClean="0"/>
              <a:t>提交方式：完成后，拍照，形成一个</a:t>
            </a:r>
            <a:r>
              <a:rPr lang="en-US" altLang="zh-CN" sz="2400" b="1" dirty="0" smtClean="0"/>
              <a:t>pdf</a:t>
            </a:r>
            <a:r>
              <a:rPr lang="zh-CN" altLang="en-US" sz="2400" b="1" dirty="0" smtClean="0"/>
              <a:t>文档（学号</a:t>
            </a:r>
            <a:r>
              <a:rPr lang="en-US" altLang="zh-CN" sz="2400" b="1" dirty="0" smtClean="0"/>
              <a:t>+</a:t>
            </a:r>
            <a:r>
              <a:rPr lang="zh-CN" altLang="en-US" sz="2400" b="1" dirty="0" smtClean="0"/>
              <a:t>姓名</a:t>
            </a:r>
            <a:r>
              <a:rPr lang="en-US" altLang="zh-CN" sz="2400" b="1" dirty="0" smtClean="0"/>
              <a:t>+</a:t>
            </a:r>
            <a:r>
              <a:rPr lang="zh-CN" altLang="en-US" sz="2400" b="1" dirty="0" smtClean="0"/>
              <a:t>作业</a:t>
            </a:r>
            <a:r>
              <a:rPr lang="en-US" altLang="zh-CN" sz="2400" b="1" dirty="0" smtClean="0"/>
              <a:t>x</a:t>
            </a:r>
            <a:r>
              <a:rPr lang="zh-CN" altLang="en-US" sz="2400" b="1" dirty="0" smtClean="0"/>
              <a:t>），</a:t>
            </a:r>
            <a:r>
              <a:rPr lang="zh-CN" altLang="en-US" sz="2400" b="1" dirty="0" smtClean="0"/>
              <a:t>然后在微信群中提交。</a:t>
            </a:r>
            <a:endParaRPr lang="zh-CN" altLang="en-US" b="1" dirty="0" smtClean="0"/>
          </a:p>
          <a:p>
            <a:pPr lvl="1">
              <a:spcBef>
                <a:spcPct val="15000"/>
              </a:spcBef>
              <a:buFontTx/>
              <a:buNone/>
            </a:pPr>
            <a:endParaRPr lang="en-US" altLang="zh-CN" sz="24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 calcmode="lin" valueType="num">
                                      <p:cBhvr additive="base">
                                        <p:cTn id="7" dur="500" fill="hold"/>
                                        <p:tgtEl>
                                          <p:spTgt spid="532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32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53250">
                                            <p:txEl>
                                              <p:pRg st="1" end="1"/>
                                            </p:txEl>
                                          </p:spTgt>
                                        </p:tgtEl>
                                        <p:attrNameLst>
                                          <p:attrName>style.visibility</p:attrName>
                                        </p:attrNameLst>
                                      </p:cBhvr>
                                      <p:to>
                                        <p:strVal val="visible"/>
                                      </p:to>
                                    </p:set>
                                    <p:animEffect transition="in" filter="box(in)">
                                      <p:cBhvr>
                                        <p:cTn id="13" dur="500"/>
                                        <p:tgtEl>
                                          <p:spTgt spid="53250">
                                            <p:txEl>
                                              <p:pRg st="1" end="1"/>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53250">
                                            <p:txEl>
                                              <p:pRg st="2" end="2"/>
                                            </p:txEl>
                                          </p:spTgt>
                                        </p:tgtEl>
                                        <p:attrNameLst>
                                          <p:attrName>style.visibility</p:attrName>
                                        </p:attrNameLst>
                                      </p:cBhvr>
                                      <p:to>
                                        <p:strVal val="visible"/>
                                      </p:to>
                                    </p:set>
                                    <p:animEffect transition="in" filter="box(in)">
                                      <p:cBhvr>
                                        <p:cTn id="16" dur="500"/>
                                        <p:tgtEl>
                                          <p:spTgt spid="53250">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53250">
                                            <p:txEl>
                                              <p:pRg st="3" end="3"/>
                                            </p:txEl>
                                          </p:spTgt>
                                        </p:tgtEl>
                                        <p:attrNameLst>
                                          <p:attrName>style.visibility</p:attrName>
                                        </p:attrNameLst>
                                      </p:cBhvr>
                                      <p:to>
                                        <p:strVal val="visible"/>
                                      </p:to>
                                    </p:set>
                                    <p:anim calcmode="lin" valueType="num">
                                      <p:cBhvr additive="base">
                                        <p:cTn id="21" dur="500" fill="hold"/>
                                        <p:tgtEl>
                                          <p:spTgt spid="53250">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32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53250">
                                            <p:txEl>
                                              <p:pRg st="4" end="4"/>
                                            </p:txEl>
                                          </p:spTgt>
                                        </p:tgtEl>
                                        <p:attrNameLst>
                                          <p:attrName>style.visibility</p:attrName>
                                        </p:attrNameLst>
                                      </p:cBhvr>
                                      <p:to>
                                        <p:strVal val="visible"/>
                                      </p:to>
                                    </p:set>
                                    <p:animEffect transition="in" filter="box(in)">
                                      <p:cBhvr>
                                        <p:cTn id="27" dur="500"/>
                                        <p:tgtEl>
                                          <p:spTgt spid="53250">
                                            <p:txEl>
                                              <p:pRg st="4" end="4"/>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53250">
                                            <p:txEl>
                                              <p:pRg st="5" end="5"/>
                                            </p:txEl>
                                          </p:spTgt>
                                        </p:tgtEl>
                                        <p:attrNameLst>
                                          <p:attrName>style.visibility</p:attrName>
                                        </p:attrNameLst>
                                      </p:cBhvr>
                                      <p:to>
                                        <p:strVal val="visible"/>
                                      </p:to>
                                    </p:set>
                                    <p:animEffect transition="in" filter="box(in)">
                                      <p:cBhvr>
                                        <p:cTn id="30" dur="500"/>
                                        <p:tgtEl>
                                          <p:spTgt spid="53250">
                                            <p:txEl>
                                              <p:pRg st="5" end="5"/>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53250">
                                            <p:txEl>
                                              <p:pRg st="6" end="6"/>
                                            </p:txEl>
                                          </p:spTgt>
                                        </p:tgtEl>
                                        <p:attrNameLst>
                                          <p:attrName>style.visibility</p:attrName>
                                        </p:attrNameLst>
                                      </p:cBhvr>
                                      <p:to>
                                        <p:strVal val="visible"/>
                                      </p:to>
                                    </p:set>
                                    <p:animEffect transition="in" filter="box(in)">
                                      <p:cBhvr>
                                        <p:cTn id="33" dur="500"/>
                                        <p:tgtEl>
                                          <p:spTgt spid="53250">
                                            <p:txEl>
                                              <p:pRg st="6" end="6"/>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53250">
                                            <p:txEl>
                                              <p:pRg st="7" end="7"/>
                                            </p:txEl>
                                          </p:spTgt>
                                        </p:tgtEl>
                                        <p:attrNameLst>
                                          <p:attrName>style.visibility</p:attrName>
                                        </p:attrNameLst>
                                      </p:cBhvr>
                                      <p:to>
                                        <p:strVal val="visible"/>
                                      </p:to>
                                    </p:set>
                                    <p:animEffect transition="in" filter="box(in)">
                                      <p:cBhvr>
                                        <p:cTn id="36" dur="500"/>
                                        <p:tgtEl>
                                          <p:spTgt spid="53250">
                                            <p:txEl>
                                              <p:pRg st="7" end="7"/>
                                            </p:txEl>
                                          </p:spTgt>
                                        </p:tgtEl>
                                      </p:cBhvr>
                                    </p:animEffect>
                                  </p:childTnLst>
                                </p:cTn>
                              </p:par>
                              <p:par>
                                <p:cTn id="37" presetID="4" presetClass="entr" presetSubtype="16" fill="hold" nodeType="withEffect">
                                  <p:stCondLst>
                                    <p:cond delay="0"/>
                                  </p:stCondLst>
                                  <p:childTnLst>
                                    <p:set>
                                      <p:cBhvr>
                                        <p:cTn id="38" dur="1" fill="hold">
                                          <p:stCondLst>
                                            <p:cond delay="0"/>
                                          </p:stCondLst>
                                        </p:cTn>
                                        <p:tgtEl>
                                          <p:spTgt spid="53250">
                                            <p:txEl>
                                              <p:pRg st="8" end="8"/>
                                            </p:txEl>
                                          </p:spTgt>
                                        </p:tgtEl>
                                        <p:attrNameLst>
                                          <p:attrName>style.visibility</p:attrName>
                                        </p:attrNameLst>
                                      </p:cBhvr>
                                      <p:to>
                                        <p:strVal val="visible"/>
                                      </p:to>
                                    </p:set>
                                    <p:animEffect transition="in" filter="box(in)">
                                      <p:cBhvr>
                                        <p:cTn id="39" dur="500"/>
                                        <p:tgtEl>
                                          <p:spTgt spid="53250">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53250">
                                            <p:txEl>
                                              <p:pRg st="9" end="9"/>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53250">
                                            <p:txEl>
                                              <p:pRg st="10" end="10"/>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5325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F257419F-335E-4771-AB39-257D574DAE30}" type="slidenum">
              <a:rPr lang="en-US" altLang="zh-CN"/>
              <a:pPr/>
              <a:t>7</a:t>
            </a:fld>
            <a:endParaRPr lang="en-US" altLang="zh-CN"/>
          </a:p>
        </p:txBody>
      </p:sp>
      <p:sp>
        <p:nvSpPr>
          <p:cNvPr id="9218" name="Rectangle 2"/>
          <p:cNvSpPr>
            <a:spLocks noGrp="1" noChangeArrowheads="1"/>
          </p:cNvSpPr>
          <p:nvPr>
            <p:ph type="body" idx="1"/>
          </p:nvPr>
        </p:nvSpPr>
        <p:spPr>
          <a:xfrm>
            <a:off x="539750" y="620713"/>
            <a:ext cx="8280400" cy="5616575"/>
          </a:xfrm>
          <a:noFill/>
          <a:ln/>
        </p:spPr>
        <p:txBody>
          <a:bodyPr/>
          <a:lstStyle/>
          <a:p>
            <a:pPr>
              <a:lnSpc>
                <a:spcPct val="90000"/>
              </a:lnSpc>
              <a:spcBef>
                <a:spcPct val="15000"/>
              </a:spcBef>
              <a:buClr>
                <a:schemeClr val="tx1"/>
              </a:buClr>
            </a:pPr>
            <a:r>
              <a:rPr lang="zh-CN" altLang="en-US" sz="2800" b="1" dirty="0">
                <a:latin typeface="Times New Roman" panose="02020603050405020304" pitchFamily="18" charset="0"/>
                <a:cs typeface="Times New Roman" panose="02020603050405020304" pitchFamily="18" charset="0"/>
              </a:rPr>
              <a:t>教学参考书</a:t>
            </a:r>
          </a:p>
          <a:p>
            <a:pPr lvl="1">
              <a:spcBef>
                <a:spcPct val="15000"/>
              </a:spcBef>
            </a:pPr>
            <a:r>
              <a:rPr lang="zh-CN" altLang="en-US" b="1" dirty="0"/>
              <a:t>程佩青， </a:t>
            </a:r>
            <a:r>
              <a:rPr lang="en-US" altLang="zh-CN" b="1" dirty="0" smtClean="0"/>
              <a:t>《</a:t>
            </a:r>
            <a:r>
              <a:rPr lang="zh-CN" altLang="en-US" b="1" dirty="0"/>
              <a:t>数字信号处理教程</a:t>
            </a:r>
            <a:r>
              <a:rPr lang="en-US" altLang="zh-CN" b="1" dirty="0"/>
              <a:t>》</a:t>
            </a:r>
            <a:r>
              <a:rPr lang="zh-CN" altLang="en-US" b="1" dirty="0"/>
              <a:t>（</a:t>
            </a:r>
            <a:r>
              <a:rPr lang="zh-CN" altLang="en-US" b="1" dirty="0" smtClean="0"/>
              <a:t>第五版）</a:t>
            </a:r>
            <a:endParaRPr lang="zh-CN" altLang="en-US" b="1" dirty="0"/>
          </a:p>
          <a:p>
            <a:pPr>
              <a:spcBef>
                <a:spcPct val="15000"/>
              </a:spcBef>
              <a:buClr>
                <a:schemeClr val="tx1"/>
              </a:buClr>
              <a:buFontTx/>
              <a:buNone/>
            </a:pPr>
            <a:r>
              <a:rPr lang="zh-CN" altLang="en-US" sz="2800" b="1" dirty="0" smtClean="0"/>
              <a:t>        清华大学出版社</a:t>
            </a:r>
            <a:r>
              <a:rPr lang="zh-CN" altLang="en-US" sz="2800" b="1" dirty="0"/>
              <a:t>，</a:t>
            </a:r>
            <a:r>
              <a:rPr lang="en-US" altLang="zh-CN" sz="2800" b="1" dirty="0" smtClean="0"/>
              <a:t>2017</a:t>
            </a:r>
            <a:r>
              <a:rPr lang="zh-CN" altLang="en-US" sz="2800" b="1" dirty="0" smtClean="0"/>
              <a:t>年。</a:t>
            </a:r>
            <a:endParaRPr lang="en-US" altLang="zh-CN" b="1" dirty="0" smtClean="0">
              <a:latin typeface="Times New Roman" panose="02020603050405020304" pitchFamily="18" charset="0"/>
              <a:cs typeface="Times New Roman" panose="02020603050405020304" pitchFamily="18" charset="0"/>
            </a:endParaRPr>
          </a:p>
          <a:p>
            <a:pPr lvl="1">
              <a:lnSpc>
                <a:spcPct val="90000"/>
              </a:lnSpc>
              <a:spcBef>
                <a:spcPct val="15000"/>
              </a:spcBef>
            </a:pPr>
            <a:r>
              <a:rPr lang="zh-CN" altLang="en-US" b="1" dirty="0" smtClean="0">
                <a:latin typeface="Times New Roman" panose="02020603050405020304" pitchFamily="18" charset="0"/>
                <a:cs typeface="Times New Roman" panose="02020603050405020304" pitchFamily="18" charset="0"/>
              </a:rPr>
              <a:t>奥本海姆</a:t>
            </a:r>
            <a:r>
              <a:rPr lang="zh-CN" altLang="en-US" b="1" dirty="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a:t>
            </a:r>
            <a:r>
              <a:rPr lang="zh-CN" altLang="en-US" b="1" dirty="0">
                <a:latin typeface="Times New Roman" panose="02020603050405020304" pitchFamily="18" charset="0"/>
                <a:cs typeface="Times New Roman" panose="02020603050405020304" pitchFamily="18" charset="0"/>
              </a:rPr>
              <a:t>离散时间信号处理</a:t>
            </a:r>
            <a:r>
              <a:rPr lang="en-US" altLang="zh-CN" b="1" dirty="0">
                <a:latin typeface="Times New Roman" panose="02020603050405020304" pitchFamily="18" charset="0"/>
                <a:cs typeface="Times New Roman" panose="02020603050405020304" pitchFamily="18" charset="0"/>
              </a:rPr>
              <a:t>》</a:t>
            </a:r>
            <a:r>
              <a:rPr lang="zh-CN" altLang="en-US" b="1" dirty="0">
                <a:latin typeface="Times New Roman" panose="02020603050405020304" pitchFamily="18" charset="0"/>
                <a:cs typeface="Times New Roman" panose="02020603050405020304" pitchFamily="18" charset="0"/>
              </a:rPr>
              <a:t>，</a:t>
            </a:r>
            <a:r>
              <a:rPr lang="zh-CN" altLang="en-US" b="1" dirty="0" smtClean="0">
                <a:latin typeface="Times New Roman" panose="02020603050405020304" pitchFamily="18" charset="0"/>
                <a:cs typeface="Times New Roman" panose="02020603050405020304" pitchFamily="18" charset="0"/>
              </a:rPr>
              <a:t>西安交通大学出版社，</a:t>
            </a:r>
            <a:r>
              <a:rPr lang="en-US" altLang="zh-CN" b="1" dirty="0" smtClean="0">
                <a:latin typeface="Times New Roman" panose="02020603050405020304" pitchFamily="18" charset="0"/>
                <a:cs typeface="Times New Roman" panose="02020603050405020304" pitchFamily="18" charset="0"/>
              </a:rPr>
              <a:t>2002</a:t>
            </a:r>
            <a:r>
              <a:rPr lang="zh-CN" altLang="en-US" b="1" dirty="0" smtClean="0">
                <a:latin typeface="Times New Roman" panose="02020603050405020304" pitchFamily="18" charset="0"/>
                <a:cs typeface="Times New Roman" panose="02020603050405020304" pitchFamily="18" charset="0"/>
              </a:rPr>
              <a:t>。</a:t>
            </a:r>
            <a:endParaRPr lang="en-US" altLang="zh-CN" b="1" dirty="0" smtClean="0">
              <a:latin typeface="Times New Roman" panose="02020603050405020304" pitchFamily="18" charset="0"/>
              <a:cs typeface="Times New Roman" panose="02020603050405020304" pitchFamily="18" charset="0"/>
            </a:endParaRPr>
          </a:p>
          <a:p>
            <a:pPr lvl="1">
              <a:lnSpc>
                <a:spcPct val="90000"/>
              </a:lnSpc>
              <a:spcBef>
                <a:spcPct val="15000"/>
              </a:spcBef>
            </a:pPr>
            <a:r>
              <a:rPr lang="zh-CN" altLang="en-US" b="1" dirty="0" smtClean="0">
                <a:latin typeface="Times New Roman" panose="02020603050405020304" pitchFamily="18" charset="0"/>
                <a:cs typeface="Times New Roman" panose="02020603050405020304" pitchFamily="18" charset="0"/>
              </a:rPr>
              <a:t>王</a:t>
            </a:r>
            <a:r>
              <a:rPr lang="zh-CN" altLang="en-US" b="1" dirty="0">
                <a:latin typeface="Times New Roman" panose="02020603050405020304" pitchFamily="18" charset="0"/>
                <a:cs typeface="Times New Roman" panose="02020603050405020304" pitchFamily="18" charset="0"/>
              </a:rPr>
              <a:t>世一，数字信号处理 ，北京理工大学出版社</a:t>
            </a:r>
          </a:p>
          <a:p>
            <a:pPr lvl="1">
              <a:lnSpc>
                <a:spcPct val="90000"/>
              </a:lnSpc>
              <a:spcBef>
                <a:spcPct val="15000"/>
              </a:spcBef>
            </a:pPr>
            <a:r>
              <a:rPr lang="zh-CN" altLang="en-US" b="1" dirty="0">
                <a:latin typeface="Times New Roman" panose="02020603050405020304" pitchFamily="18" charset="0"/>
                <a:cs typeface="Times New Roman" panose="02020603050405020304" pitchFamily="18" charset="0"/>
              </a:rPr>
              <a:t>丁玉美，数字信号处理 ，西安电子科技大学出版社</a:t>
            </a:r>
          </a:p>
          <a:p>
            <a:pPr lvl="1">
              <a:lnSpc>
                <a:spcPct val="90000"/>
              </a:lnSpc>
              <a:spcBef>
                <a:spcPct val="15000"/>
              </a:spcBef>
            </a:pPr>
            <a:r>
              <a:rPr lang="zh-CN" altLang="en-US" b="1" dirty="0">
                <a:latin typeface="Times New Roman" panose="02020603050405020304" pitchFamily="18" charset="0"/>
                <a:cs typeface="Times New Roman" panose="02020603050405020304" pitchFamily="18" charset="0"/>
              </a:rPr>
              <a:t>张小虹，数字信号处理 ，机械工业出版社</a:t>
            </a:r>
          </a:p>
          <a:p>
            <a:pPr lvl="1">
              <a:lnSpc>
                <a:spcPct val="90000"/>
              </a:lnSpc>
              <a:spcBef>
                <a:spcPct val="15000"/>
              </a:spcBef>
            </a:pPr>
            <a:r>
              <a:rPr lang="en-US" altLang="en-US" b="1" dirty="0" err="1" smtClean="0">
                <a:latin typeface="Times New Roman" panose="02020603050405020304" pitchFamily="18" charset="0"/>
                <a:ea typeface="仿宋_GB2312" pitchFamily="49" charset="-122"/>
                <a:cs typeface="Times New Roman" panose="02020603050405020304" pitchFamily="18" charset="0"/>
              </a:rPr>
              <a:t>J.Orfanids</a:t>
            </a:r>
            <a:r>
              <a:rPr lang="zh-CN" altLang="en-US" b="1" dirty="0" smtClean="0">
                <a:latin typeface="Times New Roman" panose="02020603050405020304" pitchFamily="18" charset="0"/>
                <a:ea typeface="仿宋_GB2312" pitchFamily="49" charset="-122"/>
                <a:cs typeface="Times New Roman" panose="02020603050405020304" pitchFamily="18" charset="0"/>
              </a:rPr>
              <a:t>，</a:t>
            </a:r>
            <a:r>
              <a:rPr lang="en-US" altLang="en-US" b="1" dirty="0">
                <a:latin typeface="Times New Roman" panose="02020603050405020304" pitchFamily="18" charset="0"/>
                <a:ea typeface="仿宋_GB2312" pitchFamily="49" charset="-122"/>
                <a:cs typeface="Times New Roman" panose="02020603050405020304" pitchFamily="18" charset="0"/>
              </a:rPr>
              <a:t>Signal Processing </a:t>
            </a:r>
            <a:r>
              <a:rPr lang="zh-CN" altLang="en-US" b="1" dirty="0">
                <a:latin typeface="Times New Roman" panose="02020603050405020304" pitchFamily="18" charset="0"/>
                <a:ea typeface="仿宋_GB2312" pitchFamily="49" charset="-122"/>
                <a:cs typeface="Times New Roman" panose="02020603050405020304" pitchFamily="18" charset="0"/>
              </a:rPr>
              <a:t>信号处理导论 ，清华大学出版社</a:t>
            </a:r>
          </a:p>
          <a:p>
            <a:pPr lvl="1">
              <a:lnSpc>
                <a:spcPct val="90000"/>
              </a:lnSpc>
              <a:spcBef>
                <a:spcPct val="15000"/>
              </a:spcBef>
            </a:pPr>
            <a:r>
              <a:rPr lang="zh-CN" altLang="en-US" b="1" dirty="0">
                <a:latin typeface="Times New Roman" panose="02020603050405020304" pitchFamily="18" charset="0"/>
                <a:ea typeface="仿宋_GB2312" pitchFamily="49" charset="-122"/>
                <a:cs typeface="Times New Roman" panose="02020603050405020304" pitchFamily="18" charset="0"/>
              </a:rPr>
              <a:t>楼顺天，基于</a:t>
            </a:r>
            <a:r>
              <a:rPr lang="en-US" altLang="en-US" b="1" dirty="0">
                <a:latin typeface="Times New Roman" panose="02020603050405020304" pitchFamily="18" charset="0"/>
                <a:ea typeface="仿宋_GB2312" pitchFamily="49" charset="-122"/>
                <a:cs typeface="Times New Roman" panose="02020603050405020304" pitchFamily="18" charset="0"/>
              </a:rPr>
              <a:t>Matlab</a:t>
            </a:r>
            <a:r>
              <a:rPr lang="zh-CN" altLang="en-US" b="1" dirty="0">
                <a:latin typeface="Times New Roman" panose="02020603050405020304" pitchFamily="18" charset="0"/>
                <a:ea typeface="仿宋_GB2312" pitchFamily="49" charset="-122"/>
                <a:cs typeface="Times New Roman" panose="02020603050405020304" pitchFamily="18" charset="0"/>
              </a:rPr>
              <a:t>的系统分析与设计</a:t>
            </a:r>
            <a:r>
              <a:rPr lang="en-US" altLang="zh-CN" b="1" dirty="0">
                <a:latin typeface="Times New Roman" panose="02020603050405020304" pitchFamily="18" charset="0"/>
                <a:ea typeface="仿宋_GB2312" pitchFamily="49" charset="-122"/>
                <a:cs typeface="Times New Roman" panose="02020603050405020304" pitchFamily="18" charset="0"/>
              </a:rPr>
              <a:t>--</a:t>
            </a:r>
            <a:r>
              <a:rPr lang="zh-CN" altLang="en-US" b="1" dirty="0">
                <a:latin typeface="Times New Roman" panose="02020603050405020304" pitchFamily="18" charset="0"/>
                <a:ea typeface="仿宋_GB2312" pitchFamily="49" charset="-122"/>
                <a:cs typeface="Times New Roman" panose="02020603050405020304" pitchFamily="18" charset="0"/>
              </a:rPr>
              <a:t>信号处理，西安电子科大出版社</a:t>
            </a:r>
            <a:endParaRPr lang="zh-CN" altLang="en-US" sz="24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 calcmode="lin" valueType="num">
                                      <p:cBhvr additive="base">
                                        <p:cTn id="7" dur="500" fill="hold"/>
                                        <p:tgtEl>
                                          <p:spTgt spid="92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8">
                                            <p:txEl>
                                              <p:pRg st="1" end="1"/>
                                            </p:txEl>
                                          </p:spTgt>
                                        </p:tgtEl>
                                        <p:attrNameLst>
                                          <p:attrName>style.visibility</p:attrName>
                                        </p:attrNameLst>
                                      </p:cBhvr>
                                      <p:to>
                                        <p:strVal val="visible"/>
                                      </p:to>
                                    </p:set>
                                    <p:anim calcmode="lin" valueType="num">
                                      <p:cBhvr additive="base">
                                        <p:cTn id="13" dur="500" fill="hold"/>
                                        <p:tgtEl>
                                          <p:spTgt spid="921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218">
                                            <p:txEl>
                                              <p:pRg st="2" end="2"/>
                                            </p:txEl>
                                          </p:spTgt>
                                        </p:tgtEl>
                                        <p:attrNameLst>
                                          <p:attrName>style.visibility</p:attrName>
                                        </p:attrNameLst>
                                      </p:cBhvr>
                                      <p:to>
                                        <p:strVal val="visible"/>
                                      </p:to>
                                    </p:set>
                                    <p:anim calcmode="lin" valueType="num">
                                      <p:cBhvr additive="base">
                                        <p:cTn id="19" dur="500" fill="hold"/>
                                        <p:tgtEl>
                                          <p:spTgt spid="921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nodeType="clickEffect">
                                  <p:stCondLst>
                                    <p:cond delay="0"/>
                                  </p:stCondLst>
                                  <p:childTnLst>
                                    <p:set>
                                      <p:cBhvr>
                                        <p:cTn id="24" dur="1" fill="hold">
                                          <p:stCondLst>
                                            <p:cond delay="0"/>
                                          </p:stCondLst>
                                        </p:cTn>
                                        <p:tgtEl>
                                          <p:spTgt spid="9218">
                                            <p:txEl>
                                              <p:pRg st="3" end="3"/>
                                            </p:txEl>
                                          </p:spTgt>
                                        </p:tgtEl>
                                        <p:attrNameLst>
                                          <p:attrName>style.visibility</p:attrName>
                                        </p:attrNameLst>
                                      </p:cBhvr>
                                      <p:to>
                                        <p:strVal val="visible"/>
                                      </p:to>
                                    </p:set>
                                    <p:animEffect transition="in" filter="box(in)">
                                      <p:cBhvr>
                                        <p:cTn id="25" dur="500"/>
                                        <p:tgtEl>
                                          <p:spTgt spid="921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9218">
                                            <p:txEl>
                                              <p:pRg st="4" end="4"/>
                                            </p:txEl>
                                          </p:spTgt>
                                        </p:tgtEl>
                                        <p:attrNameLst>
                                          <p:attrName>style.visibility</p:attrName>
                                        </p:attrNameLst>
                                      </p:cBhvr>
                                      <p:to>
                                        <p:strVal val="visible"/>
                                      </p:to>
                                    </p:set>
                                    <p:animEffect transition="in" filter="box(in)">
                                      <p:cBhvr>
                                        <p:cTn id="30" dur="500"/>
                                        <p:tgtEl>
                                          <p:spTgt spid="9218">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nodeType="clickEffect">
                                  <p:stCondLst>
                                    <p:cond delay="0"/>
                                  </p:stCondLst>
                                  <p:childTnLst>
                                    <p:set>
                                      <p:cBhvr>
                                        <p:cTn id="34" dur="1" fill="hold">
                                          <p:stCondLst>
                                            <p:cond delay="0"/>
                                          </p:stCondLst>
                                        </p:cTn>
                                        <p:tgtEl>
                                          <p:spTgt spid="9218">
                                            <p:txEl>
                                              <p:pRg st="5" end="5"/>
                                            </p:txEl>
                                          </p:spTgt>
                                        </p:tgtEl>
                                        <p:attrNameLst>
                                          <p:attrName>style.visibility</p:attrName>
                                        </p:attrNameLst>
                                      </p:cBhvr>
                                      <p:to>
                                        <p:strVal val="visible"/>
                                      </p:to>
                                    </p:set>
                                    <p:animEffect transition="in" filter="box(in)">
                                      <p:cBhvr>
                                        <p:cTn id="35" dur="500"/>
                                        <p:tgtEl>
                                          <p:spTgt spid="9218">
                                            <p:txEl>
                                              <p:pRg st="5" end="5"/>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16" fill="hold" nodeType="clickEffect">
                                  <p:stCondLst>
                                    <p:cond delay="0"/>
                                  </p:stCondLst>
                                  <p:childTnLst>
                                    <p:set>
                                      <p:cBhvr>
                                        <p:cTn id="39" dur="1" fill="hold">
                                          <p:stCondLst>
                                            <p:cond delay="0"/>
                                          </p:stCondLst>
                                        </p:cTn>
                                        <p:tgtEl>
                                          <p:spTgt spid="9218">
                                            <p:txEl>
                                              <p:pRg st="6" end="6"/>
                                            </p:txEl>
                                          </p:spTgt>
                                        </p:tgtEl>
                                        <p:attrNameLst>
                                          <p:attrName>style.visibility</p:attrName>
                                        </p:attrNameLst>
                                      </p:cBhvr>
                                      <p:to>
                                        <p:strVal val="visible"/>
                                      </p:to>
                                    </p:set>
                                    <p:animEffect transition="in" filter="box(in)">
                                      <p:cBhvr>
                                        <p:cTn id="40" dur="500"/>
                                        <p:tgtEl>
                                          <p:spTgt spid="9218">
                                            <p:txEl>
                                              <p:pRg st="6" end="6"/>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4" presetClass="entr" presetSubtype="16" fill="hold" nodeType="clickEffect">
                                  <p:stCondLst>
                                    <p:cond delay="0"/>
                                  </p:stCondLst>
                                  <p:childTnLst>
                                    <p:set>
                                      <p:cBhvr>
                                        <p:cTn id="44" dur="1" fill="hold">
                                          <p:stCondLst>
                                            <p:cond delay="0"/>
                                          </p:stCondLst>
                                        </p:cTn>
                                        <p:tgtEl>
                                          <p:spTgt spid="9218">
                                            <p:txEl>
                                              <p:pRg st="7" end="7"/>
                                            </p:txEl>
                                          </p:spTgt>
                                        </p:tgtEl>
                                        <p:attrNameLst>
                                          <p:attrName>style.visibility</p:attrName>
                                        </p:attrNameLst>
                                      </p:cBhvr>
                                      <p:to>
                                        <p:strVal val="visible"/>
                                      </p:to>
                                    </p:set>
                                    <p:animEffect transition="in" filter="box(in)">
                                      <p:cBhvr>
                                        <p:cTn id="45" dur="500"/>
                                        <p:tgtEl>
                                          <p:spTgt spid="9218">
                                            <p:txEl>
                                              <p:pRg st="7" end="7"/>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4" presetClass="entr" presetSubtype="16" fill="hold" nodeType="clickEffect">
                                  <p:stCondLst>
                                    <p:cond delay="0"/>
                                  </p:stCondLst>
                                  <p:childTnLst>
                                    <p:set>
                                      <p:cBhvr>
                                        <p:cTn id="49" dur="1" fill="hold">
                                          <p:stCondLst>
                                            <p:cond delay="0"/>
                                          </p:stCondLst>
                                        </p:cTn>
                                        <p:tgtEl>
                                          <p:spTgt spid="9218">
                                            <p:txEl>
                                              <p:pRg st="8" end="8"/>
                                            </p:txEl>
                                          </p:spTgt>
                                        </p:tgtEl>
                                        <p:attrNameLst>
                                          <p:attrName>style.visibility</p:attrName>
                                        </p:attrNameLst>
                                      </p:cBhvr>
                                      <p:to>
                                        <p:strVal val="visible"/>
                                      </p:to>
                                    </p:set>
                                    <p:animEffect transition="in" filter="box(in)">
                                      <p:cBhvr>
                                        <p:cTn id="50" dur="500"/>
                                        <p:tgtEl>
                                          <p:spTgt spid="921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CA1C7798-F56E-4A42-B17E-D3919BD2A6F2}" type="slidenum">
              <a:rPr lang="en-US" altLang="zh-CN"/>
              <a:pPr/>
              <a:t>8</a:t>
            </a:fld>
            <a:endParaRPr lang="en-US" altLang="zh-CN"/>
          </a:p>
        </p:txBody>
      </p:sp>
      <p:sp>
        <p:nvSpPr>
          <p:cNvPr id="10242" name="Rectangle 2"/>
          <p:cNvSpPr>
            <a:spLocks noGrp="1" noChangeArrowheads="1"/>
          </p:cNvSpPr>
          <p:nvPr>
            <p:ph type="title"/>
          </p:nvPr>
        </p:nvSpPr>
        <p:spPr>
          <a:xfrm>
            <a:off x="611188" y="620713"/>
            <a:ext cx="7772400" cy="1143000"/>
          </a:xfrm>
        </p:spPr>
        <p:txBody>
          <a:bodyPr/>
          <a:lstStyle/>
          <a:p>
            <a:pPr algn="l"/>
            <a:r>
              <a:rPr lang="zh-CN" altLang="en-US" b="1"/>
              <a:t>如何学好本课程？</a:t>
            </a:r>
          </a:p>
        </p:txBody>
      </p:sp>
      <p:sp>
        <p:nvSpPr>
          <p:cNvPr id="10243" name="Rectangle 3"/>
          <p:cNvSpPr>
            <a:spLocks noGrp="1" noChangeArrowheads="1"/>
          </p:cNvSpPr>
          <p:nvPr>
            <p:ph type="body" idx="1"/>
          </p:nvPr>
        </p:nvSpPr>
        <p:spPr>
          <a:xfrm>
            <a:off x="1403648" y="1988840"/>
            <a:ext cx="6726187" cy="2852737"/>
          </a:xfrm>
        </p:spPr>
        <p:txBody>
          <a:bodyPr/>
          <a:lstStyle/>
          <a:p>
            <a:pPr>
              <a:buClr>
                <a:schemeClr val="tx1"/>
              </a:buClr>
            </a:pPr>
            <a:r>
              <a:rPr lang="zh-CN" altLang="en-US" sz="3600" b="1" dirty="0"/>
              <a:t>课前复习</a:t>
            </a:r>
          </a:p>
          <a:p>
            <a:pPr>
              <a:buClr>
                <a:schemeClr val="tx1"/>
              </a:buClr>
            </a:pPr>
            <a:r>
              <a:rPr lang="zh-CN" altLang="en-US" sz="3600" b="1" dirty="0">
                <a:solidFill>
                  <a:srgbClr val="FF00FF"/>
                </a:solidFill>
              </a:rPr>
              <a:t>上课认真听讲</a:t>
            </a:r>
          </a:p>
          <a:p>
            <a:pPr>
              <a:buClr>
                <a:schemeClr val="tx1"/>
              </a:buClr>
            </a:pPr>
            <a:r>
              <a:rPr lang="zh-CN" altLang="en-US" sz="3600" b="1" dirty="0"/>
              <a:t>课后复习</a:t>
            </a:r>
          </a:p>
          <a:p>
            <a:pPr>
              <a:buClr>
                <a:schemeClr val="tx1"/>
              </a:buClr>
            </a:pPr>
            <a:r>
              <a:rPr lang="zh-CN" altLang="en-US" sz="3600" b="1" dirty="0" smtClean="0">
                <a:solidFill>
                  <a:srgbClr val="FF00FF"/>
                </a:solidFill>
              </a:rPr>
              <a:t>按时、认真、独立</a:t>
            </a:r>
            <a:r>
              <a:rPr lang="zh-CN" altLang="en-US" sz="3600" b="1" dirty="0">
                <a:solidFill>
                  <a:srgbClr val="FF00FF"/>
                </a:solidFill>
              </a:rPr>
              <a:t>完成作业</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1"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amond(in)">
                                      <p:cBhvr>
                                        <p:cTn id="7" dur="20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 calcmode="lin" valueType="num">
                                      <p:cBhvr additive="base">
                                        <p:cTn id="12"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0243">
                                            <p:txEl>
                                              <p:pRg st="1" end="1"/>
                                            </p:txEl>
                                          </p:spTgt>
                                        </p:tgtEl>
                                        <p:attrNameLst>
                                          <p:attrName>style.visibility</p:attrName>
                                        </p:attrNameLst>
                                      </p:cBhvr>
                                      <p:to>
                                        <p:strVal val="visible"/>
                                      </p:to>
                                    </p:set>
                                    <p:anim calcmode="lin" valueType="num">
                                      <p:cBhvr additive="base">
                                        <p:cTn id="18"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10243">
                                            <p:txEl>
                                              <p:pRg st="2" end="2"/>
                                            </p:txEl>
                                          </p:spTgt>
                                        </p:tgtEl>
                                        <p:attrNameLst>
                                          <p:attrName>style.visibility</p:attrName>
                                        </p:attrNameLst>
                                      </p:cBhvr>
                                      <p:to>
                                        <p:strVal val="visible"/>
                                      </p:to>
                                    </p:set>
                                    <p:anim calcmode="lin" valueType="num">
                                      <p:cBhvr additive="base">
                                        <p:cTn id="24"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10243">
                                            <p:txEl>
                                              <p:pRg st="3" end="3"/>
                                            </p:txEl>
                                          </p:spTgt>
                                        </p:tgtEl>
                                        <p:attrNameLst>
                                          <p:attrName>style.visibility</p:attrName>
                                        </p:attrNameLst>
                                      </p:cBhvr>
                                      <p:to>
                                        <p:strVal val="visible"/>
                                      </p:to>
                                    </p:set>
                                    <p:anim calcmode="lin" valueType="num">
                                      <p:cBhvr additive="base">
                                        <p:cTn id="30"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2852936"/>
            <a:ext cx="8229600" cy="1143000"/>
          </a:xfrm>
        </p:spPr>
        <p:txBody>
          <a:bodyPr/>
          <a:lstStyle/>
          <a:p>
            <a:r>
              <a:rPr lang="zh-CN" altLang="en-US" dirty="0" smtClean="0">
                <a:hlinkClick r:id="rId2" action="ppaction://hlinkpres?slideindex=1&amp;slidetitle="/>
              </a:rPr>
              <a:t>信息科学研究所</a:t>
            </a:r>
            <a:endParaRPr lang="zh-CN" altLang="en-US" dirty="0"/>
          </a:p>
        </p:txBody>
      </p:sp>
      <p:sp>
        <p:nvSpPr>
          <p:cNvPr id="4" name="灯片编号占位符 3"/>
          <p:cNvSpPr>
            <a:spLocks noGrp="1"/>
          </p:cNvSpPr>
          <p:nvPr>
            <p:ph type="sldNum" sz="quarter" idx="12"/>
          </p:nvPr>
        </p:nvSpPr>
        <p:spPr/>
        <p:txBody>
          <a:bodyPr/>
          <a:lstStyle/>
          <a:p>
            <a:fld id="{5AE7D422-8198-44DF-8711-BF37AF380A3F}" type="slidenum">
              <a:rPr lang="en-US" altLang="zh-CN" smtClean="0"/>
              <a:pPr/>
              <a:t>9</a:t>
            </a:fld>
            <a:endParaRPr lang="en-US" altLang="zh-CN"/>
          </a:p>
        </p:txBody>
      </p:sp>
    </p:spTree>
    <p:extLst>
      <p:ext uri="{BB962C8B-B14F-4D97-AF65-F5344CB8AC3E}">
        <p14:creationId xmlns:p14="http://schemas.microsoft.com/office/powerpoint/2010/main" val="1636066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5"/>
          <p:cNvSpPr>
            <a:spLocks noGrp="1"/>
          </p:cNvSpPr>
          <p:nvPr>
            <p:ph type="sldNum" sz="quarter" idx="12"/>
          </p:nvPr>
        </p:nvSpPr>
        <p:spPr/>
        <p:txBody>
          <a:bodyPr/>
          <a:lstStyle/>
          <a:p>
            <a:fld id="{699CBBFA-0345-4BCE-BF0E-4289B4E34C32}" type="slidenum">
              <a:rPr lang="en-US" altLang="zh-CN">
                <a:latin typeface="Times New Roman" panose="02020603050405020304" pitchFamily="18" charset="0"/>
                <a:cs typeface="Times New Roman" panose="02020603050405020304" pitchFamily="18" charset="0"/>
              </a:rPr>
              <a:pPr/>
              <a:t>10</a:t>
            </a:fld>
            <a:endParaRPr lang="en-US" altLang="zh-CN">
              <a:latin typeface="Times New Roman" panose="02020603050405020304" pitchFamily="18" charset="0"/>
              <a:cs typeface="Times New Roman" panose="02020603050405020304" pitchFamily="18" charset="0"/>
            </a:endParaRPr>
          </a:p>
        </p:txBody>
      </p:sp>
      <p:sp>
        <p:nvSpPr>
          <p:cNvPr id="11266" name="Rectangle 2"/>
          <p:cNvSpPr>
            <a:spLocks noGrp="1" noChangeArrowheads="1"/>
          </p:cNvSpPr>
          <p:nvPr>
            <p:ph type="title"/>
          </p:nvPr>
        </p:nvSpPr>
        <p:spPr>
          <a:xfrm>
            <a:off x="611188" y="333375"/>
            <a:ext cx="6153150" cy="1143000"/>
          </a:xfrm>
        </p:spPr>
        <p:txBody>
          <a:bodyPr/>
          <a:lstStyle/>
          <a:p>
            <a:r>
              <a:rPr lang="zh-CN" altLang="en-US" b="1">
                <a:latin typeface="Times New Roman" panose="02020603050405020304" pitchFamily="18" charset="0"/>
                <a:cs typeface="Times New Roman" panose="02020603050405020304" pitchFamily="18" charset="0"/>
              </a:rPr>
              <a:t>课程内容</a:t>
            </a:r>
          </a:p>
        </p:txBody>
      </p:sp>
      <p:sp>
        <p:nvSpPr>
          <p:cNvPr id="11267" name="Rectangle 3"/>
          <p:cNvSpPr>
            <a:spLocks noGrp="1" noChangeArrowheads="1"/>
          </p:cNvSpPr>
          <p:nvPr>
            <p:ph type="body" idx="1"/>
          </p:nvPr>
        </p:nvSpPr>
        <p:spPr>
          <a:xfrm>
            <a:off x="611188" y="1341438"/>
            <a:ext cx="8135937" cy="5327650"/>
          </a:xfrm>
        </p:spPr>
        <p:txBody>
          <a:bodyPr/>
          <a:lstStyle/>
          <a:p>
            <a:pPr>
              <a:buClr>
                <a:schemeClr val="tx1"/>
              </a:buClr>
            </a:pPr>
            <a:r>
              <a:rPr lang="en-US" altLang="zh-CN" b="1" dirty="0">
                <a:latin typeface="Times New Roman" panose="02020603050405020304" pitchFamily="18" charset="0"/>
                <a:ea typeface="楷体_GB2312" pitchFamily="49" charset="-122"/>
                <a:cs typeface="Times New Roman" panose="02020603050405020304" pitchFamily="18" charset="0"/>
              </a:rPr>
              <a:t> </a:t>
            </a:r>
            <a:r>
              <a:rPr lang="zh-CN" altLang="en-US" b="1" dirty="0">
                <a:latin typeface="Times New Roman" panose="02020603050405020304" pitchFamily="18" charset="0"/>
                <a:ea typeface="楷体_GB2312" pitchFamily="49" charset="-122"/>
                <a:cs typeface="Times New Roman" panose="02020603050405020304" pitchFamily="18" charset="0"/>
              </a:rPr>
              <a:t>绪论</a:t>
            </a:r>
          </a:p>
          <a:p>
            <a:pPr>
              <a:buClr>
                <a:schemeClr val="tx1"/>
              </a:buClr>
            </a:pPr>
            <a:r>
              <a:rPr lang="zh-CN" altLang="en-US" b="1" dirty="0">
                <a:latin typeface="Times New Roman" panose="02020603050405020304" pitchFamily="18" charset="0"/>
                <a:ea typeface="楷体_GB2312" pitchFamily="49" charset="-122"/>
                <a:cs typeface="Times New Roman" panose="02020603050405020304" pitchFamily="18" charset="0"/>
              </a:rPr>
              <a:t> 第一章  离散时间信号与系统</a:t>
            </a:r>
          </a:p>
          <a:p>
            <a:pPr>
              <a:buClr>
                <a:schemeClr val="tx1"/>
              </a:buClr>
            </a:pPr>
            <a:r>
              <a:rPr lang="zh-CN" altLang="en-US" b="1" dirty="0">
                <a:latin typeface="Times New Roman" panose="02020603050405020304" pitchFamily="18" charset="0"/>
                <a:ea typeface="楷体_GB2312" pitchFamily="49" charset="-122"/>
                <a:cs typeface="Times New Roman" panose="02020603050405020304" pitchFamily="18" charset="0"/>
              </a:rPr>
              <a:t> 第二章  </a:t>
            </a:r>
            <a:r>
              <a:rPr lang="en-US" altLang="zh-CN" b="1" dirty="0">
                <a:latin typeface="Times New Roman" panose="02020603050405020304" pitchFamily="18" charset="0"/>
                <a:ea typeface="楷体_GB2312" pitchFamily="49" charset="-122"/>
                <a:cs typeface="Times New Roman" panose="02020603050405020304" pitchFamily="18" charset="0"/>
              </a:rPr>
              <a:t>z</a:t>
            </a:r>
            <a:r>
              <a:rPr lang="zh-CN" altLang="en-US" b="1" dirty="0">
                <a:latin typeface="Times New Roman" panose="02020603050405020304" pitchFamily="18" charset="0"/>
                <a:ea typeface="楷体_GB2312" pitchFamily="49" charset="-122"/>
                <a:cs typeface="Times New Roman" panose="02020603050405020304" pitchFamily="18" charset="0"/>
              </a:rPr>
              <a:t>变换</a:t>
            </a:r>
          </a:p>
          <a:p>
            <a:pPr>
              <a:buClr>
                <a:schemeClr val="tx1"/>
              </a:buClr>
            </a:pPr>
            <a:r>
              <a:rPr lang="zh-CN" altLang="en-US" b="1" dirty="0">
                <a:latin typeface="Times New Roman" panose="02020603050405020304" pitchFamily="18" charset="0"/>
                <a:ea typeface="楷体_GB2312" pitchFamily="49" charset="-122"/>
                <a:cs typeface="Times New Roman" panose="02020603050405020304" pitchFamily="18" charset="0"/>
              </a:rPr>
              <a:t> 第三章  离散傅里叶变换</a:t>
            </a:r>
          </a:p>
          <a:p>
            <a:pPr>
              <a:buClr>
                <a:schemeClr val="tx1"/>
              </a:buClr>
            </a:pPr>
            <a:r>
              <a:rPr lang="zh-CN" altLang="en-US" b="1" dirty="0">
                <a:latin typeface="Times New Roman" panose="02020603050405020304" pitchFamily="18" charset="0"/>
                <a:ea typeface="楷体_GB2312" pitchFamily="49" charset="-122"/>
                <a:cs typeface="Times New Roman" panose="02020603050405020304" pitchFamily="18" charset="0"/>
              </a:rPr>
              <a:t> 第四章  快速傅里叶变换</a:t>
            </a:r>
          </a:p>
          <a:p>
            <a:pPr>
              <a:buClr>
                <a:schemeClr val="tx1"/>
              </a:buClr>
            </a:pPr>
            <a:r>
              <a:rPr lang="zh-CN" altLang="en-US" b="1" dirty="0">
                <a:latin typeface="Times New Roman" panose="02020603050405020304" pitchFamily="18" charset="0"/>
                <a:ea typeface="楷体_GB2312" pitchFamily="49" charset="-122"/>
                <a:cs typeface="Times New Roman" panose="02020603050405020304" pitchFamily="18" charset="0"/>
              </a:rPr>
              <a:t> 第五章  数字滤波器的基本结构</a:t>
            </a:r>
          </a:p>
          <a:p>
            <a:pPr>
              <a:buClr>
                <a:schemeClr val="tx1"/>
              </a:buClr>
            </a:pPr>
            <a:r>
              <a:rPr lang="zh-CN" altLang="en-US" b="1" dirty="0">
                <a:latin typeface="Times New Roman" panose="02020603050405020304" pitchFamily="18" charset="0"/>
                <a:ea typeface="楷体_GB2312" pitchFamily="49" charset="-122"/>
                <a:cs typeface="Times New Roman" panose="02020603050405020304" pitchFamily="18" charset="0"/>
              </a:rPr>
              <a:t> 第六章  </a:t>
            </a:r>
            <a:r>
              <a:rPr lang="en-US" altLang="zh-CN" b="1" dirty="0">
                <a:latin typeface="Times New Roman" panose="02020603050405020304" pitchFamily="18" charset="0"/>
                <a:ea typeface="楷体_GB2312" pitchFamily="49" charset="-122"/>
                <a:cs typeface="Times New Roman" panose="02020603050405020304" pitchFamily="18" charset="0"/>
              </a:rPr>
              <a:t>IIR</a:t>
            </a:r>
            <a:r>
              <a:rPr lang="zh-CN" altLang="en-US" b="1" dirty="0">
                <a:latin typeface="Times New Roman" panose="02020603050405020304" pitchFamily="18" charset="0"/>
                <a:ea typeface="楷体_GB2312" pitchFamily="49" charset="-122"/>
                <a:cs typeface="Times New Roman" panose="02020603050405020304" pitchFamily="18" charset="0"/>
              </a:rPr>
              <a:t>滤波器设计</a:t>
            </a:r>
          </a:p>
          <a:p>
            <a:pPr>
              <a:buClr>
                <a:schemeClr val="tx1"/>
              </a:buClr>
            </a:pPr>
            <a:r>
              <a:rPr lang="zh-CN" altLang="en-US" b="1" dirty="0">
                <a:latin typeface="Times New Roman" panose="02020603050405020304" pitchFamily="18" charset="0"/>
                <a:ea typeface="楷体_GB2312" pitchFamily="49" charset="-122"/>
                <a:cs typeface="Times New Roman" panose="02020603050405020304" pitchFamily="18" charset="0"/>
              </a:rPr>
              <a:t> 第七章  </a:t>
            </a:r>
            <a:r>
              <a:rPr lang="en-US" altLang="zh-CN" b="1" dirty="0">
                <a:latin typeface="Times New Roman" panose="02020603050405020304" pitchFamily="18" charset="0"/>
                <a:ea typeface="楷体_GB2312" pitchFamily="49" charset="-122"/>
                <a:cs typeface="Times New Roman" panose="02020603050405020304" pitchFamily="18" charset="0"/>
              </a:rPr>
              <a:t>FIR</a:t>
            </a:r>
            <a:r>
              <a:rPr lang="zh-CN" altLang="en-US" b="1" dirty="0">
                <a:latin typeface="Times New Roman" panose="02020603050405020304" pitchFamily="18" charset="0"/>
                <a:ea typeface="楷体_GB2312" pitchFamily="49" charset="-122"/>
                <a:cs typeface="Times New Roman" panose="02020603050405020304" pitchFamily="18" charset="0"/>
              </a:rPr>
              <a:t>滤波器</a:t>
            </a:r>
            <a:r>
              <a:rPr lang="zh-CN" altLang="en-US" b="1" dirty="0" smtClean="0">
                <a:latin typeface="Times New Roman" panose="02020603050405020304" pitchFamily="18" charset="0"/>
                <a:ea typeface="楷体_GB2312" pitchFamily="49" charset="-122"/>
                <a:cs typeface="Times New Roman" panose="02020603050405020304" pitchFamily="18" charset="0"/>
              </a:rPr>
              <a:t>设计</a:t>
            </a:r>
            <a:endParaRPr lang="zh-CN" altLang="en-US" b="1" dirty="0">
              <a:latin typeface="Times New Roman" panose="02020603050405020304" pitchFamily="18" charset="0"/>
              <a:ea typeface="楷体_GB2312" pitchFamily="49" charset="-122"/>
              <a:cs typeface="Times New Roman" panose="02020603050405020304" pitchFamily="18" charset="0"/>
            </a:endParaRPr>
          </a:p>
        </p:txBody>
      </p:sp>
      <p:sp>
        <p:nvSpPr>
          <p:cNvPr id="11268" name="Rectangle 4"/>
          <p:cNvSpPr>
            <a:spLocks noChangeArrowheads="1"/>
          </p:cNvSpPr>
          <p:nvPr/>
        </p:nvSpPr>
        <p:spPr bwMode="auto">
          <a:xfrm>
            <a:off x="5148263" y="549275"/>
            <a:ext cx="3311525"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4400" b="1" dirty="0" smtClean="0">
                <a:solidFill>
                  <a:schemeClr val="tx2"/>
                </a:solidFill>
                <a:latin typeface="Times New Roman" panose="02020603050405020304" pitchFamily="18" charset="0"/>
                <a:cs typeface="Times New Roman" panose="02020603050405020304" pitchFamily="18" charset="0"/>
              </a:rPr>
              <a:t>（</a:t>
            </a:r>
            <a:r>
              <a:rPr lang="en-US" altLang="zh-CN" sz="4400" b="1" dirty="0" smtClean="0">
                <a:solidFill>
                  <a:schemeClr val="tx2"/>
                </a:solidFill>
                <a:latin typeface="Times New Roman" panose="02020603050405020304" pitchFamily="18" charset="0"/>
                <a:cs typeface="Times New Roman" panose="02020603050405020304" pitchFamily="18" charset="0"/>
              </a:rPr>
              <a:t>48</a:t>
            </a:r>
            <a:r>
              <a:rPr lang="zh-CN" altLang="en-US" sz="4400" b="1" dirty="0" smtClean="0">
                <a:solidFill>
                  <a:schemeClr val="tx2"/>
                </a:solidFill>
                <a:latin typeface="Times New Roman" panose="02020603050405020304" pitchFamily="18" charset="0"/>
                <a:cs typeface="Times New Roman" panose="02020603050405020304" pitchFamily="18" charset="0"/>
              </a:rPr>
              <a:t>学时</a:t>
            </a:r>
            <a:r>
              <a:rPr lang="zh-CN" altLang="en-US" sz="4400" b="1" dirty="0">
                <a:solidFill>
                  <a:schemeClr val="tx2"/>
                </a:solidFill>
                <a:latin typeface="Times New Roman" panose="02020603050405020304" pitchFamily="18" charset="0"/>
                <a:cs typeface="Times New Roman" panose="02020603050405020304" pitchFamily="18" charset="0"/>
              </a:rPr>
              <a:t>）</a:t>
            </a:r>
          </a:p>
        </p:txBody>
      </p:sp>
      <p:sp>
        <p:nvSpPr>
          <p:cNvPr id="11269" name="Rectangle 5"/>
          <p:cNvSpPr>
            <a:spLocks noChangeArrowheads="1"/>
          </p:cNvSpPr>
          <p:nvPr/>
        </p:nvSpPr>
        <p:spPr bwMode="auto">
          <a:xfrm>
            <a:off x="2041030" y="1341438"/>
            <a:ext cx="203934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200" b="1" dirty="0" smtClean="0">
                <a:latin typeface="Times New Roman" panose="02020603050405020304" pitchFamily="18" charset="0"/>
                <a:ea typeface="楷体_GB2312" pitchFamily="49" charset="-122"/>
                <a:cs typeface="Times New Roman" panose="02020603050405020304" pitchFamily="18" charset="0"/>
              </a:rPr>
              <a:t>（</a:t>
            </a:r>
            <a:r>
              <a:rPr lang="en-US" altLang="zh-CN" sz="3200" b="1" dirty="0" smtClean="0">
                <a:latin typeface="Times New Roman" panose="02020603050405020304" pitchFamily="18" charset="0"/>
                <a:ea typeface="楷体_GB2312" pitchFamily="49" charset="-122"/>
                <a:cs typeface="Times New Roman" panose="02020603050405020304" pitchFamily="18" charset="0"/>
              </a:rPr>
              <a:t>1</a:t>
            </a:r>
            <a:r>
              <a:rPr lang="zh-CN" altLang="en-US" sz="3200" b="1" dirty="0" smtClean="0">
                <a:latin typeface="Times New Roman" panose="02020603050405020304" pitchFamily="18" charset="0"/>
                <a:ea typeface="楷体_GB2312" pitchFamily="49" charset="-122"/>
                <a:cs typeface="Times New Roman" panose="02020603050405020304" pitchFamily="18" charset="0"/>
              </a:rPr>
              <a:t>学时</a:t>
            </a:r>
            <a:r>
              <a:rPr lang="zh-CN" altLang="en-US" sz="3200" b="1" dirty="0">
                <a:latin typeface="Times New Roman" panose="02020603050405020304" pitchFamily="18" charset="0"/>
                <a:ea typeface="楷体_GB2312" pitchFamily="49" charset="-122"/>
                <a:cs typeface="Times New Roman" panose="02020603050405020304" pitchFamily="18" charset="0"/>
              </a:rPr>
              <a:t>）</a:t>
            </a:r>
          </a:p>
        </p:txBody>
      </p:sp>
      <p:sp>
        <p:nvSpPr>
          <p:cNvPr id="11270" name="Rectangle 6"/>
          <p:cNvSpPr>
            <a:spLocks noChangeArrowheads="1"/>
          </p:cNvSpPr>
          <p:nvPr/>
        </p:nvSpPr>
        <p:spPr bwMode="auto">
          <a:xfrm>
            <a:off x="6650345" y="1916113"/>
            <a:ext cx="2037737"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200" b="1" dirty="0" smtClean="0">
                <a:latin typeface="Times New Roman" panose="02020603050405020304" pitchFamily="18" charset="0"/>
                <a:ea typeface="楷体_GB2312" pitchFamily="49" charset="-122"/>
                <a:cs typeface="Times New Roman" panose="02020603050405020304" pitchFamily="18" charset="0"/>
              </a:rPr>
              <a:t>（</a:t>
            </a:r>
            <a:r>
              <a:rPr lang="en-US" altLang="zh-CN" sz="3200" b="1" dirty="0" smtClean="0">
                <a:latin typeface="Times New Roman" panose="02020603050405020304" pitchFamily="18" charset="0"/>
                <a:ea typeface="楷体_GB2312" pitchFamily="49" charset="-122"/>
                <a:cs typeface="Times New Roman" panose="02020603050405020304" pitchFamily="18" charset="0"/>
              </a:rPr>
              <a:t>5</a:t>
            </a:r>
            <a:r>
              <a:rPr lang="zh-CN" altLang="en-US" sz="3200" b="1" dirty="0" smtClean="0">
                <a:latin typeface="Times New Roman" panose="02020603050405020304" pitchFamily="18" charset="0"/>
                <a:ea typeface="楷体_GB2312" pitchFamily="49" charset="-122"/>
                <a:cs typeface="Times New Roman" panose="02020603050405020304" pitchFamily="18" charset="0"/>
              </a:rPr>
              <a:t>学时</a:t>
            </a:r>
            <a:r>
              <a:rPr lang="zh-CN" altLang="en-US" sz="3200" b="1" dirty="0">
                <a:latin typeface="Times New Roman" panose="02020603050405020304" pitchFamily="18" charset="0"/>
                <a:ea typeface="楷体_GB2312" pitchFamily="49" charset="-122"/>
                <a:cs typeface="Times New Roman" panose="02020603050405020304" pitchFamily="18" charset="0"/>
              </a:rPr>
              <a:t>）</a:t>
            </a:r>
          </a:p>
        </p:txBody>
      </p:sp>
      <p:sp>
        <p:nvSpPr>
          <p:cNvPr id="11271" name="Rectangle 7"/>
          <p:cNvSpPr>
            <a:spLocks noChangeArrowheads="1"/>
          </p:cNvSpPr>
          <p:nvPr/>
        </p:nvSpPr>
        <p:spPr bwMode="auto">
          <a:xfrm>
            <a:off x="3995738" y="2565400"/>
            <a:ext cx="2020887"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200" b="1" dirty="0" smtClean="0">
                <a:latin typeface="Times New Roman" panose="02020603050405020304" pitchFamily="18" charset="0"/>
                <a:ea typeface="楷体_GB2312" pitchFamily="49" charset="-122"/>
                <a:cs typeface="Times New Roman" panose="02020603050405020304" pitchFamily="18" charset="0"/>
              </a:rPr>
              <a:t>（</a:t>
            </a:r>
            <a:r>
              <a:rPr lang="en-US" altLang="zh-CN" sz="3200" b="1" dirty="0" smtClean="0">
                <a:latin typeface="Times New Roman" panose="02020603050405020304" pitchFamily="18" charset="0"/>
                <a:ea typeface="楷体_GB2312" pitchFamily="49" charset="-122"/>
                <a:cs typeface="Times New Roman" panose="02020603050405020304" pitchFamily="18" charset="0"/>
              </a:rPr>
              <a:t>8</a:t>
            </a:r>
            <a:r>
              <a:rPr lang="zh-CN" altLang="en-US" sz="3200" b="1" dirty="0" smtClean="0">
                <a:latin typeface="Times New Roman" panose="02020603050405020304" pitchFamily="18" charset="0"/>
                <a:ea typeface="楷体_GB2312" pitchFamily="49" charset="-122"/>
                <a:cs typeface="Times New Roman" panose="02020603050405020304" pitchFamily="18" charset="0"/>
              </a:rPr>
              <a:t>学时</a:t>
            </a:r>
            <a:r>
              <a:rPr lang="zh-CN" altLang="en-US" sz="3200" b="1" dirty="0">
                <a:latin typeface="Times New Roman" panose="02020603050405020304" pitchFamily="18" charset="0"/>
                <a:ea typeface="楷体_GB2312" pitchFamily="49" charset="-122"/>
                <a:cs typeface="Times New Roman" panose="02020603050405020304" pitchFamily="18" charset="0"/>
              </a:rPr>
              <a:t>）</a:t>
            </a:r>
          </a:p>
        </p:txBody>
      </p:sp>
      <p:sp>
        <p:nvSpPr>
          <p:cNvPr id="11273" name="Rectangle 9"/>
          <p:cNvSpPr>
            <a:spLocks noChangeArrowheads="1"/>
          </p:cNvSpPr>
          <p:nvPr/>
        </p:nvSpPr>
        <p:spPr bwMode="auto">
          <a:xfrm>
            <a:off x="5539689" y="3141663"/>
            <a:ext cx="2242922"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200" b="1" dirty="0" smtClean="0">
                <a:latin typeface="Times New Roman" panose="02020603050405020304" pitchFamily="18" charset="0"/>
                <a:ea typeface="楷体_GB2312" pitchFamily="49" charset="-122"/>
                <a:cs typeface="Times New Roman" panose="02020603050405020304" pitchFamily="18" charset="0"/>
              </a:rPr>
              <a:t>（</a:t>
            </a:r>
            <a:r>
              <a:rPr lang="en-US" altLang="zh-CN" sz="3200" b="1" dirty="0" smtClean="0">
                <a:latin typeface="Times New Roman" panose="02020603050405020304" pitchFamily="18" charset="0"/>
                <a:ea typeface="楷体_GB2312" pitchFamily="49" charset="-122"/>
                <a:cs typeface="Times New Roman" panose="02020603050405020304" pitchFamily="18" charset="0"/>
              </a:rPr>
              <a:t>10</a:t>
            </a:r>
            <a:r>
              <a:rPr lang="zh-CN" altLang="en-US" sz="3200" b="1" dirty="0" smtClean="0">
                <a:latin typeface="Times New Roman" panose="02020603050405020304" pitchFamily="18" charset="0"/>
                <a:ea typeface="楷体_GB2312" pitchFamily="49" charset="-122"/>
                <a:cs typeface="Times New Roman" panose="02020603050405020304" pitchFamily="18" charset="0"/>
              </a:rPr>
              <a:t>学时</a:t>
            </a:r>
            <a:r>
              <a:rPr lang="zh-CN" altLang="en-US" sz="3200" b="1" dirty="0">
                <a:latin typeface="Times New Roman" panose="02020603050405020304" pitchFamily="18" charset="0"/>
                <a:ea typeface="楷体_GB2312" pitchFamily="49" charset="-122"/>
                <a:cs typeface="Times New Roman" panose="02020603050405020304" pitchFamily="18" charset="0"/>
              </a:rPr>
              <a:t>）</a:t>
            </a:r>
          </a:p>
        </p:txBody>
      </p:sp>
      <p:sp>
        <p:nvSpPr>
          <p:cNvPr id="11274" name="Rectangle 10"/>
          <p:cNvSpPr>
            <a:spLocks noChangeArrowheads="1"/>
          </p:cNvSpPr>
          <p:nvPr/>
        </p:nvSpPr>
        <p:spPr bwMode="auto">
          <a:xfrm>
            <a:off x="5641480" y="3716338"/>
            <a:ext cx="203934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200" b="1" dirty="0" smtClean="0">
                <a:latin typeface="Times New Roman" panose="02020603050405020304" pitchFamily="18" charset="0"/>
                <a:ea typeface="楷体_GB2312" pitchFamily="49" charset="-122"/>
                <a:cs typeface="Times New Roman" panose="02020603050405020304" pitchFamily="18" charset="0"/>
              </a:rPr>
              <a:t>（</a:t>
            </a:r>
            <a:r>
              <a:rPr lang="en-US" altLang="zh-CN" sz="3200" b="1" dirty="0" smtClean="0">
                <a:latin typeface="Times New Roman" panose="02020603050405020304" pitchFamily="18" charset="0"/>
                <a:ea typeface="楷体_GB2312" pitchFamily="49" charset="-122"/>
                <a:cs typeface="Times New Roman" panose="02020603050405020304" pitchFamily="18" charset="0"/>
              </a:rPr>
              <a:t>6</a:t>
            </a:r>
            <a:r>
              <a:rPr lang="zh-CN" altLang="en-US" sz="3200" b="1" dirty="0" smtClean="0">
                <a:latin typeface="Times New Roman" panose="02020603050405020304" pitchFamily="18" charset="0"/>
                <a:ea typeface="楷体_GB2312" pitchFamily="49" charset="-122"/>
                <a:cs typeface="Times New Roman" panose="02020603050405020304" pitchFamily="18" charset="0"/>
              </a:rPr>
              <a:t>学时</a:t>
            </a:r>
            <a:r>
              <a:rPr lang="zh-CN" altLang="en-US" sz="3200" b="1" dirty="0">
                <a:latin typeface="Times New Roman" panose="02020603050405020304" pitchFamily="18" charset="0"/>
                <a:ea typeface="楷体_GB2312" pitchFamily="49" charset="-122"/>
                <a:cs typeface="Times New Roman" panose="02020603050405020304" pitchFamily="18" charset="0"/>
              </a:rPr>
              <a:t>）</a:t>
            </a:r>
          </a:p>
        </p:txBody>
      </p:sp>
      <p:sp>
        <p:nvSpPr>
          <p:cNvPr id="11275" name="Rectangle 11"/>
          <p:cNvSpPr>
            <a:spLocks noChangeArrowheads="1"/>
          </p:cNvSpPr>
          <p:nvPr/>
        </p:nvSpPr>
        <p:spPr bwMode="auto">
          <a:xfrm>
            <a:off x="6867832" y="4292600"/>
            <a:ext cx="2037737"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200" b="1" dirty="0">
                <a:latin typeface="Times New Roman" panose="02020603050405020304" pitchFamily="18" charset="0"/>
                <a:ea typeface="楷体_GB2312" pitchFamily="49" charset="-122"/>
                <a:cs typeface="Times New Roman" panose="02020603050405020304" pitchFamily="18" charset="0"/>
              </a:rPr>
              <a:t>（</a:t>
            </a:r>
            <a:r>
              <a:rPr lang="en-US" altLang="zh-CN" sz="3200" b="1" dirty="0">
                <a:latin typeface="Times New Roman" panose="02020603050405020304" pitchFamily="18" charset="0"/>
                <a:ea typeface="楷体_GB2312" pitchFamily="49" charset="-122"/>
                <a:cs typeface="Times New Roman" panose="02020603050405020304" pitchFamily="18" charset="0"/>
              </a:rPr>
              <a:t>4</a:t>
            </a:r>
            <a:r>
              <a:rPr lang="zh-CN" altLang="en-US" sz="3200" b="1" dirty="0">
                <a:latin typeface="Times New Roman" panose="02020603050405020304" pitchFamily="18" charset="0"/>
                <a:ea typeface="楷体_GB2312" pitchFamily="49" charset="-122"/>
                <a:cs typeface="Times New Roman" panose="02020603050405020304" pitchFamily="18" charset="0"/>
              </a:rPr>
              <a:t>学时）</a:t>
            </a:r>
          </a:p>
        </p:txBody>
      </p:sp>
      <p:sp>
        <p:nvSpPr>
          <p:cNvPr id="11276" name="Rectangle 12"/>
          <p:cNvSpPr>
            <a:spLocks noChangeArrowheads="1"/>
          </p:cNvSpPr>
          <p:nvPr/>
        </p:nvSpPr>
        <p:spPr bwMode="auto">
          <a:xfrm>
            <a:off x="5570043" y="4868863"/>
            <a:ext cx="2039340"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200" b="1" dirty="0" smtClean="0">
                <a:latin typeface="Times New Roman" panose="02020603050405020304" pitchFamily="18" charset="0"/>
                <a:ea typeface="楷体_GB2312" pitchFamily="49" charset="-122"/>
                <a:cs typeface="Times New Roman" panose="02020603050405020304" pitchFamily="18" charset="0"/>
              </a:rPr>
              <a:t>（</a:t>
            </a:r>
            <a:r>
              <a:rPr lang="en-US" altLang="zh-CN" sz="3200" b="1" dirty="0" smtClean="0">
                <a:latin typeface="Times New Roman" panose="02020603050405020304" pitchFamily="18" charset="0"/>
                <a:ea typeface="楷体_GB2312" pitchFamily="49" charset="-122"/>
                <a:cs typeface="Times New Roman" panose="02020603050405020304" pitchFamily="18" charset="0"/>
              </a:rPr>
              <a:t>8</a:t>
            </a:r>
            <a:r>
              <a:rPr lang="zh-CN" altLang="en-US" sz="3200" b="1" dirty="0" smtClean="0">
                <a:latin typeface="Times New Roman" panose="02020603050405020304" pitchFamily="18" charset="0"/>
                <a:ea typeface="楷体_GB2312" pitchFamily="49" charset="-122"/>
                <a:cs typeface="Times New Roman" panose="02020603050405020304" pitchFamily="18" charset="0"/>
              </a:rPr>
              <a:t>学时</a:t>
            </a:r>
            <a:r>
              <a:rPr lang="zh-CN" altLang="en-US" sz="3200" b="1" dirty="0">
                <a:latin typeface="Times New Roman" panose="02020603050405020304" pitchFamily="18" charset="0"/>
                <a:ea typeface="楷体_GB2312" pitchFamily="49" charset="-122"/>
                <a:cs typeface="Times New Roman" panose="02020603050405020304" pitchFamily="18" charset="0"/>
              </a:rPr>
              <a:t>）</a:t>
            </a:r>
          </a:p>
        </p:txBody>
      </p:sp>
      <p:sp>
        <p:nvSpPr>
          <p:cNvPr id="11277" name="Rectangle 13"/>
          <p:cNvSpPr>
            <a:spLocks noChangeArrowheads="1"/>
          </p:cNvSpPr>
          <p:nvPr/>
        </p:nvSpPr>
        <p:spPr bwMode="auto">
          <a:xfrm>
            <a:off x="5566868" y="5445125"/>
            <a:ext cx="203934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200" b="1" dirty="0" smtClean="0">
                <a:latin typeface="Times New Roman" panose="02020603050405020304" pitchFamily="18" charset="0"/>
                <a:ea typeface="楷体_GB2312" pitchFamily="49" charset="-122"/>
                <a:cs typeface="Times New Roman" panose="02020603050405020304" pitchFamily="18" charset="0"/>
              </a:rPr>
              <a:t>（</a:t>
            </a:r>
            <a:r>
              <a:rPr lang="en-US" altLang="zh-CN" sz="3200" b="1" dirty="0" smtClean="0">
                <a:latin typeface="Times New Roman" panose="02020603050405020304" pitchFamily="18" charset="0"/>
                <a:ea typeface="楷体_GB2312" pitchFamily="49" charset="-122"/>
                <a:cs typeface="Times New Roman" panose="02020603050405020304" pitchFamily="18" charset="0"/>
              </a:rPr>
              <a:t>6</a:t>
            </a:r>
            <a:r>
              <a:rPr lang="zh-CN" altLang="en-US" sz="3200" b="1" dirty="0" smtClean="0">
                <a:latin typeface="Times New Roman" panose="02020603050405020304" pitchFamily="18" charset="0"/>
                <a:ea typeface="楷体_GB2312" pitchFamily="49" charset="-122"/>
                <a:cs typeface="Times New Roman" panose="02020603050405020304" pitchFamily="18" charset="0"/>
              </a:rPr>
              <a:t>学时</a:t>
            </a:r>
            <a:r>
              <a:rPr lang="zh-CN" altLang="en-US" sz="3200" b="1" dirty="0">
                <a:latin typeface="Times New Roman" panose="02020603050405020304" pitchFamily="18" charset="0"/>
                <a:ea typeface="楷体_GB2312" pitchFamily="49" charset="-122"/>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ppt_x"/>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anim calcmode="lin" valueType="num">
                                      <p:cBhvr additive="base">
                                        <p:cTn id="13"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1267">
                                            <p:txEl>
                                              <p:pRg st="1" end="1"/>
                                            </p:txEl>
                                          </p:spTgt>
                                        </p:tgtEl>
                                        <p:attrNameLst>
                                          <p:attrName>style.visibility</p:attrName>
                                        </p:attrNameLst>
                                      </p:cBhvr>
                                      <p:to>
                                        <p:strVal val="visible"/>
                                      </p:to>
                                    </p:set>
                                    <p:anim calcmode="lin" valueType="num">
                                      <p:cBhvr additive="base">
                                        <p:cTn id="19"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1267">
                                            <p:txEl>
                                              <p:pRg st="2" end="2"/>
                                            </p:txEl>
                                          </p:spTgt>
                                        </p:tgtEl>
                                        <p:attrNameLst>
                                          <p:attrName>style.visibility</p:attrName>
                                        </p:attrNameLst>
                                      </p:cBhvr>
                                      <p:to>
                                        <p:strVal val="visible"/>
                                      </p:to>
                                    </p:set>
                                    <p:anim calcmode="lin" valueType="num">
                                      <p:cBhvr additive="base">
                                        <p:cTn id="25"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1267">
                                            <p:txEl>
                                              <p:pRg st="3" end="3"/>
                                            </p:txEl>
                                          </p:spTgt>
                                        </p:tgtEl>
                                        <p:attrNameLst>
                                          <p:attrName>style.visibility</p:attrName>
                                        </p:attrNameLst>
                                      </p:cBhvr>
                                      <p:to>
                                        <p:strVal val="visible"/>
                                      </p:to>
                                    </p:set>
                                    <p:anim calcmode="lin" valueType="num">
                                      <p:cBhvr additive="base">
                                        <p:cTn id="31"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1267">
                                            <p:txEl>
                                              <p:pRg st="4" end="4"/>
                                            </p:txEl>
                                          </p:spTgt>
                                        </p:tgtEl>
                                        <p:attrNameLst>
                                          <p:attrName>style.visibility</p:attrName>
                                        </p:attrNameLst>
                                      </p:cBhvr>
                                      <p:to>
                                        <p:strVal val="visible"/>
                                      </p:to>
                                    </p:set>
                                    <p:anim calcmode="lin" valueType="num">
                                      <p:cBhvr additive="base">
                                        <p:cTn id="37"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1267">
                                            <p:txEl>
                                              <p:pRg st="5" end="5"/>
                                            </p:txEl>
                                          </p:spTgt>
                                        </p:tgtEl>
                                        <p:attrNameLst>
                                          <p:attrName>style.visibility</p:attrName>
                                        </p:attrNameLst>
                                      </p:cBhvr>
                                      <p:to>
                                        <p:strVal val="visible"/>
                                      </p:to>
                                    </p:set>
                                    <p:anim calcmode="lin" valueType="num">
                                      <p:cBhvr additive="base">
                                        <p:cTn id="43"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2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1267">
                                            <p:txEl>
                                              <p:pRg st="6" end="6"/>
                                            </p:txEl>
                                          </p:spTgt>
                                        </p:tgtEl>
                                        <p:attrNameLst>
                                          <p:attrName>style.visibility</p:attrName>
                                        </p:attrNameLst>
                                      </p:cBhvr>
                                      <p:to>
                                        <p:strVal val="visible"/>
                                      </p:to>
                                    </p:set>
                                    <p:anim calcmode="lin" valueType="num">
                                      <p:cBhvr additive="base">
                                        <p:cTn id="49" dur="5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2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1267">
                                            <p:txEl>
                                              <p:pRg st="7" end="7"/>
                                            </p:txEl>
                                          </p:spTgt>
                                        </p:tgtEl>
                                        <p:attrNameLst>
                                          <p:attrName>style.visibility</p:attrName>
                                        </p:attrNameLst>
                                      </p:cBhvr>
                                      <p:to>
                                        <p:strVal val="visible"/>
                                      </p:to>
                                    </p:set>
                                    <p:anim calcmode="lin" valueType="num">
                                      <p:cBhvr additive="base">
                                        <p:cTn id="55" dur="500" fill="hold"/>
                                        <p:tgtEl>
                                          <p:spTgt spid="11267">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126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5" presetClass="entr" presetSubtype="10" fill="hold" grpId="0" nodeType="clickEffect">
                                  <p:stCondLst>
                                    <p:cond delay="0"/>
                                  </p:stCondLst>
                                  <p:childTnLst>
                                    <p:set>
                                      <p:cBhvr>
                                        <p:cTn id="60" dur="1" fill="hold">
                                          <p:stCondLst>
                                            <p:cond delay="0"/>
                                          </p:stCondLst>
                                        </p:cTn>
                                        <p:tgtEl>
                                          <p:spTgt spid="11268"/>
                                        </p:tgtEl>
                                        <p:attrNameLst>
                                          <p:attrName>style.visibility</p:attrName>
                                        </p:attrNameLst>
                                      </p:cBhvr>
                                      <p:to>
                                        <p:strVal val="visible"/>
                                      </p:to>
                                    </p:set>
                                    <p:animEffect transition="in" filter="checkerboard(across)">
                                      <p:cBhvr>
                                        <p:cTn id="61" dur="500"/>
                                        <p:tgtEl>
                                          <p:spTgt spid="11268"/>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5" presetClass="entr" presetSubtype="10" fill="hold" nodeType="clickEffect">
                                  <p:stCondLst>
                                    <p:cond delay="0"/>
                                  </p:stCondLst>
                                  <p:childTnLst>
                                    <p:set>
                                      <p:cBhvr>
                                        <p:cTn id="65" dur="1" fill="hold">
                                          <p:stCondLst>
                                            <p:cond delay="0"/>
                                          </p:stCondLst>
                                        </p:cTn>
                                        <p:tgtEl>
                                          <p:spTgt spid="11269">
                                            <p:txEl>
                                              <p:pRg st="0" end="0"/>
                                            </p:txEl>
                                          </p:spTgt>
                                        </p:tgtEl>
                                        <p:attrNameLst>
                                          <p:attrName>style.visibility</p:attrName>
                                        </p:attrNameLst>
                                      </p:cBhvr>
                                      <p:to>
                                        <p:strVal val="visible"/>
                                      </p:to>
                                    </p:set>
                                    <p:animEffect transition="in" filter="checkerboard(across)">
                                      <p:cBhvr>
                                        <p:cTn id="66" dur="500"/>
                                        <p:tgtEl>
                                          <p:spTgt spid="11269">
                                            <p:txEl>
                                              <p:pRg st="0" end="0"/>
                                            </p:txEl>
                                          </p:spTgt>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5" presetClass="entr" presetSubtype="10" fill="hold" nodeType="clickEffect">
                                  <p:stCondLst>
                                    <p:cond delay="0"/>
                                  </p:stCondLst>
                                  <p:childTnLst>
                                    <p:set>
                                      <p:cBhvr>
                                        <p:cTn id="70" dur="1" fill="hold">
                                          <p:stCondLst>
                                            <p:cond delay="0"/>
                                          </p:stCondLst>
                                        </p:cTn>
                                        <p:tgtEl>
                                          <p:spTgt spid="11270">
                                            <p:txEl>
                                              <p:pRg st="0" end="0"/>
                                            </p:txEl>
                                          </p:spTgt>
                                        </p:tgtEl>
                                        <p:attrNameLst>
                                          <p:attrName>style.visibility</p:attrName>
                                        </p:attrNameLst>
                                      </p:cBhvr>
                                      <p:to>
                                        <p:strVal val="visible"/>
                                      </p:to>
                                    </p:set>
                                    <p:animEffect transition="in" filter="checkerboard(across)">
                                      <p:cBhvr>
                                        <p:cTn id="71" dur="500"/>
                                        <p:tgtEl>
                                          <p:spTgt spid="11270">
                                            <p:txEl>
                                              <p:pRg st="0" end="0"/>
                                            </p:txEl>
                                          </p:spTgt>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5" presetClass="entr" presetSubtype="10" fill="hold" nodeType="clickEffect">
                                  <p:stCondLst>
                                    <p:cond delay="0"/>
                                  </p:stCondLst>
                                  <p:childTnLst>
                                    <p:set>
                                      <p:cBhvr>
                                        <p:cTn id="75" dur="1" fill="hold">
                                          <p:stCondLst>
                                            <p:cond delay="0"/>
                                          </p:stCondLst>
                                        </p:cTn>
                                        <p:tgtEl>
                                          <p:spTgt spid="11271">
                                            <p:txEl>
                                              <p:pRg st="0" end="0"/>
                                            </p:txEl>
                                          </p:spTgt>
                                        </p:tgtEl>
                                        <p:attrNameLst>
                                          <p:attrName>style.visibility</p:attrName>
                                        </p:attrNameLst>
                                      </p:cBhvr>
                                      <p:to>
                                        <p:strVal val="visible"/>
                                      </p:to>
                                    </p:set>
                                    <p:animEffect transition="in" filter="checkerboard(across)">
                                      <p:cBhvr>
                                        <p:cTn id="76" dur="500"/>
                                        <p:tgtEl>
                                          <p:spTgt spid="11271">
                                            <p:txEl>
                                              <p:pRg st="0" end="0"/>
                                            </p:txEl>
                                          </p:spTgt>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5" presetClass="entr" presetSubtype="10" fill="hold" nodeType="clickEffect">
                                  <p:stCondLst>
                                    <p:cond delay="0"/>
                                  </p:stCondLst>
                                  <p:childTnLst>
                                    <p:set>
                                      <p:cBhvr>
                                        <p:cTn id="80" dur="1" fill="hold">
                                          <p:stCondLst>
                                            <p:cond delay="0"/>
                                          </p:stCondLst>
                                        </p:cTn>
                                        <p:tgtEl>
                                          <p:spTgt spid="11273">
                                            <p:txEl>
                                              <p:pRg st="0" end="0"/>
                                            </p:txEl>
                                          </p:spTgt>
                                        </p:tgtEl>
                                        <p:attrNameLst>
                                          <p:attrName>style.visibility</p:attrName>
                                        </p:attrNameLst>
                                      </p:cBhvr>
                                      <p:to>
                                        <p:strVal val="visible"/>
                                      </p:to>
                                    </p:set>
                                    <p:animEffect transition="in" filter="checkerboard(across)">
                                      <p:cBhvr>
                                        <p:cTn id="81" dur="500"/>
                                        <p:tgtEl>
                                          <p:spTgt spid="11273">
                                            <p:txEl>
                                              <p:pRg st="0" end="0"/>
                                            </p:txEl>
                                          </p:spTgt>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5" presetClass="entr" presetSubtype="10" fill="hold" nodeType="clickEffect">
                                  <p:stCondLst>
                                    <p:cond delay="0"/>
                                  </p:stCondLst>
                                  <p:childTnLst>
                                    <p:set>
                                      <p:cBhvr>
                                        <p:cTn id="85" dur="1" fill="hold">
                                          <p:stCondLst>
                                            <p:cond delay="0"/>
                                          </p:stCondLst>
                                        </p:cTn>
                                        <p:tgtEl>
                                          <p:spTgt spid="11274">
                                            <p:txEl>
                                              <p:pRg st="0" end="0"/>
                                            </p:txEl>
                                          </p:spTgt>
                                        </p:tgtEl>
                                        <p:attrNameLst>
                                          <p:attrName>style.visibility</p:attrName>
                                        </p:attrNameLst>
                                      </p:cBhvr>
                                      <p:to>
                                        <p:strVal val="visible"/>
                                      </p:to>
                                    </p:set>
                                    <p:animEffect transition="in" filter="checkerboard(across)">
                                      <p:cBhvr>
                                        <p:cTn id="86" dur="500"/>
                                        <p:tgtEl>
                                          <p:spTgt spid="11274">
                                            <p:txEl>
                                              <p:pRg st="0" end="0"/>
                                            </p:txEl>
                                          </p:spTgt>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5" presetClass="entr" presetSubtype="10" fill="hold" nodeType="clickEffect">
                                  <p:stCondLst>
                                    <p:cond delay="0"/>
                                  </p:stCondLst>
                                  <p:childTnLst>
                                    <p:set>
                                      <p:cBhvr>
                                        <p:cTn id="90" dur="1" fill="hold">
                                          <p:stCondLst>
                                            <p:cond delay="0"/>
                                          </p:stCondLst>
                                        </p:cTn>
                                        <p:tgtEl>
                                          <p:spTgt spid="11275">
                                            <p:txEl>
                                              <p:pRg st="0" end="0"/>
                                            </p:txEl>
                                          </p:spTgt>
                                        </p:tgtEl>
                                        <p:attrNameLst>
                                          <p:attrName>style.visibility</p:attrName>
                                        </p:attrNameLst>
                                      </p:cBhvr>
                                      <p:to>
                                        <p:strVal val="visible"/>
                                      </p:to>
                                    </p:set>
                                    <p:animEffect transition="in" filter="checkerboard(across)">
                                      <p:cBhvr>
                                        <p:cTn id="91" dur="500"/>
                                        <p:tgtEl>
                                          <p:spTgt spid="11275">
                                            <p:txEl>
                                              <p:pRg st="0" end="0"/>
                                            </p:txEl>
                                          </p:spTgt>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5" presetClass="entr" presetSubtype="10" fill="hold" nodeType="clickEffect">
                                  <p:stCondLst>
                                    <p:cond delay="0"/>
                                  </p:stCondLst>
                                  <p:childTnLst>
                                    <p:set>
                                      <p:cBhvr>
                                        <p:cTn id="95" dur="1" fill="hold">
                                          <p:stCondLst>
                                            <p:cond delay="0"/>
                                          </p:stCondLst>
                                        </p:cTn>
                                        <p:tgtEl>
                                          <p:spTgt spid="11276">
                                            <p:txEl>
                                              <p:pRg st="0" end="0"/>
                                            </p:txEl>
                                          </p:spTgt>
                                        </p:tgtEl>
                                        <p:attrNameLst>
                                          <p:attrName>style.visibility</p:attrName>
                                        </p:attrNameLst>
                                      </p:cBhvr>
                                      <p:to>
                                        <p:strVal val="visible"/>
                                      </p:to>
                                    </p:set>
                                    <p:animEffect transition="in" filter="checkerboard(across)">
                                      <p:cBhvr>
                                        <p:cTn id="96" dur="500"/>
                                        <p:tgtEl>
                                          <p:spTgt spid="11276">
                                            <p:txEl>
                                              <p:pRg st="0" end="0"/>
                                            </p:txEl>
                                          </p:spTgt>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5" presetClass="entr" presetSubtype="10" fill="hold" nodeType="clickEffect">
                                  <p:stCondLst>
                                    <p:cond delay="0"/>
                                  </p:stCondLst>
                                  <p:childTnLst>
                                    <p:set>
                                      <p:cBhvr>
                                        <p:cTn id="100" dur="1" fill="hold">
                                          <p:stCondLst>
                                            <p:cond delay="0"/>
                                          </p:stCondLst>
                                        </p:cTn>
                                        <p:tgtEl>
                                          <p:spTgt spid="11277">
                                            <p:txEl>
                                              <p:pRg st="0" end="0"/>
                                            </p:txEl>
                                          </p:spTgt>
                                        </p:tgtEl>
                                        <p:attrNameLst>
                                          <p:attrName>style.visibility</p:attrName>
                                        </p:attrNameLst>
                                      </p:cBhvr>
                                      <p:to>
                                        <p:strVal val="visible"/>
                                      </p:to>
                                    </p:set>
                                    <p:animEffect transition="in" filter="checkerboard(across)">
                                      <p:cBhvr>
                                        <p:cTn id="101" dur="500"/>
                                        <p:tgtEl>
                                          <p:spTgt spid="112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26D8CDDB-2460-4ED7-8941-1D0BB527803F}" type="slidenum">
              <a:rPr lang="en-US" altLang="zh-CN"/>
              <a:pPr/>
              <a:t>11</a:t>
            </a:fld>
            <a:endParaRPr lang="en-US" altLang="zh-CN"/>
          </a:p>
        </p:txBody>
      </p:sp>
      <p:sp>
        <p:nvSpPr>
          <p:cNvPr id="12290" name="Rectangle 2"/>
          <p:cNvSpPr>
            <a:spLocks noGrp="1" noChangeArrowheads="1"/>
          </p:cNvSpPr>
          <p:nvPr>
            <p:ph type="body" idx="1"/>
          </p:nvPr>
        </p:nvSpPr>
        <p:spPr>
          <a:xfrm>
            <a:off x="2232025" y="1412875"/>
            <a:ext cx="5653088" cy="5111750"/>
          </a:xfrm>
        </p:spPr>
        <p:txBody>
          <a:bodyPr/>
          <a:lstStyle/>
          <a:p>
            <a:pPr>
              <a:lnSpc>
                <a:spcPct val="130000"/>
              </a:lnSpc>
              <a:buFontTx/>
              <a:buNone/>
            </a:pPr>
            <a:r>
              <a:rPr lang="en-US" altLang="zh-CN" sz="3000" b="1">
                <a:latin typeface="楷体_GB2312" pitchFamily="49" charset="-122"/>
                <a:ea typeface="楷体_GB2312" pitchFamily="49" charset="-122"/>
              </a:rPr>
              <a:t> </a:t>
            </a:r>
            <a:r>
              <a:rPr lang="zh-CN" altLang="en-US" sz="3000" b="1">
                <a:latin typeface="楷体_GB2312" pitchFamily="49" charset="-122"/>
                <a:ea typeface="楷体_GB2312" pitchFamily="49" charset="-122"/>
              </a:rPr>
              <a:t>一</a:t>
            </a:r>
            <a:r>
              <a:rPr lang="en-US" altLang="zh-CN" sz="3000" b="1">
                <a:latin typeface="楷体_GB2312" pitchFamily="49" charset="-122"/>
                <a:ea typeface="楷体_GB2312" pitchFamily="49" charset="-122"/>
              </a:rPr>
              <a:t>.</a:t>
            </a:r>
            <a:r>
              <a:rPr lang="zh-CN" altLang="en-US" sz="3000" b="1">
                <a:latin typeface="楷体_GB2312" pitchFamily="49" charset="-122"/>
                <a:ea typeface="楷体_GB2312" pitchFamily="49" charset="-122"/>
              </a:rPr>
              <a:t>信号、系统和信号处理</a:t>
            </a:r>
          </a:p>
          <a:p>
            <a:pPr>
              <a:lnSpc>
                <a:spcPct val="130000"/>
              </a:lnSpc>
              <a:buFontTx/>
              <a:buNone/>
            </a:pPr>
            <a:r>
              <a:rPr lang="zh-CN" altLang="en-US" sz="3000" b="1">
                <a:latin typeface="楷体_GB2312" pitchFamily="49" charset="-122"/>
                <a:ea typeface="楷体_GB2312" pitchFamily="49" charset="-122"/>
              </a:rPr>
              <a:t> 二</a:t>
            </a:r>
            <a:r>
              <a:rPr lang="en-US" altLang="zh-CN" sz="3000" b="1">
                <a:latin typeface="楷体_GB2312" pitchFamily="49" charset="-122"/>
                <a:ea typeface="楷体_GB2312" pitchFamily="49" charset="-122"/>
              </a:rPr>
              <a:t>.</a:t>
            </a:r>
            <a:r>
              <a:rPr lang="zh-CN" altLang="en-US" sz="3000" b="1">
                <a:latin typeface="楷体_GB2312" pitchFamily="49" charset="-122"/>
                <a:ea typeface="楷体_GB2312" pitchFamily="49" charset="-122"/>
              </a:rPr>
              <a:t>数字信号处理系统组成</a:t>
            </a:r>
          </a:p>
          <a:p>
            <a:pPr>
              <a:lnSpc>
                <a:spcPct val="130000"/>
              </a:lnSpc>
              <a:buFontTx/>
              <a:buNone/>
            </a:pPr>
            <a:r>
              <a:rPr lang="zh-CN" altLang="en-US" sz="3000" b="1">
                <a:latin typeface="楷体_GB2312" pitchFamily="49" charset="-122"/>
                <a:ea typeface="楷体_GB2312" pitchFamily="49" charset="-122"/>
              </a:rPr>
              <a:t> 三</a:t>
            </a:r>
            <a:r>
              <a:rPr lang="en-US" altLang="zh-CN" sz="3000" b="1">
                <a:latin typeface="楷体_GB2312" pitchFamily="49" charset="-122"/>
                <a:ea typeface="楷体_GB2312" pitchFamily="49" charset="-122"/>
              </a:rPr>
              <a:t>.</a:t>
            </a:r>
            <a:r>
              <a:rPr lang="zh-CN" altLang="en-US" sz="3000" b="1">
                <a:latin typeface="楷体_GB2312" pitchFamily="49" charset="-122"/>
                <a:ea typeface="楷体_GB2312" pitchFamily="49" charset="-122"/>
              </a:rPr>
              <a:t>数字信号处理实现</a:t>
            </a:r>
          </a:p>
          <a:p>
            <a:pPr>
              <a:lnSpc>
                <a:spcPct val="130000"/>
              </a:lnSpc>
              <a:buFontTx/>
              <a:buNone/>
            </a:pPr>
            <a:r>
              <a:rPr lang="zh-CN" altLang="en-US" sz="3000" b="1">
                <a:latin typeface="楷体_GB2312" pitchFamily="49" charset="-122"/>
                <a:ea typeface="楷体_GB2312" pitchFamily="49" charset="-122"/>
              </a:rPr>
              <a:t> 四</a:t>
            </a:r>
            <a:r>
              <a:rPr lang="en-US" altLang="zh-CN" sz="3000" b="1">
                <a:latin typeface="楷体_GB2312" pitchFamily="49" charset="-122"/>
                <a:ea typeface="楷体_GB2312" pitchFamily="49" charset="-122"/>
              </a:rPr>
              <a:t>.</a:t>
            </a:r>
            <a:r>
              <a:rPr lang="zh-CN" altLang="en-US" sz="3000" b="1">
                <a:latin typeface="楷体_GB2312" pitchFamily="49" charset="-122"/>
                <a:ea typeface="楷体_GB2312" pitchFamily="49" charset="-122"/>
              </a:rPr>
              <a:t>数字信号处理研究领域</a:t>
            </a:r>
          </a:p>
          <a:p>
            <a:pPr>
              <a:lnSpc>
                <a:spcPct val="130000"/>
              </a:lnSpc>
              <a:buFontTx/>
              <a:buNone/>
            </a:pPr>
            <a:r>
              <a:rPr lang="zh-CN" altLang="en-US" sz="3000" b="1">
                <a:latin typeface="楷体_GB2312" pitchFamily="49" charset="-122"/>
                <a:ea typeface="楷体_GB2312" pitchFamily="49" charset="-122"/>
              </a:rPr>
              <a:t> 五</a:t>
            </a:r>
            <a:r>
              <a:rPr lang="en-US" altLang="zh-CN" sz="3000" b="1">
                <a:latin typeface="楷体_GB2312" pitchFamily="49" charset="-122"/>
                <a:ea typeface="楷体_GB2312" pitchFamily="49" charset="-122"/>
              </a:rPr>
              <a:t>.</a:t>
            </a:r>
            <a:r>
              <a:rPr lang="zh-CN" altLang="en-US" sz="3000" b="1">
                <a:latin typeface="楷体_GB2312" pitchFamily="49" charset="-122"/>
                <a:ea typeface="楷体_GB2312" pitchFamily="49" charset="-122"/>
              </a:rPr>
              <a:t>数字信号处理特点</a:t>
            </a:r>
          </a:p>
          <a:p>
            <a:pPr>
              <a:lnSpc>
                <a:spcPct val="130000"/>
              </a:lnSpc>
              <a:buFontTx/>
              <a:buNone/>
            </a:pPr>
            <a:r>
              <a:rPr lang="zh-CN" altLang="en-US" sz="3000" b="1">
                <a:latin typeface="楷体_GB2312" pitchFamily="49" charset="-122"/>
                <a:ea typeface="楷体_GB2312" pitchFamily="49" charset="-122"/>
              </a:rPr>
              <a:t> 六</a:t>
            </a:r>
            <a:r>
              <a:rPr lang="en-US" altLang="zh-CN" sz="3000" b="1">
                <a:latin typeface="楷体_GB2312" pitchFamily="49" charset="-122"/>
                <a:ea typeface="楷体_GB2312" pitchFamily="49" charset="-122"/>
              </a:rPr>
              <a:t>.</a:t>
            </a:r>
            <a:r>
              <a:rPr lang="zh-CN" altLang="en-US" sz="3000" b="1">
                <a:latin typeface="楷体_GB2312" pitchFamily="49" charset="-122"/>
                <a:ea typeface="楷体_GB2312" pitchFamily="49" charset="-122"/>
              </a:rPr>
              <a:t>数字信号处理应用</a:t>
            </a:r>
          </a:p>
          <a:p>
            <a:pPr>
              <a:lnSpc>
                <a:spcPct val="130000"/>
              </a:lnSpc>
              <a:buFontTx/>
              <a:buNone/>
            </a:pPr>
            <a:r>
              <a:rPr lang="zh-CN" altLang="en-US" sz="3000" b="1">
                <a:latin typeface="楷体_GB2312" pitchFamily="49" charset="-122"/>
                <a:ea typeface="楷体_GB2312" pitchFamily="49" charset="-122"/>
              </a:rPr>
              <a:t> 七</a:t>
            </a:r>
            <a:r>
              <a:rPr lang="en-US" altLang="zh-CN" sz="3000" b="1">
                <a:latin typeface="楷体_GB2312" pitchFamily="49" charset="-122"/>
                <a:ea typeface="楷体_GB2312" pitchFamily="49" charset="-122"/>
              </a:rPr>
              <a:t>.</a:t>
            </a:r>
            <a:r>
              <a:rPr lang="zh-CN" altLang="en-US" sz="3000" b="1">
                <a:latin typeface="楷体_GB2312" pitchFamily="49" charset="-122"/>
                <a:ea typeface="楷体_GB2312" pitchFamily="49" charset="-122"/>
              </a:rPr>
              <a:t>数字信号处理发展方向</a:t>
            </a:r>
          </a:p>
          <a:p>
            <a:pPr>
              <a:lnSpc>
                <a:spcPct val="80000"/>
              </a:lnSpc>
              <a:buFontTx/>
              <a:buNone/>
            </a:pPr>
            <a:r>
              <a:rPr lang="zh-CN" altLang="en-US" sz="1000">
                <a:latin typeface="楷体_GB2312" pitchFamily="49" charset="-122"/>
                <a:ea typeface="楷体_GB2312" pitchFamily="49" charset="-122"/>
              </a:rPr>
              <a:t> </a:t>
            </a:r>
          </a:p>
          <a:p>
            <a:pPr>
              <a:lnSpc>
                <a:spcPct val="80000"/>
              </a:lnSpc>
              <a:buFontTx/>
              <a:buNone/>
            </a:pPr>
            <a:r>
              <a:rPr lang="zh-CN" altLang="en-US" sz="500">
                <a:latin typeface="楷体_GB2312" pitchFamily="49" charset="-122"/>
                <a:ea typeface="楷体_GB2312" pitchFamily="49" charset="-122"/>
              </a:rPr>
              <a:t> </a:t>
            </a:r>
          </a:p>
        </p:txBody>
      </p:sp>
      <p:sp>
        <p:nvSpPr>
          <p:cNvPr id="12291" name="Text Box 3"/>
          <p:cNvSpPr txBox="1">
            <a:spLocks noChangeArrowheads="1"/>
          </p:cNvSpPr>
          <p:nvPr/>
        </p:nvSpPr>
        <p:spPr bwMode="auto">
          <a:xfrm>
            <a:off x="1116013" y="404813"/>
            <a:ext cx="6705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5400">
                <a:solidFill>
                  <a:schemeClr val="tx2"/>
                </a:solidFill>
                <a:latin typeface="方正姚体" pitchFamily="2" charset="-122"/>
                <a:ea typeface="方正姚体" pitchFamily="2" charset="-122"/>
              </a:rPr>
              <a:t>绪     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 calcmode="lin" valueType="num">
                                      <p:cBhvr additive="base">
                                        <p:cTn id="7" dur="500" fill="hold"/>
                                        <p:tgtEl>
                                          <p:spTgt spid="1229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90">
                                            <p:txEl>
                                              <p:pRg st="1" end="1"/>
                                            </p:txEl>
                                          </p:spTgt>
                                        </p:tgtEl>
                                        <p:attrNameLst>
                                          <p:attrName>style.visibility</p:attrName>
                                        </p:attrNameLst>
                                      </p:cBhvr>
                                      <p:to>
                                        <p:strVal val="visible"/>
                                      </p:to>
                                    </p:set>
                                    <p:anim calcmode="lin" valueType="num">
                                      <p:cBhvr additive="base">
                                        <p:cTn id="11" dur="500" fill="hold"/>
                                        <p:tgtEl>
                                          <p:spTgt spid="1229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29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290">
                                            <p:txEl>
                                              <p:pRg st="2" end="2"/>
                                            </p:txEl>
                                          </p:spTgt>
                                        </p:tgtEl>
                                        <p:attrNameLst>
                                          <p:attrName>style.visibility</p:attrName>
                                        </p:attrNameLst>
                                      </p:cBhvr>
                                      <p:to>
                                        <p:strVal val="visible"/>
                                      </p:to>
                                    </p:set>
                                    <p:anim calcmode="lin" valueType="num">
                                      <p:cBhvr additive="base">
                                        <p:cTn id="15" dur="500" fill="hold"/>
                                        <p:tgtEl>
                                          <p:spTgt spid="12290">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29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290">
                                            <p:txEl>
                                              <p:pRg st="3" end="3"/>
                                            </p:txEl>
                                          </p:spTgt>
                                        </p:tgtEl>
                                        <p:attrNameLst>
                                          <p:attrName>style.visibility</p:attrName>
                                        </p:attrNameLst>
                                      </p:cBhvr>
                                      <p:to>
                                        <p:strVal val="visible"/>
                                      </p:to>
                                    </p:set>
                                    <p:anim calcmode="lin" valueType="num">
                                      <p:cBhvr additive="base">
                                        <p:cTn id="19" dur="500" fill="hold"/>
                                        <p:tgtEl>
                                          <p:spTgt spid="1229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0">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290">
                                            <p:txEl>
                                              <p:pRg st="4" end="4"/>
                                            </p:txEl>
                                          </p:spTgt>
                                        </p:tgtEl>
                                        <p:attrNameLst>
                                          <p:attrName>style.visibility</p:attrName>
                                        </p:attrNameLst>
                                      </p:cBhvr>
                                      <p:to>
                                        <p:strVal val="visible"/>
                                      </p:to>
                                    </p:set>
                                    <p:anim calcmode="lin" valueType="num">
                                      <p:cBhvr additive="base">
                                        <p:cTn id="23" dur="500" fill="hold"/>
                                        <p:tgtEl>
                                          <p:spTgt spid="12290">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290">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2290">
                                            <p:txEl>
                                              <p:pRg st="5" end="5"/>
                                            </p:txEl>
                                          </p:spTgt>
                                        </p:tgtEl>
                                        <p:attrNameLst>
                                          <p:attrName>style.visibility</p:attrName>
                                        </p:attrNameLst>
                                      </p:cBhvr>
                                      <p:to>
                                        <p:strVal val="visible"/>
                                      </p:to>
                                    </p:set>
                                    <p:anim calcmode="lin" valueType="num">
                                      <p:cBhvr additive="base">
                                        <p:cTn id="27" dur="500" fill="hold"/>
                                        <p:tgtEl>
                                          <p:spTgt spid="12290">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2290">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290">
                                            <p:txEl>
                                              <p:pRg st="6" end="6"/>
                                            </p:txEl>
                                          </p:spTgt>
                                        </p:tgtEl>
                                        <p:attrNameLst>
                                          <p:attrName>style.visibility</p:attrName>
                                        </p:attrNameLst>
                                      </p:cBhvr>
                                      <p:to>
                                        <p:strVal val="visible"/>
                                      </p:to>
                                    </p:set>
                                    <p:anim calcmode="lin" valueType="num">
                                      <p:cBhvr additive="base">
                                        <p:cTn id="31" dur="500" fill="hold"/>
                                        <p:tgtEl>
                                          <p:spTgt spid="12290">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9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C4D6FBA2-F094-4FB0-ADA7-4CE3855B3B89}" type="slidenum">
              <a:rPr lang="en-US" altLang="zh-CN"/>
              <a:pPr/>
              <a:t>12</a:t>
            </a:fld>
            <a:endParaRPr lang="en-US" altLang="zh-CN"/>
          </a:p>
        </p:txBody>
      </p:sp>
      <p:sp>
        <p:nvSpPr>
          <p:cNvPr id="55299" name="Rectangle 3"/>
          <p:cNvSpPr>
            <a:spLocks noGrp="1" noChangeArrowheads="1"/>
          </p:cNvSpPr>
          <p:nvPr>
            <p:ph type="body" idx="1"/>
          </p:nvPr>
        </p:nvSpPr>
        <p:spPr>
          <a:xfrm>
            <a:off x="827088" y="2349500"/>
            <a:ext cx="7993062" cy="4114800"/>
          </a:xfrm>
        </p:spPr>
        <p:txBody>
          <a:bodyPr/>
          <a:lstStyle/>
          <a:p>
            <a:pPr>
              <a:buClr>
                <a:schemeClr val="tx1"/>
              </a:buClr>
            </a:pPr>
            <a:r>
              <a:rPr lang="zh-CN" altLang="en-US" b="1"/>
              <a:t>信号、信息、消息</a:t>
            </a:r>
          </a:p>
          <a:p>
            <a:pPr>
              <a:buClr>
                <a:schemeClr val="tx1"/>
              </a:buClr>
            </a:pPr>
            <a:r>
              <a:rPr lang="zh-CN" altLang="en-US" b="1"/>
              <a:t>信号（</a:t>
            </a:r>
            <a:r>
              <a:rPr lang="en-US" altLang="zh-CN" b="1"/>
              <a:t>Signal</a:t>
            </a:r>
            <a:r>
              <a:rPr lang="zh-CN" altLang="en-US" b="1"/>
              <a:t>）：消息的表现形式与传送</a:t>
            </a:r>
          </a:p>
          <a:p>
            <a:pPr>
              <a:buClr>
                <a:schemeClr val="tx1"/>
              </a:buClr>
              <a:buFontTx/>
              <a:buNone/>
            </a:pPr>
            <a:r>
              <a:rPr lang="zh-CN" altLang="en-US" b="1"/>
              <a:t>                                载体。</a:t>
            </a:r>
          </a:p>
          <a:p>
            <a:pPr>
              <a:buClr>
                <a:schemeClr val="tx1"/>
              </a:buClr>
            </a:pPr>
            <a:r>
              <a:rPr lang="zh-CN" altLang="en-US" b="1"/>
              <a:t>消息（</a:t>
            </a:r>
            <a:r>
              <a:rPr lang="en-US" altLang="zh-CN" b="1"/>
              <a:t>Message</a:t>
            </a:r>
            <a:r>
              <a:rPr lang="zh-CN" altLang="en-US" b="1"/>
              <a:t>）：信号的具体内容。</a:t>
            </a:r>
          </a:p>
          <a:p>
            <a:pPr>
              <a:buClr>
                <a:schemeClr val="tx1"/>
              </a:buClr>
            </a:pPr>
            <a:r>
              <a:rPr lang="zh-CN" altLang="en-US" b="1"/>
              <a:t>信息（</a:t>
            </a:r>
            <a:r>
              <a:rPr lang="en-US" altLang="zh-CN" b="1"/>
              <a:t>Information</a:t>
            </a:r>
            <a:r>
              <a:rPr lang="zh-CN" altLang="en-US" b="1"/>
              <a:t>）：目前，还没有公</a:t>
            </a:r>
          </a:p>
          <a:p>
            <a:pPr>
              <a:buClr>
                <a:schemeClr val="tx1"/>
              </a:buClr>
              <a:buFontTx/>
              <a:buNone/>
            </a:pPr>
            <a:r>
              <a:rPr lang="zh-CN" altLang="en-US" b="1"/>
              <a:t>                                         认的定义。</a:t>
            </a:r>
          </a:p>
          <a:p>
            <a:pPr marL="695325" lvl="1" indent="2797175"/>
            <a:endParaRPr lang="en-US" altLang="zh-CN" b="1"/>
          </a:p>
        </p:txBody>
      </p:sp>
      <p:sp>
        <p:nvSpPr>
          <p:cNvPr id="55300" name="Text Box 4"/>
          <p:cNvSpPr txBox="1">
            <a:spLocks noChangeArrowheads="1"/>
          </p:cNvSpPr>
          <p:nvPr/>
        </p:nvSpPr>
        <p:spPr bwMode="auto">
          <a:xfrm>
            <a:off x="827088" y="1557338"/>
            <a:ext cx="51133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3600" b="1">
                <a:latin typeface="Times New Roman" pitchFamily="18" charset="0"/>
              </a:rPr>
              <a:t>1</a:t>
            </a:r>
            <a:r>
              <a:rPr kumimoji="1" lang="zh-CN" altLang="en-US" sz="3600" b="1">
                <a:latin typeface="Times New Roman" pitchFamily="18" charset="0"/>
              </a:rPr>
              <a:t>、</a:t>
            </a:r>
            <a:r>
              <a:rPr lang="zh-CN" altLang="en-US" sz="3600" b="1"/>
              <a:t>信号</a:t>
            </a:r>
          </a:p>
        </p:txBody>
      </p:sp>
      <p:sp>
        <p:nvSpPr>
          <p:cNvPr id="55302" name="Rectangle 6"/>
          <p:cNvSpPr>
            <a:spLocks noGrp="1" noChangeArrowheads="1"/>
          </p:cNvSpPr>
          <p:nvPr>
            <p:ph type="title"/>
          </p:nvPr>
        </p:nvSpPr>
        <p:spPr>
          <a:xfrm>
            <a:off x="395288" y="260350"/>
            <a:ext cx="7772400" cy="1143000"/>
          </a:xfrm>
          <a:noFill/>
          <a:ln/>
        </p:spPr>
        <p:txBody>
          <a:bodyPr/>
          <a:lstStyle/>
          <a:p>
            <a:r>
              <a:rPr lang="zh-CN" altLang="en-US" b="1"/>
              <a:t>一、信号、系统与信号处理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 calcmode="lin" valueType="num">
                                      <p:cBhvr additive="base">
                                        <p:cTn id="7" dur="500" fill="hold"/>
                                        <p:tgtEl>
                                          <p:spTgt spid="5530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3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5299">
                                            <p:txEl>
                                              <p:pRg st="0" end="0"/>
                                            </p:txEl>
                                          </p:spTgt>
                                        </p:tgtEl>
                                        <p:attrNameLst>
                                          <p:attrName>style.visibility</p:attrName>
                                        </p:attrNameLst>
                                      </p:cBhvr>
                                      <p:to>
                                        <p:strVal val="visible"/>
                                      </p:to>
                                    </p:set>
                                    <p:anim calcmode="lin" valueType="num">
                                      <p:cBhvr additive="base">
                                        <p:cTn id="13" dur="500" fill="hold"/>
                                        <p:tgtEl>
                                          <p:spTgt spid="5529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2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5299">
                                            <p:txEl>
                                              <p:pRg st="1" end="1"/>
                                            </p:txEl>
                                          </p:spTgt>
                                        </p:tgtEl>
                                        <p:attrNameLst>
                                          <p:attrName>style.visibility</p:attrName>
                                        </p:attrNameLst>
                                      </p:cBhvr>
                                      <p:to>
                                        <p:strVal val="visible"/>
                                      </p:to>
                                    </p:set>
                                    <p:anim calcmode="lin" valueType="num">
                                      <p:cBhvr additive="base">
                                        <p:cTn id="19" dur="500" fill="hold"/>
                                        <p:tgtEl>
                                          <p:spTgt spid="5529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5299">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5299">
                                            <p:txEl>
                                              <p:pRg st="2" end="2"/>
                                            </p:txEl>
                                          </p:spTgt>
                                        </p:tgtEl>
                                        <p:attrNameLst>
                                          <p:attrName>style.visibility</p:attrName>
                                        </p:attrNameLst>
                                      </p:cBhvr>
                                      <p:to>
                                        <p:strVal val="visible"/>
                                      </p:to>
                                    </p:set>
                                    <p:anim calcmode="lin" valueType="num">
                                      <p:cBhvr additive="base">
                                        <p:cTn id="23" dur="500" fill="hold"/>
                                        <p:tgtEl>
                                          <p:spTgt spid="55299">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52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55299">
                                            <p:txEl>
                                              <p:pRg st="3" end="3"/>
                                            </p:txEl>
                                          </p:spTgt>
                                        </p:tgtEl>
                                        <p:attrNameLst>
                                          <p:attrName>style.visibility</p:attrName>
                                        </p:attrNameLst>
                                      </p:cBhvr>
                                      <p:to>
                                        <p:strVal val="visible"/>
                                      </p:to>
                                    </p:set>
                                    <p:anim calcmode="lin" valueType="num">
                                      <p:cBhvr additive="base">
                                        <p:cTn id="29" dur="500" fill="hold"/>
                                        <p:tgtEl>
                                          <p:spTgt spid="55299">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52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55299">
                                            <p:txEl>
                                              <p:pRg st="4" end="4"/>
                                            </p:txEl>
                                          </p:spTgt>
                                        </p:tgtEl>
                                        <p:attrNameLst>
                                          <p:attrName>style.visibility</p:attrName>
                                        </p:attrNameLst>
                                      </p:cBhvr>
                                      <p:to>
                                        <p:strVal val="visible"/>
                                      </p:to>
                                    </p:set>
                                    <p:anim calcmode="lin" valueType="num">
                                      <p:cBhvr additive="base">
                                        <p:cTn id="35" dur="500" fill="hold"/>
                                        <p:tgtEl>
                                          <p:spTgt spid="55299">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5299">
                                            <p:txEl>
                                              <p:pRg st="4" end="4"/>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55299">
                                            <p:txEl>
                                              <p:pRg st="5" end="5"/>
                                            </p:txEl>
                                          </p:spTgt>
                                        </p:tgtEl>
                                        <p:attrNameLst>
                                          <p:attrName>style.visibility</p:attrName>
                                        </p:attrNameLst>
                                      </p:cBhvr>
                                      <p:to>
                                        <p:strVal val="visible"/>
                                      </p:to>
                                    </p:set>
                                    <p:anim calcmode="lin" valueType="num">
                                      <p:cBhvr additive="base">
                                        <p:cTn id="39" dur="500" fill="hold"/>
                                        <p:tgtEl>
                                          <p:spTgt spid="55299">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529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9A2D8BD8-5C92-4CF7-83F2-DDE90B41D6AC}" type="slidenum">
              <a:rPr lang="en-US" altLang="zh-CN"/>
              <a:pPr/>
              <a:t>13</a:t>
            </a:fld>
            <a:endParaRPr lang="en-US" altLang="zh-CN" dirty="0"/>
          </a:p>
        </p:txBody>
      </p:sp>
      <p:sp>
        <p:nvSpPr>
          <p:cNvPr id="14338" name="Rectangle 2"/>
          <p:cNvSpPr>
            <a:spLocks noGrp="1" noChangeArrowheads="1"/>
          </p:cNvSpPr>
          <p:nvPr>
            <p:ph type="body" idx="1"/>
          </p:nvPr>
        </p:nvSpPr>
        <p:spPr>
          <a:xfrm>
            <a:off x="467544" y="260648"/>
            <a:ext cx="8496300" cy="5988050"/>
          </a:xfrm>
        </p:spPr>
        <p:txBody>
          <a:bodyPr/>
          <a:lstStyle/>
          <a:p>
            <a:pPr lvl="1">
              <a:lnSpc>
                <a:spcPct val="120000"/>
              </a:lnSpc>
            </a:pPr>
            <a:r>
              <a:rPr lang="zh-CN" altLang="en-US" sz="2400" b="1" dirty="0"/>
              <a:t>信息论的奠基人之一</a:t>
            </a:r>
            <a:r>
              <a:rPr lang="zh-CN" altLang="en-US" sz="2400" b="1" dirty="0" smtClean="0"/>
              <a:t>仙（香）农</a:t>
            </a:r>
            <a:r>
              <a:rPr lang="zh-CN" altLang="en-US" sz="2400" b="1" dirty="0"/>
              <a:t>（</a:t>
            </a:r>
            <a:r>
              <a:rPr lang="en-US" altLang="zh-CN" sz="2400" b="1" dirty="0">
                <a:hlinkClick r:id="rId2" action="ppaction://hlinksldjump"/>
              </a:rPr>
              <a:t>Shannon</a:t>
            </a:r>
            <a:r>
              <a:rPr lang="zh-CN" altLang="en-US" sz="2400" b="1" dirty="0"/>
              <a:t>，美国数学家）定义为“信息是熵的减少”，即信息是“用来消除不确定的东西”；  </a:t>
            </a:r>
          </a:p>
          <a:p>
            <a:pPr lvl="1">
              <a:lnSpc>
                <a:spcPct val="120000"/>
              </a:lnSpc>
            </a:pPr>
            <a:r>
              <a:rPr lang="zh-CN" altLang="en-US" sz="2400" b="1" dirty="0"/>
              <a:t>信息是信号的具体内容，即信息包含在信号中；</a:t>
            </a:r>
          </a:p>
          <a:p>
            <a:pPr lvl="1">
              <a:lnSpc>
                <a:spcPct val="120000"/>
              </a:lnSpc>
            </a:pPr>
            <a:r>
              <a:rPr lang="zh-CN" altLang="en-US" sz="2400" b="1" dirty="0"/>
              <a:t>信息是具有新内容与新知识的消息。 </a:t>
            </a:r>
          </a:p>
          <a:p>
            <a:pPr>
              <a:lnSpc>
                <a:spcPct val="120000"/>
              </a:lnSpc>
              <a:buClr>
                <a:schemeClr val="tx1"/>
              </a:buClr>
            </a:pPr>
            <a:r>
              <a:rPr lang="zh-CN" altLang="en-US" sz="2400" b="1" dirty="0"/>
              <a:t>信息与消息的区别</a:t>
            </a:r>
          </a:p>
          <a:p>
            <a:pPr lvl="1">
              <a:lnSpc>
                <a:spcPct val="120000"/>
              </a:lnSpc>
            </a:pPr>
            <a:r>
              <a:rPr lang="zh-CN" altLang="en-US" sz="2400" b="1" dirty="0"/>
              <a:t>当消息中包含未知知识时，就是信息；</a:t>
            </a:r>
          </a:p>
          <a:p>
            <a:pPr lvl="1">
              <a:lnSpc>
                <a:spcPct val="120000"/>
              </a:lnSpc>
            </a:pPr>
            <a:r>
              <a:rPr lang="zh-CN" altLang="en-US" sz="2400" b="1" dirty="0"/>
              <a:t>当消息中不包含未知知识时，就不是信息；</a:t>
            </a:r>
          </a:p>
          <a:p>
            <a:pPr lvl="1">
              <a:lnSpc>
                <a:spcPct val="120000"/>
              </a:lnSpc>
            </a:pPr>
            <a:r>
              <a:rPr lang="zh-CN" altLang="en-US" sz="2400" b="1" dirty="0"/>
              <a:t>信号中一定包含消息，但不一定包括信息</a:t>
            </a:r>
            <a:r>
              <a:rPr lang="zh-CN" altLang="en-US" sz="2400" b="1" dirty="0" smtClean="0"/>
              <a:t>。</a:t>
            </a:r>
            <a:endParaRPr lang="en-US" altLang="zh-CN" sz="2400" b="1" dirty="0" smtClean="0"/>
          </a:p>
          <a:p>
            <a:pPr lvl="1">
              <a:lnSpc>
                <a:spcPct val="120000"/>
              </a:lnSpc>
            </a:pPr>
            <a:r>
              <a:rPr lang="zh-CN" altLang="en-US" sz="2400" b="1" dirty="0"/>
              <a:t>例子</a:t>
            </a:r>
          </a:p>
        </p:txBody>
      </p:sp>
      <p:sp>
        <p:nvSpPr>
          <p:cNvPr id="2" name="TextBox 1"/>
          <p:cNvSpPr txBox="1"/>
          <p:nvPr/>
        </p:nvSpPr>
        <p:spPr>
          <a:xfrm>
            <a:off x="2123728" y="4887183"/>
            <a:ext cx="6624736" cy="1569660"/>
          </a:xfrm>
          <a:prstGeom prst="rect">
            <a:avLst/>
          </a:prstGeom>
          <a:pattFill prst="pct5">
            <a:fgClr>
              <a:schemeClr val="accent1"/>
            </a:fgClr>
            <a:bgClr>
              <a:schemeClr val="bg1"/>
            </a:bgClr>
          </a:pattFill>
        </p:spPr>
        <p:txBody>
          <a:bodyPr wrap="square" rtlCol="0">
            <a:spAutoFit/>
          </a:bodyPr>
          <a:lstStyle/>
          <a:p>
            <a:pPr algn="l"/>
            <a:r>
              <a:rPr lang="zh-CN" altLang="en-US" sz="2400" b="1" dirty="0" smtClean="0">
                <a:solidFill>
                  <a:srgbClr val="FF0000"/>
                </a:solidFill>
              </a:rPr>
              <a:t>你收到一个短信（微信），就是一个消息；如果短信含有你所不知道的内容，短信就有信息（或者说就是信息），如果短信内容你已经知晓，则该短信就没有任何信息，只是消息。</a:t>
            </a:r>
            <a:endParaRPr lang="zh-CN" altLang="en-US" sz="2400" b="1" dirty="0">
              <a:solidFill>
                <a:srgbClr val="FF0000"/>
              </a:solidFill>
            </a:endParaRPr>
          </a:p>
        </p:txBody>
      </p:sp>
      <p:sp>
        <p:nvSpPr>
          <p:cNvPr id="6" name="灯片编号占位符 5"/>
          <p:cNvSpPr txBox="1">
            <a:spLocks/>
          </p:cNvSpPr>
          <p:nvPr/>
        </p:nvSpPr>
        <p:spPr bwMode="auto">
          <a:xfrm>
            <a:off x="6705600" y="63976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spcBef>
                <a:spcPct val="0"/>
              </a:spcBef>
              <a:spcAft>
                <a:spcPct val="0"/>
              </a:spcAft>
              <a:defRPr sz="1400" kern="1200">
                <a:solidFill>
                  <a:schemeClr val="tx1"/>
                </a:solidFill>
                <a:latin typeface="Arial" charset="0"/>
                <a:ea typeface="宋体" pitchFamily="2" charset="-122"/>
                <a:cs typeface="+mn-cs"/>
              </a:defRPr>
            </a:lvl1pPr>
            <a:lvl2pPr marL="457200" algn="ctr" rtl="0" fontAlgn="base">
              <a:spcBef>
                <a:spcPct val="0"/>
              </a:spcBef>
              <a:spcAft>
                <a:spcPct val="0"/>
              </a:spcAft>
              <a:defRPr kern="1200">
                <a:solidFill>
                  <a:schemeClr val="tx1"/>
                </a:solidFill>
                <a:latin typeface="Arial" charset="0"/>
                <a:ea typeface="宋体" pitchFamily="2" charset="-122"/>
                <a:cs typeface="+mn-cs"/>
              </a:defRPr>
            </a:lvl2pPr>
            <a:lvl3pPr marL="914400" algn="ctr" rtl="0" fontAlgn="base">
              <a:spcBef>
                <a:spcPct val="0"/>
              </a:spcBef>
              <a:spcAft>
                <a:spcPct val="0"/>
              </a:spcAft>
              <a:defRPr kern="1200">
                <a:solidFill>
                  <a:schemeClr val="tx1"/>
                </a:solidFill>
                <a:latin typeface="Arial" charset="0"/>
                <a:ea typeface="宋体" pitchFamily="2" charset="-122"/>
                <a:cs typeface="+mn-cs"/>
              </a:defRPr>
            </a:lvl3pPr>
            <a:lvl4pPr marL="1371600" algn="ctr" rtl="0" fontAlgn="base">
              <a:spcBef>
                <a:spcPct val="0"/>
              </a:spcBef>
              <a:spcAft>
                <a:spcPct val="0"/>
              </a:spcAft>
              <a:defRPr kern="1200">
                <a:solidFill>
                  <a:schemeClr val="tx1"/>
                </a:solidFill>
                <a:latin typeface="Arial" charset="0"/>
                <a:ea typeface="宋体" pitchFamily="2" charset="-122"/>
                <a:cs typeface="+mn-cs"/>
              </a:defRPr>
            </a:lvl4pPr>
            <a:lvl5pPr marL="1828800" algn="ctr"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fld id="{D06DED1B-06F5-43A8-9014-E5A2454A9971}" type="slidenum">
              <a:rPr lang="en-US" altLang="zh-CN" smtClean="0"/>
              <a:pPr/>
              <a:t>13</a:t>
            </a:fld>
            <a:endParaRPr lang="en-US" altLang="zh-CN"/>
          </a:p>
        </p:txBody>
      </p:sp>
      <p:sp>
        <p:nvSpPr>
          <p:cNvPr id="7" name="动作按钮: 前进或下一项 6">
            <a:hlinkClick r:id="rId2" action="ppaction://hlinksldjump" highlightClick="1"/>
          </p:cNvPr>
          <p:cNvSpPr/>
          <p:nvPr/>
        </p:nvSpPr>
        <p:spPr>
          <a:xfrm>
            <a:off x="8028384" y="1268760"/>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 calcmode="lin" valueType="num">
                                      <p:cBhvr additive="base">
                                        <p:cTn id="7" dur="5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338">
                                            <p:txEl>
                                              <p:pRg st="1" end="1"/>
                                            </p:txEl>
                                          </p:spTgt>
                                        </p:tgtEl>
                                        <p:attrNameLst>
                                          <p:attrName>style.visibility</p:attrName>
                                        </p:attrNameLst>
                                      </p:cBhvr>
                                      <p:to>
                                        <p:strVal val="visible"/>
                                      </p:to>
                                    </p:set>
                                    <p:anim calcmode="lin" valueType="num">
                                      <p:cBhvr additive="base">
                                        <p:cTn id="13"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4338">
                                            <p:txEl>
                                              <p:pRg st="2" end="2"/>
                                            </p:txEl>
                                          </p:spTgt>
                                        </p:tgtEl>
                                        <p:attrNameLst>
                                          <p:attrName>style.visibility</p:attrName>
                                        </p:attrNameLst>
                                      </p:cBhvr>
                                      <p:to>
                                        <p:strVal val="visible"/>
                                      </p:to>
                                    </p:set>
                                    <p:anim calcmode="lin" valueType="num">
                                      <p:cBhvr additive="base">
                                        <p:cTn id="19"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338">
                                            <p:txEl>
                                              <p:pRg st="3" end="3"/>
                                            </p:txEl>
                                          </p:spTgt>
                                        </p:tgtEl>
                                        <p:attrNameLst>
                                          <p:attrName>style.visibility</p:attrName>
                                        </p:attrNameLst>
                                      </p:cBhvr>
                                      <p:to>
                                        <p:strVal val="visible"/>
                                      </p:to>
                                    </p:set>
                                    <p:anim calcmode="lin" valueType="num">
                                      <p:cBhvr additive="base">
                                        <p:cTn id="25" dur="5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4338">
                                            <p:txEl>
                                              <p:pRg st="4" end="4"/>
                                            </p:txEl>
                                          </p:spTgt>
                                        </p:tgtEl>
                                        <p:attrNameLst>
                                          <p:attrName>style.visibility</p:attrName>
                                        </p:attrNameLst>
                                      </p:cBhvr>
                                      <p:to>
                                        <p:strVal val="visible"/>
                                      </p:to>
                                    </p:set>
                                    <p:anim calcmode="lin" valueType="num">
                                      <p:cBhvr additive="base">
                                        <p:cTn id="31" dur="5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4338">
                                            <p:txEl>
                                              <p:pRg st="5" end="5"/>
                                            </p:txEl>
                                          </p:spTgt>
                                        </p:tgtEl>
                                        <p:attrNameLst>
                                          <p:attrName>style.visibility</p:attrName>
                                        </p:attrNameLst>
                                      </p:cBhvr>
                                      <p:to>
                                        <p:strVal val="visible"/>
                                      </p:to>
                                    </p:set>
                                    <p:anim calcmode="lin" valueType="num">
                                      <p:cBhvr additive="base">
                                        <p:cTn id="37" dur="5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3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4338">
                                            <p:txEl>
                                              <p:pRg st="6" end="6"/>
                                            </p:txEl>
                                          </p:spTgt>
                                        </p:tgtEl>
                                        <p:attrNameLst>
                                          <p:attrName>style.visibility</p:attrName>
                                        </p:attrNameLst>
                                      </p:cBhvr>
                                      <p:to>
                                        <p:strVal val="visible"/>
                                      </p:to>
                                    </p:set>
                                    <p:anim calcmode="lin" valueType="num">
                                      <p:cBhvr additive="base">
                                        <p:cTn id="43" dur="5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33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338">
                                            <p:txEl>
                                              <p:pRg st="7" end="7"/>
                                            </p:txEl>
                                          </p:spTgt>
                                        </p:tgtEl>
                                        <p:attrNameLst>
                                          <p:attrName>style.visibility</p:attrName>
                                        </p:attrNameLst>
                                      </p:cBhvr>
                                      <p:to>
                                        <p:strVal val="visible"/>
                                      </p:to>
                                    </p:set>
                                    <p:anim calcmode="lin" valueType="num">
                                      <p:cBhvr additive="base">
                                        <p:cTn id="49" dur="500" fill="hold"/>
                                        <p:tgtEl>
                                          <p:spTgt spid="1433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33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additive="base">
                                        <p:cTn id="55" dur="1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56" dur="1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D06DED1B-06F5-43A8-9014-E5A2454A9971}" type="slidenum">
              <a:rPr lang="en-US" altLang="zh-CN"/>
              <a:pPr/>
              <a:t>14</a:t>
            </a:fld>
            <a:endParaRPr lang="en-US" altLang="zh-CN"/>
          </a:p>
        </p:txBody>
      </p:sp>
      <p:sp>
        <p:nvSpPr>
          <p:cNvPr id="15362" name="Rectangle 2"/>
          <p:cNvSpPr>
            <a:spLocks noGrp="1" noChangeArrowheads="1"/>
          </p:cNvSpPr>
          <p:nvPr>
            <p:ph type="body" idx="1"/>
          </p:nvPr>
        </p:nvSpPr>
        <p:spPr>
          <a:xfrm>
            <a:off x="323850" y="476250"/>
            <a:ext cx="8604250" cy="5988050"/>
          </a:xfrm>
        </p:spPr>
        <p:txBody>
          <a:bodyPr/>
          <a:lstStyle/>
          <a:p>
            <a:pPr>
              <a:lnSpc>
                <a:spcPct val="120000"/>
              </a:lnSpc>
              <a:buClr>
                <a:schemeClr val="tx1"/>
              </a:buClr>
            </a:pPr>
            <a:r>
              <a:rPr lang="zh-CN" altLang="en-US" b="1" dirty="0"/>
              <a:t>在一般情况下 ，不去严格区分信号、消息、信息；</a:t>
            </a:r>
          </a:p>
          <a:p>
            <a:pPr>
              <a:lnSpc>
                <a:spcPct val="120000"/>
              </a:lnSpc>
              <a:buClr>
                <a:schemeClr val="tx1"/>
              </a:buClr>
            </a:pPr>
            <a:r>
              <a:rPr lang="zh-CN" altLang="en-US" b="1" dirty="0"/>
              <a:t>信号处理 和 信息处理混合使用。</a:t>
            </a:r>
          </a:p>
          <a:p>
            <a:pPr>
              <a:lnSpc>
                <a:spcPct val="120000"/>
              </a:lnSpc>
              <a:buClr>
                <a:schemeClr val="tx1"/>
              </a:buClr>
            </a:pPr>
            <a:r>
              <a:rPr lang="zh-CN" altLang="en-US" b="1" dirty="0" smtClean="0"/>
              <a:t>信息</a:t>
            </a:r>
            <a:r>
              <a:rPr lang="zh-CN" altLang="en-US" b="1" dirty="0"/>
              <a:t>（消息）的传送一般都不是直接传送，而是借助某种物理量作为载体。因此，信号可以定义为随某一个或者多个参数变化的物理量</a:t>
            </a:r>
            <a:r>
              <a:rPr lang="zh-CN" altLang="en-US" b="1" dirty="0" smtClean="0"/>
              <a:t>。</a:t>
            </a:r>
            <a:endParaRPr lang="en-US" altLang="zh-CN" b="1" dirty="0" smtClean="0"/>
          </a:p>
          <a:p>
            <a:pPr>
              <a:lnSpc>
                <a:spcPct val="120000"/>
              </a:lnSpc>
              <a:buClr>
                <a:schemeClr val="tx1"/>
              </a:buClr>
            </a:pPr>
            <a:r>
              <a:rPr lang="zh-CN" altLang="en-US" b="1" dirty="0"/>
              <a:t>根据载体的不同，有各种信号，包括：电信号、光信号、声</a:t>
            </a:r>
            <a:r>
              <a:rPr lang="zh-CN" altLang="en-US" b="1" dirty="0" smtClean="0"/>
              <a:t>信号、振动信号、心电信号等等</a:t>
            </a:r>
            <a:r>
              <a:rPr lang="zh-CN" altLang="en-US" b="1" dirty="0"/>
              <a:t>。</a:t>
            </a:r>
          </a:p>
          <a:p>
            <a:pPr>
              <a:lnSpc>
                <a:spcPct val="120000"/>
              </a:lnSpc>
              <a:buClr>
                <a:schemeClr val="tx1"/>
              </a:buClr>
            </a:pP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Effect transition="in" filter="box(in)">
                                      <p:cBhvr>
                                        <p:cTn id="7" dur="500"/>
                                        <p:tgtEl>
                                          <p:spTgt spid="1536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5362">
                                            <p:txEl>
                                              <p:pRg st="1" end="1"/>
                                            </p:txEl>
                                          </p:spTgt>
                                        </p:tgtEl>
                                        <p:attrNameLst>
                                          <p:attrName>style.visibility</p:attrName>
                                        </p:attrNameLst>
                                      </p:cBhvr>
                                      <p:to>
                                        <p:strVal val="visible"/>
                                      </p:to>
                                    </p:set>
                                    <p:animEffect transition="in" filter="blinds(horizontal)">
                                      <p:cBhvr>
                                        <p:cTn id="12" dur="500"/>
                                        <p:tgtEl>
                                          <p:spTgt spid="1536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15362">
                                            <p:txEl>
                                              <p:pRg st="2" end="2"/>
                                            </p:txEl>
                                          </p:spTgt>
                                        </p:tgtEl>
                                        <p:attrNameLst>
                                          <p:attrName>style.visibility</p:attrName>
                                        </p:attrNameLst>
                                      </p:cBhvr>
                                      <p:to>
                                        <p:strVal val="visible"/>
                                      </p:to>
                                    </p:set>
                                    <p:animEffect transition="in" filter="diamond(in)">
                                      <p:cBhvr>
                                        <p:cTn id="17" dur="2000"/>
                                        <p:tgtEl>
                                          <p:spTgt spid="153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5362">
                                            <p:txEl>
                                              <p:pRg st="3" end="3"/>
                                            </p:txEl>
                                          </p:spTgt>
                                        </p:tgtEl>
                                        <p:attrNameLst>
                                          <p:attrName>style.visibility</p:attrName>
                                        </p:attrNameLst>
                                      </p:cBhvr>
                                      <p:to>
                                        <p:strVal val="visible"/>
                                      </p:to>
                                    </p:set>
                                    <p:animEffect transition="in" filter="diamond(in)">
                                      <p:cBhvr>
                                        <p:cTn id="22" dur="2000"/>
                                        <p:tgtEl>
                                          <p:spTgt spid="153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811EFD4F-9DA2-4F9F-978D-5E4785BEE7EE}" type="slidenum">
              <a:rPr lang="en-US" altLang="zh-CN"/>
              <a:pPr/>
              <a:t>15</a:t>
            </a:fld>
            <a:endParaRPr lang="en-US" altLang="zh-CN"/>
          </a:p>
        </p:txBody>
      </p:sp>
      <p:sp>
        <p:nvSpPr>
          <p:cNvPr id="56323" name="Rectangle 3"/>
          <p:cNvSpPr>
            <a:spLocks noGrp="1" noChangeArrowheads="1"/>
          </p:cNvSpPr>
          <p:nvPr>
            <p:ph type="body" idx="1"/>
          </p:nvPr>
        </p:nvSpPr>
        <p:spPr>
          <a:xfrm>
            <a:off x="827088" y="620713"/>
            <a:ext cx="7993062" cy="5329237"/>
          </a:xfrm>
        </p:spPr>
        <p:txBody>
          <a:bodyPr/>
          <a:lstStyle/>
          <a:p>
            <a:pPr>
              <a:lnSpc>
                <a:spcPct val="120000"/>
              </a:lnSpc>
            </a:pPr>
            <a:r>
              <a:rPr lang="zh-CN" altLang="en-US" sz="2800" b="1" dirty="0">
                <a:latin typeface="楷体_GB2312" pitchFamily="49" charset="-122"/>
                <a:ea typeface="楷体_GB2312" pitchFamily="49" charset="-122"/>
              </a:rPr>
              <a:t>例如：为了便于处理，通常都使用传感器把这些真实世界的物理信号</a:t>
            </a:r>
            <a:r>
              <a:rPr lang="zh-CN" altLang="en-US" sz="2800" b="1" dirty="0">
                <a:latin typeface="楷体_GB2312" pitchFamily="49" charset="-122"/>
                <a:ea typeface="楷体_GB2312" pitchFamily="49" charset="-122"/>
                <a:sym typeface="Wingdings" pitchFamily="2" charset="2"/>
              </a:rPr>
              <a:t>（表示转换）</a:t>
            </a:r>
            <a:r>
              <a:rPr lang="zh-CN" altLang="en-US" sz="2800" b="1" dirty="0">
                <a:latin typeface="楷体_GB2312" pitchFamily="49" charset="-122"/>
                <a:ea typeface="楷体_GB2312" pitchFamily="49" charset="-122"/>
              </a:rPr>
              <a:t>电信号，经处理的电信号</a:t>
            </a:r>
            <a:r>
              <a:rPr lang="zh-CN" altLang="en-US" sz="2800" b="1" dirty="0">
                <a:latin typeface="楷体_GB2312" pitchFamily="49" charset="-122"/>
                <a:ea typeface="楷体_GB2312" pitchFamily="49" charset="-122"/>
                <a:sym typeface="Wingdings" pitchFamily="2" charset="2"/>
              </a:rPr>
              <a:t></a:t>
            </a:r>
            <a:r>
              <a:rPr lang="zh-CN" altLang="en-US" sz="2800" b="1" dirty="0">
                <a:latin typeface="楷体_GB2312" pitchFamily="49" charset="-122"/>
                <a:ea typeface="楷体_GB2312" pitchFamily="49" charset="-122"/>
              </a:rPr>
              <a:t>传感器</a:t>
            </a:r>
            <a:r>
              <a:rPr lang="zh-CN" altLang="en-US" sz="2800" b="1" dirty="0">
                <a:latin typeface="楷体_GB2312" pitchFamily="49" charset="-122"/>
                <a:ea typeface="楷体_GB2312" pitchFamily="49" charset="-122"/>
                <a:sym typeface="Wingdings" pitchFamily="2" charset="2"/>
              </a:rPr>
              <a:t></a:t>
            </a:r>
            <a:r>
              <a:rPr lang="zh-CN" altLang="en-US" sz="2800" b="1" dirty="0">
                <a:latin typeface="楷体_GB2312" pitchFamily="49" charset="-122"/>
                <a:ea typeface="楷体_GB2312" pitchFamily="49" charset="-122"/>
              </a:rPr>
              <a:t>真实世界的物理信号。</a:t>
            </a:r>
          </a:p>
          <a:p>
            <a:pPr>
              <a:lnSpc>
                <a:spcPct val="120000"/>
              </a:lnSpc>
            </a:pPr>
            <a:r>
              <a:rPr lang="zh-CN" altLang="en-US" sz="2800" b="1" dirty="0">
                <a:latin typeface="楷体_GB2312" pitchFamily="49" charset="-122"/>
                <a:ea typeface="楷体_GB2312" pitchFamily="49" charset="-122"/>
              </a:rPr>
              <a:t>如现实生活中最常见的传感器是话筒、扬声器。</a:t>
            </a:r>
          </a:p>
          <a:p>
            <a:pPr>
              <a:lnSpc>
                <a:spcPct val="120000"/>
              </a:lnSpc>
              <a:buFontTx/>
              <a:buNone/>
            </a:pPr>
            <a:r>
              <a:rPr lang="zh-CN" altLang="en-US" sz="2800" b="1" dirty="0">
                <a:latin typeface="楷体_GB2312" pitchFamily="49" charset="-122"/>
                <a:ea typeface="楷体_GB2312" pitchFamily="49" charset="-122"/>
              </a:rPr>
              <a:t>  话筒</a:t>
            </a:r>
            <a:r>
              <a:rPr lang="en-US" altLang="zh-CN" sz="2800" b="1" dirty="0">
                <a:latin typeface="楷体_GB2312" pitchFamily="49" charset="-122"/>
                <a:ea typeface="楷体_GB2312" pitchFamily="49" charset="-122"/>
              </a:rPr>
              <a:t>(</a:t>
            </a:r>
            <a:r>
              <a:rPr lang="zh-CN" altLang="en-US" sz="2800" b="1" dirty="0">
                <a:latin typeface="楷体_GB2312" pitchFamily="49" charset="-122"/>
                <a:ea typeface="楷体_GB2312" pitchFamily="49" charset="-122"/>
              </a:rPr>
              <a:t>将声压变化</a:t>
            </a:r>
            <a:r>
              <a:rPr lang="en-US" altLang="zh-CN" sz="2800" b="1" dirty="0">
                <a:latin typeface="楷体_GB2312" pitchFamily="49" charset="-122"/>
                <a:ea typeface="楷体_GB2312" pitchFamily="49" charset="-122"/>
              </a:rPr>
              <a:t>) </a:t>
            </a:r>
            <a:r>
              <a:rPr lang="en-US" altLang="zh-CN" sz="2800" b="1" dirty="0">
                <a:latin typeface="楷体_GB2312" pitchFamily="49" charset="-122"/>
                <a:ea typeface="楷体_GB2312" pitchFamily="49" charset="-122"/>
                <a:sym typeface="Wingdings" pitchFamily="2" charset="2"/>
              </a:rPr>
              <a:t></a:t>
            </a:r>
            <a:r>
              <a:rPr lang="zh-CN" altLang="en-US" sz="2800" b="1" dirty="0">
                <a:latin typeface="楷体_GB2312" pitchFamily="49" charset="-122"/>
                <a:ea typeface="楷体_GB2312" pitchFamily="49" charset="-122"/>
              </a:rPr>
              <a:t>电压信号</a:t>
            </a:r>
            <a:r>
              <a:rPr lang="zh-CN" altLang="en-US" sz="2800" b="1" dirty="0">
                <a:latin typeface="楷体_GB2312" pitchFamily="49" charset="-122"/>
                <a:ea typeface="楷体_GB2312" pitchFamily="49" charset="-122"/>
                <a:sym typeface="Wingdings" pitchFamily="2" charset="2"/>
              </a:rPr>
              <a:t></a:t>
            </a:r>
            <a:r>
              <a:rPr lang="zh-CN" altLang="en-US" sz="2800" b="1" dirty="0">
                <a:latin typeface="楷体_GB2312" pitchFamily="49" charset="-122"/>
                <a:ea typeface="楷体_GB2312" pitchFamily="49" charset="-122"/>
              </a:rPr>
              <a:t>空气压力信号</a:t>
            </a:r>
            <a:r>
              <a:rPr lang="en-US" altLang="zh-CN" sz="2800" b="1" dirty="0">
                <a:latin typeface="楷体_GB2312" pitchFamily="49" charset="-122"/>
                <a:ea typeface="楷体_GB2312" pitchFamily="49" charset="-122"/>
              </a:rPr>
              <a:t>(</a:t>
            </a:r>
            <a:r>
              <a:rPr lang="zh-CN" altLang="en-US" sz="2800" b="1" dirty="0">
                <a:latin typeface="楷体_GB2312" pitchFamily="49" charset="-122"/>
                <a:ea typeface="楷体_GB2312" pitchFamily="49" charset="-122"/>
              </a:rPr>
              <a:t>扬声器</a:t>
            </a:r>
            <a:r>
              <a:rPr lang="en-US" altLang="zh-CN" sz="2800" b="1" dirty="0">
                <a:latin typeface="楷体_GB2312" pitchFamily="49" charset="-122"/>
                <a:ea typeface="楷体_GB2312" pitchFamily="49" charset="-122"/>
              </a:rPr>
              <a:t>)</a:t>
            </a:r>
          </a:p>
          <a:p>
            <a:pPr>
              <a:lnSpc>
                <a:spcPct val="120000"/>
              </a:lnSpc>
              <a:buClr>
                <a:schemeClr val="tx1"/>
              </a:buClr>
            </a:pPr>
            <a:r>
              <a:rPr lang="zh-CN" altLang="en-US" sz="2800" b="1" dirty="0"/>
              <a:t>在数学上，信号表示为一个或者多个变量的函数。</a:t>
            </a:r>
          </a:p>
          <a:p>
            <a:pPr>
              <a:lnSpc>
                <a:spcPct val="120000"/>
              </a:lnSpc>
              <a:buFontTx/>
              <a:buNone/>
            </a:pPr>
            <a:endParaRPr lang="zh-CN" altLang="en-US" sz="2800" b="1" dirty="0"/>
          </a:p>
          <a:p>
            <a:pPr marL="695325" lvl="1" indent="2797175"/>
            <a:endParaRPr lang="en-US" altLang="zh-CN" sz="2400" b="1" dirty="0"/>
          </a:p>
        </p:txBody>
      </p:sp>
      <p:sp>
        <p:nvSpPr>
          <p:cNvPr id="56325" name="Text Box 5"/>
          <p:cNvSpPr txBox="1">
            <a:spLocks noChangeArrowheads="1"/>
          </p:cNvSpPr>
          <p:nvPr/>
        </p:nvSpPr>
        <p:spPr bwMode="auto">
          <a:xfrm>
            <a:off x="604167" y="5661248"/>
            <a:ext cx="4111849"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kumimoji="1" lang="zh-CN" altLang="en-US" sz="2800" b="1" dirty="0">
                <a:latin typeface="Times New Roman" pitchFamily="18" charset="0"/>
              </a:rPr>
              <a:t>小问题：如何输入“</a:t>
            </a:r>
            <a:r>
              <a:rPr lang="zh-CN" altLang="en-US" sz="2800" b="1" dirty="0">
                <a:sym typeface="Wingdings" pitchFamily="2" charset="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 calcmode="lin" valueType="num">
                                      <p:cBhvr additive="base">
                                        <p:cTn id="7" dur="500" fill="hold"/>
                                        <p:tgtEl>
                                          <p:spTgt spid="563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6323">
                                            <p:txEl>
                                              <p:pRg st="1" end="1"/>
                                            </p:txEl>
                                          </p:spTgt>
                                        </p:tgtEl>
                                        <p:attrNameLst>
                                          <p:attrName>style.visibility</p:attrName>
                                        </p:attrNameLst>
                                      </p:cBhvr>
                                      <p:to>
                                        <p:strVal val="visible"/>
                                      </p:to>
                                    </p:set>
                                    <p:anim calcmode="lin" valueType="num">
                                      <p:cBhvr additive="base">
                                        <p:cTn id="13" dur="5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6323">
                                            <p:txEl>
                                              <p:pRg st="2" end="2"/>
                                            </p:txEl>
                                          </p:spTgt>
                                        </p:tgtEl>
                                        <p:attrNameLst>
                                          <p:attrName>style.visibility</p:attrName>
                                        </p:attrNameLst>
                                      </p:cBhvr>
                                      <p:to>
                                        <p:strVal val="visible"/>
                                      </p:to>
                                    </p:set>
                                    <p:anim calcmode="lin" valueType="num">
                                      <p:cBhvr additive="base">
                                        <p:cTn id="17" dur="500" fill="hold"/>
                                        <p:tgtEl>
                                          <p:spTgt spid="5632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63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56323">
                                            <p:txEl>
                                              <p:pRg st="3" end="3"/>
                                            </p:txEl>
                                          </p:spTgt>
                                        </p:tgtEl>
                                        <p:attrNameLst>
                                          <p:attrName>style.visibility</p:attrName>
                                        </p:attrNameLst>
                                      </p:cBhvr>
                                      <p:to>
                                        <p:strVal val="visible"/>
                                      </p:to>
                                    </p:set>
                                    <p:anim calcmode="lin" valueType="num">
                                      <p:cBhvr additive="base">
                                        <p:cTn id="23" dur="500" fill="hold"/>
                                        <p:tgtEl>
                                          <p:spTgt spid="5632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63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56325">
                                            <p:txEl>
                                              <p:pRg st="0" end="0"/>
                                            </p:txEl>
                                          </p:spTgt>
                                        </p:tgtEl>
                                        <p:attrNameLst>
                                          <p:attrName>style.visibility</p:attrName>
                                        </p:attrNameLst>
                                      </p:cBhvr>
                                      <p:to>
                                        <p:strVal val="visible"/>
                                      </p:to>
                                    </p:set>
                                    <p:anim calcmode="lin" valueType="num">
                                      <p:cBhvr additive="base">
                                        <p:cTn id="29" dur="500" fill="hold"/>
                                        <p:tgtEl>
                                          <p:spTgt spid="56325">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632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6C2D2B34-0389-43F5-9599-454F86AD98ED}" type="slidenum">
              <a:rPr lang="en-US" altLang="zh-CN"/>
              <a:pPr/>
              <a:t>16</a:t>
            </a:fld>
            <a:endParaRPr lang="en-US" altLang="zh-CN"/>
          </a:p>
        </p:txBody>
      </p:sp>
      <p:sp>
        <p:nvSpPr>
          <p:cNvPr id="16390" name="Text Box 6"/>
          <p:cNvSpPr txBox="1">
            <a:spLocks noChangeArrowheads="1"/>
          </p:cNvSpPr>
          <p:nvPr/>
        </p:nvSpPr>
        <p:spPr bwMode="auto">
          <a:xfrm>
            <a:off x="755650" y="225425"/>
            <a:ext cx="41767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4400" b="1">
                <a:latin typeface="楷体_GB2312" pitchFamily="49" charset="-122"/>
                <a:ea typeface="楷体_GB2312" pitchFamily="49" charset="-122"/>
              </a:rPr>
              <a:t>2</a:t>
            </a:r>
            <a:r>
              <a:rPr kumimoji="1" lang="zh-CN" altLang="en-US" sz="4400" b="1">
                <a:latin typeface="楷体_GB2312" pitchFamily="49" charset="-122"/>
                <a:ea typeface="楷体_GB2312" pitchFamily="49" charset="-122"/>
              </a:rPr>
              <a:t>、信号的分类</a:t>
            </a:r>
          </a:p>
        </p:txBody>
      </p:sp>
      <p:sp>
        <p:nvSpPr>
          <p:cNvPr id="16386" name="Text Box 2"/>
          <p:cNvSpPr txBox="1">
            <a:spLocks noChangeArrowheads="1"/>
          </p:cNvSpPr>
          <p:nvPr/>
        </p:nvSpPr>
        <p:spPr bwMode="auto">
          <a:xfrm>
            <a:off x="556898" y="1916113"/>
            <a:ext cx="7704138" cy="4970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457200" indent="-457200" algn="l">
              <a:defRPr>
                <a:solidFill>
                  <a:schemeClr val="tx1"/>
                </a:solidFill>
                <a:latin typeface="Arial" charset="0"/>
                <a:ea typeface="宋体" pitchFamily="2" charset="-122"/>
              </a:defRPr>
            </a:lvl1pPr>
            <a:lvl2pPr marL="914400" indent="-457200" algn="l">
              <a:defRPr>
                <a:solidFill>
                  <a:schemeClr val="tx1"/>
                </a:solidFill>
                <a:latin typeface="Arial" charset="0"/>
                <a:ea typeface="宋体" pitchFamily="2" charset="-122"/>
              </a:defRPr>
            </a:lvl2pPr>
            <a:lvl3pPr marL="1371600" indent="-457200" algn="l">
              <a:defRPr>
                <a:solidFill>
                  <a:schemeClr val="tx1"/>
                </a:solidFill>
                <a:latin typeface="Arial" charset="0"/>
                <a:ea typeface="宋体" pitchFamily="2" charset="-122"/>
              </a:defRPr>
            </a:lvl3pPr>
            <a:lvl4pPr marL="1828800" indent="-457200" algn="l">
              <a:defRPr>
                <a:solidFill>
                  <a:schemeClr val="tx1"/>
                </a:solidFill>
                <a:latin typeface="Arial" charset="0"/>
                <a:ea typeface="宋体" pitchFamily="2" charset="-122"/>
              </a:defRPr>
            </a:lvl4pPr>
            <a:lvl5pPr marL="2286000" indent="-457200" algn="l">
              <a:defRPr>
                <a:solidFill>
                  <a:schemeClr val="tx1"/>
                </a:solidFill>
                <a:latin typeface="Arial" charset="0"/>
                <a:ea typeface="宋体" pitchFamily="2" charset="-122"/>
              </a:defRPr>
            </a:lvl5pPr>
            <a:lvl6pPr marL="2743200" indent="-457200" fontAlgn="base">
              <a:spcBef>
                <a:spcPct val="0"/>
              </a:spcBef>
              <a:spcAft>
                <a:spcPct val="0"/>
              </a:spcAft>
              <a:defRPr>
                <a:solidFill>
                  <a:schemeClr val="tx1"/>
                </a:solidFill>
                <a:latin typeface="Arial" charset="0"/>
                <a:ea typeface="宋体" pitchFamily="2" charset="-122"/>
              </a:defRPr>
            </a:lvl6pPr>
            <a:lvl7pPr marL="3200400" indent="-457200" fontAlgn="base">
              <a:spcBef>
                <a:spcPct val="0"/>
              </a:spcBef>
              <a:spcAft>
                <a:spcPct val="0"/>
              </a:spcAft>
              <a:defRPr>
                <a:solidFill>
                  <a:schemeClr val="tx1"/>
                </a:solidFill>
                <a:latin typeface="Arial" charset="0"/>
                <a:ea typeface="宋体" pitchFamily="2" charset="-122"/>
              </a:defRPr>
            </a:lvl7pPr>
            <a:lvl8pPr marL="3657600" indent="-457200" fontAlgn="base">
              <a:spcBef>
                <a:spcPct val="0"/>
              </a:spcBef>
              <a:spcAft>
                <a:spcPct val="0"/>
              </a:spcAft>
              <a:defRPr>
                <a:solidFill>
                  <a:schemeClr val="tx1"/>
                </a:solidFill>
                <a:latin typeface="Arial" charset="0"/>
                <a:ea typeface="宋体" pitchFamily="2" charset="-122"/>
              </a:defRPr>
            </a:lvl8pPr>
            <a:lvl9pPr marL="4114800" indent="-457200" fontAlgn="base">
              <a:spcBef>
                <a:spcPct val="0"/>
              </a:spcBef>
              <a:spcAft>
                <a:spcPct val="0"/>
              </a:spcAft>
              <a:defRPr>
                <a:solidFill>
                  <a:schemeClr val="tx1"/>
                </a:solidFill>
                <a:latin typeface="Arial" charset="0"/>
                <a:ea typeface="宋体" pitchFamily="2" charset="-122"/>
              </a:defRPr>
            </a:lvl9pPr>
          </a:lstStyle>
          <a:p>
            <a:pPr>
              <a:spcBef>
                <a:spcPct val="50000"/>
              </a:spcBef>
            </a:pPr>
            <a:r>
              <a:rPr kumimoji="1" lang="zh-CN" altLang="en-US" sz="3200" b="1" dirty="0">
                <a:latin typeface="楷体_GB2312" pitchFamily="49" charset="-122"/>
                <a:ea typeface="楷体_GB2312" pitchFamily="49" charset="-122"/>
              </a:rPr>
              <a:t>（</a:t>
            </a:r>
            <a:r>
              <a:rPr kumimoji="1" lang="en-US" altLang="zh-CN" sz="3200" b="1" dirty="0">
                <a:latin typeface="楷体_GB2312" pitchFamily="49" charset="-122"/>
                <a:ea typeface="楷体_GB2312" pitchFamily="49" charset="-122"/>
              </a:rPr>
              <a:t>1</a:t>
            </a:r>
            <a:r>
              <a:rPr kumimoji="1" lang="zh-CN" altLang="en-US" sz="3200" b="1" dirty="0">
                <a:latin typeface="楷体_GB2312" pitchFamily="49" charset="-122"/>
                <a:ea typeface="楷体_GB2312" pitchFamily="49" charset="-122"/>
              </a:rPr>
              <a:t>）一维信号，二维信号，矢量信号</a:t>
            </a:r>
          </a:p>
          <a:p>
            <a:pPr>
              <a:spcBef>
                <a:spcPct val="50000"/>
              </a:spcBef>
            </a:pPr>
            <a:r>
              <a:rPr kumimoji="1" lang="zh-CN" altLang="en-US" sz="3200" b="1" dirty="0">
                <a:latin typeface="楷体_GB2312" pitchFamily="49" charset="-122"/>
                <a:ea typeface="楷体_GB2312" pitchFamily="49" charset="-122"/>
              </a:rPr>
              <a:t>（</a:t>
            </a:r>
            <a:r>
              <a:rPr kumimoji="1" lang="en-US" altLang="zh-CN" sz="3200" b="1" dirty="0">
                <a:latin typeface="楷体_GB2312" pitchFamily="49" charset="-122"/>
                <a:ea typeface="楷体_GB2312" pitchFamily="49" charset="-122"/>
              </a:rPr>
              <a:t>2</a:t>
            </a:r>
            <a:r>
              <a:rPr kumimoji="1" lang="zh-CN" altLang="en-US" sz="3200" b="1" dirty="0">
                <a:latin typeface="楷体_GB2312" pitchFamily="49" charset="-122"/>
                <a:ea typeface="楷体_GB2312" pitchFamily="49" charset="-122"/>
              </a:rPr>
              <a:t>）周期信号与非周期信号</a:t>
            </a:r>
          </a:p>
          <a:p>
            <a:pPr>
              <a:spcBef>
                <a:spcPct val="50000"/>
              </a:spcBef>
            </a:pPr>
            <a:r>
              <a:rPr kumimoji="1" lang="zh-CN" altLang="en-US" sz="3200" b="1" dirty="0">
                <a:latin typeface="楷体_GB2312" pitchFamily="49" charset="-122"/>
                <a:ea typeface="楷体_GB2312" pitchFamily="49" charset="-122"/>
              </a:rPr>
              <a:t>（</a:t>
            </a:r>
            <a:r>
              <a:rPr kumimoji="1" lang="en-US" altLang="zh-CN" sz="3200" b="1" dirty="0">
                <a:latin typeface="楷体_GB2312" pitchFamily="49" charset="-122"/>
                <a:ea typeface="楷体_GB2312" pitchFamily="49" charset="-122"/>
              </a:rPr>
              <a:t>3</a:t>
            </a:r>
            <a:r>
              <a:rPr kumimoji="1" lang="zh-CN" altLang="en-US" sz="3200" b="1" dirty="0">
                <a:latin typeface="楷体_GB2312" pitchFamily="49" charset="-122"/>
                <a:ea typeface="楷体_GB2312" pitchFamily="49" charset="-122"/>
              </a:rPr>
              <a:t>）确定性信号与随机信号</a:t>
            </a:r>
          </a:p>
          <a:p>
            <a:pPr>
              <a:spcBef>
                <a:spcPct val="50000"/>
              </a:spcBef>
            </a:pPr>
            <a:r>
              <a:rPr kumimoji="1" lang="zh-CN" altLang="en-US" sz="3200" b="1" dirty="0">
                <a:latin typeface="楷体_GB2312" pitchFamily="49" charset="-122"/>
                <a:ea typeface="楷体_GB2312" pitchFamily="49" charset="-122"/>
              </a:rPr>
              <a:t>（</a:t>
            </a:r>
            <a:r>
              <a:rPr kumimoji="1" lang="en-US" altLang="zh-CN" sz="3200" b="1" dirty="0">
                <a:latin typeface="楷体_GB2312" pitchFamily="49" charset="-122"/>
                <a:ea typeface="楷体_GB2312" pitchFamily="49" charset="-122"/>
              </a:rPr>
              <a:t>4</a:t>
            </a:r>
            <a:r>
              <a:rPr kumimoji="1" lang="zh-CN" altLang="en-US" sz="3200" b="1" dirty="0">
                <a:latin typeface="楷体_GB2312" pitchFamily="49" charset="-122"/>
                <a:ea typeface="楷体_GB2312" pitchFamily="49" charset="-122"/>
              </a:rPr>
              <a:t>）能量信号与功率信号</a:t>
            </a:r>
          </a:p>
          <a:p>
            <a:pPr>
              <a:spcBef>
                <a:spcPct val="50000"/>
              </a:spcBef>
            </a:pPr>
            <a:r>
              <a:rPr kumimoji="1" lang="zh-CN" altLang="en-US" sz="3200" b="1" dirty="0">
                <a:latin typeface="楷体_GB2312" pitchFamily="49" charset="-122"/>
                <a:ea typeface="楷体_GB2312" pitchFamily="49" charset="-122"/>
              </a:rPr>
              <a:t>（</a:t>
            </a:r>
            <a:r>
              <a:rPr kumimoji="1" lang="en-US" altLang="zh-CN" sz="3200" b="1" dirty="0">
                <a:latin typeface="楷体_GB2312" pitchFamily="49" charset="-122"/>
                <a:ea typeface="楷体_GB2312" pitchFamily="49" charset="-122"/>
              </a:rPr>
              <a:t>5</a:t>
            </a:r>
            <a:r>
              <a:rPr kumimoji="1" lang="zh-CN" altLang="en-US" sz="3200" b="1" dirty="0">
                <a:latin typeface="楷体_GB2312" pitchFamily="49" charset="-122"/>
                <a:ea typeface="楷体_GB2312" pitchFamily="49" charset="-122"/>
              </a:rPr>
              <a:t>）连续时间信号与离散时间信号、</a:t>
            </a:r>
            <a:r>
              <a:rPr kumimoji="1" lang="zh-CN" altLang="en-US" sz="3200" b="1" dirty="0" smtClean="0">
                <a:latin typeface="楷体_GB2312" pitchFamily="49" charset="-122"/>
                <a:ea typeface="楷体_GB2312" pitchFamily="49" charset="-122"/>
              </a:rPr>
              <a:t>模</a:t>
            </a:r>
            <a:endParaRPr kumimoji="1" lang="en-US" altLang="zh-CN" sz="3200" b="1" dirty="0" smtClean="0">
              <a:latin typeface="楷体_GB2312" pitchFamily="49" charset="-122"/>
              <a:ea typeface="楷体_GB2312" pitchFamily="49" charset="-122"/>
            </a:endParaRPr>
          </a:p>
          <a:p>
            <a:pPr>
              <a:spcBef>
                <a:spcPct val="50000"/>
              </a:spcBef>
            </a:pPr>
            <a:r>
              <a:rPr kumimoji="1" lang="en-US" altLang="zh-CN" sz="3200" b="1" dirty="0">
                <a:latin typeface="楷体_GB2312" pitchFamily="49" charset="-122"/>
                <a:ea typeface="楷体_GB2312" pitchFamily="49" charset="-122"/>
              </a:rPr>
              <a:t> </a:t>
            </a:r>
            <a:r>
              <a:rPr kumimoji="1" lang="en-US" altLang="zh-CN" sz="3200" b="1" dirty="0" smtClean="0">
                <a:latin typeface="楷体_GB2312" pitchFamily="49" charset="-122"/>
                <a:ea typeface="楷体_GB2312" pitchFamily="49" charset="-122"/>
              </a:rPr>
              <a:t>    </a:t>
            </a:r>
            <a:r>
              <a:rPr kumimoji="1" lang="zh-CN" altLang="en-US" sz="3200" b="1" dirty="0" smtClean="0">
                <a:latin typeface="楷体_GB2312" pitchFamily="49" charset="-122"/>
                <a:ea typeface="楷体_GB2312" pitchFamily="49" charset="-122"/>
              </a:rPr>
              <a:t>拟</a:t>
            </a:r>
            <a:r>
              <a:rPr kumimoji="1" lang="zh-CN" altLang="en-US" sz="3200" b="1" dirty="0">
                <a:latin typeface="楷体_GB2312" pitchFamily="49" charset="-122"/>
                <a:ea typeface="楷体_GB2312" pitchFamily="49" charset="-122"/>
              </a:rPr>
              <a:t>信号与数字信号</a:t>
            </a:r>
          </a:p>
          <a:p>
            <a:pPr>
              <a:spcBef>
                <a:spcPct val="50000"/>
              </a:spcBef>
              <a:buFont typeface="Wingdings" pitchFamily="2" charset="2"/>
              <a:buChar char="l"/>
            </a:pPr>
            <a:endParaRPr kumimoji="1" lang="en-US" altLang="zh-CN" sz="3000" b="1" dirty="0">
              <a:latin typeface="楷体_GB2312" pitchFamily="49" charset="-122"/>
              <a:ea typeface="楷体_GB2312" pitchFamily="49" charset="-122"/>
            </a:endParaRPr>
          </a:p>
        </p:txBody>
      </p:sp>
      <p:sp>
        <p:nvSpPr>
          <p:cNvPr id="16394" name="Rectangle 10"/>
          <p:cNvSpPr>
            <a:spLocks noChangeArrowheads="1"/>
          </p:cNvSpPr>
          <p:nvPr/>
        </p:nvSpPr>
        <p:spPr bwMode="auto">
          <a:xfrm>
            <a:off x="1014871" y="1052513"/>
            <a:ext cx="4304384" cy="683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nSpc>
                <a:spcPct val="120000"/>
              </a:lnSpc>
              <a:spcBef>
                <a:spcPct val="20000"/>
              </a:spcBef>
              <a:buClr>
                <a:schemeClr val="tx1"/>
              </a:buClr>
            </a:pPr>
            <a:r>
              <a:rPr lang="zh-CN" altLang="en-US" sz="3200" b="1" dirty="0"/>
              <a:t>信号有多种分类</a:t>
            </a:r>
            <a:r>
              <a:rPr lang="zh-CN" altLang="en-US" sz="3200" b="1" dirty="0" smtClean="0"/>
              <a:t>方法：</a:t>
            </a:r>
            <a:endParaRPr lang="zh-CN" alt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94"/>
                                        </p:tgtEl>
                                        <p:attrNameLst>
                                          <p:attrName>style.visibility</p:attrName>
                                        </p:attrNameLst>
                                      </p:cBhvr>
                                      <p:to>
                                        <p:strVal val="visible"/>
                                      </p:to>
                                    </p:set>
                                    <p:anim calcmode="lin" valueType="num">
                                      <p:cBhvr additive="base">
                                        <p:cTn id="7" dur="500" fill="hold"/>
                                        <p:tgtEl>
                                          <p:spTgt spid="16394"/>
                                        </p:tgtEl>
                                        <p:attrNameLst>
                                          <p:attrName>ppt_x</p:attrName>
                                        </p:attrNameLst>
                                      </p:cBhvr>
                                      <p:tavLst>
                                        <p:tav tm="0">
                                          <p:val>
                                            <p:strVal val="#ppt_x"/>
                                          </p:val>
                                        </p:tav>
                                        <p:tav tm="100000">
                                          <p:val>
                                            <p:strVal val="#ppt_x"/>
                                          </p:val>
                                        </p:tav>
                                      </p:tavLst>
                                    </p:anim>
                                    <p:anim calcmode="lin" valueType="num">
                                      <p:cBhvr additive="base">
                                        <p:cTn id="8" dur="500" fill="hold"/>
                                        <p:tgtEl>
                                          <p:spTgt spid="1639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386">
                                            <p:txEl>
                                              <p:pRg st="0" end="0"/>
                                            </p:txEl>
                                          </p:spTgt>
                                        </p:tgtEl>
                                        <p:attrNameLst>
                                          <p:attrName>style.visibility</p:attrName>
                                        </p:attrNameLst>
                                      </p:cBhvr>
                                      <p:to>
                                        <p:strVal val="visible"/>
                                      </p:to>
                                    </p:set>
                                    <p:anim calcmode="lin" valueType="num">
                                      <p:cBhvr additive="base">
                                        <p:cTn id="13" dur="500" fill="hold"/>
                                        <p:tgtEl>
                                          <p:spTgt spid="1638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386">
                                            <p:txEl>
                                              <p:pRg st="1" end="1"/>
                                            </p:txEl>
                                          </p:spTgt>
                                        </p:tgtEl>
                                        <p:attrNameLst>
                                          <p:attrName>style.visibility</p:attrName>
                                        </p:attrNameLst>
                                      </p:cBhvr>
                                      <p:to>
                                        <p:strVal val="visible"/>
                                      </p:to>
                                    </p:set>
                                    <p:anim calcmode="lin" valueType="num">
                                      <p:cBhvr additive="base">
                                        <p:cTn id="19"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6386">
                                            <p:txEl>
                                              <p:pRg st="2" end="2"/>
                                            </p:txEl>
                                          </p:spTgt>
                                        </p:tgtEl>
                                        <p:attrNameLst>
                                          <p:attrName>style.visibility</p:attrName>
                                        </p:attrNameLst>
                                      </p:cBhvr>
                                      <p:to>
                                        <p:strVal val="visible"/>
                                      </p:to>
                                    </p:set>
                                    <p:anim calcmode="lin" valueType="num">
                                      <p:cBhvr additive="base">
                                        <p:cTn id="25"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6386">
                                            <p:txEl>
                                              <p:pRg st="3" end="3"/>
                                            </p:txEl>
                                          </p:spTgt>
                                        </p:tgtEl>
                                        <p:attrNameLst>
                                          <p:attrName>style.visibility</p:attrName>
                                        </p:attrNameLst>
                                      </p:cBhvr>
                                      <p:to>
                                        <p:strVal val="visible"/>
                                      </p:to>
                                    </p:set>
                                    <p:anim calcmode="lin" valueType="num">
                                      <p:cBhvr additive="base">
                                        <p:cTn id="31" dur="500" fill="hold"/>
                                        <p:tgtEl>
                                          <p:spTgt spid="1638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6386">
                                            <p:txEl>
                                              <p:pRg st="4" end="4"/>
                                            </p:txEl>
                                          </p:spTgt>
                                        </p:tgtEl>
                                        <p:attrNameLst>
                                          <p:attrName>style.visibility</p:attrName>
                                        </p:attrNameLst>
                                      </p:cBhvr>
                                      <p:to>
                                        <p:strVal val="visible"/>
                                      </p:to>
                                    </p:set>
                                    <p:anim calcmode="lin" valueType="num">
                                      <p:cBhvr additive="base">
                                        <p:cTn id="37" dur="500" fill="hold"/>
                                        <p:tgtEl>
                                          <p:spTgt spid="16386">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38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6386">
                                            <p:txEl>
                                              <p:pRg st="5" end="5"/>
                                            </p:txEl>
                                          </p:spTgt>
                                        </p:tgtEl>
                                        <p:attrNameLst>
                                          <p:attrName>style.visibility</p:attrName>
                                        </p:attrNameLst>
                                      </p:cBhvr>
                                      <p:to>
                                        <p:strVal val="visible"/>
                                      </p:to>
                                    </p:set>
                                    <p:anim calcmode="lin" valueType="num">
                                      <p:cBhvr additive="base">
                                        <p:cTn id="43" dur="500" fill="hold"/>
                                        <p:tgtEl>
                                          <p:spTgt spid="16386">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638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p:txBody>
          <a:bodyPr/>
          <a:lstStyle/>
          <a:p>
            <a:fld id="{BBBF4686-46EA-41F3-B0CF-EA7D8ABEE4F3}" type="slidenum">
              <a:rPr lang="en-US" altLang="zh-CN"/>
              <a:pPr/>
              <a:t>17</a:t>
            </a:fld>
            <a:endParaRPr lang="en-US" altLang="zh-CN"/>
          </a:p>
        </p:txBody>
      </p:sp>
      <p:sp>
        <p:nvSpPr>
          <p:cNvPr id="43010" name="Text Box 2"/>
          <p:cNvSpPr txBox="1">
            <a:spLocks noChangeArrowheads="1"/>
          </p:cNvSpPr>
          <p:nvPr/>
        </p:nvSpPr>
        <p:spPr bwMode="auto">
          <a:xfrm>
            <a:off x="755650" y="225425"/>
            <a:ext cx="41767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4400" b="1">
                <a:latin typeface="楷体_GB2312" pitchFamily="49" charset="-122"/>
                <a:ea typeface="楷体_GB2312" pitchFamily="49" charset="-122"/>
              </a:rPr>
              <a:t>2</a:t>
            </a:r>
            <a:r>
              <a:rPr kumimoji="1" lang="zh-CN" altLang="en-US" sz="4400" b="1">
                <a:latin typeface="楷体_GB2312" pitchFamily="49" charset="-122"/>
                <a:ea typeface="楷体_GB2312" pitchFamily="49" charset="-122"/>
              </a:rPr>
              <a:t>、信号的分类</a:t>
            </a:r>
          </a:p>
        </p:txBody>
      </p:sp>
      <p:sp>
        <p:nvSpPr>
          <p:cNvPr id="43012" name="Text Box 4"/>
          <p:cNvSpPr txBox="1">
            <a:spLocks noChangeArrowheads="1"/>
          </p:cNvSpPr>
          <p:nvPr/>
        </p:nvSpPr>
        <p:spPr bwMode="auto">
          <a:xfrm>
            <a:off x="539750" y="1125538"/>
            <a:ext cx="8604250" cy="4108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457200" indent="-457200" algn="l">
              <a:defRPr>
                <a:solidFill>
                  <a:schemeClr val="tx1"/>
                </a:solidFill>
                <a:latin typeface="Arial" charset="0"/>
                <a:ea typeface="宋体" pitchFamily="2" charset="-122"/>
              </a:defRPr>
            </a:lvl1pPr>
            <a:lvl2pPr marL="914400" indent="-457200" algn="l">
              <a:defRPr>
                <a:solidFill>
                  <a:schemeClr val="tx1"/>
                </a:solidFill>
                <a:latin typeface="Arial" charset="0"/>
                <a:ea typeface="宋体" pitchFamily="2" charset="-122"/>
              </a:defRPr>
            </a:lvl2pPr>
            <a:lvl3pPr marL="1371600" indent="-457200" algn="l">
              <a:defRPr>
                <a:solidFill>
                  <a:schemeClr val="tx1"/>
                </a:solidFill>
                <a:latin typeface="Arial" charset="0"/>
                <a:ea typeface="宋体" pitchFamily="2" charset="-122"/>
              </a:defRPr>
            </a:lvl3pPr>
            <a:lvl4pPr marL="1828800" indent="-457200" algn="l">
              <a:defRPr>
                <a:solidFill>
                  <a:schemeClr val="tx1"/>
                </a:solidFill>
                <a:latin typeface="Arial" charset="0"/>
                <a:ea typeface="宋体" pitchFamily="2" charset="-122"/>
              </a:defRPr>
            </a:lvl4pPr>
            <a:lvl5pPr marL="2286000" indent="-457200" algn="l">
              <a:defRPr>
                <a:solidFill>
                  <a:schemeClr val="tx1"/>
                </a:solidFill>
                <a:latin typeface="Arial" charset="0"/>
                <a:ea typeface="宋体" pitchFamily="2" charset="-122"/>
              </a:defRPr>
            </a:lvl5pPr>
            <a:lvl6pPr marL="2743200" indent="-457200" fontAlgn="base">
              <a:spcBef>
                <a:spcPct val="0"/>
              </a:spcBef>
              <a:spcAft>
                <a:spcPct val="0"/>
              </a:spcAft>
              <a:defRPr>
                <a:solidFill>
                  <a:schemeClr val="tx1"/>
                </a:solidFill>
                <a:latin typeface="Arial" charset="0"/>
                <a:ea typeface="宋体" pitchFamily="2" charset="-122"/>
              </a:defRPr>
            </a:lvl6pPr>
            <a:lvl7pPr marL="3200400" indent="-457200" fontAlgn="base">
              <a:spcBef>
                <a:spcPct val="0"/>
              </a:spcBef>
              <a:spcAft>
                <a:spcPct val="0"/>
              </a:spcAft>
              <a:defRPr>
                <a:solidFill>
                  <a:schemeClr val="tx1"/>
                </a:solidFill>
                <a:latin typeface="Arial" charset="0"/>
                <a:ea typeface="宋体" pitchFamily="2" charset="-122"/>
              </a:defRPr>
            </a:lvl7pPr>
            <a:lvl8pPr marL="3657600" indent="-457200" fontAlgn="base">
              <a:spcBef>
                <a:spcPct val="0"/>
              </a:spcBef>
              <a:spcAft>
                <a:spcPct val="0"/>
              </a:spcAft>
              <a:defRPr>
                <a:solidFill>
                  <a:schemeClr val="tx1"/>
                </a:solidFill>
                <a:latin typeface="Arial" charset="0"/>
                <a:ea typeface="宋体" pitchFamily="2" charset="-122"/>
              </a:defRPr>
            </a:lvl8pPr>
            <a:lvl9pPr marL="4114800" indent="-457200" fontAlgn="base">
              <a:spcBef>
                <a:spcPct val="0"/>
              </a:spcBef>
              <a:spcAft>
                <a:spcPct val="0"/>
              </a:spcAft>
              <a:defRPr>
                <a:solidFill>
                  <a:schemeClr val="tx1"/>
                </a:solidFill>
                <a:latin typeface="Arial" charset="0"/>
                <a:ea typeface="宋体" pitchFamily="2" charset="-122"/>
              </a:defRPr>
            </a:lvl9pPr>
          </a:lstStyle>
          <a:p>
            <a:pPr>
              <a:spcBef>
                <a:spcPct val="50000"/>
              </a:spcBef>
            </a:pPr>
            <a:endParaRPr kumimoji="1" lang="en-US" altLang="zh-CN" sz="3600" b="1" dirty="0">
              <a:latin typeface="楷体_GB2312" pitchFamily="49" charset="-122"/>
              <a:ea typeface="楷体_GB2312" pitchFamily="49" charset="-122"/>
            </a:endParaRPr>
          </a:p>
          <a:p>
            <a:pPr>
              <a:spcBef>
                <a:spcPct val="50000"/>
              </a:spcBef>
              <a:buFont typeface="Wingdings" pitchFamily="2" charset="2"/>
              <a:buChar char="l"/>
            </a:pPr>
            <a:r>
              <a:rPr kumimoji="1" lang="zh-CN" altLang="en-US" sz="3000" b="1" dirty="0">
                <a:latin typeface="楷体_GB2312" pitchFamily="49" charset="-122"/>
                <a:ea typeface="楷体_GB2312" pitchFamily="49" charset="-122"/>
              </a:rPr>
              <a:t>若信号是一个变量的函数，称为</a:t>
            </a:r>
            <a:r>
              <a:rPr kumimoji="1" lang="zh-CN" altLang="en-US" sz="3000" b="1" dirty="0">
                <a:solidFill>
                  <a:srgbClr val="FF0000"/>
                </a:solidFill>
                <a:latin typeface="楷体_GB2312" pitchFamily="49" charset="-122"/>
                <a:ea typeface="楷体_GB2312" pitchFamily="49" charset="-122"/>
              </a:rPr>
              <a:t>一维信号</a:t>
            </a:r>
            <a:r>
              <a:rPr kumimoji="1" lang="zh-CN" altLang="en-US" sz="3000" b="1" dirty="0">
                <a:latin typeface="楷体_GB2312" pitchFamily="49" charset="-122"/>
                <a:ea typeface="楷体_GB2312" pitchFamily="49" charset="-122"/>
              </a:rPr>
              <a:t>，多是时间    的函数，称为时间函数    ，也可以是频率、或其他物理量的函数。（本课程只学习一维信号）</a:t>
            </a:r>
          </a:p>
          <a:p>
            <a:pPr>
              <a:spcBef>
                <a:spcPct val="50000"/>
              </a:spcBef>
              <a:buFont typeface="Wingdings" pitchFamily="2" charset="2"/>
              <a:buChar char="l"/>
            </a:pPr>
            <a:r>
              <a:rPr kumimoji="1" lang="zh-CN" altLang="en-US" sz="3000" b="1" dirty="0">
                <a:latin typeface="楷体_GB2312" pitchFamily="49" charset="-122"/>
                <a:ea typeface="楷体_GB2312" pitchFamily="49" charset="-122"/>
              </a:rPr>
              <a:t>若信号是两个变量     的函数，称为</a:t>
            </a:r>
            <a:r>
              <a:rPr kumimoji="1" lang="zh-CN" altLang="en-US" sz="3000" b="1" dirty="0">
                <a:solidFill>
                  <a:srgbClr val="FF0000"/>
                </a:solidFill>
                <a:latin typeface="楷体_GB2312" pitchFamily="49" charset="-122"/>
                <a:ea typeface="楷体_GB2312" pitchFamily="49" charset="-122"/>
              </a:rPr>
              <a:t>二维</a:t>
            </a:r>
            <a:r>
              <a:rPr kumimoji="1" lang="zh-CN" altLang="en-US" sz="3000" b="1" dirty="0" smtClean="0">
                <a:solidFill>
                  <a:srgbClr val="FF0000"/>
                </a:solidFill>
                <a:latin typeface="楷体_GB2312" pitchFamily="49" charset="-122"/>
                <a:ea typeface="楷体_GB2312" pitchFamily="49" charset="-122"/>
              </a:rPr>
              <a:t>信号</a:t>
            </a:r>
            <a:endParaRPr kumimoji="1" lang="en-US" altLang="zh-CN" sz="3000" b="1" dirty="0" smtClean="0">
              <a:solidFill>
                <a:srgbClr val="FF0000"/>
              </a:solidFill>
              <a:latin typeface="楷体_GB2312" pitchFamily="49" charset="-122"/>
              <a:ea typeface="楷体_GB2312" pitchFamily="49" charset="-122"/>
            </a:endParaRPr>
          </a:p>
          <a:p>
            <a:pPr marL="0" indent="0">
              <a:spcBef>
                <a:spcPct val="50000"/>
              </a:spcBef>
            </a:pPr>
            <a:r>
              <a:rPr kumimoji="1" lang="en-US" altLang="zh-CN" sz="3000" b="1" dirty="0">
                <a:latin typeface="楷体_GB2312" pitchFamily="49" charset="-122"/>
                <a:ea typeface="楷体_GB2312" pitchFamily="49" charset="-122"/>
              </a:rPr>
              <a:t> </a:t>
            </a:r>
            <a:r>
              <a:rPr kumimoji="1" lang="en-US" altLang="zh-CN" sz="3000" b="1" dirty="0" smtClean="0">
                <a:latin typeface="楷体_GB2312" pitchFamily="49" charset="-122"/>
                <a:ea typeface="楷体_GB2312" pitchFamily="49" charset="-122"/>
              </a:rPr>
              <a:t>  </a:t>
            </a:r>
            <a:r>
              <a:rPr kumimoji="1" lang="zh-CN" altLang="en-US" sz="3000" b="1" dirty="0" smtClean="0">
                <a:latin typeface="楷体_GB2312" pitchFamily="49" charset="-122"/>
                <a:ea typeface="楷体_GB2312" pitchFamily="49" charset="-122"/>
              </a:rPr>
              <a:t>例如：图像</a:t>
            </a:r>
            <a:endParaRPr kumimoji="1" lang="zh-CN" altLang="en-US" sz="3000" b="1" dirty="0">
              <a:latin typeface="楷体_GB2312" pitchFamily="49" charset="-122"/>
              <a:ea typeface="楷体_GB2312" pitchFamily="49" charset="-122"/>
            </a:endParaRPr>
          </a:p>
        </p:txBody>
      </p:sp>
      <p:graphicFrame>
        <p:nvGraphicFramePr>
          <p:cNvPr id="43013" name="Object 5"/>
          <p:cNvGraphicFramePr>
            <a:graphicFrameLocks noChangeAspect="1"/>
          </p:cNvGraphicFramePr>
          <p:nvPr/>
        </p:nvGraphicFramePr>
        <p:xfrm>
          <a:off x="2484438" y="2420938"/>
          <a:ext cx="280987" cy="465137"/>
        </p:xfrm>
        <a:graphic>
          <a:graphicData uri="http://schemas.openxmlformats.org/presentationml/2006/ole">
            <mc:AlternateContent xmlns:mc="http://schemas.openxmlformats.org/markup-compatibility/2006">
              <mc:Choice xmlns:v="urn:schemas-microsoft-com:vml" Requires="v">
                <p:oleObj spid="_x0000_s43251" name="Equation" r:id="rId3" imgW="88560" imgH="152280" progId="Equation.DSMT4">
                  <p:embed/>
                </p:oleObj>
              </mc:Choice>
              <mc:Fallback>
                <p:oleObj name="Equation" r:id="rId3" imgW="88560" imgH="152280" progId="Equation.DSMT4">
                  <p:embed/>
                  <p:pic>
                    <p:nvPicPr>
                      <p:cNvPr id="0" name="Object 5"/>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484438" y="2420938"/>
                        <a:ext cx="280987"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4" name="Object 6"/>
          <p:cNvGraphicFramePr>
            <a:graphicFrameLocks noChangeAspect="1"/>
          </p:cNvGraphicFramePr>
          <p:nvPr/>
        </p:nvGraphicFramePr>
        <p:xfrm>
          <a:off x="6877050" y="2420938"/>
          <a:ext cx="744538" cy="523875"/>
        </p:xfrm>
        <a:graphic>
          <a:graphicData uri="http://schemas.openxmlformats.org/presentationml/2006/ole">
            <mc:AlternateContent xmlns:mc="http://schemas.openxmlformats.org/markup-compatibility/2006">
              <mc:Choice xmlns:v="urn:schemas-microsoft-com:vml" Requires="v">
                <p:oleObj spid="_x0000_s43252" name="Equation" r:id="rId5" imgW="279360" imgH="203040" progId="Equation.DSMT4">
                  <p:embed/>
                </p:oleObj>
              </mc:Choice>
              <mc:Fallback>
                <p:oleObj name="Equation" r:id="rId5" imgW="279360" imgH="203040" progId="Equation.DSMT4">
                  <p:embed/>
                  <p:pic>
                    <p:nvPicPr>
                      <p:cNvPr id="0" name="Object 6"/>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6877050" y="2420938"/>
                        <a:ext cx="74453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7" name="Object 9"/>
          <p:cNvGraphicFramePr>
            <a:graphicFrameLocks noChangeAspect="1"/>
          </p:cNvGraphicFramePr>
          <p:nvPr>
            <p:extLst>
              <p:ext uri="{D42A27DB-BD31-4B8C-83A1-F6EECF244321}">
                <p14:modId xmlns:p14="http://schemas.microsoft.com/office/powerpoint/2010/main" val="555887622"/>
              </p:ext>
            </p:extLst>
          </p:nvPr>
        </p:nvGraphicFramePr>
        <p:xfrm>
          <a:off x="4140200" y="4005263"/>
          <a:ext cx="976313" cy="520700"/>
        </p:xfrm>
        <a:graphic>
          <a:graphicData uri="http://schemas.openxmlformats.org/presentationml/2006/ole">
            <mc:AlternateContent xmlns:mc="http://schemas.openxmlformats.org/markup-compatibility/2006">
              <mc:Choice xmlns:v="urn:schemas-microsoft-com:vml" Requires="v">
                <p:oleObj spid="_x0000_s43253" name="Equation" r:id="rId7" imgW="368280" imgH="203040" progId="Equation.DSMT4">
                  <p:embed/>
                </p:oleObj>
              </mc:Choice>
              <mc:Fallback>
                <p:oleObj name="Equation" r:id="rId7" imgW="368280" imgH="203040" progId="Equation.DSMT4">
                  <p:embed/>
                  <p:pic>
                    <p:nvPicPr>
                      <p:cNvPr id="0" name="Object 9"/>
                      <p:cNvPicPr>
                        <a:picLocks noChangeAspect="1" noChangeArrowheads="1"/>
                      </p:cNvPicPr>
                      <p:nvPr/>
                    </p:nvPicPr>
                    <p:blipFill>
                      <a:blip r:embed="rId8">
                        <a:lum bright="40000" contrast="100000"/>
                        <a:extLst>
                          <a:ext uri="{28A0092B-C50C-407E-A947-70E740481C1C}">
                            <a14:useLocalDpi xmlns:a14="http://schemas.microsoft.com/office/drawing/2010/main" val="0"/>
                          </a:ext>
                        </a:extLst>
                      </a:blip>
                      <a:srcRect/>
                      <a:stretch>
                        <a:fillRect/>
                      </a:stretch>
                    </p:blipFill>
                    <p:spPr bwMode="auto">
                      <a:xfrm>
                        <a:off x="4140200" y="4005263"/>
                        <a:ext cx="976313"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8" name="Text Box 10"/>
          <p:cNvSpPr txBox="1">
            <a:spLocks noChangeArrowheads="1"/>
          </p:cNvSpPr>
          <p:nvPr/>
        </p:nvSpPr>
        <p:spPr bwMode="auto">
          <a:xfrm>
            <a:off x="539750" y="1125538"/>
            <a:ext cx="860425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457200" indent="-457200" algn="l">
              <a:defRPr>
                <a:solidFill>
                  <a:schemeClr val="tx1"/>
                </a:solidFill>
                <a:latin typeface="Arial" charset="0"/>
                <a:ea typeface="宋体" pitchFamily="2" charset="-122"/>
              </a:defRPr>
            </a:lvl1pPr>
            <a:lvl2pPr marL="914400" indent="-457200" algn="l">
              <a:defRPr>
                <a:solidFill>
                  <a:schemeClr val="tx1"/>
                </a:solidFill>
                <a:latin typeface="Arial" charset="0"/>
                <a:ea typeface="宋体" pitchFamily="2" charset="-122"/>
              </a:defRPr>
            </a:lvl2pPr>
            <a:lvl3pPr marL="1371600" indent="-457200" algn="l">
              <a:defRPr>
                <a:solidFill>
                  <a:schemeClr val="tx1"/>
                </a:solidFill>
                <a:latin typeface="Arial" charset="0"/>
                <a:ea typeface="宋体" pitchFamily="2" charset="-122"/>
              </a:defRPr>
            </a:lvl3pPr>
            <a:lvl4pPr marL="1828800" indent="-457200" algn="l">
              <a:defRPr>
                <a:solidFill>
                  <a:schemeClr val="tx1"/>
                </a:solidFill>
                <a:latin typeface="Arial" charset="0"/>
                <a:ea typeface="宋体" pitchFamily="2" charset="-122"/>
              </a:defRPr>
            </a:lvl4pPr>
            <a:lvl5pPr marL="2286000" indent="-457200" algn="l">
              <a:defRPr>
                <a:solidFill>
                  <a:schemeClr val="tx1"/>
                </a:solidFill>
                <a:latin typeface="Arial" charset="0"/>
                <a:ea typeface="宋体" pitchFamily="2" charset="-122"/>
              </a:defRPr>
            </a:lvl5pPr>
            <a:lvl6pPr marL="2743200" indent="-457200" fontAlgn="base">
              <a:spcBef>
                <a:spcPct val="0"/>
              </a:spcBef>
              <a:spcAft>
                <a:spcPct val="0"/>
              </a:spcAft>
              <a:defRPr>
                <a:solidFill>
                  <a:schemeClr val="tx1"/>
                </a:solidFill>
                <a:latin typeface="Arial" charset="0"/>
                <a:ea typeface="宋体" pitchFamily="2" charset="-122"/>
              </a:defRPr>
            </a:lvl6pPr>
            <a:lvl7pPr marL="3200400" indent="-457200" fontAlgn="base">
              <a:spcBef>
                <a:spcPct val="0"/>
              </a:spcBef>
              <a:spcAft>
                <a:spcPct val="0"/>
              </a:spcAft>
              <a:defRPr>
                <a:solidFill>
                  <a:schemeClr val="tx1"/>
                </a:solidFill>
                <a:latin typeface="Arial" charset="0"/>
                <a:ea typeface="宋体" pitchFamily="2" charset="-122"/>
              </a:defRPr>
            </a:lvl7pPr>
            <a:lvl8pPr marL="3657600" indent="-457200" fontAlgn="base">
              <a:spcBef>
                <a:spcPct val="0"/>
              </a:spcBef>
              <a:spcAft>
                <a:spcPct val="0"/>
              </a:spcAft>
              <a:defRPr>
                <a:solidFill>
                  <a:schemeClr val="tx1"/>
                </a:solidFill>
                <a:latin typeface="Arial" charset="0"/>
                <a:ea typeface="宋体" pitchFamily="2" charset="-122"/>
              </a:defRPr>
            </a:lvl8pPr>
            <a:lvl9pPr marL="4114800" indent="-457200" fontAlgn="base">
              <a:spcBef>
                <a:spcPct val="0"/>
              </a:spcBef>
              <a:spcAft>
                <a:spcPct val="0"/>
              </a:spcAft>
              <a:defRPr>
                <a:solidFill>
                  <a:schemeClr val="tx1"/>
                </a:solidFill>
                <a:latin typeface="Arial" charset="0"/>
                <a:ea typeface="宋体" pitchFamily="2" charset="-122"/>
              </a:defRPr>
            </a:lvl9pPr>
          </a:lstStyle>
          <a:p>
            <a:pPr>
              <a:spcBef>
                <a:spcPct val="50000"/>
              </a:spcBef>
            </a:pPr>
            <a:r>
              <a:rPr kumimoji="1" lang="zh-CN" altLang="en-US" sz="3600" b="1">
                <a:latin typeface="楷体_GB2312" pitchFamily="49" charset="-122"/>
                <a:ea typeface="楷体_GB2312" pitchFamily="49" charset="-122"/>
              </a:rPr>
              <a:t>（</a:t>
            </a:r>
            <a:r>
              <a:rPr kumimoji="1" lang="en-US" altLang="zh-CN" sz="3600" b="1">
                <a:latin typeface="楷体_GB2312" pitchFamily="49" charset="-122"/>
                <a:ea typeface="楷体_GB2312" pitchFamily="49" charset="-122"/>
              </a:rPr>
              <a:t>1</a:t>
            </a:r>
            <a:r>
              <a:rPr kumimoji="1" lang="zh-CN" altLang="en-US" sz="3600" b="1">
                <a:latin typeface="楷体_GB2312" pitchFamily="49" charset="-122"/>
                <a:ea typeface="楷体_GB2312" pitchFamily="49" charset="-122"/>
              </a:rPr>
              <a:t>）一维信号，二维信号，矢量信号</a:t>
            </a:r>
          </a:p>
        </p:txBody>
      </p:sp>
      <p:graphicFrame>
        <p:nvGraphicFramePr>
          <p:cNvPr id="9" name="Object 9"/>
          <p:cNvGraphicFramePr>
            <a:graphicFrameLocks noChangeAspect="1"/>
          </p:cNvGraphicFramePr>
          <p:nvPr>
            <p:extLst>
              <p:ext uri="{D42A27DB-BD31-4B8C-83A1-F6EECF244321}">
                <p14:modId xmlns:p14="http://schemas.microsoft.com/office/powerpoint/2010/main" val="3466066183"/>
              </p:ext>
            </p:extLst>
          </p:nvPr>
        </p:nvGraphicFramePr>
        <p:xfrm>
          <a:off x="3176588" y="4713288"/>
          <a:ext cx="1177925" cy="520700"/>
        </p:xfrm>
        <a:graphic>
          <a:graphicData uri="http://schemas.openxmlformats.org/presentationml/2006/ole">
            <mc:AlternateContent xmlns:mc="http://schemas.openxmlformats.org/markup-compatibility/2006">
              <mc:Choice xmlns:v="urn:schemas-microsoft-com:vml" Requires="v">
                <p:oleObj spid="_x0000_s43254" name="Equation" r:id="rId9" imgW="444240" imgH="203040" progId="Equation.DSMT4">
                  <p:embed/>
                </p:oleObj>
              </mc:Choice>
              <mc:Fallback>
                <p:oleObj name="Equation" r:id="rId9" imgW="444240" imgH="203040" progId="Equation.DSMT4">
                  <p:embed/>
                  <p:pic>
                    <p:nvPicPr>
                      <p:cNvPr id="43017" name="Object 9"/>
                      <p:cNvPicPr>
                        <a:picLocks noChangeAspect="1" noChangeArrowheads="1"/>
                      </p:cNvPicPr>
                      <p:nvPr/>
                    </p:nvPicPr>
                    <p:blipFill>
                      <a:blip r:embed="rId10">
                        <a:lum bright="40000" contrast="100000"/>
                      </a:blip>
                      <a:srcRect/>
                      <a:stretch>
                        <a:fillRect/>
                      </a:stretch>
                    </p:blipFill>
                    <p:spPr bwMode="auto">
                      <a:xfrm>
                        <a:off x="3176588" y="4713288"/>
                        <a:ext cx="117792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Text Box 5"/>
          <p:cNvSpPr txBox="1">
            <a:spLocks noChangeArrowheads="1"/>
          </p:cNvSpPr>
          <p:nvPr/>
        </p:nvSpPr>
        <p:spPr bwMode="auto">
          <a:xfrm>
            <a:off x="604166" y="5399257"/>
            <a:ext cx="770413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800" b="1" dirty="0" smtClean="0">
                <a:latin typeface="Times New Roman" pitchFamily="18" charset="0"/>
                <a:sym typeface="Wingdings" pitchFamily="2" charset="2"/>
              </a:rPr>
              <a:t>选修课</a:t>
            </a:r>
            <a:r>
              <a:rPr kumimoji="1" lang="en-US" altLang="zh-CN" sz="2800" b="1" dirty="0" smtClean="0">
                <a:latin typeface="Times New Roman" pitchFamily="18" charset="0"/>
                <a:sym typeface="Wingdings" pitchFamily="2" charset="2"/>
              </a:rPr>
              <a:t>《</a:t>
            </a:r>
            <a:r>
              <a:rPr kumimoji="1" lang="zh-CN" altLang="en-US" sz="2800" b="1" dirty="0" smtClean="0">
                <a:latin typeface="Times New Roman" pitchFamily="18" charset="0"/>
                <a:sym typeface="Wingdings" pitchFamily="2" charset="2"/>
              </a:rPr>
              <a:t>数字图像处理</a:t>
            </a:r>
            <a:r>
              <a:rPr kumimoji="1" lang="en-US" altLang="zh-CN" sz="2800" b="1" dirty="0" smtClean="0">
                <a:latin typeface="Times New Roman" pitchFamily="18" charset="0"/>
                <a:sym typeface="Wingdings" pitchFamily="2" charset="2"/>
              </a:rPr>
              <a:t>》</a:t>
            </a:r>
            <a:r>
              <a:rPr kumimoji="1" lang="zh-CN" altLang="en-US" sz="2800" b="1" dirty="0" smtClean="0">
                <a:latin typeface="Times New Roman" pitchFamily="18" charset="0"/>
                <a:sym typeface="Wingdings" pitchFamily="2" charset="2"/>
              </a:rPr>
              <a:t>：人的信息获取</a:t>
            </a:r>
            <a:r>
              <a:rPr kumimoji="1" lang="en-US" altLang="zh-CN" sz="2800" b="1" dirty="0" smtClean="0">
                <a:latin typeface="Times New Roman" pitchFamily="18" charset="0"/>
                <a:sym typeface="Wingdings" pitchFamily="2" charset="2"/>
              </a:rPr>
              <a:t>70%</a:t>
            </a:r>
            <a:r>
              <a:rPr kumimoji="1" lang="zh-CN" altLang="en-US" sz="2800" b="1" dirty="0" smtClean="0">
                <a:latin typeface="Times New Roman" pitchFamily="18" charset="0"/>
                <a:sym typeface="Wingdings" pitchFamily="2" charset="2"/>
              </a:rPr>
              <a:t>以上是图像（视频），图像处理应用最为广泛。</a:t>
            </a:r>
            <a:endParaRPr lang="zh-CN" altLang="en-US" sz="2800" b="1" dirty="0">
              <a:sym typeface="Wingdings"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8"/>
                                        </p:tgtEl>
                                        <p:attrNameLst>
                                          <p:attrName>style.visibility</p:attrName>
                                        </p:attrNameLst>
                                      </p:cBhvr>
                                      <p:to>
                                        <p:strVal val="visible"/>
                                      </p:to>
                                    </p:set>
                                    <p:anim calcmode="lin" valueType="num">
                                      <p:cBhvr additive="base">
                                        <p:cTn id="7" dur="500" fill="hold"/>
                                        <p:tgtEl>
                                          <p:spTgt spid="43018"/>
                                        </p:tgtEl>
                                        <p:attrNameLst>
                                          <p:attrName>ppt_x</p:attrName>
                                        </p:attrNameLst>
                                      </p:cBhvr>
                                      <p:tavLst>
                                        <p:tav tm="0">
                                          <p:val>
                                            <p:strVal val="#ppt_x"/>
                                          </p:val>
                                        </p:tav>
                                        <p:tav tm="100000">
                                          <p:val>
                                            <p:strVal val="#ppt_x"/>
                                          </p:val>
                                        </p:tav>
                                      </p:tavLst>
                                    </p:anim>
                                    <p:anim calcmode="lin" valueType="num">
                                      <p:cBhvr additive="base">
                                        <p:cTn id="8" dur="500" fill="hold"/>
                                        <p:tgtEl>
                                          <p:spTgt spid="430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012"/>
                                        </p:tgtEl>
                                        <p:attrNameLst>
                                          <p:attrName>style.visibility</p:attrName>
                                        </p:attrNameLst>
                                      </p:cBhvr>
                                      <p:to>
                                        <p:strVal val="visible"/>
                                      </p:to>
                                    </p:set>
                                    <p:anim calcmode="lin" valueType="num">
                                      <p:cBhvr additive="base">
                                        <p:cTn id="13" dur="500" fill="hold"/>
                                        <p:tgtEl>
                                          <p:spTgt spid="43012"/>
                                        </p:tgtEl>
                                        <p:attrNameLst>
                                          <p:attrName>ppt_x</p:attrName>
                                        </p:attrNameLst>
                                      </p:cBhvr>
                                      <p:tavLst>
                                        <p:tav tm="0">
                                          <p:val>
                                            <p:strVal val="#ppt_x"/>
                                          </p:val>
                                        </p:tav>
                                        <p:tav tm="100000">
                                          <p:val>
                                            <p:strVal val="#ppt_x"/>
                                          </p:val>
                                        </p:tav>
                                      </p:tavLst>
                                    </p:anim>
                                    <p:anim calcmode="lin" valueType="num">
                                      <p:cBhvr additive="base">
                                        <p:cTn id="14" dur="500" fill="hold"/>
                                        <p:tgtEl>
                                          <p:spTgt spid="4301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3013"/>
                                        </p:tgtEl>
                                        <p:attrNameLst>
                                          <p:attrName>style.visibility</p:attrName>
                                        </p:attrNameLst>
                                      </p:cBhvr>
                                      <p:to>
                                        <p:strVal val="visible"/>
                                      </p:to>
                                    </p:set>
                                    <p:anim calcmode="lin" valueType="num">
                                      <p:cBhvr additive="base">
                                        <p:cTn id="17" dur="500" fill="hold"/>
                                        <p:tgtEl>
                                          <p:spTgt spid="43013"/>
                                        </p:tgtEl>
                                        <p:attrNameLst>
                                          <p:attrName>ppt_x</p:attrName>
                                        </p:attrNameLst>
                                      </p:cBhvr>
                                      <p:tavLst>
                                        <p:tav tm="0">
                                          <p:val>
                                            <p:strVal val="#ppt_x"/>
                                          </p:val>
                                        </p:tav>
                                        <p:tav tm="100000">
                                          <p:val>
                                            <p:strVal val="#ppt_x"/>
                                          </p:val>
                                        </p:tav>
                                      </p:tavLst>
                                    </p:anim>
                                    <p:anim calcmode="lin" valueType="num">
                                      <p:cBhvr additive="base">
                                        <p:cTn id="18" dur="500" fill="hold"/>
                                        <p:tgtEl>
                                          <p:spTgt spid="4301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3014"/>
                                        </p:tgtEl>
                                        <p:attrNameLst>
                                          <p:attrName>style.visibility</p:attrName>
                                        </p:attrNameLst>
                                      </p:cBhvr>
                                      <p:to>
                                        <p:strVal val="visible"/>
                                      </p:to>
                                    </p:set>
                                    <p:anim calcmode="lin" valueType="num">
                                      <p:cBhvr additive="base">
                                        <p:cTn id="21" dur="500" fill="hold"/>
                                        <p:tgtEl>
                                          <p:spTgt spid="43014"/>
                                        </p:tgtEl>
                                        <p:attrNameLst>
                                          <p:attrName>ppt_x</p:attrName>
                                        </p:attrNameLst>
                                      </p:cBhvr>
                                      <p:tavLst>
                                        <p:tav tm="0">
                                          <p:val>
                                            <p:strVal val="#ppt_x"/>
                                          </p:val>
                                        </p:tav>
                                        <p:tav tm="100000">
                                          <p:val>
                                            <p:strVal val="#ppt_x"/>
                                          </p:val>
                                        </p:tav>
                                      </p:tavLst>
                                    </p:anim>
                                    <p:anim calcmode="lin" valueType="num">
                                      <p:cBhvr additive="base">
                                        <p:cTn id="22" dur="500" fill="hold"/>
                                        <p:tgtEl>
                                          <p:spTgt spid="4301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3017"/>
                                        </p:tgtEl>
                                        <p:attrNameLst>
                                          <p:attrName>style.visibility</p:attrName>
                                        </p:attrNameLst>
                                      </p:cBhvr>
                                      <p:to>
                                        <p:strVal val="visible"/>
                                      </p:to>
                                    </p:set>
                                    <p:anim calcmode="lin" valueType="num">
                                      <p:cBhvr additive="base">
                                        <p:cTn id="25" dur="500" fill="hold"/>
                                        <p:tgtEl>
                                          <p:spTgt spid="43017"/>
                                        </p:tgtEl>
                                        <p:attrNameLst>
                                          <p:attrName>ppt_x</p:attrName>
                                        </p:attrNameLst>
                                      </p:cBhvr>
                                      <p:tavLst>
                                        <p:tav tm="0">
                                          <p:val>
                                            <p:strVal val="#ppt_x"/>
                                          </p:val>
                                        </p:tav>
                                        <p:tav tm="100000">
                                          <p:val>
                                            <p:strVal val="#ppt_x"/>
                                          </p:val>
                                        </p:tav>
                                      </p:tavLst>
                                    </p:anim>
                                    <p:anim calcmode="lin" valueType="num">
                                      <p:cBhvr additive="base">
                                        <p:cTn id="26" dur="500" fill="hold"/>
                                        <p:tgtEl>
                                          <p:spTgt spid="4301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 calcmode="lin" valueType="num">
                                      <p:cBhvr additive="base">
                                        <p:cTn id="3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p:bldP spid="430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p:txBody>
          <a:bodyPr/>
          <a:lstStyle/>
          <a:p>
            <a:fld id="{BBBF4686-46EA-41F3-B0CF-EA7D8ABEE4F3}" type="slidenum">
              <a:rPr lang="en-US" altLang="zh-CN"/>
              <a:pPr/>
              <a:t>18</a:t>
            </a:fld>
            <a:endParaRPr lang="en-US" altLang="zh-CN"/>
          </a:p>
        </p:txBody>
      </p:sp>
      <p:sp>
        <p:nvSpPr>
          <p:cNvPr id="43010" name="Text Box 2"/>
          <p:cNvSpPr txBox="1">
            <a:spLocks noChangeArrowheads="1"/>
          </p:cNvSpPr>
          <p:nvPr/>
        </p:nvSpPr>
        <p:spPr bwMode="auto">
          <a:xfrm>
            <a:off x="755650" y="225425"/>
            <a:ext cx="41767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4400" b="1">
                <a:latin typeface="楷体_GB2312" pitchFamily="49" charset="-122"/>
                <a:ea typeface="楷体_GB2312" pitchFamily="49" charset="-122"/>
              </a:rPr>
              <a:t>2</a:t>
            </a:r>
            <a:r>
              <a:rPr kumimoji="1" lang="zh-CN" altLang="en-US" sz="4400" b="1">
                <a:latin typeface="楷体_GB2312" pitchFamily="49" charset="-122"/>
                <a:ea typeface="楷体_GB2312" pitchFamily="49" charset="-122"/>
              </a:rPr>
              <a:t>、信号的分类</a:t>
            </a:r>
          </a:p>
        </p:txBody>
      </p:sp>
      <p:sp>
        <p:nvSpPr>
          <p:cNvPr id="43012" name="Text Box 4"/>
          <p:cNvSpPr txBox="1">
            <a:spLocks noChangeArrowheads="1"/>
          </p:cNvSpPr>
          <p:nvPr/>
        </p:nvSpPr>
        <p:spPr bwMode="auto">
          <a:xfrm>
            <a:off x="539750" y="1148351"/>
            <a:ext cx="8604250" cy="2369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457200" indent="-457200" algn="l">
              <a:defRPr>
                <a:solidFill>
                  <a:schemeClr val="tx1"/>
                </a:solidFill>
                <a:latin typeface="Arial" charset="0"/>
                <a:ea typeface="宋体" pitchFamily="2" charset="-122"/>
              </a:defRPr>
            </a:lvl1pPr>
            <a:lvl2pPr marL="914400" indent="-457200" algn="l">
              <a:defRPr>
                <a:solidFill>
                  <a:schemeClr val="tx1"/>
                </a:solidFill>
                <a:latin typeface="Arial" charset="0"/>
                <a:ea typeface="宋体" pitchFamily="2" charset="-122"/>
              </a:defRPr>
            </a:lvl2pPr>
            <a:lvl3pPr marL="1371600" indent="-457200" algn="l">
              <a:defRPr>
                <a:solidFill>
                  <a:schemeClr val="tx1"/>
                </a:solidFill>
                <a:latin typeface="Arial" charset="0"/>
                <a:ea typeface="宋体" pitchFamily="2" charset="-122"/>
              </a:defRPr>
            </a:lvl3pPr>
            <a:lvl4pPr marL="1828800" indent="-457200" algn="l">
              <a:defRPr>
                <a:solidFill>
                  <a:schemeClr val="tx1"/>
                </a:solidFill>
                <a:latin typeface="Arial" charset="0"/>
                <a:ea typeface="宋体" pitchFamily="2" charset="-122"/>
              </a:defRPr>
            </a:lvl4pPr>
            <a:lvl5pPr marL="2286000" indent="-457200" algn="l">
              <a:defRPr>
                <a:solidFill>
                  <a:schemeClr val="tx1"/>
                </a:solidFill>
                <a:latin typeface="Arial" charset="0"/>
                <a:ea typeface="宋体" pitchFamily="2" charset="-122"/>
              </a:defRPr>
            </a:lvl5pPr>
            <a:lvl6pPr marL="2743200" indent="-457200" fontAlgn="base">
              <a:spcBef>
                <a:spcPct val="0"/>
              </a:spcBef>
              <a:spcAft>
                <a:spcPct val="0"/>
              </a:spcAft>
              <a:defRPr>
                <a:solidFill>
                  <a:schemeClr val="tx1"/>
                </a:solidFill>
                <a:latin typeface="Arial" charset="0"/>
                <a:ea typeface="宋体" pitchFamily="2" charset="-122"/>
              </a:defRPr>
            </a:lvl6pPr>
            <a:lvl7pPr marL="3200400" indent="-457200" fontAlgn="base">
              <a:spcBef>
                <a:spcPct val="0"/>
              </a:spcBef>
              <a:spcAft>
                <a:spcPct val="0"/>
              </a:spcAft>
              <a:defRPr>
                <a:solidFill>
                  <a:schemeClr val="tx1"/>
                </a:solidFill>
                <a:latin typeface="Arial" charset="0"/>
                <a:ea typeface="宋体" pitchFamily="2" charset="-122"/>
              </a:defRPr>
            </a:lvl7pPr>
            <a:lvl8pPr marL="3657600" indent="-457200" fontAlgn="base">
              <a:spcBef>
                <a:spcPct val="0"/>
              </a:spcBef>
              <a:spcAft>
                <a:spcPct val="0"/>
              </a:spcAft>
              <a:defRPr>
                <a:solidFill>
                  <a:schemeClr val="tx1"/>
                </a:solidFill>
                <a:latin typeface="Arial" charset="0"/>
                <a:ea typeface="宋体" pitchFamily="2" charset="-122"/>
              </a:defRPr>
            </a:lvl8pPr>
            <a:lvl9pPr marL="4114800" indent="-457200" fontAlgn="base">
              <a:spcBef>
                <a:spcPct val="0"/>
              </a:spcBef>
              <a:spcAft>
                <a:spcPct val="0"/>
              </a:spcAft>
              <a:defRPr>
                <a:solidFill>
                  <a:schemeClr val="tx1"/>
                </a:solidFill>
                <a:latin typeface="Arial" charset="0"/>
                <a:ea typeface="宋体" pitchFamily="2" charset="-122"/>
              </a:defRPr>
            </a:lvl9pPr>
          </a:lstStyle>
          <a:p>
            <a:pPr>
              <a:spcBef>
                <a:spcPct val="50000"/>
              </a:spcBef>
            </a:pPr>
            <a:endParaRPr kumimoji="1" lang="en-US" altLang="zh-CN" sz="3600" b="1" dirty="0">
              <a:latin typeface="楷体_GB2312" pitchFamily="49" charset="-122"/>
              <a:ea typeface="楷体_GB2312" pitchFamily="49" charset="-122"/>
            </a:endParaRPr>
          </a:p>
          <a:p>
            <a:pPr>
              <a:spcBef>
                <a:spcPct val="50000"/>
              </a:spcBef>
              <a:buFont typeface="Wingdings" pitchFamily="2" charset="2"/>
              <a:buChar char="l"/>
            </a:pPr>
            <a:r>
              <a:rPr kumimoji="1" lang="zh-CN" altLang="en-US" sz="2800" b="1" dirty="0" smtClean="0">
                <a:latin typeface="楷体_GB2312" pitchFamily="49" charset="-122"/>
                <a:ea typeface="楷体_GB2312" pitchFamily="49" charset="-122"/>
              </a:rPr>
              <a:t>若</a:t>
            </a:r>
            <a:r>
              <a:rPr kumimoji="1" lang="zh-CN" altLang="en-US" sz="2800" b="1" dirty="0">
                <a:latin typeface="楷体_GB2312" pitchFamily="49" charset="-122"/>
                <a:ea typeface="楷体_GB2312" pitchFamily="49" charset="-122"/>
              </a:rPr>
              <a:t>信号是多个（</a:t>
            </a:r>
            <a:r>
              <a:rPr kumimoji="1" lang="en-US" altLang="zh-CN" sz="2800" b="1" dirty="0">
                <a:latin typeface="楷体_GB2312" pitchFamily="49" charset="-122"/>
                <a:ea typeface="楷体_GB2312" pitchFamily="49" charset="-122"/>
              </a:rPr>
              <a:t>&gt;2</a:t>
            </a:r>
            <a:r>
              <a:rPr kumimoji="1" lang="zh-CN" altLang="en-US" sz="2800" b="1" dirty="0">
                <a:latin typeface="楷体_GB2312" pitchFamily="49" charset="-122"/>
                <a:ea typeface="楷体_GB2312" pitchFamily="49" charset="-122"/>
              </a:rPr>
              <a:t>）变量的函数，称为</a:t>
            </a:r>
            <a:r>
              <a:rPr kumimoji="1" lang="zh-CN" altLang="en-US" sz="2800" b="1" dirty="0">
                <a:solidFill>
                  <a:srgbClr val="FF0000"/>
                </a:solidFill>
                <a:latin typeface="楷体_GB2312" pitchFamily="49" charset="-122"/>
                <a:ea typeface="楷体_GB2312" pitchFamily="49" charset="-122"/>
              </a:rPr>
              <a:t>多维信号</a:t>
            </a:r>
            <a:r>
              <a:rPr kumimoji="1" lang="zh-CN" altLang="en-US" sz="2800" b="1" dirty="0">
                <a:latin typeface="楷体_GB2312" pitchFamily="49" charset="-122"/>
                <a:ea typeface="楷体_GB2312" pitchFamily="49" charset="-122"/>
              </a:rPr>
              <a:t>。若信号表示为</a:t>
            </a:r>
          </a:p>
          <a:p>
            <a:pPr>
              <a:spcBef>
                <a:spcPct val="50000"/>
              </a:spcBef>
              <a:buFont typeface="Wingdings" pitchFamily="2" charset="2"/>
              <a:buNone/>
            </a:pPr>
            <a:r>
              <a:rPr kumimoji="1" lang="zh-CN" altLang="en-US" sz="2800" b="1" dirty="0">
                <a:latin typeface="楷体_GB2312" pitchFamily="49" charset="-122"/>
                <a:ea typeface="楷体_GB2312" pitchFamily="49" charset="-122"/>
              </a:rPr>
              <a:t>     则称   </a:t>
            </a:r>
            <a:r>
              <a:rPr kumimoji="1" lang="zh-CN" altLang="en-US" sz="2800" b="1" dirty="0" smtClean="0">
                <a:latin typeface="楷体_GB2312" pitchFamily="49" charset="-122"/>
                <a:ea typeface="楷体_GB2312" pitchFamily="49" charset="-122"/>
              </a:rPr>
              <a:t>是</a:t>
            </a:r>
            <a:r>
              <a:rPr kumimoji="1" lang="zh-CN" altLang="en-US" sz="2800" b="1" dirty="0">
                <a:latin typeface="楷体_GB2312" pitchFamily="49" charset="-122"/>
                <a:ea typeface="楷体_GB2312" pitchFamily="49" charset="-122"/>
              </a:rPr>
              <a:t>一个 </a:t>
            </a:r>
            <a:r>
              <a:rPr kumimoji="1" lang="en-US" altLang="zh-CN" sz="2800" b="1" dirty="0">
                <a:latin typeface="Times New Roman" pitchFamily="18" charset="0"/>
                <a:ea typeface="楷体_GB2312" pitchFamily="49" charset="-122"/>
              </a:rPr>
              <a:t>M</a:t>
            </a:r>
            <a:r>
              <a:rPr kumimoji="1" lang="en-US" altLang="zh-CN" sz="2800" b="1" dirty="0">
                <a:latin typeface="楷体_GB2312" pitchFamily="49" charset="-122"/>
                <a:ea typeface="楷体_GB2312" pitchFamily="49" charset="-122"/>
              </a:rPr>
              <a:t> </a:t>
            </a:r>
            <a:r>
              <a:rPr kumimoji="1" lang="zh-CN" altLang="en-US" sz="2800" b="1" dirty="0">
                <a:latin typeface="楷体_GB2312" pitchFamily="49" charset="-122"/>
                <a:ea typeface="楷体_GB2312" pitchFamily="49" charset="-122"/>
              </a:rPr>
              <a:t>维的矢量信号。</a:t>
            </a:r>
          </a:p>
        </p:txBody>
      </p:sp>
      <p:graphicFrame>
        <p:nvGraphicFramePr>
          <p:cNvPr id="43015" name="Object 7"/>
          <p:cNvGraphicFramePr>
            <a:graphicFrameLocks noChangeAspect="1"/>
          </p:cNvGraphicFramePr>
          <p:nvPr>
            <p:extLst>
              <p:ext uri="{D42A27DB-BD31-4B8C-83A1-F6EECF244321}">
                <p14:modId xmlns:p14="http://schemas.microsoft.com/office/powerpoint/2010/main" val="181417707"/>
              </p:ext>
            </p:extLst>
          </p:nvPr>
        </p:nvGraphicFramePr>
        <p:xfrm>
          <a:off x="3432175" y="2333291"/>
          <a:ext cx="4187825" cy="620713"/>
        </p:xfrm>
        <a:graphic>
          <a:graphicData uri="http://schemas.openxmlformats.org/presentationml/2006/ole">
            <mc:AlternateContent xmlns:mc="http://schemas.openxmlformats.org/markup-compatibility/2006">
              <mc:Choice xmlns:v="urn:schemas-microsoft-com:vml" Requires="v">
                <p:oleObj spid="_x0000_s113736" name="Equation" r:id="rId4" imgW="1574640" imgH="241200" progId="Equation.DSMT4">
                  <p:embed/>
                </p:oleObj>
              </mc:Choice>
              <mc:Fallback>
                <p:oleObj name="Equation" r:id="rId4" imgW="1574640" imgH="241200" progId="Equation.DSMT4">
                  <p:embed/>
                  <p:pic>
                    <p:nvPicPr>
                      <p:cNvPr id="0" name=""/>
                      <p:cNvPicPr>
                        <a:picLocks noChangeAspect="1" noChangeArrowheads="1"/>
                      </p:cNvPicPr>
                      <p:nvPr/>
                    </p:nvPicPr>
                    <p:blipFill>
                      <a:blip r:embed="rId5">
                        <a:lum bright="34000" contrast="100000"/>
                      </a:blip>
                      <a:srcRect/>
                      <a:stretch>
                        <a:fillRect/>
                      </a:stretch>
                    </p:blipFill>
                    <p:spPr bwMode="auto">
                      <a:xfrm>
                        <a:off x="3432175" y="2333291"/>
                        <a:ext cx="4187825" cy="620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6" name="Object 8"/>
          <p:cNvGraphicFramePr>
            <a:graphicFrameLocks noChangeAspect="1"/>
          </p:cNvGraphicFramePr>
          <p:nvPr>
            <p:extLst>
              <p:ext uri="{D42A27DB-BD31-4B8C-83A1-F6EECF244321}">
                <p14:modId xmlns:p14="http://schemas.microsoft.com/office/powerpoint/2010/main" val="2691815312"/>
              </p:ext>
            </p:extLst>
          </p:nvPr>
        </p:nvGraphicFramePr>
        <p:xfrm>
          <a:off x="2339752" y="3068960"/>
          <a:ext cx="336550" cy="358775"/>
        </p:xfrm>
        <a:graphic>
          <a:graphicData uri="http://schemas.openxmlformats.org/presentationml/2006/ole">
            <mc:AlternateContent xmlns:mc="http://schemas.openxmlformats.org/markup-compatibility/2006">
              <mc:Choice xmlns:v="urn:schemas-microsoft-com:vml" Requires="v">
                <p:oleObj spid="_x0000_s113737" name="公式" r:id="rId6" imgW="126720" imgH="139680" progId="Equation.3">
                  <p:embed/>
                </p:oleObj>
              </mc:Choice>
              <mc:Fallback>
                <p:oleObj name="公式" r:id="rId6" imgW="126720" imgH="139680" progId="Equation.3">
                  <p:embed/>
                  <p:pic>
                    <p:nvPicPr>
                      <p:cNvPr id="0" name=""/>
                      <p:cNvPicPr>
                        <a:picLocks noChangeAspect="1" noChangeArrowheads="1"/>
                      </p:cNvPicPr>
                      <p:nvPr/>
                    </p:nvPicPr>
                    <p:blipFill>
                      <a:blip r:embed="rId7">
                        <a:lum bright="40000" contrast="100000"/>
                        <a:extLst>
                          <a:ext uri="{28A0092B-C50C-407E-A947-70E740481C1C}">
                            <a14:useLocalDpi xmlns:a14="http://schemas.microsoft.com/office/drawing/2010/main" val="0"/>
                          </a:ext>
                        </a:extLst>
                      </a:blip>
                      <a:srcRect/>
                      <a:stretch>
                        <a:fillRect/>
                      </a:stretch>
                    </p:blipFill>
                    <p:spPr bwMode="auto">
                      <a:xfrm>
                        <a:off x="2339752" y="3068960"/>
                        <a:ext cx="336550" cy="358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8" name="Text Box 10"/>
          <p:cNvSpPr txBox="1">
            <a:spLocks noChangeArrowheads="1"/>
          </p:cNvSpPr>
          <p:nvPr/>
        </p:nvSpPr>
        <p:spPr bwMode="auto">
          <a:xfrm>
            <a:off x="323528" y="1123739"/>
            <a:ext cx="8604250" cy="553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457200" indent="-457200" algn="l">
              <a:defRPr>
                <a:solidFill>
                  <a:schemeClr val="tx1"/>
                </a:solidFill>
                <a:latin typeface="Arial" charset="0"/>
                <a:ea typeface="宋体" pitchFamily="2" charset="-122"/>
              </a:defRPr>
            </a:lvl1pPr>
            <a:lvl2pPr marL="914400" indent="-457200" algn="l">
              <a:defRPr>
                <a:solidFill>
                  <a:schemeClr val="tx1"/>
                </a:solidFill>
                <a:latin typeface="Arial" charset="0"/>
                <a:ea typeface="宋体" pitchFamily="2" charset="-122"/>
              </a:defRPr>
            </a:lvl2pPr>
            <a:lvl3pPr marL="1371600" indent="-457200" algn="l">
              <a:defRPr>
                <a:solidFill>
                  <a:schemeClr val="tx1"/>
                </a:solidFill>
                <a:latin typeface="Arial" charset="0"/>
                <a:ea typeface="宋体" pitchFamily="2" charset="-122"/>
              </a:defRPr>
            </a:lvl3pPr>
            <a:lvl4pPr marL="1828800" indent="-457200" algn="l">
              <a:defRPr>
                <a:solidFill>
                  <a:schemeClr val="tx1"/>
                </a:solidFill>
                <a:latin typeface="Arial" charset="0"/>
                <a:ea typeface="宋体" pitchFamily="2" charset="-122"/>
              </a:defRPr>
            </a:lvl4pPr>
            <a:lvl5pPr marL="2286000" indent="-457200" algn="l">
              <a:defRPr>
                <a:solidFill>
                  <a:schemeClr val="tx1"/>
                </a:solidFill>
                <a:latin typeface="Arial" charset="0"/>
                <a:ea typeface="宋体" pitchFamily="2" charset="-122"/>
              </a:defRPr>
            </a:lvl5pPr>
            <a:lvl6pPr marL="2743200" indent="-457200" fontAlgn="base">
              <a:spcBef>
                <a:spcPct val="0"/>
              </a:spcBef>
              <a:spcAft>
                <a:spcPct val="0"/>
              </a:spcAft>
              <a:defRPr>
                <a:solidFill>
                  <a:schemeClr val="tx1"/>
                </a:solidFill>
                <a:latin typeface="Arial" charset="0"/>
                <a:ea typeface="宋体" pitchFamily="2" charset="-122"/>
              </a:defRPr>
            </a:lvl6pPr>
            <a:lvl7pPr marL="3200400" indent="-457200" fontAlgn="base">
              <a:spcBef>
                <a:spcPct val="0"/>
              </a:spcBef>
              <a:spcAft>
                <a:spcPct val="0"/>
              </a:spcAft>
              <a:defRPr>
                <a:solidFill>
                  <a:schemeClr val="tx1"/>
                </a:solidFill>
                <a:latin typeface="Arial" charset="0"/>
                <a:ea typeface="宋体" pitchFamily="2" charset="-122"/>
              </a:defRPr>
            </a:lvl7pPr>
            <a:lvl8pPr marL="3657600" indent="-457200" fontAlgn="base">
              <a:spcBef>
                <a:spcPct val="0"/>
              </a:spcBef>
              <a:spcAft>
                <a:spcPct val="0"/>
              </a:spcAft>
              <a:defRPr>
                <a:solidFill>
                  <a:schemeClr val="tx1"/>
                </a:solidFill>
                <a:latin typeface="Arial" charset="0"/>
                <a:ea typeface="宋体" pitchFamily="2" charset="-122"/>
              </a:defRPr>
            </a:lvl8pPr>
            <a:lvl9pPr marL="4114800" indent="-457200" fontAlgn="base">
              <a:spcBef>
                <a:spcPct val="0"/>
              </a:spcBef>
              <a:spcAft>
                <a:spcPct val="0"/>
              </a:spcAft>
              <a:defRPr>
                <a:solidFill>
                  <a:schemeClr val="tx1"/>
                </a:solidFill>
                <a:latin typeface="Arial" charset="0"/>
                <a:ea typeface="宋体" pitchFamily="2" charset="-122"/>
              </a:defRPr>
            </a:lvl9pPr>
          </a:lstStyle>
          <a:p>
            <a:pPr>
              <a:spcBef>
                <a:spcPct val="50000"/>
              </a:spcBef>
            </a:pPr>
            <a:r>
              <a:rPr kumimoji="1" lang="zh-CN" altLang="en-US" sz="3000" b="1" dirty="0">
                <a:latin typeface="楷体_GB2312" pitchFamily="49" charset="-122"/>
                <a:ea typeface="楷体_GB2312" pitchFamily="49" charset="-122"/>
              </a:rPr>
              <a:t>（</a:t>
            </a:r>
            <a:r>
              <a:rPr kumimoji="1" lang="en-US" altLang="zh-CN" sz="3000" b="1" dirty="0">
                <a:latin typeface="楷体_GB2312" pitchFamily="49" charset="-122"/>
                <a:ea typeface="楷体_GB2312" pitchFamily="49" charset="-122"/>
              </a:rPr>
              <a:t>1</a:t>
            </a:r>
            <a:r>
              <a:rPr kumimoji="1" lang="zh-CN" altLang="en-US" sz="3000" b="1" dirty="0">
                <a:latin typeface="楷体_GB2312" pitchFamily="49" charset="-122"/>
                <a:ea typeface="楷体_GB2312" pitchFamily="49" charset="-122"/>
              </a:rPr>
              <a:t>）一维信号，二维信号，矢量信号</a:t>
            </a:r>
          </a:p>
        </p:txBody>
      </p:sp>
      <p:sp>
        <p:nvSpPr>
          <p:cNvPr id="2" name="矩形 1"/>
          <p:cNvSpPr/>
          <p:nvPr/>
        </p:nvSpPr>
        <p:spPr>
          <a:xfrm>
            <a:off x="593304" y="3609558"/>
            <a:ext cx="8064698" cy="2091919"/>
          </a:xfrm>
          <a:prstGeom prst="rect">
            <a:avLst/>
          </a:prstGeom>
        </p:spPr>
        <p:txBody>
          <a:bodyPr wrap="square">
            <a:spAutoFit/>
          </a:bodyPr>
          <a:lstStyle/>
          <a:p>
            <a:pPr marL="285750" indent="-285750" algn="just" eaLnBrk="1" hangingPunct="1">
              <a:lnSpc>
                <a:spcPct val="120000"/>
              </a:lnSpc>
              <a:buFont typeface="Wingdings" panose="05000000000000000000" pitchFamily="2" charset="2"/>
              <a:buChar char="l"/>
            </a:pPr>
            <a:r>
              <a:rPr lang="zh-CN" altLang="en-US" sz="2800" b="1" dirty="0" smtClean="0">
                <a:latin typeface="+mn-ea"/>
                <a:ea typeface="+mn-ea"/>
              </a:rPr>
              <a:t> </a:t>
            </a:r>
            <a:r>
              <a:rPr lang="zh-CN" altLang="en-US" sz="2800" b="1" dirty="0" smtClean="0">
                <a:solidFill>
                  <a:srgbClr val="FF0000"/>
                </a:solidFill>
                <a:latin typeface="+mn-ea"/>
                <a:ea typeface="+mn-ea"/>
              </a:rPr>
              <a:t>多通道信号</a:t>
            </a:r>
            <a:r>
              <a:rPr lang="zh-CN" altLang="en-US" sz="2800" b="1" dirty="0" smtClean="0">
                <a:latin typeface="+mn-ea"/>
                <a:ea typeface="+mn-ea"/>
              </a:rPr>
              <a:t>：多个传感器采集同一个信号源，若</a:t>
            </a:r>
            <a:r>
              <a:rPr lang="en-US" altLang="zh-CN" sz="2800" b="1" dirty="0">
                <a:latin typeface="+mn-ea"/>
                <a:ea typeface="+mn-ea"/>
              </a:rPr>
              <a:t>m</a:t>
            </a:r>
            <a:r>
              <a:rPr lang="zh-CN" altLang="en-US" sz="2800" b="1" dirty="0">
                <a:latin typeface="+mn-ea"/>
                <a:ea typeface="+mn-ea"/>
              </a:rPr>
              <a:t>表示通道数，如心电图，</a:t>
            </a:r>
            <a:r>
              <a:rPr lang="en-US" altLang="zh-CN" sz="2800" b="1" dirty="0">
                <a:latin typeface="+mn-ea"/>
                <a:ea typeface="+mn-ea"/>
              </a:rPr>
              <a:t>12</a:t>
            </a:r>
            <a:r>
              <a:rPr lang="zh-CN" altLang="en-US" sz="2800" b="1" dirty="0">
                <a:latin typeface="+mn-ea"/>
                <a:ea typeface="+mn-ea"/>
              </a:rPr>
              <a:t>个电极给出</a:t>
            </a:r>
            <a:r>
              <a:rPr lang="en-US" altLang="zh-CN" sz="2800" b="1" dirty="0">
                <a:latin typeface="+mn-ea"/>
                <a:ea typeface="+mn-ea"/>
              </a:rPr>
              <a:t>12</a:t>
            </a:r>
            <a:r>
              <a:rPr lang="zh-CN" altLang="en-US" sz="2800" b="1" dirty="0">
                <a:latin typeface="+mn-ea"/>
                <a:ea typeface="+mn-ea"/>
              </a:rPr>
              <a:t>个导联信号（</a:t>
            </a:r>
            <a:r>
              <a:rPr lang="en-US" altLang="zh-CN" sz="2800" b="1" dirty="0">
                <a:latin typeface="+mn-ea"/>
                <a:ea typeface="+mn-ea"/>
              </a:rPr>
              <a:t>12</a:t>
            </a:r>
            <a:r>
              <a:rPr lang="zh-CN" altLang="en-US" sz="2800" b="1" dirty="0">
                <a:latin typeface="+mn-ea"/>
                <a:ea typeface="+mn-ea"/>
              </a:rPr>
              <a:t>个一维信号），对</a:t>
            </a:r>
            <a:r>
              <a:rPr lang="en-US" altLang="zh-CN" sz="2800" b="1" dirty="0">
                <a:latin typeface="+mn-ea"/>
                <a:ea typeface="+mn-ea"/>
              </a:rPr>
              <a:t>12</a:t>
            </a:r>
            <a:r>
              <a:rPr lang="zh-CN" altLang="en-US" sz="2800" b="1" dirty="0">
                <a:latin typeface="+mn-ea"/>
                <a:ea typeface="+mn-ea"/>
              </a:rPr>
              <a:t>个通道的信号</a:t>
            </a:r>
            <a:r>
              <a:rPr lang="zh-CN" altLang="en-US" sz="2800" b="1" dirty="0" smtClean="0">
                <a:latin typeface="+mn-ea"/>
                <a:ea typeface="+mn-ea"/>
              </a:rPr>
              <a:t>进行综合处理</a:t>
            </a:r>
            <a:r>
              <a:rPr lang="zh-CN" altLang="en-US" sz="2800" b="1" dirty="0">
                <a:latin typeface="+mn-ea"/>
                <a:ea typeface="+mn-ea"/>
              </a:rPr>
              <a:t>，得到最终</a:t>
            </a:r>
            <a:r>
              <a:rPr lang="zh-CN" altLang="en-US" sz="2800" b="1" dirty="0" smtClean="0">
                <a:latin typeface="+mn-ea"/>
                <a:ea typeface="+mn-ea"/>
              </a:rPr>
              <a:t>的一个一维心电图</a:t>
            </a:r>
            <a:r>
              <a:rPr lang="zh-CN" altLang="en-US" sz="2800" b="1" dirty="0">
                <a:latin typeface="+mn-ea"/>
                <a:ea typeface="+mn-ea"/>
              </a:rPr>
              <a:t>。</a:t>
            </a:r>
          </a:p>
        </p:txBody>
      </p:sp>
      <p:sp>
        <p:nvSpPr>
          <p:cNvPr id="9" name="Text Box 5"/>
          <p:cNvSpPr txBox="1">
            <a:spLocks noChangeArrowheads="1"/>
          </p:cNvSpPr>
          <p:nvPr/>
        </p:nvSpPr>
        <p:spPr bwMode="auto">
          <a:xfrm>
            <a:off x="593304" y="5847622"/>
            <a:ext cx="772311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kumimoji="1" lang="zh-CN" altLang="en-US" sz="2400" b="1" dirty="0">
                <a:latin typeface="Times New Roman" pitchFamily="18" charset="0"/>
              </a:rPr>
              <a:t>小问题</a:t>
            </a:r>
            <a:r>
              <a:rPr kumimoji="1" lang="zh-CN" altLang="en-US" sz="2400" b="1" dirty="0" smtClean="0">
                <a:latin typeface="Times New Roman" pitchFamily="18" charset="0"/>
              </a:rPr>
              <a:t>：</a:t>
            </a:r>
            <a:r>
              <a:rPr kumimoji="1" lang="en-US" altLang="zh-CN" sz="2400" b="1" dirty="0" smtClean="0">
                <a:latin typeface="Times New Roman" pitchFamily="18" charset="0"/>
              </a:rPr>
              <a:t>1</a:t>
            </a:r>
            <a:r>
              <a:rPr kumimoji="1" lang="zh-CN" altLang="en-US" sz="2400" b="1" dirty="0" smtClean="0">
                <a:latin typeface="Times New Roman" pitchFamily="18" charset="0"/>
              </a:rPr>
              <a:t>）心电信号有工频干扰，工频频率？</a:t>
            </a:r>
            <a:endParaRPr kumimoji="1" lang="en-US" altLang="zh-CN" sz="2400" b="1" dirty="0" smtClean="0">
              <a:latin typeface="Times New Roman" pitchFamily="18" charset="0"/>
            </a:endParaRPr>
          </a:p>
          <a:p>
            <a:pPr algn="l">
              <a:spcBef>
                <a:spcPct val="50000"/>
              </a:spcBef>
            </a:pPr>
            <a:r>
              <a:rPr kumimoji="1" lang="en-US" altLang="zh-CN" sz="2400" b="1" dirty="0">
                <a:latin typeface="Times New Roman" pitchFamily="18" charset="0"/>
                <a:sym typeface="Wingdings" pitchFamily="2" charset="2"/>
              </a:rPr>
              <a:t> </a:t>
            </a:r>
            <a:r>
              <a:rPr kumimoji="1" lang="en-US" altLang="zh-CN" sz="2400" b="1" dirty="0" smtClean="0">
                <a:latin typeface="Times New Roman" pitchFamily="18" charset="0"/>
                <a:sym typeface="Wingdings" pitchFamily="2" charset="2"/>
              </a:rPr>
              <a:t>               2</a:t>
            </a:r>
            <a:r>
              <a:rPr kumimoji="1" lang="zh-CN" altLang="en-US" sz="2400" b="1" dirty="0" smtClean="0">
                <a:latin typeface="Times New Roman" pitchFamily="18" charset="0"/>
                <a:sym typeface="Wingdings" pitchFamily="2" charset="2"/>
              </a:rPr>
              <a:t>）国内外工频频率是一样的吗？</a:t>
            </a:r>
            <a:endParaRPr lang="zh-CN" altLang="en-US" sz="2400" b="1" dirty="0">
              <a:sym typeface="Wingdings" pitchFamily="2" charset="2"/>
            </a:endParaRPr>
          </a:p>
        </p:txBody>
      </p:sp>
    </p:spTree>
    <p:extLst>
      <p:ext uri="{BB962C8B-B14F-4D97-AF65-F5344CB8AC3E}">
        <p14:creationId xmlns:p14="http://schemas.microsoft.com/office/powerpoint/2010/main" val="427932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8"/>
                                        </p:tgtEl>
                                        <p:attrNameLst>
                                          <p:attrName>style.visibility</p:attrName>
                                        </p:attrNameLst>
                                      </p:cBhvr>
                                      <p:to>
                                        <p:strVal val="visible"/>
                                      </p:to>
                                    </p:set>
                                    <p:anim calcmode="lin" valueType="num">
                                      <p:cBhvr additive="base">
                                        <p:cTn id="7" dur="500" fill="hold"/>
                                        <p:tgtEl>
                                          <p:spTgt spid="43018"/>
                                        </p:tgtEl>
                                        <p:attrNameLst>
                                          <p:attrName>ppt_x</p:attrName>
                                        </p:attrNameLst>
                                      </p:cBhvr>
                                      <p:tavLst>
                                        <p:tav tm="0">
                                          <p:val>
                                            <p:strVal val="#ppt_x"/>
                                          </p:val>
                                        </p:tav>
                                        <p:tav tm="100000">
                                          <p:val>
                                            <p:strVal val="#ppt_x"/>
                                          </p:val>
                                        </p:tav>
                                      </p:tavLst>
                                    </p:anim>
                                    <p:anim calcmode="lin" valueType="num">
                                      <p:cBhvr additive="base">
                                        <p:cTn id="8" dur="500" fill="hold"/>
                                        <p:tgtEl>
                                          <p:spTgt spid="430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012"/>
                                        </p:tgtEl>
                                        <p:attrNameLst>
                                          <p:attrName>style.visibility</p:attrName>
                                        </p:attrNameLst>
                                      </p:cBhvr>
                                      <p:to>
                                        <p:strVal val="visible"/>
                                      </p:to>
                                    </p:set>
                                    <p:anim calcmode="lin" valueType="num">
                                      <p:cBhvr additive="base">
                                        <p:cTn id="13" dur="500" fill="hold"/>
                                        <p:tgtEl>
                                          <p:spTgt spid="43012"/>
                                        </p:tgtEl>
                                        <p:attrNameLst>
                                          <p:attrName>ppt_x</p:attrName>
                                        </p:attrNameLst>
                                      </p:cBhvr>
                                      <p:tavLst>
                                        <p:tav tm="0">
                                          <p:val>
                                            <p:strVal val="#ppt_x"/>
                                          </p:val>
                                        </p:tav>
                                        <p:tav tm="100000">
                                          <p:val>
                                            <p:strVal val="#ppt_x"/>
                                          </p:val>
                                        </p:tav>
                                      </p:tavLst>
                                    </p:anim>
                                    <p:anim calcmode="lin" valueType="num">
                                      <p:cBhvr additive="base">
                                        <p:cTn id="14" dur="500" fill="hold"/>
                                        <p:tgtEl>
                                          <p:spTgt spid="4301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3015"/>
                                        </p:tgtEl>
                                        <p:attrNameLst>
                                          <p:attrName>style.visibility</p:attrName>
                                        </p:attrNameLst>
                                      </p:cBhvr>
                                      <p:to>
                                        <p:strVal val="visible"/>
                                      </p:to>
                                    </p:set>
                                    <p:anim calcmode="lin" valueType="num">
                                      <p:cBhvr additive="base">
                                        <p:cTn id="17" dur="500" fill="hold"/>
                                        <p:tgtEl>
                                          <p:spTgt spid="43015"/>
                                        </p:tgtEl>
                                        <p:attrNameLst>
                                          <p:attrName>ppt_x</p:attrName>
                                        </p:attrNameLst>
                                      </p:cBhvr>
                                      <p:tavLst>
                                        <p:tav tm="0">
                                          <p:val>
                                            <p:strVal val="#ppt_x"/>
                                          </p:val>
                                        </p:tav>
                                        <p:tav tm="100000">
                                          <p:val>
                                            <p:strVal val="#ppt_x"/>
                                          </p:val>
                                        </p:tav>
                                      </p:tavLst>
                                    </p:anim>
                                    <p:anim calcmode="lin" valueType="num">
                                      <p:cBhvr additive="base">
                                        <p:cTn id="18" dur="500" fill="hold"/>
                                        <p:tgtEl>
                                          <p:spTgt spid="4301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3016"/>
                                        </p:tgtEl>
                                        <p:attrNameLst>
                                          <p:attrName>style.visibility</p:attrName>
                                        </p:attrNameLst>
                                      </p:cBhvr>
                                      <p:to>
                                        <p:strVal val="visible"/>
                                      </p:to>
                                    </p:set>
                                    <p:anim calcmode="lin" valueType="num">
                                      <p:cBhvr additive="base">
                                        <p:cTn id="21" dur="500" fill="hold"/>
                                        <p:tgtEl>
                                          <p:spTgt spid="43016"/>
                                        </p:tgtEl>
                                        <p:attrNameLst>
                                          <p:attrName>ppt_x</p:attrName>
                                        </p:attrNameLst>
                                      </p:cBhvr>
                                      <p:tavLst>
                                        <p:tav tm="0">
                                          <p:val>
                                            <p:strVal val="#ppt_x"/>
                                          </p:val>
                                        </p:tav>
                                        <p:tav tm="100000">
                                          <p:val>
                                            <p:strVal val="#ppt_x"/>
                                          </p:val>
                                        </p:tav>
                                      </p:tavLst>
                                    </p:anim>
                                    <p:anim calcmode="lin" valueType="num">
                                      <p:cBhvr additive="base">
                                        <p:cTn id="22" dur="500" fill="hold"/>
                                        <p:tgtEl>
                                          <p:spTgt spid="430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 calcmode="lin" valueType="num">
                                      <p:cBhvr additive="base">
                                        <p:cTn id="3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9">
                                            <p:txEl>
                                              <p:pRg st="1" end="1"/>
                                            </p:txEl>
                                          </p:spTgt>
                                        </p:tgtEl>
                                        <p:attrNameLst>
                                          <p:attrName>style.visibility</p:attrName>
                                        </p:attrNameLst>
                                      </p:cBhvr>
                                      <p:to>
                                        <p:strVal val="visible"/>
                                      </p:to>
                                    </p:set>
                                    <p:anim calcmode="lin" valueType="num">
                                      <p:cBhvr additive="base">
                                        <p:cTn id="39"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p:bldP spid="43018"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BA95BD74-D52F-4B23-91D4-53D49A3CCC8B}" type="slidenum">
              <a:rPr lang="en-US" altLang="zh-CN"/>
              <a:pPr/>
              <a:t>19</a:t>
            </a:fld>
            <a:endParaRPr lang="en-US" altLang="zh-CN"/>
          </a:p>
        </p:txBody>
      </p:sp>
      <p:sp>
        <p:nvSpPr>
          <p:cNvPr id="17410" name="Text Box 2"/>
          <p:cNvSpPr txBox="1">
            <a:spLocks noChangeArrowheads="1"/>
          </p:cNvSpPr>
          <p:nvPr/>
        </p:nvSpPr>
        <p:spPr bwMode="auto">
          <a:xfrm>
            <a:off x="323850" y="548680"/>
            <a:ext cx="74168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3600" b="1" dirty="0">
                <a:latin typeface="Times New Roman" pitchFamily="18" charset="0"/>
              </a:rPr>
              <a:t>（</a:t>
            </a:r>
            <a:r>
              <a:rPr kumimoji="1" lang="en-US" altLang="zh-CN" sz="3600" b="1" dirty="0">
                <a:latin typeface="Times New Roman" pitchFamily="18" charset="0"/>
              </a:rPr>
              <a:t>2</a:t>
            </a:r>
            <a:r>
              <a:rPr kumimoji="1" lang="zh-CN" altLang="en-US" sz="3600" b="1" dirty="0">
                <a:latin typeface="Times New Roman" pitchFamily="18" charset="0"/>
              </a:rPr>
              <a:t>） 周期信号与 非周期信号</a:t>
            </a:r>
          </a:p>
        </p:txBody>
      </p:sp>
      <p:graphicFrame>
        <p:nvGraphicFramePr>
          <p:cNvPr id="17411" name="Object 3"/>
          <p:cNvGraphicFramePr>
            <a:graphicFrameLocks noChangeAspect="1"/>
          </p:cNvGraphicFramePr>
          <p:nvPr>
            <p:extLst>
              <p:ext uri="{D42A27DB-BD31-4B8C-83A1-F6EECF244321}">
                <p14:modId xmlns:p14="http://schemas.microsoft.com/office/powerpoint/2010/main" val="3812591647"/>
              </p:ext>
            </p:extLst>
          </p:nvPr>
        </p:nvGraphicFramePr>
        <p:xfrm>
          <a:off x="2699792" y="3501008"/>
          <a:ext cx="2938463" cy="509588"/>
        </p:xfrm>
        <a:graphic>
          <a:graphicData uri="http://schemas.openxmlformats.org/presentationml/2006/ole">
            <mc:AlternateContent xmlns:mc="http://schemas.openxmlformats.org/markup-compatibility/2006">
              <mc:Choice xmlns:v="urn:schemas-microsoft-com:vml" Requires="v">
                <p:oleObj spid="_x0000_s17530" name="公式" r:id="rId3" imgW="1002960" imgH="203040" progId="Equation.3">
                  <p:embed/>
                </p:oleObj>
              </mc:Choice>
              <mc:Fallback>
                <p:oleObj name="公式" r:id="rId3" imgW="1002960" imgH="203040" progId="Equation.3">
                  <p:embed/>
                  <p:pic>
                    <p:nvPicPr>
                      <p:cNvPr id="0" name="Object 3"/>
                      <p:cNvPicPr>
                        <a:picLocks noChangeAspect="1" noChangeArrowheads="1"/>
                      </p:cNvPicPr>
                      <p:nvPr/>
                    </p:nvPicPr>
                    <p:blipFill>
                      <a:blip r:embed="rId4">
                        <a:lum bright="4000"/>
                        <a:extLst>
                          <a:ext uri="{28A0092B-C50C-407E-A947-70E740481C1C}">
                            <a14:useLocalDpi xmlns:a14="http://schemas.microsoft.com/office/drawing/2010/main" val="0"/>
                          </a:ext>
                        </a:extLst>
                      </a:blip>
                      <a:srcRect/>
                      <a:stretch>
                        <a:fillRect/>
                      </a:stretch>
                    </p:blipFill>
                    <p:spPr bwMode="auto">
                      <a:xfrm>
                        <a:off x="2699792" y="3501008"/>
                        <a:ext cx="2938463" cy="50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2" name="Object 4"/>
          <p:cNvGraphicFramePr>
            <a:graphicFrameLocks noChangeAspect="1"/>
          </p:cNvGraphicFramePr>
          <p:nvPr>
            <p:extLst>
              <p:ext uri="{D42A27DB-BD31-4B8C-83A1-F6EECF244321}">
                <p14:modId xmlns:p14="http://schemas.microsoft.com/office/powerpoint/2010/main" val="2202248284"/>
              </p:ext>
            </p:extLst>
          </p:nvPr>
        </p:nvGraphicFramePr>
        <p:xfrm>
          <a:off x="5796136" y="3501008"/>
          <a:ext cx="2849562" cy="458787"/>
        </p:xfrm>
        <a:graphic>
          <a:graphicData uri="http://schemas.openxmlformats.org/presentationml/2006/ole">
            <mc:AlternateContent xmlns:mc="http://schemas.openxmlformats.org/markup-compatibility/2006">
              <mc:Choice xmlns:v="urn:schemas-microsoft-com:vml" Requires="v">
                <p:oleObj spid="_x0000_s17531" name="Equation" r:id="rId5" imgW="1079280" imgH="203040" progId="Equation.3">
                  <p:embed/>
                </p:oleObj>
              </mc:Choice>
              <mc:Fallback>
                <p:oleObj name="Equation" r:id="rId5" imgW="1079280" imgH="203040" progId="Equation.3">
                  <p:embed/>
                  <p:pic>
                    <p:nvPicPr>
                      <p:cNvPr id="0" name="Object 4"/>
                      <p:cNvPicPr>
                        <a:picLocks noChangeAspect="1" noChangeArrowheads="1"/>
                      </p:cNvPicPr>
                      <p:nvPr/>
                    </p:nvPicPr>
                    <p:blipFill>
                      <a:blip r:embed="rId6">
                        <a:lum bright="4000"/>
                        <a:extLst>
                          <a:ext uri="{28A0092B-C50C-407E-A947-70E740481C1C}">
                            <a14:useLocalDpi xmlns:a14="http://schemas.microsoft.com/office/drawing/2010/main" val="0"/>
                          </a:ext>
                        </a:extLst>
                      </a:blip>
                      <a:srcRect/>
                      <a:stretch>
                        <a:fillRect/>
                      </a:stretch>
                    </p:blipFill>
                    <p:spPr bwMode="auto">
                      <a:xfrm>
                        <a:off x="5796136" y="3501008"/>
                        <a:ext cx="2849562"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13" name="Text Box 5"/>
          <p:cNvSpPr txBox="1">
            <a:spLocks noChangeArrowheads="1"/>
          </p:cNvSpPr>
          <p:nvPr/>
        </p:nvSpPr>
        <p:spPr bwMode="auto">
          <a:xfrm>
            <a:off x="1619672" y="4149080"/>
            <a:ext cx="6985000"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3000" b="1" dirty="0">
                <a:latin typeface="Times New Roman" pitchFamily="18" charset="0"/>
              </a:rPr>
              <a:t>k </a:t>
            </a:r>
            <a:r>
              <a:rPr kumimoji="1" lang="zh-CN" altLang="en-US" sz="3000" b="1" dirty="0">
                <a:latin typeface="Times New Roman" pitchFamily="18" charset="0"/>
              </a:rPr>
              <a:t>为整数，</a:t>
            </a:r>
            <a:r>
              <a:rPr kumimoji="1" lang="en-US" altLang="zh-CN" sz="3000" b="1" dirty="0">
                <a:latin typeface="Times New Roman" pitchFamily="18" charset="0"/>
              </a:rPr>
              <a:t>N </a:t>
            </a:r>
            <a:r>
              <a:rPr kumimoji="1" lang="zh-CN" altLang="en-US" sz="3000" b="1" dirty="0">
                <a:latin typeface="Times New Roman" pitchFamily="18" charset="0"/>
              </a:rPr>
              <a:t>为正整数，</a:t>
            </a:r>
            <a:r>
              <a:rPr kumimoji="1" lang="en-US" altLang="zh-CN" sz="3000" b="1" dirty="0">
                <a:latin typeface="Times New Roman" pitchFamily="18" charset="0"/>
              </a:rPr>
              <a:t>n + </a:t>
            </a:r>
            <a:r>
              <a:rPr kumimoji="1" lang="en-US" altLang="zh-CN" sz="3000" b="1" dirty="0" err="1">
                <a:latin typeface="Times New Roman" pitchFamily="18" charset="0"/>
              </a:rPr>
              <a:t>kN</a:t>
            </a:r>
            <a:r>
              <a:rPr kumimoji="1" lang="en-US" altLang="zh-CN" sz="3000" b="1" dirty="0">
                <a:latin typeface="Times New Roman" pitchFamily="18" charset="0"/>
              </a:rPr>
              <a:t> </a:t>
            </a:r>
            <a:r>
              <a:rPr kumimoji="1" lang="zh-CN" altLang="en-US" sz="3000" b="1" dirty="0">
                <a:latin typeface="Times New Roman" pitchFamily="18" charset="0"/>
              </a:rPr>
              <a:t>为整数</a:t>
            </a:r>
          </a:p>
          <a:p>
            <a:pPr algn="l">
              <a:spcBef>
                <a:spcPct val="50000"/>
              </a:spcBef>
            </a:pPr>
            <a:r>
              <a:rPr kumimoji="1" lang="zh-CN" altLang="en-US" sz="3000" b="1" dirty="0">
                <a:latin typeface="Times New Roman" pitchFamily="18" charset="0"/>
              </a:rPr>
              <a:t>周期为 </a:t>
            </a:r>
            <a:r>
              <a:rPr kumimoji="1" lang="en-US" altLang="zh-CN" sz="3000" b="1" dirty="0">
                <a:latin typeface="Times New Roman" pitchFamily="18" charset="0"/>
              </a:rPr>
              <a:t>T </a:t>
            </a:r>
            <a:r>
              <a:rPr kumimoji="1" lang="zh-CN" altLang="en-US" sz="3000" b="1" dirty="0">
                <a:latin typeface="Times New Roman" pitchFamily="18" charset="0"/>
              </a:rPr>
              <a:t>和 </a:t>
            </a:r>
            <a:r>
              <a:rPr kumimoji="1" lang="en-US" altLang="zh-CN" sz="3000" b="1" dirty="0">
                <a:latin typeface="Times New Roman" pitchFamily="18" charset="0"/>
              </a:rPr>
              <a:t>N </a:t>
            </a:r>
            <a:r>
              <a:rPr kumimoji="1" lang="zh-CN" altLang="en-US" sz="3000" b="1" dirty="0">
                <a:latin typeface="Times New Roman" pitchFamily="18" charset="0"/>
              </a:rPr>
              <a:t>。</a:t>
            </a:r>
          </a:p>
        </p:txBody>
      </p:sp>
      <p:sp>
        <p:nvSpPr>
          <p:cNvPr id="17414" name="Rectangle 6"/>
          <p:cNvSpPr>
            <a:spLocks noChangeArrowheads="1"/>
          </p:cNvSpPr>
          <p:nvPr/>
        </p:nvSpPr>
        <p:spPr bwMode="auto">
          <a:xfrm>
            <a:off x="899592" y="1412776"/>
            <a:ext cx="7129463" cy="21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tx1"/>
              </a:buClr>
              <a:buFontTx/>
              <a:buChar char="•"/>
            </a:pPr>
            <a:r>
              <a:rPr lang="zh-CN" altLang="en-US" sz="3200" b="1" dirty="0"/>
              <a:t>按照时间函数的周期性，信号可以分为</a:t>
            </a:r>
            <a:r>
              <a:rPr lang="zh-CN" altLang="en-US" sz="3200" b="1" dirty="0">
                <a:solidFill>
                  <a:srgbClr val="FF0000"/>
                </a:solidFill>
              </a:rPr>
              <a:t>周期信号</a:t>
            </a:r>
            <a:r>
              <a:rPr lang="zh-CN" altLang="en-US" sz="3200" b="1" dirty="0"/>
              <a:t>与</a:t>
            </a:r>
            <a:r>
              <a:rPr lang="zh-CN" altLang="en-US" sz="3200" b="1" dirty="0">
                <a:solidFill>
                  <a:srgbClr val="FF0000"/>
                </a:solidFill>
              </a:rPr>
              <a:t>非周期信号</a:t>
            </a:r>
            <a:r>
              <a:rPr lang="zh-CN" altLang="en-US" sz="3200" b="1" dirty="0"/>
              <a:t>。</a:t>
            </a:r>
          </a:p>
          <a:p>
            <a:pPr marL="342900" indent="-342900" algn="l">
              <a:spcBef>
                <a:spcPct val="20000"/>
              </a:spcBef>
              <a:buClr>
                <a:schemeClr val="tx1"/>
              </a:buClr>
              <a:buFontTx/>
              <a:buChar char="•"/>
            </a:pPr>
            <a:r>
              <a:rPr lang="zh-CN" altLang="en-US" sz="3200" b="1" dirty="0">
                <a:solidFill>
                  <a:srgbClr val="FF0000"/>
                </a:solidFill>
              </a:rPr>
              <a:t>周期信号</a:t>
            </a:r>
            <a:r>
              <a:rPr lang="zh-CN" altLang="en-US" sz="3200" b="1" dirty="0"/>
              <a:t>每隔一个固定的时间间隔重复变化。</a:t>
            </a:r>
          </a:p>
        </p:txBody>
      </p:sp>
      <p:sp>
        <p:nvSpPr>
          <p:cNvPr id="17415" name="Rectangle 7"/>
          <p:cNvSpPr>
            <a:spLocks noChangeArrowheads="1"/>
          </p:cNvSpPr>
          <p:nvPr/>
        </p:nvSpPr>
        <p:spPr bwMode="auto">
          <a:xfrm>
            <a:off x="1000420" y="5624708"/>
            <a:ext cx="67691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tx1"/>
              </a:buClr>
              <a:buFontTx/>
              <a:buChar char="•"/>
            </a:pPr>
            <a:r>
              <a:rPr lang="zh-CN" altLang="en-US" sz="3200" b="1" dirty="0">
                <a:solidFill>
                  <a:srgbClr val="FF0000"/>
                </a:solidFill>
              </a:rPr>
              <a:t>非周期信号</a:t>
            </a:r>
            <a:r>
              <a:rPr lang="zh-CN" altLang="en-US" sz="3200" b="1" dirty="0"/>
              <a:t>不具备</a:t>
            </a:r>
            <a:r>
              <a:rPr lang="zh-CN" altLang="en-US" sz="3200" b="1" dirty="0" smtClean="0"/>
              <a:t>重复性，或者说其周期为无穷大。</a:t>
            </a:r>
            <a:endParaRPr lang="zh-CN" alt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414">
                                            <p:txEl>
                                              <p:pRg st="0" end="0"/>
                                            </p:txEl>
                                          </p:spTgt>
                                        </p:tgtEl>
                                        <p:attrNameLst>
                                          <p:attrName>style.visibility</p:attrName>
                                        </p:attrNameLst>
                                      </p:cBhvr>
                                      <p:to>
                                        <p:strVal val="visible"/>
                                      </p:to>
                                    </p:set>
                                    <p:anim calcmode="lin" valueType="num">
                                      <p:cBhvr additive="base">
                                        <p:cTn id="7" dur="500" fill="hold"/>
                                        <p:tgtEl>
                                          <p:spTgt spid="174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414">
                                            <p:txEl>
                                              <p:pRg st="1" end="1"/>
                                            </p:txEl>
                                          </p:spTgt>
                                        </p:tgtEl>
                                        <p:attrNameLst>
                                          <p:attrName>style.visibility</p:attrName>
                                        </p:attrNameLst>
                                      </p:cBhvr>
                                      <p:to>
                                        <p:strVal val="visible"/>
                                      </p:to>
                                    </p:set>
                                    <p:anim calcmode="lin" valueType="num">
                                      <p:cBhvr additive="base">
                                        <p:cTn id="13" dur="500" fill="hold"/>
                                        <p:tgtEl>
                                          <p:spTgt spid="174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411"/>
                                        </p:tgtEl>
                                        <p:attrNameLst>
                                          <p:attrName>style.visibility</p:attrName>
                                        </p:attrNameLst>
                                      </p:cBhvr>
                                      <p:to>
                                        <p:strVal val="visible"/>
                                      </p:to>
                                    </p:set>
                                    <p:anim calcmode="lin" valueType="num">
                                      <p:cBhvr additive="base">
                                        <p:cTn id="19" dur="500" fill="hold"/>
                                        <p:tgtEl>
                                          <p:spTgt spid="17411"/>
                                        </p:tgtEl>
                                        <p:attrNameLst>
                                          <p:attrName>ppt_x</p:attrName>
                                        </p:attrNameLst>
                                      </p:cBhvr>
                                      <p:tavLst>
                                        <p:tav tm="0">
                                          <p:val>
                                            <p:strVal val="#ppt_x"/>
                                          </p:val>
                                        </p:tav>
                                        <p:tav tm="100000">
                                          <p:val>
                                            <p:strVal val="#ppt_x"/>
                                          </p:val>
                                        </p:tav>
                                      </p:tavLst>
                                    </p:anim>
                                    <p:anim calcmode="lin" valueType="num">
                                      <p:cBhvr additive="base">
                                        <p:cTn id="20" dur="500" fill="hold"/>
                                        <p:tgtEl>
                                          <p:spTgt spid="1741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7412"/>
                                        </p:tgtEl>
                                        <p:attrNameLst>
                                          <p:attrName>style.visibility</p:attrName>
                                        </p:attrNameLst>
                                      </p:cBhvr>
                                      <p:to>
                                        <p:strVal val="visible"/>
                                      </p:to>
                                    </p:set>
                                    <p:anim calcmode="lin" valueType="num">
                                      <p:cBhvr additive="base">
                                        <p:cTn id="25" dur="500" fill="hold"/>
                                        <p:tgtEl>
                                          <p:spTgt spid="17412"/>
                                        </p:tgtEl>
                                        <p:attrNameLst>
                                          <p:attrName>ppt_x</p:attrName>
                                        </p:attrNameLst>
                                      </p:cBhvr>
                                      <p:tavLst>
                                        <p:tav tm="0">
                                          <p:val>
                                            <p:strVal val="#ppt_x"/>
                                          </p:val>
                                        </p:tav>
                                        <p:tav tm="100000">
                                          <p:val>
                                            <p:strVal val="#ppt_x"/>
                                          </p:val>
                                        </p:tav>
                                      </p:tavLst>
                                    </p:anim>
                                    <p:anim calcmode="lin" valueType="num">
                                      <p:cBhvr additive="base">
                                        <p:cTn id="26"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7413">
                                            <p:txEl>
                                              <p:pRg st="0" end="0"/>
                                            </p:txEl>
                                          </p:spTgt>
                                        </p:tgtEl>
                                        <p:attrNameLst>
                                          <p:attrName>style.visibility</p:attrName>
                                        </p:attrNameLst>
                                      </p:cBhvr>
                                      <p:to>
                                        <p:strVal val="visible"/>
                                      </p:to>
                                    </p:set>
                                    <p:anim calcmode="lin" valueType="num">
                                      <p:cBhvr additive="base">
                                        <p:cTn id="31"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413">
                                            <p:txEl>
                                              <p:pRg st="0" end="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7413">
                                            <p:txEl>
                                              <p:pRg st="1" end="1"/>
                                            </p:txEl>
                                          </p:spTgt>
                                        </p:tgtEl>
                                        <p:attrNameLst>
                                          <p:attrName>style.visibility</p:attrName>
                                        </p:attrNameLst>
                                      </p:cBhvr>
                                      <p:to>
                                        <p:strVal val="visible"/>
                                      </p:to>
                                    </p:set>
                                    <p:anim calcmode="lin" valueType="num">
                                      <p:cBhvr additive="base">
                                        <p:cTn id="35" dur="500" fill="hold"/>
                                        <p:tgtEl>
                                          <p:spTgt spid="17413">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74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7415">
                                            <p:txEl>
                                              <p:pRg st="0" end="0"/>
                                            </p:txEl>
                                          </p:spTgt>
                                        </p:tgtEl>
                                        <p:attrNameLst>
                                          <p:attrName>style.visibility</p:attrName>
                                        </p:attrNameLst>
                                      </p:cBhvr>
                                      <p:to>
                                        <p:strVal val="visible"/>
                                      </p:to>
                                    </p:set>
                                    <p:anim calcmode="lin" valueType="num">
                                      <p:cBhvr additive="base">
                                        <p:cTn id="41" dur="500" fill="hold"/>
                                        <p:tgtEl>
                                          <p:spTgt spid="17415">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74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6254A51E-2CF8-427E-807A-8FEAFA413BE3}" type="slidenum">
              <a:rPr lang="en-US" altLang="zh-CN"/>
              <a:pPr/>
              <a:t>20</a:t>
            </a:fld>
            <a:endParaRPr lang="en-US" altLang="zh-CN"/>
          </a:p>
        </p:txBody>
      </p:sp>
      <p:sp>
        <p:nvSpPr>
          <p:cNvPr id="18434" name="Text Box 2"/>
          <p:cNvSpPr txBox="1">
            <a:spLocks noChangeArrowheads="1"/>
          </p:cNvSpPr>
          <p:nvPr/>
        </p:nvSpPr>
        <p:spPr bwMode="auto">
          <a:xfrm>
            <a:off x="539750" y="333375"/>
            <a:ext cx="67691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3600" b="1">
                <a:latin typeface="Times New Roman" pitchFamily="18" charset="0"/>
              </a:rPr>
              <a:t>（</a:t>
            </a:r>
            <a:r>
              <a:rPr kumimoji="1" lang="en-US" altLang="zh-CN" sz="3600" b="1">
                <a:latin typeface="Times New Roman" pitchFamily="18" charset="0"/>
              </a:rPr>
              <a:t>3</a:t>
            </a:r>
            <a:r>
              <a:rPr kumimoji="1" lang="zh-CN" altLang="en-US" sz="3600" b="1">
                <a:latin typeface="Times New Roman" pitchFamily="18" charset="0"/>
              </a:rPr>
              <a:t>）确定性信号与随机信号</a:t>
            </a:r>
          </a:p>
        </p:txBody>
      </p:sp>
      <p:sp>
        <p:nvSpPr>
          <p:cNvPr id="18435" name="Rectangle 3"/>
          <p:cNvSpPr>
            <a:spLocks noChangeArrowheads="1"/>
          </p:cNvSpPr>
          <p:nvPr/>
        </p:nvSpPr>
        <p:spPr bwMode="auto">
          <a:xfrm>
            <a:off x="755650" y="1196975"/>
            <a:ext cx="8064500" cy="544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lnSpc>
                <a:spcPct val="120000"/>
              </a:lnSpc>
              <a:spcBef>
                <a:spcPct val="20000"/>
              </a:spcBef>
              <a:buClr>
                <a:schemeClr val="tx1"/>
              </a:buClr>
              <a:buFontTx/>
              <a:buChar char="•"/>
            </a:pPr>
            <a:r>
              <a:rPr lang="zh-CN" altLang="en-US" sz="3200" b="1" dirty="0"/>
              <a:t>按照时间函数的确定性，信号可以分为</a:t>
            </a:r>
            <a:r>
              <a:rPr lang="zh-CN" altLang="en-US" sz="3200" b="1" dirty="0">
                <a:solidFill>
                  <a:srgbClr val="FF0000"/>
                </a:solidFill>
              </a:rPr>
              <a:t>确定性信号</a:t>
            </a:r>
            <a:r>
              <a:rPr lang="zh-CN" altLang="en-US" sz="3200" b="1" dirty="0"/>
              <a:t>与</a:t>
            </a:r>
            <a:r>
              <a:rPr lang="zh-CN" altLang="en-US" sz="3200" b="1" dirty="0">
                <a:solidFill>
                  <a:srgbClr val="FF0000"/>
                </a:solidFill>
              </a:rPr>
              <a:t>非确定性信号</a:t>
            </a:r>
            <a:r>
              <a:rPr lang="zh-CN" altLang="en-US" sz="3200" b="1" dirty="0"/>
              <a:t>。</a:t>
            </a:r>
          </a:p>
          <a:p>
            <a:pPr marL="342900" indent="-342900" algn="l">
              <a:lnSpc>
                <a:spcPct val="120000"/>
              </a:lnSpc>
              <a:spcBef>
                <a:spcPct val="20000"/>
              </a:spcBef>
              <a:buClr>
                <a:schemeClr val="tx1"/>
              </a:buClr>
              <a:buFontTx/>
              <a:buChar char="•"/>
            </a:pPr>
            <a:r>
              <a:rPr lang="zh-CN" altLang="en-US" sz="3200" b="1" dirty="0">
                <a:solidFill>
                  <a:srgbClr val="FF0000"/>
                </a:solidFill>
              </a:rPr>
              <a:t>确定性信号</a:t>
            </a:r>
            <a:r>
              <a:rPr lang="zh-CN" altLang="en-US" sz="3200" b="1" dirty="0"/>
              <a:t>是以确定的时间函数表示的信号，即信号在任意时刻的取值能精确确定。</a:t>
            </a:r>
          </a:p>
          <a:p>
            <a:pPr marL="342900" indent="-342900" algn="l">
              <a:lnSpc>
                <a:spcPct val="120000"/>
              </a:lnSpc>
              <a:spcBef>
                <a:spcPct val="20000"/>
              </a:spcBef>
              <a:buClr>
                <a:schemeClr val="tx1"/>
              </a:buClr>
              <a:buFontTx/>
              <a:buChar char="•"/>
            </a:pPr>
            <a:r>
              <a:rPr lang="zh-CN" altLang="en-US" sz="2800" b="1" dirty="0">
                <a:latin typeface="楷体_GB2312" pitchFamily="49" charset="-122"/>
                <a:ea typeface="楷体_GB2312" pitchFamily="49" charset="-122"/>
              </a:rPr>
              <a:t>例：</a:t>
            </a:r>
          </a:p>
          <a:p>
            <a:pPr marL="742950" lvl="1" indent="-285750" algn="l">
              <a:lnSpc>
                <a:spcPct val="120000"/>
              </a:lnSpc>
              <a:spcBef>
                <a:spcPct val="20000"/>
              </a:spcBef>
              <a:buClr>
                <a:schemeClr val="tx1"/>
              </a:buClr>
              <a:buFontTx/>
              <a:buChar char="–"/>
            </a:pPr>
            <a:r>
              <a:rPr lang="zh-CN" altLang="en-US" sz="2400" b="1" dirty="0">
                <a:latin typeface="楷体_GB2312" pitchFamily="49" charset="-122"/>
                <a:ea typeface="楷体_GB2312" pitchFamily="49" charset="-122"/>
              </a:rPr>
              <a:t>正弦波信号：可用幅度、频率和相位三个参量来描述。</a:t>
            </a:r>
          </a:p>
          <a:p>
            <a:pPr marL="742950" lvl="1" indent="-285750" algn="l">
              <a:lnSpc>
                <a:spcPct val="120000"/>
              </a:lnSpc>
              <a:spcBef>
                <a:spcPct val="20000"/>
              </a:spcBef>
              <a:buClr>
                <a:schemeClr val="tx1"/>
              </a:buClr>
              <a:buFontTx/>
              <a:buChar char="–"/>
            </a:pPr>
            <a:r>
              <a:rPr lang="zh-CN" altLang="en-US" sz="2400" b="1" dirty="0">
                <a:latin typeface="楷体_GB2312" pitchFamily="49" charset="-122"/>
                <a:ea typeface="楷体_GB2312" pitchFamily="49" charset="-122"/>
              </a:rPr>
              <a:t>阶跃信号：可用幅度和时间两个参量描述。</a:t>
            </a:r>
          </a:p>
          <a:p>
            <a:pPr marL="342900" indent="-342900" algn="l">
              <a:lnSpc>
                <a:spcPct val="120000"/>
              </a:lnSpc>
              <a:spcBef>
                <a:spcPct val="20000"/>
              </a:spcBef>
              <a:buClr>
                <a:schemeClr val="tx1"/>
              </a:buClr>
              <a:buFontTx/>
              <a:buChar char="•"/>
            </a:pPr>
            <a:r>
              <a:rPr lang="zh-CN" altLang="en-US" sz="3200" b="1" dirty="0"/>
              <a:t>本课程主要学习确定性信号的</a:t>
            </a:r>
            <a:r>
              <a:rPr lang="zh-CN" altLang="en-US" sz="3200" b="1" dirty="0" smtClean="0"/>
              <a:t>处理。</a:t>
            </a:r>
            <a:endParaRPr lang="zh-CN" altLang="en-US" sz="3200" b="1" dirty="0"/>
          </a:p>
          <a:p>
            <a:pPr marL="342900" indent="-342900" algn="l">
              <a:lnSpc>
                <a:spcPct val="120000"/>
              </a:lnSpc>
              <a:spcBef>
                <a:spcPct val="20000"/>
              </a:spcBef>
              <a:buClr>
                <a:schemeClr val="tx1"/>
              </a:buClr>
              <a:buFontTx/>
              <a:buChar char="•"/>
            </a:pPr>
            <a:endParaRPr lang="en-US" altLang="zh-CN" sz="3200" b="1" dirty="0"/>
          </a:p>
        </p:txBody>
      </p:sp>
      <p:graphicFrame>
        <p:nvGraphicFramePr>
          <p:cNvPr id="2" name="对象 1"/>
          <p:cNvGraphicFramePr>
            <a:graphicFrameLocks noChangeAspect="1"/>
          </p:cNvGraphicFramePr>
          <p:nvPr>
            <p:extLst>
              <p:ext uri="{D42A27DB-BD31-4B8C-83A1-F6EECF244321}">
                <p14:modId xmlns:p14="http://schemas.microsoft.com/office/powerpoint/2010/main" val="72871762"/>
              </p:ext>
            </p:extLst>
          </p:nvPr>
        </p:nvGraphicFramePr>
        <p:xfrm>
          <a:off x="3962400" y="3867150"/>
          <a:ext cx="1651000" cy="406400"/>
        </p:xfrm>
        <a:graphic>
          <a:graphicData uri="http://schemas.openxmlformats.org/presentationml/2006/ole">
            <mc:AlternateContent xmlns:mc="http://schemas.openxmlformats.org/markup-compatibility/2006">
              <mc:Choice xmlns:v="urn:schemas-microsoft-com:vml" Requires="v">
                <p:oleObj spid="_x0000_s114724" name="Equation" r:id="rId3" imgW="825480" imgH="203040" progId="Equation.DSMT4">
                  <p:embed/>
                </p:oleObj>
              </mc:Choice>
              <mc:Fallback>
                <p:oleObj name="Equation" r:id="rId3" imgW="825480" imgH="203040" progId="Equation.DSMT4">
                  <p:embed/>
                  <p:pic>
                    <p:nvPicPr>
                      <p:cNvPr id="0" name="Object 13"/>
                      <p:cNvPicPr>
                        <a:picLocks noChangeAspect="1" noChangeArrowheads="1"/>
                      </p:cNvPicPr>
                      <p:nvPr/>
                    </p:nvPicPr>
                    <p:blipFill>
                      <a:blip r:embed="rId4">
                        <a:lum bright="-100000"/>
                      </a:blip>
                      <a:srcRect/>
                      <a:stretch>
                        <a:fillRect/>
                      </a:stretch>
                    </p:blipFill>
                    <p:spPr bwMode="auto">
                      <a:xfrm>
                        <a:off x="3962400" y="3867150"/>
                        <a:ext cx="1651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diamond(in)">
                                      <p:cBhvr>
                                        <p:cTn id="7" dur="20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checkerboard(across)">
                                      <p:cBhvr>
                                        <p:cTn id="12" dur="500"/>
                                        <p:tgtEl>
                                          <p:spTgt spid="184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checkerboard(across)">
                                      <p:cBhvr>
                                        <p:cTn id="17" dur="500"/>
                                        <p:tgtEl>
                                          <p:spTgt spid="184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checkerboard(across)">
                                      <p:cBhvr>
                                        <p:cTn id="22" dur="500"/>
                                        <p:tgtEl>
                                          <p:spTgt spid="1843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2"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18435">
                                            <p:txEl>
                                              <p:pRg st="4" end="4"/>
                                            </p:txEl>
                                          </p:spTgt>
                                        </p:tgtEl>
                                        <p:attrNameLst>
                                          <p:attrName>style.visibility</p:attrName>
                                        </p:attrNameLst>
                                      </p:cBhvr>
                                      <p:to>
                                        <p:strVal val="visible"/>
                                      </p:to>
                                    </p:set>
                                    <p:animEffect transition="in" filter="checkerboard(across)">
                                      <p:cBhvr>
                                        <p:cTn id="34" dur="500"/>
                                        <p:tgtEl>
                                          <p:spTgt spid="18435">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 presetClass="entr" presetSubtype="10" fill="hold" nodeType="clickEffect">
                                  <p:stCondLst>
                                    <p:cond delay="0"/>
                                  </p:stCondLst>
                                  <p:childTnLst>
                                    <p:set>
                                      <p:cBhvr>
                                        <p:cTn id="38" dur="1" fill="hold">
                                          <p:stCondLst>
                                            <p:cond delay="0"/>
                                          </p:stCondLst>
                                        </p:cTn>
                                        <p:tgtEl>
                                          <p:spTgt spid="18435">
                                            <p:txEl>
                                              <p:pRg st="5" end="5"/>
                                            </p:txEl>
                                          </p:spTgt>
                                        </p:tgtEl>
                                        <p:attrNameLst>
                                          <p:attrName>style.visibility</p:attrName>
                                        </p:attrNameLst>
                                      </p:cBhvr>
                                      <p:to>
                                        <p:strVal val="visible"/>
                                      </p:to>
                                    </p:set>
                                    <p:animEffect transition="in" filter="checkerboard(across)">
                                      <p:cBhvr>
                                        <p:cTn id="39"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F5886BE0-8E0A-41E9-ABB2-BE9455D02DB8}" type="slidenum">
              <a:rPr lang="en-US" altLang="zh-CN"/>
              <a:pPr/>
              <a:t>21</a:t>
            </a:fld>
            <a:endParaRPr lang="en-US" altLang="zh-CN"/>
          </a:p>
        </p:txBody>
      </p:sp>
      <p:sp>
        <p:nvSpPr>
          <p:cNvPr id="57346" name="Text Box 2"/>
          <p:cNvSpPr txBox="1">
            <a:spLocks noChangeArrowheads="1"/>
          </p:cNvSpPr>
          <p:nvPr/>
        </p:nvSpPr>
        <p:spPr bwMode="auto">
          <a:xfrm>
            <a:off x="539750" y="333375"/>
            <a:ext cx="67691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3600" b="1">
                <a:latin typeface="Times New Roman" pitchFamily="18" charset="0"/>
              </a:rPr>
              <a:t>（</a:t>
            </a:r>
            <a:r>
              <a:rPr kumimoji="1" lang="en-US" altLang="zh-CN" sz="3600" b="1">
                <a:latin typeface="Times New Roman" pitchFamily="18" charset="0"/>
              </a:rPr>
              <a:t>3</a:t>
            </a:r>
            <a:r>
              <a:rPr kumimoji="1" lang="zh-CN" altLang="en-US" sz="3600" b="1">
                <a:latin typeface="Times New Roman" pitchFamily="18" charset="0"/>
              </a:rPr>
              <a:t>）确定性信号与随机信号</a:t>
            </a:r>
          </a:p>
        </p:txBody>
      </p:sp>
      <p:sp>
        <p:nvSpPr>
          <p:cNvPr id="57347" name="Rectangle 3"/>
          <p:cNvSpPr>
            <a:spLocks noChangeArrowheads="1"/>
          </p:cNvSpPr>
          <p:nvPr/>
        </p:nvSpPr>
        <p:spPr bwMode="auto">
          <a:xfrm>
            <a:off x="755650" y="1052513"/>
            <a:ext cx="8064500" cy="544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lnSpc>
                <a:spcPct val="120000"/>
              </a:lnSpc>
              <a:spcBef>
                <a:spcPct val="20000"/>
              </a:spcBef>
              <a:buClr>
                <a:schemeClr val="tx1"/>
              </a:buClr>
              <a:buFontTx/>
              <a:buChar char="•"/>
            </a:pPr>
            <a:r>
              <a:rPr lang="zh-CN" altLang="en-US" sz="2600" b="1" dirty="0">
                <a:latin typeface="宋体" pitchFamily="2" charset="-122"/>
              </a:rPr>
              <a:t>非确定性信号（又称随机信号）不是时间的函数，即信号在任意时刻的取值不能精确确定，取值随机。</a:t>
            </a:r>
          </a:p>
          <a:p>
            <a:pPr marL="342900" indent="-342900" algn="l">
              <a:lnSpc>
                <a:spcPct val="120000"/>
              </a:lnSpc>
              <a:spcBef>
                <a:spcPct val="20000"/>
              </a:spcBef>
              <a:buClr>
                <a:schemeClr val="tx1"/>
              </a:buClr>
              <a:buFontTx/>
              <a:buChar char="•"/>
            </a:pPr>
            <a:r>
              <a:rPr lang="zh-CN" altLang="en-US" sz="2600" b="1" dirty="0">
                <a:solidFill>
                  <a:srgbClr val="FF0000"/>
                </a:solidFill>
                <a:latin typeface="宋体" pitchFamily="2" charset="-122"/>
              </a:rPr>
              <a:t>随机信号</a:t>
            </a:r>
            <a:r>
              <a:rPr lang="zh-CN" altLang="en-US" sz="2600" b="1" dirty="0">
                <a:latin typeface="宋体" pitchFamily="2" charset="-122"/>
              </a:rPr>
              <a:t>不能用有限的参量加以描述。也无法对它的未来值确定性地预测。它只能通过统计学的方法来描述。</a:t>
            </a:r>
          </a:p>
          <a:p>
            <a:pPr marL="342900" indent="-342900" algn="l">
              <a:lnSpc>
                <a:spcPct val="120000"/>
              </a:lnSpc>
              <a:spcBef>
                <a:spcPct val="20000"/>
              </a:spcBef>
              <a:buClr>
                <a:schemeClr val="tx1"/>
              </a:buClr>
              <a:buFontTx/>
              <a:buChar char="•"/>
            </a:pPr>
            <a:r>
              <a:rPr lang="zh-CN" altLang="en-US" sz="2600" b="1" dirty="0">
                <a:latin typeface="宋体" pitchFamily="2" charset="-122"/>
              </a:rPr>
              <a:t>例：许多自然现象所发生的信号、语音信号、图象信号、噪声都是随机信号。它们具有幅度</a:t>
            </a:r>
            <a:r>
              <a:rPr lang="en-US" altLang="zh-CN" sz="2600" b="1" dirty="0">
                <a:latin typeface="宋体" pitchFamily="2" charset="-122"/>
              </a:rPr>
              <a:t>(</a:t>
            </a:r>
            <a:r>
              <a:rPr lang="zh-CN" altLang="en-US" sz="2600" b="1" dirty="0">
                <a:latin typeface="宋体" pitchFamily="2" charset="-122"/>
              </a:rPr>
              <a:t>能量</a:t>
            </a:r>
            <a:r>
              <a:rPr lang="en-US" altLang="zh-CN" sz="2600" b="1" dirty="0">
                <a:latin typeface="宋体" pitchFamily="2" charset="-122"/>
              </a:rPr>
              <a:t>)</a:t>
            </a:r>
            <a:r>
              <a:rPr lang="zh-CN" altLang="en-US" sz="2600" b="1" dirty="0">
                <a:latin typeface="宋体" pitchFamily="2" charset="-122"/>
              </a:rPr>
              <a:t>随机性、或具有发生时间上的随机性或二都兼有之。</a:t>
            </a:r>
          </a:p>
          <a:p>
            <a:pPr marL="342900" indent="-342900" algn="l">
              <a:lnSpc>
                <a:spcPct val="120000"/>
              </a:lnSpc>
              <a:spcBef>
                <a:spcPct val="20000"/>
              </a:spcBef>
              <a:buClr>
                <a:schemeClr val="tx1"/>
              </a:buClr>
              <a:buFontTx/>
              <a:buChar char="•"/>
            </a:pPr>
            <a:r>
              <a:rPr lang="zh-CN" altLang="en-US" sz="2600" b="1" dirty="0"/>
              <a:t>随机信号</a:t>
            </a:r>
            <a:r>
              <a:rPr lang="zh-CN" altLang="en-US" sz="2600" b="1"/>
              <a:t>主要</a:t>
            </a:r>
            <a:r>
              <a:rPr lang="zh-CN" altLang="en-US" sz="2600" b="1" smtClean="0"/>
              <a:t>在研究生课程：</a:t>
            </a:r>
            <a:r>
              <a:rPr lang="en-US" altLang="zh-CN" sz="2600" b="1" smtClean="0"/>
              <a:t>《</a:t>
            </a:r>
            <a:r>
              <a:rPr lang="zh-CN" altLang="en-US" sz="2600" b="1" dirty="0"/>
              <a:t>随机过程</a:t>
            </a:r>
            <a:r>
              <a:rPr lang="en-US" altLang="zh-CN" sz="2600" b="1" dirty="0" smtClean="0"/>
              <a:t>》</a:t>
            </a:r>
            <a:r>
              <a:rPr lang="zh-CN" altLang="en-US" sz="2600" b="1" dirty="0" smtClean="0"/>
              <a:t>、</a:t>
            </a:r>
            <a:r>
              <a:rPr lang="en-US" altLang="zh-CN" sz="2600" b="1" dirty="0" smtClean="0"/>
              <a:t>《</a:t>
            </a:r>
            <a:r>
              <a:rPr lang="zh-CN" altLang="en-US" sz="2600" b="1" dirty="0" smtClean="0"/>
              <a:t>现代数字信号处理</a:t>
            </a:r>
            <a:r>
              <a:rPr lang="en-US" altLang="zh-CN" sz="2600" b="1" dirty="0" smtClean="0"/>
              <a:t>》</a:t>
            </a:r>
            <a:r>
              <a:rPr lang="zh-CN" altLang="en-US" sz="2600" b="1" dirty="0" smtClean="0"/>
              <a:t>等课程</a:t>
            </a:r>
            <a:r>
              <a:rPr lang="zh-CN" altLang="en-US" sz="2600" b="1" dirty="0"/>
              <a:t>中</a:t>
            </a:r>
            <a:r>
              <a:rPr lang="zh-CN" altLang="en-US" sz="2600" b="1" dirty="0" smtClean="0"/>
              <a:t>学习。</a:t>
            </a:r>
            <a:endParaRPr lang="zh-CN" altLang="en-US" sz="2600" b="1" dirty="0">
              <a:latin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5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7347">
                                            <p:txEl>
                                              <p:pRg st="1" end="1"/>
                                            </p:txEl>
                                          </p:spTgt>
                                        </p:tgtEl>
                                        <p:attrNameLst>
                                          <p:attrName>style.visibility</p:attrName>
                                        </p:attrNameLst>
                                      </p:cBhvr>
                                      <p:to>
                                        <p:strVal val="visible"/>
                                      </p:to>
                                    </p:set>
                                    <p:anim calcmode="lin" valueType="num">
                                      <p:cBhvr additive="base">
                                        <p:cTn id="13" dur="500" fill="hold"/>
                                        <p:tgtEl>
                                          <p:spTgt spid="573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3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7347">
                                            <p:txEl>
                                              <p:pRg st="2" end="2"/>
                                            </p:txEl>
                                          </p:spTgt>
                                        </p:tgtEl>
                                        <p:attrNameLst>
                                          <p:attrName>style.visibility</p:attrName>
                                        </p:attrNameLst>
                                      </p:cBhvr>
                                      <p:to>
                                        <p:strVal val="visible"/>
                                      </p:to>
                                    </p:set>
                                    <p:anim calcmode="lin" valueType="num">
                                      <p:cBhvr additive="base">
                                        <p:cTn id="19" dur="5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7347">
                                            <p:txEl>
                                              <p:pRg st="3" end="3"/>
                                            </p:txEl>
                                          </p:spTgt>
                                        </p:tgtEl>
                                        <p:attrNameLst>
                                          <p:attrName>style.visibility</p:attrName>
                                        </p:attrNameLst>
                                      </p:cBhvr>
                                      <p:to>
                                        <p:strVal val="visible"/>
                                      </p:to>
                                    </p:set>
                                    <p:anim calcmode="lin" valueType="num">
                                      <p:cBhvr additive="base">
                                        <p:cTn id="25" dur="500" fill="hold"/>
                                        <p:tgtEl>
                                          <p:spTgt spid="573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734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灯片编号占位符 3"/>
          <p:cNvSpPr>
            <a:spLocks noGrp="1"/>
          </p:cNvSpPr>
          <p:nvPr>
            <p:ph type="sldNum" sz="quarter" idx="12"/>
          </p:nvPr>
        </p:nvSpPr>
        <p:spPr/>
        <p:txBody>
          <a:bodyPr/>
          <a:lstStyle/>
          <a:p>
            <a:fld id="{983CD5EB-6EE8-4D88-920D-7A05709A64DD}" type="slidenum">
              <a:rPr lang="en-US" altLang="zh-CN"/>
              <a:pPr/>
              <a:t>22</a:t>
            </a:fld>
            <a:endParaRPr lang="en-US" altLang="zh-CN"/>
          </a:p>
        </p:txBody>
      </p:sp>
      <p:sp>
        <p:nvSpPr>
          <p:cNvPr id="19458" name="Text Box 2"/>
          <p:cNvSpPr txBox="1">
            <a:spLocks noChangeArrowheads="1"/>
          </p:cNvSpPr>
          <p:nvPr/>
        </p:nvSpPr>
        <p:spPr bwMode="auto">
          <a:xfrm>
            <a:off x="838200" y="381000"/>
            <a:ext cx="5678488"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3600" b="1">
                <a:latin typeface="Times New Roman" pitchFamily="18" charset="0"/>
              </a:rPr>
              <a:t>（</a:t>
            </a:r>
            <a:r>
              <a:rPr kumimoji="1" lang="en-US" altLang="zh-CN" sz="3600" b="1">
                <a:latin typeface="Times New Roman" pitchFamily="18" charset="0"/>
              </a:rPr>
              <a:t>4</a:t>
            </a:r>
            <a:r>
              <a:rPr kumimoji="1" lang="zh-CN" altLang="en-US" sz="3600" b="1">
                <a:latin typeface="Times New Roman" pitchFamily="18" charset="0"/>
              </a:rPr>
              <a:t>） 功率信号与能量信号</a:t>
            </a:r>
          </a:p>
        </p:txBody>
      </p:sp>
      <p:graphicFrame>
        <p:nvGraphicFramePr>
          <p:cNvPr id="19459" name="Object 3"/>
          <p:cNvGraphicFramePr>
            <a:graphicFrameLocks noChangeAspect="1"/>
          </p:cNvGraphicFramePr>
          <p:nvPr/>
        </p:nvGraphicFramePr>
        <p:xfrm>
          <a:off x="3276600" y="2420938"/>
          <a:ext cx="3905250" cy="930275"/>
        </p:xfrm>
        <a:graphic>
          <a:graphicData uri="http://schemas.openxmlformats.org/presentationml/2006/ole">
            <mc:AlternateContent xmlns:mc="http://schemas.openxmlformats.org/markup-compatibility/2006">
              <mc:Choice xmlns:v="urn:schemas-microsoft-com:vml" Requires="v">
                <p:oleObj spid="_x0000_s19684" name="公式" r:id="rId3" imgW="1384200" imgH="330120" progId="Equation.3">
                  <p:embed/>
                </p:oleObj>
              </mc:Choice>
              <mc:Fallback>
                <p:oleObj name="公式" r:id="rId3" imgW="1384200" imgH="330120" progId="Equation.3">
                  <p:embed/>
                  <p:pic>
                    <p:nvPicPr>
                      <p:cNvPr id="0" name="Object 3"/>
                      <p:cNvPicPr>
                        <a:picLocks noChangeAspect="1" noChangeArrowheads="1"/>
                      </p:cNvPicPr>
                      <p:nvPr/>
                    </p:nvPicPr>
                    <p:blipFill>
                      <a:blip r:embed="rId4">
                        <a:lum bright="-14000"/>
                        <a:extLst>
                          <a:ext uri="{28A0092B-C50C-407E-A947-70E740481C1C}">
                            <a14:useLocalDpi xmlns:a14="http://schemas.microsoft.com/office/drawing/2010/main" val="0"/>
                          </a:ext>
                        </a:extLst>
                      </a:blip>
                      <a:srcRect/>
                      <a:stretch>
                        <a:fillRect/>
                      </a:stretch>
                    </p:blipFill>
                    <p:spPr bwMode="auto">
                      <a:xfrm>
                        <a:off x="3276600" y="2420938"/>
                        <a:ext cx="3905250" cy="930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0" name="Object 4"/>
          <p:cNvGraphicFramePr>
            <a:graphicFrameLocks noChangeAspect="1"/>
          </p:cNvGraphicFramePr>
          <p:nvPr>
            <p:extLst>
              <p:ext uri="{D42A27DB-BD31-4B8C-83A1-F6EECF244321}">
                <p14:modId xmlns:p14="http://schemas.microsoft.com/office/powerpoint/2010/main" val="4257960218"/>
              </p:ext>
            </p:extLst>
          </p:nvPr>
        </p:nvGraphicFramePr>
        <p:xfrm>
          <a:off x="3131840" y="3284984"/>
          <a:ext cx="3176587" cy="1157287"/>
        </p:xfrm>
        <a:graphic>
          <a:graphicData uri="http://schemas.openxmlformats.org/presentationml/2006/ole">
            <mc:AlternateContent xmlns:mc="http://schemas.openxmlformats.org/markup-compatibility/2006">
              <mc:Choice xmlns:v="urn:schemas-microsoft-com:vml" Requires="v">
                <p:oleObj spid="_x0000_s19685" name="Microsoft 公式 3.0" r:id="rId5" imgW="1180800" imgH="431640" progId="Equation.3">
                  <p:embed/>
                </p:oleObj>
              </mc:Choice>
              <mc:Fallback>
                <p:oleObj name="Microsoft 公式 3.0" r:id="rId5" imgW="1180800" imgH="431640" progId="Equation.3">
                  <p:embed/>
                  <p:pic>
                    <p:nvPicPr>
                      <p:cNvPr id="0" name="Object 4"/>
                      <p:cNvPicPr>
                        <a:picLocks noChangeAspect="1" noChangeArrowheads="1"/>
                      </p:cNvPicPr>
                      <p:nvPr/>
                    </p:nvPicPr>
                    <p:blipFill>
                      <a:blip r:embed="rId6">
                        <a:lum bright="-8000"/>
                        <a:extLst>
                          <a:ext uri="{28A0092B-C50C-407E-A947-70E740481C1C}">
                            <a14:useLocalDpi xmlns:a14="http://schemas.microsoft.com/office/drawing/2010/main" val="0"/>
                          </a:ext>
                        </a:extLst>
                      </a:blip>
                      <a:srcRect/>
                      <a:stretch>
                        <a:fillRect/>
                      </a:stretch>
                    </p:blipFill>
                    <p:spPr bwMode="auto">
                      <a:xfrm>
                        <a:off x="3131840" y="3284984"/>
                        <a:ext cx="3176587" cy="1157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1" name="WordArt 5"/>
          <p:cNvSpPr>
            <a:spLocks noChangeArrowheads="1" noChangeShapeType="1" noTextEdit="1"/>
          </p:cNvSpPr>
          <p:nvPr/>
        </p:nvSpPr>
        <p:spPr bwMode="auto">
          <a:xfrm>
            <a:off x="611188" y="2419350"/>
            <a:ext cx="2163762" cy="9906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r>
              <a:rPr lang="zh-CN" altLang="en-US" sz="3600" i="1" kern="10">
                <a:ln w="9525">
                  <a:round/>
                  <a:headEnd/>
                  <a:tailEnd/>
                </a:ln>
                <a:gradFill rotWithShape="0">
                  <a:gsLst>
                    <a:gs pos="0">
                      <a:srgbClr val="FFE701"/>
                    </a:gs>
                    <a:gs pos="100000">
                      <a:srgbClr val="FE3E02"/>
                    </a:gs>
                  </a:gsLst>
                  <a:lin ang="5400000" scaled="1"/>
                </a:gradFill>
                <a:latin typeface="宋体"/>
                <a:ea typeface="宋体"/>
              </a:rPr>
              <a:t>能量信号</a:t>
            </a:r>
          </a:p>
        </p:txBody>
      </p:sp>
      <p:sp>
        <p:nvSpPr>
          <p:cNvPr id="19462" name="WordArt 6"/>
          <p:cNvSpPr>
            <a:spLocks noChangeArrowheads="1" noChangeShapeType="1" noTextEdit="1"/>
          </p:cNvSpPr>
          <p:nvPr/>
        </p:nvSpPr>
        <p:spPr bwMode="auto">
          <a:xfrm>
            <a:off x="466725" y="4940300"/>
            <a:ext cx="2133600" cy="1081088"/>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r>
              <a:rPr lang="zh-CN" altLang="en-US" sz="3600" i="1" kern="10" dirty="0">
                <a:ln w="9525">
                  <a:round/>
                  <a:headEnd/>
                  <a:tailEnd/>
                </a:ln>
                <a:gradFill rotWithShape="0">
                  <a:gsLst>
                    <a:gs pos="0">
                      <a:srgbClr val="FFE701"/>
                    </a:gs>
                    <a:gs pos="100000">
                      <a:srgbClr val="FE3E02"/>
                    </a:gs>
                  </a:gsLst>
                  <a:lin ang="5400000" scaled="1"/>
                </a:gradFill>
                <a:latin typeface="宋体"/>
                <a:ea typeface="宋体"/>
              </a:rPr>
              <a:t>功率信号</a:t>
            </a:r>
          </a:p>
        </p:txBody>
      </p:sp>
      <p:graphicFrame>
        <p:nvGraphicFramePr>
          <p:cNvPr id="19463" name="Object 7"/>
          <p:cNvGraphicFramePr>
            <a:graphicFrameLocks noChangeAspect="1"/>
          </p:cNvGraphicFramePr>
          <p:nvPr>
            <p:extLst>
              <p:ext uri="{D42A27DB-BD31-4B8C-83A1-F6EECF244321}">
                <p14:modId xmlns:p14="http://schemas.microsoft.com/office/powerpoint/2010/main" val="445834176"/>
              </p:ext>
            </p:extLst>
          </p:nvPr>
        </p:nvGraphicFramePr>
        <p:xfrm>
          <a:off x="2867739" y="4802982"/>
          <a:ext cx="4416425" cy="969962"/>
        </p:xfrm>
        <a:graphic>
          <a:graphicData uri="http://schemas.openxmlformats.org/presentationml/2006/ole">
            <mc:AlternateContent xmlns:mc="http://schemas.openxmlformats.org/markup-compatibility/2006">
              <mc:Choice xmlns:v="urn:schemas-microsoft-com:vml" Requires="v">
                <p:oleObj spid="_x0000_s19686" name="Equation" r:id="rId7" imgW="1841400" imgH="406080" progId="Equation.DSMT4">
                  <p:embed/>
                </p:oleObj>
              </mc:Choice>
              <mc:Fallback>
                <p:oleObj name="Equation" r:id="rId7" imgW="1841400" imgH="406080" progId="Equation.DSMT4">
                  <p:embed/>
                  <p:pic>
                    <p:nvPicPr>
                      <p:cNvPr id="0" name="Object 7"/>
                      <p:cNvPicPr>
                        <a:picLocks noChangeAspect="1" noChangeArrowheads="1"/>
                      </p:cNvPicPr>
                      <p:nvPr/>
                    </p:nvPicPr>
                    <p:blipFill>
                      <a:blip r:embed="rId8">
                        <a:lum bright="-14000"/>
                        <a:extLst>
                          <a:ext uri="{28A0092B-C50C-407E-A947-70E740481C1C}">
                            <a14:useLocalDpi xmlns:a14="http://schemas.microsoft.com/office/drawing/2010/main" val="0"/>
                          </a:ext>
                        </a:extLst>
                      </a:blip>
                      <a:srcRect/>
                      <a:stretch>
                        <a:fillRect/>
                      </a:stretch>
                    </p:blipFill>
                    <p:spPr bwMode="auto">
                      <a:xfrm>
                        <a:off x="2867739" y="4802982"/>
                        <a:ext cx="4416425" cy="969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4" name="Object 8"/>
          <p:cNvGraphicFramePr>
            <a:graphicFrameLocks noChangeAspect="1"/>
          </p:cNvGraphicFramePr>
          <p:nvPr>
            <p:extLst>
              <p:ext uri="{D42A27DB-BD31-4B8C-83A1-F6EECF244321}">
                <p14:modId xmlns:p14="http://schemas.microsoft.com/office/powerpoint/2010/main" val="3143375839"/>
              </p:ext>
            </p:extLst>
          </p:nvPr>
        </p:nvGraphicFramePr>
        <p:xfrm>
          <a:off x="3059113" y="5661248"/>
          <a:ext cx="4770438" cy="1042987"/>
        </p:xfrm>
        <a:graphic>
          <a:graphicData uri="http://schemas.openxmlformats.org/presentationml/2006/ole">
            <mc:AlternateContent xmlns:mc="http://schemas.openxmlformats.org/markup-compatibility/2006">
              <mc:Choice xmlns:v="urn:schemas-microsoft-com:vml" Requires="v">
                <p:oleObj spid="_x0000_s19687" name="Equation" r:id="rId9" imgW="1968480" imgH="431640" progId="Equation.DSMT4">
                  <p:embed/>
                </p:oleObj>
              </mc:Choice>
              <mc:Fallback>
                <p:oleObj name="Equation" r:id="rId9" imgW="1968480" imgH="431640" progId="Equation.DSMT4">
                  <p:embed/>
                  <p:pic>
                    <p:nvPicPr>
                      <p:cNvPr id="0" name="Object 8"/>
                      <p:cNvPicPr>
                        <a:picLocks noChangeAspect="1" noChangeArrowheads="1"/>
                      </p:cNvPicPr>
                      <p:nvPr/>
                    </p:nvPicPr>
                    <p:blipFill>
                      <a:blip r:embed="rId10">
                        <a:lum bright="-8000"/>
                        <a:extLst>
                          <a:ext uri="{28A0092B-C50C-407E-A947-70E740481C1C}">
                            <a14:useLocalDpi xmlns:a14="http://schemas.microsoft.com/office/drawing/2010/main" val="0"/>
                          </a:ext>
                        </a:extLst>
                      </a:blip>
                      <a:srcRect/>
                      <a:stretch>
                        <a:fillRect/>
                      </a:stretch>
                    </p:blipFill>
                    <p:spPr bwMode="auto">
                      <a:xfrm>
                        <a:off x="3059113" y="5661248"/>
                        <a:ext cx="4770438" cy="1042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5" name="Text Box 9"/>
          <p:cNvSpPr txBox="1">
            <a:spLocks noChangeArrowheads="1"/>
          </p:cNvSpPr>
          <p:nvPr/>
        </p:nvSpPr>
        <p:spPr bwMode="auto">
          <a:xfrm>
            <a:off x="735013" y="3683000"/>
            <a:ext cx="210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3200" b="1">
                <a:latin typeface="Times New Roman" pitchFamily="18" charset="0"/>
              </a:rPr>
              <a:t>能量有限</a:t>
            </a:r>
          </a:p>
        </p:txBody>
      </p:sp>
      <p:sp>
        <p:nvSpPr>
          <p:cNvPr id="19466" name="Rectangle 10"/>
          <p:cNvSpPr>
            <a:spLocks noChangeArrowheads="1"/>
          </p:cNvSpPr>
          <p:nvPr/>
        </p:nvSpPr>
        <p:spPr bwMode="auto">
          <a:xfrm>
            <a:off x="1187450" y="6040438"/>
            <a:ext cx="18716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2800" b="1">
                <a:latin typeface="Times New Roman" pitchFamily="18" charset="0"/>
              </a:rPr>
              <a:t>功率有限</a:t>
            </a:r>
          </a:p>
        </p:txBody>
      </p:sp>
      <p:sp>
        <p:nvSpPr>
          <p:cNvPr id="19467" name="Rectangle 11"/>
          <p:cNvSpPr>
            <a:spLocks noChangeArrowheads="1"/>
          </p:cNvSpPr>
          <p:nvPr/>
        </p:nvSpPr>
        <p:spPr bwMode="auto">
          <a:xfrm>
            <a:off x="1331913" y="1196975"/>
            <a:ext cx="7272337"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tx1"/>
              </a:buClr>
              <a:buFontTx/>
              <a:buChar char="•"/>
            </a:pPr>
            <a:r>
              <a:rPr lang="zh-CN" altLang="en-US" sz="3200" b="1"/>
              <a:t>按照时间信号的可积性，信号分为能量信号与功率信号。</a:t>
            </a:r>
          </a:p>
        </p:txBody>
      </p:sp>
      <p:sp>
        <p:nvSpPr>
          <p:cNvPr id="13" name="WordArt 6"/>
          <p:cNvSpPr>
            <a:spLocks noChangeArrowheads="1" noChangeShapeType="1" noTextEdit="1"/>
          </p:cNvSpPr>
          <p:nvPr/>
        </p:nvSpPr>
        <p:spPr bwMode="auto">
          <a:xfrm>
            <a:off x="5940152" y="3721894"/>
            <a:ext cx="3096344" cy="1081088"/>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r>
              <a:rPr lang="zh-CN" altLang="en-US" sz="3600" i="1" kern="10" dirty="0" smtClean="0">
                <a:ln w="9525">
                  <a:round/>
                  <a:headEnd/>
                  <a:tailEnd/>
                </a:ln>
                <a:gradFill rotWithShape="0">
                  <a:gsLst>
                    <a:gs pos="0">
                      <a:srgbClr val="FFE701"/>
                    </a:gs>
                    <a:gs pos="100000">
                      <a:srgbClr val="FE3E02"/>
                    </a:gs>
                  </a:gsLst>
                  <a:lin ang="5400000" scaled="1"/>
                </a:gradFill>
                <a:latin typeface="宋体"/>
                <a:ea typeface="宋体"/>
              </a:rPr>
              <a:t>问题：功率信号的能量？</a:t>
            </a:r>
            <a:endParaRPr lang="zh-CN" altLang="en-US" sz="3600" i="1" kern="10" dirty="0">
              <a:ln w="9525">
                <a:round/>
                <a:headEnd/>
                <a:tailEnd/>
              </a:ln>
              <a:gradFill rotWithShape="0">
                <a:gsLst>
                  <a:gs pos="0">
                    <a:srgbClr val="FFE701"/>
                  </a:gs>
                  <a:gs pos="100000">
                    <a:srgbClr val="FE3E02"/>
                  </a:gs>
                </a:gsLst>
                <a:lin ang="5400000" scaled="1"/>
              </a:gra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9467">
                                            <p:txEl>
                                              <p:pRg st="0" end="0"/>
                                            </p:txEl>
                                          </p:spTgt>
                                        </p:tgtEl>
                                        <p:attrNameLst>
                                          <p:attrName>style.visibility</p:attrName>
                                        </p:attrNameLst>
                                      </p:cBhvr>
                                      <p:to>
                                        <p:strVal val="visible"/>
                                      </p:to>
                                    </p:set>
                                    <p:animEffect transition="in" filter="blinds(horizontal)">
                                      <p:cBhvr>
                                        <p:cTn id="7" dur="500"/>
                                        <p:tgtEl>
                                          <p:spTgt spid="194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9461"/>
                                        </p:tgtEl>
                                        <p:attrNameLst>
                                          <p:attrName>style.visibility</p:attrName>
                                        </p:attrNameLst>
                                      </p:cBhvr>
                                      <p:to>
                                        <p:strVal val="visible"/>
                                      </p:to>
                                    </p:set>
                                    <p:anim calcmode="lin" valueType="num">
                                      <p:cBhvr additive="base">
                                        <p:cTn id="12" dur="500" fill="hold"/>
                                        <p:tgtEl>
                                          <p:spTgt spid="19461"/>
                                        </p:tgtEl>
                                        <p:attrNameLst>
                                          <p:attrName>ppt_x</p:attrName>
                                        </p:attrNameLst>
                                      </p:cBhvr>
                                      <p:tavLst>
                                        <p:tav tm="0">
                                          <p:val>
                                            <p:strVal val="#ppt_x"/>
                                          </p:val>
                                        </p:tav>
                                        <p:tav tm="100000">
                                          <p:val>
                                            <p:strVal val="#ppt_x"/>
                                          </p:val>
                                        </p:tav>
                                      </p:tavLst>
                                    </p:anim>
                                    <p:anim calcmode="lin" valueType="num">
                                      <p:cBhvr additive="base">
                                        <p:cTn id="13" dur="500" fill="hold"/>
                                        <p:tgtEl>
                                          <p:spTgt spid="19461"/>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19465"/>
                                        </p:tgtEl>
                                        <p:attrNameLst>
                                          <p:attrName>style.visibility</p:attrName>
                                        </p:attrNameLst>
                                      </p:cBhvr>
                                      <p:to>
                                        <p:strVal val="visible"/>
                                      </p:to>
                                    </p:set>
                                    <p:animEffect transition="in" filter="box(in)">
                                      <p:cBhvr>
                                        <p:cTn id="18" dur="500"/>
                                        <p:tgtEl>
                                          <p:spTgt spid="1946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9459"/>
                                        </p:tgtEl>
                                        <p:attrNameLst>
                                          <p:attrName>style.visibility</p:attrName>
                                        </p:attrNameLst>
                                      </p:cBhvr>
                                      <p:to>
                                        <p:strVal val="visible"/>
                                      </p:to>
                                    </p:set>
                                    <p:anim calcmode="lin" valueType="num">
                                      <p:cBhvr additive="base">
                                        <p:cTn id="23" dur="500" fill="hold"/>
                                        <p:tgtEl>
                                          <p:spTgt spid="19459"/>
                                        </p:tgtEl>
                                        <p:attrNameLst>
                                          <p:attrName>ppt_x</p:attrName>
                                        </p:attrNameLst>
                                      </p:cBhvr>
                                      <p:tavLst>
                                        <p:tav tm="0">
                                          <p:val>
                                            <p:strVal val="#ppt_x"/>
                                          </p:val>
                                        </p:tav>
                                        <p:tav tm="100000">
                                          <p:val>
                                            <p:strVal val="#ppt_x"/>
                                          </p:val>
                                        </p:tav>
                                      </p:tavLst>
                                    </p:anim>
                                    <p:anim calcmode="lin" valueType="num">
                                      <p:cBhvr additive="base">
                                        <p:cTn id="24" dur="500" fill="hold"/>
                                        <p:tgtEl>
                                          <p:spTgt spid="19459"/>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ntr" presetSubtype="16" fill="hold" nodeType="clickEffect">
                                  <p:stCondLst>
                                    <p:cond delay="0"/>
                                  </p:stCondLst>
                                  <p:childTnLst>
                                    <p:set>
                                      <p:cBhvr>
                                        <p:cTn id="28" dur="1" fill="hold">
                                          <p:stCondLst>
                                            <p:cond delay="0"/>
                                          </p:stCondLst>
                                        </p:cTn>
                                        <p:tgtEl>
                                          <p:spTgt spid="19460"/>
                                        </p:tgtEl>
                                        <p:attrNameLst>
                                          <p:attrName>style.visibility</p:attrName>
                                        </p:attrNameLst>
                                      </p:cBhvr>
                                      <p:to>
                                        <p:strVal val="visible"/>
                                      </p:to>
                                    </p:set>
                                    <p:animEffect transition="in" filter="box(in)">
                                      <p:cBhvr>
                                        <p:cTn id="29" dur="500"/>
                                        <p:tgtEl>
                                          <p:spTgt spid="1946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9462"/>
                                        </p:tgtEl>
                                        <p:attrNameLst>
                                          <p:attrName>style.visibility</p:attrName>
                                        </p:attrNameLst>
                                      </p:cBhvr>
                                      <p:to>
                                        <p:strVal val="visible"/>
                                      </p:to>
                                    </p:set>
                                    <p:anim calcmode="lin" valueType="num">
                                      <p:cBhvr additive="base">
                                        <p:cTn id="34" dur="500" fill="hold"/>
                                        <p:tgtEl>
                                          <p:spTgt spid="19462"/>
                                        </p:tgtEl>
                                        <p:attrNameLst>
                                          <p:attrName>ppt_x</p:attrName>
                                        </p:attrNameLst>
                                      </p:cBhvr>
                                      <p:tavLst>
                                        <p:tav tm="0">
                                          <p:val>
                                            <p:strVal val="#ppt_x"/>
                                          </p:val>
                                        </p:tav>
                                        <p:tav tm="100000">
                                          <p:val>
                                            <p:strVal val="#ppt_x"/>
                                          </p:val>
                                        </p:tav>
                                      </p:tavLst>
                                    </p:anim>
                                    <p:anim calcmode="lin" valueType="num">
                                      <p:cBhvr additive="base">
                                        <p:cTn id="35" dur="500" fill="hold"/>
                                        <p:tgtEl>
                                          <p:spTgt spid="19462"/>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9466"/>
                                        </p:tgtEl>
                                        <p:attrNameLst>
                                          <p:attrName>style.visibility</p:attrName>
                                        </p:attrNameLst>
                                      </p:cBhvr>
                                      <p:to>
                                        <p:strVal val="visible"/>
                                      </p:to>
                                    </p:set>
                                    <p:animEffect transition="in" filter="box(in)">
                                      <p:cBhvr>
                                        <p:cTn id="40" dur="500"/>
                                        <p:tgtEl>
                                          <p:spTgt spid="1946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19463"/>
                                        </p:tgtEl>
                                        <p:attrNameLst>
                                          <p:attrName>style.visibility</p:attrName>
                                        </p:attrNameLst>
                                      </p:cBhvr>
                                      <p:to>
                                        <p:strVal val="visible"/>
                                      </p:to>
                                    </p:set>
                                    <p:anim calcmode="lin" valueType="num">
                                      <p:cBhvr additive="base">
                                        <p:cTn id="45" dur="500" fill="hold"/>
                                        <p:tgtEl>
                                          <p:spTgt spid="19463"/>
                                        </p:tgtEl>
                                        <p:attrNameLst>
                                          <p:attrName>ppt_x</p:attrName>
                                        </p:attrNameLst>
                                      </p:cBhvr>
                                      <p:tavLst>
                                        <p:tav tm="0">
                                          <p:val>
                                            <p:strVal val="#ppt_x"/>
                                          </p:val>
                                        </p:tav>
                                        <p:tav tm="100000">
                                          <p:val>
                                            <p:strVal val="#ppt_x"/>
                                          </p:val>
                                        </p:tav>
                                      </p:tavLst>
                                    </p:anim>
                                    <p:anim calcmode="lin" valueType="num">
                                      <p:cBhvr additive="base">
                                        <p:cTn id="46" dur="500" fill="hold"/>
                                        <p:tgtEl>
                                          <p:spTgt spid="19463"/>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8" presetClass="entr" presetSubtype="16" fill="hold" nodeType="clickEffect">
                                  <p:stCondLst>
                                    <p:cond delay="0"/>
                                  </p:stCondLst>
                                  <p:childTnLst>
                                    <p:set>
                                      <p:cBhvr>
                                        <p:cTn id="50" dur="1" fill="hold">
                                          <p:stCondLst>
                                            <p:cond delay="0"/>
                                          </p:stCondLst>
                                        </p:cTn>
                                        <p:tgtEl>
                                          <p:spTgt spid="19464"/>
                                        </p:tgtEl>
                                        <p:attrNameLst>
                                          <p:attrName>style.visibility</p:attrName>
                                        </p:attrNameLst>
                                      </p:cBhvr>
                                      <p:to>
                                        <p:strVal val="visible"/>
                                      </p:to>
                                    </p:set>
                                    <p:animEffect transition="in" filter="diamond(in)">
                                      <p:cBhvr>
                                        <p:cTn id="51" dur="2000"/>
                                        <p:tgtEl>
                                          <p:spTgt spid="19464"/>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animBg="1"/>
      <p:bldP spid="19462" grpId="0" animBg="1"/>
      <p:bldP spid="19465" grpId="0"/>
      <p:bldP spid="19466"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9B5B05C7-D431-404D-9EF9-3935F60D3842}" type="slidenum">
              <a:rPr lang="en-US" altLang="zh-CN"/>
              <a:pPr/>
              <a:t>23</a:t>
            </a:fld>
            <a:endParaRPr lang="en-US" altLang="zh-CN"/>
          </a:p>
        </p:txBody>
      </p:sp>
      <p:sp>
        <p:nvSpPr>
          <p:cNvPr id="20482" name="WordArt 2"/>
          <p:cNvSpPr>
            <a:spLocks noChangeArrowheads="1" noChangeShapeType="1" noTextEdit="1"/>
          </p:cNvSpPr>
          <p:nvPr/>
        </p:nvSpPr>
        <p:spPr bwMode="auto">
          <a:xfrm>
            <a:off x="914400" y="914400"/>
            <a:ext cx="4724400" cy="990600"/>
          </a:xfrm>
          <a:prstGeom prst="rect">
            <a:avLst/>
          </a:prstGeom>
        </p:spPr>
        <p:txBody>
          <a:bodyPr wrap="none" fromWordArt="1">
            <a:prstTxWarp prst="textPlain">
              <a:avLst>
                <a:gd name="adj" fmla="val 50000"/>
              </a:avLst>
            </a:prstTxWarp>
          </a:bodyPr>
          <a:lstStyle/>
          <a:p>
            <a:r>
              <a:rPr lang="zh-CN" altLang="en-US" sz="3600" kern="10" dirty="0">
                <a:ln w="12700">
                  <a:solidFill>
                    <a:srgbClr val="EAEAEA"/>
                  </a:solidFill>
                  <a:miter lim="800000"/>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宋体"/>
                <a:ea typeface="宋体"/>
              </a:rPr>
              <a:t>周期信号、随机信号？</a:t>
            </a:r>
          </a:p>
        </p:txBody>
      </p:sp>
      <p:sp>
        <p:nvSpPr>
          <p:cNvPr id="20483" name="WordArt 3"/>
          <p:cNvSpPr>
            <a:spLocks noChangeArrowheads="1" noChangeShapeType="1" noTextEdit="1"/>
          </p:cNvSpPr>
          <p:nvPr/>
        </p:nvSpPr>
        <p:spPr bwMode="auto">
          <a:xfrm>
            <a:off x="762000" y="4267200"/>
            <a:ext cx="6248400" cy="990600"/>
          </a:xfrm>
          <a:prstGeom prst="rect">
            <a:avLst/>
          </a:prstGeom>
        </p:spPr>
        <p:txBody>
          <a:bodyPr wrap="none" fromWordArt="1">
            <a:prstTxWarp prst="textPlain">
              <a:avLst>
                <a:gd name="adj" fmla="val 50000"/>
              </a:avLst>
            </a:prstTxWarp>
          </a:bodyPr>
          <a:lstStyle/>
          <a:p>
            <a:r>
              <a:rPr lang="zh-CN" altLang="en-US" sz="3600" kern="10">
                <a:ln w="12700">
                  <a:solidFill>
                    <a:srgbClr val="EAEAEA"/>
                  </a:solidFill>
                  <a:miter lim="800000"/>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宋体"/>
                <a:ea typeface="宋体"/>
              </a:rPr>
              <a:t>非周期的绝对可积（和）信号？</a:t>
            </a:r>
          </a:p>
        </p:txBody>
      </p:sp>
      <p:sp>
        <p:nvSpPr>
          <p:cNvPr id="20484" name="WordArt 4"/>
          <p:cNvSpPr>
            <a:spLocks noChangeArrowheads="1" noChangeShapeType="1" noTextEdit="1"/>
          </p:cNvSpPr>
          <p:nvPr/>
        </p:nvSpPr>
        <p:spPr bwMode="auto">
          <a:xfrm>
            <a:off x="1547813" y="2565400"/>
            <a:ext cx="2133600" cy="1081088"/>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r>
              <a:rPr lang="zh-CN" altLang="en-US" sz="3600" i="1" kern="10" dirty="0">
                <a:ln w="9525">
                  <a:round/>
                  <a:headEnd/>
                  <a:tailEnd/>
                </a:ln>
                <a:gradFill rotWithShape="0">
                  <a:gsLst>
                    <a:gs pos="0">
                      <a:srgbClr val="FFE701"/>
                    </a:gs>
                    <a:gs pos="100000">
                      <a:srgbClr val="FE3E02"/>
                    </a:gs>
                  </a:gsLst>
                  <a:lin ang="5400000" scaled="1"/>
                </a:gradFill>
                <a:latin typeface="宋体"/>
                <a:ea typeface="宋体"/>
              </a:rPr>
              <a:t>功率信号</a:t>
            </a:r>
          </a:p>
        </p:txBody>
      </p:sp>
      <p:sp>
        <p:nvSpPr>
          <p:cNvPr id="20485" name="WordArt 5"/>
          <p:cNvSpPr>
            <a:spLocks noChangeArrowheads="1" noChangeShapeType="1" noTextEdit="1"/>
          </p:cNvSpPr>
          <p:nvPr/>
        </p:nvSpPr>
        <p:spPr bwMode="auto">
          <a:xfrm>
            <a:off x="4953000" y="2590800"/>
            <a:ext cx="2163763" cy="9906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r>
              <a:rPr lang="zh-CN" altLang="en-US" sz="3600" i="1" kern="10" dirty="0">
                <a:ln w="9525">
                  <a:round/>
                  <a:headEnd/>
                  <a:tailEnd/>
                </a:ln>
                <a:gradFill rotWithShape="0">
                  <a:gsLst>
                    <a:gs pos="0">
                      <a:srgbClr val="FFE701"/>
                    </a:gs>
                    <a:gs pos="100000">
                      <a:srgbClr val="FE3E02"/>
                    </a:gs>
                  </a:gsLst>
                  <a:lin ang="5400000" scaled="1"/>
                </a:gradFill>
                <a:latin typeface="宋体"/>
                <a:ea typeface="宋体"/>
              </a:rPr>
              <a:t>能量信号</a:t>
            </a:r>
          </a:p>
        </p:txBody>
      </p:sp>
      <p:sp>
        <p:nvSpPr>
          <p:cNvPr id="20486" name="AutoShape 6"/>
          <p:cNvSpPr>
            <a:spLocks noChangeArrowheads="1"/>
          </p:cNvSpPr>
          <p:nvPr/>
        </p:nvSpPr>
        <p:spPr bwMode="auto">
          <a:xfrm>
            <a:off x="2339975" y="2060575"/>
            <a:ext cx="287338" cy="504825"/>
          </a:xfrm>
          <a:prstGeom prst="downArrow">
            <a:avLst>
              <a:gd name="adj1" fmla="val 50000"/>
              <a:gd name="adj2" fmla="val 4392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487" name="AutoShape 7"/>
          <p:cNvSpPr>
            <a:spLocks noChangeArrowheads="1"/>
          </p:cNvSpPr>
          <p:nvPr/>
        </p:nvSpPr>
        <p:spPr bwMode="auto">
          <a:xfrm>
            <a:off x="6372225" y="3573463"/>
            <a:ext cx="215900" cy="576262"/>
          </a:xfrm>
          <a:prstGeom prst="upArrow">
            <a:avLst>
              <a:gd name="adj1" fmla="val 50000"/>
              <a:gd name="adj2" fmla="val 6672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linds(horizontal)">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483"/>
                                        </p:tgtEl>
                                        <p:attrNameLst>
                                          <p:attrName>style.visibility</p:attrName>
                                        </p:attrNameLst>
                                      </p:cBhvr>
                                      <p:to>
                                        <p:strVal val="visible"/>
                                      </p:to>
                                    </p:set>
                                    <p:anim calcmode="lin" valueType="num">
                                      <p:cBhvr additive="base">
                                        <p:cTn id="12" dur="500" fill="hold"/>
                                        <p:tgtEl>
                                          <p:spTgt spid="20483"/>
                                        </p:tgtEl>
                                        <p:attrNameLst>
                                          <p:attrName>ppt_x</p:attrName>
                                        </p:attrNameLst>
                                      </p:cBhvr>
                                      <p:tavLst>
                                        <p:tav tm="0">
                                          <p:val>
                                            <p:strVal val="#ppt_x"/>
                                          </p:val>
                                        </p:tav>
                                        <p:tav tm="100000">
                                          <p:val>
                                            <p:strVal val="#ppt_x"/>
                                          </p:val>
                                        </p:tav>
                                      </p:tavLst>
                                    </p:anim>
                                    <p:anim calcmode="lin" valueType="num">
                                      <p:cBhvr additive="base">
                                        <p:cTn id="13" dur="500" fill="hold"/>
                                        <p:tgtEl>
                                          <p:spTgt spid="2048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484"/>
                                        </p:tgtEl>
                                        <p:attrNameLst>
                                          <p:attrName>style.visibility</p:attrName>
                                        </p:attrNameLst>
                                      </p:cBhvr>
                                      <p:to>
                                        <p:strVal val="visible"/>
                                      </p:to>
                                    </p:set>
                                    <p:anim calcmode="lin" valueType="num">
                                      <p:cBhvr additive="base">
                                        <p:cTn id="18" dur="500" fill="hold"/>
                                        <p:tgtEl>
                                          <p:spTgt spid="20484"/>
                                        </p:tgtEl>
                                        <p:attrNameLst>
                                          <p:attrName>ppt_x</p:attrName>
                                        </p:attrNameLst>
                                      </p:cBhvr>
                                      <p:tavLst>
                                        <p:tav tm="0">
                                          <p:val>
                                            <p:strVal val="#ppt_x"/>
                                          </p:val>
                                        </p:tav>
                                        <p:tav tm="100000">
                                          <p:val>
                                            <p:strVal val="#ppt_x"/>
                                          </p:val>
                                        </p:tav>
                                      </p:tavLst>
                                    </p:anim>
                                    <p:anim calcmode="lin" valueType="num">
                                      <p:cBhvr additive="base">
                                        <p:cTn id="19" dur="500" fill="hold"/>
                                        <p:tgtEl>
                                          <p:spTgt spid="2048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0485"/>
                                        </p:tgtEl>
                                        <p:attrNameLst>
                                          <p:attrName>style.visibility</p:attrName>
                                        </p:attrNameLst>
                                      </p:cBhvr>
                                      <p:to>
                                        <p:strVal val="visible"/>
                                      </p:to>
                                    </p:set>
                                    <p:anim calcmode="lin" valueType="num">
                                      <p:cBhvr additive="base">
                                        <p:cTn id="24" dur="500" fill="hold"/>
                                        <p:tgtEl>
                                          <p:spTgt spid="20485"/>
                                        </p:tgtEl>
                                        <p:attrNameLst>
                                          <p:attrName>ppt_x</p:attrName>
                                        </p:attrNameLst>
                                      </p:cBhvr>
                                      <p:tavLst>
                                        <p:tav tm="0">
                                          <p:val>
                                            <p:strVal val="#ppt_x"/>
                                          </p:val>
                                        </p:tav>
                                        <p:tav tm="100000">
                                          <p:val>
                                            <p:strVal val="#ppt_x"/>
                                          </p:val>
                                        </p:tav>
                                      </p:tavLst>
                                    </p:anim>
                                    <p:anim calcmode="lin" valueType="num">
                                      <p:cBhvr additive="base">
                                        <p:cTn id="25" dur="500" fill="hold"/>
                                        <p:tgtEl>
                                          <p:spTgt spid="2048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0486"/>
                                        </p:tgtEl>
                                        <p:attrNameLst>
                                          <p:attrName>style.visibility</p:attrName>
                                        </p:attrNameLst>
                                      </p:cBhvr>
                                      <p:to>
                                        <p:strVal val="visible"/>
                                      </p:to>
                                    </p:set>
                                    <p:anim calcmode="lin" valueType="num">
                                      <p:cBhvr additive="base">
                                        <p:cTn id="30" dur="500" fill="hold"/>
                                        <p:tgtEl>
                                          <p:spTgt spid="20486"/>
                                        </p:tgtEl>
                                        <p:attrNameLst>
                                          <p:attrName>ppt_x</p:attrName>
                                        </p:attrNameLst>
                                      </p:cBhvr>
                                      <p:tavLst>
                                        <p:tav tm="0">
                                          <p:val>
                                            <p:strVal val="#ppt_x"/>
                                          </p:val>
                                        </p:tav>
                                        <p:tav tm="100000">
                                          <p:val>
                                            <p:strVal val="#ppt_x"/>
                                          </p:val>
                                        </p:tav>
                                      </p:tavLst>
                                    </p:anim>
                                    <p:anim calcmode="lin" valueType="num">
                                      <p:cBhvr additive="base">
                                        <p:cTn id="31" dur="500" fill="hold"/>
                                        <p:tgtEl>
                                          <p:spTgt spid="2048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0487"/>
                                        </p:tgtEl>
                                        <p:attrNameLst>
                                          <p:attrName>style.visibility</p:attrName>
                                        </p:attrNameLst>
                                      </p:cBhvr>
                                      <p:to>
                                        <p:strVal val="visible"/>
                                      </p:to>
                                    </p:set>
                                    <p:anim calcmode="lin" valueType="num">
                                      <p:cBhvr additive="base">
                                        <p:cTn id="36" dur="500" fill="hold"/>
                                        <p:tgtEl>
                                          <p:spTgt spid="20487"/>
                                        </p:tgtEl>
                                        <p:attrNameLst>
                                          <p:attrName>ppt_x</p:attrName>
                                        </p:attrNameLst>
                                      </p:cBhvr>
                                      <p:tavLst>
                                        <p:tav tm="0">
                                          <p:val>
                                            <p:strVal val="#ppt_x"/>
                                          </p:val>
                                        </p:tav>
                                        <p:tav tm="100000">
                                          <p:val>
                                            <p:strVal val="#ppt_x"/>
                                          </p:val>
                                        </p:tav>
                                      </p:tavLst>
                                    </p:anim>
                                    <p:anim calcmode="lin" valueType="num">
                                      <p:cBhvr additive="base">
                                        <p:cTn id="37" dur="500" fill="hold"/>
                                        <p:tgtEl>
                                          <p:spTgt spid="204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3" grpId="0" animBg="1"/>
      <p:bldP spid="20484" grpId="0"/>
      <p:bldP spid="20485" grpId="0"/>
      <p:bldP spid="20486" grpId="0" animBg="1"/>
      <p:bldP spid="2048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602217C6-BC33-4243-8B2C-7965B5879C8C}" type="slidenum">
              <a:rPr lang="en-US" altLang="zh-CN"/>
              <a:pPr/>
              <a:t>24</a:t>
            </a:fld>
            <a:endParaRPr lang="en-US" altLang="zh-CN"/>
          </a:p>
        </p:txBody>
      </p:sp>
      <p:sp>
        <p:nvSpPr>
          <p:cNvPr id="21506" name="Text Box 2"/>
          <p:cNvSpPr txBox="1">
            <a:spLocks noChangeArrowheads="1"/>
          </p:cNvSpPr>
          <p:nvPr/>
        </p:nvSpPr>
        <p:spPr bwMode="auto">
          <a:xfrm>
            <a:off x="838200" y="457200"/>
            <a:ext cx="8305800" cy="1465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3600" b="1">
                <a:latin typeface="Times New Roman" pitchFamily="18" charset="0"/>
              </a:rPr>
              <a:t>（</a:t>
            </a:r>
            <a:r>
              <a:rPr kumimoji="1" lang="en-US" altLang="zh-CN" sz="3600" b="1">
                <a:latin typeface="Times New Roman" pitchFamily="18" charset="0"/>
              </a:rPr>
              <a:t>5</a:t>
            </a:r>
            <a:r>
              <a:rPr kumimoji="1" lang="zh-CN" altLang="en-US" sz="3600" b="1">
                <a:latin typeface="Times New Roman" pitchFamily="18" charset="0"/>
              </a:rPr>
              <a:t>） 连续时间信号与离散时间信号</a:t>
            </a:r>
          </a:p>
          <a:p>
            <a:pPr algn="l">
              <a:spcBef>
                <a:spcPct val="50000"/>
              </a:spcBef>
            </a:pPr>
            <a:r>
              <a:rPr kumimoji="1" lang="zh-CN" altLang="en-US" sz="3600" b="1">
                <a:latin typeface="Times New Roman" pitchFamily="18" charset="0"/>
              </a:rPr>
              <a:t>           模拟信号与数字信号</a:t>
            </a:r>
          </a:p>
        </p:txBody>
      </p:sp>
      <p:sp>
        <p:nvSpPr>
          <p:cNvPr id="21507" name="WordArt 3"/>
          <p:cNvSpPr>
            <a:spLocks noChangeArrowheads="1" noChangeShapeType="1" noTextEdit="1"/>
          </p:cNvSpPr>
          <p:nvPr/>
        </p:nvSpPr>
        <p:spPr bwMode="auto">
          <a:xfrm>
            <a:off x="1476375" y="4941888"/>
            <a:ext cx="2365375" cy="4826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68231"/>
              </a:avLst>
            </a:prstTxWarp>
            <a:scene3d>
              <a:camera prst="legacyPerspectiveFront">
                <a:rot lat="20519999" lon="1080000" rev="0"/>
              </a:camera>
              <a:lightRig rig="legacyHarsh2" dir="b"/>
            </a:scene3d>
            <a:sp3d extrusionH="430200" prstMaterial="legacyMatte">
              <a:extrusionClr>
                <a:srgbClr val="FF6600"/>
              </a:extrusionClr>
            </a:sp3d>
          </a:bodyPr>
          <a:lstStyle/>
          <a:p>
            <a:r>
              <a:rPr lang="zh-CN" altLang="en-US" sz="3600" kern="10">
                <a:ln w="9525">
                  <a:miter lim="800000"/>
                  <a:headEnd/>
                  <a:tailEnd/>
                </a:ln>
                <a:gradFill rotWithShape="0">
                  <a:gsLst>
                    <a:gs pos="0">
                      <a:srgbClr val="FFE701"/>
                    </a:gs>
                    <a:gs pos="100000">
                      <a:srgbClr val="FE3E02"/>
                    </a:gs>
                  </a:gsLst>
                  <a:lin ang="5400000" scaled="1"/>
                </a:gradFill>
                <a:latin typeface="宋体"/>
                <a:ea typeface="宋体"/>
              </a:rPr>
              <a:t>连续时间信号？</a:t>
            </a:r>
          </a:p>
        </p:txBody>
      </p:sp>
      <p:sp>
        <p:nvSpPr>
          <p:cNvPr id="21508" name="WordArt 4"/>
          <p:cNvSpPr>
            <a:spLocks noChangeArrowheads="1" noChangeShapeType="1" noTextEdit="1"/>
          </p:cNvSpPr>
          <p:nvPr/>
        </p:nvSpPr>
        <p:spPr bwMode="auto">
          <a:xfrm>
            <a:off x="4572000" y="4797425"/>
            <a:ext cx="2159000" cy="4826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68231"/>
              </a:avLst>
            </a:prstTxWarp>
            <a:scene3d>
              <a:camera prst="legacyPerspectiveFront">
                <a:rot lat="20519999" lon="1080000" rev="0"/>
              </a:camera>
              <a:lightRig rig="legacyHarsh2" dir="b"/>
            </a:scene3d>
            <a:sp3d extrusionH="430200" prstMaterial="legacyMatte">
              <a:extrusionClr>
                <a:srgbClr val="FF6600"/>
              </a:extrusionClr>
            </a:sp3d>
          </a:bodyPr>
          <a:lstStyle/>
          <a:p>
            <a:r>
              <a:rPr lang="zh-CN" altLang="en-US" sz="3600" kern="10">
                <a:ln w="9525">
                  <a:miter lim="800000"/>
                  <a:headEnd/>
                  <a:tailEnd/>
                </a:ln>
                <a:gradFill rotWithShape="0">
                  <a:gsLst>
                    <a:gs pos="0">
                      <a:srgbClr val="FFE701"/>
                    </a:gs>
                    <a:gs pos="100000">
                      <a:srgbClr val="FE3E02"/>
                    </a:gs>
                  </a:gsLst>
                  <a:lin ang="5400000" scaled="1"/>
                </a:gradFill>
                <a:latin typeface="宋体"/>
                <a:ea typeface="宋体"/>
              </a:rPr>
              <a:t>模拟信号？</a:t>
            </a:r>
          </a:p>
        </p:txBody>
      </p:sp>
      <p:sp>
        <p:nvSpPr>
          <p:cNvPr id="21509" name="WordArt 5"/>
          <p:cNvSpPr>
            <a:spLocks noChangeArrowheads="1" noChangeShapeType="1" noTextEdit="1"/>
          </p:cNvSpPr>
          <p:nvPr/>
        </p:nvSpPr>
        <p:spPr bwMode="auto">
          <a:xfrm>
            <a:off x="1495425" y="5741988"/>
            <a:ext cx="2108200" cy="4826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78819"/>
              </a:avLst>
            </a:prstTxWarp>
            <a:scene3d>
              <a:camera prst="legacyPerspectiveFront">
                <a:rot lat="20519999" lon="1080000" rev="0"/>
              </a:camera>
              <a:lightRig rig="legacyHarsh2" dir="b"/>
            </a:scene3d>
            <a:sp3d extrusionH="430200" prstMaterial="legacyMatte">
              <a:extrusionClr>
                <a:srgbClr val="FF6600"/>
              </a:extrusionClr>
            </a:sp3d>
          </a:bodyPr>
          <a:lstStyle/>
          <a:p>
            <a:r>
              <a:rPr lang="zh-CN" altLang="en-US" sz="3600" kern="10">
                <a:ln w="9525">
                  <a:miter lim="800000"/>
                  <a:headEnd/>
                  <a:tailEnd/>
                </a:ln>
                <a:gradFill rotWithShape="0">
                  <a:gsLst>
                    <a:gs pos="0">
                      <a:srgbClr val="FFE701"/>
                    </a:gs>
                    <a:gs pos="100000">
                      <a:srgbClr val="FE3E02"/>
                    </a:gs>
                  </a:gsLst>
                  <a:lin ang="5400000" scaled="1"/>
                </a:gradFill>
                <a:latin typeface="宋体"/>
                <a:ea typeface="宋体"/>
              </a:rPr>
              <a:t>离散时间信号？</a:t>
            </a:r>
          </a:p>
        </p:txBody>
      </p:sp>
      <p:sp>
        <p:nvSpPr>
          <p:cNvPr id="21510" name="WordArt 6"/>
          <p:cNvSpPr>
            <a:spLocks noChangeArrowheads="1" noChangeShapeType="1" noTextEdit="1"/>
          </p:cNvSpPr>
          <p:nvPr/>
        </p:nvSpPr>
        <p:spPr bwMode="auto">
          <a:xfrm>
            <a:off x="4500563" y="5661025"/>
            <a:ext cx="2108200" cy="4826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80208"/>
              </a:avLst>
            </a:prstTxWarp>
            <a:scene3d>
              <a:camera prst="legacyPerspectiveFront">
                <a:rot lat="20519999" lon="1080000" rev="0"/>
              </a:camera>
              <a:lightRig rig="legacyHarsh2" dir="b"/>
            </a:scene3d>
            <a:sp3d extrusionH="430200" prstMaterial="legacyMatte">
              <a:extrusionClr>
                <a:srgbClr val="FF6600"/>
              </a:extrusionClr>
            </a:sp3d>
          </a:bodyPr>
          <a:lstStyle/>
          <a:p>
            <a:r>
              <a:rPr lang="zh-CN" altLang="en-US" sz="3600" kern="10">
                <a:ln w="9525">
                  <a:miter lim="800000"/>
                  <a:headEnd/>
                  <a:tailEnd/>
                </a:ln>
                <a:gradFill rotWithShape="0">
                  <a:gsLst>
                    <a:gs pos="0">
                      <a:srgbClr val="FFE701"/>
                    </a:gs>
                    <a:gs pos="100000">
                      <a:srgbClr val="FE3E02"/>
                    </a:gs>
                  </a:gsLst>
                  <a:lin ang="5400000" scaled="1"/>
                </a:gradFill>
                <a:latin typeface="宋体"/>
                <a:ea typeface="宋体"/>
              </a:rPr>
              <a:t>数字信号？</a:t>
            </a:r>
          </a:p>
        </p:txBody>
      </p:sp>
      <p:sp>
        <p:nvSpPr>
          <p:cNvPr id="21511" name="Rectangle 7"/>
          <p:cNvSpPr>
            <a:spLocks noChangeArrowheads="1"/>
          </p:cNvSpPr>
          <p:nvPr/>
        </p:nvSpPr>
        <p:spPr bwMode="auto">
          <a:xfrm>
            <a:off x="1331913" y="2205038"/>
            <a:ext cx="7561262"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Clr>
                <a:schemeClr val="tx1"/>
              </a:buClr>
              <a:buFontTx/>
              <a:buChar char="•"/>
            </a:pPr>
            <a:r>
              <a:rPr lang="zh-CN" altLang="en-US" sz="3200" b="1" dirty="0"/>
              <a:t>按照信号自变量取值的连续性，信号可分为</a:t>
            </a:r>
            <a:r>
              <a:rPr lang="zh-CN" altLang="en-US" sz="3200" b="1" dirty="0">
                <a:solidFill>
                  <a:srgbClr val="FF0000"/>
                </a:solidFill>
              </a:rPr>
              <a:t>连续时间信号</a:t>
            </a:r>
            <a:r>
              <a:rPr lang="zh-CN" altLang="en-US" sz="3200" b="1" dirty="0"/>
              <a:t>与</a:t>
            </a:r>
            <a:r>
              <a:rPr lang="zh-CN" altLang="en-US" sz="3200" b="1" dirty="0">
                <a:solidFill>
                  <a:srgbClr val="FF0000"/>
                </a:solidFill>
              </a:rPr>
              <a:t>离散时间信号</a:t>
            </a:r>
            <a:r>
              <a:rPr lang="zh-CN" altLang="en-US" sz="3200" b="1" dirty="0"/>
              <a:t>；</a:t>
            </a:r>
          </a:p>
          <a:p>
            <a:pPr marL="342900" indent="-342900" algn="l">
              <a:spcBef>
                <a:spcPct val="20000"/>
              </a:spcBef>
              <a:buClr>
                <a:schemeClr val="tx1"/>
              </a:buClr>
              <a:buFontTx/>
              <a:buChar char="•"/>
            </a:pPr>
            <a:r>
              <a:rPr lang="zh-CN" altLang="en-US" sz="3200" b="1" dirty="0"/>
              <a:t>按照信号自变量和幅度取值的连续性，信号可分为</a:t>
            </a:r>
            <a:r>
              <a:rPr lang="zh-CN" altLang="en-US" sz="3200" b="1" dirty="0">
                <a:solidFill>
                  <a:srgbClr val="FF0000"/>
                </a:solidFill>
              </a:rPr>
              <a:t>模拟信号</a:t>
            </a:r>
            <a:r>
              <a:rPr lang="zh-CN" altLang="en-US" sz="3200" b="1" dirty="0"/>
              <a:t>与</a:t>
            </a:r>
            <a:r>
              <a:rPr lang="zh-CN" altLang="en-US" sz="3200" b="1" dirty="0">
                <a:solidFill>
                  <a:srgbClr val="FF0000"/>
                </a:solidFill>
              </a:rPr>
              <a:t>数字信号</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1511">
                                            <p:txEl>
                                              <p:pRg st="0" end="0"/>
                                            </p:txEl>
                                          </p:spTgt>
                                        </p:tgtEl>
                                        <p:attrNameLst>
                                          <p:attrName>style.visibility</p:attrName>
                                        </p:attrNameLst>
                                      </p:cBhvr>
                                      <p:to>
                                        <p:strVal val="visible"/>
                                      </p:to>
                                    </p:set>
                                    <p:animEffect transition="in" filter="box(in)">
                                      <p:cBhvr>
                                        <p:cTn id="7" dur="500"/>
                                        <p:tgtEl>
                                          <p:spTgt spid="215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1511">
                                            <p:txEl>
                                              <p:pRg st="1" end="1"/>
                                            </p:txEl>
                                          </p:spTgt>
                                        </p:tgtEl>
                                        <p:attrNameLst>
                                          <p:attrName>style.visibility</p:attrName>
                                        </p:attrNameLst>
                                      </p:cBhvr>
                                      <p:to>
                                        <p:strVal val="visible"/>
                                      </p:to>
                                    </p:set>
                                    <p:animEffect transition="in" filter="box(in)">
                                      <p:cBhvr>
                                        <p:cTn id="12" dur="500"/>
                                        <p:tgtEl>
                                          <p:spTgt spid="215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507"/>
                                        </p:tgtEl>
                                        <p:attrNameLst>
                                          <p:attrName>style.visibility</p:attrName>
                                        </p:attrNameLst>
                                      </p:cBhvr>
                                      <p:to>
                                        <p:strVal val="visible"/>
                                      </p:to>
                                    </p:set>
                                    <p:animEffect transition="in" filter="blinds(horizontal)">
                                      <p:cBhvr>
                                        <p:cTn id="17" dur="500"/>
                                        <p:tgtEl>
                                          <p:spTgt spid="2150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21509"/>
                                        </p:tgtEl>
                                        <p:attrNameLst>
                                          <p:attrName>style.visibility</p:attrName>
                                        </p:attrNameLst>
                                      </p:cBhvr>
                                      <p:to>
                                        <p:strVal val="visible"/>
                                      </p:to>
                                    </p:set>
                                    <p:animEffect transition="in" filter="diamond(in)">
                                      <p:cBhvr>
                                        <p:cTn id="22" dur="2000"/>
                                        <p:tgtEl>
                                          <p:spTgt spid="2150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1508"/>
                                        </p:tgtEl>
                                        <p:attrNameLst>
                                          <p:attrName>style.visibility</p:attrName>
                                        </p:attrNameLst>
                                      </p:cBhvr>
                                      <p:to>
                                        <p:strVal val="visible"/>
                                      </p:to>
                                    </p:set>
                                    <p:animEffect transition="in" filter="box(in)">
                                      <p:cBhvr>
                                        <p:cTn id="27" dur="500"/>
                                        <p:tgtEl>
                                          <p:spTgt spid="2150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1510"/>
                                        </p:tgtEl>
                                        <p:attrNameLst>
                                          <p:attrName>style.visibility</p:attrName>
                                        </p:attrNameLst>
                                      </p:cBhvr>
                                      <p:to>
                                        <p:strVal val="visible"/>
                                      </p:to>
                                    </p:set>
                                    <p:animEffect transition="in" filter="checkerboard(across)">
                                      <p:cBhvr>
                                        <p:cTn id="32"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p:bldP spid="21508" grpId="0" animBg="1"/>
      <p:bldP spid="21509" grpId="0" animBg="1"/>
      <p:bldP spid="215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3BAAFBC6-65ED-406D-9102-B213B6592631}" type="slidenum">
              <a:rPr lang="en-US" altLang="zh-CN"/>
              <a:pPr/>
              <a:t>25</a:t>
            </a:fld>
            <a:endParaRPr lang="en-US" altLang="zh-CN"/>
          </a:p>
        </p:txBody>
      </p:sp>
      <p:sp>
        <p:nvSpPr>
          <p:cNvPr id="22530" name="Text Box 2"/>
          <p:cNvSpPr txBox="1">
            <a:spLocks noChangeArrowheads="1"/>
          </p:cNvSpPr>
          <p:nvPr/>
        </p:nvSpPr>
        <p:spPr bwMode="auto">
          <a:xfrm>
            <a:off x="468313" y="1484313"/>
            <a:ext cx="8675687" cy="4819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a:solidFill>
                  <a:schemeClr val="tx1"/>
                </a:solidFill>
                <a:latin typeface="Arial" charset="0"/>
                <a:ea typeface="宋体" pitchFamily="2" charset="-122"/>
              </a:defRPr>
            </a:lvl1pPr>
            <a:lvl2pPr marL="914400" indent="-457200" algn="l">
              <a:defRPr>
                <a:solidFill>
                  <a:schemeClr val="tx1"/>
                </a:solidFill>
                <a:latin typeface="Arial" charset="0"/>
                <a:ea typeface="宋体" pitchFamily="2" charset="-122"/>
              </a:defRPr>
            </a:lvl2pPr>
            <a:lvl3pPr marL="1371600" indent="-457200" algn="l">
              <a:defRPr>
                <a:solidFill>
                  <a:schemeClr val="tx1"/>
                </a:solidFill>
                <a:latin typeface="Arial" charset="0"/>
                <a:ea typeface="宋体" pitchFamily="2" charset="-122"/>
              </a:defRPr>
            </a:lvl3pPr>
            <a:lvl4pPr marL="1828800" indent="-457200" algn="l">
              <a:defRPr>
                <a:solidFill>
                  <a:schemeClr val="tx1"/>
                </a:solidFill>
                <a:latin typeface="Arial" charset="0"/>
                <a:ea typeface="宋体" pitchFamily="2" charset="-122"/>
              </a:defRPr>
            </a:lvl4pPr>
            <a:lvl5pPr marL="2286000" indent="-457200" algn="l">
              <a:defRPr>
                <a:solidFill>
                  <a:schemeClr val="tx1"/>
                </a:solidFill>
                <a:latin typeface="Arial" charset="0"/>
                <a:ea typeface="宋体" pitchFamily="2" charset="-122"/>
              </a:defRPr>
            </a:lvl5pPr>
            <a:lvl6pPr marL="2743200" indent="-457200" fontAlgn="base">
              <a:spcBef>
                <a:spcPct val="0"/>
              </a:spcBef>
              <a:spcAft>
                <a:spcPct val="0"/>
              </a:spcAft>
              <a:defRPr>
                <a:solidFill>
                  <a:schemeClr val="tx1"/>
                </a:solidFill>
                <a:latin typeface="Arial" charset="0"/>
                <a:ea typeface="宋体" pitchFamily="2" charset="-122"/>
              </a:defRPr>
            </a:lvl6pPr>
            <a:lvl7pPr marL="3200400" indent="-457200" fontAlgn="base">
              <a:spcBef>
                <a:spcPct val="0"/>
              </a:spcBef>
              <a:spcAft>
                <a:spcPct val="0"/>
              </a:spcAft>
              <a:defRPr>
                <a:solidFill>
                  <a:schemeClr val="tx1"/>
                </a:solidFill>
                <a:latin typeface="Arial" charset="0"/>
                <a:ea typeface="宋体" pitchFamily="2" charset="-122"/>
              </a:defRPr>
            </a:lvl7pPr>
            <a:lvl8pPr marL="3657600" indent="-457200" fontAlgn="base">
              <a:spcBef>
                <a:spcPct val="0"/>
              </a:spcBef>
              <a:spcAft>
                <a:spcPct val="0"/>
              </a:spcAft>
              <a:defRPr>
                <a:solidFill>
                  <a:schemeClr val="tx1"/>
                </a:solidFill>
                <a:latin typeface="Arial" charset="0"/>
                <a:ea typeface="宋体" pitchFamily="2" charset="-122"/>
              </a:defRPr>
            </a:lvl8pPr>
            <a:lvl9pPr marL="4114800" indent="-457200" fontAlgn="base">
              <a:spcBef>
                <a:spcPct val="0"/>
              </a:spcBef>
              <a:spcAft>
                <a:spcPct val="0"/>
              </a:spcAft>
              <a:defRPr>
                <a:solidFill>
                  <a:schemeClr val="tx1"/>
                </a:solidFill>
                <a:latin typeface="Arial" charset="0"/>
                <a:ea typeface="宋体" pitchFamily="2" charset="-122"/>
              </a:defRPr>
            </a:lvl9pPr>
          </a:lstStyle>
          <a:p>
            <a:pPr>
              <a:lnSpc>
                <a:spcPct val="120000"/>
              </a:lnSpc>
              <a:buFontTx/>
              <a:buAutoNum type="arabicPeriod"/>
            </a:pPr>
            <a:r>
              <a:rPr kumimoji="1" lang="zh-CN" altLang="en-US" sz="3200" b="1" dirty="0">
                <a:solidFill>
                  <a:srgbClr val="FF0000"/>
                </a:solidFill>
                <a:latin typeface="Times New Roman" pitchFamily="18" charset="0"/>
              </a:rPr>
              <a:t>连续时间信号</a:t>
            </a:r>
            <a:r>
              <a:rPr kumimoji="1" lang="zh-CN" altLang="en-US" sz="3200" b="1" dirty="0">
                <a:latin typeface="Times New Roman" pitchFamily="18" charset="0"/>
              </a:rPr>
              <a:t>：时间是连续的，幅度可以是连续或者离散的</a:t>
            </a:r>
            <a:r>
              <a:rPr kumimoji="1" lang="zh-CN" altLang="en-US" sz="3200" b="1" dirty="0" smtClean="0">
                <a:latin typeface="Times New Roman" pitchFamily="18" charset="0"/>
              </a:rPr>
              <a:t>。（信号与系统）</a:t>
            </a:r>
            <a:endParaRPr kumimoji="1" lang="zh-CN" altLang="en-US" sz="3200" b="1" dirty="0">
              <a:latin typeface="Times New Roman" pitchFamily="18" charset="0"/>
            </a:endParaRPr>
          </a:p>
          <a:p>
            <a:pPr>
              <a:lnSpc>
                <a:spcPct val="120000"/>
              </a:lnSpc>
              <a:buFontTx/>
              <a:buAutoNum type="arabicPeriod"/>
            </a:pPr>
            <a:r>
              <a:rPr kumimoji="1" lang="zh-CN" altLang="en-US" sz="3200" b="1" dirty="0">
                <a:solidFill>
                  <a:srgbClr val="FF0000"/>
                </a:solidFill>
                <a:latin typeface="Times New Roman" pitchFamily="18" charset="0"/>
              </a:rPr>
              <a:t>模拟信号</a:t>
            </a:r>
            <a:r>
              <a:rPr kumimoji="1" lang="zh-CN" altLang="en-US" sz="3200" b="1" dirty="0">
                <a:latin typeface="Times New Roman" pitchFamily="18" charset="0"/>
              </a:rPr>
              <a:t>：时间是连续的，幅度也是连续的，是连续信号的特例。（信号与系统</a:t>
            </a:r>
            <a:r>
              <a:rPr kumimoji="1" lang="zh-CN" altLang="en-US" sz="3200" b="1" dirty="0" smtClean="0">
                <a:latin typeface="Times New Roman" pitchFamily="18" charset="0"/>
              </a:rPr>
              <a:t>）</a:t>
            </a:r>
            <a:endParaRPr kumimoji="1" lang="zh-CN" altLang="en-US" sz="3200" b="1" dirty="0">
              <a:latin typeface="Times New Roman" pitchFamily="18" charset="0"/>
            </a:endParaRPr>
          </a:p>
          <a:p>
            <a:pPr>
              <a:lnSpc>
                <a:spcPct val="120000"/>
              </a:lnSpc>
              <a:buFontTx/>
              <a:buAutoNum type="arabicPeriod"/>
            </a:pPr>
            <a:r>
              <a:rPr kumimoji="1" lang="zh-CN" altLang="en-US" sz="3200" b="1" dirty="0">
                <a:solidFill>
                  <a:srgbClr val="FF0000"/>
                </a:solidFill>
                <a:latin typeface="Times New Roman" pitchFamily="18" charset="0"/>
              </a:rPr>
              <a:t>离散时间信号</a:t>
            </a:r>
            <a:r>
              <a:rPr kumimoji="1" lang="zh-CN" altLang="en-US" sz="3200" b="1" dirty="0">
                <a:latin typeface="Times New Roman" pitchFamily="18" charset="0"/>
              </a:rPr>
              <a:t>（序列信号）：时间是离散的，幅度是连续的。（本课程学习）</a:t>
            </a:r>
          </a:p>
          <a:p>
            <a:pPr>
              <a:lnSpc>
                <a:spcPct val="120000"/>
              </a:lnSpc>
              <a:buFontTx/>
              <a:buAutoNum type="arabicPeriod"/>
            </a:pPr>
            <a:r>
              <a:rPr kumimoji="1" lang="zh-CN" altLang="en-US" sz="3200" b="1" dirty="0">
                <a:solidFill>
                  <a:srgbClr val="FF0000"/>
                </a:solidFill>
                <a:latin typeface="Times New Roman" pitchFamily="18" charset="0"/>
              </a:rPr>
              <a:t>数字信号</a:t>
            </a:r>
            <a:r>
              <a:rPr kumimoji="1" lang="zh-CN" altLang="en-US" sz="3200" b="1" dirty="0">
                <a:latin typeface="Times New Roman" pitchFamily="18" charset="0"/>
              </a:rPr>
              <a:t>：时间是离散的，幅度是量化的（表示为二进制码的形式，本</a:t>
            </a:r>
            <a:r>
              <a:rPr kumimoji="1" lang="zh-CN" altLang="en-US" sz="3200" b="1" dirty="0" smtClean="0">
                <a:latin typeface="Times New Roman" pitchFamily="18" charset="0"/>
              </a:rPr>
              <a:t>课程学习</a:t>
            </a:r>
            <a:r>
              <a:rPr kumimoji="1" lang="zh-CN" altLang="en-US" sz="3200" b="1" dirty="0">
                <a:latin typeface="Times New Roman" pitchFamily="18" charset="0"/>
              </a:rPr>
              <a:t>）。</a:t>
            </a:r>
          </a:p>
        </p:txBody>
      </p:sp>
      <p:sp>
        <p:nvSpPr>
          <p:cNvPr id="22531" name="Text Box 3"/>
          <p:cNvSpPr txBox="1">
            <a:spLocks noChangeArrowheads="1"/>
          </p:cNvSpPr>
          <p:nvPr/>
        </p:nvSpPr>
        <p:spPr bwMode="auto">
          <a:xfrm>
            <a:off x="611188" y="476250"/>
            <a:ext cx="4535487"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3800" b="1">
                <a:latin typeface="Times New Roman" pitchFamily="18" charset="0"/>
              </a:rPr>
              <a:t>信号的四种情况：</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diamond(in)">
                                      <p:cBhvr>
                                        <p:cTn id="7" dur="2000"/>
                                        <p:tgtEl>
                                          <p:spTgt spid="225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22530">
                                            <p:txEl>
                                              <p:pRg st="1" end="1"/>
                                            </p:txEl>
                                          </p:spTgt>
                                        </p:tgtEl>
                                        <p:attrNameLst>
                                          <p:attrName>style.visibility</p:attrName>
                                        </p:attrNameLst>
                                      </p:cBhvr>
                                      <p:to>
                                        <p:strVal val="visible"/>
                                      </p:to>
                                    </p:set>
                                    <p:animEffect transition="in" filter="diamond(in)">
                                      <p:cBhvr>
                                        <p:cTn id="12" dur="2000"/>
                                        <p:tgtEl>
                                          <p:spTgt spid="2253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22530">
                                            <p:txEl>
                                              <p:pRg st="2" end="2"/>
                                            </p:txEl>
                                          </p:spTgt>
                                        </p:tgtEl>
                                        <p:attrNameLst>
                                          <p:attrName>style.visibility</p:attrName>
                                        </p:attrNameLst>
                                      </p:cBhvr>
                                      <p:to>
                                        <p:strVal val="visible"/>
                                      </p:to>
                                    </p:set>
                                    <p:animEffect transition="in" filter="diamond(in)">
                                      <p:cBhvr>
                                        <p:cTn id="17" dur="2000"/>
                                        <p:tgtEl>
                                          <p:spTgt spid="2253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22530">
                                            <p:txEl>
                                              <p:pRg st="3" end="3"/>
                                            </p:txEl>
                                          </p:spTgt>
                                        </p:tgtEl>
                                        <p:attrNameLst>
                                          <p:attrName>style.visibility</p:attrName>
                                        </p:attrNameLst>
                                      </p:cBhvr>
                                      <p:to>
                                        <p:strVal val="visible"/>
                                      </p:to>
                                    </p:set>
                                    <p:animEffect transition="in" filter="diamond(in)">
                                      <p:cBhvr>
                                        <p:cTn id="22" dur="2000"/>
                                        <p:tgtEl>
                                          <p:spTgt spid="2253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灯片编号占位符 5"/>
          <p:cNvSpPr>
            <a:spLocks noGrp="1"/>
          </p:cNvSpPr>
          <p:nvPr>
            <p:ph type="sldNum" sz="quarter" idx="12"/>
          </p:nvPr>
        </p:nvSpPr>
        <p:spPr/>
        <p:txBody>
          <a:bodyPr/>
          <a:lstStyle/>
          <a:p>
            <a:fld id="{025D8B7C-0305-4796-A2F4-82B9E2DC4F99}" type="slidenum">
              <a:rPr lang="en-US" altLang="zh-CN"/>
              <a:pPr/>
              <a:t>26</a:t>
            </a:fld>
            <a:endParaRPr lang="en-US" altLang="zh-CN"/>
          </a:p>
        </p:txBody>
      </p:sp>
      <p:graphicFrame>
        <p:nvGraphicFramePr>
          <p:cNvPr id="23554" name="Object 2"/>
          <p:cNvGraphicFramePr>
            <a:graphicFrameLocks noChangeAspect="1"/>
          </p:cNvGraphicFramePr>
          <p:nvPr>
            <p:extLst>
              <p:ext uri="{D42A27DB-BD31-4B8C-83A1-F6EECF244321}">
                <p14:modId xmlns:p14="http://schemas.microsoft.com/office/powerpoint/2010/main" val="1390815126"/>
              </p:ext>
            </p:extLst>
          </p:nvPr>
        </p:nvGraphicFramePr>
        <p:xfrm>
          <a:off x="4585501" y="3446463"/>
          <a:ext cx="106362" cy="165100"/>
        </p:xfrm>
        <a:graphic>
          <a:graphicData uri="http://schemas.openxmlformats.org/presentationml/2006/ole">
            <mc:AlternateContent xmlns:mc="http://schemas.openxmlformats.org/markup-compatibility/2006">
              <mc:Choice xmlns:v="urn:schemas-microsoft-com:vml" Requires="v">
                <p:oleObj spid="_x0000_s24050" name="Equation" r:id="rId3" imgW="114120" imgH="177480" progId="Equation.DSMT4">
                  <p:embed/>
                </p:oleObj>
              </mc:Choice>
              <mc:Fallback>
                <p:oleObj name="Equation" r:id="rId3" imgW="114120" imgH="17748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5501" y="3446463"/>
                        <a:ext cx="106362" cy="16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5" name="Object 3"/>
          <p:cNvGraphicFramePr>
            <a:graphicFrameLocks noChangeAspect="1"/>
          </p:cNvGraphicFramePr>
          <p:nvPr>
            <p:extLst>
              <p:ext uri="{D42A27DB-BD31-4B8C-83A1-F6EECF244321}">
                <p14:modId xmlns:p14="http://schemas.microsoft.com/office/powerpoint/2010/main" val="2856472059"/>
              </p:ext>
            </p:extLst>
          </p:nvPr>
        </p:nvGraphicFramePr>
        <p:xfrm>
          <a:off x="1262863" y="2387600"/>
          <a:ext cx="5324475" cy="942975"/>
        </p:xfrm>
        <a:graphic>
          <a:graphicData uri="http://schemas.openxmlformats.org/presentationml/2006/ole">
            <mc:AlternateContent xmlns:mc="http://schemas.openxmlformats.org/markup-compatibility/2006">
              <mc:Choice xmlns:v="urn:schemas-microsoft-com:vml" Requires="v">
                <p:oleObj spid="_x0000_s24051" name="Equation" r:id="rId5" imgW="1574640" imgH="279360" progId="Equation.DSMT4">
                  <p:embed/>
                </p:oleObj>
              </mc:Choice>
              <mc:Fallback>
                <p:oleObj name="Equation" r:id="rId5" imgW="1574640" imgH="27936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2863" y="2387600"/>
                        <a:ext cx="5324475" cy="942975"/>
                      </a:xfrm>
                      <a:prstGeom prst="rect">
                        <a:avLst/>
                      </a:prstGeom>
                      <a:noFill/>
                      <a:ln w="9525">
                        <a:solidFill>
                          <a:schemeClr val="folHlink"/>
                        </a:solidFill>
                        <a:miter lim="800000"/>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6" name="Object 4"/>
          <p:cNvGraphicFramePr>
            <a:graphicFrameLocks noChangeAspect="1"/>
          </p:cNvGraphicFramePr>
          <p:nvPr>
            <p:extLst>
              <p:ext uri="{D42A27DB-BD31-4B8C-83A1-F6EECF244321}">
                <p14:modId xmlns:p14="http://schemas.microsoft.com/office/powerpoint/2010/main" val="2269062603"/>
              </p:ext>
            </p:extLst>
          </p:nvPr>
        </p:nvGraphicFramePr>
        <p:xfrm>
          <a:off x="4585501" y="3446463"/>
          <a:ext cx="106362" cy="165100"/>
        </p:xfrm>
        <a:graphic>
          <a:graphicData uri="http://schemas.openxmlformats.org/presentationml/2006/ole">
            <mc:AlternateContent xmlns:mc="http://schemas.openxmlformats.org/markup-compatibility/2006">
              <mc:Choice xmlns:v="urn:schemas-microsoft-com:vml" Requires="v">
                <p:oleObj spid="_x0000_s24052" name="Equation" r:id="rId7" imgW="114120" imgH="177480" progId="Equation.DSMT4">
                  <p:embed/>
                </p:oleObj>
              </mc:Choice>
              <mc:Fallback>
                <p:oleObj name="Equation" r:id="rId7" imgW="114120" imgH="17748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5501" y="3446463"/>
                        <a:ext cx="106362" cy="16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7" name="Text Box 5"/>
          <p:cNvSpPr txBox="1">
            <a:spLocks noChangeArrowheads="1"/>
          </p:cNvSpPr>
          <p:nvPr/>
        </p:nvSpPr>
        <p:spPr bwMode="auto">
          <a:xfrm>
            <a:off x="1763713" y="260350"/>
            <a:ext cx="603408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4400" b="1">
                <a:solidFill>
                  <a:schemeClr val="tx2"/>
                </a:solidFill>
                <a:latin typeface="方正姚体" pitchFamily="2" charset="-122"/>
                <a:ea typeface="方正姚体" pitchFamily="2" charset="-122"/>
              </a:rPr>
              <a:t>数字（离散时间）信号</a:t>
            </a:r>
          </a:p>
        </p:txBody>
      </p:sp>
      <p:sp>
        <p:nvSpPr>
          <p:cNvPr id="23558" name="Text Box 6"/>
          <p:cNvSpPr txBox="1">
            <a:spLocks noChangeArrowheads="1"/>
          </p:cNvSpPr>
          <p:nvPr/>
        </p:nvSpPr>
        <p:spPr bwMode="auto">
          <a:xfrm>
            <a:off x="686601" y="3540125"/>
            <a:ext cx="6985000" cy="131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3200" b="1">
                <a:latin typeface="Times New Roman" pitchFamily="18" charset="0"/>
              </a:rPr>
              <a:t>    :  </a:t>
            </a:r>
            <a:r>
              <a:rPr kumimoji="1" lang="zh-CN" altLang="en-US" sz="3200" b="1">
                <a:latin typeface="Times New Roman" pitchFamily="18" charset="0"/>
              </a:rPr>
              <a:t>所有整数          </a:t>
            </a:r>
            <a:r>
              <a:rPr kumimoji="1" lang="en-US" altLang="zh-CN" sz="3200" b="1">
                <a:latin typeface="Times New Roman" pitchFamily="18" charset="0"/>
              </a:rPr>
              <a:t>: </a:t>
            </a:r>
            <a:r>
              <a:rPr kumimoji="1" lang="zh-CN" altLang="en-US" sz="3200" b="1">
                <a:latin typeface="Times New Roman" pitchFamily="18" charset="0"/>
              </a:rPr>
              <a:t>抽样间隔  ，</a:t>
            </a:r>
          </a:p>
          <a:p>
            <a:pPr algn="l">
              <a:spcBef>
                <a:spcPct val="50000"/>
              </a:spcBef>
            </a:pPr>
            <a:r>
              <a:rPr kumimoji="1" lang="zh-CN" altLang="en-US" sz="3200" b="1">
                <a:latin typeface="Times New Roman" pitchFamily="18" charset="0"/>
              </a:rPr>
              <a:t>   ：抽样频率</a:t>
            </a:r>
            <a:r>
              <a:rPr kumimoji="1" lang="en-US" altLang="zh-CN" sz="3200" b="1">
                <a:latin typeface="Times New Roman" pitchFamily="18" charset="0"/>
              </a:rPr>
              <a:t>(Sampling Frequency)</a:t>
            </a:r>
          </a:p>
        </p:txBody>
      </p:sp>
      <p:graphicFrame>
        <p:nvGraphicFramePr>
          <p:cNvPr id="23559" name="Object 7"/>
          <p:cNvGraphicFramePr>
            <a:graphicFrameLocks noChangeAspect="1"/>
          </p:cNvGraphicFramePr>
          <p:nvPr>
            <p:extLst>
              <p:ext uri="{D42A27DB-BD31-4B8C-83A1-F6EECF244321}">
                <p14:modId xmlns:p14="http://schemas.microsoft.com/office/powerpoint/2010/main" val="2828822732"/>
              </p:ext>
            </p:extLst>
          </p:nvPr>
        </p:nvGraphicFramePr>
        <p:xfrm>
          <a:off x="762801" y="3692525"/>
          <a:ext cx="315912" cy="346075"/>
        </p:xfrm>
        <a:graphic>
          <a:graphicData uri="http://schemas.openxmlformats.org/presentationml/2006/ole">
            <mc:AlternateContent xmlns:mc="http://schemas.openxmlformats.org/markup-compatibility/2006">
              <mc:Choice xmlns:v="urn:schemas-microsoft-com:vml" Requires="v">
                <p:oleObj spid="_x0000_s24053" name="Equation" r:id="rId8" imgW="126720" imgH="139680" progId="Equation.DSMT4">
                  <p:embed/>
                </p:oleObj>
              </mc:Choice>
              <mc:Fallback>
                <p:oleObj name="Equation" r:id="rId8" imgW="126720" imgH="139680" progId="Equation.DSMT4">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801" y="3692525"/>
                        <a:ext cx="315912"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60" name="Object 8"/>
          <p:cNvGraphicFramePr>
            <a:graphicFrameLocks noChangeAspect="1"/>
          </p:cNvGraphicFramePr>
          <p:nvPr>
            <p:extLst>
              <p:ext uri="{D42A27DB-BD31-4B8C-83A1-F6EECF244321}">
                <p14:modId xmlns:p14="http://schemas.microsoft.com/office/powerpoint/2010/main" val="2027841920"/>
              </p:ext>
            </p:extLst>
          </p:nvPr>
        </p:nvGraphicFramePr>
        <p:xfrm>
          <a:off x="3582201" y="3463925"/>
          <a:ext cx="458787" cy="635000"/>
        </p:xfrm>
        <a:graphic>
          <a:graphicData uri="http://schemas.openxmlformats.org/presentationml/2006/ole">
            <mc:AlternateContent xmlns:mc="http://schemas.openxmlformats.org/markup-compatibility/2006">
              <mc:Choice xmlns:v="urn:schemas-microsoft-com:vml" Requires="v">
                <p:oleObj spid="_x0000_s24054" name="Equation" r:id="rId10" imgW="164880" imgH="228600" progId="Equation.DSMT4">
                  <p:embed/>
                </p:oleObj>
              </mc:Choice>
              <mc:Fallback>
                <p:oleObj name="Equation" r:id="rId10" imgW="164880" imgH="228600" progId="Equation.DSMT4">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82201" y="3463925"/>
                        <a:ext cx="458787"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61" name="Object 9"/>
          <p:cNvGraphicFramePr>
            <a:graphicFrameLocks noChangeAspect="1"/>
          </p:cNvGraphicFramePr>
          <p:nvPr>
            <p:extLst>
              <p:ext uri="{D42A27DB-BD31-4B8C-83A1-F6EECF244321}">
                <p14:modId xmlns:p14="http://schemas.microsoft.com/office/powerpoint/2010/main" val="3244442001"/>
              </p:ext>
            </p:extLst>
          </p:nvPr>
        </p:nvGraphicFramePr>
        <p:xfrm>
          <a:off x="6782601" y="3540125"/>
          <a:ext cx="1328737" cy="520700"/>
        </p:xfrm>
        <a:graphic>
          <a:graphicData uri="http://schemas.openxmlformats.org/presentationml/2006/ole">
            <mc:AlternateContent xmlns:mc="http://schemas.openxmlformats.org/markup-compatibility/2006">
              <mc:Choice xmlns:v="urn:schemas-microsoft-com:vml" Requires="v">
                <p:oleObj spid="_x0000_s24055" name="Equation" r:id="rId12" imgW="583920" imgH="228600" progId="Equation.DSMT4">
                  <p:embed/>
                </p:oleObj>
              </mc:Choice>
              <mc:Fallback>
                <p:oleObj name="Equation" r:id="rId12" imgW="583920" imgH="228600" progId="Equation.DSMT4">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82601" y="3540125"/>
                        <a:ext cx="1328737"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62" name="Object 10"/>
          <p:cNvGraphicFramePr>
            <a:graphicFrameLocks noChangeAspect="1"/>
          </p:cNvGraphicFramePr>
          <p:nvPr>
            <p:extLst>
              <p:ext uri="{D42A27DB-BD31-4B8C-83A1-F6EECF244321}">
                <p14:modId xmlns:p14="http://schemas.microsoft.com/office/powerpoint/2010/main" val="178589106"/>
              </p:ext>
            </p:extLst>
          </p:nvPr>
        </p:nvGraphicFramePr>
        <p:xfrm>
          <a:off x="610401" y="4187825"/>
          <a:ext cx="484187" cy="671513"/>
        </p:xfrm>
        <a:graphic>
          <a:graphicData uri="http://schemas.openxmlformats.org/presentationml/2006/ole">
            <mc:AlternateContent xmlns:mc="http://schemas.openxmlformats.org/markup-compatibility/2006">
              <mc:Choice xmlns:v="urn:schemas-microsoft-com:vml" Requires="v">
                <p:oleObj spid="_x0000_s24056" name="Equation" r:id="rId14" imgW="164880" imgH="228600" progId="Equation.DSMT4">
                  <p:embed/>
                </p:oleObj>
              </mc:Choice>
              <mc:Fallback>
                <p:oleObj name="Equation" r:id="rId14" imgW="164880" imgH="228600" progId="Equation.DSMT4">
                  <p:embed/>
                  <p:pic>
                    <p:nvPicPr>
                      <p:cNvPr id="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0401" y="4187825"/>
                        <a:ext cx="484187" cy="6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63" name="Object 11"/>
          <p:cNvGraphicFramePr>
            <a:graphicFrameLocks noChangeAspect="1"/>
          </p:cNvGraphicFramePr>
          <p:nvPr>
            <p:extLst>
              <p:ext uri="{D42A27DB-BD31-4B8C-83A1-F6EECF244321}">
                <p14:modId xmlns:p14="http://schemas.microsoft.com/office/powerpoint/2010/main" val="601203984"/>
              </p:ext>
            </p:extLst>
          </p:nvPr>
        </p:nvGraphicFramePr>
        <p:xfrm>
          <a:off x="3278988" y="5267325"/>
          <a:ext cx="2116138" cy="536575"/>
        </p:xfrm>
        <a:graphic>
          <a:graphicData uri="http://schemas.openxmlformats.org/presentationml/2006/ole">
            <mc:AlternateContent xmlns:mc="http://schemas.openxmlformats.org/markup-compatibility/2006">
              <mc:Choice xmlns:v="urn:schemas-microsoft-com:vml" Requires="v">
                <p:oleObj spid="_x0000_s24057" name="Equation" r:id="rId16" imgW="901440" imgH="228600" progId="Equation.DSMT4">
                  <p:embed/>
                </p:oleObj>
              </mc:Choice>
              <mc:Fallback>
                <p:oleObj name="Equation" r:id="rId16" imgW="901440" imgH="228600" progId="Equation.DSMT4">
                  <p:embed/>
                  <p:pic>
                    <p:nvPicPr>
                      <p:cNvPr id="0" name="Object 11"/>
                      <p:cNvPicPr>
                        <a:picLocks noChangeAspect="1" noChangeArrowheads="1"/>
                      </p:cNvPicPr>
                      <p:nvPr/>
                    </p:nvPicPr>
                    <p:blipFill>
                      <a:blip r:embed="rId17">
                        <a:lum bright="-100000"/>
                        <a:extLst>
                          <a:ext uri="{28A0092B-C50C-407E-A947-70E740481C1C}">
                            <a14:useLocalDpi xmlns:a14="http://schemas.microsoft.com/office/drawing/2010/main" val="0"/>
                          </a:ext>
                        </a:extLst>
                      </a:blip>
                      <a:srcRect/>
                      <a:stretch>
                        <a:fillRect/>
                      </a:stretch>
                    </p:blipFill>
                    <p:spPr bwMode="auto">
                      <a:xfrm>
                        <a:off x="3278988" y="5267325"/>
                        <a:ext cx="2116138"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65" name="Text Box 13"/>
          <p:cNvSpPr txBox="1">
            <a:spLocks noChangeArrowheads="1"/>
          </p:cNvSpPr>
          <p:nvPr/>
        </p:nvSpPr>
        <p:spPr bwMode="auto">
          <a:xfrm>
            <a:off x="1042201" y="5140325"/>
            <a:ext cx="22812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3600" b="1">
                <a:latin typeface="Times New Roman" pitchFamily="18" charset="0"/>
              </a:rPr>
              <a:t>归一化：</a:t>
            </a:r>
          </a:p>
        </p:txBody>
      </p:sp>
      <p:graphicFrame>
        <p:nvGraphicFramePr>
          <p:cNvPr id="23566" name="Object 14"/>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24058" name="Equation" r:id="rId18" imgW="914400" imgH="198720" progId="Equation.DSMT4">
                  <p:embed/>
                </p:oleObj>
              </mc:Choice>
              <mc:Fallback>
                <p:oleObj name="Equation" r:id="rId18" imgW="914400" imgH="198720" progId="Equation.DSMT4">
                  <p:embed/>
                  <p:pic>
                    <p:nvPicPr>
                      <p:cNvPr id="0" name="Object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68" name="Text Box 16"/>
          <p:cNvSpPr txBox="1">
            <a:spLocks noChangeArrowheads="1"/>
          </p:cNvSpPr>
          <p:nvPr/>
        </p:nvSpPr>
        <p:spPr bwMode="auto">
          <a:xfrm>
            <a:off x="611188" y="6021288"/>
            <a:ext cx="79216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3600" b="1" dirty="0">
                <a:solidFill>
                  <a:srgbClr val="FF0000"/>
                </a:solidFill>
                <a:latin typeface="Times New Roman" pitchFamily="18" charset="0"/>
              </a:rPr>
              <a:t>注意！</a:t>
            </a:r>
            <a:r>
              <a:rPr kumimoji="1" lang="en-US" altLang="zh-CN" sz="3600" b="1" dirty="0">
                <a:solidFill>
                  <a:srgbClr val="FF0000"/>
                </a:solidFill>
                <a:latin typeface="Times New Roman" pitchFamily="18" charset="0"/>
              </a:rPr>
              <a:t>x(n) </a:t>
            </a:r>
            <a:r>
              <a:rPr kumimoji="1" lang="zh-CN" altLang="en-US" sz="3600" b="1" dirty="0">
                <a:solidFill>
                  <a:srgbClr val="FF0000"/>
                </a:solidFill>
                <a:latin typeface="Times New Roman" pitchFamily="18" charset="0"/>
              </a:rPr>
              <a:t>有些书写作：</a:t>
            </a:r>
            <a:r>
              <a:rPr kumimoji="1" lang="en-US" altLang="zh-CN" sz="3600" b="1" dirty="0">
                <a:solidFill>
                  <a:srgbClr val="FF0000"/>
                </a:solidFill>
                <a:latin typeface="Times New Roman" pitchFamily="18" charset="0"/>
              </a:rPr>
              <a:t>x[k]</a:t>
            </a:r>
          </a:p>
        </p:txBody>
      </p:sp>
      <p:pic>
        <p:nvPicPr>
          <p:cNvPr id="23689" name="Picture 13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093126" y="1484784"/>
            <a:ext cx="4171950"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689"/>
                                        </p:tgtEl>
                                        <p:attrNameLst>
                                          <p:attrName>style.visibility</p:attrName>
                                        </p:attrNameLst>
                                      </p:cBhvr>
                                      <p:to>
                                        <p:strVal val="visible"/>
                                      </p:to>
                                    </p:set>
                                    <p:anim calcmode="lin" valueType="num">
                                      <p:cBhvr additive="base">
                                        <p:cTn id="7" dur="500" fill="hold"/>
                                        <p:tgtEl>
                                          <p:spTgt spid="23689"/>
                                        </p:tgtEl>
                                        <p:attrNameLst>
                                          <p:attrName>ppt_x</p:attrName>
                                        </p:attrNameLst>
                                      </p:cBhvr>
                                      <p:tavLst>
                                        <p:tav tm="0">
                                          <p:val>
                                            <p:strVal val="#ppt_x"/>
                                          </p:val>
                                        </p:tav>
                                        <p:tav tm="100000">
                                          <p:val>
                                            <p:strVal val="#ppt_x"/>
                                          </p:val>
                                        </p:tav>
                                      </p:tavLst>
                                    </p:anim>
                                    <p:anim calcmode="lin" valueType="num">
                                      <p:cBhvr additive="base">
                                        <p:cTn id="8" dur="500" fill="hold"/>
                                        <p:tgtEl>
                                          <p:spTgt spid="2368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555"/>
                                        </p:tgtEl>
                                        <p:attrNameLst>
                                          <p:attrName>style.visibility</p:attrName>
                                        </p:attrNameLst>
                                      </p:cBhvr>
                                      <p:to>
                                        <p:strVal val="visible"/>
                                      </p:to>
                                    </p:set>
                                    <p:anim calcmode="lin" valueType="num">
                                      <p:cBhvr additive="base">
                                        <p:cTn id="13" dur="500" fill="hold"/>
                                        <p:tgtEl>
                                          <p:spTgt spid="23555"/>
                                        </p:tgtEl>
                                        <p:attrNameLst>
                                          <p:attrName>ppt_x</p:attrName>
                                        </p:attrNameLst>
                                      </p:cBhvr>
                                      <p:tavLst>
                                        <p:tav tm="0">
                                          <p:val>
                                            <p:strVal val="#ppt_x"/>
                                          </p:val>
                                        </p:tav>
                                        <p:tav tm="100000">
                                          <p:val>
                                            <p:strVal val="#ppt_x"/>
                                          </p:val>
                                        </p:tav>
                                      </p:tavLst>
                                    </p:anim>
                                    <p:anim calcmode="lin" valueType="num">
                                      <p:cBhvr additive="base">
                                        <p:cTn id="14" dur="500" fill="hold"/>
                                        <p:tgtEl>
                                          <p:spTgt spid="2355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554"/>
                                        </p:tgtEl>
                                        <p:attrNameLst>
                                          <p:attrName>style.visibility</p:attrName>
                                        </p:attrNameLst>
                                      </p:cBhvr>
                                      <p:to>
                                        <p:strVal val="visible"/>
                                      </p:to>
                                    </p:set>
                                    <p:anim calcmode="lin" valueType="num">
                                      <p:cBhvr additive="base">
                                        <p:cTn id="19" dur="500" fill="hold"/>
                                        <p:tgtEl>
                                          <p:spTgt spid="23554"/>
                                        </p:tgtEl>
                                        <p:attrNameLst>
                                          <p:attrName>ppt_x</p:attrName>
                                        </p:attrNameLst>
                                      </p:cBhvr>
                                      <p:tavLst>
                                        <p:tav tm="0">
                                          <p:val>
                                            <p:strVal val="#ppt_x"/>
                                          </p:val>
                                        </p:tav>
                                        <p:tav tm="100000">
                                          <p:val>
                                            <p:strVal val="#ppt_x"/>
                                          </p:val>
                                        </p:tav>
                                      </p:tavLst>
                                    </p:anim>
                                    <p:anim calcmode="lin" valueType="num">
                                      <p:cBhvr additive="base">
                                        <p:cTn id="20" dur="500" fill="hold"/>
                                        <p:tgtEl>
                                          <p:spTgt spid="2355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3556"/>
                                        </p:tgtEl>
                                        <p:attrNameLst>
                                          <p:attrName>style.visibility</p:attrName>
                                        </p:attrNameLst>
                                      </p:cBhvr>
                                      <p:to>
                                        <p:strVal val="visible"/>
                                      </p:to>
                                    </p:set>
                                    <p:anim calcmode="lin" valueType="num">
                                      <p:cBhvr additive="base">
                                        <p:cTn id="23" dur="500" fill="hold"/>
                                        <p:tgtEl>
                                          <p:spTgt spid="23556"/>
                                        </p:tgtEl>
                                        <p:attrNameLst>
                                          <p:attrName>ppt_x</p:attrName>
                                        </p:attrNameLst>
                                      </p:cBhvr>
                                      <p:tavLst>
                                        <p:tav tm="0">
                                          <p:val>
                                            <p:strVal val="#ppt_x"/>
                                          </p:val>
                                        </p:tav>
                                        <p:tav tm="100000">
                                          <p:val>
                                            <p:strVal val="#ppt_x"/>
                                          </p:val>
                                        </p:tav>
                                      </p:tavLst>
                                    </p:anim>
                                    <p:anim calcmode="lin" valueType="num">
                                      <p:cBhvr additive="base">
                                        <p:cTn id="24" dur="500" fill="hold"/>
                                        <p:tgtEl>
                                          <p:spTgt spid="2355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558"/>
                                        </p:tgtEl>
                                        <p:attrNameLst>
                                          <p:attrName>style.visibility</p:attrName>
                                        </p:attrNameLst>
                                      </p:cBhvr>
                                      <p:to>
                                        <p:strVal val="visible"/>
                                      </p:to>
                                    </p:set>
                                    <p:anim calcmode="lin" valueType="num">
                                      <p:cBhvr additive="base">
                                        <p:cTn id="27" dur="500" fill="hold"/>
                                        <p:tgtEl>
                                          <p:spTgt spid="23558"/>
                                        </p:tgtEl>
                                        <p:attrNameLst>
                                          <p:attrName>ppt_x</p:attrName>
                                        </p:attrNameLst>
                                      </p:cBhvr>
                                      <p:tavLst>
                                        <p:tav tm="0">
                                          <p:val>
                                            <p:strVal val="#ppt_x"/>
                                          </p:val>
                                        </p:tav>
                                        <p:tav tm="100000">
                                          <p:val>
                                            <p:strVal val="#ppt_x"/>
                                          </p:val>
                                        </p:tav>
                                      </p:tavLst>
                                    </p:anim>
                                    <p:anim calcmode="lin" valueType="num">
                                      <p:cBhvr additive="base">
                                        <p:cTn id="28" dur="500" fill="hold"/>
                                        <p:tgtEl>
                                          <p:spTgt spid="2355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3559"/>
                                        </p:tgtEl>
                                        <p:attrNameLst>
                                          <p:attrName>style.visibility</p:attrName>
                                        </p:attrNameLst>
                                      </p:cBhvr>
                                      <p:to>
                                        <p:strVal val="visible"/>
                                      </p:to>
                                    </p:set>
                                    <p:anim calcmode="lin" valueType="num">
                                      <p:cBhvr additive="base">
                                        <p:cTn id="31" dur="500" fill="hold"/>
                                        <p:tgtEl>
                                          <p:spTgt spid="23559"/>
                                        </p:tgtEl>
                                        <p:attrNameLst>
                                          <p:attrName>ppt_x</p:attrName>
                                        </p:attrNameLst>
                                      </p:cBhvr>
                                      <p:tavLst>
                                        <p:tav tm="0">
                                          <p:val>
                                            <p:strVal val="#ppt_x"/>
                                          </p:val>
                                        </p:tav>
                                        <p:tav tm="100000">
                                          <p:val>
                                            <p:strVal val="#ppt_x"/>
                                          </p:val>
                                        </p:tav>
                                      </p:tavLst>
                                    </p:anim>
                                    <p:anim calcmode="lin" valueType="num">
                                      <p:cBhvr additive="base">
                                        <p:cTn id="32" dur="500" fill="hold"/>
                                        <p:tgtEl>
                                          <p:spTgt spid="2355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3560"/>
                                        </p:tgtEl>
                                        <p:attrNameLst>
                                          <p:attrName>style.visibility</p:attrName>
                                        </p:attrNameLst>
                                      </p:cBhvr>
                                      <p:to>
                                        <p:strVal val="visible"/>
                                      </p:to>
                                    </p:set>
                                    <p:anim calcmode="lin" valueType="num">
                                      <p:cBhvr additive="base">
                                        <p:cTn id="35" dur="500" fill="hold"/>
                                        <p:tgtEl>
                                          <p:spTgt spid="23560"/>
                                        </p:tgtEl>
                                        <p:attrNameLst>
                                          <p:attrName>ppt_x</p:attrName>
                                        </p:attrNameLst>
                                      </p:cBhvr>
                                      <p:tavLst>
                                        <p:tav tm="0">
                                          <p:val>
                                            <p:strVal val="#ppt_x"/>
                                          </p:val>
                                        </p:tav>
                                        <p:tav tm="100000">
                                          <p:val>
                                            <p:strVal val="#ppt_x"/>
                                          </p:val>
                                        </p:tav>
                                      </p:tavLst>
                                    </p:anim>
                                    <p:anim calcmode="lin" valueType="num">
                                      <p:cBhvr additive="base">
                                        <p:cTn id="36" dur="500" fill="hold"/>
                                        <p:tgtEl>
                                          <p:spTgt spid="2356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3561"/>
                                        </p:tgtEl>
                                        <p:attrNameLst>
                                          <p:attrName>style.visibility</p:attrName>
                                        </p:attrNameLst>
                                      </p:cBhvr>
                                      <p:to>
                                        <p:strVal val="visible"/>
                                      </p:to>
                                    </p:set>
                                    <p:anim calcmode="lin" valueType="num">
                                      <p:cBhvr additive="base">
                                        <p:cTn id="39" dur="500" fill="hold"/>
                                        <p:tgtEl>
                                          <p:spTgt spid="23561"/>
                                        </p:tgtEl>
                                        <p:attrNameLst>
                                          <p:attrName>ppt_x</p:attrName>
                                        </p:attrNameLst>
                                      </p:cBhvr>
                                      <p:tavLst>
                                        <p:tav tm="0">
                                          <p:val>
                                            <p:strVal val="#ppt_x"/>
                                          </p:val>
                                        </p:tav>
                                        <p:tav tm="100000">
                                          <p:val>
                                            <p:strVal val="#ppt_x"/>
                                          </p:val>
                                        </p:tav>
                                      </p:tavLst>
                                    </p:anim>
                                    <p:anim calcmode="lin" valueType="num">
                                      <p:cBhvr additive="base">
                                        <p:cTn id="40" dur="500" fill="hold"/>
                                        <p:tgtEl>
                                          <p:spTgt spid="2356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3562"/>
                                        </p:tgtEl>
                                        <p:attrNameLst>
                                          <p:attrName>style.visibility</p:attrName>
                                        </p:attrNameLst>
                                      </p:cBhvr>
                                      <p:to>
                                        <p:strVal val="visible"/>
                                      </p:to>
                                    </p:set>
                                    <p:anim calcmode="lin" valueType="num">
                                      <p:cBhvr additive="base">
                                        <p:cTn id="43" dur="500" fill="hold"/>
                                        <p:tgtEl>
                                          <p:spTgt spid="23562"/>
                                        </p:tgtEl>
                                        <p:attrNameLst>
                                          <p:attrName>ppt_x</p:attrName>
                                        </p:attrNameLst>
                                      </p:cBhvr>
                                      <p:tavLst>
                                        <p:tav tm="0">
                                          <p:val>
                                            <p:strVal val="#ppt_x"/>
                                          </p:val>
                                        </p:tav>
                                        <p:tav tm="100000">
                                          <p:val>
                                            <p:strVal val="#ppt_x"/>
                                          </p:val>
                                        </p:tav>
                                      </p:tavLst>
                                    </p:anim>
                                    <p:anim calcmode="lin" valueType="num">
                                      <p:cBhvr additive="base">
                                        <p:cTn id="44" dur="500" fill="hold"/>
                                        <p:tgtEl>
                                          <p:spTgt spid="2356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3563"/>
                                        </p:tgtEl>
                                        <p:attrNameLst>
                                          <p:attrName>style.visibility</p:attrName>
                                        </p:attrNameLst>
                                      </p:cBhvr>
                                      <p:to>
                                        <p:strVal val="visible"/>
                                      </p:to>
                                    </p:set>
                                    <p:anim calcmode="lin" valueType="num">
                                      <p:cBhvr additive="base">
                                        <p:cTn id="47" dur="500" fill="hold"/>
                                        <p:tgtEl>
                                          <p:spTgt spid="23563"/>
                                        </p:tgtEl>
                                        <p:attrNameLst>
                                          <p:attrName>ppt_x</p:attrName>
                                        </p:attrNameLst>
                                      </p:cBhvr>
                                      <p:tavLst>
                                        <p:tav tm="0">
                                          <p:val>
                                            <p:strVal val="#ppt_x"/>
                                          </p:val>
                                        </p:tav>
                                        <p:tav tm="100000">
                                          <p:val>
                                            <p:strVal val="#ppt_x"/>
                                          </p:val>
                                        </p:tav>
                                      </p:tavLst>
                                    </p:anim>
                                    <p:anim calcmode="lin" valueType="num">
                                      <p:cBhvr additive="base">
                                        <p:cTn id="48" dur="500" fill="hold"/>
                                        <p:tgtEl>
                                          <p:spTgt spid="2356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3565"/>
                                        </p:tgtEl>
                                        <p:attrNameLst>
                                          <p:attrName>style.visibility</p:attrName>
                                        </p:attrNameLst>
                                      </p:cBhvr>
                                      <p:to>
                                        <p:strVal val="visible"/>
                                      </p:to>
                                    </p:set>
                                    <p:anim calcmode="lin" valueType="num">
                                      <p:cBhvr additive="base">
                                        <p:cTn id="51" dur="500" fill="hold"/>
                                        <p:tgtEl>
                                          <p:spTgt spid="23565"/>
                                        </p:tgtEl>
                                        <p:attrNameLst>
                                          <p:attrName>ppt_x</p:attrName>
                                        </p:attrNameLst>
                                      </p:cBhvr>
                                      <p:tavLst>
                                        <p:tav tm="0">
                                          <p:val>
                                            <p:strVal val="#ppt_x"/>
                                          </p:val>
                                        </p:tav>
                                        <p:tav tm="100000">
                                          <p:val>
                                            <p:strVal val="#ppt_x"/>
                                          </p:val>
                                        </p:tav>
                                      </p:tavLst>
                                    </p:anim>
                                    <p:anim calcmode="lin" valueType="num">
                                      <p:cBhvr additive="base">
                                        <p:cTn id="52" dur="500" fill="hold"/>
                                        <p:tgtEl>
                                          <p:spTgt spid="2356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3568">
                                            <p:txEl>
                                              <p:pRg st="0" end="0"/>
                                            </p:txEl>
                                          </p:spTgt>
                                        </p:tgtEl>
                                        <p:attrNameLst>
                                          <p:attrName>style.visibility</p:attrName>
                                        </p:attrNameLst>
                                      </p:cBhvr>
                                      <p:to>
                                        <p:strVal val="visible"/>
                                      </p:to>
                                    </p:set>
                                    <p:anim calcmode="lin" valueType="num">
                                      <p:cBhvr additive="base">
                                        <p:cTn id="57" dur="500" fill="hold"/>
                                        <p:tgtEl>
                                          <p:spTgt spid="23568">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356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p:bldP spid="2356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6"/>
          <p:cNvSpPr>
            <a:spLocks noGrp="1"/>
          </p:cNvSpPr>
          <p:nvPr>
            <p:ph type="sldNum" sz="quarter" idx="12"/>
          </p:nvPr>
        </p:nvSpPr>
        <p:spPr/>
        <p:txBody>
          <a:bodyPr/>
          <a:lstStyle/>
          <a:p>
            <a:fld id="{64574290-16AD-4FE7-B085-B68AD0ED739A}" type="slidenum">
              <a:rPr lang="en-US" altLang="zh-CN"/>
              <a:pPr/>
              <a:t>27</a:t>
            </a:fld>
            <a:endParaRPr lang="en-US" altLang="zh-CN"/>
          </a:p>
        </p:txBody>
      </p:sp>
      <p:sp>
        <p:nvSpPr>
          <p:cNvPr id="45059" name="Rectangle 3"/>
          <p:cNvSpPr>
            <a:spLocks noGrp="1" noChangeArrowheads="1"/>
          </p:cNvSpPr>
          <p:nvPr>
            <p:ph type="body" sz="half" idx="1"/>
          </p:nvPr>
        </p:nvSpPr>
        <p:spPr>
          <a:xfrm>
            <a:off x="457200" y="908050"/>
            <a:ext cx="8075613" cy="5218113"/>
          </a:xfrm>
        </p:spPr>
        <p:txBody>
          <a:bodyPr/>
          <a:lstStyle/>
          <a:p>
            <a:r>
              <a:rPr lang="zh-CN" altLang="en-US" sz="2800" b="1" dirty="0"/>
              <a:t>注意</a:t>
            </a:r>
          </a:p>
          <a:p>
            <a:pPr lvl="1"/>
            <a:r>
              <a:rPr lang="zh-CN" altLang="en-US" b="1" dirty="0"/>
              <a:t>对于离散时间信号 </a:t>
            </a:r>
          </a:p>
          <a:p>
            <a:pPr lvl="1"/>
            <a:endParaRPr lang="zh-CN" altLang="en-US" b="1" dirty="0"/>
          </a:p>
          <a:p>
            <a:pPr lvl="1"/>
            <a:endParaRPr lang="zh-CN" altLang="en-US" b="1" dirty="0"/>
          </a:p>
          <a:p>
            <a:pPr lvl="1">
              <a:lnSpc>
                <a:spcPct val="110000"/>
              </a:lnSpc>
              <a:buFontTx/>
              <a:buNone/>
            </a:pPr>
            <a:r>
              <a:rPr lang="zh-CN" altLang="en-US" b="1" dirty="0"/>
              <a:t>   只是在离散时间上才有值，是时间上不连续的信号。</a:t>
            </a:r>
          </a:p>
          <a:p>
            <a:pPr lvl="1">
              <a:lnSpc>
                <a:spcPct val="110000"/>
              </a:lnSpc>
            </a:pPr>
            <a:r>
              <a:rPr lang="zh-CN" altLang="en-US" b="1" dirty="0"/>
              <a:t>      只是在</a:t>
            </a:r>
            <a:r>
              <a:rPr lang="en-US" altLang="zh-CN" b="1" dirty="0"/>
              <a:t>n</a:t>
            </a:r>
            <a:r>
              <a:rPr lang="zh-CN" altLang="en-US" b="1" dirty="0"/>
              <a:t>为整数时才有意义，</a:t>
            </a:r>
            <a:r>
              <a:rPr lang="en-US" altLang="zh-CN" b="1" dirty="0"/>
              <a:t>n</a:t>
            </a:r>
            <a:r>
              <a:rPr lang="zh-CN" altLang="en-US" b="1" dirty="0"/>
              <a:t>不是整数时没有</a:t>
            </a:r>
            <a:r>
              <a:rPr lang="zh-CN" altLang="en-US" b="1" dirty="0" smtClean="0"/>
              <a:t>定义，也即没有意义；</a:t>
            </a:r>
            <a:endParaRPr lang="zh-CN" altLang="en-US" b="1" dirty="0"/>
          </a:p>
          <a:p>
            <a:pPr lvl="1">
              <a:lnSpc>
                <a:spcPct val="110000"/>
              </a:lnSpc>
            </a:pPr>
            <a:r>
              <a:rPr lang="zh-CN" altLang="en-US" b="1" dirty="0"/>
              <a:t>      </a:t>
            </a:r>
            <a:r>
              <a:rPr lang="zh-CN" altLang="en-US" b="1" dirty="0" smtClean="0"/>
              <a:t> 不能</a:t>
            </a:r>
            <a:r>
              <a:rPr lang="zh-CN" altLang="en-US" b="1" dirty="0"/>
              <a:t>看出该序列在时间上的长度，必须给出抽样</a:t>
            </a:r>
            <a:r>
              <a:rPr lang="zh-CN" altLang="en-US" b="1" dirty="0" smtClean="0"/>
              <a:t>频率（周期）后</a:t>
            </a:r>
            <a:r>
              <a:rPr lang="zh-CN" altLang="en-US" b="1" dirty="0"/>
              <a:t>才能确定</a:t>
            </a:r>
            <a:r>
              <a:rPr lang="zh-CN" altLang="en-US" b="1" dirty="0" smtClean="0"/>
              <a:t>。</a:t>
            </a:r>
            <a:endParaRPr lang="en-US" altLang="zh-CN" b="1" dirty="0" smtClean="0"/>
          </a:p>
          <a:p>
            <a:pPr lvl="1">
              <a:lnSpc>
                <a:spcPct val="110000"/>
              </a:lnSpc>
            </a:pPr>
            <a:r>
              <a:rPr lang="zh-CN" altLang="en-US" b="1" dirty="0" smtClean="0"/>
              <a:t>如何确定？（大家课后思考）</a:t>
            </a:r>
            <a:endParaRPr lang="zh-CN" altLang="en-US" b="1" dirty="0"/>
          </a:p>
          <a:p>
            <a:pPr lvl="1">
              <a:buFontTx/>
              <a:buNone/>
            </a:pPr>
            <a:endParaRPr lang="en-US" altLang="zh-CN" b="1" dirty="0"/>
          </a:p>
        </p:txBody>
      </p:sp>
      <p:graphicFrame>
        <p:nvGraphicFramePr>
          <p:cNvPr id="45060" name="Object 4"/>
          <p:cNvGraphicFramePr>
            <a:graphicFrameLocks noGrp="1" noChangeAspect="1"/>
          </p:cNvGraphicFramePr>
          <p:nvPr>
            <p:ph sz="half" idx="2"/>
          </p:nvPr>
        </p:nvGraphicFramePr>
        <p:xfrm>
          <a:off x="4800600" y="1538288"/>
          <a:ext cx="635000" cy="406400"/>
        </p:xfrm>
        <a:graphic>
          <a:graphicData uri="http://schemas.openxmlformats.org/presentationml/2006/ole">
            <mc:AlternateContent xmlns:mc="http://schemas.openxmlformats.org/markup-compatibility/2006">
              <mc:Choice xmlns:v="urn:schemas-microsoft-com:vml" Requires="v">
                <p:oleObj spid="_x0000_s45286" name="Equation" r:id="rId3" imgW="317160" imgH="203040" progId="Equation.DSMT4">
                  <p:embed/>
                </p:oleObj>
              </mc:Choice>
              <mc:Fallback>
                <p:oleObj name="Equation" r:id="rId3" imgW="317160" imgH="203040" progId="Equation.DSMT4">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800600" y="1538288"/>
                        <a:ext cx="635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6" name="Object 10"/>
          <p:cNvGraphicFramePr>
            <a:graphicFrameLocks noChangeAspect="1"/>
          </p:cNvGraphicFramePr>
          <p:nvPr>
            <p:extLst>
              <p:ext uri="{D42A27DB-BD31-4B8C-83A1-F6EECF244321}">
                <p14:modId xmlns:p14="http://schemas.microsoft.com/office/powerpoint/2010/main" val="2125763243"/>
              </p:ext>
            </p:extLst>
          </p:nvPr>
        </p:nvGraphicFramePr>
        <p:xfrm>
          <a:off x="2123728" y="2132856"/>
          <a:ext cx="4176713" cy="739775"/>
        </p:xfrm>
        <a:graphic>
          <a:graphicData uri="http://schemas.openxmlformats.org/presentationml/2006/ole">
            <mc:AlternateContent xmlns:mc="http://schemas.openxmlformats.org/markup-compatibility/2006">
              <mc:Choice xmlns:v="urn:schemas-microsoft-com:vml" Requires="v">
                <p:oleObj spid="_x0000_s45287" name="Equation" r:id="rId5" imgW="1574640" imgH="279360" progId="Equation.DSMT4">
                  <p:embed/>
                </p:oleObj>
              </mc:Choice>
              <mc:Fallback>
                <p:oleObj name="Equation" r:id="rId5" imgW="1574640" imgH="279360" progId="Equation.DSMT4">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3728" y="2132856"/>
                        <a:ext cx="4176713" cy="739775"/>
                      </a:xfrm>
                      <a:prstGeom prst="rect">
                        <a:avLst/>
                      </a:prstGeom>
                      <a:noFill/>
                      <a:ln w="9525">
                        <a:solidFill>
                          <a:schemeClr val="folHlink"/>
                        </a:solidFill>
                        <a:miter lim="800000"/>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8" name="Object 12"/>
          <p:cNvGraphicFramePr>
            <a:graphicFrameLocks noChangeAspect="1"/>
          </p:cNvGraphicFramePr>
          <p:nvPr/>
        </p:nvGraphicFramePr>
        <p:xfrm>
          <a:off x="1331913" y="4076700"/>
          <a:ext cx="635000" cy="406400"/>
        </p:xfrm>
        <a:graphic>
          <a:graphicData uri="http://schemas.openxmlformats.org/presentationml/2006/ole">
            <mc:AlternateContent xmlns:mc="http://schemas.openxmlformats.org/markup-compatibility/2006">
              <mc:Choice xmlns:v="urn:schemas-microsoft-com:vml" Requires="v">
                <p:oleObj spid="_x0000_s45288" name="Equation" r:id="rId7" imgW="317160" imgH="203040" progId="Equation.DSMT4">
                  <p:embed/>
                </p:oleObj>
              </mc:Choice>
              <mc:Fallback>
                <p:oleObj name="Equation" r:id="rId7" imgW="317160" imgH="203040" progId="Equation.DSMT4">
                  <p:embed/>
                  <p:pic>
                    <p:nvPicPr>
                      <p:cNvPr id="0" name="Object 12"/>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331913" y="4076700"/>
                        <a:ext cx="635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9" name="Object 13"/>
          <p:cNvGraphicFramePr>
            <a:graphicFrameLocks noChangeAspect="1"/>
          </p:cNvGraphicFramePr>
          <p:nvPr/>
        </p:nvGraphicFramePr>
        <p:xfrm>
          <a:off x="1331913" y="5084763"/>
          <a:ext cx="635000" cy="406400"/>
        </p:xfrm>
        <a:graphic>
          <a:graphicData uri="http://schemas.openxmlformats.org/presentationml/2006/ole">
            <mc:AlternateContent xmlns:mc="http://schemas.openxmlformats.org/markup-compatibility/2006">
              <mc:Choice xmlns:v="urn:schemas-microsoft-com:vml" Requires="v">
                <p:oleObj spid="_x0000_s45289" name="Equation" r:id="rId8" imgW="317160" imgH="203040" progId="Equation.DSMT4">
                  <p:embed/>
                </p:oleObj>
              </mc:Choice>
              <mc:Fallback>
                <p:oleObj name="Equation" r:id="rId8" imgW="317160" imgH="203040" progId="Equation.DSMT4">
                  <p:embed/>
                  <p:pic>
                    <p:nvPicPr>
                      <p:cNvPr id="0" name="Object 1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331913" y="5084763"/>
                        <a:ext cx="635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59">
                                            <p:txEl>
                                              <p:pRg st="7" end="7"/>
                                            </p:txEl>
                                          </p:spTgt>
                                        </p:tgtEl>
                                        <p:attrNameLst>
                                          <p:attrName>style.visibility</p:attrName>
                                        </p:attrNameLst>
                                      </p:cBhvr>
                                      <p:to>
                                        <p:strVal val="visible"/>
                                      </p:to>
                                    </p:set>
                                    <p:anim calcmode="lin" valueType="num">
                                      <p:cBhvr additive="base">
                                        <p:cTn id="7" dur="500" fill="hold"/>
                                        <p:tgtEl>
                                          <p:spTgt spid="45059">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5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AF024425-F018-4357-BF80-04BF247D6A31}" type="slidenum">
              <a:rPr lang="en-US" altLang="zh-CN"/>
              <a:pPr/>
              <a:t>28</a:t>
            </a:fld>
            <a:endParaRPr lang="en-US" altLang="zh-CN"/>
          </a:p>
        </p:txBody>
      </p:sp>
      <p:sp>
        <p:nvSpPr>
          <p:cNvPr id="24578" name="Text Box 2"/>
          <p:cNvSpPr txBox="1">
            <a:spLocks noChangeArrowheads="1"/>
          </p:cNvSpPr>
          <p:nvPr/>
        </p:nvSpPr>
        <p:spPr bwMode="auto">
          <a:xfrm>
            <a:off x="381000" y="260350"/>
            <a:ext cx="8763000" cy="555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4400" b="1">
                <a:solidFill>
                  <a:schemeClr val="tx2"/>
                </a:solidFill>
                <a:latin typeface="Times New Roman" pitchFamily="18" charset="0"/>
              </a:rPr>
              <a:t>常见信号：</a:t>
            </a:r>
            <a:r>
              <a:rPr kumimoji="1" lang="zh-CN" altLang="en-US" sz="4400" b="1">
                <a:latin typeface="Times New Roman" pitchFamily="18" charset="0"/>
              </a:rPr>
              <a:t>                                                                                  	</a:t>
            </a:r>
            <a:r>
              <a:rPr kumimoji="1" lang="zh-CN" altLang="en-US" sz="3600" b="1">
                <a:latin typeface="Times New Roman" pitchFamily="18" charset="0"/>
              </a:rPr>
              <a:t>电压、电流等；</a:t>
            </a:r>
          </a:p>
          <a:p>
            <a:pPr algn="l">
              <a:spcBef>
                <a:spcPct val="50000"/>
              </a:spcBef>
            </a:pPr>
            <a:r>
              <a:rPr kumimoji="1" lang="zh-CN" altLang="en-US" sz="3600" b="1">
                <a:latin typeface="Times New Roman" pitchFamily="18" charset="0"/>
              </a:rPr>
              <a:t>	温度、压力、 压强等；</a:t>
            </a:r>
          </a:p>
          <a:p>
            <a:pPr algn="l">
              <a:spcBef>
                <a:spcPct val="50000"/>
              </a:spcBef>
            </a:pPr>
            <a:r>
              <a:rPr kumimoji="1" lang="zh-CN" altLang="en-US" sz="3600" b="1">
                <a:latin typeface="Times New Roman" pitchFamily="18" charset="0"/>
              </a:rPr>
              <a:t>	光、机械振动等；</a:t>
            </a:r>
          </a:p>
          <a:p>
            <a:pPr algn="l">
              <a:spcBef>
                <a:spcPct val="50000"/>
              </a:spcBef>
            </a:pPr>
            <a:r>
              <a:rPr kumimoji="1" lang="zh-CN" altLang="en-US" sz="3600" b="1">
                <a:latin typeface="Times New Roman" pitchFamily="18" charset="0"/>
              </a:rPr>
              <a:t> 	价格、经济指数、股市指数等；</a:t>
            </a:r>
          </a:p>
          <a:p>
            <a:pPr algn="l">
              <a:spcBef>
                <a:spcPct val="50000"/>
              </a:spcBef>
            </a:pPr>
            <a:r>
              <a:rPr kumimoji="1" lang="zh-CN" altLang="en-US" sz="3600" b="1">
                <a:latin typeface="Times New Roman" pitchFamily="18" charset="0"/>
              </a:rPr>
              <a:t>         流量、水位、潮位等；</a:t>
            </a:r>
          </a:p>
          <a:p>
            <a:pPr algn="l">
              <a:spcBef>
                <a:spcPct val="50000"/>
              </a:spcBef>
            </a:pPr>
            <a:r>
              <a:rPr kumimoji="1" lang="zh-CN" altLang="en-US" sz="3600" b="1">
                <a:latin typeface="Times New Roman" pitchFamily="18" charset="0"/>
              </a:rPr>
              <a:t>	人体生理信号（心电、脑电）等等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 calcmode="lin" valueType="num">
                                      <p:cBhvr additive="base">
                                        <p:cTn id="7" dur="500" fill="hold"/>
                                        <p:tgtEl>
                                          <p:spTgt spid="2457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578">
                                            <p:txEl>
                                              <p:pRg st="1" end="1"/>
                                            </p:txEl>
                                          </p:spTgt>
                                        </p:tgtEl>
                                        <p:attrNameLst>
                                          <p:attrName>style.visibility</p:attrName>
                                        </p:attrNameLst>
                                      </p:cBhvr>
                                      <p:to>
                                        <p:strVal val="visible"/>
                                      </p:to>
                                    </p:set>
                                    <p:anim calcmode="lin" valueType="num">
                                      <p:cBhvr additive="base">
                                        <p:cTn id="13" dur="500" fill="hold"/>
                                        <p:tgtEl>
                                          <p:spTgt spid="2457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7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4578">
                                            <p:txEl>
                                              <p:pRg st="2" end="2"/>
                                            </p:txEl>
                                          </p:spTgt>
                                        </p:tgtEl>
                                        <p:attrNameLst>
                                          <p:attrName>style.visibility</p:attrName>
                                        </p:attrNameLst>
                                      </p:cBhvr>
                                      <p:to>
                                        <p:strVal val="visible"/>
                                      </p:to>
                                    </p:set>
                                    <p:anim calcmode="lin" valueType="num">
                                      <p:cBhvr additive="base">
                                        <p:cTn id="19" dur="500" fill="hold"/>
                                        <p:tgtEl>
                                          <p:spTgt spid="2457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4578">
                                            <p:txEl>
                                              <p:pRg st="3" end="3"/>
                                            </p:txEl>
                                          </p:spTgt>
                                        </p:tgtEl>
                                        <p:attrNameLst>
                                          <p:attrName>style.visibility</p:attrName>
                                        </p:attrNameLst>
                                      </p:cBhvr>
                                      <p:to>
                                        <p:strVal val="visible"/>
                                      </p:to>
                                    </p:set>
                                    <p:anim calcmode="lin" valueType="num">
                                      <p:cBhvr additive="base">
                                        <p:cTn id="25" dur="500" fill="hold"/>
                                        <p:tgtEl>
                                          <p:spTgt spid="2457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4578">
                                            <p:txEl>
                                              <p:pRg st="4" end="4"/>
                                            </p:txEl>
                                          </p:spTgt>
                                        </p:tgtEl>
                                        <p:attrNameLst>
                                          <p:attrName>style.visibility</p:attrName>
                                        </p:attrNameLst>
                                      </p:cBhvr>
                                      <p:to>
                                        <p:strVal val="visible"/>
                                      </p:to>
                                    </p:set>
                                    <p:anim calcmode="lin" valueType="num">
                                      <p:cBhvr additive="base">
                                        <p:cTn id="31" dur="500" fill="hold"/>
                                        <p:tgtEl>
                                          <p:spTgt spid="2457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57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4578">
                                            <p:txEl>
                                              <p:pRg st="5" end="5"/>
                                            </p:txEl>
                                          </p:spTgt>
                                        </p:tgtEl>
                                        <p:attrNameLst>
                                          <p:attrName>style.visibility</p:attrName>
                                        </p:attrNameLst>
                                      </p:cBhvr>
                                      <p:to>
                                        <p:strVal val="visible"/>
                                      </p:to>
                                    </p:set>
                                    <p:anim calcmode="lin" valueType="num">
                                      <p:cBhvr additive="base">
                                        <p:cTn id="37" dur="500" fill="hold"/>
                                        <p:tgtEl>
                                          <p:spTgt spid="2457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57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灯片编号占位符 5"/>
          <p:cNvSpPr>
            <a:spLocks noGrp="1"/>
          </p:cNvSpPr>
          <p:nvPr>
            <p:ph type="sldNum" sz="quarter" idx="12"/>
          </p:nvPr>
        </p:nvSpPr>
        <p:spPr/>
        <p:txBody>
          <a:bodyPr/>
          <a:lstStyle/>
          <a:p>
            <a:fld id="{4A2458CD-2AAC-4FEF-96F0-D2A690D67FD8}" type="slidenum">
              <a:rPr lang="en-US" altLang="zh-CN"/>
              <a:pPr/>
              <a:t>29</a:t>
            </a:fld>
            <a:endParaRPr lang="en-US" altLang="zh-CN"/>
          </a:p>
        </p:txBody>
      </p:sp>
      <p:sp>
        <p:nvSpPr>
          <p:cNvPr id="25602" name="Rectangle 2"/>
          <p:cNvSpPr>
            <a:spLocks noGrp="1" noChangeArrowheads="1"/>
          </p:cNvSpPr>
          <p:nvPr>
            <p:ph type="title"/>
          </p:nvPr>
        </p:nvSpPr>
        <p:spPr>
          <a:xfrm>
            <a:off x="395288" y="260350"/>
            <a:ext cx="7772400" cy="1143000"/>
          </a:xfrm>
        </p:spPr>
        <p:txBody>
          <a:bodyPr/>
          <a:lstStyle/>
          <a:p>
            <a:pPr algn="l"/>
            <a:r>
              <a:rPr lang="en-US" altLang="zh-CN" b="1"/>
              <a:t>2</a:t>
            </a:r>
            <a:r>
              <a:rPr lang="zh-CN" altLang="en-US" b="1"/>
              <a:t>、系统</a:t>
            </a:r>
          </a:p>
        </p:txBody>
      </p:sp>
      <p:sp>
        <p:nvSpPr>
          <p:cNvPr id="25603" name="Rectangle 3"/>
          <p:cNvSpPr>
            <a:spLocks noGrp="1" noChangeArrowheads="1"/>
          </p:cNvSpPr>
          <p:nvPr>
            <p:ph type="body" idx="1"/>
          </p:nvPr>
        </p:nvSpPr>
        <p:spPr>
          <a:xfrm>
            <a:off x="539750" y="1484313"/>
            <a:ext cx="8280400" cy="2808287"/>
          </a:xfrm>
        </p:spPr>
        <p:txBody>
          <a:bodyPr/>
          <a:lstStyle/>
          <a:p>
            <a:pPr>
              <a:lnSpc>
                <a:spcPct val="125000"/>
              </a:lnSpc>
              <a:buClr>
                <a:schemeClr val="tx1"/>
              </a:buClr>
            </a:pPr>
            <a:r>
              <a:rPr lang="en-US" altLang="zh-CN" sz="2800" b="1"/>
              <a:t> </a:t>
            </a:r>
            <a:r>
              <a:rPr lang="zh-CN" altLang="en-US" sz="2800" b="1"/>
              <a:t>系统定义为信号处理（信号变换）的物理设备，也即，凡能将信号加以变换（采用硬件、软件或者软硬件结合），以能够完成某些特定功能的各种设备或者整体都称为系统。</a:t>
            </a:r>
          </a:p>
          <a:p>
            <a:endParaRPr lang="en-US" altLang="zh-CN" sz="2800" b="1"/>
          </a:p>
        </p:txBody>
      </p:sp>
      <p:grpSp>
        <p:nvGrpSpPr>
          <p:cNvPr id="25610" name="Group 10"/>
          <p:cNvGrpSpPr>
            <a:grpSpLocks/>
          </p:cNvGrpSpPr>
          <p:nvPr/>
        </p:nvGrpSpPr>
        <p:grpSpPr bwMode="auto">
          <a:xfrm>
            <a:off x="1692275" y="4437063"/>
            <a:ext cx="5451475" cy="1060450"/>
            <a:chOff x="1053" y="3034"/>
            <a:chExt cx="3434" cy="668"/>
          </a:xfrm>
        </p:grpSpPr>
        <p:sp>
          <p:nvSpPr>
            <p:cNvPr id="25604" name="Text Box 4"/>
            <p:cNvSpPr txBox="1">
              <a:spLocks noChangeArrowheads="1"/>
            </p:cNvSpPr>
            <p:nvPr/>
          </p:nvSpPr>
          <p:spPr bwMode="auto">
            <a:xfrm>
              <a:off x="2381" y="3203"/>
              <a:ext cx="14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kumimoji="1" lang="zh-CN" altLang="zh-CN" sz="2400" b="1">
                <a:latin typeface="Times New Roman" pitchFamily="18" charset="0"/>
              </a:endParaRPr>
            </a:p>
          </p:txBody>
        </p:sp>
        <p:sp>
          <p:nvSpPr>
            <p:cNvPr id="25605" name="Rectangle 5"/>
            <p:cNvSpPr>
              <a:spLocks noChangeArrowheads="1"/>
            </p:cNvSpPr>
            <p:nvPr/>
          </p:nvSpPr>
          <p:spPr bwMode="auto">
            <a:xfrm>
              <a:off x="1973" y="3158"/>
              <a:ext cx="1543" cy="54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4000" b="1">
                  <a:solidFill>
                    <a:srgbClr val="FF00FF"/>
                  </a:solidFill>
                  <a:latin typeface="Times New Roman" pitchFamily="18" charset="0"/>
                  <a:ea typeface="黑体" pitchFamily="2" charset="-122"/>
                </a:rPr>
                <a:t>系统</a:t>
              </a:r>
            </a:p>
          </p:txBody>
        </p:sp>
        <p:sp>
          <p:nvSpPr>
            <p:cNvPr id="25606" name="Line 6"/>
            <p:cNvSpPr>
              <a:spLocks noChangeShapeType="1"/>
            </p:cNvSpPr>
            <p:nvPr/>
          </p:nvSpPr>
          <p:spPr bwMode="auto">
            <a:xfrm>
              <a:off x="1338" y="3430"/>
              <a:ext cx="635" cy="0"/>
            </a:xfrm>
            <a:prstGeom prst="line">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07" name="Line 7"/>
            <p:cNvSpPr>
              <a:spLocks noChangeShapeType="1"/>
            </p:cNvSpPr>
            <p:nvPr/>
          </p:nvSpPr>
          <p:spPr bwMode="auto">
            <a:xfrm>
              <a:off x="3515" y="3430"/>
              <a:ext cx="544" cy="0"/>
            </a:xfrm>
            <a:prstGeom prst="line">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608" name="Text Box 8"/>
            <p:cNvSpPr txBox="1">
              <a:spLocks noChangeArrowheads="1"/>
            </p:cNvSpPr>
            <p:nvPr/>
          </p:nvSpPr>
          <p:spPr bwMode="auto">
            <a:xfrm>
              <a:off x="1053" y="3034"/>
              <a:ext cx="5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800" b="1">
                  <a:latin typeface="Times New Roman" pitchFamily="18" charset="0"/>
                </a:rPr>
                <a:t>输入</a:t>
              </a:r>
            </a:p>
          </p:txBody>
        </p:sp>
        <p:sp>
          <p:nvSpPr>
            <p:cNvPr id="25609" name="Text Box 9"/>
            <p:cNvSpPr txBox="1">
              <a:spLocks noChangeArrowheads="1"/>
            </p:cNvSpPr>
            <p:nvPr/>
          </p:nvSpPr>
          <p:spPr bwMode="auto">
            <a:xfrm>
              <a:off x="3923" y="3034"/>
              <a:ext cx="5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800" b="1">
                  <a:latin typeface="Times New Roman" pitchFamily="18" charset="0"/>
                </a:rPr>
                <a:t>输出</a:t>
              </a:r>
            </a:p>
          </p:txBody>
        </p:sp>
      </p:grpSp>
      <p:grpSp>
        <p:nvGrpSpPr>
          <p:cNvPr id="25616" name="Group 16"/>
          <p:cNvGrpSpPr>
            <a:grpSpLocks/>
          </p:cNvGrpSpPr>
          <p:nvPr/>
        </p:nvGrpSpPr>
        <p:grpSpPr bwMode="auto">
          <a:xfrm>
            <a:off x="1835150" y="5589588"/>
            <a:ext cx="5272088" cy="547687"/>
            <a:chOff x="1156" y="3521"/>
            <a:chExt cx="3321" cy="345"/>
          </a:xfrm>
        </p:grpSpPr>
        <p:graphicFrame>
          <p:nvGraphicFramePr>
            <p:cNvPr id="25613" name="Object 13"/>
            <p:cNvGraphicFramePr>
              <a:graphicFrameLocks noChangeAspect="1"/>
            </p:cNvGraphicFramePr>
            <p:nvPr/>
          </p:nvGraphicFramePr>
          <p:xfrm>
            <a:off x="4059" y="3521"/>
            <a:ext cx="418" cy="291"/>
          </p:xfrm>
          <a:graphic>
            <a:graphicData uri="http://schemas.openxmlformats.org/presentationml/2006/ole">
              <mc:AlternateContent xmlns:mc="http://schemas.openxmlformats.org/markup-compatibility/2006">
                <mc:Choice xmlns:v="urn:schemas-microsoft-com:vml" Requires="v">
                  <p:oleObj spid="_x0000_s25933" name="Equation" r:id="rId3" imgW="291960" imgH="203040" progId="Equation.DSMT4">
                    <p:embed/>
                  </p:oleObj>
                </mc:Choice>
                <mc:Fallback>
                  <p:oleObj name="Equation" r:id="rId3" imgW="291960" imgH="203040" progId="Equation.DSMT4">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9" y="3521"/>
                          <a:ext cx="418"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14" name="Object 14"/>
            <p:cNvGraphicFramePr>
              <a:graphicFrameLocks noChangeAspect="1"/>
            </p:cNvGraphicFramePr>
            <p:nvPr/>
          </p:nvGraphicFramePr>
          <p:xfrm>
            <a:off x="1156" y="3566"/>
            <a:ext cx="413" cy="300"/>
          </p:xfrm>
          <a:graphic>
            <a:graphicData uri="http://schemas.openxmlformats.org/presentationml/2006/ole">
              <mc:AlternateContent xmlns:mc="http://schemas.openxmlformats.org/markup-compatibility/2006">
                <mc:Choice xmlns:v="urn:schemas-microsoft-com:vml" Requires="v">
                  <p:oleObj spid="_x0000_s25934" name="Equation" r:id="rId5" imgW="279360" imgH="203040" progId="Equation.DSMT4">
                    <p:embed/>
                  </p:oleObj>
                </mc:Choice>
                <mc:Fallback>
                  <p:oleObj name="Equation" r:id="rId5" imgW="279360" imgH="203040" progId="Equation.DSMT4">
                    <p:embed/>
                    <p:pic>
                      <p:nvPicPr>
                        <p:cNvPr id="0" name="Object 14"/>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156" y="3566"/>
                          <a:ext cx="413" cy="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15" name="Object 15"/>
            <p:cNvGraphicFramePr>
              <a:graphicFrameLocks noChangeAspect="1"/>
            </p:cNvGraphicFramePr>
            <p:nvPr/>
          </p:nvGraphicFramePr>
          <p:xfrm>
            <a:off x="2200" y="3566"/>
            <a:ext cx="1000" cy="291"/>
          </p:xfrm>
          <a:graphic>
            <a:graphicData uri="http://schemas.openxmlformats.org/presentationml/2006/ole">
              <mc:AlternateContent xmlns:mc="http://schemas.openxmlformats.org/markup-compatibility/2006">
                <mc:Choice xmlns:v="urn:schemas-microsoft-com:vml" Requires="v">
                  <p:oleObj spid="_x0000_s25935" name="Equation" r:id="rId7" imgW="698400" imgH="203040" progId="Equation.DSMT4">
                    <p:embed/>
                  </p:oleObj>
                </mc:Choice>
                <mc:Fallback>
                  <p:oleObj name="Equation" r:id="rId7" imgW="698400" imgH="203040" progId="Equation.DSMT4">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0" y="3566"/>
                          <a:ext cx="1000"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5617" name="Group 17"/>
          <p:cNvGrpSpPr>
            <a:grpSpLocks/>
          </p:cNvGrpSpPr>
          <p:nvPr/>
        </p:nvGrpSpPr>
        <p:grpSpPr bwMode="auto">
          <a:xfrm>
            <a:off x="1719263" y="6092825"/>
            <a:ext cx="5345112" cy="547688"/>
            <a:chOff x="1128" y="3521"/>
            <a:chExt cx="3367" cy="345"/>
          </a:xfrm>
        </p:grpSpPr>
        <p:graphicFrame>
          <p:nvGraphicFramePr>
            <p:cNvPr id="25618" name="Object 18"/>
            <p:cNvGraphicFramePr>
              <a:graphicFrameLocks noChangeAspect="1"/>
            </p:cNvGraphicFramePr>
            <p:nvPr/>
          </p:nvGraphicFramePr>
          <p:xfrm>
            <a:off x="4041" y="3521"/>
            <a:ext cx="454" cy="291"/>
          </p:xfrm>
          <a:graphic>
            <a:graphicData uri="http://schemas.openxmlformats.org/presentationml/2006/ole">
              <mc:AlternateContent xmlns:mc="http://schemas.openxmlformats.org/markup-compatibility/2006">
                <mc:Choice xmlns:v="urn:schemas-microsoft-com:vml" Requires="v">
                  <p:oleObj spid="_x0000_s25936" name="Equation" r:id="rId9" imgW="317160" imgH="203040" progId="Equation.DSMT4">
                    <p:embed/>
                  </p:oleObj>
                </mc:Choice>
                <mc:Fallback>
                  <p:oleObj name="Equation" r:id="rId9" imgW="317160" imgH="203040" progId="Equation.DSMT4">
                    <p:embed/>
                    <p:pic>
                      <p:nvPicPr>
                        <p:cNvPr id="0"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41" y="3521"/>
                          <a:ext cx="454"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19" name="Object 19"/>
            <p:cNvGraphicFramePr>
              <a:graphicFrameLocks noChangeAspect="1"/>
            </p:cNvGraphicFramePr>
            <p:nvPr/>
          </p:nvGraphicFramePr>
          <p:xfrm>
            <a:off x="1128" y="3566"/>
            <a:ext cx="469" cy="300"/>
          </p:xfrm>
          <a:graphic>
            <a:graphicData uri="http://schemas.openxmlformats.org/presentationml/2006/ole">
              <mc:AlternateContent xmlns:mc="http://schemas.openxmlformats.org/markup-compatibility/2006">
                <mc:Choice xmlns:v="urn:schemas-microsoft-com:vml" Requires="v">
                  <p:oleObj spid="_x0000_s25937" name="Equation" r:id="rId11" imgW="317160" imgH="203040" progId="Equation.DSMT4">
                    <p:embed/>
                  </p:oleObj>
                </mc:Choice>
                <mc:Fallback>
                  <p:oleObj name="Equation" r:id="rId11" imgW="317160" imgH="203040" progId="Equation.DSMT4">
                    <p:embed/>
                    <p:pic>
                      <p:nvPicPr>
                        <p:cNvPr id="0" name="Object 19"/>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1128" y="3566"/>
                          <a:ext cx="469" cy="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20" name="Object 20"/>
            <p:cNvGraphicFramePr>
              <a:graphicFrameLocks noChangeAspect="1"/>
            </p:cNvGraphicFramePr>
            <p:nvPr/>
          </p:nvGraphicFramePr>
          <p:xfrm>
            <a:off x="2173" y="3566"/>
            <a:ext cx="1054" cy="291"/>
          </p:xfrm>
          <a:graphic>
            <a:graphicData uri="http://schemas.openxmlformats.org/presentationml/2006/ole">
              <mc:AlternateContent xmlns:mc="http://schemas.openxmlformats.org/markup-compatibility/2006">
                <mc:Choice xmlns:v="urn:schemas-microsoft-com:vml" Requires="v">
                  <p:oleObj spid="_x0000_s25938" name="Equation" r:id="rId13" imgW="736560" imgH="203040" progId="Equation.DSMT4">
                    <p:embed/>
                  </p:oleObj>
                </mc:Choice>
                <mc:Fallback>
                  <p:oleObj name="Equation" r:id="rId13" imgW="736560" imgH="203040" progId="Equation.DSMT4">
                    <p:embed/>
                    <p:pic>
                      <p:nvPicPr>
                        <p:cNvPr id="0" name="Object 2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73" y="3566"/>
                          <a:ext cx="1054"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5610"/>
                                        </p:tgtEl>
                                        <p:attrNameLst>
                                          <p:attrName>style.visibility</p:attrName>
                                        </p:attrNameLst>
                                      </p:cBhvr>
                                      <p:to>
                                        <p:strVal val="visible"/>
                                      </p:to>
                                    </p:set>
                                    <p:anim calcmode="lin" valueType="num">
                                      <p:cBhvr additive="base">
                                        <p:cTn id="13" dur="500" fill="hold"/>
                                        <p:tgtEl>
                                          <p:spTgt spid="25610"/>
                                        </p:tgtEl>
                                        <p:attrNameLst>
                                          <p:attrName>ppt_x</p:attrName>
                                        </p:attrNameLst>
                                      </p:cBhvr>
                                      <p:tavLst>
                                        <p:tav tm="0">
                                          <p:val>
                                            <p:strVal val="#ppt_x"/>
                                          </p:val>
                                        </p:tav>
                                        <p:tav tm="100000">
                                          <p:val>
                                            <p:strVal val="#ppt_x"/>
                                          </p:val>
                                        </p:tav>
                                      </p:tavLst>
                                    </p:anim>
                                    <p:anim calcmode="lin" valueType="num">
                                      <p:cBhvr additive="base">
                                        <p:cTn id="14" dur="500" fill="hold"/>
                                        <p:tgtEl>
                                          <p:spTgt spid="2561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5616"/>
                                        </p:tgtEl>
                                        <p:attrNameLst>
                                          <p:attrName>style.visibility</p:attrName>
                                        </p:attrNameLst>
                                      </p:cBhvr>
                                      <p:to>
                                        <p:strVal val="visible"/>
                                      </p:to>
                                    </p:set>
                                    <p:anim calcmode="lin" valueType="num">
                                      <p:cBhvr additive="base">
                                        <p:cTn id="19" dur="500" fill="hold"/>
                                        <p:tgtEl>
                                          <p:spTgt spid="25616"/>
                                        </p:tgtEl>
                                        <p:attrNameLst>
                                          <p:attrName>ppt_x</p:attrName>
                                        </p:attrNameLst>
                                      </p:cBhvr>
                                      <p:tavLst>
                                        <p:tav tm="0">
                                          <p:val>
                                            <p:strVal val="#ppt_x"/>
                                          </p:val>
                                        </p:tav>
                                        <p:tav tm="100000">
                                          <p:val>
                                            <p:strVal val="#ppt_x"/>
                                          </p:val>
                                        </p:tav>
                                      </p:tavLst>
                                    </p:anim>
                                    <p:anim calcmode="lin" valueType="num">
                                      <p:cBhvr additive="base">
                                        <p:cTn id="20" dur="500" fill="hold"/>
                                        <p:tgtEl>
                                          <p:spTgt spid="2561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5617"/>
                                        </p:tgtEl>
                                        <p:attrNameLst>
                                          <p:attrName>style.visibility</p:attrName>
                                        </p:attrNameLst>
                                      </p:cBhvr>
                                      <p:to>
                                        <p:strVal val="visible"/>
                                      </p:to>
                                    </p:set>
                                    <p:anim calcmode="lin" valueType="num">
                                      <p:cBhvr additive="base">
                                        <p:cTn id="25" dur="500" fill="hold"/>
                                        <p:tgtEl>
                                          <p:spTgt spid="25617"/>
                                        </p:tgtEl>
                                        <p:attrNameLst>
                                          <p:attrName>ppt_x</p:attrName>
                                        </p:attrNameLst>
                                      </p:cBhvr>
                                      <p:tavLst>
                                        <p:tav tm="0">
                                          <p:val>
                                            <p:strVal val="#ppt_x"/>
                                          </p:val>
                                        </p:tav>
                                        <p:tav tm="100000">
                                          <p:val>
                                            <p:strVal val="#ppt_x"/>
                                          </p:val>
                                        </p:tav>
                                      </p:tavLst>
                                    </p:anim>
                                    <p:anim calcmode="lin" valueType="num">
                                      <p:cBhvr additive="base">
                                        <p:cTn id="26" dur="500" fill="hold"/>
                                        <p:tgtEl>
                                          <p:spTgt spid="256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5"/>
          <p:cNvSpPr>
            <a:spLocks noGrp="1"/>
          </p:cNvSpPr>
          <p:nvPr>
            <p:ph type="sldNum" sz="quarter" idx="12"/>
          </p:nvPr>
        </p:nvSpPr>
        <p:spPr/>
        <p:txBody>
          <a:bodyPr/>
          <a:lstStyle/>
          <a:p>
            <a:fld id="{14DCED97-FFB7-4C3C-8B68-E401C7D3467F}" type="slidenum">
              <a:rPr lang="en-US" altLang="zh-CN"/>
              <a:pPr/>
              <a:t>30</a:t>
            </a:fld>
            <a:endParaRPr lang="en-US" altLang="zh-CN"/>
          </a:p>
        </p:txBody>
      </p:sp>
      <p:sp>
        <p:nvSpPr>
          <p:cNvPr id="26626" name="Rectangle 2"/>
          <p:cNvSpPr>
            <a:spLocks noGrp="1" noChangeArrowheads="1"/>
          </p:cNvSpPr>
          <p:nvPr>
            <p:ph type="body" idx="1"/>
          </p:nvPr>
        </p:nvSpPr>
        <p:spPr>
          <a:xfrm>
            <a:off x="827088" y="620713"/>
            <a:ext cx="7772400" cy="5843587"/>
          </a:xfrm>
        </p:spPr>
        <p:txBody>
          <a:bodyPr/>
          <a:lstStyle/>
          <a:p>
            <a:pPr>
              <a:lnSpc>
                <a:spcPct val="120000"/>
              </a:lnSpc>
              <a:buClr>
                <a:schemeClr val="tx1"/>
              </a:buClr>
            </a:pPr>
            <a:r>
              <a:rPr lang="en-US" altLang="zh-CN" b="1" dirty="0"/>
              <a:t> </a:t>
            </a:r>
            <a:r>
              <a:rPr lang="zh-CN" altLang="en-US" b="1" dirty="0"/>
              <a:t>系统分类 （方式 </a:t>
            </a:r>
            <a:r>
              <a:rPr lang="en-US" altLang="zh-CN" b="1" dirty="0"/>
              <a:t>1</a:t>
            </a:r>
            <a:r>
              <a:rPr lang="zh-CN" altLang="en-US" b="1" dirty="0"/>
              <a:t>）</a:t>
            </a:r>
          </a:p>
          <a:p>
            <a:pPr>
              <a:lnSpc>
                <a:spcPct val="120000"/>
              </a:lnSpc>
              <a:buClr>
                <a:schemeClr val="tx1"/>
              </a:buClr>
              <a:buFontTx/>
              <a:buNone/>
            </a:pPr>
            <a:r>
              <a:rPr lang="zh-CN" altLang="en-US" b="1" dirty="0"/>
              <a:t>     按照系统输入输出信号类型分类：</a:t>
            </a:r>
          </a:p>
          <a:p>
            <a:pPr lvl="1">
              <a:lnSpc>
                <a:spcPct val="120000"/>
              </a:lnSpc>
            </a:pPr>
            <a:r>
              <a:rPr lang="zh-CN" altLang="en-US" b="1" dirty="0">
                <a:solidFill>
                  <a:srgbClr val="FF0000"/>
                </a:solidFill>
              </a:rPr>
              <a:t>连续时间系统</a:t>
            </a:r>
            <a:r>
              <a:rPr lang="zh-CN" altLang="en-US" b="1" dirty="0"/>
              <a:t>：</a:t>
            </a:r>
          </a:p>
          <a:p>
            <a:pPr lvl="1">
              <a:lnSpc>
                <a:spcPct val="120000"/>
              </a:lnSpc>
              <a:buFontTx/>
              <a:buNone/>
            </a:pPr>
            <a:endParaRPr lang="zh-CN" altLang="en-US" b="1" dirty="0"/>
          </a:p>
          <a:p>
            <a:pPr lvl="1">
              <a:lnSpc>
                <a:spcPct val="120000"/>
              </a:lnSpc>
            </a:pPr>
            <a:r>
              <a:rPr lang="zh-CN" altLang="en-US" b="1" dirty="0">
                <a:solidFill>
                  <a:srgbClr val="FF0000"/>
                </a:solidFill>
              </a:rPr>
              <a:t>模拟系统</a:t>
            </a:r>
            <a:r>
              <a:rPr lang="zh-CN" altLang="en-US" b="1" dirty="0"/>
              <a:t>：</a:t>
            </a:r>
          </a:p>
          <a:p>
            <a:pPr lvl="1">
              <a:lnSpc>
                <a:spcPct val="120000"/>
              </a:lnSpc>
              <a:buFontTx/>
              <a:buNone/>
            </a:pPr>
            <a:endParaRPr lang="zh-CN" altLang="en-US" b="1" dirty="0"/>
          </a:p>
          <a:p>
            <a:pPr lvl="1">
              <a:lnSpc>
                <a:spcPct val="120000"/>
              </a:lnSpc>
            </a:pPr>
            <a:r>
              <a:rPr lang="zh-CN" altLang="en-US" b="1" dirty="0">
                <a:solidFill>
                  <a:srgbClr val="FF0000"/>
                </a:solidFill>
              </a:rPr>
              <a:t>离散时间系统</a:t>
            </a:r>
            <a:r>
              <a:rPr lang="zh-CN" altLang="en-US" b="1" dirty="0"/>
              <a:t>：</a:t>
            </a:r>
          </a:p>
          <a:p>
            <a:pPr lvl="1">
              <a:lnSpc>
                <a:spcPct val="120000"/>
              </a:lnSpc>
              <a:buFontTx/>
              <a:buNone/>
            </a:pPr>
            <a:endParaRPr lang="zh-CN" altLang="en-US" b="1" dirty="0"/>
          </a:p>
          <a:p>
            <a:pPr lvl="1">
              <a:lnSpc>
                <a:spcPct val="120000"/>
              </a:lnSpc>
            </a:pPr>
            <a:r>
              <a:rPr lang="zh-CN" altLang="en-US" b="1" dirty="0">
                <a:solidFill>
                  <a:srgbClr val="FF0000"/>
                </a:solidFill>
              </a:rPr>
              <a:t>数字系统</a:t>
            </a:r>
            <a:r>
              <a:rPr lang="zh-CN" altLang="en-US" b="1" dirty="0"/>
              <a:t>：</a:t>
            </a:r>
          </a:p>
        </p:txBody>
      </p:sp>
      <p:sp>
        <p:nvSpPr>
          <p:cNvPr id="26627" name="Rectangle 3"/>
          <p:cNvSpPr>
            <a:spLocks noChangeArrowheads="1"/>
          </p:cNvSpPr>
          <p:nvPr/>
        </p:nvSpPr>
        <p:spPr bwMode="auto">
          <a:xfrm>
            <a:off x="1979613" y="1989138"/>
            <a:ext cx="6842125" cy="115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lnSpc>
                <a:spcPct val="120000"/>
              </a:lnSpc>
              <a:spcBef>
                <a:spcPct val="20000"/>
              </a:spcBef>
              <a:buClr>
                <a:schemeClr val="tx1"/>
              </a:buClr>
            </a:pPr>
            <a:r>
              <a:rPr lang="en-US" altLang="zh-CN" sz="2800" b="1" dirty="0"/>
              <a:t>                    </a:t>
            </a:r>
            <a:r>
              <a:rPr lang="zh-CN" altLang="en-US" sz="2800" b="1" dirty="0"/>
              <a:t>处理连续时间信号，系统输入、输出均为连续时间信号；</a:t>
            </a:r>
          </a:p>
        </p:txBody>
      </p:sp>
      <p:sp>
        <p:nvSpPr>
          <p:cNvPr id="26628" name="Rectangle 4"/>
          <p:cNvSpPr>
            <a:spLocks noChangeArrowheads="1"/>
          </p:cNvSpPr>
          <p:nvPr/>
        </p:nvSpPr>
        <p:spPr bwMode="auto">
          <a:xfrm>
            <a:off x="1116013" y="3213100"/>
            <a:ext cx="7416800" cy="10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742950" lvl="1" indent="-285750" algn="l">
              <a:lnSpc>
                <a:spcPct val="120000"/>
              </a:lnSpc>
              <a:spcBef>
                <a:spcPct val="20000"/>
              </a:spcBef>
            </a:pPr>
            <a:r>
              <a:rPr lang="en-US" altLang="zh-CN" sz="2800" b="1" dirty="0">
                <a:solidFill>
                  <a:srgbClr val="FF0000"/>
                </a:solidFill>
              </a:rPr>
              <a:t>               </a:t>
            </a:r>
            <a:r>
              <a:rPr lang="en-US" altLang="zh-CN" sz="2800" b="1" dirty="0"/>
              <a:t>    </a:t>
            </a:r>
            <a:r>
              <a:rPr lang="zh-CN" altLang="en-US" sz="2800" b="1" dirty="0"/>
              <a:t>处理模拟信号，系统输入、输出均为连续时间、连续幅度的模拟信号；</a:t>
            </a:r>
          </a:p>
        </p:txBody>
      </p:sp>
      <p:sp>
        <p:nvSpPr>
          <p:cNvPr id="26629" name="Rectangle 5"/>
          <p:cNvSpPr>
            <a:spLocks noChangeArrowheads="1"/>
          </p:cNvSpPr>
          <p:nvPr/>
        </p:nvSpPr>
        <p:spPr bwMode="auto">
          <a:xfrm>
            <a:off x="1417638" y="4375150"/>
            <a:ext cx="74882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742950" lvl="1" indent="-285750" algn="l">
              <a:lnSpc>
                <a:spcPct val="120000"/>
              </a:lnSpc>
              <a:spcBef>
                <a:spcPct val="20000"/>
              </a:spcBef>
            </a:pPr>
            <a:r>
              <a:rPr lang="en-US" altLang="zh-CN" sz="2800" b="1" dirty="0"/>
              <a:t>                     </a:t>
            </a:r>
            <a:r>
              <a:rPr lang="zh-CN" altLang="en-US" sz="2800" b="1" dirty="0"/>
              <a:t>处理离散时间信号，系统输入、输出均为离散时间信号；</a:t>
            </a:r>
          </a:p>
        </p:txBody>
      </p:sp>
      <p:sp>
        <p:nvSpPr>
          <p:cNvPr id="26630" name="Rectangle 6"/>
          <p:cNvSpPr>
            <a:spLocks noChangeArrowheads="1"/>
          </p:cNvSpPr>
          <p:nvPr/>
        </p:nvSpPr>
        <p:spPr bwMode="auto">
          <a:xfrm>
            <a:off x="1582738" y="5602288"/>
            <a:ext cx="7561262"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742950" lvl="1" indent="-285750" algn="l">
              <a:lnSpc>
                <a:spcPct val="120000"/>
              </a:lnSpc>
              <a:spcBef>
                <a:spcPct val="20000"/>
              </a:spcBef>
            </a:pPr>
            <a:r>
              <a:rPr lang="en-US" altLang="zh-CN" sz="2800" b="1" dirty="0"/>
              <a:t>             </a:t>
            </a:r>
            <a:r>
              <a:rPr lang="zh-CN" altLang="en-US" sz="2800" b="1" dirty="0"/>
              <a:t>处理数字信号，系统输入、输出均为数字信号。</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6626">
                                            <p:txEl>
                                              <p:pRg st="1" end="1"/>
                                            </p:txEl>
                                          </p:spTgt>
                                        </p:tgtEl>
                                        <p:attrNameLst>
                                          <p:attrName>style.visibility</p:attrName>
                                        </p:attrNameLst>
                                      </p:cBhvr>
                                      <p:to>
                                        <p:strVal val="visible"/>
                                      </p:to>
                                    </p:set>
                                    <p:animEffect transition="in" filter="box(in)">
                                      <p:cBhvr>
                                        <p:cTn id="7" dur="500"/>
                                        <p:tgtEl>
                                          <p:spTgt spid="2662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6626">
                                            <p:txEl>
                                              <p:pRg st="2" end="2"/>
                                            </p:txEl>
                                          </p:spTgt>
                                        </p:tgtEl>
                                        <p:attrNameLst>
                                          <p:attrName>style.visibility</p:attrName>
                                        </p:attrNameLst>
                                      </p:cBhvr>
                                      <p:to>
                                        <p:strVal val="visible"/>
                                      </p:to>
                                    </p:set>
                                    <p:anim calcmode="lin" valueType="num">
                                      <p:cBhvr additive="base">
                                        <p:cTn id="12" dur="500" fill="hold"/>
                                        <p:tgtEl>
                                          <p:spTgt spid="26626">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66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26626">
                                            <p:txEl>
                                              <p:pRg st="4" end="4"/>
                                            </p:txEl>
                                          </p:spTgt>
                                        </p:tgtEl>
                                        <p:attrNameLst>
                                          <p:attrName>style.visibility</p:attrName>
                                        </p:attrNameLst>
                                      </p:cBhvr>
                                      <p:to>
                                        <p:strVal val="visible"/>
                                      </p:to>
                                    </p:set>
                                    <p:anim calcmode="lin" valueType="num">
                                      <p:cBhvr additive="base">
                                        <p:cTn id="18" dur="500" fill="hold"/>
                                        <p:tgtEl>
                                          <p:spTgt spid="26626">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66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26626">
                                            <p:txEl>
                                              <p:pRg st="6" end="6"/>
                                            </p:txEl>
                                          </p:spTgt>
                                        </p:tgtEl>
                                        <p:attrNameLst>
                                          <p:attrName>style.visibility</p:attrName>
                                        </p:attrNameLst>
                                      </p:cBhvr>
                                      <p:to>
                                        <p:strVal val="visible"/>
                                      </p:to>
                                    </p:set>
                                    <p:anim calcmode="lin" valueType="num">
                                      <p:cBhvr additive="base">
                                        <p:cTn id="24" dur="500" fill="hold"/>
                                        <p:tgtEl>
                                          <p:spTgt spid="26626">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662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26626">
                                            <p:txEl>
                                              <p:pRg st="8" end="8"/>
                                            </p:txEl>
                                          </p:spTgt>
                                        </p:tgtEl>
                                        <p:attrNameLst>
                                          <p:attrName>style.visibility</p:attrName>
                                        </p:attrNameLst>
                                      </p:cBhvr>
                                      <p:to>
                                        <p:strVal val="visible"/>
                                      </p:to>
                                    </p:set>
                                    <p:anim calcmode="lin" valueType="num">
                                      <p:cBhvr additive="base">
                                        <p:cTn id="30" dur="500" fill="hold"/>
                                        <p:tgtEl>
                                          <p:spTgt spid="26626">
                                            <p:txEl>
                                              <p:pRg st="8" end="8"/>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662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nodeType="clickEffect">
                                  <p:stCondLst>
                                    <p:cond delay="0"/>
                                  </p:stCondLst>
                                  <p:childTnLst>
                                    <p:set>
                                      <p:cBhvr>
                                        <p:cTn id="35" dur="1" fill="hold">
                                          <p:stCondLst>
                                            <p:cond delay="0"/>
                                          </p:stCondLst>
                                        </p:cTn>
                                        <p:tgtEl>
                                          <p:spTgt spid="26627">
                                            <p:txEl>
                                              <p:pRg st="0" end="0"/>
                                            </p:txEl>
                                          </p:spTgt>
                                        </p:tgtEl>
                                        <p:attrNameLst>
                                          <p:attrName>style.visibility</p:attrName>
                                        </p:attrNameLst>
                                      </p:cBhvr>
                                      <p:to>
                                        <p:strVal val="visible"/>
                                      </p:to>
                                    </p:set>
                                    <p:anim calcmode="lin" valueType="num">
                                      <p:cBhvr additive="base">
                                        <p:cTn id="36"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6628"/>
                                        </p:tgtEl>
                                        <p:attrNameLst>
                                          <p:attrName>style.visibility</p:attrName>
                                        </p:attrNameLst>
                                      </p:cBhvr>
                                      <p:to>
                                        <p:strVal val="visible"/>
                                      </p:to>
                                    </p:set>
                                    <p:anim calcmode="lin" valueType="num">
                                      <p:cBhvr additive="base">
                                        <p:cTn id="42" dur="500" fill="hold"/>
                                        <p:tgtEl>
                                          <p:spTgt spid="26628"/>
                                        </p:tgtEl>
                                        <p:attrNameLst>
                                          <p:attrName>ppt_x</p:attrName>
                                        </p:attrNameLst>
                                      </p:cBhvr>
                                      <p:tavLst>
                                        <p:tav tm="0">
                                          <p:val>
                                            <p:strVal val="#ppt_x"/>
                                          </p:val>
                                        </p:tav>
                                        <p:tav tm="100000">
                                          <p:val>
                                            <p:strVal val="#ppt_x"/>
                                          </p:val>
                                        </p:tav>
                                      </p:tavLst>
                                    </p:anim>
                                    <p:anim calcmode="lin" valueType="num">
                                      <p:cBhvr additive="base">
                                        <p:cTn id="43" dur="500" fill="hold"/>
                                        <p:tgtEl>
                                          <p:spTgt spid="26628"/>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6629"/>
                                        </p:tgtEl>
                                        <p:attrNameLst>
                                          <p:attrName>style.visibility</p:attrName>
                                        </p:attrNameLst>
                                      </p:cBhvr>
                                      <p:to>
                                        <p:strVal val="visible"/>
                                      </p:to>
                                    </p:set>
                                    <p:anim calcmode="lin" valueType="num">
                                      <p:cBhvr additive="base">
                                        <p:cTn id="48" dur="500" fill="hold"/>
                                        <p:tgtEl>
                                          <p:spTgt spid="26629"/>
                                        </p:tgtEl>
                                        <p:attrNameLst>
                                          <p:attrName>ppt_x</p:attrName>
                                        </p:attrNameLst>
                                      </p:cBhvr>
                                      <p:tavLst>
                                        <p:tav tm="0">
                                          <p:val>
                                            <p:strVal val="#ppt_x"/>
                                          </p:val>
                                        </p:tav>
                                        <p:tav tm="100000">
                                          <p:val>
                                            <p:strVal val="#ppt_x"/>
                                          </p:val>
                                        </p:tav>
                                      </p:tavLst>
                                    </p:anim>
                                    <p:anim calcmode="lin" valueType="num">
                                      <p:cBhvr additive="base">
                                        <p:cTn id="49"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6630"/>
                                        </p:tgtEl>
                                        <p:attrNameLst>
                                          <p:attrName>style.visibility</p:attrName>
                                        </p:attrNameLst>
                                      </p:cBhvr>
                                      <p:to>
                                        <p:strVal val="visible"/>
                                      </p:to>
                                    </p:set>
                                    <p:anim calcmode="lin" valueType="num">
                                      <p:cBhvr additive="base">
                                        <p:cTn id="54" dur="500" fill="hold"/>
                                        <p:tgtEl>
                                          <p:spTgt spid="26630"/>
                                        </p:tgtEl>
                                        <p:attrNameLst>
                                          <p:attrName>ppt_x</p:attrName>
                                        </p:attrNameLst>
                                      </p:cBhvr>
                                      <p:tavLst>
                                        <p:tav tm="0">
                                          <p:val>
                                            <p:strVal val="#ppt_x"/>
                                          </p:val>
                                        </p:tav>
                                        <p:tav tm="100000">
                                          <p:val>
                                            <p:strVal val="#ppt_x"/>
                                          </p:val>
                                        </p:tav>
                                      </p:tavLst>
                                    </p:anim>
                                    <p:anim calcmode="lin" valueType="num">
                                      <p:cBhvr additive="base">
                                        <p:cTn id="55" dur="500" fill="hold"/>
                                        <p:tgtEl>
                                          <p:spTgt spid="266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26629" grpId="0"/>
      <p:bldP spid="266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9CB8EBB-FC93-48DE-8B20-71C4EA781407}" type="slidenum">
              <a:rPr lang="en-US" altLang="zh-CN"/>
              <a:pPr/>
              <a:t>31</a:t>
            </a:fld>
            <a:endParaRPr lang="en-US" altLang="zh-CN"/>
          </a:p>
        </p:txBody>
      </p:sp>
      <p:sp>
        <p:nvSpPr>
          <p:cNvPr id="27650" name="Rectangle 2"/>
          <p:cNvSpPr>
            <a:spLocks noGrp="1" noChangeArrowheads="1"/>
          </p:cNvSpPr>
          <p:nvPr>
            <p:ph type="body" idx="1"/>
          </p:nvPr>
        </p:nvSpPr>
        <p:spPr>
          <a:xfrm>
            <a:off x="827088" y="620713"/>
            <a:ext cx="7772400" cy="5843587"/>
          </a:xfrm>
        </p:spPr>
        <p:txBody>
          <a:bodyPr/>
          <a:lstStyle/>
          <a:p>
            <a:pPr>
              <a:buClr>
                <a:schemeClr val="tx1"/>
              </a:buClr>
            </a:pPr>
            <a:r>
              <a:rPr lang="en-US" altLang="zh-CN" b="1" dirty="0"/>
              <a:t> </a:t>
            </a:r>
            <a:r>
              <a:rPr lang="zh-CN" altLang="en-US" b="1" dirty="0"/>
              <a:t>系统分类（方式 </a:t>
            </a:r>
            <a:r>
              <a:rPr lang="en-US" altLang="zh-CN" b="1" dirty="0"/>
              <a:t>2 </a:t>
            </a:r>
            <a:r>
              <a:rPr lang="zh-CN" altLang="en-US" b="1" dirty="0"/>
              <a:t>）</a:t>
            </a:r>
          </a:p>
          <a:p>
            <a:pPr>
              <a:buClr>
                <a:schemeClr val="tx1"/>
              </a:buClr>
              <a:buFontTx/>
              <a:buNone/>
            </a:pPr>
            <a:r>
              <a:rPr lang="zh-CN" altLang="en-US" b="1" dirty="0"/>
              <a:t>     按照系统的性质分类：</a:t>
            </a:r>
          </a:p>
          <a:p>
            <a:pPr lvl="1">
              <a:lnSpc>
                <a:spcPct val="120000"/>
              </a:lnSpc>
            </a:pPr>
            <a:r>
              <a:rPr lang="zh-CN" altLang="en-US" b="1" dirty="0"/>
              <a:t>线性与非线性系统</a:t>
            </a:r>
          </a:p>
          <a:p>
            <a:pPr lvl="1">
              <a:lnSpc>
                <a:spcPct val="120000"/>
              </a:lnSpc>
            </a:pPr>
            <a:r>
              <a:rPr lang="zh-CN" altLang="en-US" b="1" dirty="0"/>
              <a:t>时（移）变与时（移）不变系统</a:t>
            </a:r>
          </a:p>
          <a:p>
            <a:pPr lvl="1">
              <a:lnSpc>
                <a:spcPct val="120000"/>
              </a:lnSpc>
            </a:pPr>
            <a:r>
              <a:rPr lang="zh-CN" altLang="en-US" b="1" dirty="0"/>
              <a:t>稳定与非稳定系统</a:t>
            </a:r>
          </a:p>
          <a:p>
            <a:pPr lvl="1">
              <a:lnSpc>
                <a:spcPct val="120000"/>
              </a:lnSpc>
            </a:pPr>
            <a:r>
              <a:rPr lang="zh-CN" altLang="en-US" b="1" dirty="0"/>
              <a:t>因果</a:t>
            </a:r>
            <a:r>
              <a:rPr lang="zh-CN" altLang="en-US" b="1" dirty="0" smtClean="0"/>
              <a:t>与非因果系统</a:t>
            </a:r>
            <a:endParaRPr lang="en-US" altLang="zh-CN" b="1" dirty="0" smtClean="0"/>
          </a:p>
          <a:p>
            <a:pPr marL="457200" lvl="1" indent="0">
              <a:lnSpc>
                <a:spcPct val="120000"/>
              </a:lnSpc>
              <a:buNone/>
            </a:pPr>
            <a:r>
              <a:rPr lang="zh-CN" altLang="en-US" b="1" dirty="0" smtClean="0"/>
              <a:t>（在第一章中学习）</a:t>
            </a:r>
            <a:endParaRPr lang="en-US" altLang="zh-CN" b="1" dirty="0"/>
          </a:p>
          <a:p>
            <a:pPr marL="457200" lvl="1" indent="0">
              <a:lnSpc>
                <a:spcPct val="120000"/>
              </a:lnSpc>
              <a:buNone/>
            </a:pPr>
            <a:endParaRPr lang="en-US" altLang="zh-CN" b="1" dirty="0" smtClean="0"/>
          </a:p>
          <a:p>
            <a:pPr marL="457200" lvl="1" indent="0">
              <a:lnSpc>
                <a:spcPct val="120000"/>
              </a:lnSpc>
              <a:buNone/>
            </a:pPr>
            <a:endParaRPr lang="zh-CN" altLang="en-US" b="1" dirty="0" smtClean="0"/>
          </a:p>
          <a:p>
            <a:pPr lvl="1"/>
            <a:endParaRPr lang="en-US" altLang="zh-CN"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7650">
                                            <p:txEl>
                                              <p:pRg st="1" end="1"/>
                                            </p:txEl>
                                          </p:spTgt>
                                        </p:tgtEl>
                                        <p:attrNameLst>
                                          <p:attrName>style.visibility</p:attrName>
                                        </p:attrNameLst>
                                      </p:cBhvr>
                                      <p:to>
                                        <p:strVal val="visible"/>
                                      </p:to>
                                    </p:set>
                                    <p:animEffect transition="in" filter="box(in)">
                                      <p:cBhvr>
                                        <p:cTn id="7" dur="500"/>
                                        <p:tgtEl>
                                          <p:spTgt spid="27650">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7650">
                                            <p:txEl>
                                              <p:pRg st="2" end="2"/>
                                            </p:txEl>
                                          </p:spTgt>
                                        </p:tgtEl>
                                        <p:attrNameLst>
                                          <p:attrName>style.visibility</p:attrName>
                                        </p:attrNameLst>
                                      </p:cBhvr>
                                      <p:to>
                                        <p:strVal val="visible"/>
                                      </p:to>
                                    </p:set>
                                    <p:anim calcmode="lin" valueType="num">
                                      <p:cBhvr additive="base">
                                        <p:cTn id="12" dur="500" fill="hold"/>
                                        <p:tgtEl>
                                          <p:spTgt spid="27650">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76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27650">
                                            <p:txEl>
                                              <p:pRg st="3" end="3"/>
                                            </p:txEl>
                                          </p:spTgt>
                                        </p:tgtEl>
                                        <p:attrNameLst>
                                          <p:attrName>style.visibility</p:attrName>
                                        </p:attrNameLst>
                                      </p:cBhvr>
                                      <p:to>
                                        <p:strVal val="visible"/>
                                      </p:to>
                                    </p:set>
                                    <p:anim calcmode="lin" valueType="num">
                                      <p:cBhvr additive="base">
                                        <p:cTn id="18" dur="500" fill="hold"/>
                                        <p:tgtEl>
                                          <p:spTgt spid="27650">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76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27650">
                                            <p:txEl>
                                              <p:pRg st="4" end="4"/>
                                            </p:txEl>
                                          </p:spTgt>
                                        </p:tgtEl>
                                        <p:attrNameLst>
                                          <p:attrName>style.visibility</p:attrName>
                                        </p:attrNameLst>
                                      </p:cBhvr>
                                      <p:to>
                                        <p:strVal val="visible"/>
                                      </p:to>
                                    </p:set>
                                    <p:anim calcmode="lin" valueType="num">
                                      <p:cBhvr additive="base">
                                        <p:cTn id="24" dur="500" fill="hold"/>
                                        <p:tgtEl>
                                          <p:spTgt spid="27650">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765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27650">
                                            <p:txEl>
                                              <p:pRg st="5" end="5"/>
                                            </p:txEl>
                                          </p:spTgt>
                                        </p:tgtEl>
                                        <p:attrNameLst>
                                          <p:attrName>style.visibility</p:attrName>
                                        </p:attrNameLst>
                                      </p:cBhvr>
                                      <p:to>
                                        <p:strVal val="visible"/>
                                      </p:to>
                                    </p:set>
                                    <p:anim calcmode="lin" valueType="num">
                                      <p:cBhvr additive="base">
                                        <p:cTn id="30" dur="500" fill="hold"/>
                                        <p:tgtEl>
                                          <p:spTgt spid="27650">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765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7650">
                                            <p:txEl>
                                              <p:pRg st="6" end="6"/>
                                            </p:txEl>
                                          </p:spTgt>
                                        </p:tgtEl>
                                        <p:attrNameLst>
                                          <p:attrName>style.visibility</p:attrName>
                                        </p:attrNameLst>
                                      </p:cBhvr>
                                      <p:to>
                                        <p:strVal val="visible"/>
                                      </p:to>
                                    </p:set>
                                    <p:anim calcmode="lin" valueType="num">
                                      <p:cBhvr additive="base">
                                        <p:cTn id="36" dur="500" fill="hold"/>
                                        <p:tgtEl>
                                          <p:spTgt spid="27650">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765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77DFDEA-ABE0-4625-A394-B735031B5337}" type="slidenum">
              <a:rPr lang="en-US" altLang="zh-CN"/>
              <a:pPr/>
              <a:t>32</a:t>
            </a:fld>
            <a:endParaRPr lang="en-US" altLang="zh-CN"/>
          </a:p>
        </p:txBody>
      </p:sp>
      <p:sp>
        <p:nvSpPr>
          <p:cNvPr id="28674" name="Rectangle 2"/>
          <p:cNvSpPr>
            <a:spLocks noGrp="1" noChangeArrowheads="1"/>
          </p:cNvSpPr>
          <p:nvPr>
            <p:ph type="title"/>
          </p:nvPr>
        </p:nvSpPr>
        <p:spPr>
          <a:xfrm>
            <a:off x="395288" y="260350"/>
            <a:ext cx="8497887" cy="1143000"/>
          </a:xfrm>
        </p:spPr>
        <p:txBody>
          <a:bodyPr/>
          <a:lstStyle/>
          <a:p>
            <a:pPr algn="l"/>
            <a:r>
              <a:rPr lang="en-US" altLang="zh-CN" b="1"/>
              <a:t>3</a:t>
            </a:r>
            <a:r>
              <a:rPr lang="zh-CN" altLang="en-US" b="1"/>
              <a:t>、信号处理（</a:t>
            </a:r>
            <a:r>
              <a:rPr lang="en-US" altLang="zh-CN" b="1">
                <a:latin typeface="Arial Narrow" pitchFamily="34" charset="0"/>
              </a:rPr>
              <a:t>Signal processing</a:t>
            </a:r>
            <a:r>
              <a:rPr lang="zh-CN" altLang="en-US" b="1"/>
              <a:t>）</a:t>
            </a:r>
          </a:p>
        </p:txBody>
      </p:sp>
      <p:sp>
        <p:nvSpPr>
          <p:cNvPr id="28675" name="Rectangle 3"/>
          <p:cNvSpPr>
            <a:spLocks noGrp="1" noChangeArrowheads="1"/>
          </p:cNvSpPr>
          <p:nvPr>
            <p:ph type="body" idx="1"/>
          </p:nvPr>
        </p:nvSpPr>
        <p:spPr>
          <a:xfrm>
            <a:off x="539750" y="1484313"/>
            <a:ext cx="8135938" cy="5113337"/>
          </a:xfrm>
        </p:spPr>
        <p:txBody>
          <a:bodyPr/>
          <a:lstStyle/>
          <a:p>
            <a:pPr>
              <a:lnSpc>
                <a:spcPct val="120000"/>
              </a:lnSpc>
              <a:buClr>
                <a:schemeClr val="tx1"/>
              </a:buClr>
            </a:pPr>
            <a:r>
              <a:rPr lang="zh-CN" altLang="en-US" sz="2400" b="1" dirty="0"/>
              <a:t>定义：利用系统对信号进行处理，以获取人们所希望的信号，从而达到提取有用信息并加以利用的一门学科。</a:t>
            </a:r>
          </a:p>
          <a:p>
            <a:pPr>
              <a:lnSpc>
                <a:spcPct val="120000"/>
              </a:lnSpc>
              <a:buClr>
                <a:schemeClr val="tx1"/>
              </a:buClr>
            </a:pPr>
            <a:r>
              <a:rPr lang="zh-CN" altLang="en-US" sz="2400" b="1" dirty="0"/>
              <a:t>信号处理内容：滤波、变换、检测、谱估计、压缩、识别、合成等等。</a:t>
            </a:r>
          </a:p>
          <a:p>
            <a:pPr>
              <a:lnSpc>
                <a:spcPct val="120000"/>
              </a:lnSpc>
              <a:buClr>
                <a:schemeClr val="tx1"/>
              </a:buClr>
            </a:pPr>
            <a:r>
              <a:rPr lang="zh-CN" altLang="en-US" sz="2400" b="1" dirty="0"/>
              <a:t>模拟信号处理：采用模拟的方法对模拟信号进行处理。</a:t>
            </a:r>
            <a:r>
              <a:rPr lang="en-US" altLang="zh-CN" sz="2400" b="1" dirty="0"/>
              <a:t>20</a:t>
            </a:r>
            <a:r>
              <a:rPr lang="zh-CN" altLang="en-US" sz="2400" b="1" dirty="0"/>
              <a:t>世纪</a:t>
            </a:r>
            <a:r>
              <a:rPr lang="en-US" altLang="zh-CN" sz="2400" b="1" dirty="0"/>
              <a:t>60</a:t>
            </a:r>
            <a:r>
              <a:rPr lang="zh-CN" altLang="en-US" sz="2400" b="1" dirty="0"/>
              <a:t>年代以前</a:t>
            </a:r>
            <a:r>
              <a:rPr lang="zh-CN" altLang="en-US" sz="2400" b="1" dirty="0" smtClean="0"/>
              <a:t>大量</a:t>
            </a:r>
            <a:r>
              <a:rPr lang="zh-CN" altLang="en-US" sz="2400" b="1" dirty="0"/>
              <a:t>使用</a:t>
            </a:r>
            <a:r>
              <a:rPr lang="zh-CN" altLang="en-US" sz="2400" b="1" dirty="0" smtClean="0"/>
              <a:t>，</a:t>
            </a:r>
            <a:r>
              <a:rPr lang="zh-CN" altLang="en-US" sz="2400" b="1" dirty="0"/>
              <a:t>精度不高，受环境影响大，可靠性差，不灵活等缺点。</a:t>
            </a:r>
          </a:p>
          <a:p>
            <a:pPr>
              <a:lnSpc>
                <a:spcPct val="120000"/>
              </a:lnSpc>
              <a:buClr>
                <a:schemeClr val="tx1"/>
              </a:buClr>
            </a:pPr>
            <a:r>
              <a:rPr lang="zh-CN" altLang="en-US" sz="2400" b="1" dirty="0"/>
              <a:t>数字信号处理 ：采用数字的方法，对信号进行处理。</a:t>
            </a:r>
            <a:r>
              <a:rPr lang="en-US" altLang="zh-CN" sz="2400" b="1" dirty="0"/>
              <a:t>20</a:t>
            </a:r>
            <a:r>
              <a:rPr lang="zh-CN" altLang="en-US" sz="2400" b="1" dirty="0"/>
              <a:t>世纪</a:t>
            </a:r>
            <a:r>
              <a:rPr lang="en-US" altLang="zh-CN" sz="2400" b="1" dirty="0"/>
              <a:t>60</a:t>
            </a:r>
            <a:r>
              <a:rPr lang="zh-CN" altLang="en-US" sz="2400" b="1" dirty="0"/>
              <a:t>年代后，逐步取代模拟信号处理，优点很多。随着信息学科和计算机学科的高速发展而迅速发展起来的一门新兴学科。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additive="base">
                                        <p:cTn id="7" dur="5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8675">
                                            <p:txEl>
                                              <p:pRg st="1" end="1"/>
                                            </p:txEl>
                                          </p:spTgt>
                                        </p:tgtEl>
                                        <p:attrNameLst>
                                          <p:attrName>style.visibility</p:attrName>
                                        </p:attrNameLst>
                                      </p:cBhvr>
                                      <p:to>
                                        <p:strVal val="visible"/>
                                      </p:to>
                                    </p:set>
                                    <p:anim calcmode="lin" valueType="num">
                                      <p:cBhvr additive="base">
                                        <p:cTn id="13" dur="5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8675">
                                            <p:txEl>
                                              <p:pRg st="2" end="2"/>
                                            </p:txEl>
                                          </p:spTgt>
                                        </p:tgtEl>
                                        <p:attrNameLst>
                                          <p:attrName>style.visibility</p:attrName>
                                        </p:attrNameLst>
                                      </p:cBhvr>
                                      <p:to>
                                        <p:strVal val="visible"/>
                                      </p:to>
                                    </p:set>
                                    <p:anim calcmode="lin" valueType="num">
                                      <p:cBhvr additive="base">
                                        <p:cTn id="19" dur="5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8675">
                                            <p:txEl>
                                              <p:pRg st="3" end="3"/>
                                            </p:txEl>
                                          </p:spTgt>
                                        </p:tgtEl>
                                        <p:attrNameLst>
                                          <p:attrName>style.visibility</p:attrName>
                                        </p:attrNameLst>
                                      </p:cBhvr>
                                      <p:to>
                                        <p:strVal val="visible"/>
                                      </p:to>
                                    </p:set>
                                    <p:anim calcmode="lin" valueType="num">
                                      <p:cBhvr additive="base">
                                        <p:cTn id="25" dur="500" fill="hold"/>
                                        <p:tgtEl>
                                          <p:spTgt spid="286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67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灯片编号占位符 5"/>
          <p:cNvSpPr>
            <a:spLocks noGrp="1"/>
          </p:cNvSpPr>
          <p:nvPr>
            <p:ph type="sldNum" sz="quarter" idx="12"/>
          </p:nvPr>
        </p:nvSpPr>
        <p:spPr/>
        <p:txBody>
          <a:bodyPr/>
          <a:lstStyle/>
          <a:p>
            <a:fld id="{BFF39B81-FC0A-4441-93BC-D65E57AE2077}" type="slidenum">
              <a:rPr lang="en-US" altLang="zh-CN"/>
              <a:pPr/>
              <a:t>33</a:t>
            </a:fld>
            <a:endParaRPr lang="en-US" altLang="zh-CN"/>
          </a:p>
        </p:txBody>
      </p:sp>
      <p:sp>
        <p:nvSpPr>
          <p:cNvPr id="29698" name="Rectangle 2"/>
          <p:cNvSpPr>
            <a:spLocks noGrp="1" noChangeArrowheads="1"/>
          </p:cNvSpPr>
          <p:nvPr>
            <p:ph type="title"/>
          </p:nvPr>
        </p:nvSpPr>
        <p:spPr>
          <a:xfrm>
            <a:off x="684213" y="188913"/>
            <a:ext cx="7772400" cy="1143000"/>
          </a:xfrm>
        </p:spPr>
        <p:txBody>
          <a:bodyPr/>
          <a:lstStyle/>
          <a:p>
            <a:r>
              <a:rPr lang="en-US" altLang="zh-CN" b="1" dirty="0" smtClean="0"/>
              <a:t>2  </a:t>
            </a:r>
            <a:r>
              <a:rPr lang="zh-CN" altLang="en-US" b="1" dirty="0" smtClean="0"/>
              <a:t>数字信号处理</a:t>
            </a:r>
            <a:r>
              <a:rPr lang="zh-CN" altLang="en-US" b="1" dirty="0"/>
              <a:t>基本组成</a:t>
            </a:r>
          </a:p>
        </p:txBody>
      </p:sp>
      <p:sp>
        <p:nvSpPr>
          <p:cNvPr id="29700" name="Text Box 4"/>
          <p:cNvSpPr txBox="1">
            <a:spLocks noChangeArrowheads="1"/>
          </p:cNvSpPr>
          <p:nvPr/>
        </p:nvSpPr>
        <p:spPr bwMode="auto">
          <a:xfrm>
            <a:off x="2344738" y="1651000"/>
            <a:ext cx="93503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01" name="Text Box 5"/>
          <p:cNvSpPr txBox="1">
            <a:spLocks noChangeArrowheads="1"/>
          </p:cNvSpPr>
          <p:nvPr/>
        </p:nvSpPr>
        <p:spPr bwMode="auto">
          <a:xfrm>
            <a:off x="4575175" y="1582738"/>
            <a:ext cx="1295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03" name="Text Box 7"/>
          <p:cNvSpPr txBox="1">
            <a:spLocks noChangeArrowheads="1"/>
          </p:cNvSpPr>
          <p:nvPr/>
        </p:nvSpPr>
        <p:spPr bwMode="auto">
          <a:xfrm>
            <a:off x="4718050" y="1516063"/>
            <a:ext cx="1295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04" name="Text Box 8"/>
          <p:cNvSpPr txBox="1">
            <a:spLocks noChangeArrowheads="1"/>
          </p:cNvSpPr>
          <p:nvPr/>
        </p:nvSpPr>
        <p:spPr bwMode="auto">
          <a:xfrm>
            <a:off x="7092950" y="2052638"/>
            <a:ext cx="10795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05" name="Text Box 9"/>
          <p:cNvSpPr txBox="1">
            <a:spLocks noChangeArrowheads="1"/>
          </p:cNvSpPr>
          <p:nvPr/>
        </p:nvSpPr>
        <p:spPr bwMode="auto">
          <a:xfrm>
            <a:off x="3351213" y="4403725"/>
            <a:ext cx="10795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06" name="Text Box 10"/>
          <p:cNvSpPr txBox="1">
            <a:spLocks noChangeArrowheads="1"/>
          </p:cNvSpPr>
          <p:nvPr/>
        </p:nvSpPr>
        <p:spPr bwMode="auto">
          <a:xfrm>
            <a:off x="3424238" y="4470400"/>
            <a:ext cx="10064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07" name="Text Box 11"/>
          <p:cNvSpPr txBox="1">
            <a:spLocks noChangeArrowheads="1"/>
          </p:cNvSpPr>
          <p:nvPr/>
        </p:nvSpPr>
        <p:spPr bwMode="auto">
          <a:xfrm>
            <a:off x="2347913" y="4403725"/>
            <a:ext cx="93503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08" name="Text Box 12"/>
          <p:cNvSpPr txBox="1">
            <a:spLocks noChangeArrowheads="1"/>
          </p:cNvSpPr>
          <p:nvPr/>
        </p:nvSpPr>
        <p:spPr bwMode="auto">
          <a:xfrm>
            <a:off x="7021513" y="3732213"/>
            <a:ext cx="115093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09" name="Text Box 13"/>
          <p:cNvSpPr txBox="1">
            <a:spLocks noChangeArrowheads="1"/>
          </p:cNvSpPr>
          <p:nvPr/>
        </p:nvSpPr>
        <p:spPr bwMode="auto">
          <a:xfrm>
            <a:off x="5222875" y="4940300"/>
            <a:ext cx="1295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10" name="Rectangle 14"/>
          <p:cNvSpPr>
            <a:spLocks noChangeArrowheads="1"/>
          </p:cNvSpPr>
          <p:nvPr/>
        </p:nvSpPr>
        <p:spPr bwMode="auto">
          <a:xfrm>
            <a:off x="1336675" y="1582738"/>
            <a:ext cx="1295400" cy="6048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29711" name="Rectangle 15"/>
          <p:cNvSpPr>
            <a:spLocks noChangeArrowheads="1"/>
          </p:cNvSpPr>
          <p:nvPr/>
        </p:nvSpPr>
        <p:spPr bwMode="auto">
          <a:xfrm>
            <a:off x="4430713" y="4470400"/>
            <a:ext cx="792162" cy="6048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29712" name="Rectangle 16"/>
          <p:cNvSpPr>
            <a:spLocks noChangeArrowheads="1"/>
          </p:cNvSpPr>
          <p:nvPr/>
        </p:nvSpPr>
        <p:spPr bwMode="auto">
          <a:xfrm>
            <a:off x="6278563" y="4487863"/>
            <a:ext cx="1295400" cy="6032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29713" name="Rectangle 17"/>
          <p:cNvSpPr>
            <a:spLocks noChangeArrowheads="1"/>
          </p:cNvSpPr>
          <p:nvPr/>
        </p:nvSpPr>
        <p:spPr bwMode="auto">
          <a:xfrm>
            <a:off x="6302375" y="3060700"/>
            <a:ext cx="1293813" cy="6048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29714" name="Rectangle 18"/>
          <p:cNvSpPr>
            <a:spLocks noChangeArrowheads="1"/>
          </p:cNvSpPr>
          <p:nvPr/>
        </p:nvSpPr>
        <p:spPr bwMode="auto">
          <a:xfrm>
            <a:off x="6013450" y="1582738"/>
            <a:ext cx="1798638" cy="5381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29715" name="Rectangle 19"/>
          <p:cNvSpPr>
            <a:spLocks noChangeArrowheads="1"/>
          </p:cNvSpPr>
          <p:nvPr/>
        </p:nvSpPr>
        <p:spPr bwMode="auto">
          <a:xfrm>
            <a:off x="3495675" y="1582738"/>
            <a:ext cx="1366838" cy="6048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29716" name="Line 20"/>
          <p:cNvSpPr>
            <a:spLocks noChangeShapeType="1"/>
          </p:cNvSpPr>
          <p:nvPr/>
        </p:nvSpPr>
        <p:spPr bwMode="auto">
          <a:xfrm>
            <a:off x="2703513" y="1919288"/>
            <a:ext cx="8001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18" name="Line 22"/>
          <p:cNvSpPr>
            <a:spLocks noChangeShapeType="1"/>
          </p:cNvSpPr>
          <p:nvPr/>
        </p:nvSpPr>
        <p:spPr bwMode="auto">
          <a:xfrm>
            <a:off x="4862513" y="1919288"/>
            <a:ext cx="112077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20" name="Line 24"/>
          <p:cNvSpPr>
            <a:spLocks noChangeShapeType="1"/>
          </p:cNvSpPr>
          <p:nvPr/>
        </p:nvSpPr>
        <p:spPr bwMode="auto">
          <a:xfrm>
            <a:off x="6877050" y="2120900"/>
            <a:ext cx="0" cy="94773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22" name="Line 26"/>
          <p:cNvSpPr>
            <a:spLocks noChangeShapeType="1"/>
          </p:cNvSpPr>
          <p:nvPr/>
        </p:nvSpPr>
        <p:spPr bwMode="auto">
          <a:xfrm flipH="1">
            <a:off x="6891338" y="3725863"/>
            <a:ext cx="7937" cy="7445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24" name="Line 28"/>
          <p:cNvSpPr>
            <a:spLocks noChangeShapeType="1"/>
          </p:cNvSpPr>
          <p:nvPr/>
        </p:nvSpPr>
        <p:spPr bwMode="auto">
          <a:xfrm flipH="1">
            <a:off x="5257800" y="4803775"/>
            <a:ext cx="100806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25" name="Line 29"/>
          <p:cNvSpPr>
            <a:spLocks noChangeShapeType="1"/>
          </p:cNvSpPr>
          <p:nvPr/>
        </p:nvSpPr>
        <p:spPr bwMode="auto">
          <a:xfrm flipH="1">
            <a:off x="3567113" y="4806950"/>
            <a:ext cx="863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26" name="Text Box 30"/>
          <p:cNvSpPr txBox="1">
            <a:spLocks noChangeArrowheads="1"/>
          </p:cNvSpPr>
          <p:nvPr/>
        </p:nvSpPr>
        <p:spPr bwMode="auto">
          <a:xfrm>
            <a:off x="1408113" y="1651000"/>
            <a:ext cx="11525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400" b="1"/>
              <a:t>信号源</a:t>
            </a:r>
          </a:p>
        </p:txBody>
      </p:sp>
      <p:graphicFrame>
        <p:nvGraphicFramePr>
          <p:cNvPr id="29728" name="Object 32"/>
          <p:cNvGraphicFramePr>
            <a:graphicFrameLocks noChangeAspect="1"/>
          </p:cNvGraphicFramePr>
          <p:nvPr/>
        </p:nvGraphicFramePr>
        <p:xfrm>
          <a:off x="4933950" y="1341438"/>
          <a:ext cx="725488" cy="431800"/>
        </p:xfrm>
        <a:graphic>
          <a:graphicData uri="http://schemas.openxmlformats.org/presentationml/2006/ole">
            <mc:AlternateContent xmlns:mc="http://schemas.openxmlformats.org/markup-compatibility/2006">
              <mc:Choice xmlns:v="urn:schemas-microsoft-com:vml" Requires="v">
                <p:oleObj spid="_x0000_s109890" name="Equation" r:id="rId3" imgW="317160" imgH="203040" progId="Equation.DSMT4">
                  <p:embed/>
                </p:oleObj>
              </mc:Choice>
              <mc:Fallback>
                <p:oleObj name="Equation" r:id="rId3" imgW="317160" imgH="20304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3950" y="1341438"/>
                        <a:ext cx="725488"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29" name="Object 33"/>
          <p:cNvGraphicFramePr>
            <a:graphicFrameLocks noChangeAspect="1"/>
          </p:cNvGraphicFramePr>
          <p:nvPr/>
        </p:nvGraphicFramePr>
        <p:xfrm>
          <a:off x="6965950" y="2430463"/>
          <a:ext cx="752475" cy="469900"/>
        </p:xfrm>
        <a:graphic>
          <a:graphicData uri="http://schemas.openxmlformats.org/presentationml/2006/ole">
            <mc:AlternateContent xmlns:mc="http://schemas.openxmlformats.org/markup-compatibility/2006">
              <mc:Choice xmlns:v="urn:schemas-microsoft-com:vml" Requires="v">
                <p:oleObj spid="_x0000_s109891" name="Equation" r:id="rId5" imgW="342720" imgH="228600" progId="Equation.DSMT4">
                  <p:embed/>
                </p:oleObj>
              </mc:Choice>
              <mc:Fallback>
                <p:oleObj name="Equation" r:id="rId5" imgW="34272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5950" y="2430463"/>
                        <a:ext cx="752475"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0" name="Object 34"/>
          <p:cNvGraphicFramePr>
            <a:graphicFrameLocks noChangeAspect="1"/>
          </p:cNvGraphicFramePr>
          <p:nvPr/>
        </p:nvGraphicFramePr>
        <p:xfrm>
          <a:off x="3644900" y="4973638"/>
          <a:ext cx="668338" cy="414337"/>
        </p:xfrm>
        <a:graphic>
          <a:graphicData uri="http://schemas.openxmlformats.org/presentationml/2006/ole">
            <mc:AlternateContent xmlns:mc="http://schemas.openxmlformats.org/markup-compatibility/2006">
              <mc:Choice xmlns:v="urn:schemas-microsoft-com:vml" Requires="v">
                <p:oleObj spid="_x0000_s109892" name="Equation" r:id="rId7" imgW="342720" imgH="228600" progId="Equation.DSMT4">
                  <p:embed/>
                </p:oleObj>
              </mc:Choice>
              <mc:Fallback>
                <p:oleObj name="Equation" r:id="rId7" imgW="342720" imgH="2286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44900" y="4973638"/>
                        <a:ext cx="668338" cy="414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31" name="Text Box 35"/>
          <p:cNvSpPr txBox="1">
            <a:spLocks noChangeArrowheads="1"/>
          </p:cNvSpPr>
          <p:nvPr/>
        </p:nvSpPr>
        <p:spPr bwMode="auto">
          <a:xfrm>
            <a:off x="1658938" y="4440238"/>
            <a:ext cx="10795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32" name="Text Box 36"/>
          <p:cNvSpPr txBox="1">
            <a:spLocks noChangeArrowheads="1"/>
          </p:cNvSpPr>
          <p:nvPr/>
        </p:nvSpPr>
        <p:spPr bwMode="auto">
          <a:xfrm>
            <a:off x="1730375" y="4508500"/>
            <a:ext cx="100806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endParaRPr kumimoji="1" lang="zh-CN" altLang="zh-CN" sz="2400" b="1">
              <a:latin typeface="黑体" pitchFamily="2" charset="-122"/>
              <a:ea typeface="黑体" pitchFamily="2" charset="-122"/>
            </a:endParaRPr>
          </a:p>
        </p:txBody>
      </p:sp>
      <p:sp>
        <p:nvSpPr>
          <p:cNvPr id="29733" name="Rectangle 37">
            <a:hlinkClick r:id="rId9" action="ppaction://hlinksldjump"/>
          </p:cNvPr>
          <p:cNvSpPr>
            <a:spLocks noChangeArrowheads="1"/>
          </p:cNvSpPr>
          <p:nvPr/>
        </p:nvSpPr>
        <p:spPr bwMode="auto">
          <a:xfrm>
            <a:off x="1835150" y="4508500"/>
            <a:ext cx="1695450" cy="6048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29734" name="Line 38">
            <a:hlinkClick r:id="rId10" action="ppaction://hlinksldjump"/>
          </p:cNvPr>
          <p:cNvSpPr>
            <a:spLocks noChangeShapeType="1"/>
          </p:cNvSpPr>
          <p:nvPr/>
        </p:nvSpPr>
        <p:spPr bwMode="auto">
          <a:xfrm flipH="1">
            <a:off x="971550" y="4797425"/>
            <a:ext cx="863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9736" name="Object 40"/>
          <p:cNvGraphicFramePr>
            <a:graphicFrameLocks noChangeAspect="1"/>
          </p:cNvGraphicFramePr>
          <p:nvPr/>
        </p:nvGraphicFramePr>
        <p:xfrm>
          <a:off x="1085850" y="4995863"/>
          <a:ext cx="619125" cy="368300"/>
        </p:xfrm>
        <a:graphic>
          <a:graphicData uri="http://schemas.openxmlformats.org/presentationml/2006/ole">
            <mc:AlternateContent xmlns:mc="http://schemas.openxmlformats.org/markup-compatibility/2006">
              <mc:Choice xmlns:v="urn:schemas-microsoft-com:vml" Requires="v">
                <p:oleObj spid="_x0000_s109893" name="Equation" r:id="rId11" imgW="317160" imgH="203040" progId="Equation.DSMT4">
                  <p:embed/>
                </p:oleObj>
              </mc:Choice>
              <mc:Fallback>
                <p:oleObj name="Equation" r:id="rId11" imgW="317160" imgH="20304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85850" y="4995863"/>
                        <a:ext cx="61912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7" name="Object 41"/>
          <p:cNvGraphicFramePr>
            <a:graphicFrameLocks noGrp="1" noChangeAspect="1"/>
          </p:cNvGraphicFramePr>
          <p:nvPr>
            <p:ph idx="1"/>
          </p:nvPr>
        </p:nvGraphicFramePr>
        <p:xfrm>
          <a:off x="5514975" y="4878388"/>
          <a:ext cx="763588" cy="473075"/>
        </p:xfrm>
        <a:graphic>
          <a:graphicData uri="http://schemas.openxmlformats.org/presentationml/2006/ole">
            <mc:AlternateContent xmlns:mc="http://schemas.openxmlformats.org/markup-compatibility/2006">
              <mc:Choice xmlns:v="urn:schemas-microsoft-com:vml" Requires="v">
                <p:oleObj spid="_x0000_s109894" name="公式" r:id="rId13" imgW="317160" imgH="203040" progId="Equation.3">
                  <p:embed/>
                </p:oleObj>
              </mc:Choice>
              <mc:Fallback>
                <p:oleObj name="公式" r:id="rId13" imgW="317160" imgH="203040" progId="Equation.3">
                  <p:embed/>
                  <p:pic>
                    <p:nvPicPr>
                      <p:cNvPr id="0" name=""/>
                      <p:cNvPicPr>
                        <a:picLocks noChangeAspect="1" noChangeArrowheads="1"/>
                      </p:cNvPicPr>
                      <p:nvPr/>
                    </p:nvPicPr>
                    <p:blipFill>
                      <a:blip r:embed="rId14">
                        <a:lum bright="100000" contrast="90000"/>
                        <a:extLst>
                          <a:ext uri="{28A0092B-C50C-407E-A947-70E740481C1C}">
                            <a14:useLocalDpi xmlns:a14="http://schemas.microsoft.com/office/drawing/2010/main" val="0"/>
                          </a:ext>
                        </a:extLst>
                      </a:blip>
                      <a:srcRect/>
                      <a:stretch>
                        <a:fillRect/>
                      </a:stretch>
                    </p:blipFill>
                    <p:spPr bwMode="auto">
                      <a:xfrm>
                        <a:off x="5514975" y="4878388"/>
                        <a:ext cx="763588"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8" name="Object 42"/>
          <p:cNvGraphicFramePr>
            <a:graphicFrameLocks noChangeAspect="1"/>
          </p:cNvGraphicFramePr>
          <p:nvPr/>
        </p:nvGraphicFramePr>
        <p:xfrm>
          <a:off x="7094538" y="3881438"/>
          <a:ext cx="720725" cy="431800"/>
        </p:xfrm>
        <a:graphic>
          <a:graphicData uri="http://schemas.openxmlformats.org/presentationml/2006/ole">
            <mc:AlternateContent xmlns:mc="http://schemas.openxmlformats.org/markup-compatibility/2006">
              <mc:Choice xmlns:v="urn:schemas-microsoft-com:vml" Requires="v">
                <p:oleObj spid="_x0000_s109895" name="公式" r:id="rId15" imgW="317160" imgH="203040" progId="Equation.3">
                  <p:embed/>
                </p:oleObj>
              </mc:Choice>
              <mc:Fallback>
                <p:oleObj name="公式" r:id="rId15" imgW="317160" imgH="203040" progId="Equation.3">
                  <p:embed/>
                  <p:pic>
                    <p:nvPicPr>
                      <p:cNvPr id="0" name=""/>
                      <p:cNvPicPr>
                        <a:picLocks noChangeAspect="1" noChangeArrowheads="1"/>
                      </p:cNvPicPr>
                      <p:nvPr/>
                    </p:nvPicPr>
                    <p:blipFill>
                      <a:blip r:embed="rId16">
                        <a:lum bright="100000" contrast="90000"/>
                        <a:extLst>
                          <a:ext uri="{28A0092B-C50C-407E-A947-70E740481C1C}">
                            <a14:useLocalDpi xmlns:a14="http://schemas.microsoft.com/office/drawing/2010/main" val="0"/>
                          </a:ext>
                        </a:extLst>
                      </a:blip>
                      <a:srcRect/>
                      <a:stretch>
                        <a:fillRect/>
                      </a:stretch>
                    </p:blipFill>
                    <p:spPr bwMode="auto">
                      <a:xfrm>
                        <a:off x="7094538" y="3881438"/>
                        <a:ext cx="7207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41" name="Text Box 45"/>
          <p:cNvSpPr txBox="1">
            <a:spLocks noChangeArrowheads="1"/>
          </p:cNvSpPr>
          <p:nvPr/>
        </p:nvSpPr>
        <p:spPr bwMode="auto">
          <a:xfrm>
            <a:off x="2484438" y="5661025"/>
            <a:ext cx="3740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800" b="1">
                <a:latin typeface="Times New Roman" pitchFamily="18" charset="0"/>
              </a:rPr>
              <a:t>数字信号处理系统框图</a:t>
            </a:r>
          </a:p>
        </p:txBody>
      </p:sp>
      <p:graphicFrame>
        <p:nvGraphicFramePr>
          <p:cNvPr id="29745" name="Object 49"/>
          <p:cNvGraphicFramePr>
            <a:graphicFrameLocks noChangeAspect="1"/>
          </p:cNvGraphicFramePr>
          <p:nvPr/>
        </p:nvGraphicFramePr>
        <p:xfrm>
          <a:off x="7092950" y="3860800"/>
          <a:ext cx="720725" cy="442913"/>
        </p:xfrm>
        <a:graphic>
          <a:graphicData uri="http://schemas.openxmlformats.org/presentationml/2006/ole">
            <mc:AlternateContent xmlns:mc="http://schemas.openxmlformats.org/markup-compatibility/2006">
              <mc:Choice xmlns:v="urn:schemas-microsoft-com:vml" Requires="v">
                <p:oleObj spid="_x0000_s109896" name="公式" r:id="rId17" imgW="317160" imgH="203040" progId="Equation.3">
                  <p:embed/>
                </p:oleObj>
              </mc:Choice>
              <mc:Fallback>
                <p:oleObj name="公式" r:id="rId17" imgW="317160" imgH="203040" progId="Equation.3">
                  <p:embed/>
                  <p:pic>
                    <p:nvPicPr>
                      <p:cNvPr id="0" name=""/>
                      <p:cNvPicPr>
                        <a:picLocks noChangeAspect="1" noChangeArrowheads="1"/>
                      </p:cNvPicPr>
                      <p:nvPr/>
                    </p:nvPicPr>
                    <p:blipFill>
                      <a:blip r:embed="rId18">
                        <a:lum bright="-12000"/>
                        <a:extLst>
                          <a:ext uri="{28A0092B-C50C-407E-A947-70E740481C1C}">
                            <a14:useLocalDpi xmlns:a14="http://schemas.microsoft.com/office/drawing/2010/main" val="0"/>
                          </a:ext>
                        </a:extLst>
                      </a:blip>
                      <a:srcRect/>
                      <a:stretch>
                        <a:fillRect/>
                      </a:stretch>
                    </p:blipFill>
                    <p:spPr bwMode="auto">
                      <a:xfrm>
                        <a:off x="7092950" y="3860800"/>
                        <a:ext cx="720725" cy="442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46" name="Object 50"/>
          <p:cNvGraphicFramePr>
            <a:graphicFrameLocks noChangeAspect="1"/>
          </p:cNvGraphicFramePr>
          <p:nvPr/>
        </p:nvGraphicFramePr>
        <p:xfrm>
          <a:off x="5435600" y="4941888"/>
          <a:ext cx="720725" cy="442912"/>
        </p:xfrm>
        <a:graphic>
          <a:graphicData uri="http://schemas.openxmlformats.org/presentationml/2006/ole">
            <mc:AlternateContent xmlns:mc="http://schemas.openxmlformats.org/markup-compatibility/2006">
              <mc:Choice xmlns:v="urn:schemas-microsoft-com:vml" Requires="v">
                <p:oleObj spid="_x0000_s109897" name="Equation" r:id="rId19" imgW="317160" imgH="203040" progId="Equation.DSMT4">
                  <p:embed/>
                </p:oleObj>
              </mc:Choice>
              <mc:Fallback>
                <p:oleObj name="Equation" r:id="rId19" imgW="317160" imgH="203040" progId="Equation.DSMT4">
                  <p:embed/>
                  <p:pic>
                    <p:nvPicPr>
                      <p:cNvPr id="0" name=""/>
                      <p:cNvPicPr>
                        <a:picLocks noChangeAspect="1" noChangeArrowheads="1"/>
                      </p:cNvPicPr>
                      <p:nvPr/>
                    </p:nvPicPr>
                    <p:blipFill>
                      <a:blip r:embed="rId20">
                        <a:lum bright="-12000"/>
                        <a:extLst>
                          <a:ext uri="{28A0092B-C50C-407E-A947-70E740481C1C}">
                            <a14:useLocalDpi xmlns:a14="http://schemas.microsoft.com/office/drawing/2010/main" val="0"/>
                          </a:ext>
                        </a:extLst>
                      </a:blip>
                      <a:srcRect/>
                      <a:stretch>
                        <a:fillRect/>
                      </a:stretch>
                    </p:blipFill>
                    <p:spPr bwMode="auto">
                      <a:xfrm>
                        <a:off x="5435600" y="4941888"/>
                        <a:ext cx="720725" cy="442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47" name="Text Box 51">
            <a:hlinkClick r:id="rId21" action="ppaction://hlinksldjump"/>
          </p:cNvPr>
          <p:cNvSpPr txBox="1">
            <a:spLocks noChangeArrowheads="1"/>
          </p:cNvSpPr>
          <p:nvPr/>
        </p:nvSpPr>
        <p:spPr bwMode="auto">
          <a:xfrm>
            <a:off x="4427538" y="4508500"/>
            <a:ext cx="863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b="1" dirty="0"/>
              <a:t>D/A</a:t>
            </a:r>
          </a:p>
        </p:txBody>
      </p:sp>
      <p:sp>
        <p:nvSpPr>
          <p:cNvPr id="29748" name="Text Box 52"/>
          <p:cNvSpPr txBox="1">
            <a:spLocks noChangeArrowheads="1"/>
          </p:cNvSpPr>
          <p:nvPr/>
        </p:nvSpPr>
        <p:spPr bwMode="auto">
          <a:xfrm>
            <a:off x="3635375" y="1628775"/>
            <a:ext cx="11525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400" b="1"/>
              <a:t>传感器</a:t>
            </a:r>
          </a:p>
        </p:txBody>
      </p:sp>
      <p:sp>
        <p:nvSpPr>
          <p:cNvPr id="29749" name="Text Box 53">
            <a:hlinkClick r:id="rId22" action="ppaction://hlinksldjump"/>
          </p:cNvPr>
          <p:cNvSpPr txBox="1">
            <a:spLocks noChangeArrowheads="1"/>
          </p:cNvSpPr>
          <p:nvPr/>
        </p:nvSpPr>
        <p:spPr bwMode="auto">
          <a:xfrm>
            <a:off x="6011863" y="1628775"/>
            <a:ext cx="172878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400" b="1" dirty="0" smtClean="0"/>
              <a:t>前置</a:t>
            </a:r>
            <a:r>
              <a:rPr kumimoji="1" lang="zh-CN" altLang="en-US" sz="2400" b="1" dirty="0"/>
              <a:t>滤波</a:t>
            </a:r>
            <a:r>
              <a:rPr kumimoji="1" lang="zh-CN" altLang="en-US" sz="2400" b="1" dirty="0" smtClean="0"/>
              <a:t>器</a:t>
            </a:r>
            <a:endParaRPr kumimoji="1" lang="zh-CN" altLang="en-US" sz="2400" b="1" dirty="0"/>
          </a:p>
        </p:txBody>
      </p:sp>
      <p:sp>
        <p:nvSpPr>
          <p:cNvPr id="29750" name="Text Box 54">
            <a:hlinkClick r:id="rId23" action="ppaction://hlinksldjump"/>
          </p:cNvPr>
          <p:cNvSpPr txBox="1">
            <a:spLocks noChangeArrowheads="1"/>
          </p:cNvSpPr>
          <p:nvPr/>
        </p:nvSpPr>
        <p:spPr bwMode="auto">
          <a:xfrm>
            <a:off x="1763713" y="4581525"/>
            <a:ext cx="18002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400" b="1" dirty="0" smtClean="0"/>
              <a:t>平滑滤波器</a:t>
            </a:r>
            <a:endParaRPr kumimoji="1" lang="zh-CN" altLang="en-US" sz="2400" b="1" dirty="0"/>
          </a:p>
        </p:txBody>
      </p:sp>
      <p:sp>
        <p:nvSpPr>
          <p:cNvPr id="29752" name="Text Box 56">
            <a:hlinkClick r:id="rId24" action="ppaction://hlinksldjump"/>
          </p:cNvPr>
          <p:cNvSpPr txBox="1">
            <a:spLocks noChangeArrowheads="1"/>
          </p:cNvSpPr>
          <p:nvPr/>
        </p:nvSpPr>
        <p:spPr bwMode="auto">
          <a:xfrm>
            <a:off x="6302375" y="3141663"/>
            <a:ext cx="127158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l">
              <a:spcBef>
                <a:spcPct val="50000"/>
              </a:spcBef>
            </a:pPr>
            <a:r>
              <a:rPr kumimoji="1" lang="en-US" altLang="zh-CN" sz="2400" b="1" dirty="0" smtClean="0"/>
              <a:t>   A/D</a:t>
            </a:r>
            <a:endParaRPr kumimoji="1" lang="en-US" altLang="zh-CN" sz="2400" b="1" dirty="0"/>
          </a:p>
        </p:txBody>
      </p:sp>
      <p:sp>
        <p:nvSpPr>
          <p:cNvPr id="29754" name="Text Box 58">
            <a:hlinkClick r:id="rId9" action="ppaction://hlinksldjump"/>
          </p:cNvPr>
          <p:cNvSpPr txBox="1">
            <a:spLocks noChangeArrowheads="1"/>
          </p:cNvSpPr>
          <p:nvPr/>
        </p:nvSpPr>
        <p:spPr bwMode="auto">
          <a:xfrm>
            <a:off x="6227763" y="4581525"/>
            <a:ext cx="151288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b="1" dirty="0" smtClean="0"/>
              <a:t>DSP</a:t>
            </a:r>
            <a:r>
              <a:rPr kumimoji="1" lang="zh-CN" altLang="en-US" sz="2400" b="1" dirty="0"/>
              <a:t>处理</a:t>
            </a:r>
          </a:p>
        </p:txBody>
      </p:sp>
      <p:sp>
        <p:nvSpPr>
          <p:cNvPr id="2" name="动作按钮: 前进或下一项 1">
            <a:hlinkClick r:id="rId25" action="ppaction://hlinksldjump" highlightClick="1"/>
          </p:cNvPr>
          <p:cNvSpPr/>
          <p:nvPr/>
        </p:nvSpPr>
        <p:spPr>
          <a:xfrm>
            <a:off x="6904742" y="6180138"/>
            <a:ext cx="756444" cy="47667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473563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p:txBody>
          <a:bodyPr/>
          <a:lstStyle/>
          <a:p>
            <a:fld id="{AE9E7E47-9208-487B-9383-17B6ED8E6354}" type="slidenum">
              <a:rPr lang="en-US" altLang="zh-CN"/>
              <a:pPr/>
              <a:t>34</a:t>
            </a:fld>
            <a:endParaRPr lang="en-US" altLang="zh-CN"/>
          </a:p>
        </p:txBody>
      </p:sp>
      <p:sp>
        <p:nvSpPr>
          <p:cNvPr id="60418" name="Rectangle 2"/>
          <p:cNvSpPr>
            <a:spLocks noChangeArrowheads="1"/>
          </p:cNvSpPr>
          <p:nvPr/>
        </p:nvSpPr>
        <p:spPr bwMode="auto">
          <a:xfrm>
            <a:off x="684213" y="333375"/>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3200" b="1">
                <a:latin typeface="楷体_GB2312" pitchFamily="49" charset="-122"/>
                <a:ea typeface="楷体_GB2312" pitchFamily="49" charset="-122"/>
              </a:rPr>
              <a:t>(1)</a:t>
            </a:r>
            <a:r>
              <a:rPr lang="zh-CN" altLang="en-US" sz="3200" b="1">
                <a:latin typeface="楷体_GB2312" pitchFamily="49" charset="-122"/>
                <a:ea typeface="楷体_GB2312" pitchFamily="49" charset="-122"/>
              </a:rPr>
              <a:t>前置滤波器</a:t>
            </a:r>
          </a:p>
        </p:txBody>
      </p:sp>
      <p:sp>
        <p:nvSpPr>
          <p:cNvPr id="60419" name="Rectangle 3"/>
          <p:cNvSpPr>
            <a:spLocks noChangeArrowheads="1"/>
          </p:cNvSpPr>
          <p:nvPr/>
        </p:nvSpPr>
        <p:spPr bwMode="auto">
          <a:xfrm>
            <a:off x="684213" y="1341438"/>
            <a:ext cx="78486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FontTx/>
              <a:buChar char="•"/>
            </a:pPr>
            <a:r>
              <a:rPr lang="zh-CN" altLang="en-US" sz="3200" b="1" dirty="0">
                <a:latin typeface="楷体_GB2312" pitchFamily="49" charset="-122"/>
                <a:ea typeface="楷体_GB2312" pitchFamily="49" charset="-122"/>
              </a:rPr>
              <a:t>将</a:t>
            </a:r>
            <a:r>
              <a:rPr lang="zh-CN" altLang="en-US" sz="3200" b="1" dirty="0" smtClean="0">
                <a:latin typeface="楷体_GB2312" pitchFamily="49" charset="-122"/>
                <a:ea typeface="楷体_GB2312" pitchFamily="49" charset="-122"/>
              </a:rPr>
              <a:t>输入信号</a:t>
            </a:r>
            <a:r>
              <a:rPr lang="en-US" altLang="zh-CN" sz="3200" b="1" dirty="0" smtClean="0">
                <a:latin typeface="楷体_GB2312" pitchFamily="49" charset="-122"/>
                <a:ea typeface="楷体_GB2312" pitchFamily="49" charset="-122"/>
              </a:rPr>
              <a:t>     </a:t>
            </a:r>
            <a:r>
              <a:rPr lang="zh-CN" altLang="en-US" sz="3200" b="1" dirty="0" smtClean="0">
                <a:latin typeface="楷体_GB2312" pitchFamily="49" charset="-122"/>
                <a:ea typeface="楷体_GB2312" pitchFamily="49" charset="-122"/>
              </a:rPr>
              <a:t>中</a:t>
            </a:r>
            <a:r>
              <a:rPr lang="zh-CN" altLang="en-US" sz="3200" b="1" dirty="0">
                <a:latin typeface="楷体_GB2312" pitchFamily="49" charset="-122"/>
                <a:ea typeface="楷体_GB2312" pitchFamily="49" charset="-122"/>
              </a:rPr>
              <a:t>高于某一频率</a:t>
            </a:r>
            <a:r>
              <a:rPr lang="en-US" altLang="zh-CN" sz="3200" b="1" dirty="0">
                <a:latin typeface="楷体_GB2312" pitchFamily="49" charset="-122"/>
                <a:ea typeface="楷体_GB2312" pitchFamily="49" charset="-122"/>
              </a:rPr>
              <a:t>(</a:t>
            </a:r>
            <a:r>
              <a:rPr lang="zh-CN" altLang="en-US" sz="3200" b="1" dirty="0">
                <a:latin typeface="楷体_GB2312" pitchFamily="49" charset="-122"/>
                <a:ea typeface="楷体_GB2312" pitchFamily="49" charset="-122"/>
              </a:rPr>
              <a:t>称折叠频率，等于抽样频率的一半</a:t>
            </a:r>
            <a:r>
              <a:rPr lang="en-US" altLang="zh-CN" sz="3200" b="1" dirty="0">
                <a:latin typeface="楷体_GB2312" pitchFamily="49" charset="-122"/>
                <a:ea typeface="楷体_GB2312" pitchFamily="49" charset="-122"/>
              </a:rPr>
              <a:t>)</a:t>
            </a:r>
            <a:r>
              <a:rPr lang="zh-CN" altLang="en-US" sz="3200" b="1" dirty="0">
                <a:latin typeface="楷体_GB2312" pitchFamily="49" charset="-122"/>
                <a:ea typeface="楷体_GB2312" pitchFamily="49" charset="-122"/>
              </a:rPr>
              <a:t>的分量加以滤除，同时过滤噪声干扰，得到</a:t>
            </a:r>
            <a:r>
              <a:rPr kumimoji="1" lang="en-US" altLang="zh-CN" sz="3200" b="1" dirty="0" err="1"/>
              <a:t>x</a:t>
            </a:r>
            <a:r>
              <a:rPr kumimoji="1" lang="en-US" altLang="zh-CN" sz="3200" b="1" baseline="-25000" dirty="0" err="1"/>
              <a:t>a</a:t>
            </a:r>
            <a:r>
              <a:rPr kumimoji="1" lang="en-US" altLang="zh-CN" sz="3200" b="1" dirty="0"/>
              <a:t>(t)</a:t>
            </a:r>
            <a:r>
              <a:rPr lang="en-US" altLang="zh-CN" sz="3200" b="1" dirty="0">
                <a:latin typeface="楷体_GB2312" pitchFamily="49" charset="-122"/>
                <a:ea typeface="楷体_GB2312" pitchFamily="49" charset="-122"/>
              </a:rPr>
              <a:t> </a:t>
            </a:r>
            <a:r>
              <a:rPr lang="zh-CN" altLang="en-US" sz="3200" b="1" dirty="0">
                <a:latin typeface="楷体_GB2312" pitchFamily="49" charset="-122"/>
                <a:ea typeface="楷体_GB2312" pitchFamily="49" charset="-122"/>
              </a:rPr>
              <a:t>。</a:t>
            </a:r>
          </a:p>
        </p:txBody>
      </p:sp>
      <p:sp>
        <p:nvSpPr>
          <p:cNvPr id="60421" name="Line 5"/>
          <p:cNvSpPr>
            <a:spLocks noChangeShapeType="1"/>
          </p:cNvSpPr>
          <p:nvPr/>
        </p:nvSpPr>
        <p:spPr bwMode="auto">
          <a:xfrm flipH="1" flipV="1">
            <a:off x="2286000" y="3124200"/>
            <a:ext cx="0" cy="3200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22" name="Line 6"/>
          <p:cNvSpPr>
            <a:spLocks noChangeShapeType="1"/>
          </p:cNvSpPr>
          <p:nvPr/>
        </p:nvSpPr>
        <p:spPr bwMode="auto">
          <a:xfrm>
            <a:off x="1258888" y="5229225"/>
            <a:ext cx="63246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23" name="Freeform 7"/>
          <p:cNvSpPr>
            <a:spLocks/>
          </p:cNvSpPr>
          <p:nvPr/>
        </p:nvSpPr>
        <p:spPr bwMode="auto">
          <a:xfrm>
            <a:off x="2057400" y="3314700"/>
            <a:ext cx="4419600" cy="2717800"/>
          </a:xfrm>
          <a:custGeom>
            <a:avLst/>
            <a:gdLst>
              <a:gd name="T0" fmla="*/ 0 w 2784"/>
              <a:gd name="T1" fmla="*/ 1224 h 1712"/>
              <a:gd name="T2" fmla="*/ 480 w 2784"/>
              <a:gd name="T3" fmla="*/ 552 h 1712"/>
              <a:gd name="T4" fmla="*/ 960 w 2784"/>
              <a:gd name="T5" fmla="*/ 792 h 1712"/>
              <a:gd name="T6" fmla="*/ 1392 w 2784"/>
              <a:gd name="T7" fmla="*/ 120 h 1712"/>
              <a:gd name="T8" fmla="*/ 2016 w 2784"/>
              <a:gd name="T9" fmla="*/ 1512 h 1712"/>
              <a:gd name="T10" fmla="*/ 2352 w 2784"/>
              <a:gd name="T11" fmla="*/ 1320 h 1712"/>
              <a:gd name="T12" fmla="*/ 2592 w 2784"/>
              <a:gd name="T13" fmla="*/ 1464 h 1712"/>
              <a:gd name="T14" fmla="*/ 2784 w 2784"/>
              <a:gd name="T15" fmla="*/ 792 h 17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1712">
                <a:moveTo>
                  <a:pt x="0" y="1224"/>
                </a:moveTo>
                <a:cubicBezTo>
                  <a:pt x="160" y="924"/>
                  <a:pt x="320" y="624"/>
                  <a:pt x="480" y="552"/>
                </a:cubicBezTo>
                <a:cubicBezTo>
                  <a:pt x="640" y="480"/>
                  <a:pt x="808" y="864"/>
                  <a:pt x="960" y="792"/>
                </a:cubicBezTo>
                <a:cubicBezTo>
                  <a:pt x="1112" y="720"/>
                  <a:pt x="1216" y="0"/>
                  <a:pt x="1392" y="120"/>
                </a:cubicBezTo>
                <a:cubicBezTo>
                  <a:pt x="1568" y="240"/>
                  <a:pt x="1856" y="1312"/>
                  <a:pt x="2016" y="1512"/>
                </a:cubicBezTo>
                <a:cubicBezTo>
                  <a:pt x="2176" y="1712"/>
                  <a:pt x="2256" y="1328"/>
                  <a:pt x="2352" y="1320"/>
                </a:cubicBezTo>
                <a:cubicBezTo>
                  <a:pt x="2448" y="1312"/>
                  <a:pt x="2520" y="1552"/>
                  <a:pt x="2592" y="1464"/>
                </a:cubicBezTo>
                <a:cubicBezTo>
                  <a:pt x="2664" y="1376"/>
                  <a:pt x="2752" y="904"/>
                  <a:pt x="2784" y="792"/>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24" name="Text Box 8"/>
          <p:cNvSpPr txBox="1">
            <a:spLocks noChangeArrowheads="1"/>
          </p:cNvSpPr>
          <p:nvPr/>
        </p:nvSpPr>
        <p:spPr bwMode="auto">
          <a:xfrm>
            <a:off x="7239000" y="52578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t</a:t>
            </a:r>
          </a:p>
        </p:txBody>
      </p:sp>
      <p:sp>
        <p:nvSpPr>
          <p:cNvPr id="60425" name="Text Box 9"/>
          <p:cNvSpPr txBox="1">
            <a:spLocks noChangeArrowheads="1"/>
          </p:cNvSpPr>
          <p:nvPr/>
        </p:nvSpPr>
        <p:spPr bwMode="auto">
          <a:xfrm>
            <a:off x="2514600" y="30480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x</a:t>
            </a:r>
            <a:r>
              <a:rPr kumimoji="1" lang="en-US" altLang="zh-CN" sz="2400" b="1" baseline="-25000">
                <a:latin typeface="Times New Roman" pitchFamily="18" charset="0"/>
              </a:rPr>
              <a:t>a</a:t>
            </a:r>
            <a:r>
              <a:rPr kumimoji="1" lang="en-US" altLang="zh-CN" sz="2400" b="1">
                <a:latin typeface="Times New Roman" pitchFamily="18" charset="0"/>
              </a:rPr>
              <a:t>(t)</a:t>
            </a:r>
          </a:p>
        </p:txBody>
      </p:sp>
      <p:sp>
        <p:nvSpPr>
          <p:cNvPr id="60426" name="Text Box 10"/>
          <p:cNvSpPr txBox="1">
            <a:spLocks noChangeArrowheads="1"/>
          </p:cNvSpPr>
          <p:nvPr/>
        </p:nvSpPr>
        <p:spPr bwMode="auto">
          <a:xfrm>
            <a:off x="1981200" y="5334000"/>
            <a:ext cx="30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0</a:t>
            </a:r>
          </a:p>
        </p:txBody>
      </p:sp>
      <p:sp>
        <p:nvSpPr>
          <p:cNvPr id="2" name="动作按钮: 后退或前一项 1">
            <a:hlinkClick r:id="rId3" action="ppaction://hlinksldjump" highlightClick="1"/>
          </p:cNvPr>
          <p:cNvSpPr/>
          <p:nvPr/>
        </p:nvSpPr>
        <p:spPr>
          <a:xfrm>
            <a:off x="7092280" y="6324600"/>
            <a:ext cx="680120" cy="41676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3241688363"/>
              </p:ext>
            </p:extLst>
          </p:nvPr>
        </p:nvGraphicFramePr>
        <p:xfrm>
          <a:off x="3294856" y="1412776"/>
          <a:ext cx="725488" cy="431800"/>
        </p:xfrm>
        <a:graphic>
          <a:graphicData uri="http://schemas.openxmlformats.org/presentationml/2006/ole">
            <mc:AlternateContent xmlns:mc="http://schemas.openxmlformats.org/markup-compatibility/2006">
              <mc:Choice xmlns:v="urn:schemas-microsoft-com:vml" Requires="v">
                <p:oleObj spid="_x0000_s110633" name="Equation" r:id="rId4" imgW="304830" imgH="190590" progId="Equation.DSMT4">
                  <p:embed/>
                </p:oleObj>
              </mc:Choice>
              <mc:Fallback>
                <p:oleObj name="Equation" r:id="rId4" imgW="304830" imgH="19059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4856" y="1412776"/>
                        <a:ext cx="725488"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7055771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C2B2355D-439A-4DB3-9572-B8DB9546E779}" type="slidenum">
              <a:rPr lang="en-US" altLang="zh-CN"/>
              <a:pPr/>
              <a:t>35</a:t>
            </a:fld>
            <a:endParaRPr lang="en-US" altLang="zh-CN"/>
          </a:p>
        </p:txBody>
      </p:sp>
      <p:sp>
        <p:nvSpPr>
          <p:cNvPr id="61442" name="Rectangle 2"/>
          <p:cNvSpPr>
            <a:spLocks noChangeArrowheads="1"/>
          </p:cNvSpPr>
          <p:nvPr/>
        </p:nvSpPr>
        <p:spPr bwMode="auto">
          <a:xfrm>
            <a:off x="304800" y="2286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3200" b="1">
                <a:latin typeface="楷体_GB2312" pitchFamily="49" charset="-122"/>
                <a:ea typeface="楷体_GB2312" pitchFamily="49" charset="-122"/>
              </a:rPr>
              <a:t>(2)</a:t>
            </a:r>
            <a:r>
              <a:rPr lang="en-US" altLang="en-US" sz="3200" b="1">
                <a:latin typeface="楷体_GB2312" pitchFamily="49" charset="-122"/>
                <a:ea typeface="楷体_GB2312" pitchFamily="49" charset="-122"/>
              </a:rPr>
              <a:t>A/D</a:t>
            </a:r>
            <a:r>
              <a:rPr lang="zh-CN" altLang="en-US" sz="3200" b="1">
                <a:latin typeface="楷体_GB2312" pitchFamily="49" charset="-122"/>
                <a:ea typeface="楷体_GB2312" pitchFamily="49" charset="-122"/>
              </a:rPr>
              <a:t>变换器</a:t>
            </a:r>
          </a:p>
        </p:txBody>
      </p:sp>
      <p:sp>
        <p:nvSpPr>
          <p:cNvPr id="61443" name="Rectangle 3"/>
          <p:cNvSpPr>
            <a:spLocks noChangeArrowheads="1"/>
          </p:cNvSpPr>
          <p:nvPr/>
        </p:nvSpPr>
        <p:spPr bwMode="auto">
          <a:xfrm>
            <a:off x="0" y="838200"/>
            <a:ext cx="8893175"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lnSpc>
                <a:spcPct val="110000"/>
              </a:lnSpc>
              <a:spcBef>
                <a:spcPct val="20000"/>
              </a:spcBef>
              <a:buFontTx/>
              <a:buChar char="•"/>
            </a:pPr>
            <a:r>
              <a:rPr lang="zh-CN" altLang="en-US" sz="2800" b="1" dirty="0">
                <a:latin typeface="楷体_GB2312" pitchFamily="49" charset="-122"/>
                <a:ea typeface="楷体_GB2312" pitchFamily="49" charset="-122"/>
              </a:rPr>
              <a:t>由模拟信号产生数字信号（一个二进制流），有两个过程：抽样</a:t>
            </a:r>
            <a:r>
              <a:rPr lang="zh-CN" altLang="en-US" sz="2800" b="1" dirty="0" smtClean="0">
                <a:latin typeface="楷体_GB2312" pitchFamily="49" charset="-122"/>
                <a:ea typeface="楷体_GB2312" pitchFamily="49" charset="-122"/>
              </a:rPr>
              <a:t>和量化。</a:t>
            </a:r>
            <a:endParaRPr lang="zh-CN" altLang="en-US" sz="2800" b="1" dirty="0">
              <a:latin typeface="楷体_GB2312" pitchFamily="49" charset="-122"/>
              <a:ea typeface="楷体_GB2312" pitchFamily="49" charset="-122"/>
            </a:endParaRPr>
          </a:p>
          <a:p>
            <a:pPr marL="342900" indent="-342900" algn="l">
              <a:lnSpc>
                <a:spcPct val="110000"/>
              </a:lnSpc>
              <a:spcBef>
                <a:spcPct val="20000"/>
              </a:spcBef>
              <a:buFontTx/>
              <a:buChar char="•"/>
            </a:pPr>
            <a:r>
              <a:rPr lang="zh-CN" altLang="en-US" sz="2800" b="1" dirty="0">
                <a:latin typeface="楷体_GB2312" pitchFamily="49" charset="-122"/>
                <a:ea typeface="楷体_GB2312" pitchFamily="49" charset="-122"/>
              </a:rPr>
              <a:t>抽样：每隔</a:t>
            </a:r>
            <a:r>
              <a:rPr lang="en-US" altLang="en-US" sz="2800" b="1" dirty="0">
                <a:latin typeface="楷体_GB2312" pitchFamily="49" charset="-122"/>
                <a:ea typeface="楷体_GB2312" pitchFamily="49" charset="-122"/>
              </a:rPr>
              <a:t>T</a:t>
            </a:r>
            <a:r>
              <a:rPr lang="zh-CN" altLang="en-US" sz="2800" b="1" dirty="0">
                <a:latin typeface="楷体_GB2312" pitchFamily="49" charset="-122"/>
                <a:ea typeface="楷体_GB2312" pitchFamily="49" charset="-122"/>
              </a:rPr>
              <a:t>秒</a:t>
            </a:r>
            <a:r>
              <a:rPr lang="en-US" altLang="zh-CN" sz="2800" b="1" dirty="0">
                <a:latin typeface="楷体_GB2312" pitchFamily="49" charset="-122"/>
                <a:ea typeface="楷体_GB2312" pitchFamily="49" charset="-122"/>
              </a:rPr>
              <a:t>(</a:t>
            </a:r>
            <a:r>
              <a:rPr lang="zh-CN" altLang="en-US" sz="2800" b="1" dirty="0">
                <a:latin typeface="楷体_GB2312" pitchFamily="49" charset="-122"/>
                <a:ea typeface="楷体_GB2312" pitchFamily="49" charset="-122"/>
              </a:rPr>
              <a:t>抽样周期</a:t>
            </a:r>
            <a:r>
              <a:rPr lang="en-US" altLang="zh-CN" sz="2800" b="1" dirty="0">
                <a:latin typeface="楷体_GB2312" pitchFamily="49" charset="-122"/>
                <a:ea typeface="楷体_GB2312" pitchFamily="49" charset="-122"/>
              </a:rPr>
              <a:t>)</a:t>
            </a:r>
            <a:r>
              <a:rPr lang="zh-CN" altLang="en-US" sz="2800" b="1" dirty="0">
                <a:latin typeface="楷体_GB2312" pitchFamily="49" charset="-122"/>
                <a:ea typeface="楷体_GB2312" pitchFamily="49" charset="-122"/>
              </a:rPr>
              <a:t>取出一次</a:t>
            </a:r>
            <a:r>
              <a:rPr lang="en-US" altLang="en-US" sz="2800" b="1" dirty="0" err="1">
                <a:latin typeface="楷体_GB2312" pitchFamily="49" charset="-122"/>
                <a:ea typeface="楷体_GB2312" pitchFamily="49" charset="-122"/>
              </a:rPr>
              <a:t>x</a:t>
            </a:r>
            <a:r>
              <a:rPr lang="en-US" altLang="en-US" sz="2800" b="1" baseline="-25000" dirty="0" err="1">
                <a:latin typeface="楷体_GB2312" pitchFamily="49" charset="-122"/>
                <a:ea typeface="楷体_GB2312" pitchFamily="49" charset="-122"/>
              </a:rPr>
              <a:t>a</a:t>
            </a:r>
            <a:r>
              <a:rPr lang="en-US" altLang="en-US" sz="2800" b="1" dirty="0">
                <a:latin typeface="楷体_GB2312" pitchFamily="49" charset="-122"/>
                <a:ea typeface="楷体_GB2312" pitchFamily="49" charset="-122"/>
              </a:rPr>
              <a:t>(t)</a:t>
            </a:r>
            <a:r>
              <a:rPr lang="zh-CN" altLang="en-US" sz="2800" b="1" dirty="0">
                <a:latin typeface="楷体_GB2312" pitchFamily="49" charset="-122"/>
                <a:ea typeface="楷体_GB2312" pitchFamily="49" charset="-122"/>
              </a:rPr>
              <a:t>的幅度，此信号称为离散信号，它只表示时间点</a:t>
            </a:r>
            <a:r>
              <a:rPr lang="en-US" altLang="zh-CN" sz="2800" b="1" dirty="0">
                <a:latin typeface="楷体_GB2312" pitchFamily="49" charset="-122"/>
                <a:ea typeface="楷体_GB2312" pitchFamily="49" charset="-122"/>
              </a:rPr>
              <a:t>0,T,2T,</a:t>
            </a:r>
            <a:r>
              <a:rPr lang="en-US" altLang="zh-CN" sz="2800" b="1" dirty="0">
                <a:latin typeface="Arial"/>
                <a:ea typeface="楷体_GB2312" pitchFamily="49" charset="-122"/>
              </a:rPr>
              <a:t>…</a:t>
            </a:r>
            <a:r>
              <a:rPr lang="en-US" altLang="zh-CN" sz="2800" b="1" dirty="0">
                <a:latin typeface="楷体_GB2312" pitchFamily="49" charset="-122"/>
                <a:ea typeface="楷体_GB2312" pitchFamily="49" charset="-122"/>
              </a:rPr>
              <a:t>,</a:t>
            </a:r>
            <a:r>
              <a:rPr lang="en-US" altLang="zh-CN" sz="2800" b="1" dirty="0" err="1">
                <a:latin typeface="楷体_GB2312" pitchFamily="49" charset="-122"/>
                <a:ea typeface="楷体_GB2312" pitchFamily="49" charset="-122"/>
              </a:rPr>
              <a:t>nT</a:t>
            </a:r>
            <a:r>
              <a:rPr lang="en-US" altLang="zh-CN" sz="2800" b="1" dirty="0">
                <a:latin typeface="Arial"/>
                <a:ea typeface="楷体_GB2312" pitchFamily="49" charset="-122"/>
              </a:rPr>
              <a:t>…</a:t>
            </a:r>
            <a:r>
              <a:rPr lang="zh-CN" altLang="zh-CN" sz="2800" b="1" dirty="0">
                <a:latin typeface="楷体_GB2312" pitchFamily="49" charset="-122"/>
                <a:ea typeface="楷体_GB2312" pitchFamily="49" charset="-122"/>
              </a:rPr>
              <a:t>上的值x</a:t>
            </a:r>
            <a:r>
              <a:rPr lang="zh-CN" altLang="zh-CN" sz="2800" b="1" baseline="-25000" dirty="0">
                <a:latin typeface="楷体_GB2312" pitchFamily="49" charset="-122"/>
                <a:ea typeface="楷体_GB2312" pitchFamily="49" charset="-122"/>
              </a:rPr>
              <a:t>a</a:t>
            </a:r>
            <a:r>
              <a:rPr lang="zh-CN" altLang="zh-CN" sz="2800" b="1" dirty="0">
                <a:latin typeface="楷体_GB2312" pitchFamily="49" charset="-122"/>
                <a:ea typeface="楷体_GB2312" pitchFamily="49" charset="-122"/>
              </a:rPr>
              <a:t>(0),x</a:t>
            </a:r>
            <a:r>
              <a:rPr lang="zh-CN" altLang="zh-CN" sz="2800" b="1" baseline="-25000" dirty="0">
                <a:latin typeface="楷体_GB2312" pitchFamily="49" charset="-122"/>
                <a:ea typeface="楷体_GB2312" pitchFamily="49" charset="-122"/>
              </a:rPr>
              <a:t>a</a:t>
            </a:r>
            <a:r>
              <a:rPr lang="zh-CN" altLang="zh-CN" sz="2800" b="1" dirty="0">
                <a:latin typeface="楷体_GB2312" pitchFamily="49" charset="-122"/>
                <a:ea typeface="楷体_GB2312" pitchFamily="49" charset="-122"/>
              </a:rPr>
              <a:t>(T),x</a:t>
            </a:r>
            <a:r>
              <a:rPr lang="zh-CN" altLang="zh-CN" sz="2800" b="1" baseline="-25000" dirty="0">
                <a:latin typeface="楷体_GB2312" pitchFamily="49" charset="-122"/>
                <a:ea typeface="楷体_GB2312" pitchFamily="49" charset="-122"/>
              </a:rPr>
              <a:t>a</a:t>
            </a:r>
            <a:r>
              <a:rPr lang="zh-CN" altLang="zh-CN" sz="2800" b="1" dirty="0">
                <a:latin typeface="楷体_GB2312" pitchFamily="49" charset="-122"/>
                <a:ea typeface="楷体_GB2312" pitchFamily="49" charset="-122"/>
              </a:rPr>
              <a:t>(2T)</a:t>
            </a:r>
            <a:r>
              <a:rPr lang="en-US" altLang="zh-CN" sz="2800" b="1" dirty="0">
                <a:latin typeface="楷体_GB2312" pitchFamily="49" charset="-122"/>
                <a:ea typeface="楷体_GB2312" pitchFamily="49" charset="-122"/>
              </a:rPr>
              <a:t>,</a:t>
            </a:r>
            <a:r>
              <a:rPr lang="zh-CN" altLang="zh-CN" sz="2800" b="1" dirty="0">
                <a:latin typeface="Arial"/>
                <a:ea typeface="楷体_GB2312" pitchFamily="49" charset="-122"/>
              </a:rPr>
              <a:t>…</a:t>
            </a:r>
            <a:r>
              <a:rPr lang="en-US" altLang="zh-CN"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x</a:t>
            </a:r>
            <a:r>
              <a:rPr lang="zh-CN" altLang="zh-CN" sz="2800" b="1" baseline="-25000" dirty="0">
                <a:latin typeface="楷体_GB2312" pitchFamily="49" charset="-122"/>
                <a:ea typeface="楷体_GB2312" pitchFamily="49" charset="-122"/>
              </a:rPr>
              <a:t>a</a:t>
            </a:r>
            <a:r>
              <a:rPr lang="zh-CN" altLang="zh-CN" sz="2800" b="1" dirty="0">
                <a:latin typeface="楷体_GB2312" pitchFamily="49" charset="-122"/>
                <a:ea typeface="楷体_GB2312" pitchFamily="49" charset="-122"/>
              </a:rPr>
              <a:t>(nT)</a:t>
            </a:r>
            <a:r>
              <a:rPr lang="zh-CN" altLang="zh-CN" sz="2800" b="1" dirty="0">
                <a:latin typeface="Arial"/>
                <a:ea typeface="楷体_GB2312" pitchFamily="49" charset="-122"/>
              </a:rPr>
              <a:t>…</a:t>
            </a:r>
            <a:r>
              <a:rPr lang="zh-CN" altLang="zh-CN" sz="2800" b="1" dirty="0">
                <a:latin typeface="楷体_GB2312" pitchFamily="49" charset="-122"/>
                <a:ea typeface="楷体_GB2312" pitchFamily="49" charset="-122"/>
              </a:rPr>
              <a:t>。</a:t>
            </a:r>
          </a:p>
          <a:p>
            <a:pPr marL="342900" indent="-342900" algn="l">
              <a:lnSpc>
                <a:spcPct val="110000"/>
              </a:lnSpc>
              <a:spcBef>
                <a:spcPct val="20000"/>
              </a:spcBef>
              <a:buFontTx/>
              <a:buChar char="•"/>
            </a:pPr>
            <a:r>
              <a:rPr lang="zh-CN" altLang="en-US" sz="2800" b="1" dirty="0" smtClean="0">
                <a:latin typeface="楷体_GB2312" pitchFamily="49" charset="-122"/>
                <a:ea typeface="楷体_GB2312" pitchFamily="49" charset="-122"/>
              </a:rPr>
              <a:t>量化</a:t>
            </a:r>
            <a:r>
              <a:rPr lang="zh-CN" altLang="zh-CN" sz="2800" b="1" dirty="0" smtClean="0">
                <a:latin typeface="楷体_GB2312" pitchFamily="49" charset="-122"/>
                <a:ea typeface="楷体_GB2312" pitchFamily="49" charset="-122"/>
              </a:rPr>
              <a:t>：在</a:t>
            </a:r>
            <a:r>
              <a:rPr lang="zh-CN" altLang="en-US" sz="2800" b="1" dirty="0" smtClean="0">
                <a:latin typeface="楷体_GB2312" pitchFamily="49" charset="-122"/>
                <a:ea typeface="楷体_GB2312" pitchFamily="49" charset="-122"/>
              </a:rPr>
              <a:t>量化过程</a:t>
            </a:r>
            <a:r>
              <a:rPr lang="zh-CN" altLang="zh-CN" sz="2800" b="1" dirty="0" smtClean="0">
                <a:latin typeface="楷体_GB2312" pitchFamily="49" charset="-122"/>
                <a:ea typeface="楷体_GB2312" pitchFamily="49" charset="-122"/>
              </a:rPr>
              <a:t>中将</a:t>
            </a:r>
            <a:r>
              <a:rPr lang="zh-CN" altLang="zh-CN" sz="2800" b="1" dirty="0">
                <a:latin typeface="楷体_GB2312" pitchFamily="49" charset="-122"/>
                <a:ea typeface="楷体_GB2312" pitchFamily="49" charset="-122"/>
              </a:rPr>
              <a:t>抽样信号变换成数字信号，因为一般采用有限位二进制码，所以它所表示的信号幅度就是有一定限制的</a:t>
            </a:r>
            <a:r>
              <a:rPr lang="zh-CN" altLang="zh-CN" sz="2800" b="1" dirty="0" smtClean="0">
                <a:latin typeface="楷体_GB2312" pitchFamily="49" charset="-122"/>
                <a:ea typeface="楷体_GB2312" pitchFamily="49" charset="-122"/>
              </a:rPr>
              <a:t>。</a:t>
            </a:r>
            <a:endParaRPr lang="zh-CN" altLang="zh-CN" sz="2800" b="1" dirty="0">
              <a:latin typeface="楷体_GB2312" pitchFamily="49" charset="-122"/>
              <a:ea typeface="楷体_GB2312" pitchFamily="49" charset="-122"/>
            </a:endParaRPr>
          </a:p>
        </p:txBody>
      </p:sp>
    </p:spTree>
    <p:extLst>
      <p:ext uri="{BB962C8B-B14F-4D97-AF65-F5344CB8AC3E}">
        <p14:creationId xmlns:p14="http://schemas.microsoft.com/office/powerpoint/2010/main" val="14271852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B0EA3330-95CC-4317-ACFC-3907D7B51692}" type="slidenum">
              <a:rPr lang="en-US" altLang="zh-CN"/>
              <a:pPr/>
              <a:t>36</a:t>
            </a:fld>
            <a:endParaRPr lang="en-US" altLang="zh-CN"/>
          </a:p>
        </p:txBody>
      </p:sp>
      <p:sp>
        <p:nvSpPr>
          <p:cNvPr id="62466" name="Rectangle 2"/>
          <p:cNvSpPr>
            <a:spLocks noGrp="1" noChangeArrowheads="1"/>
          </p:cNvSpPr>
          <p:nvPr>
            <p:ph type="title"/>
          </p:nvPr>
        </p:nvSpPr>
        <p:spPr>
          <a:xfrm>
            <a:off x="835025" y="355600"/>
            <a:ext cx="7291388" cy="585788"/>
          </a:xfrm>
        </p:spPr>
        <p:txBody>
          <a:bodyPr/>
          <a:lstStyle/>
          <a:p>
            <a:r>
              <a:rPr lang="zh-CN" altLang="en-US" sz="3600" b="1">
                <a:solidFill>
                  <a:schemeClr val="tx1"/>
                </a:solidFill>
                <a:ea typeface="楷体_GB2312" pitchFamily="49" charset="-122"/>
              </a:rPr>
              <a:t>例子</a:t>
            </a:r>
          </a:p>
        </p:txBody>
      </p:sp>
      <p:sp>
        <p:nvSpPr>
          <p:cNvPr id="62467" name="Rectangle 3"/>
          <p:cNvSpPr>
            <a:spLocks noGrp="1" noChangeArrowheads="1"/>
          </p:cNvSpPr>
          <p:nvPr>
            <p:ph type="body" idx="1"/>
          </p:nvPr>
        </p:nvSpPr>
        <p:spPr>
          <a:xfrm>
            <a:off x="611188" y="981075"/>
            <a:ext cx="8207375" cy="5229225"/>
          </a:xfrm>
        </p:spPr>
        <p:txBody>
          <a:bodyPr/>
          <a:lstStyle/>
          <a:p>
            <a:pPr>
              <a:lnSpc>
                <a:spcPct val="120000"/>
              </a:lnSpc>
            </a:pPr>
            <a:r>
              <a:rPr lang="zh-CN" altLang="en-US" sz="2400" b="1" dirty="0">
                <a:latin typeface="仿宋_GB2312" pitchFamily="49" charset="-122"/>
                <a:ea typeface="仿宋_GB2312" pitchFamily="49" charset="-122"/>
              </a:rPr>
              <a:t>如</a:t>
            </a:r>
            <a:r>
              <a:rPr lang="en-US" altLang="zh-CN" sz="2400" b="1" dirty="0">
                <a:latin typeface="仿宋_GB2312" pitchFamily="49" charset="-122"/>
                <a:ea typeface="仿宋_GB2312" pitchFamily="49" charset="-122"/>
              </a:rPr>
              <a:t>4</a:t>
            </a:r>
            <a:r>
              <a:rPr lang="zh-CN" altLang="en-US" sz="2400" b="1" dirty="0">
                <a:latin typeface="仿宋_GB2312" pitchFamily="49" charset="-122"/>
                <a:ea typeface="仿宋_GB2312" pitchFamily="49" charset="-122"/>
              </a:rPr>
              <a:t>位码字，只能表示</a:t>
            </a:r>
            <a:r>
              <a:rPr lang="en-US" altLang="zh-CN" sz="2400" b="1" dirty="0">
                <a:latin typeface="仿宋_GB2312" pitchFamily="49" charset="-122"/>
                <a:ea typeface="仿宋_GB2312" pitchFamily="49" charset="-122"/>
              </a:rPr>
              <a:t>2</a:t>
            </a:r>
            <a:r>
              <a:rPr lang="en-US" altLang="zh-CN" sz="2400" b="1" baseline="30000" dirty="0">
                <a:latin typeface="仿宋_GB2312" pitchFamily="49" charset="-122"/>
                <a:ea typeface="仿宋_GB2312" pitchFamily="49" charset="-122"/>
              </a:rPr>
              <a:t>4</a:t>
            </a:r>
            <a:r>
              <a:rPr lang="en-US" altLang="zh-CN" sz="2400" b="1" dirty="0">
                <a:latin typeface="仿宋_GB2312" pitchFamily="49" charset="-122"/>
                <a:ea typeface="仿宋_GB2312" pitchFamily="49" charset="-122"/>
              </a:rPr>
              <a:t>=16</a:t>
            </a:r>
            <a:r>
              <a:rPr lang="zh-CN" altLang="en-US" sz="2400" b="1" dirty="0">
                <a:latin typeface="仿宋_GB2312" pitchFamily="49" charset="-122"/>
                <a:ea typeface="仿宋_GB2312" pitchFamily="49" charset="-122"/>
              </a:rPr>
              <a:t>种不同的信号幅度，这些幅度称为量化电平。   </a:t>
            </a:r>
          </a:p>
          <a:p>
            <a:pPr>
              <a:lnSpc>
                <a:spcPct val="120000"/>
              </a:lnSpc>
            </a:pPr>
            <a:r>
              <a:rPr lang="zh-CN" altLang="en-US" sz="2400" b="1" dirty="0">
                <a:latin typeface="仿宋_GB2312" pitchFamily="49" charset="-122"/>
                <a:ea typeface="仿宋_GB2312" pitchFamily="49" charset="-122"/>
              </a:rPr>
              <a:t>当离散时间信号幅度与量化电平不相同时，就要以最接近的一个量化电平来近似它。因此，量化会产生量化误差，其误差大小与码字长度有关，称为有效字长效应。</a:t>
            </a:r>
          </a:p>
          <a:p>
            <a:pPr>
              <a:lnSpc>
                <a:spcPct val="120000"/>
              </a:lnSpc>
            </a:pPr>
            <a:r>
              <a:rPr lang="zh-CN" altLang="en-US" sz="2400" b="1" dirty="0">
                <a:latin typeface="仿宋_GB2312" pitchFamily="49" charset="-122"/>
                <a:ea typeface="仿宋_GB2312" pitchFamily="49" charset="-122"/>
              </a:rPr>
              <a:t>原来计算机字长为</a:t>
            </a:r>
            <a:r>
              <a:rPr lang="en-US" altLang="zh-CN" sz="2400" b="1" dirty="0">
                <a:latin typeface="仿宋_GB2312" pitchFamily="49" charset="-122"/>
                <a:ea typeface="仿宋_GB2312" pitchFamily="49" charset="-122"/>
              </a:rPr>
              <a:t>4</a:t>
            </a:r>
            <a:r>
              <a:rPr lang="zh-CN" altLang="en-US" sz="2400" b="1" dirty="0">
                <a:latin typeface="仿宋_GB2312" pitchFamily="49" charset="-122"/>
                <a:ea typeface="仿宋_GB2312" pitchFamily="49" charset="-122"/>
              </a:rPr>
              <a:t>位、</a:t>
            </a:r>
            <a:r>
              <a:rPr lang="en-US" altLang="zh-CN" sz="2400" b="1" dirty="0">
                <a:latin typeface="仿宋_GB2312" pitchFamily="49" charset="-122"/>
                <a:ea typeface="仿宋_GB2312" pitchFamily="49" charset="-122"/>
              </a:rPr>
              <a:t>8</a:t>
            </a:r>
            <a:r>
              <a:rPr lang="zh-CN" altLang="en-US" sz="2400" b="1" dirty="0">
                <a:latin typeface="仿宋_GB2312" pitchFamily="49" charset="-122"/>
                <a:ea typeface="仿宋_GB2312" pitchFamily="49" charset="-122"/>
              </a:rPr>
              <a:t>位时，有效字长效应明显，必须采取有效方法加于解决。但当计算机字长为</a:t>
            </a:r>
            <a:r>
              <a:rPr lang="en-US" altLang="zh-CN" sz="2400" b="1" dirty="0">
                <a:latin typeface="仿宋_GB2312" pitchFamily="49" charset="-122"/>
                <a:ea typeface="仿宋_GB2312" pitchFamily="49" charset="-122"/>
              </a:rPr>
              <a:t>16</a:t>
            </a:r>
            <a:r>
              <a:rPr lang="zh-CN" altLang="en-US" sz="2400" b="1" dirty="0">
                <a:latin typeface="仿宋_GB2312" pitchFamily="49" charset="-122"/>
                <a:ea typeface="仿宋_GB2312" pitchFamily="49" charset="-122"/>
              </a:rPr>
              <a:t>、</a:t>
            </a:r>
            <a:r>
              <a:rPr lang="en-US" altLang="zh-CN" sz="2400" b="1" dirty="0">
                <a:latin typeface="仿宋_GB2312" pitchFamily="49" charset="-122"/>
                <a:ea typeface="仿宋_GB2312" pitchFamily="49" charset="-122"/>
              </a:rPr>
              <a:t>32</a:t>
            </a:r>
            <a:r>
              <a:rPr lang="zh-CN" altLang="en-US" sz="2400" b="1" dirty="0">
                <a:latin typeface="仿宋_GB2312" pitchFamily="49" charset="-122"/>
                <a:ea typeface="仿宋_GB2312" pitchFamily="49" charset="-122"/>
              </a:rPr>
              <a:t>、甚至是</a:t>
            </a:r>
            <a:r>
              <a:rPr lang="en-US" altLang="zh-CN" sz="2400" b="1" dirty="0">
                <a:latin typeface="仿宋_GB2312" pitchFamily="49" charset="-122"/>
                <a:ea typeface="仿宋_GB2312" pitchFamily="49" charset="-122"/>
              </a:rPr>
              <a:t>64</a:t>
            </a:r>
            <a:r>
              <a:rPr lang="zh-CN" altLang="en-US" sz="2400" b="1" dirty="0">
                <a:latin typeface="仿宋_GB2312" pitchFamily="49" charset="-122"/>
                <a:ea typeface="仿宋_GB2312" pitchFamily="49" charset="-122"/>
              </a:rPr>
              <a:t>位时，有效字长效应就很不明显了，</a:t>
            </a:r>
            <a:r>
              <a:rPr lang="zh-CN" altLang="en-US" sz="2400" b="1" dirty="0" smtClean="0">
                <a:latin typeface="仿宋_GB2312" pitchFamily="49" charset="-122"/>
                <a:ea typeface="仿宋_GB2312" pitchFamily="49" charset="-122"/>
              </a:rPr>
              <a:t>因此在实际中就</a:t>
            </a:r>
            <a:r>
              <a:rPr lang="zh-CN" altLang="en-US" sz="2400" b="1" dirty="0">
                <a:latin typeface="仿宋_GB2312" pitchFamily="49" charset="-122"/>
                <a:ea typeface="仿宋_GB2312" pitchFamily="49" charset="-122"/>
              </a:rPr>
              <a:t>不必采用专门方法去考虑了。</a:t>
            </a:r>
          </a:p>
          <a:p>
            <a:pPr>
              <a:lnSpc>
                <a:spcPct val="120000"/>
              </a:lnSpc>
            </a:pPr>
            <a:r>
              <a:rPr lang="zh-CN" altLang="en-US" sz="2400" b="1" dirty="0">
                <a:latin typeface="仿宋_GB2312" pitchFamily="49" charset="-122"/>
                <a:ea typeface="仿宋_GB2312" pitchFamily="49" charset="-122"/>
              </a:rPr>
              <a:t>所以经过</a:t>
            </a:r>
            <a:r>
              <a:rPr lang="en-US" altLang="zh-CN" sz="2400" b="1" dirty="0">
                <a:latin typeface="仿宋_GB2312" pitchFamily="49" charset="-122"/>
                <a:ea typeface="仿宋_GB2312" pitchFamily="49" charset="-122"/>
              </a:rPr>
              <a:t>A/D</a:t>
            </a:r>
            <a:r>
              <a:rPr lang="zh-CN" altLang="zh-CN" sz="2400" b="1" dirty="0">
                <a:latin typeface="仿宋_GB2312" pitchFamily="49" charset="-122"/>
                <a:ea typeface="仿宋_GB2312" pitchFamily="49" charset="-122"/>
              </a:rPr>
              <a:t>变换器后</a:t>
            </a:r>
            <a:r>
              <a:rPr lang="en-US" altLang="zh-CN" sz="2400" b="1" dirty="0">
                <a:latin typeface="仿宋_GB2312" pitchFamily="49" charset="-122"/>
                <a:ea typeface="仿宋_GB2312" pitchFamily="49" charset="-122"/>
              </a:rPr>
              <a:t>,</a:t>
            </a:r>
            <a:r>
              <a:rPr lang="zh-CN" altLang="zh-CN" sz="2400" b="1" dirty="0">
                <a:latin typeface="仿宋_GB2312" pitchFamily="49" charset="-122"/>
                <a:ea typeface="仿宋_GB2312" pitchFamily="49" charset="-122"/>
              </a:rPr>
              <a:t>不但时间离散化了，而且幅度也量化了，产生一个二进制</a:t>
            </a:r>
            <a:r>
              <a:rPr lang="zh-CN" altLang="zh-CN" sz="2400" b="1" dirty="0" smtClean="0">
                <a:latin typeface="仿宋_GB2312" pitchFamily="49" charset="-122"/>
                <a:ea typeface="仿宋_GB2312" pitchFamily="49" charset="-122"/>
              </a:rPr>
              <a:t>流</a:t>
            </a:r>
            <a:r>
              <a:rPr lang="zh-CN" altLang="en-US" sz="2400" b="1" dirty="0" smtClean="0">
                <a:latin typeface="仿宋_GB2312" pitchFamily="49" charset="-122"/>
                <a:ea typeface="仿宋_GB2312" pitchFamily="49" charset="-122"/>
              </a:rPr>
              <a:t>，</a:t>
            </a:r>
            <a:r>
              <a:rPr lang="zh-CN" altLang="zh-CN" sz="2400" b="1" dirty="0" smtClean="0">
                <a:latin typeface="楷体_GB2312" pitchFamily="49" charset="-122"/>
                <a:ea typeface="楷体_GB2312" pitchFamily="49" charset="-122"/>
              </a:rPr>
              <a:t>称为数字信号</a:t>
            </a:r>
            <a:r>
              <a:rPr lang="zh-CN" altLang="en-US" sz="2400" b="1" dirty="0" smtClean="0">
                <a:latin typeface="楷体_GB2312" pitchFamily="49" charset="-122"/>
                <a:ea typeface="楷体_GB2312" pitchFamily="49" charset="-122"/>
              </a:rPr>
              <a:t>，</a:t>
            </a:r>
            <a:r>
              <a:rPr lang="zh-CN" altLang="zh-CN" sz="2400" b="1" dirty="0" smtClean="0">
                <a:latin typeface="楷体_GB2312" pitchFamily="49" charset="-122"/>
                <a:ea typeface="楷体_GB2312" pitchFamily="49" charset="-122"/>
              </a:rPr>
              <a:t>用x(n)表示</a:t>
            </a:r>
            <a:r>
              <a:rPr lang="zh-CN" altLang="zh-CN" sz="2400" b="1" dirty="0" smtClean="0">
                <a:latin typeface="仿宋_GB2312" pitchFamily="49" charset="-122"/>
                <a:ea typeface="仿宋_GB2312" pitchFamily="49" charset="-122"/>
              </a:rPr>
              <a:t>。</a:t>
            </a:r>
            <a:endParaRPr lang="zh-CN" altLang="en-US" sz="2400" b="1" dirty="0">
              <a:latin typeface="仿宋_GB2312" pitchFamily="49" charset="-122"/>
              <a:ea typeface="仿宋_GB2312" pitchFamily="49" charset="-122"/>
            </a:endParaRPr>
          </a:p>
        </p:txBody>
      </p:sp>
    </p:spTree>
    <p:extLst>
      <p:ext uri="{BB962C8B-B14F-4D97-AF65-F5344CB8AC3E}">
        <p14:creationId xmlns:p14="http://schemas.microsoft.com/office/powerpoint/2010/main" val="38553644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灯片编号占位符 3"/>
          <p:cNvSpPr>
            <a:spLocks noGrp="1"/>
          </p:cNvSpPr>
          <p:nvPr>
            <p:ph type="sldNum" sz="quarter" idx="12"/>
          </p:nvPr>
        </p:nvSpPr>
        <p:spPr/>
        <p:txBody>
          <a:bodyPr/>
          <a:lstStyle/>
          <a:p>
            <a:fld id="{A9153EAE-D2C4-48F0-B00B-9106C30E0544}" type="slidenum">
              <a:rPr lang="en-US" altLang="zh-CN"/>
              <a:pPr/>
              <a:t>37</a:t>
            </a:fld>
            <a:endParaRPr lang="en-US" altLang="zh-CN"/>
          </a:p>
        </p:txBody>
      </p:sp>
      <p:sp>
        <p:nvSpPr>
          <p:cNvPr id="63490" name="Line 2"/>
          <p:cNvSpPr>
            <a:spLocks noChangeShapeType="1"/>
          </p:cNvSpPr>
          <p:nvPr/>
        </p:nvSpPr>
        <p:spPr bwMode="auto">
          <a:xfrm flipH="1" flipV="1">
            <a:off x="2590800" y="457200"/>
            <a:ext cx="0" cy="22860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1" name="Line 3"/>
          <p:cNvSpPr>
            <a:spLocks noChangeShapeType="1"/>
          </p:cNvSpPr>
          <p:nvPr/>
        </p:nvSpPr>
        <p:spPr bwMode="auto">
          <a:xfrm>
            <a:off x="1676400" y="2095500"/>
            <a:ext cx="6324600" cy="0"/>
          </a:xfrm>
          <a:prstGeom prst="line">
            <a:avLst/>
          </a:prstGeom>
          <a:noFill/>
          <a:ln w="3810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2" name="Freeform 4"/>
          <p:cNvSpPr>
            <a:spLocks/>
          </p:cNvSpPr>
          <p:nvPr/>
        </p:nvSpPr>
        <p:spPr bwMode="auto">
          <a:xfrm>
            <a:off x="2438400" y="152400"/>
            <a:ext cx="4419600" cy="2717800"/>
          </a:xfrm>
          <a:custGeom>
            <a:avLst/>
            <a:gdLst>
              <a:gd name="T0" fmla="*/ 0 w 2784"/>
              <a:gd name="T1" fmla="*/ 1224 h 1712"/>
              <a:gd name="T2" fmla="*/ 480 w 2784"/>
              <a:gd name="T3" fmla="*/ 552 h 1712"/>
              <a:gd name="T4" fmla="*/ 960 w 2784"/>
              <a:gd name="T5" fmla="*/ 792 h 1712"/>
              <a:gd name="T6" fmla="*/ 1392 w 2784"/>
              <a:gd name="T7" fmla="*/ 120 h 1712"/>
              <a:gd name="T8" fmla="*/ 2016 w 2784"/>
              <a:gd name="T9" fmla="*/ 1512 h 1712"/>
              <a:gd name="T10" fmla="*/ 2352 w 2784"/>
              <a:gd name="T11" fmla="*/ 1320 h 1712"/>
              <a:gd name="T12" fmla="*/ 2592 w 2784"/>
              <a:gd name="T13" fmla="*/ 1464 h 1712"/>
              <a:gd name="T14" fmla="*/ 2784 w 2784"/>
              <a:gd name="T15" fmla="*/ 792 h 17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1712">
                <a:moveTo>
                  <a:pt x="0" y="1224"/>
                </a:moveTo>
                <a:cubicBezTo>
                  <a:pt x="160" y="924"/>
                  <a:pt x="320" y="624"/>
                  <a:pt x="480" y="552"/>
                </a:cubicBezTo>
                <a:cubicBezTo>
                  <a:pt x="640" y="480"/>
                  <a:pt x="808" y="864"/>
                  <a:pt x="960" y="792"/>
                </a:cubicBezTo>
                <a:cubicBezTo>
                  <a:pt x="1112" y="720"/>
                  <a:pt x="1216" y="0"/>
                  <a:pt x="1392" y="120"/>
                </a:cubicBezTo>
                <a:cubicBezTo>
                  <a:pt x="1568" y="240"/>
                  <a:pt x="1856" y="1312"/>
                  <a:pt x="2016" y="1512"/>
                </a:cubicBezTo>
                <a:cubicBezTo>
                  <a:pt x="2176" y="1712"/>
                  <a:pt x="2256" y="1328"/>
                  <a:pt x="2352" y="1320"/>
                </a:cubicBezTo>
                <a:cubicBezTo>
                  <a:pt x="2448" y="1312"/>
                  <a:pt x="2520" y="1552"/>
                  <a:pt x="2592" y="1464"/>
                </a:cubicBezTo>
                <a:cubicBezTo>
                  <a:pt x="2664" y="1376"/>
                  <a:pt x="2752" y="904"/>
                  <a:pt x="2784" y="792"/>
                </a:cubicBezTo>
              </a:path>
            </a:pathLst>
          </a:custGeom>
          <a:noFill/>
          <a:ln w="38100" cap="flat" cmpd="sng">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3" name="Text Box 5"/>
          <p:cNvSpPr txBox="1">
            <a:spLocks noChangeArrowheads="1"/>
          </p:cNvSpPr>
          <p:nvPr/>
        </p:nvSpPr>
        <p:spPr bwMode="auto">
          <a:xfrm>
            <a:off x="7620000" y="21336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t</a:t>
            </a:r>
          </a:p>
        </p:txBody>
      </p:sp>
      <p:sp>
        <p:nvSpPr>
          <p:cNvPr id="63494" name="Text Box 6"/>
          <p:cNvSpPr txBox="1">
            <a:spLocks noChangeArrowheads="1"/>
          </p:cNvSpPr>
          <p:nvPr/>
        </p:nvSpPr>
        <p:spPr bwMode="auto">
          <a:xfrm>
            <a:off x="2209800" y="2133600"/>
            <a:ext cx="30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0</a:t>
            </a:r>
          </a:p>
        </p:txBody>
      </p:sp>
      <p:sp>
        <p:nvSpPr>
          <p:cNvPr id="63495" name="Line 7"/>
          <p:cNvSpPr>
            <a:spLocks noChangeShapeType="1"/>
          </p:cNvSpPr>
          <p:nvPr/>
        </p:nvSpPr>
        <p:spPr bwMode="auto">
          <a:xfrm>
            <a:off x="2590800" y="1752600"/>
            <a:ext cx="0" cy="30480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6" name="Line 8"/>
          <p:cNvSpPr>
            <a:spLocks noChangeShapeType="1"/>
          </p:cNvSpPr>
          <p:nvPr/>
        </p:nvSpPr>
        <p:spPr bwMode="auto">
          <a:xfrm>
            <a:off x="2895600" y="1219200"/>
            <a:ext cx="0" cy="838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7" name="Line 9"/>
          <p:cNvSpPr>
            <a:spLocks noChangeShapeType="1"/>
          </p:cNvSpPr>
          <p:nvPr/>
        </p:nvSpPr>
        <p:spPr bwMode="auto">
          <a:xfrm>
            <a:off x="2895600" y="12192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8" name="Line 10"/>
          <p:cNvSpPr>
            <a:spLocks noChangeShapeType="1"/>
          </p:cNvSpPr>
          <p:nvPr/>
        </p:nvSpPr>
        <p:spPr bwMode="auto">
          <a:xfrm>
            <a:off x="3048000" y="1219200"/>
            <a:ext cx="0" cy="838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9" name="Line 11"/>
          <p:cNvSpPr>
            <a:spLocks noChangeShapeType="1"/>
          </p:cNvSpPr>
          <p:nvPr/>
        </p:nvSpPr>
        <p:spPr bwMode="auto">
          <a:xfrm>
            <a:off x="3505200" y="1143000"/>
            <a:ext cx="0" cy="914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0" name="Line 12"/>
          <p:cNvSpPr>
            <a:spLocks noChangeShapeType="1"/>
          </p:cNvSpPr>
          <p:nvPr/>
        </p:nvSpPr>
        <p:spPr bwMode="auto">
          <a:xfrm>
            <a:off x="3352800" y="1143000"/>
            <a:ext cx="0" cy="914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1" name="Line 13"/>
          <p:cNvSpPr>
            <a:spLocks noChangeShapeType="1"/>
          </p:cNvSpPr>
          <p:nvPr/>
        </p:nvSpPr>
        <p:spPr bwMode="auto">
          <a:xfrm>
            <a:off x="3352800" y="11430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2" name="Line 14"/>
          <p:cNvSpPr>
            <a:spLocks noChangeShapeType="1"/>
          </p:cNvSpPr>
          <p:nvPr/>
        </p:nvSpPr>
        <p:spPr bwMode="auto">
          <a:xfrm>
            <a:off x="3733800" y="1371600"/>
            <a:ext cx="0" cy="7620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3" name="Line 15"/>
          <p:cNvSpPr>
            <a:spLocks noChangeShapeType="1"/>
          </p:cNvSpPr>
          <p:nvPr/>
        </p:nvSpPr>
        <p:spPr bwMode="auto">
          <a:xfrm>
            <a:off x="3886200" y="1447800"/>
            <a:ext cx="0" cy="685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4" name="Line 16"/>
          <p:cNvSpPr>
            <a:spLocks noChangeShapeType="1"/>
          </p:cNvSpPr>
          <p:nvPr/>
        </p:nvSpPr>
        <p:spPr bwMode="auto">
          <a:xfrm>
            <a:off x="3810000" y="1371600"/>
            <a:ext cx="76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5" name="Line 17"/>
          <p:cNvSpPr>
            <a:spLocks noChangeShapeType="1"/>
          </p:cNvSpPr>
          <p:nvPr/>
        </p:nvSpPr>
        <p:spPr bwMode="auto">
          <a:xfrm>
            <a:off x="4114800" y="1219200"/>
            <a:ext cx="0" cy="838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6" name="Line 18"/>
          <p:cNvSpPr>
            <a:spLocks noChangeShapeType="1"/>
          </p:cNvSpPr>
          <p:nvPr/>
        </p:nvSpPr>
        <p:spPr bwMode="auto">
          <a:xfrm>
            <a:off x="4267200" y="1143000"/>
            <a:ext cx="0" cy="914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7" name="Line 19"/>
          <p:cNvSpPr>
            <a:spLocks noChangeShapeType="1"/>
          </p:cNvSpPr>
          <p:nvPr/>
        </p:nvSpPr>
        <p:spPr bwMode="auto">
          <a:xfrm>
            <a:off x="4114800" y="11430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8" name="Line 20"/>
          <p:cNvSpPr>
            <a:spLocks noChangeShapeType="1"/>
          </p:cNvSpPr>
          <p:nvPr/>
        </p:nvSpPr>
        <p:spPr bwMode="auto">
          <a:xfrm>
            <a:off x="4495800" y="304800"/>
            <a:ext cx="0" cy="1752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9" name="Line 21"/>
          <p:cNvSpPr>
            <a:spLocks noChangeShapeType="1"/>
          </p:cNvSpPr>
          <p:nvPr/>
        </p:nvSpPr>
        <p:spPr bwMode="auto">
          <a:xfrm>
            <a:off x="4648200" y="304800"/>
            <a:ext cx="0" cy="1828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0" name="Line 22"/>
          <p:cNvSpPr>
            <a:spLocks noChangeShapeType="1"/>
          </p:cNvSpPr>
          <p:nvPr/>
        </p:nvSpPr>
        <p:spPr bwMode="auto">
          <a:xfrm>
            <a:off x="4495800" y="304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1" name="Line 23"/>
          <p:cNvSpPr>
            <a:spLocks noChangeShapeType="1"/>
          </p:cNvSpPr>
          <p:nvPr/>
        </p:nvSpPr>
        <p:spPr bwMode="auto">
          <a:xfrm>
            <a:off x="4876800" y="762000"/>
            <a:ext cx="0" cy="1295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2" name="Line 24"/>
          <p:cNvSpPr>
            <a:spLocks noChangeShapeType="1"/>
          </p:cNvSpPr>
          <p:nvPr/>
        </p:nvSpPr>
        <p:spPr bwMode="auto">
          <a:xfrm>
            <a:off x="5029200" y="762000"/>
            <a:ext cx="0" cy="1295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3" name="Line 25"/>
          <p:cNvSpPr>
            <a:spLocks noChangeShapeType="1"/>
          </p:cNvSpPr>
          <p:nvPr/>
        </p:nvSpPr>
        <p:spPr bwMode="auto">
          <a:xfrm flipV="1">
            <a:off x="4876800" y="7620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4" name="Line 26"/>
          <p:cNvSpPr>
            <a:spLocks noChangeShapeType="1"/>
          </p:cNvSpPr>
          <p:nvPr/>
        </p:nvSpPr>
        <p:spPr bwMode="auto">
          <a:xfrm>
            <a:off x="5257800" y="1600200"/>
            <a:ext cx="0" cy="457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5" name="Line 27"/>
          <p:cNvSpPr>
            <a:spLocks noChangeShapeType="1"/>
          </p:cNvSpPr>
          <p:nvPr/>
        </p:nvSpPr>
        <p:spPr bwMode="auto">
          <a:xfrm>
            <a:off x="5410200" y="1600200"/>
            <a:ext cx="0" cy="457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6" name="Line 28"/>
          <p:cNvSpPr>
            <a:spLocks noChangeShapeType="1"/>
          </p:cNvSpPr>
          <p:nvPr/>
        </p:nvSpPr>
        <p:spPr bwMode="auto">
          <a:xfrm>
            <a:off x="5257800" y="16002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7" name="Line 29"/>
          <p:cNvSpPr>
            <a:spLocks noChangeShapeType="1"/>
          </p:cNvSpPr>
          <p:nvPr/>
        </p:nvSpPr>
        <p:spPr bwMode="auto">
          <a:xfrm>
            <a:off x="5638800" y="2133600"/>
            <a:ext cx="0" cy="457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8" name="Line 30"/>
          <p:cNvSpPr>
            <a:spLocks noChangeShapeType="1"/>
          </p:cNvSpPr>
          <p:nvPr/>
        </p:nvSpPr>
        <p:spPr bwMode="auto">
          <a:xfrm>
            <a:off x="5791200" y="2133600"/>
            <a:ext cx="0" cy="533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9" name="Line 31"/>
          <p:cNvSpPr>
            <a:spLocks noChangeShapeType="1"/>
          </p:cNvSpPr>
          <p:nvPr/>
        </p:nvSpPr>
        <p:spPr bwMode="auto">
          <a:xfrm>
            <a:off x="5638800" y="2590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0" name="Line 32"/>
          <p:cNvSpPr>
            <a:spLocks noChangeShapeType="1"/>
          </p:cNvSpPr>
          <p:nvPr/>
        </p:nvSpPr>
        <p:spPr bwMode="auto">
          <a:xfrm>
            <a:off x="5943600" y="2133600"/>
            <a:ext cx="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1" name="Line 33"/>
          <p:cNvSpPr>
            <a:spLocks noChangeShapeType="1"/>
          </p:cNvSpPr>
          <p:nvPr/>
        </p:nvSpPr>
        <p:spPr bwMode="auto">
          <a:xfrm>
            <a:off x="6096000" y="2057400"/>
            <a:ext cx="0" cy="457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2" name="Line 34"/>
          <p:cNvSpPr>
            <a:spLocks noChangeShapeType="1"/>
          </p:cNvSpPr>
          <p:nvPr/>
        </p:nvSpPr>
        <p:spPr bwMode="auto">
          <a:xfrm>
            <a:off x="5943600" y="24384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3" name="Line 35"/>
          <p:cNvSpPr>
            <a:spLocks noChangeShapeType="1"/>
          </p:cNvSpPr>
          <p:nvPr/>
        </p:nvSpPr>
        <p:spPr bwMode="auto">
          <a:xfrm>
            <a:off x="6324600" y="2133600"/>
            <a:ext cx="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4" name="Line 36"/>
          <p:cNvSpPr>
            <a:spLocks noChangeShapeType="1"/>
          </p:cNvSpPr>
          <p:nvPr/>
        </p:nvSpPr>
        <p:spPr bwMode="auto">
          <a:xfrm>
            <a:off x="6477000" y="2133600"/>
            <a:ext cx="0" cy="3810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5" name="Line 37"/>
          <p:cNvSpPr>
            <a:spLocks noChangeShapeType="1"/>
          </p:cNvSpPr>
          <p:nvPr/>
        </p:nvSpPr>
        <p:spPr bwMode="auto">
          <a:xfrm>
            <a:off x="6324600" y="24384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6" name="Text Box 38"/>
          <p:cNvSpPr txBox="1">
            <a:spLocks noChangeArrowheads="1"/>
          </p:cNvSpPr>
          <p:nvPr/>
        </p:nvSpPr>
        <p:spPr bwMode="auto">
          <a:xfrm>
            <a:off x="1752600" y="457200"/>
            <a:ext cx="83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x</a:t>
            </a:r>
            <a:r>
              <a:rPr kumimoji="1" lang="en-US" altLang="zh-CN" sz="2400" b="1" baseline="-25000">
                <a:latin typeface="Times New Roman" pitchFamily="18" charset="0"/>
              </a:rPr>
              <a:t>a</a:t>
            </a:r>
            <a:r>
              <a:rPr kumimoji="1" lang="en-US" altLang="zh-CN" sz="2400" b="1">
                <a:latin typeface="Times New Roman" pitchFamily="18" charset="0"/>
              </a:rPr>
              <a:t>(t)</a:t>
            </a:r>
          </a:p>
        </p:txBody>
      </p:sp>
      <p:sp>
        <p:nvSpPr>
          <p:cNvPr id="63527" name="Line 39"/>
          <p:cNvSpPr>
            <a:spLocks noChangeShapeType="1"/>
          </p:cNvSpPr>
          <p:nvPr/>
        </p:nvSpPr>
        <p:spPr bwMode="auto">
          <a:xfrm>
            <a:off x="1600200" y="4191000"/>
            <a:ext cx="6781800" cy="0"/>
          </a:xfrm>
          <a:prstGeom prst="line">
            <a:avLst/>
          </a:prstGeom>
          <a:noFill/>
          <a:ln w="3810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8" name="Line 40"/>
          <p:cNvSpPr>
            <a:spLocks noChangeShapeType="1"/>
          </p:cNvSpPr>
          <p:nvPr/>
        </p:nvSpPr>
        <p:spPr bwMode="auto">
          <a:xfrm flipV="1">
            <a:off x="2590800" y="2819400"/>
            <a:ext cx="0" cy="19050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9" name="Text Box 41"/>
          <p:cNvSpPr txBox="1">
            <a:spLocks noChangeArrowheads="1"/>
          </p:cNvSpPr>
          <p:nvPr/>
        </p:nvSpPr>
        <p:spPr bwMode="auto">
          <a:xfrm>
            <a:off x="2209800" y="41910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0</a:t>
            </a:r>
          </a:p>
        </p:txBody>
      </p:sp>
      <p:sp>
        <p:nvSpPr>
          <p:cNvPr id="63530" name="Text Box 42"/>
          <p:cNvSpPr txBox="1">
            <a:spLocks noChangeArrowheads="1"/>
          </p:cNvSpPr>
          <p:nvPr/>
        </p:nvSpPr>
        <p:spPr bwMode="auto">
          <a:xfrm>
            <a:off x="152400" y="2514600"/>
            <a:ext cx="1981200"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15000"/>
              </a:spcBef>
            </a:pPr>
            <a:r>
              <a:rPr kumimoji="1" lang="en-US" altLang="zh-CN" sz="2800" b="1">
                <a:latin typeface="仿宋_GB2312" pitchFamily="49" charset="-122"/>
                <a:ea typeface="仿宋_GB2312" pitchFamily="49" charset="-122"/>
              </a:rPr>
              <a:t>x(n)</a:t>
            </a:r>
            <a:r>
              <a:rPr kumimoji="1" lang="zh-CN" altLang="zh-CN" sz="2800" b="1">
                <a:latin typeface="仿宋_GB2312" pitchFamily="49" charset="-122"/>
                <a:ea typeface="仿宋_GB2312" pitchFamily="49" charset="-122"/>
              </a:rPr>
              <a:t>的二进</a:t>
            </a:r>
            <a:endParaRPr kumimoji="1" lang="zh-CN" altLang="en-US" sz="2800" b="1">
              <a:latin typeface="仿宋_GB2312" pitchFamily="49" charset="-122"/>
              <a:ea typeface="仿宋_GB2312" pitchFamily="49" charset="-122"/>
            </a:endParaRPr>
          </a:p>
          <a:p>
            <a:pPr>
              <a:spcBef>
                <a:spcPct val="15000"/>
              </a:spcBef>
            </a:pPr>
            <a:r>
              <a:rPr kumimoji="1" lang="zh-CN" altLang="zh-CN" sz="2800" b="1">
                <a:latin typeface="仿宋_GB2312" pitchFamily="49" charset="-122"/>
                <a:ea typeface="仿宋_GB2312" pitchFamily="49" charset="-122"/>
              </a:rPr>
              <a:t>制数</a:t>
            </a:r>
            <a:r>
              <a:rPr kumimoji="1" lang="zh-CN" altLang="en-US" sz="2800" b="1">
                <a:latin typeface="仿宋_GB2312" pitchFamily="49" charset="-122"/>
                <a:ea typeface="仿宋_GB2312" pitchFamily="49" charset="-122"/>
              </a:rPr>
              <a:t>量化</a:t>
            </a:r>
          </a:p>
        </p:txBody>
      </p:sp>
      <p:sp>
        <p:nvSpPr>
          <p:cNvPr id="63531" name="Text Box 43"/>
          <p:cNvSpPr txBox="1">
            <a:spLocks noChangeArrowheads="1"/>
          </p:cNvSpPr>
          <p:nvPr/>
        </p:nvSpPr>
        <p:spPr bwMode="auto">
          <a:xfrm>
            <a:off x="2133600" y="37338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a:latin typeface="Times New Roman" pitchFamily="18" charset="0"/>
              </a:rPr>
              <a:t>0011</a:t>
            </a:r>
            <a:endParaRPr kumimoji="1" lang="en-US" altLang="zh-CN" sz="2400" b="1">
              <a:latin typeface="Times New Roman" pitchFamily="18" charset="0"/>
            </a:endParaRPr>
          </a:p>
        </p:txBody>
      </p:sp>
      <p:sp>
        <p:nvSpPr>
          <p:cNvPr id="63532" name="Text Box 44"/>
          <p:cNvSpPr txBox="1">
            <a:spLocks noChangeArrowheads="1"/>
          </p:cNvSpPr>
          <p:nvPr/>
        </p:nvSpPr>
        <p:spPr bwMode="auto">
          <a:xfrm>
            <a:off x="2590800" y="35814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a:latin typeface="Times New Roman" pitchFamily="18" charset="0"/>
              </a:rPr>
              <a:t>0110</a:t>
            </a:r>
            <a:endParaRPr kumimoji="1" lang="en-US" altLang="zh-CN" sz="2400" b="1">
              <a:latin typeface="Times New Roman" pitchFamily="18" charset="0"/>
            </a:endParaRPr>
          </a:p>
        </p:txBody>
      </p:sp>
      <p:sp>
        <p:nvSpPr>
          <p:cNvPr id="63533" name="Text Box 45"/>
          <p:cNvSpPr txBox="1">
            <a:spLocks noChangeArrowheads="1"/>
          </p:cNvSpPr>
          <p:nvPr/>
        </p:nvSpPr>
        <p:spPr bwMode="auto">
          <a:xfrm>
            <a:off x="3048000" y="37338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a:latin typeface="Times New Roman" pitchFamily="18" charset="0"/>
              </a:rPr>
              <a:t>0011</a:t>
            </a:r>
            <a:endParaRPr kumimoji="1" lang="en-US" altLang="zh-CN" sz="2400" b="1">
              <a:latin typeface="Times New Roman" pitchFamily="18" charset="0"/>
            </a:endParaRPr>
          </a:p>
        </p:txBody>
      </p:sp>
      <p:sp>
        <p:nvSpPr>
          <p:cNvPr id="63534" name="Text Box 46"/>
          <p:cNvSpPr txBox="1">
            <a:spLocks noChangeArrowheads="1"/>
          </p:cNvSpPr>
          <p:nvPr/>
        </p:nvSpPr>
        <p:spPr bwMode="auto">
          <a:xfrm>
            <a:off x="4267200" y="35814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dirty="0" smtClean="0">
                <a:latin typeface="Times New Roman" pitchFamily="18" charset="0"/>
              </a:rPr>
              <a:t>1100</a:t>
            </a:r>
            <a:endParaRPr kumimoji="1" lang="en-US" altLang="zh-CN" sz="2400" b="1" dirty="0">
              <a:latin typeface="Times New Roman" pitchFamily="18" charset="0"/>
            </a:endParaRPr>
          </a:p>
        </p:txBody>
      </p:sp>
      <p:sp>
        <p:nvSpPr>
          <p:cNvPr id="63535" name="Text Box 47"/>
          <p:cNvSpPr txBox="1">
            <a:spLocks noChangeArrowheads="1"/>
          </p:cNvSpPr>
          <p:nvPr/>
        </p:nvSpPr>
        <p:spPr bwMode="auto">
          <a:xfrm>
            <a:off x="3886200" y="37338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a:latin typeface="Times New Roman" pitchFamily="18" charset="0"/>
              </a:rPr>
              <a:t>0111</a:t>
            </a:r>
            <a:endParaRPr kumimoji="1" lang="en-US" altLang="zh-CN" sz="2400" b="1">
              <a:latin typeface="Times New Roman" pitchFamily="18" charset="0"/>
            </a:endParaRPr>
          </a:p>
        </p:txBody>
      </p:sp>
      <p:sp>
        <p:nvSpPr>
          <p:cNvPr id="63536" name="Text Box 48"/>
          <p:cNvSpPr txBox="1">
            <a:spLocks noChangeArrowheads="1"/>
          </p:cNvSpPr>
          <p:nvPr/>
        </p:nvSpPr>
        <p:spPr bwMode="auto">
          <a:xfrm>
            <a:off x="5105400" y="35814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a:latin typeface="Times New Roman" pitchFamily="18" charset="0"/>
              </a:rPr>
              <a:t>0010</a:t>
            </a:r>
            <a:endParaRPr kumimoji="1" lang="en-US" altLang="zh-CN" sz="2400" b="1">
              <a:latin typeface="Times New Roman" pitchFamily="18" charset="0"/>
            </a:endParaRPr>
          </a:p>
        </p:txBody>
      </p:sp>
      <p:sp>
        <p:nvSpPr>
          <p:cNvPr id="63537" name="Text Box 49"/>
          <p:cNvSpPr txBox="1">
            <a:spLocks noChangeArrowheads="1"/>
          </p:cNvSpPr>
          <p:nvPr/>
        </p:nvSpPr>
        <p:spPr bwMode="auto">
          <a:xfrm>
            <a:off x="4724400" y="37338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dirty="0" smtClean="0">
                <a:latin typeface="Times New Roman" pitchFamily="18" charset="0"/>
              </a:rPr>
              <a:t>0110</a:t>
            </a:r>
            <a:endParaRPr kumimoji="1" lang="en-US" altLang="zh-CN" sz="2400" b="1" dirty="0">
              <a:latin typeface="Times New Roman" pitchFamily="18" charset="0"/>
            </a:endParaRPr>
          </a:p>
        </p:txBody>
      </p:sp>
      <p:sp>
        <p:nvSpPr>
          <p:cNvPr id="63538" name="Text Box 50"/>
          <p:cNvSpPr txBox="1">
            <a:spLocks noChangeArrowheads="1"/>
          </p:cNvSpPr>
          <p:nvPr/>
        </p:nvSpPr>
        <p:spPr bwMode="auto">
          <a:xfrm>
            <a:off x="6019800" y="35814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a:latin typeface="Times New Roman" pitchFamily="18" charset="0"/>
              </a:rPr>
              <a:t>1001</a:t>
            </a:r>
            <a:endParaRPr kumimoji="1" lang="en-US" altLang="zh-CN" sz="2400" b="1">
              <a:latin typeface="Times New Roman" pitchFamily="18" charset="0"/>
            </a:endParaRPr>
          </a:p>
        </p:txBody>
      </p:sp>
      <p:sp>
        <p:nvSpPr>
          <p:cNvPr id="63539" name="Text Box 51"/>
          <p:cNvSpPr txBox="1">
            <a:spLocks noChangeArrowheads="1"/>
          </p:cNvSpPr>
          <p:nvPr/>
        </p:nvSpPr>
        <p:spPr bwMode="auto">
          <a:xfrm>
            <a:off x="5562600" y="37338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a:latin typeface="Times New Roman" pitchFamily="18" charset="0"/>
              </a:rPr>
              <a:t>1001</a:t>
            </a:r>
            <a:endParaRPr kumimoji="1" lang="en-US" altLang="zh-CN" sz="2400" b="1">
              <a:latin typeface="Times New Roman" pitchFamily="18" charset="0"/>
            </a:endParaRPr>
          </a:p>
        </p:txBody>
      </p:sp>
      <p:sp>
        <p:nvSpPr>
          <p:cNvPr id="63540" name="Text Box 52"/>
          <p:cNvSpPr txBox="1">
            <a:spLocks noChangeArrowheads="1"/>
          </p:cNvSpPr>
          <p:nvPr/>
        </p:nvSpPr>
        <p:spPr bwMode="auto">
          <a:xfrm>
            <a:off x="6477000" y="37338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a:latin typeface="Times New Roman" pitchFamily="18" charset="0"/>
              </a:rPr>
              <a:t>0010</a:t>
            </a:r>
            <a:endParaRPr kumimoji="1" lang="en-US" altLang="zh-CN" sz="2400" b="1">
              <a:latin typeface="Times New Roman" pitchFamily="18" charset="0"/>
            </a:endParaRPr>
          </a:p>
        </p:txBody>
      </p:sp>
      <p:sp>
        <p:nvSpPr>
          <p:cNvPr id="63541" name="Line 53"/>
          <p:cNvSpPr>
            <a:spLocks noChangeShapeType="1"/>
          </p:cNvSpPr>
          <p:nvPr/>
        </p:nvSpPr>
        <p:spPr bwMode="auto">
          <a:xfrm>
            <a:off x="6781800" y="4038600"/>
            <a:ext cx="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3542" name="Group 54"/>
          <p:cNvGrpSpPr>
            <a:grpSpLocks/>
          </p:cNvGrpSpPr>
          <p:nvPr/>
        </p:nvGrpSpPr>
        <p:grpSpPr bwMode="auto">
          <a:xfrm>
            <a:off x="2895600" y="4114800"/>
            <a:ext cx="3429000" cy="152400"/>
            <a:chOff x="1824" y="2592"/>
            <a:chExt cx="2160" cy="96"/>
          </a:xfrm>
        </p:grpSpPr>
        <p:sp>
          <p:nvSpPr>
            <p:cNvPr id="63543" name="Line 55"/>
            <p:cNvSpPr>
              <a:spLocks noChangeShapeType="1"/>
            </p:cNvSpPr>
            <p:nvPr/>
          </p:nvSpPr>
          <p:spPr bwMode="auto">
            <a:xfrm>
              <a:off x="1824" y="2592"/>
              <a:ext cx="0"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44" name="Line 56"/>
            <p:cNvSpPr>
              <a:spLocks noChangeShapeType="1"/>
            </p:cNvSpPr>
            <p:nvPr/>
          </p:nvSpPr>
          <p:spPr bwMode="auto">
            <a:xfrm>
              <a:off x="2064" y="2592"/>
              <a:ext cx="0"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45" name="Line 57"/>
            <p:cNvSpPr>
              <a:spLocks noChangeShapeType="1"/>
            </p:cNvSpPr>
            <p:nvPr/>
          </p:nvSpPr>
          <p:spPr bwMode="auto">
            <a:xfrm>
              <a:off x="2304" y="2592"/>
              <a:ext cx="0"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46" name="Line 58"/>
            <p:cNvSpPr>
              <a:spLocks noChangeShapeType="1"/>
            </p:cNvSpPr>
            <p:nvPr/>
          </p:nvSpPr>
          <p:spPr bwMode="auto">
            <a:xfrm>
              <a:off x="2592" y="2592"/>
              <a:ext cx="0"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47" name="Line 59"/>
            <p:cNvSpPr>
              <a:spLocks noChangeShapeType="1"/>
            </p:cNvSpPr>
            <p:nvPr/>
          </p:nvSpPr>
          <p:spPr bwMode="auto">
            <a:xfrm>
              <a:off x="2880" y="2592"/>
              <a:ext cx="0"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48" name="Line 60"/>
            <p:cNvSpPr>
              <a:spLocks noChangeShapeType="1"/>
            </p:cNvSpPr>
            <p:nvPr/>
          </p:nvSpPr>
          <p:spPr bwMode="auto">
            <a:xfrm>
              <a:off x="3408" y="2592"/>
              <a:ext cx="0"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49" name="Line 61"/>
            <p:cNvSpPr>
              <a:spLocks noChangeShapeType="1"/>
            </p:cNvSpPr>
            <p:nvPr/>
          </p:nvSpPr>
          <p:spPr bwMode="auto">
            <a:xfrm>
              <a:off x="3696" y="2592"/>
              <a:ext cx="0"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50" name="Line 62"/>
            <p:cNvSpPr>
              <a:spLocks noChangeShapeType="1"/>
            </p:cNvSpPr>
            <p:nvPr/>
          </p:nvSpPr>
          <p:spPr bwMode="auto">
            <a:xfrm>
              <a:off x="3984" y="2592"/>
              <a:ext cx="0"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51" name="Line 63"/>
            <p:cNvSpPr>
              <a:spLocks noChangeShapeType="1"/>
            </p:cNvSpPr>
            <p:nvPr/>
          </p:nvSpPr>
          <p:spPr bwMode="auto">
            <a:xfrm>
              <a:off x="3216" y="2592"/>
              <a:ext cx="0" cy="9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3552" name="Text Box 64"/>
          <p:cNvSpPr txBox="1">
            <a:spLocks noChangeArrowheads="1"/>
          </p:cNvSpPr>
          <p:nvPr/>
        </p:nvSpPr>
        <p:spPr bwMode="auto">
          <a:xfrm>
            <a:off x="533400" y="457200"/>
            <a:ext cx="1143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800" b="1">
                <a:latin typeface="Times New Roman" pitchFamily="18" charset="0"/>
                <a:ea typeface="楷体_GB2312" pitchFamily="49" charset="-122"/>
              </a:rPr>
              <a:t>抽样</a:t>
            </a:r>
          </a:p>
        </p:txBody>
      </p:sp>
      <p:sp>
        <p:nvSpPr>
          <p:cNvPr id="63553" name="Text Box 65"/>
          <p:cNvSpPr txBox="1">
            <a:spLocks noChangeArrowheads="1"/>
          </p:cNvSpPr>
          <p:nvPr/>
        </p:nvSpPr>
        <p:spPr bwMode="auto">
          <a:xfrm>
            <a:off x="8077200" y="4267200"/>
            <a:ext cx="30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n</a:t>
            </a:r>
          </a:p>
        </p:txBody>
      </p:sp>
      <p:sp>
        <p:nvSpPr>
          <p:cNvPr id="63554" name="Line 66"/>
          <p:cNvSpPr>
            <a:spLocks noChangeShapeType="1"/>
          </p:cNvSpPr>
          <p:nvPr/>
        </p:nvSpPr>
        <p:spPr bwMode="auto">
          <a:xfrm>
            <a:off x="990600" y="6019800"/>
            <a:ext cx="7315200" cy="0"/>
          </a:xfrm>
          <a:prstGeom prst="line">
            <a:avLst/>
          </a:prstGeom>
          <a:noFill/>
          <a:ln w="3810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55" name="Line 67"/>
          <p:cNvSpPr>
            <a:spLocks noChangeShapeType="1"/>
          </p:cNvSpPr>
          <p:nvPr/>
        </p:nvSpPr>
        <p:spPr bwMode="auto">
          <a:xfrm flipV="1">
            <a:off x="2590800" y="4724400"/>
            <a:ext cx="0" cy="18288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56" name="Text Box 68"/>
          <p:cNvSpPr txBox="1">
            <a:spLocks noChangeArrowheads="1"/>
          </p:cNvSpPr>
          <p:nvPr/>
        </p:nvSpPr>
        <p:spPr bwMode="auto">
          <a:xfrm>
            <a:off x="2743200" y="4724400"/>
            <a:ext cx="83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x(n)</a:t>
            </a:r>
          </a:p>
        </p:txBody>
      </p:sp>
      <p:sp>
        <p:nvSpPr>
          <p:cNvPr id="63557" name="Text Box 69"/>
          <p:cNvSpPr txBox="1">
            <a:spLocks noChangeArrowheads="1"/>
          </p:cNvSpPr>
          <p:nvPr/>
        </p:nvSpPr>
        <p:spPr bwMode="auto">
          <a:xfrm>
            <a:off x="7924800" y="6096000"/>
            <a:ext cx="30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n</a:t>
            </a:r>
          </a:p>
        </p:txBody>
      </p:sp>
      <p:sp>
        <p:nvSpPr>
          <p:cNvPr id="63558" name="Line 70"/>
          <p:cNvSpPr>
            <a:spLocks noChangeShapeType="1"/>
          </p:cNvSpPr>
          <p:nvPr/>
        </p:nvSpPr>
        <p:spPr bwMode="auto">
          <a:xfrm>
            <a:off x="2590800" y="5791200"/>
            <a:ext cx="0" cy="2286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59" name="Line 71"/>
          <p:cNvSpPr>
            <a:spLocks noChangeShapeType="1"/>
          </p:cNvSpPr>
          <p:nvPr/>
        </p:nvSpPr>
        <p:spPr bwMode="auto">
          <a:xfrm>
            <a:off x="2819400" y="5562600"/>
            <a:ext cx="0" cy="4572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0" name="Line 72"/>
          <p:cNvSpPr>
            <a:spLocks noChangeShapeType="1"/>
          </p:cNvSpPr>
          <p:nvPr/>
        </p:nvSpPr>
        <p:spPr bwMode="auto">
          <a:xfrm>
            <a:off x="3124200" y="5486400"/>
            <a:ext cx="0" cy="5334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1" name="Line 73"/>
          <p:cNvSpPr>
            <a:spLocks noChangeShapeType="1"/>
          </p:cNvSpPr>
          <p:nvPr/>
        </p:nvSpPr>
        <p:spPr bwMode="auto">
          <a:xfrm>
            <a:off x="3429000" y="5562600"/>
            <a:ext cx="0" cy="4572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2" name="Line 74"/>
          <p:cNvSpPr>
            <a:spLocks noChangeShapeType="1"/>
          </p:cNvSpPr>
          <p:nvPr/>
        </p:nvSpPr>
        <p:spPr bwMode="auto">
          <a:xfrm>
            <a:off x="3733800" y="5715000"/>
            <a:ext cx="0" cy="3048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3" name="Line 75"/>
          <p:cNvSpPr>
            <a:spLocks noChangeShapeType="1"/>
          </p:cNvSpPr>
          <p:nvPr/>
        </p:nvSpPr>
        <p:spPr bwMode="auto">
          <a:xfrm>
            <a:off x="4038600" y="5486400"/>
            <a:ext cx="0" cy="5334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4" name="Line 76"/>
          <p:cNvSpPr>
            <a:spLocks noChangeShapeType="1"/>
          </p:cNvSpPr>
          <p:nvPr/>
        </p:nvSpPr>
        <p:spPr bwMode="auto">
          <a:xfrm>
            <a:off x="4343400" y="5029200"/>
            <a:ext cx="0" cy="9906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5" name="Line 77"/>
          <p:cNvSpPr>
            <a:spLocks noChangeShapeType="1"/>
          </p:cNvSpPr>
          <p:nvPr/>
        </p:nvSpPr>
        <p:spPr bwMode="auto">
          <a:xfrm>
            <a:off x="4648200" y="5334000"/>
            <a:ext cx="0" cy="6858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6" name="Line 78"/>
          <p:cNvSpPr>
            <a:spLocks noChangeShapeType="1"/>
          </p:cNvSpPr>
          <p:nvPr/>
        </p:nvSpPr>
        <p:spPr bwMode="auto">
          <a:xfrm>
            <a:off x="4953000" y="5562600"/>
            <a:ext cx="0" cy="4572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7" name="Line 79"/>
          <p:cNvSpPr>
            <a:spLocks noChangeShapeType="1"/>
          </p:cNvSpPr>
          <p:nvPr/>
        </p:nvSpPr>
        <p:spPr bwMode="auto">
          <a:xfrm flipV="1">
            <a:off x="5257800" y="6019800"/>
            <a:ext cx="0" cy="2286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8" name="Line 80"/>
          <p:cNvSpPr>
            <a:spLocks noChangeShapeType="1"/>
          </p:cNvSpPr>
          <p:nvPr/>
        </p:nvSpPr>
        <p:spPr bwMode="auto">
          <a:xfrm flipH="1" flipV="1">
            <a:off x="5486400" y="6019800"/>
            <a:ext cx="0" cy="4572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69" name="Line 81"/>
          <p:cNvSpPr>
            <a:spLocks noChangeShapeType="1"/>
          </p:cNvSpPr>
          <p:nvPr/>
        </p:nvSpPr>
        <p:spPr bwMode="auto">
          <a:xfrm flipH="1" flipV="1">
            <a:off x="5791200" y="6019800"/>
            <a:ext cx="0" cy="1524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70" name="Line 82"/>
          <p:cNvSpPr>
            <a:spLocks noChangeShapeType="1"/>
          </p:cNvSpPr>
          <p:nvPr/>
        </p:nvSpPr>
        <p:spPr bwMode="auto">
          <a:xfrm flipV="1">
            <a:off x="6096000" y="6019800"/>
            <a:ext cx="0" cy="2286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71" name="Text Box 83"/>
          <p:cNvSpPr txBox="1">
            <a:spLocks noChangeArrowheads="1"/>
          </p:cNvSpPr>
          <p:nvPr/>
        </p:nvSpPr>
        <p:spPr bwMode="auto">
          <a:xfrm>
            <a:off x="3429000" y="35814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400" b="1">
                <a:latin typeface="Times New Roman" pitchFamily="18" charset="0"/>
              </a:rPr>
              <a:t>0011</a:t>
            </a:r>
            <a:endParaRPr kumimoji="1" lang="en-US" altLang="zh-CN" sz="2400" b="1">
              <a:latin typeface="Times New Roman" pitchFamily="18" charset="0"/>
            </a:endParaRPr>
          </a:p>
        </p:txBody>
      </p:sp>
      <p:sp>
        <p:nvSpPr>
          <p:cNvPr id="63572" name="Text Box 84"/>
          <p:cNvSpPr txBox="1">
            <a:spLocks noChangeArrowheads="1"/>
          </p:cNvSpPr>
          <p:nvPr/>
        </p:nvSpPr>
        <p:spPr bwMode="auto">
          <a:xfrm>
            <a:off x="2209800" y="60198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0</a:t>
            </a:r>
          </a:p>
        </p:txBody>
      </p:sp>
    </p:spTree>
    <p:extLst>
      <p:ext uri="{BB962C8B-B14F-4D97-AF65-F5344CB8AC3E}">
        <p14:creationId xmlns:p14="http://schemas.microsoft.com/office/powerpoint/2010/main" val="42685384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B0EA3330-95CC-4317-ACFC-3907D7B51692}" type="slidenum">
              <a:rPr lang="en-US" altLang="zh-CN">
                <a:latin typeface="Times New Roman" panose="02020603050405020304" pitchFamily="18" charset="0"/>
                <a:cs typeface="Times New Roman" panose="02020603050405020304" pitchFamily="18" charset="0"/>
              </a:rPr>
              <a:pPr/>
              <a:t>38</a:t>
            </a:fld>
            <a:endParaRPr lang="en-US" altLang="zh-CN">
              <a:latin typeface="Times New Roman" panose="02020603050405020304" pitchFamily="18" charset="0"/>
              <a:cs typeface="Times New Roman" panose="02020603050405020304" pitchFamily="18" charset="0"/>
            </a:endParaRPr>
          </a:p>
        </p:txBody>
      </p:sp>
      <p:sp>
        <p:nvSpPr>
          <p:cNvPr id="62466" name="Rectangle 2"/>
          <p:cNvSpPr>
            <a:spLocks noGrp="1" noChangeArrowheads="1"/>
          </p:cNvSpPr>
          <p:nvPr>
            <p:ph type="title"/>
          </p:nvPr>
        </p:nvSpPr>
        <p:spPr>
          <a:xfrm>
            <a:off x="835025" y="355600"/>
            <a:ext cx="7291388" cy="585788"/>
          </a:xfrm>
        </p:spPr>
        <p:txBody>
          <a:bodyPr/>
          <a:lstStyle/>
          <a:p>
            <a:r>
              <a:rPr lang="zh-CN" altLang="en-US" sz="3600" b="1" dirty="0" smtClean="0">
                <a:solidFill>
                  <a:schemeClr val="tx1"/>
                </a:solidFill>
                <a:latin typeface="Times New Roman" panose="02020603050405020304" pitchFamily="18" charset="0"/>
                <a:ea typeface="楷体_GB2312" pitchFamily="49" charset="-122"/>
                <a:cs typeface="Times New Roman" panose="02020603050405020304" pitchFamily="18" charset="0"/>
              </a:rPr>
              <a:t>语</a:t>
            </a:r>
            <a:r>
              <a:rPr lang="zh-CN" altLang="en-US" sz="3600" b="1" dirty="0">
                <a:solidFill>
                  <a:schemeClr val="tx1"/>
                </a:solidFill>
                <a:latin typeface="Times New Roman" panose="02020603050405020304" pitchFamily="18" charset="0"/>
                <a:ea typeface="楷体_GB2312" pitchFamily="49" charset="-122"/>
                <a:cs typeface="Times New Roman" panose="02020603050405020304" pitchFamily="18" charset="0"/>
              </a:rPr>
              <a:t>音</a:t>
            </a:r>
            <a:r>
              <a:rPr lang="zh-CN" altLang="en-US" sz="3600" b="1" dirty="0" smtClean="0">
                <a:solidFill>
                  <a:schemeClr val="tx1"/>
                </a:solidFill>
                <a:latin typeface="Times New Roman" panose="02020603050405020304" pitchFamily="18" charset="0"/>
                <a:ea typeface="楷体_GB2312" pitchFamily="49" charset="-122"/>
                <a:cs typeface="Times New Roman" panose="02020603050405020304" pitchFamily="18" charset="0"/>
              </a:rPr>
              <a:t>编码例子</a:t>
            </a:r>
            <a:endParaRPr lang="zh-CN" altLang="en-US" sz="3600" b="1" dirty="0">
              <a:solidFill>
                <a:schemeClr val="tx1"/>
              </a:solidFill>
              <a:latin typeface="Times New Roman" panose="02020603050405020304" pitchFamily="18" charset="0"/>
              <a:ea typeface="楷体_GB2312" pitchFamily="49" charset="-122"/>
              <a:cs typeface="Times New Roman" panose="02020603050405020304" pitchFamily="18" charset="0"/>
            </a:endParaRPr>
          </a:p>
        </p:txBody>
      </p:sp>
      <p:sp>
        <p:nvSpPr>
          <p:cNvPr id="62467" name="Rectangle 3"/>
          <p:cNvSpPr>
            <a:spLocks noGrp="1" noChangeArrowheads="1"/>
          </p:cNvSpPr>
          <p:nvPr>
            <p:ph type="body" idx="1"/>
          </p:nvPr>
        </p:nvSpPr>
        <p:spPr>
          <a:xfrm>
            <a:off x="611188" y="981075"/>
            <a:ext cx="8207375" cy="5229225"/>
          </a:xfrm>
        </p:spPr>
        <p:txBody>
          <a:bodyPr/>
          <a:lstStyle/>
          <a:p>
            <a:pPr>
              <a:lnSpc>
                <a:spcPct val="120000"/>
              </a:lnSpc>
            </a:pPr>
            <a:r>
              <a:rPr lang="en-US" altLang="zh-CN" sz="2400" b="1" dirty="0" smtClean="0">
                <a:latin typeface="Times New Roman" panose="02020603050405020304" pitchFamily="18" charset="0"/>
                <a:ea typeface="仿宋_GB2312" pitchFamily="49" charset="-122"/>
                <a:cs typeface="Times New Roman" panose="02020603050405020304" pitchFamily="18" charset="0"/>
              </a:rPr>
              <a:t>PCM</a:t>
            </a:r>
            <a:r>
              <a:rPr lang="zh-CN" altLang="en-US" sz="2400" b="1" dirty="0" smtClean="0">
                <a:latin typeface="Times New Roman" panose="02020603050405020304" pitchFamily="18" charset="0"/>
                <a:ea typeface="仿宋_GB2312" pitchFamily="49" charset="-122"/>
                <a:cs typeface="Times New Roman" panose="02020603050405020304" pitchFamily="18" charset="0"/>
              </a:rPr>
              <a:t>编码：</a:t>
            </a:r>
            <a:r>
              <a:rPr lang="en-US" altLang="zh-CN" sz="2400" b="1" dirty="0" smtClean="0">
                <a:latin typeface="Times New Roman" panose="02020603050405020304" pitchFamily="18" charset="0"/>
                <a:ea typeface="仿宋_GB2312" pitchFamily="49" charset="-122"/>
                <a:cs typeface="Times New Roman" panose="02020603050405020304" pitchFamily="18" charset="0"/>
              </a:rPr>
              <a:t>8KHz</a:t>
            </a:r>
            <a:r>
              <a:rPr lang="zh-CN" altLang="en-US" sz="2400" b="1" dirty="0" smtClean="0">
                <a:latin typeface="Times New Roman" panose="02020603050405020304" pitchFamily="18" charset="0"/>
                <a:ea typeface="仿宋_GB2312" pitchFamily="49" charset="-122"/>
                <a:cs typeface="Times New Roman" panose="02020603050405020304" pitchFamily="18" charset="0"/>
              </a:rPr>
              <a:t>采样，</a:t>
            </a:r>
            <a:r>
              <a:rPr lang="en-US" altLang="zh-CN" sz="2400" b="1" dirty="0" smtClean="0">
                <a:latin typeface="Times New Roman" panose="02020603050405020304" pitchFamily="18" charset="0"/>
                <a:ea typeface="仿宋_GB2312" pitchFamily="49" charset="-122"/>
                <a:cs typeface="Times New Roman" panose="02020603050405020304" pitchFamily="18" charset="0"/>
              </a:rPr>
              <a:t>8bit</a:t>
            </a:r>
            <a:r>
              <a:rPr lang="zh-CN" altLang="en-US" sz="2400" b="1" dirty="0" smtClean="0">
                <a:latin typeface="Times New Roman" panose="02020603050405020304" pitchFamily="18" charset="0"/>
                <a:ea typeface="仿宋_GB2312" pitchFamily="49" charset="-122"/>
                <a:cs typeface="Times New Roman" panose="02020603050405020304" pitchFamily="18" charset="0"/>
              </a:rPr>
              <a:t>编码，码率</a:t>
            </a:r>
            <a:r>
              <a:rPr lang="en-US" altLang="zh-CN" sz="2400" b="1" dirty="0" smtClean="0">
                <a:latin typeface="Times New Roman" panose="02020603050405020304" pitchFamily="18" charset="0"/>
                <a:ea typeface="仿宋_GB2312" pitchFamily="49" charset="-122"/>
                <a:cs typeface="Times New Roman" panose="02020603050405020304" pitchFamily="18" charset="0"/>
              </a:rPr>
              <a:t>64Kbps</a:t>
            </a:r>
          </a:p>
          <a:p>
            <a:pPr>
              <a:lnSpc>
                <a:spcPct val="120000"/>
              </a:lnSpc>
            </a:pPr>
            <a:r>
              <a:rPr lang="en-US" altLang="zh-CN" sz="2400" b="1" dirty="0" smtClean="0">
                <a:latin typeface="Times New Roman" panose="02020603050405020304" pitchFamily="18" charset="0"/>
                <a:ea typeface="仿宋_GB2312" pitchFamily="49" charset="-122"/>
                <a:cs typeface="Times New Roman" panose="02020603050405020304" pitchFamily="18" charset="0"/>
              </a:rPr>
              <a:t>G.711 A-</a:t>
            </a:r>
            <a:r>
              <a:rPr lang="zh-CN" altLang="en-US" sz="2400" b="1" dirty="0" smtClean="0">
                <a:latin typeface="Times New Roman" panose="02020603050405020304" pitchFamily="18" charset="0"/>
                <a:ea typeface="仿宋_GB2312" pitchFamily="49" charset="-122"/>
                <a:cs typeface="Times New Roman" panose="02020603050405020304" pitchFamily="18" charset="0"/>
              </a:rPr>
              <a:t>律或者        律，</a:t>
            </a:r>
            <a:r>
              <a:rPr lang="en-US" altLang="zh-CN" sz="2400" b="1" dirty="0">
                <a:latin typeface="Times New Roman" panose="02020603050405020304" pitchFamily="18" charset="0"/>
                <a:ea typeface="仿宋_GB2312" pitchFamily="49" charset="-122"/>
                <a:cs typeface="Times New Roman" panose="02020603050405020304" pitchFamily="18" charset="0"/>
              </a:rPr>
              <a:t> 8KHz</a:t>
            </a:r>
            <a:r>
              <a:rPr lang="zh-CN" altLang="en-US" sz="2400" b="1" dirty="0">
                <a:latin typeface="Times New Roman" panose="02020603050405020304" pitchFamily="18" charset="0"/>
                <a:ea typeface="仿宋_GB2312" pitchFamily="49" charset="-122"/>
                <a:cs typeface="Times New Roman" panose="02020603050405020304" pitchFamily="18" charset="0"/>
              </a:rPr>
              <a:t>采样</a:t>
            </a:r>
            <a:r>
              <a:rPr lang="zh-CN" altLang="en-US" sz="2400" b="1" dirty="0" smtClean="0">
                <a:latin typeface="Times New Roman" panose="02020603050405020304" pitchFamily="18" charset="0"/>
                <a:ea typeface="仿宋_GB2312" pitchFamily="49" charset="-122"/>
                <a:cs typeface="Times New Roman" panose="02020603050405020304" pitchFamily="18" charset="0"/>
              </a:rPr>
              <a:t>，</a:t>
            </a:r>
            <a:r>
              <a:rPr lang="en-US" altLang="zh-CN" sz="2400" b="1" dirty="0" smtClean="0">
                <a:latin typeface="Times New Roman" panose="02020603050405020304" pitchFamily="18" charset="0"/>
                <a:ea typeface="仿宋_GB2312" pitchFamily="49" charset="-122"/>
                <a:cs typeface="Times New Roman" panose="02020603050405020304" pitchFamily="18" charset="0"/>
              </a:rPr>
              <a:t>16bit</a:t>
            </a:r>
            <a:r>
              <a:rPr lang="zh-CN" altLang="en-US" sz="2400" b="1" dirty="0">
                <a:latin typeface="Times New Roman" panose="02020603050405020304" pitchFamily="18" charset="0"/>
                <a:ea typeface="仿宋_GB2312" pitchFamily="49" charset="-122"/>
                <a:cs typeface="Times New Roman" panose="02020603050405020304" pitchFamily="18" charset="0"/>
              </a:rPr>
              <a:t>编码，码率</a:t>
            </a:r>
            <a:r>
              <a:rPr lang="en-US" altLang="zh-CN" sz="2400" b="1" dirty="0" smtClean="0">
                <a:latin typeface="Times New Roman" panose="02020603050405020304" pitchFamily="18" charset="0"/>
                <a:ea typeface="仿宋_GB2312" pitchFamily="49" charset="-122"/>
                <a:cs typeface="Times New Roman" panose="02020603050405020304" pitchFamily="18" charset="0"/>
              </a:rPr>
              <a:t>64Kbps</a:t>
            </a:r>
            <a:r>
              <a:rPr lang="zh-CN" altLang="en-US" sz="2400" b="1" dirty="0" smtClean="0">
                <a:latin typeface="Times New Roman" panose="02020603050405020304" pitchFamily="18" charset="0"/>
                <a:ea typeface="仿宋_GB2312" pitchFamily="49" charset="-122"/>
                <a:cs typeface="Times New Roman" panose="02020603050405020304" pitchFamily="18" charset="0"/>
              </a:rPr>
              <a:t>（</a:t>
            </a:r>
            <a:r>
              <a:rPr lang="en-US" altLang="zh-CN" sz="2400" b="1" dirty="0" smtClean="0">
                <a:latin typeface="Times New Roman" panose="02020603050405020304" pitchFamily="18" charset="0"/>
                <a:ea typeface="仿宋_GB2312" pitchFamily="49" charset="-122"/>
                <a:cs typeface="Times New Roman" panose="02020603050405020304" pitchFamily="18" charset="0"/>
              </a:rPr>
              <a:t>PSTN</a:t>
            </a:r>
            <a:r>
              <a:rPr lang="zh-CN" altLang="en-US" sz="2400" b="1" dirty="0" smtClean="0">
                <a:latin typeface="Times New Roman" panose="02020603050405020304" pitchFamily="18" charset="0"/>
                <a:ea typeface="仿宋_GB2312" pitchFamily="49" charset="-122"/>
                <a:cs typeface="Times New Roman" panose="02020603050405020304" pitchFamily="18" charset="0"/>
              </a:rPr>
              <a:t>电话网采用），音质最好</a:t>
            </a:r>
            <a:endParaRPr lang="en-US" altLang="zh-CN" sz="2400" b="1" dirty="0" smtClean="0">
              <a:latin typeface="Times New Roman" panose="02020603050405020304" pitchFamily="18" charset="0"/>
              <a:ea typeface="仿宋_GB2312" pitchFamily="49" charset="-122"/>
              <a:cs typeface="Times New Roman" panose="02020603050405020304" pitchFamily="18" charset="0"/>
            </a:endParaRPr>
          </a:p>
          <a:p>
            <a:pPr>
              <a:lnSpc>
                <a:spcPct val="120000"/>
              </a:lnSpc>
            </a:pPr>
            <a:r>
              <a:rPr lang="en-US" altLang="zh-CN" sz="2400" b="1" dirty="0" smtClean="0">
                <a:latin typeface="Times New Roman" panose="02020603050405020304" pitchFamily="18" charset="0"/>
                <a:ea typeface="仿宋_GB2312" pitchFamily="49" charset="-122"/>
                <a:cs typeface="Times New Roman" panose="02020603050405020304" pitchFamily="18" charset="0"/>
              </a:rPr>
              <a:t>G.723.1</a:t>
            </a:r>
            <a:r>
              <a:rPr lang="zh-CN" altLang="en-US" sz="2400" b="1" dirty="0" smtClean="0">
                <a:latin typeface="Times New Roman" panose="02020603050405020304" pitchFamily="18" charset="0"/>
                <a:ea typeface="仿宋_GB2312" pitchFamily="49" charset="-122"/>
                <a:cs typeface="Times New Roman" panose="02020603050405020304" pitchFamily="18" charset="0"/>
              </a:rPr>
              <a:t>，</a:t>
            </a:r>
            <a:r>
              <a:rPr lang="zh-CN" altLang="en-US" sz="2400" b="1" dirty="0">
                <a:latin typeface="Times New Roman" panose="02020603050405020304" pitchFamily="18" charset="0"/>
                <a:ea typeface="仿宋_GB2312" pitchFamily="49" charset="-122"/>
                <a:cs typeface="Times New Roman" panose="02020603050405020304" pitchFamily="18" charset="0"/>
              </a:rPr>
              <a:t>，</a:t>
            </a:r>
            <a:r>
              <a:rPr lang="en-US" altLang="zh-CN" sz="2400" b="1" dirty="0">
                <a:latin typeface="Times New Roman" panose="02020603050405020304" pitchFamily="18" charset="0"/>
                <a:ea typeface="仿宋_GB2312" pitchFamily="49" charset="-122"/>
                <a:cs typeface="Times New Roman" panose="02020603050405020304" pitchFamily="18" charset="0"/>
              </a:rPr>
              <a:t> 8KHz</a:t>
            </a:r>
            <a:r>
              <a:rPr lang="zh-CN" altLang="en-US" sz="2400" b="1" dirty="0">
                <a:latin typeface="Times New Roman" panose="02020603050405020304" pitchFamily="18" charset="0"/>
                <a:ea typeface="仿宋_GB2312" pitchFamily="49" charset="-122"/>
                <a:cs typeface="Times New Roman" panose="02020603050405020304" pitchFamily="18" charset="0"/>
              </a:rPr>
              <a:t>采样，</a:t>
            </a:r>
            <a:r>
              <a:rPr lang="en-US" altLang="zh-CN" sz="2400" b="1" dirty="0">
                <a:latin typeface="Times New Roman" panose="02020603050405020304" pitchFamily="18" charset="0"/>
                <a:ea typeface="仿宋_GB2312" pitchFamily="49" charset="-122"/>
                <a:cs typeface="Times New Roman" panose="02020603050405020304" pitchFamily="18" charset="0"/>
              </a:rPr>
              <a:t>16bit</a:t>
            </a:r>
            <a:r>
              <a:rPr lang="zh-CN" altLang="en-US" sz="2400" b="1" dirty="0">
                <a:latin typeface="Times New Roman" panose="02020603050405020304" pitchFamily="18" charset="0"/>
                <a:ea typeface="仿宋_GB2312" pitchFamily="49" charset="-122"/>
                <a:cs typeface="Times New Roman" panose="02020603050405020304" pitchFamily="18" charset="0"/>
              </a:rPr>
              <a:t>编码，</a:t>
            </a:r>
            <a:r>
              <a:rPr lang="zh-CN" altLang="en-US" sz="2400" b="1" dirty="0" smtClean="0">
                <a:latin typeface="Times New Roman" panose="02020603050405020304" pitchFamily="18" charset="0"/>
                <a:ea typeface="仿宋_GB2312" pitchFamily="49" charset="-122"/>
                <a:cs typeface="Times New Roman" panose="02020603050405020304" pitchFamily="18" charset="0"/>
              </a:rPr>
              <a:t>码率</a:t>
            </a:r>
            <a:r>
              <a:rPr lang="en-US" altLang="zh-CN" sz="2400" b="1" dirty="0" smtClean="0">
                <a:latin typeface="Times New Roman" panose="02020603050405020304" pitchFamily="18" charset="0"/>
                <a:ea typeface="仿宋_GB2312" pitchFamily="49" charset="-122"/>
                <a:cs typeface="Times New Roman" panose="02020603050405020304" pitchFamily="18" charset="0"/>
              </a:rPr>
              <a:t>6.3Kbps</a:t>
            </a:r>
            <a:r>
              <a:rPr lang="zh-CN" altLang="en-US" sz="2400" b="1" dirty="0" smtClean="0">
                <a:latin typeface="Times New Roman" panose="02020603050405020304" pitchFamily="18" charset="0"/>
                <a:ea typeface="仿宋_GB2312" pitchFamily="49" charset="-122"/>
                <a:cs typeface="Times New Roman" panose="02020603050405020304" pitchFamily="18" charset="0"/>
              </a:rPr>
              <a:t>，或者</a:t>
            </a:r>
            <a:r>
              <a:rPr lang="en-US" altLang="zh-CN" sz="2400" b="1" dirty="0" smtClean="0">
                <a:latin typeface="Times New Roman" panose="02020603050405020304" pitchFamily="18" charset="0"/>
                <a:ea typeface="仿宋_GB2312" pitchFamily="49" charset="-122"/>
                <a:cs typeface="Times New Roman" panose="02020603050405020304" pitchFamily="18" charset="0"/>
              </a:rPr>
              <a:t>5.3bps</a:t>
            </a:r>
            <a:r>
              <a:rPr lang="zh-CN" altLang="en-US" sz="2400" b="1" dirty="0" smtClean="0">
                <a:latin typeface="Times New Roman" panose="02020603050405020304" pitchFamily="18" charset="0"/>
                <a:ea typeface="仿宋_GB2312" pitchFamily="49" charset="-122"/>
                <a:cs typeface="Times New Roman" panose="02020603050405020304" pitchFamily="18" charset="0"/>
              </a:rPr>
              <a:t>（互联网中通话采用），音质好</a:t>
            </a:r>
            <a:endParaRPr lang="en-US" altLang="zh-CN" sz="2400" b="1" dirty="0" smtClean="0">
              <a:latin typeface="Times New Roman" panose="02020603050405020304" pitchFamily="18" charset="0"/>
              <a:ea typeface="仿宋_GB2312" pitchFamily="49" charset="-122"/>
              <a:cs typeface="Times New Roman" panose="02020603050405020304" pitchFamily="18" charset="0"/>
            </a:endParaRPr>
          </a:p>
          <a:p>
            <a:pPr>
              <a:lnSpc>
                <a:spcPct val="120000"/>
              </a:lnSpc>
            </a:pPr>
            <a:r>
              <a:rPr lang="en-US" altLang="zh-CN" sz="2400" b="1" dirty="0" smtClean="0">
                <a:latin typeface="Times New Roman" panose="02020603050405020304" pitchFamily="18" charset="0"/>
                <a:ea typeface="仿宋_GB2312" pitchFamily="49" charset="-122"/>
                <a:cs typeface="Times New Roman" panose="02020603050405020304" pitchFamily="18" charset="0"/>
              </a:rPr>
              <a:t>GSM </a:t>
            </a:r>
            <a:r>
              <a:rPr lang="zh-CN" altLang="en-US" sz="2400" b="1" dirty="0" smtClean="0">
                <a:latin typeface="Times New Roman" panose="02020603050405020304" pitchFamily="18" charset="0"/>
                <a:ea typeface="仿宋_GB2312" pitchFamily="49" charset="-122"/>
                <a:cs typeface="Times New Roman" panose="02020603050405020304" pitchFamily="18" charset="0"/>
              </a:rPr>
              <a:t>语音速率：</a:t>
            </a:r>
            <a:r>
              <a:rPr lang="en-US" altLang="zh-CN" sz="2400" b="1" dirty="0" smtClean="0">
                <a:latin typeface="Times New Roman" panose="02020603050405020304" pitchFamily="18" charset="0"/>
                <a:ea typeface="仿宋_GB2312" pitchFamily="49" charset="-122"/>
                <a:cs typeface="Times New Roman" panose="02020603050405020304" pitchFamily="18" charset="0"/>
              </a:rPr>
              <a:t>13kbps</a:t>
            </a:r>
          </a:p>
          <a:p>
            <a:pPr>
              <a:lnSpc>
                <a:spcPct val="120000"/>
              </a:lnSpc>
            </a:pPr>
            <a:r>
              <a:rPr lang="en-US" altLang="zh-CN" sz="2400" b="1" dirty="0" smtClean="0">
                <a:latin typeface="Times New Roman" panose="02020603050405020304" pitchFamily="18" charset="0"/>
                <a:ea typeface="仿宋_GB2312" pitchFamily="49" charset="-122"/>
                <a:cs typeface="Times New Roman" panose="02020603050405020304" pitchFamily="18" charset="0"/>
              </a:rPr>
              <a:t>CDMA </a:t>
            </a:r>
            <a:r>
              <a:rPr lang="zh-CN" altLang="en-US" sz="2400" b="1" dirty="0" smtClean="0">
                <a:latin typeface="Times New Roman" panose="02020603050405020304" pitchFamily="18" charset="0"/>
                <a:ea typeface="仿宋_GB2312" pitchFamily="49" charset="-122"/>
                <a:cs typeface="Times New Roman" panose="02020603050405020304" pitchFamily="18" charset="0"/>
              </a:rPr>
              <a:t>语音</a:t>
            </a:r>
            <a:r>
              <a:rPr lang="zh-CN" altLang="en-US" sz="2400" b="1" dirty="0">
                <a:latin typeface="Times New Roman" panose="02020603050405020304" pitchFamily="18" charset="0"/>
                <a:ea typeface="仿宋_GB2312" pitchFamily="49" charset="-122"/>
                <a:cs typeface="Times New Roman" panose="02020603050405020304" pitchFamily="18" charset="0"/>
              </a:rPr>
              <a:t>速率</a:t>
            </a:r>
            <a:r>
              <a:rPr lang="zh-CN" altLang="en-US" sz="2400" b="1" dirty="0" smtClean="0">
                <a:latin typeface="Times New Roman" panose="02020603050405020304" pitchFamily="18" charset="0"/>
                <a:ea typeface="仿宋_GB2312" pitchFamily="49" charset="-122"/>
                <a:cs typeface="Times New Roman" panose="02020603050405020304" pitchFamily="18" charset="0"/>
              </a:rPr>
              <a:t>：</a:t>
            </a:r>
            <a:r>
              <a:rPr lang="en-US" altLang="zh-CN" sz="2400" b="1" dirty="0">
                <a:latin typeface="Times New Roman" panose="02020603050405020304" pitchFamily="18" charset="0"/>
                <a:ea typeface="仿宋_GB2312" pitchFamily="49" charset="-122"/>
                <a:cs typeface="Times New Roman" panose="02020603050405020304" pitchFamily="18" charset="0"/>
              </a:rPr>
              <a:t>8</a:t>
            </a:r>
            <a:r>
              <a:rPr lang="en-US" altLang="zh-CN" sz="2400" b="1" dirty="0" smtClean="0">
                <a:latin typeface="Times New Roman" panose="02020603050405020304" pitchFamily="18" charset="0"/>
                <a:ea typeface="仿宋_GB2312" pitchFamily="49" charset="-122"/>
                <a:cs typeface="Times New Roman" panose="02020603050405020304" pitchFamily="18" charset="0"/>
              </a:rPr>
              <a:t>kbps</a:t>
            </a:r>
            <a:endParaRPr lang="en-US" altLang="zh-CN" sz="2400" b="1" dirty="0">
              <a:latin typeface="Times New Roman" panose="02020603050405020304" pitchFamily="18" charset="0"/>
              <a:ea typeface="仿宋_GB2312" pitchFamily="49" charset="-122"/>
              <a:cs typeface="Times New Roman" panose="02020603050405020304" pitchFamily="18" charset="0"/>
            </a:endParaRPr>
          </a:p>
          <a:p>
            <a:pPr marL="0" indent="0">
              <a:lnSpc>
                <a:spcPct val="120000"/>
              </a:lnSpc>
              <a:buNone/>
            </a:pPr>
            <a:r>
              <a:rPr lang="en-US" altLang="zh-CN" sz="2400" b="1" dirty="0" smtClean="0">
                <a:latin typeface="Times New Roman" panose="02020603050405020304" pitchFamily="18" charset="0"/>
                <a:ea typeface="仿宋_GB2312" pitchFamily="49" charset="-122"/>
                <a:cs typeface="Times New Roman" panose="02020603050405020304" pitchFamily="18" charset="0"/>
              </a:rPr>
              <a:t> </a:t>
            </a:r>
          </a:p>
          <a:p>
            <a:pPr>
              <a:lnSpc>
                <a:spcPct val="120000"/>
              </a:lnSpc>
            </a:pPr>
            <a:endParaRPr lang="zh-CN" altLang="en-US" sz="2400" b="1" dirty="0">
              <a:latin typeface="Times New Roman" panose="02020603050405020304" pitchFamily="18" charset="0"/>
              <a:ea typeface="仿宋_GB2312" pitchFamily="49" charset="-122"/>
              <a:cs typeface="Times New Roman" panose="02020603050405020304" pitchFamily="18"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98739161"/>
              </p:ext>
            </p:extLst>
          </p:nvPr>
        </p:nvGraphicFramePr>
        <p:xfrm>
          <a:off x="3155950" y="1628775"/>
          <a:ext cx="606425" cy="374650"/>
        </p:xfrm>
        <a:graphic>
          <a:graphicData uri="http://schemas.openxmlformats.org/presentationml/2006/ole">
            <mc:AlternateContent xmlns:mc="http://schemas.openxmlformats.org/markup-compatibility/2006">
              <mc:Choice xmlns:v="urn:schemas-microsoft-com:vml" Requires="v">
                <p:oleObj spid="_x0000_s111657" name="Equation" r:id="rId3" imgW="253800" imgH="164880" progId="Equation.DSMT4">
                  <p:embed/>
                </p:oleObj>
              </mc:Choice>
              <mc:Fallback>
                <p:oleObj name="Equation" r:id="rId3" imgW="253800" imgH="164880" progId="Equation.DSMT4">
                  <p:embed/>
                  <p:pic>
                    <p:nvPicPr>
                      <p:cNvPr id="0" name=""/>
                      <p:cNvPicPr>
                        <a:picLocks noChangeAspect="1" noChangeArrowheads="1"/>
                      </p:cNvPicPr>
                      <p:nvPr/>
                    </p:nvPicPr>
                    <p:blipFill>
                      <a:blip r:embed="rId4"/>
                      <a:srcRect/>
                      <a:stretch>
                        <a:fillRect/>
                      </a:stretch>
                    </p:blipFill>
                    <p:spPr bwMode="auto">
                      <a:xfrm>
                        <a:off x="3155950" y="1628775"/>
                        <a:ext cx="606425"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动作按钮: 后退或前一项 7">
            <a:hlinkClick r:id="rId5" action="ppaction://hlinksldjump" highlightClick="1"/>
          </p:cNvPr>
          <p:cNvSpPr/>
          <p:nvPr/>
        </p:nvSpPr>
        <p:spPr>
          <a:xfrm>
            <a:off x="7092280" y="6324600"/>
            <a:ext cx="680120" cy="41676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066030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灯片编号占位符 3"/>
          <p:cNvSpPr>
            <a:spLocks noGrp="1"/>
          </p:cNvSpPr>
          <p:nvPr>
            <p:ph type="sldNum" sz="quarter" idx="12"/>
          </p:nvPr>
        </p:nvSpPr>
        <p:spPr/>
        <p:txBody>
          <a:bodyPr/>
          <a:lstStyle/>
          <a:p>
            <a:fld id="{F823BD7F-8E1A-4E54-97F7-7AAB0E9F51BA}" type="slidenum">
              <a:rPr lang="en-US" altLang="zh-CN"/>
              <a:pPr/>
              <a:t>39</a:t>
            </a:fld>
            <a:endParaRPr lang="en-US" altLang="zh-CN"/>
          </a:p>
        </p:txBody>
      </p:sp>
      <p:sp>
        <p:nvSpPr>
          <p:cNvPr id="64514" name="Line 2"/>
          <p:cNvSpPr>
            <a:spLocks noChangeShapeType="1"/>
          </p:cNvSpPr>
          <p:nvPr/>
        </p:nvSpPr>
        <p:spPr bwMode="auto">
          <a:xfrm flipV="1">
            <a:off x="2286000" y="3505200"/>
            <a:ext cx="0" cy="22098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15" name="Rectangle 3"/>
          <p:cNvSpPr>
            <a:spLocks noChangeArrowheads="1"/>
          </p:cNvSpPr>
          <p:nvPr/>
        </p:nvSpPr>
        <p:spPr bwMode="auto">
          <a:xfrm>
            <a:off x="685800" y="5334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3200" b="1">
                <a:latin typeface="楷体_GB2312" pitchFamily="49" charset="-122"/>
                <a:ea typeface="楷体_GB2312" pitchFamily="49" charset="-122"/>
              </a:rPr>
              <a:t>(3)</a:t>
            </a:r>
            <a:r>
              <a:rPr lang="zh-CN" altLang="en-US" sz="3200" b="1">
                <a:latin typeface="楷体_GB2312" pitchFamily="49" charset="-122"/>
                <a:ea typeface="楷体_GB2312" pitchFamily="49" charset="-122"/>
              </a:rPr>
              <a:t>数字信号处理器</a:t>
            </a:r>
            <a:r>
              <a:rPr lang="en-US" altLang="zh-CN" sz="3200" b="1">
                <a:latin typeface="楷体_GB2312" pitchFamily="49" charset="-122"/>
                <a:ea typeface="楷体_GB2312" pitchFamily="49" charset="-122"/>
              </a:rPr>
              <a:t>(</a:t>
            </a:r>
            <a:r>
              <a:rPr lang="en-US" altLang="en-US" sz="3200" b="1">
                <a:latin typeface="楷体_GB2312" pitchFamily="49" charset="-122"/>
                <a:ea typeface="楷体_GB2312" pitchFamily="49" charset="-122"/>
              </a:rPr>
              <a:t>DSP)</a:t>
            </a:r>
            <a:endParaRPr lang="en-US" altLang="zh-CN" sz="3200" b="1">
              <a:latin typeface="楷体_GB2312" pitchFamily="49" charset="-122"/>
              <a:ea typeface="楷体_GB2312" pitchFamily="49" charset="-122"/>
            </a:endParaRPr>
          </a:p>
        </p:txBody>
      </p:sp>
      <p:sp>
        <p:nvSpPr>
          <p:cNvPr id="64516" name="Rectangle 4"/>
          <p:cNvSpPr>
            <a:spLocks noChangeArrowheads="1"/>
          </p:cNvSpPr>
          <p:nvPr/>
        </p:nvSpPr>
        <p:spPr bwMode="auto">
          <a:xfrm>
            <a:off x="685800" y="1447800"/>
            <a:ext cx="7772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lnSpc>
                <a:spcPct val="120000"/>
              </a:lnSpc>
              <a:spcBef>
                <a:spcPct val="20000"/>
              </a:spcBef>
              <a:buFontTx/>
              <a:buChar char="•"/>
            </a:pPr>
            <a:r>
              <a:rPr lang="zh-CN" altLang="en-US" sz="3200" b="1">
                <a:latin typeface="楷体_GB2312" pitchFamily="49" charset="-122"/>
                <a:ea typeface="楷体_GB2312" pitchFamily="49" charset="-122"/>
              </a:rPr>
              <a:t>按照预定要求，在处理器中将信号序列</a:t>
            </a:r>
            <a:r>
              <a:rPr lang="en-US" altLang="en-US" sz="3200" b="1">
                <a:latin typeface="楷体_GB2312" pitchFamily="49" charset="-122"/>
                <a:ea typeface="楷体_GB2312" pitchFamily="49" charset="-122"/>
              </a:rPr>
              <a:t>x(n)</a:t>
            </a:r>
            <a:r>
              <a:rPr lang="zh-CN" altLang="en-US" sz="3200" b="1">
                <a:latin typeface="楷体_GB2312" pitchFamily="49" charset="-122"/>
                <a:ea typeface="楷体_GB2312" pitchFamily="49" charset="-122"/>
              </a:rPr>
              <a:t>进行加工处理得到输出信号</a:t>
            </a:r>
            <a:r>
              <a:rPr lang="en-US" altLang="zh-CN" sz="3200" b="1">
                <a:latin typeface="楷体_GB2312" pitchFamily="49" charset="-122"/>
                <a:ea typeface="楷体_GB2312" pitchFamily="49" charset="-122"/>
              </a:rPr>
              <a:t>y</a:t>
            </a:r>
            <a:r>
              <a:rPr lang="en-US" altLang="en-US" sz="3200" b="1">
                <a:latin typeface="楷体_GB2312" pitchFamily="49" charset="-122"/>
                <a:ea typeface="楷体_GB2312" pitchFamily="49" charset="-122"/>
              </a:rPr>
              <a:t>(n).</a:t>
            </a:r>
            <a:endParaRPr lang="zh-CN" altLang="zh-CN" sz="3200" b="1">
              <a:latin typeface="楷体_GB2312" pitchFamily="49" charset="-122"/>
              <a:ea typeface="楷体_GB2312" pitchFamily="49" charset="-122"/>
            </a:endParaRPr>
          </a:p>
        </p:txBody>
      </p:sp>
      <p:sp>
        <p:nvSpPr>
          <p:cNvPr id="64517" name="Line 5"/>
          <p:cNvSpPr>
            <a:spLocks noChangeShapeType="1"/>
          </p:cNvSpPr>
          <p:nvPr/>
        </p:nvSpPr>
        <p:spPr bwMode="auto">
          <a:xfrm>
            <a:off x="685800" y="5105400"/>
            <a:ext cx="7315200" cy="0"/>
          </a:xfrm>
          <a:prstGeom prst="line">
            <a:avLst/>
          </a:prstGeom>
          <a:noFill/>
          <a:ln w="3810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18" name="Text Box 6"/>
          <p:cNvSpPr txBox="1">
            <a:spLocks noChangeArrowheads="1"/>
          </p:cNvSpPr>
          <p:nvPr/>
        </p:nvSpPr>
        <p:spPr bwMode="auto">
          <a:xfrm>
            <a:off x="7696200" y="5105400"/>
            <a:ext cx="30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n</a:t>
            </a:r>
          </a:p>
        </p:txBody>
      </p:sp>
      <p:sp>
        <p:nvSpPr>
          <p:cNvPr id="64519" name="Line 7"/>
          <p:cNvSpPr>
            <a:spLocks noChangeShapeType="1"/>
          </p:cNvSpPr>
          <p:nvPr/>
        </p:nvSpPr>
        <p:spPr bwMode="auto">
          <a:xfrm>
            <a:off x="2286000" y="4876800"/>
            <a:ext cx="0" cy="2286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0" name="Line 8"/>
          <p:cNvSpPr>
            <a:spLocks noChangeShapeType="1"/>
          </p:cNvSpPr>
          <p:nvPr/>
        </p:nvSpPr>
        <p:spPr bwMode="auto">
          <a:xfrm>
            <a:off x="2590800" y="4648200"/>
            <a:ext cx="0" cy="4572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1" name="Line 9"/>
          <p:cNvSpPr>
            <a:spLocks noChangeShapeType="1"/>
          </p:cNvSpPr>
          <p:nvPr/>
        </p:nvSpPr>
        <p:spPr bwMode="auto">
          <a:xfrm>
            <a:off x="2819400" y="4572000"/>
            <a:ext cx="0" cy="5334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2" name="Line 10"/>
          <p:cNvSpPr>
            <a:spLocks noChangeShapeType="1"/>
          </p:cNvSpPr>
          <p:nvPr/>
        </p:nvSpPr>
        <p:spPr bwMode="auto">
          <a:xfrm>
            <a:off x="3124200" y="4419600"/>
            <a:ext cx="0" cy="6858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3" name="Line 11"/>
          <p:cNvSpPr>
            <a:spLocks noChangeShapeType="1"/>
          </p:cNvSpPr>
          <p:nvPr/>
        </p:nvSpPr>
        <p:spPr bwMode="auto">
          <a:xfrm>
            <a:off x="3429000" y="4267200"/>
            <a:ext cx="0" cy="8382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4" name="Line 12"/>
          <p:cNvSpPr>
            <a:spLocks noChangeShapeType="1"/>
          </p:cNvSpPr>
          <p:nvPr/>
        </p:nvSpPr>
        <p:spPr bwMode="auto">
          <a:xfrm>
            <a:off x="3733800" y="4114800"/>
            <a:ext cx="0" cy="9906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5" name="Line 13"/>
          <p:cNvSpPr>
            <a:spLocks noChangeShapeType="1"/>
          </p:cNvSpPr>
          <p:nvPr/>
        </p:nvSpPr>
        <p:spPr bwMode="auto">
          <a:xfrm>
            <a:off x="4038600" y="4114800"/>
            <a:ext cx="0" cy="9906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6" name="Line 14"/>
          <p:cNvSpPr>
            <a:spLocks noChangeShapeType="1"/>
          </p:cNvSpPr>
          <p:nvPr/>
        </p:nvSpPr>
        <p:spPr bwMode="auto">
          <a:xfrm>
            <a:off x="4343400" y="4419600"/>
            <a:ext cx="0" cy="6858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7" name="Line 15"/>
          <p:cNvSpPr>
            <a:spLocks noChangeShapeType="1"/>
          </p:cNvSpPr>
          <p:nvPr/>
        </p:nvSpPr>
        <p:spPr bwMode="auto">
          <a:xfrm>
            <a:off x="4648200" y="4648200"/>
            <a:ext cx="0" cy="4572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8" name="Line 16"/>
          <p:cNvSpPr>
            <a:spLocks noChangeShapeType="1"/>
          </p:cNvSpPr>
          <p:nvPr/>
        </p:nvSpPr>
        <p:spPr bwMode="auto">
          <a:xfrm flipH="1">
            <a:off x="5029200" y="4876800"/>
            <a:ext cx="0" cy="2286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29" name="Line 17"/>
          <p:cNvSpPr>
            <a:spLocks noChangeShapeType="1"/>
          </p:cNvSpPr>
          <p:nvPr/>
        </p:nvSpPr>
        <p:spPr bwMode="auto">
          <a:xfrm flipH="1" flipV="1">
            <a:off x="5334000" y="5105400"/>
            <a:ext cx="0" cy="3810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30" name="Line 18"/>
          <p:cNvSpPr>
            <a:spLocks noChangeShapeType="1"/>
          </p:cNvSpPr>
          <p:nvPr/>
        </p:nvSpPr>
        <p:spPr bwMode="auto">
          <a:xfrm flipH="1" flipV="1">
            <a:off x="5715000" y="5105400"/>
            <a:ext cx="0" cy="3810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31" name="Line 19"/>
          <p:cNvSpPr>
            <a:spLocks noChangeShapeType="1"/>
          </p:cNvSpPr>
          <p:nvPr/>
        </p:nvSpPr>
        <p:spPr bwMode="auto">
          <a:xfrm flipV="1">
            <a:off x="6096000" y="5105400"/>
            <a:ext cx="0" cy="457200"/>
          </a:xfrm>
          <a:prstGeom prst="line">
            <a:avLst/>
          </a:prstGeom>
          <a:noFill/>
          <a:ln w="3810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532" name="Text Box 20"/>
          <p:cNvSpPr txBox="1">
            <a:spLocks noChangeArrowheads="1"/>
          </p:cNvSpPr>
          <p:nvPr/>
        </p:nvSpPr>
        <p:spPr bwMode="auto">
          <a:xfrm>
            <a:off x="2438400" y="3352800"/>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y(n)</a:t>
            </a:r>
          </a:p>
        </p:txBody>
      </p:sp>
      <p:sp>
        <p:nvSpPr>
          <p:cNvPr id="25" name="动作按钮: 后退或前一项 24">
            <a:hlinkClick r:id="rId2" action="ppaction://hlinksldjump" highlightClick="1"/>
          </p:cNvPr>
          <p:cNvSpPr/>
          <p:nvPr/>
        </p:nvSpPr>
        <p:spPr>
          <a:xfrm>
            <a:off x="7092280" y="6324600"/>
            <a:ext cx="680120" cy="41676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62495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04016396-0938-44AF-9B8B-118089E98060}" type="slidenum">
              <a:rPr lang="en-US" altLang="zh-CN"/>
              <a:pPr/>
              <a:t>40</a:t>
            </a:fld>
            <a:endParaRPr lang="en-US" altLang="zh-CN"/>
          </a:p>
        </p:txBody>
      </p:sp>
      <p:sp>
        <p:nvSpPr>
          <p:cNvPr id="66562" name="Rectangle 2"/>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3200" b="1">
                <a:latin typeface="楷体_GB2312" pitchFamily="49" charset="-122"/>
                <a:ea typeface="楷体_GB2312" pitchFamily="49" charset="-122"/>
              </a:rPr>
              <a:t>(4)D/A</a:t>
            </a:r>
            <a:r>
              <a:rPr lang="zh-CN" altLang="en-US" sz="3200" b="1">
                <a:latin typeface="楷体_GB2312" pitchFamily="49" charset="-122"/>
                <a:ea typeface="楷体_GB2312" pitchFamily="49" charset="-122"/>
              </a:rPr>
              <a:t>变换器</a:t>
            </a:r>
          </a:p>
        </p:txBody>
      </p:sp>
      <p:sp>
        <p:nvSpPr>
          <p:cNvPr id="66563" name="Rectangle 3"/>
          <p:cNvSpPr>
            <a:spLocks noChangeArrowheads="1"/>
          </p:cNvSpPr>
          <p:nvPr/>
        </p:nvSpPr>
        <p:spPr bwMode="auto">
          <a:xfrm>
            <a:off x="685800" y="1981200"/>
            <a:ext cx="7315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dist">
              <a:lnSpc>
                <a:spcPct val="120000"/>
              </a:lnSpc>
              <a:spcBef>
                <a:spcPct val="20000"/>
              </a:spcBef>
              <a:buFontTx/>
              <a:buChar char="•"/>
            </a:pPr>
            <a:r>
              <a:rPr lang="zh-CN" altLang="en-US" sz="3200" b="1" dirty="0">
                <a:latin typeface="仿宋_GB2312" pitchFamily="49" charset="-122"/>
                <a:ea typeface="仿宋_GB2312" pitchFamily="49" charset="-122"/>
              </a:rPr>
              <a:t>经过</a:t>
            </a:r>
            <a:r>
              <a:rPr lang="en-US" altLang="zh-CN" sz="3200" b="1" dirty="0">
                <a:latin typeface="仿宋_GB2312" pitchFamily="49" charset="-122"/>
                <a:ea typeface="仿宋_GB2312" pitchFamily="49" charset="-122"/>
              </a:rPr>
              <a:t>D/A</a:t>
            </a:r>
            <a:r>
              <a:rPr lang="zh-CN" altLang="zh-CN" sz="3200" b="1" dirty="0">
                <a:latin typeface="仿宋_GB2312" pitchFamily="49" charset="-122"/>
                <a:ea typeface="仿宋_GB2312" pitchFamily="49" charset="-122"/>
              </a:rPr>
              <a:t>变换器，将</a:t>
            </a:r>
            <a:r>
              <a:rPr lang="zh-CN" altLang="zh-CN" sz="3200" b="1" dirty="0" smtClean="0">
                <a:latin typeface="仿宋_GB2312" pitchFamily="49" charset="-122"/>
                <a:ea typeface="仿宋_GB2312" pitchFamily="49" charset="-122"/>
              </a:rPr>
              <a:t>数字信号反过来</a:t>
            </a:r>
            <a:r>
              <a:rPr lang="zh-CN" altLang="zh-CN" sz="3200" b="1" dirty="0">
                <a:latin typeface="仿宋_GB2312" pitchFamily="49" charset="-122"/>
                <a:ea typeface="仿宋_GB2312" pitchFamily="49" charset="-122"/>
              </a:rPr>
              <a:t>变换成模拟信号，这些信号在时间点0,T,2T</a:t>
            </a:r>
            <a:r>
              <a:rPr lang="zh-CN" altLang="zh-CN" sz="3200" b="1" dirty="0">
                <a:latin typeface="Arial"/>
                <a:ea typeface="仿宋_GB2312" pitchFamily="49" charset="-122"/>
              </a:rPr>
              <a:t>…</a:t>
            </a:r>
            <a:r>
              <a:rPr lang="zh-CN" altLang="zh-CN" sz="3200" b="1" dirty="0">
                <a:latin typeface="仿宋_GB2312" pitchFamily="49" charset="-122"/>
                <a:ea typeface="仿宋_GB2312" pitchFamily="49" charset="-122"/>
              </a:rPr>
              <a:t>nT,</a:t>
            </a:r>
            <a:r>
              <a:rPr lang="zh-CN" altLang="zh-CN" sz="3200" b="1" dirty="0">
                <a:latin typeface="Arial"/>
                <a:ea typeface="仿宋_GB2312" pitchFamily="49" charset="-122"/>
              </a:rPr>
              <a:t>…</a:t>
            </a:r>
            <a:r>
              <a:rPr lang="zh-CN" altLang="zh-CN" sz="3200" b="1" dirty="0">
                <a:latin typeface="仿宋_GB2312" pitchFamily="49" charset="-122"/>
                <a:ea typeface="仿宋_GB2312" pitchFamily="49" charset="-122"/>
              </a:rPr>
              <a:t>上的幅度应等于序列y(n)中相应数码所代表的数值大小。</a:t>
            </a:r>
          </a:p>
          <a:p>
            <a:pPr marL="342900" indent="-342900" algn="l">
              <a:lnSpc>
                <a:spcPct val="120000"/>
              </a:lnSpc>
              <a:spcBef>
                <a:spcPct val="20000"/>
              </a:spcBef>
              <a:buFontTx/>
              <a:buChar char="•"/>
            </a:pPr>
            <a:r>
              <a:rPr lang="zh-CN" altLang="en-US" sz="3200" b="1" dirty="0">
                <a:latin typeface="仿宋_GB2312" pitchFamily="49" charset="-122"/>
                <a:ea typeface="仿宋_GB2312" pitchFamily="49" charset="-122"/>
              </a:rPr>
              <a:t>即由一个二进制流产生一个阶梯波形</a:t>
            </a:r>
            <a:r>
              <a:rPr lang="en-US" altLang="zh-CN" sz="3200" b="1" dirty="0">
                <a:latin typeface="仿宋_GB2312" pitchFamily="49" charset="-122"/>
                <a:ea typeface="仿宋_GB2312" pitchFamily="49" charset="-122"/>
              </a:rPr>
              <a:t>,</a:t>
            </a:r>
            <a:r>
              <a:rPr lang="zh-CN" altLang="en-US" sz="3200" b="1" dirty="0">
                <a:latin typeface="仿宋_GB2312" pitchFamily="49" charset="-122"/>
                <a:ea typeface="仿宋_GB2312" pitchFamily="49" charset="-122"/>
              </a:rPr>
              <a:t>是形成模拟信号的第一步。</a:t>
            </a:r>
          </a:p>
        </p:txBody>
      </p:sp>
      <p:sp>
        <p:nvSpPr>
          <p:cNvPr id="8" name="动作按钮: 后退或前一项 7">
            <a:hlinkClick r:id="rId2" action="ppaction://hlinksldjump" highlightClick="1"/>
          </p:cNvPr>
          <p:cNvSpPr/>
          <p:nvPr/>
        </p:nvSpPr>
        <p:spPr>
          <a:xfrm>
            <a:off x="7092280" y="6324600"/>
            <a:ext cx="680120" cy="41676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618870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A3EC1543-A9E1-4229-ABC7-F63D46141704}" type="slidenum">
              <a:rPr lang="en-US" altLang="zh-CN"/>
              <a:pPr/>
              <a:t>41</a:t>
            </a:fld>
            <a:endParaRPr lang="en-US" altLang="zh-CN"/>
          </a:p>
        </p:txBody>
      </p:sp>
      <p:sp>
        <p:nvSpPr>
          <p:cNvPr id="67586" name="Rectangle 2"/>
          <p:cNvSpPr>
            <a:spLocks noChangeArrowheads="1"/>
          </p:cNvSpPr>
          <p:nvPr/>
        </p:nvSpPr>
        <p:spPr bwMode="auto">
          <a:xfrm>
            <a:off x="685800" y="60960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3200" b="1" dirty="0">
                <a:latin typeface="仿宋_GB2312" pitchFamily="49" charset="-122"/>
                <a:ea typeface="仿宋_GB2312" pitchFamily="49" charset="-122"/>
              </a:rPr>
              <a:t>(5</a:t>
            </a:r>
            <a:r>
              <a:rPr lang="en-US" altLang="zh-CN" sz="3200" b="1" dirty="0" smtClean="0">
                <a:latin typeface="仿宋_GB2312" pitchFamily="49" charset="-122"/>
                <a:ea typeface="仿宋_GB2312" pitchFamily="49" charset="-122"/>
              </a:rPr>
              <a:t>)</a:t>
            </a:r>
            <a:r>
              <a:rPr lang="zh-CN" altLang="en-US" sz="3200" b="1" dirty="0" smtClean="0">
                <a:latin typeface="仿宋_GB2312" pitchFamily="49" charset="-122"/>
                <a:ea typeface="仿宋_GB2312" pitchFamily="49" charset="-122"/>
              </a:rPr>
              <a:t>平滑滤波器</a:t>
            </a:r>
            <a:endParaRPr lang="zh-CN" altLang="en-US" sz="3200" b="1" dirty="0">
              <a:latin typeface="仿宋_GB2312" pitchFamily="49" charset="-122"/>
              <a:ea typeface="仿宋_GB2312" pitchFamily="49" charset="-122"/>
            </a:endParaRPr>
          </a:p>
        </p:txBody>
      </p:sp>
      <p:sp>
        <p:nvSpPr>
          <p:cNvPr id="67587" name="Rectangle 3"/>
          <p:cNvSpPr>
            <a:spLocks noChangeArrowheads="1"/>
          </p:cNvSpPr>
          <p:nvPr/>
        </p:nvSpPr>
        <p:spPr bwMode="auto">
          <a:xfrm>
            <a:off x="685800" y="1752600"/>
            <a:ext cx="77724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lnSpc>
                <a:spcPct val="120000"/>
              </a:lnSpc>
              <a:spcBef>
                <a:spcPct val="20000"/>
              </a:spcBef>
              <a:buFontTx/>
              <a:buChar char="•"/>
            </a:pPr>
            <a:r>
              <a:rPr lang="zh-CN" altLang="en-US" sz="3200" b="1" dirty="0">
                <a:latin typeface="仿宋_GB2312" pitchFamily="49" charset="-122"/>
                <a:ea typeface="仿宋_GB2312" pitchFamily="49" charset="-122"/>
              </a:rPr>
              <a:t>把阶梯波形平滑成预期的模拟信号。</a:t>
            </a:r>
          </a:p>
          <a:p>
            <a:pPr marL="342900" indent="-342900" algn="l">
              <a:lnSpc>
                <a:spcPct val="120000"/>
              </a:lnSpc>
              <a:spcBef>
                <a:spcPct val="20000"/>
              </a:spcBef>
              <a:buFontTx/>
              <a:buChar char="•"/>
            </a:pPr>
            <a:r>
              <a:rPr lang="zh-CN" altLang="en-US" sz="3200" b="1" dirty="0">
                <a:latin typeface="仿宋_GB2312" pitchFamily="49" charset="-122"/>
                <a:ea typeface="仿宋_GB2312" pitchFamily="49" charset="-122"/>
              </a:rPr>
              <a:t>以滤除掉不需要的高频分量，生成所需的</a:t>
            </a:r>
            <a:r>
              <a:rPr lang="zh-CN" altLang="en-US" sz="3200" b="1" dirty="0" smtClean="0">
                <a:latin typeface="仿宋_GB2312" pitchFamily="49" charset="-122"/>
                <a:ea typeface="仿宋_GB2312" pitchFamily="49" charset="-122"/>
              </a:rPr>
              <a:t>模拟信号</a:t>
            </a:r>
            <a:r>
              <a:rPr lang="en-US" altLang="en-US" sz="3200" b="1" dirty="0" smtClean="0">
                <a:latin typeface="仿宋_GB2312" pitchFamily="49" charset="-122"/>
                <a:ea typeface="仿宋_GB2312" pitchFamily="49" charset="-122"/>
              </a:rPr>
              <a:t>.</a:t>
            </a:r>
            <a:endParaRPr lang="zh-CN" altLang="zh-CN" sz="3200" b="1" dirty="0">
              <a:latin typeface="仿宋_GB2312" pitchFamily="49" charset="-122"/>
              <a:ea typeface="仿宋_GB2312" pitchFamily="49" charset="-122"/>
            </a:endParaRPr>
          </a:p>
        </p:txBody>
      </p:sp>
      <p:sp>
        <p:nvSpPr>
          <p:cNvPr id="67588" name="Freeform 4"/>
          <p:cNvSpPr>
            <a:spLocks/>
          </p:cNvSpPr>
          <p:nvPr/>
        </p:nvSpPr>
        <p:spPr bwMode="auto">
          <a:xfrm>
            <a:off x="1981200" y="4343400"/>
            <a:ext cx="4191000" cy="1689100"/>
          </a:xfrm>
          <a:custGeom>
            <a:avLst/>
            <a:gdLst>
              <a:gd name="T0" fmla="*/ 0 w 2640"/>
              <a:gd name="T1" fmla="*/ 664 h 1064"/>
              <a:gd name="T2" fmla="*/ 1248 w 2640"/>
              <a:gd name="T3" fmla="*/ 40 h 1064"/>
              <a:gd name="T4" fmla="*/ 2208 w 2640"/>
              <a:gd name="T5" fmla="*/ 904 h 1064"/>
              <a:gd name="T6" fmla="*/ 2640 w 2640"/>
              <a:gd name="T7" fmla="*/ 1000 h 1064"/>
            </a:gdLst>
            <a:ahLst/>
            <a:cxnLst>
              <a:cxn ang="0">
                <a:pos x="T0" y="T1"/>
              </a:cxn>
              <a:cxn ang="0">
                <a:pos x="T2" y="T3"/>
              </a:cxn>
              <a:cxn ang="0">
                <a:pos x="T4" y="T5"/>
              </a:cxn>
              <a:cxn ang="0">
                <a:pos x="T6" y="T7"/>
              </a:cxn>
            </a:cxnLst>
            <a:rect l="0" t="0" r="r" b="b"/>
            <a:pathLst>
              <a:path w="2640" h="1064">
                <a:moveTo>
                  <a:pt x="0" y="664"/>
                </a:moveTo>
                <a:cubicBezTo>
                  <a:pt x="440" y="332"/>
                  <a:pt x="880" y="0"/>
                  <a:pt x="1248" y="40"/>
                </a:cubicBezTo>
                <a:cubicBezTo>
                  <a:pt x="1616" y="80"/>
                  <a:pt x="1976" y="744"/>
                  <a:pt x="2208" y="904"/>
                </a:cubicBezTo>
                <a:cubicBezTo>
                  <a:pt x="2440" y="1064"/>
                  <a:pt x="2540" y="1032"/>
                  <a:pt x="2640" y="1000"/>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589" name="Line 5"/>
          <p:cNvSpPr>
            <a:spLocks noChangeShapeType="1"/>
          </p:cNvSpPr>
          <p:nvPr/>
        </p:nvSpPr>
        <p:spPr bwMode="auto">
          <a:xfrm>
            <a:off x="1143000" y="5410200"/>
            <a:ext cx="6400800" cy="0"/>
          </a:xfrm>
          <a:prstGeom prst="line">
            <a:avLst/>
          </a:prstGeom>
          <a:noFill/>
          <a:ln w="3810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590" name="Line 6"/>
          <p:cNvSpPr>
            <a:spLocks noChangeShapeType="1"/>
          </p:cNvSpPr>
          <p:nvPr/>
        </p:nvSpPr>
        <p:spPr bwMode="auto">
          <a:xfrm flipV="1">
            <a:off x="2514600" y="3886200"/>
            <a:ext cx="0" cy="19050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591" name="Text Box 7"/>
          <p:cNvSpPr txBox="1">
            <a:spLocks noChangeArrowheads="1"/>
          </p:cNvSpPr>
          <p:nvPr/>
        </p:nvSpPr>
        <p:spPr bwMode="auto">
          <a:xfrm>
            <a:off x="7239000" y="5486400"/>
            <a:ext cx="83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b="1">
                <a:latin typeface="Times New Roman" pitchFamily="18" charset="0"/>
              </a:rPr>
              <a:t>t</a:t>
            </a:r>
          </a:p>
        </p:txBody>
      </p:sp>
      <p:graphicFrame>
        <p:nvGraphicFramePr>
          <p:cNvPr id="2" name="对象 1"/>
          <p:cNvGraphicFramePr>
            <a:graphicFrameLocks noChangeAspect="1"/>
          </p:cNvGraphicFramePr>
          <p:nvPr>
            <p:extLst>
              <p:ext uri="{D42A27DB-BD31-4B8C-83A1-F6EECF244321}">
                <p14:modId xmlns:p14="http://schemas.microsoft.com/office/powerpoint/2010/main" val="3446421810"/>
              </p:ext>
            </p:extLst>
          </p:nvPr>
        </p:nvGraphicFramePr>
        <p:xfrm>
          <a:off x="2624138" y="3656013"/>
          <a:ext cx="758825" cy="460375"/>
        </p:xfrm>
        <a:graphic>
          <a:graphicData uri="http://schemas.openxmlformats.org/presentationml/2006/ole">
            <mc:AlternateContent xmlns:mc="http://schemas.openxmlformats.org/markup-compatibility/2006">
              <mc:Choice xmlns:v="urn:schemas-microsoft-com:vml" Requires="v">
                <p:oleObj spid="_x0000_s112682" name="Equation" r:id="rId3" imgW="317160" imgH="203040" progId="Equation.DSMT4">
                  <p:embed/>
                </p:oleObj>
              </mc:Choice>
              <mc:Fallback>
                <p:oleObj name="Equation" r:id="rId3" imgW="317160" imgH="203040" progId="Equation.DSMT4">
                  <p:embed/>
                  <p:pic>
                    <p:nvPicPr>
                      <p:cNvPr id="0" name=""/>
                      <p:cNvPicPr>
                        <a:picLocks noChangeAspect="1" noChangeArrowheads="1"/>
                      </p:cNvPicPr>
                      <p:nvPr/>
                    </p:nvPicPr>
                    <p:blipFill>
                      <a:blip r:embed="rId4"/>
                      <a:srcRect/>
                      <a:stretch>
                        <a:fillRect/>
                      </a:stretch>
                    </p:blipFill>
                    <p:spPr bwMode="auto">
                      <a:xfrm>
                        <a:off x="2624138" y="3656013"/>
                        <a:ext cx="75882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动作按钮: 后退或前一项 12">
            <a:hlinkClick r:id="rId5" action="ppaction://hlinksldjump" highlightClick="1"/>
          </p:cNvPr>
          <p:cNvSpPr/>
          <p:nvPr/>
        </p:nvSpPr>
        <p:spPr>
          <a:xfrm>
            <a:off x="7092280" y="6324600"/>
            <a:ext cx="680120" cy="41676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394356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E8EC1666-D3AB-43DA-ACD6-A636123E8A1A}" type="slidenum">
              <a:rPr lang="en-US" altLang="zh-CN"/>
              <a:pPr/>
              <a:t>42</a:t>
            </a:fld>
            <a:endParaRPr lang="en-US" altLang="zh-CN"/>
          </a:p>
        </p:txBody>
      </p:sp>
      <p:sp>
        <p:nvSpPr>
          <p:cNvPr id="30722" name="Rectangle 2"/>
          <p:cNvSpPr>
            <a:spLocks noGrp="1" noChangeArrowheads="1"/>
          </p:cNvSpPr>
          <p:nvPr>
            <p:ph type="title"/>
          </p:nvPr>
        </p:nvSpPr>
        <p:spPr>
          <a:xfrm>
            <a:off x="395288" y="260350"/>
            <a:ext cx="7772400" cy="1143000"/>
          </a:xfrm>
        </p:spPr>
        <p:txBody>
          <a:bodyPr/>
          <a:lstStyle/>
          <a:p>
            <a:pPr algn="l"/>
            <a:r>
              <a:rPr lang="zh-CN" altLang="en-US" b="1"/>
              <a:t>三、数字信号处理实现</a:t>
            </a:r>
          </a:p>
        </p:txBody>
      </p:sp>
      <p:sp>
        <p:nvSpPr>
          <p:cNvPr id="30723" name="Rectangle 3"/>
          <p:cNvSpPr>
            <a:spLocks noGrp="1" noChangeArrowheads="1"/>
          </p:cNvSpPr>
          <p:nvPr>
            <p:ph type="body" idx="1"/>
          </p:nvPr>
        </p:nvSpPr>
        <p:spPr>
          <a:xfrm>
            <a:off x="533400" y="1600200"/>
            <a:ext cx="7351713" cy="4205288"/>
          </a:xfrm>
          <a:noFill/>
          <a:ln/>
        </p:spPr>
        <p:txBody>
          <a:bodyPr/>
          <a:lstStyle/>
          <a:p>
            <a:pPr>
              <a:lnSpc>
                <a:spcPct val="120000"/>
              </a:lnSpc>
              <a:buClr>
                <a:schemeClr val="tx2"/>
              </a:buClr>
              <a:buFont typeface="Wingdings" pitchFamily="2" charset="2"/>
              <a:buChar char="Ø"/>
            </a:pPr>
            <a:r>
              <a:rPr lang="zh-CN" altLang="en-US" b="1"/>
              <a:t>数字信号处理，</a:t>
            </a:r>
            <a:r>
              <a:rPr lang="en-US" altLang="zh-CN" b="1"/>
              <a:t>Digital Signal Processing (DSP)</a:t>
            </a:r>
          </a:p>
          <a:p>
            <a:pPr>
              <a:lnSpc>
                <a:spcPct val="120000"/>
              </a:lnSpc>
              <a:buClr>
                <a:schemeClr val="tx1"/>
              </a:buClr>
            </a:pPr>
            <a:r>
              <a:rPr lang="zh-CN" altLang="en-US" b="1"/>
              <a:t>数字信号处理器，</a:t>
            </a:r>
            <a:r>
              <a:rPr lang="en-US" altLang="zh-CN" b="1"/>
              <a:t>Digital Signal Processor (DSP)</a:t>
            </a:r>
          </a:p>
          <a:p>
            <a:pPr>
              <a:buClr>
                <a:schemeClr val="tx2"/>
              </a:buClr>
              <a:buFont typeface="Wingdings" pitchFamily="2" charset="2"/>
              <a:buChar char="Ø"/>
            </a:pPr>
            <a:endParaRPr lang="en-US" altLang="zh-CN"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0723">
                                            <p:txEl>
                                              <p:pRg st="1" end="1"/>
                                            </p:txEl>
                                          </p:spTgt>
                                        </p:tgtEl>
                                        <p:attrNameLst>
                                          <p:attrName>style.visibility</p:attrName>
                                        </p:attrNameLst>
                                      </p:cBhvr>
                                      <p:to>
                                        <p:strVal val="visible"/>
                                      </p:to>
                                    </p:set>
                                    <p:anim calcmode="lin" valueType="num">
                                      <p:cBhvr additive="base">
                                        <p:cTn id="13" dur="5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3290346A-28BB-4482-BFE6-EA431BCDFADC}" type="slidenum">
              <a:rPr lang="en-US" altLang="zh-CN"/>
              <a:pPr/>
              <a:t>43</a:t>
            </a:fld>
            <a:endParaRPr lang="en-US" altLang="zh-CN"/>
          </a:p>
        </p:txBody>
      </p:sp>
      <p:sp>
        <p:nvSpPr>
          <p:cNvPr id="31746" name="Rectangle 2"/>
          <p:cNvSpPr>
            <a:spLocks noChangeArrowheads="1"/>
          </p:cNvSpPr>
          <p:nvPr/>
        </p:nvSpPr>
        <p:spPr bwMode="auto">
          <a:xfrm>
            <a:off x="251520" y="718403"/>
            <a:ext cx="8748712"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kumimoji="1" lang="en-US" altLang="zh-CN" sz="2000" b="1" dirty="0">
              <a:latin typeface="Times New Roman" pitchFamily="18" charset="0"/>
            </a:endParaRPr>
          </a:p>
          <a:p>
            <a:pPr algn="l">
              <a:lnSpc>
                <a:spcPct val="140000"/>
              </a:lnSpc>
              <a:buFontTx/>
              <a:buChar char="•"/>
            </a:pPr>
            <a:r>
              <a:rPr kumimoji="1" lang="zh-CN" altLang="en-US" sz="3400" b="1" dirty="0">
                <a:latin typeface="楷体_GB2312" pitchFamily="49" charset="-122"/>
                <a:ea typeface="楷体_GB2312" pitchFamily="49" charset="-122"/>
              </a:rPr>
              <a:t>数字信号处理（</a:t>
            </a:r>
            <a:r>
              <a:rPr kumimoji="1" lang="en-US" altLang="zh-CN" sz="3400" b="1" dirty="0">
                <a:latin typeface="楷体_GB2312" pitchFamily="49" charset="-122"/>
                <a:ea typeface="楷体_GB2312" pitchFamily="49" charset="-122"/>
              </a:rPr>
              <a:t>DSP</a:t>
            </a:r>
            <a:r>
              <a:rPr kumimoji="1" lang="zh-CN" altLang="en-US" sz="3400" b="1" dirty="0">
                <a:latin typeface="楷体_GB2312" pitchFamily="49" charset="-122"/>
                <a:ea typeface="楷体_GB2312" pitchFamily="49" charset="-122"/>
              </a:rPr>
              <a:t>）实现</a:t>
            </a:r>
          </a:p>
          <a:p>
            <a:pPr lvl="1" algn="l">
              <a:lnSpc>
                <a:spcPct val="140000"/>
              </a:lnSpc>
              <a:buFontTx/>
              <a:buChar char="•"/>
            </a:pPr>
            <a:r>
              <a:rPr kumimoji="1" lang="zh-CN" altLang="en-US" sz="3200" b="1" dirty="0">
                <a:latin typeface="楷体_GB2312" pitchFamily="49" charset="-122"/>
                <a:ea typeface="楷体_GB2312" pitchFamily="49" charset="-122"/>
              </a:rPr>
              <a:t>软件实现在通用数字计算机上编制软件实现</a:t>
            </a:r>
          </a:p>
          <a:p>
            <a:pPr lvl="2" algn="l">
              <a:lnSpc>
                <a:spcPct val="140000"/>
              </a:lnSpc>
              <a:buFontTx/>
              <a:buChar char="•"/>
            </a:pPr>
            <a:r>
              <a:rPr kumimoji="1" lang="zh-CN" altLang="en-US" sz="3200" b="1" dirty="0">
                <a:latin typeface="楷体_GB2312" pitchFamily="49" charset="-122"/>
                <a:ea typeface="楷体_GB2312" pitchFamily="49" charset="-122"/>
              </a:rPr>
              <a:t>优点：灵活性强</a:t>
            </a:r>
          </a:p>
          <a:p>
            <a:pPr lvl="2" algn="l">
              <a:lnSpc>
                <a:spcPct val="140000"/>
              </a:lnSpc>
              <a:buFontTx/>
              <a:buChar char="•"/>
            </a:pPr>
            <a:r>
              <a:rPr kumimoji="1" lang="zh-CN" altLang="en-US" sz="3200" b="1" dirty="0">
                <a:latin typeface="楷体_GB2312" pitchFamily="49" charset="-122"/>
                <a:ea typeface="楷体_GB2312" pitchFamily="49" charset="-122"/>
              </a:rPr>
              <a:t>缺点：速度慢</a:t>
            </a:r>
            <a:r>
              <a:rPr kumimoji="1" lang="zh-CN" altLang="en-US" sz="3200" b="1" dirty="0" smtClean="0">
                <a:latin typeface="楷体_GB2312" pitchFamily="49" charset="-122"/>
                <a:ea typeface="楷体_GB2312" pitchFamily="49" charset="-122"/>
              </a:rPr>
              <a:t>，不易实现信号</a:t>
            </a:r>
            <a:r>
              <a:rPr kumimoji="1" lang="zh-CN" altLang="en-US" sz="3200" b="1" dirty="0">
                <a:latin typeface="楷体_GB2312" pitchFamily="49" charset="-122"/>
                <a:ea typeface="楷体_GB2312" pitchFamily="49" charset="-122"/>
              </a:rPr>
              <a:t>的实时处理。</a:t>
            </a:r>
          </a:p>
          <a:p>
            <a:pPr lvl="1" algn="l">
              <a:lnSpc>
                <a:spcPct val="140000"/>
              </a:lnSpc>
              <a:buFontTx/>
              <a:buChar char="•"/>
            </a:pPr>
            <a:r>
              <a:rPr kumimoji="1" lang="zh-CN" altLang="en-US" sz="3200" b="1" dirty="0">
                <a:latin typeface="楷体_GB2312" pitchFamily="49" charset="-122"/>
                <a:ea typeface="楷体_GB2312" pitchFamily="49" charset="-122"/>
              </a:rPr>
              <a:t>硬件实现：用大规模的集成电路芯片实现，有两种方式：专用</a:t>
            </a:r>
            <a:r>
              <a:rPr kumimoji="1" lang="en-US" altLang="zh-CN" sz="3200" b="1" dirty="0">
                <a:latin typeface="楷体_GB2312" pitchFamily="49" charset="-122"/>
                <a:ea typeface="楷体_GB2312" pitchFamily="49" charset="-122"/>
              </a:rPr>
              <a:t>DSP</a:t>
            </a:r>
            <a:r>
              <a:rPr kumimoji="1" lang="zh-CN" altLang="en-US" sz="3200" b="1" dirty="0">
                <a:latin typeface="楷体_GB2312" pitchFamily="49" charset="-122"/>
                <a:ea typeface="楷体_GB2312" pitchFamily="49" charset="-122"/>
              </a:rPr>
              <a:t>芯片和通用</a:t>
            </a:r>
            <a:r>
              <a:rPr kumimoji="1" lang="en-US" altLang="zh-CN" sz="3200" b="1" dirty="0">
                <a:latin typeface="楷体_GB2312" pitchFamily="49" charset="-122"/>
                <a:ea typeface="楷体_GB2312" pitchFamily="49" charset="-122"/>
              </a:rPr>
              <a:t>DSP</a:t>
            </a:r>
            <a:r>
              <a:rPr kumimoji="1" lang="zh-CN" altLang="en-US" sz="3200" b="1" dirty="0">
                <a:latin typeface="楷体_GB2312" pitchFamily="49" charset="-122"/>
                <a:ea typeface="楷体_GB2312" pitchFamily="49" charset="-122"/>
              </a:rPr>
              <a:t>芯片。</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746">
                                            <p:txEl>
                                              <p:pRg st="2" end="2"/>
                                            </p:txEl>
                                          </p:spTgt>
                                        </p:tgtEl>
                                        <p:attrNameLst>
                                          <p:attrName>style.visibility</p:attrName>
                                        </p:attrNameLst>
                                      </p:cBhvr>
                                      <p:to>
                                        <p:strVal val="visible"/>
                                      </p:to>
                                    </p:set>
                                    <p:anim calcmode="lin" valueType="num">
                                      <p:cBhvr additive="base">
                                        <p:cTn id="7" dur="500" fill="hold"/>
                                        <p:tgtEl>
                                          <p:spTgt spid="3174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31746">
                                            <p:txEl>
                                              <p:pRg st="3" end="3"/>
                                            </p:txEl>
                                          </p:spTgt>
                                        </p:tgtEl>
                                        <p:attrNameLst>
                                          <p:attrName>style.visibility</p:attrName>
                                        </p:attrNameLst>
                                      </p:cBhvr>
                                      <p:to>
                                        <p:strVal val="visible"/>
                                      </p:to>
                                    </p:set>
                                    <p:animEffect transition="in" filter="box(in)">
                                      <p:cBhvr>
                                        <p:cTn id="13" dur="500"/>
                                        <p:tgtEl>
                                          <p:spTgt spid="31746">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31746">
                                            <p:txEl>
                                              <p:pRg st="4" end="4"/>
                                            </p:txEl>
                                          </p:spTgt>
                                        </p:tgtEl>
                                        <p:attrNameLst>
                                          <p:attrName>style.visibility</p:attrName>
                                        </p:attrNameLst>
                                      </p:cBhvr>
                                      <p:to>
                                        <p:strVal val="visible"/>
                                      </p:to>
                                    </p:set>
                                    <p:animEffect transition="in" filter="box(in)">
                                      <p:cBhvr>
                                        <p:cTn id="18" dur="500"/>
                                        <p:tgtEl>
                                          <p:spTgt spid="31746">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31746">
                                            <p:txEl>
                                              <p:pRg st="5" end="5"/>
                                            </p:txEl>
                                          </p:spTgt>
                                        </p:tgtEl>
                                        <p:attrNameLst>
                                          <p:attrName>style.visibility</p:attrName>
                                        </p:attrNameLst>
                                      </p:cBhvr>
                                      <p:to>
                                        <p:strVal val="visible"/>
                                      </p:to>
                                    </p:set>
                                    <p:anim calcmode="lin" valueType="num">
                                      <p:cBhvr additive="base">
                                        <p:cTn id="23" dur="500" fill="hold"/>
                                        <p:tgtEl>
                                          <p:spTgt spid="31746">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174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12"/>
          </p:nvPr>
        </p:nvSpPr>
        <p:spPr/>
        <p:txBody>
          <a:bodyPr/>
          <a:lstStyle/>
          <a:p>
            <a:fld id="{8B8E850C-616E-449B-822A-B90C184C78E9}" type="slidenum">
              <a:rPr lang="en-US" altLang="zh-CN"/>
              <a:pPr/>
              <a:t>44</a:t>
            </a:fld>
            <a:endParaRPr lang="en-US" altLang="zh-CN"/>
          </a:p>
        </p:txBody>
      </p:sp>
      <p:sp>
        <p:nvSpPr>
          <p:cNvPr id="32770" name="Rectangle 2"/>
          <p:cNvSpPr>
            <a:spLocks noChangeArrowheads="1"/>
          </p:cNvSpPr>
          <p:nvPr/>
        </p:nvSpPr>
        <p:spPr bwMode="auto">
          <a:xfrm>
            <a:off x="395288" y="260350"/>
            <a:ext cx="8748712" cy="651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0000"/>
              </a:lnSpc>
              <a:buFontTx/>
              <a:buChar char="•"/>
            </a:pPr>
            <a:r>
              <a:rPr kumimoji="1" lang="zh-CN" altLang="en-US" sz="3200" b="1">
                <a:latin typeface="Times New Roman" pitchFamily="18" charset="0"/>
              </a:rPr>
              <a:t>专用</a:t>
            </a:r>
            <a:r>
              <a:rPr kumimoji="1" lang="en-US" altLang="zh-CN" sz="3200" b="1">
                <a:latin typeface="Times New Roman" pitchFamily="18" charset="0"/>
              </a:rPr>
              <a:t>DSP</a:t>
            </a:r>
            <a:r>
              <a:rPr kumimoji="1" lang="zh-CN" altLang="en-US" sz="3200" b="1">
                <a:latin typeface="Times New Roman" pitchFamily="18" charset="0"/>
              </a:rPr>
              <a:t>芯片实现</a:t>
            </a:r>
          </a:p>
          <a:p>
            <a:pPr lvl="1" algn="l">
              <a:lnSpc>
                <a:spcPct val="120000"/>
              </a:lnSpc>
              <a:buFontTx/>
              <a:buChar char="•"/>
            </a:pPr>
            <a:r>
              <a:rPr kumimoji="1" lang="zh-CN" altLang="en-US" sz="3200" b="1">
                <a:latin typeface="Times New Roman" pitchFamily="18" charset="0"/>
              </a:rPr>
              <a:t>针对某一种应用专门设计的</a:t>
            </a:r>
            <a:r>
              <a:rPr kumimoji="1" lang="en-US" altLang="zh-CN" sz="3200" b="1">
                <a:latin typeface="Times New Roman" pitchFamily="18" charset="0"/>
              </a:rPr>
              <a:t>DSP</a:t>
            </a:r>
            <a:r>
              <a:rPr kumimoji="1" lang="zh-CN" altLang="en-US" sz="3200" b="1">
                <a:latin typeface="Times New Roman" pitchFamily="18" charset="0"/>
              </a:rPr>
              <a:t>芯片</a:t>
            </a:r>
          </a:p>
          <a:p>
            <a:pPr lvl="1" algn="l">
              <a:lnSpc>
                <a:spcPct val="120000"/>
              </a:lnSpc>
              <a:buFontTx/>
              <a:buChar char="•"/>
            </a:pPr>
            <a:r>
              <a:rPr kumimoji="1" lang="zh-CN" altLang="en-US" sz="3200" b="1">
                <a:latin typeface="Times New Roman" pitchFamily="18" charset="0"/>
              </a:rPr>
              <a:t>优点：处理速度快，实时性强</a:t>
            </a:r>
          </a:p>
          <a:p>
            <a:pPr lvl="1" algn="l">
              <a:lnSpc>
                <a:spcPct val="120000"/>
              </a:lnSpc>
              <a:buFontTx/>
              <a:buChar char="•"/>
            </a:pPr>
            <a:r>
              <a:rPr kumimoji="1" lang="zh-CN" altLang="en-US" sz="3200" b="1">
                <a:latin typeface="Times New Roman" pitchFamily="18" charset="0"/>
              </a:rPr>
              <a:t>缺点：灵活性差，都是定点运算，动态范围</a:t>
            </a:r>
          </a:p>
          <a:p>
            <a:pPr lvl="1" algn="l">
              <a:lnSpc>
                <a:spcPct val="120000"/>
              </a:lnSpc>
            </a:pPr>
            <a:r>
              <a:rPr kumimoji="1" lang="zh-CN" altLang="en-US" sz="3200" b="1">
                <a:latin typeface="Times New Roman" pitchFamily="18" charset="0"/>
              </a:rPr>
              <a:t>              和精度都较差。</a:t>
            </a:r>
          </a:p>
          <a:p>
            <a:pPr lvl="1" algn="l">
              <a:lnSpc>
                <a:spcPct val="120000"/>
              </a:lnSpc>
              <a:buFontTx/>
              <a:buChar char="•"/>
            </a:pPr>
            <a:endParaRPr kumimoji="1" lang="zh-CN" altLang="en-US" sz="3200" b="1">
              <a:latin typeface="Times New Roman" pitchFamily="18" charset="0"/>
            </a:endParaRPr>
          </a:p>
          <a:p>
            <a:pPr algn="l">
              <a:lnSpc>
                <a:spcPct val="120000"/>
              </a:lnSpc>
              <a:buFontTx/>
              <a:buChar char="•"/>
            </a:pPr>
            <a:r>
              <a:rPr kumimoji="1" lang="zh-CN" altLang="en-US" sz="3200" b="1">
                <a:latin typeface="Times New Roman" pitchFamily="18" charset="0"/>
              </a:rPr>
              <a:t>通用</a:t>
            </a:r>
            <a:r>
              <a:rPr kumimoji="1" lang="en-US" altLang="zh-CN" sz="3200" b="1">
                <a:latin typeface="Times New Roman" pitchFamily="18" charset="0"/>
              </a:rPr>
              <a:t>DSP</a:t>
            </a:r>
            <a:r>
              <a:rPr kumimoji="1" lang="zh-CN" altLang="en-US" sz="3200" b="1">
                <a:latin typeface="Times New Roman" pitchFamily="18" charset="0"/>
              </a:rPr>
              <a:t>芯片实现</a:t>
            </a:r>
          </a:p>
          <a:p>
            <a:pPr lvl="1" algn="l">
              <a:lnSpc>
                <a:spcPct val="120000"/>
              </a:lnSpc>
              <a:buFontTx/>
              <a:buChar char="•"/>
            </a:pPr>
            <a:r>
              <a:rPr kumimoji="1" lang="zh-CN" altLang="en-US" sz="3200" b="1">
                <a:latin typeface="Times New Roman" pitchFamily="18" charset="0"/>
              </a:rPr>
              <a:t>专用指令＋软件编程的</a:t>
            </a:r>
            <a:r>
              <a:rPr kumimoji="1" lang="en-US" altLang="zh-CN" sz="3200" b="1">
                <a:latin typeface="Times New Roman" pitchFamily="18" charset="0"/>
              </a:rPr>
              <a:t>DSPs</a:t>
            </a:r>
          </a:p>
          <a:p>
            <a:pPr lvl="1" algn="l">
              <a:lnSpc>
                <a:spcPct val="120000"/>
              </a:lnSpc>
              <a:buFontTx/>
              <a:buChar char="•"/>
            </a:pPr>
            <a:r>
              <a:rPr kumimoji="1" lang="zh-CN" altLang="en-US" sz="3200" b="1">
                <a:latin typeface="Times New Roman" pitchFamily="18" charset="0"/>
              </a:rPr>
              <a:t>兼顾软件实现和通用</a:t>
            </a:r>
            <a:r>
              <a:rPr kumimoji="1" lang="en-US" altLang="zh-CN" sz="3200" b="1">
                <a:latin typeface="Times New Roman" pitchFamily="18" charset="0"/>
              </a:rPr>
              <a:t>DSPs</a:t>
            </a:r>
            <a:r>
              <a:rPr kumimoji="1" lang="zh-CN" altLang="en-US" sz="3200" b="1">
                <a:latin typeface="Times New Roman" pitchFamily="18" charset="0"/>
              </a:rPr>
              <a:t>实现的优点</a:t>
            </a:r>
          </a:p>
          <a:p>
            <a:pPr lvl="1" algn="l">
              <a:lnSpc>
                <a:spcPct val="120000"/>
              </a:lnSpc>
              <a:buFontTx/>
              <a:buChar char="•"/>
            </a:pPr>
            <a:r>
              <a:rPr kumimoji="1" lang="zh-CN" altLang="en-US" sz="3200" b="1">
                <a:latin typeface="Times New Roman" pitchFamily="18" charset="0"/>
              </a:rPr>
              <a:t>优点：灵活性强，处理速度快，能力强，实</a:t>
            </a:r>
          </a:p>
          <a:p>
            <a:pPr lvl="1" algn="l">
              <a:lnSpc>
                <a:spcPct val="120000"/>
              </a:lnSpc>
            </a:pPr>
            <a:r>
              <a:rPr kumimoji="1" lang="zh-CN" altLang="en-US" sz="3200" b="1">
                <a:latin typeface="Times New Roman" pitchFamily="18" charset="0"/>
              </a:rPr>
              <a:t>              时性强。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 calcmode="lin" valueType="num">
                                      <p:cBhvr additive="base">
                                        <p:cTn id="7" dur="500" fill="hold"/>
                                        <p:tgtEl>
                                          <p:spTgt spid="327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2770">
                                            <p:txEl>
                                              <p:pRg st="1" end="1"/>
                                            </p:txEl>
                                          </p:spTgt>
                                        </p:tgtEl>
                                        <p:attrNameLst>
                                          <p:attrName>style.visibility</p:attrName>
                                        </p:attrNameLst>
                                      </p:cBhvr>
                                      <p:to>
                                        <p:strVal val="visible"/>
                                      </p:to>
                                    </p:set>
                                    <p:anim calcmode="lin" valueType="num">
                                      <p:cBhvr additive="base">
                                        <p:cTn id="13" dur="500" fill="hold"/>
                                        <p:tgtEl>
                                          <p:spTgt spid="3277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7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2770">
                                            <p:txEl>
                                              <p:pRg st="2" end="2"/>
                                            </p:txEl>
                                          </p:spTgt>
                                        </p:tgtEl>
                                        <p:attrNameLst>
                                          <p:attrName>style.visibility</p:attrName>
                                        </p:attrNameLst>
                                      </p:cBhvr>
                                      <p:to>
                                        <p:strVal val="visible"/>
                                      </p:to>
                                    </p:set>
                                    <p:anim calcmode="lin" valueType="num">
                                      <p:cBhvr additive="base">
                                        <p:cTn id="19" dur="5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2770">
                                            <p:txEl>
                                              <p:pRg st="3" end="3"/>
                                            </p:txEl>
                                          </p:spTgt>
                                        </p:tgtEl>
                                        <p:attrNameLst>
                                          <p:attrName>style.visibility</p:attrName>
                                        </p:attrNameLst>
                                      </p:cBhvr>
                                      <p:to>
                                        <p:strVal val="visible"/>
                                      </p:to>
                                    </p:set>
                                    <p:anim calcmode="lin" valueType="num">
                                      <p:cBhvr additive="base">
                                        <p:cTn id="25" dur="5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770">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2770">
                                            <p:txEl>
                                              <p:pRg st="4" end="4"/>
                                            </p:txEl>
                                          </p:spTgt>
                                        </p:tgtEl>
                                        <p:attrNameLst>
                                          <p:attrName>style.visibility</p:attrName>
                                        </p:attrNameLst>
                                      </p:cBhvr>
                                      <p:to>
                                        <p:strVal val="visible"/>
                                      </p:to>
                                    </p:set>
                                    <p:anim calcmode="lin" valueType="num">
                                      <p:cBhvr additive="base">
                                        <p:cTn id="29" dur="500" fill="hold"/>
                                        <p:tgtEl>
                                          <p:spTgt spid="32770">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27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32770">
                                            <p:txEl>
                                              <p:pRg st="6" end="6"/>
                                            </p:txEl>
                                          </p:spTgt>
                                        </p:tgtEl>
                                        <p:attrNameLst>
                                          <p:attrName>style.visibility</p:attrName>
                                        </p:attrNameLst>
                                      </p:cBhvr>
                                      <p:to>
                                        <p:strVal val="visible"/>
                                      </p:to>
                                    </p:set>
                                    <p:anim calcmode="lin" valueType="num">
                                      <p:cBhvr additive="base">
                                        <p:cTn id="35" dur="500" fill="hold"/>
                                        <p:tgtEl>
                                          <p:spTgt spid="32770">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277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32770">
                                            <p:txEl>
                                              <p:pRg st="7" end="7"/>
                                            </p:txEl>
                                          </p:spTgt>
                                        </p:tgtEl>
                                        <p:attrNameLst>
                                          <p:attrName>style.visibility</p:attrName>
                                        </p:attrNameLst>
                                      </p:cBhvr>
                                      <p:to>
                                        <p:strVal val="visible"/>
                                      </p:to>
                                    </p:set>
                                    <p:anim calcmode="lin" valueType="num">
                                      <p:cBhvr additive="base">
                                        <p:cTn id="41" dur="500" fill="hold"/>
                                        <p:tgtEl>
                                          <p:spTgt spid="32770">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277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32770">
                                            <p:txEl>
                                              <p:pRg st="8" end="8"/>
                                            </p:txEl>
                                          </p:spTgt>
                                        </p:tgtEl>
                                        <p:attrNameLst>
                                          <p:attrName>style.visibility</p:attrName>
                                        </p:attrNameLst>
                                      </p:cBhvr>
                                      <p:to>
                                        <p:strVal val="visible"/>
                                      </p:to>
                                    </p:set>
                                    <p:anim calcmode="lin" valueType="num">
                                      <p:cBhvr additive="base">
                                        <p:cTn id="47" dur="500" fill="hold"/>
                                        <p:tgtEl>
                                          <p:spTgt spid="32770">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277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32770">
                                            <p:txEl>
                                              <p:pRg st="9" end="9"/>
                                            </p:txEl>
                                          </p:spTgt>
                                        </p:tgtEl>
                                        <p:attrNameLst>
                                          <p:attrName>style.visibility</p:attrName>
                                        </p:attrNameLst>
                                      </p:cBhvr>
                                      <p:to>
                                        <p:strVal val="visible"/>
                                      </p:to>
                                    </p:set>
                                    <p:anim calcmode="lin" valueType="num">
                                      <p:cBhvr additive="base">
                                        <p:cTn id="53" dur="500" fill="hold"/>
                                        <p:tgtEl>
                                          <p:spTgt spid="32770">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2770">
                                            <p:txEl>
                                              <p:pRg st="9" end="9"/>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2770">
                                            <p:txEl>
                                              <p:pRg st="10" end="10"/>
                                            </p:txEl>
                                          </p:spTgt>
                                        </p:tgtEl>
                                        <p:attrNameLst>
                                          <p:attrName>style.visibility</p:attrName>
                                        </p:attrNameLst>
                                      </p:cBhvr>
                                      <p:to>
                                        <p:strVal val="visible"/>
                                      </p:to>
                                    </p:set>
                                    <p:anim calcmode="lin" valueType="num">
                                      <p:cBhvr additive="base">
                                        <p:cTn id="57" dur="500" fill="hold"/>
                                        <p:tgtEl>
                                          <p:spTgt spid="32770">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2770">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EEE8FAF-F860-4CBC-A738-51925C7201BF}" type="slidenum">
              <a:rPr lang="en-US" altLang="zh-CN"/>
              <a:pPr/>
              <a:t>45</a:t>
            </a:fld>
            <a:endParaRPr lang="en-US" altLang="zh-CN"/>
          </a:p>
        </p:txBody>
      </p:sp>
      <p:sp>
        <p:nvSpPr>
          <p:cNvPr id="74754" name="Rectangle 2"/>
          <p:cNvSpPr>
            <a:spLocks noGrp="1" noChangeArrowheads="1"/>
          </p:cNvSpPr>
          <p:nvPr>
            <p:ph type="title"/>
          </p:nvPr>
        </p:nvSpPr>
        <p:spPr>
          <a:xfrm>
            <a:off x="827088" y="404813"/>
            <a:ext cx="7107237" cy="838200"/>
          </a:xfrm>
        </p:spPr>
        <p:txBody>
          <a:bodyPr/>
          <a:lstStyle/>
          <a:p>
            <a:r>
              <a:rPr lang="zh-CN" altLang="en-US" sz="3200" b="1">
                <a:solidFill>
                  <a:schemeClr val="tx1"/>
                </a:solidFill>
                <a:latin typeface="楷体_GB2312" pitchFamily="49" charset="-122"/>
                <a:ea typeface="楷体_GB2312" pitchFamily="49" charset="-122"/>
              </a:rPr>
              <a:t>通用</a:t>
            </a:r>
            <a:r>
              <a:rPr lang="en-US" altLang="en-US" sz="3200" b="1">
                <a:solidFill>
                  <a:schemeClr val="tx1"/>
                </a:solidFill>
                <a:latin typeface="楷体_GB2312" pitchFamily="49" charset="-122"/>
                <a:ea typeface="楷体_GB2312" pitchFamily="49" charset="-122"/>
              </a:rPr>
              <a:t>DSP</a:t>
            </a:r>
            <a:r>
              <a:rPr lang="zh-CN" altLang="en-US" sz="3200" b="1">
                <a:solidFill>
                  <a:schemeClr val="tx1"/>
                </a:solidFill>
                <a:latin typeface="楷体_GB2312" pitchFamily="49" charset="-122"/>
                <a:ea typeface="楷体_GB2312" pitchFamily="49" charset="-122"/>
              </a:rPr>
              <a:t>芯片</a:t>
            </a:r>
          </a:p>
        </p:txBody>
      </p:sp>
      <p:sp>
        <p:nvSpPr>
          <p:cNvPr id="74755" name="Rectangle 3"/>
          <p:cNvSpPr>
            <a:spLocks noGrp="1" noChangeArrowheads="1"/>
          </p:cNvSpPr>
          <p:nvPr>
            <p:ph type="body" idx="1"/>
          </p:nvPr>
        </p:nvSpPr>
        <p:spPr>
          <a:xfrm>
            <a:off x="611188" y="1484313"/>
            <a:ext cx="7924800" cy="5111750"/>
          </a:xfrm>
        </p:spPr>
        <p:txBody>
          <a:bodyPr/>
          <a:lstStyle/>
          <a:p>
            <a:pPr algn="just">
              <a:lnSpc>
                <a:spcPct val="110000"/>
              </a:lnSpc>
            </a:pPr>
            <a:r>
              <a:rPr lang="zh-CN" altLang="en-US" sz="2800" b="1" dirty="0">
                <a:latin typeface="Times New Roman" pitchFamily="18" charset="0"/>
                <a:ea typeface="楷体_GB2312" pitchFamily="49" charset="-122"/>
              </a:rPr>
              <a:t>通用</a:t>
            </a:r>
            <a:r>
              <a:rPr lang="en-US" altLang="en-US" sz="2800" b="1" dirty="0">
                <a:latin typeface="Times New Roman" pitchFamily="18" charset="0"/>
                <a:ea typeface="楷体_GB2312" pitchFamily="49" charset="-122"/>
              </a:rPr>
              <a:t>DSP</a:t>
            </a:r>
            <a:r>
              <a:rPr lang="zh-CN" altLang="en-US" sz="2800" b="1" dirty="0">
                <a:latin typeface="Times New Roman" pitchFamily="18" charset="0"/>
                <a:ea typeface="楷体_GB2312" pitchFamily="49" charset="-122"/>
              </a:rPr>
              <a:t>芯片内部带有</a:t>
            </a:r>
            <a:r>
              <a:rPr lang="zh-CN" altLang="en-US" sz="2800" b="1" dirty="0" smtClean="0">
                <a:latin typeface="Times New Roman" pitchFamily="18" charset="0"/>
                <a:ea typeface="楷体_GB2312" pitchFamily="49" charset="-122"/>
              </a:rPr>
              <a:t>乘法器、累加器</a:t>
            </a:r>
            <a:r>
              <a:rPr lang="zh-CN" altLang="en-US" sz="2800" b="1" dirty="0">
                <a:latin typeface="Times New Roman" pitchFamily="18" charset="0"/>
                <a:ea typeface="楷体_GB2312" pitchFamily="49" charset="-122"/>
              </a:rPr>
              <a:t>，采用流水线工作方式及并行结构，多总线速度快。配有适于信号处理的指令</a:t>
            </a:r>
            <a:r>
              <a:rPr lang="en-US" altLang="zh-CN" sz="2800" b="1" dirty="0">
                <a:latin typeface="Times New Roman" pitchFamily="18" charset="0"/>
                <a:ea typeface="楷体_GB2312" pitchFamily="49" charset="-122"/>
              </a:rPr>
              <a:t>(</a:t>
            </a:r>
            <a:r>
              <a:rPr lang="zh-CN" altLang="en-US" sz="2800" b="1" dirty="0">
                <a:latin typeface="Times New Roman" pitchFamily="18" charset="0"/>
                <a:ea typeface="楷体_GB2312" pitchFamily="49" charset="-122"/>
              </a:rPr>
              <a:t>如</a:t>
            </a:r>
            <a:r>
              <a:rPr lang="en-US" altLang="en-US" sz="2800" b="1" dirty="0">
                <a:latin typeface="Times New Roman" pitchFamily="18" charset="0"/>
                <a:ea typeface="楷体_GB2312" pitchFamily="49" charset="-122"/>
              </a:rPr>
              <a:t>FFT</a:t>
            </a:r>
            <a:r>
              <a:rPr lang="zh-CN" altLang="en-US" sz="2800" b="1" dirty="0">
                <a:latin typeface="Times New Roman" pitchFamily="18" charset="0"/>
                <a:ea typeface="楷体_GB2312" pitchFamily="49" charset="-122"/>
              </a:rPr>
              <a:t>指令</a:t>
            </a:r>
            <a:r>
              <a:rPr lang="en-US" altLang="zh-CN" sz="2800" b="1" dirty="0">
                <a:latin typeface="Times New Roman" pitchFamily="18" charset="0"/>
                <a:ea typeface="楷体_GB2312" pitchFamily="49" charset="-122"/>
              </a:rPr>
              <a:t>)</a:t>
            </a:r>
            <a:r>
              <a:rPr lang="zh-CN" altLang="en-US" sz="2800" b="1" dirty="0">
                <a:latin typeface="Times New Roman" pitchFamily="18" charset="0"/>
                <a:ea typeface="楷体_GB2312" pitchFamily="49" charset="-122"/>
              </a:rPr>
              <a:t>等。</a:t>
            </a:r>
          </a:p>
          <a:p>
            <a:pPr algn="just">
              <a:lnSpc>
                <a:spcPct val="110000"/>
              </a:lnSpc>
            </a:pPr>
            <a:r>
              <a:rPr lang="zh-CN" altLang="en-US" sz="2800" b="1" dirty="0">
                <a:latin typeface="Times New Roman" pitchFamily="18" charset="0"/>
                <a:ea typeface="楷体_GB2312" pitchFamily="49" charset="-122"/>
              </a:rPr>
              <a:t>目前市场上的</a:t>
            </a:r>
            <a:r>
              <a:rPr lang="en-US" altLang="en-US" sz="2800" b="1" dirty="0">
                <a:latin typeface="Times New Roman" pitchFamily="18" charset="0"/>
                <a:ea typeface="楷体_GB2312" pitchFamily="49" charset="-122"/>
              </a:rPr>
              <a:t>DSP</a:t>
            </a:r>
            <a:r>
              <a:rPr lang="zh-CN" altLang="en-US" sz="2800" b="1" dirty="0">
                <a:latin typeface="Times New Roman" pitchFamily="18" charset="0"/>
                <a:ea typeface="楷体_GB2312" pitchFamily="49" charset="-122"/>
              </a:rPr>
              <a:t>芯片有：</a:t>
            </a:r>
          </a:p>
          <a:p>
            <a:pPr algn="just">
              <a:lnSpc>
                <a:spcPct val="110000"/>
              </a:lnSpc>
            </a:pPr>
            <a:r>
              <a:rPr lang="zh-CN" altLang="en-US" sz="2800" b="1" dirty="0">
                <a:latin typeface="Times New Roman" pitchFamily="18" charset="0"/>
                <a:ea typeface="楷体_GB2312" pitchFamily="49" charset="-122"/>
              </a:rPr>
              <a:t>美国德州仪器公司</a:t>
            </a:r>
            <a:r>
              <a:rPr lang="en-US" altLang="zh-CN" sz="2800" b="1" dirty="0">
                <a:latin typeface="Times New Roman" pitchFamily="18" charset="0"/>
                <a:ea typeface="楷体_GB2312" pitchFamily="49" charset="-122"/>
              </a:rPr>
              <a:t>(</a:t>
            </a:r>
            <a:r>
              <a:rPr lang="en-US" altLang="en-US" sz="2800" b="1" dirty="0">
                <a:latin typeface="Times New Roman" pitchFamily="18" charset="0"/>
                <a:ea typeface="楷体_GB2312" pitchFamily="49" charset="-122"/>
              </a:rPr>
              <a:t>TI</a:t>
            </a:r>
            <a:r>
              <a:rPr lang="en-US" altLang="en-US" sz="2800" b="1" dirty="0" smtClean="0">
                <a:latin typeface="Times New Roman" pitchFamily="18" charset="0"/>
                <a:ea typeface="楷体_GB2312" pitchFamily="49" charset="-122"/>
              </a:rPr>
              <a:t>): TMS320CX</a:t>
            </a:r>
            <a:r>
              <a:rPr lang="zh-CN" altLang="en-US" sz="2800" b="1" dirty="0" smtClean="0">
                <a:latin typeface="Times New Roman" pitchFamily="18" charset="0"/>
                <a:ea typeface="楷体_GB2312" pitchFamily="49" charset="-122"/>
              </a:rPr>
              <a:t>系列还有</a:t>
            </a:r>
            <a:r>
              <a:rPr lang="en-US" altLang="en-US" sz="2800" b="1" dirty="0">
                <a:latin typeface="Times New Roman" pitchFamily="18" charset="0"/>
                <a:ea typeface="楷体_GB2312" pitchFamily="49" charset="-122"/>
              </a:rPr>
              <a:t>AT&amp;T</a:t>
            </a:r>
            <a:r>
              <a:rPr lang="zh-CN" altLang="en-US" sz="2800" b="1" dirty="0">
                <a:latin typeface="Times New Roman" pitchFamily="18" charset="0"/>
                <a:ea typeface="楷体_GB2312" pitchFamily="49" charset="-122"/>
              </a:rPr>
              <a:t>公司</a:t>
            </a:r>
            <a:r>
              <a:rPr lang="en-US" altLang="zh-CN" sz="2800" b="1" dirty="0">
                <a:latin typeface="Times New Roman" pitchFamily="18" charset="0"/>
                <a:ea typeface="楷体_GB2312" pitchFamily="49" charset="-122"/>
              </a:rPr>
              <a:t>dsp16</a:t>
            </a:r>
            <a:r>
              <a:rPr lang="en-US" altLang="zh-CN" sz="2800" b="1" dirty="0" smtClean="0">
                <a:latin typeface="Times New Roman" pitchFamily="18" charset="0"/>
                <a:ea typeface="楷体_GB2312" pitchFamily="49" charset="-122"/>
              </a:rPr>
              <a:t>, dsp32</a:t>
            </a:r>
            <a:r>
              <a:rPr lang="zh-CN" altLang="zh-CN" sz="2800" b="1" dirty="0">
                <a:latin typeface="Times New Roman" pitchFamily="18" charset="0"/>
                <a:ea typeface="楷体_GB2312" pitchFamily="49" charset="-122"/>
              </a:rPr>
              <a:t>系列</a:t>
            </a:r>
            <a:endParaRPr lang="zh-CN" altLang="en-US" sz="2800" b="1" dirty="0">
              <a:latin typeface="Times New Roman" pitchFamily="18" charset="0"/>
              <a:ea typeface="楷体_GB2312" pitchFamily="49" charset="-122"/>
            </a:endParaRPr>
          </a:p>
          <a:p>
            <a:pPr algn="just">
              <a:lnSpc>
                <a:spcPct val="110000"/>
              </a:lnSpc>
            </a:pPr>
            <a:r>
              <a:rPr lang="en-US" altLang="zh-CN" sz="2800" b="1" dirty="0">
                <a:latin typeface="Times New Roman" pitchFamily="18" charset="0"/>
                <a:ea typeface="楷体_GB2312" pitchFamily="49" charset="-122"/>
              </a:rPr>
              <a:t>Motorola</a:t>
            </a:r>
            <a:r>
              <a:rPr lang="zh-CN" altLang="zh-CN" sz="2800" b="1" dirty="0">
                <a:latin typeface="Times New Roman" pitchFamily="18" charset="0"/>
                <a:ea typeface="楷体_GB2312" pitchFamily="49" charset="-122"/>
              </a:rPr>
              <a:t>公司的</a:t>
            </a:r>
            <a:r>
              <a:rPr lang="en-US" altLang="zh-CN" sz="2800" b="1" dirty="0">
                <a:latin typeface="Times New Roman" pitchFamily="18" charset="0"/>
                <a:ea typeface="楷体_GB2312" pitchFamily="49" charset="-122"/>
              </a:rPr>
              <a:t>dsp56x</a:t>
            </a:r>
            <a:r>
              <a:rPr lang="en-US" altLang="zh-CN" sz="2800" b="1" dirty="0" smtClean="0">
                <a:latin typeface="Times New Roman" pitchFamily="18" charset="0"/>
                <a:ea typeface="楷体_GB2312" pitchFamily="49" charset="-122"/>
              </a:rPr>
              <a:t>, dsp96x</a:t>
            </a:r>
            <a:r>
              <a:rPr lang="zh-CN" altLang="zh-CN" sz="2800" b="1" dirty="0">
                <a:latin typeface="Times New Roman" pitchFamily="18" charset="0"/>
                <a:ea typeface="楷体_GB2312" pitchFamily="49" charset="-122"/>
              </a:rPr>
              <a:t>系列</a:t>
            </a:r>
          </a:p>
          <a:p>
            <a:pPr algn="just">
              <a:lnSpc>
                <a:spcPct val="110000"/>
              </a:lnSpc>
            </a:pPr>
            <a:r>
              <a:rPr lang="en-US" altLang="zh-CN" sz="2800" b="1" dirty="0">
                <a:latin typeface="Times New Roman" pitchFamily="18" charset="0"/>
                <a:ea typeface="楷体_GB2312" pitchFamily="49" charset="-122"/>
              </a:rPr>
              <a:t>AD</a:t>
            </a:r>
            <a:r>
              <a:rPr lang="zh-CN" altLang="zh-CN" sz="2800" b="1" dirty="0">
                <a:latin typeface="Times New Roman" pitchFamily="18" charset="0"/>
                <a:ea typeface="楷体_GB2312" pitchFamily="49" charset="-122"/>
              </a:rPr>
              <a:t>公司的</a:t>
            </a:r>
            <a:r>
              <a:rPr lang="en-US" altLang="zh-CN" sz="2800" b="1" dirty="0">
                <a:latin typeface="Times New Roman" pitchFamily="18" charset="0"/>
                <a:ea typeface="楷体_GB2312" pitchFamily="49" charset="-122"/>
              </a:rPr>
              <a:t>ADSP21X</a:t>
            </a:r>
            <a:r>
              <a:rPr lang="en-US" altLang="zh-CN" sz="2800" b="1" dirty="0" smtClean="0">
                <a:latin typeface="Times New Roman" pitchFamily="18" charset="0"/>
                <a:ea typeface="楷体_GB2312" pitchFamily="49" charset="-122"/>
              </a:rPr>
              <a:t>, ADSP210X</a:t>
            </a:r>
            <a:r>
              <a:rPr lang="zh-CN" altLang="en-US" sz="2800" b="1" dirty="0" smtClean="0">
                <a:latin typeface="Times New Roman" pitchFamily="18" charset="0"/>
                <a:ea typeface="楷体_GB2312" pitchFamily="49" charset="-122"/>
              </a:rPr>
              <a:t>系列</a:t>
            </a:r>
            <a:endParaRPr lang="en-US" altLang="zh-CN" sz="2800" b="1" dirty="0" smtClean="0">
              <a:latin typeface="Times New Roman" pitchFamily="18" charset="0"/>
              <a:ea typeface="楷体_GB2312" pitchFamily="49" charset="-122"/>
            </a:endParaRPr>
          </a:p>
          <a:p>
            <a:pPr algn="just">
              <a:lnSpc>
                <a:spcPct val="110000"/>
              </a:lnSpc>
            </a:pPr>
            <a:r>
              <a:rPr lang="zh-CN" altLang="en-US" sz="2800" b="1" dirty="0" smtClean="0">
                <a:latin typeface="Times New Roman" pitchFamily="18" charset="0"/>
                <a:ea typeface="楷体_GB2312" pitchFamily="49" charset="-122"/>
              </a:rPr>
              <a:t>国产</a:t>
            </a:r>
            <a:r>
              <a:rPr lang="en-US" altLang="zh-CN" sz="2800" b="1" dirty="0" smtClean="0">
                <a:latin typeface="Times New Roman" pitchFamily="18" charset="0"/>
                <a:ea typeface="楷体_GB2312" pitchFamily="49" charset="-122"/>
              </a:rPr>
              <a:t>DSP</a:t>
            </a:r>
            <a:r>
              <a:rPr lang="zh-CN" altLang="en-US" sz="2800" b="1" dirty="0" smtClean="0">
                <a:latin typeface="Times New Roman" pitchFamily="18" charset="0"/>
                <a:ea typeface="楷体_GB2312" pitchFamily="49" charset="-122"/>
              </a:rPr>
              <a:t>芯片有，但较少</a:t>
            </a:r>
            <a:endParaRPr lang="zh-CN" altLang="en-US" sz="2800" b="1" dirty="0">
              <a:latin typeface="Times New Roman" pitchFamily="18" charset="0"/>
              <a:ea typeface="楷体_GB2312" pitchFamily="49"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AEC731E-1F3B-4C6F-ACA4-9A9AAA4F3820}" type="slidenum">
              <a:rPr lang="en-US" altLang="zh-CN">
                <a:latin typeface="Times New Roman" panose="02020603050405020304" pitchFamily="18" charset="0"/>
                <a:cs typeface="Times New Roman" panose="02020603050405020304" pitchFamily="18" charset="0"/>
              </a:rPr>
              <a:pPr/>
              <a:t>46</a:t>
            </a:fld>
            <a:endParaRPr lang="en-US" altLang="zh-CN">
              <a:latin typeface="Times New Roman" panose="02020603050405020304" pitchFamily="18" charset="0"/>
              <a:cs typeface="Times New Roman" panose="02020603050405020304" pitchFamily="18" charset="0"/>
            </a:endParaRPr>
          </a:p>
        </p:txBody>
      </p:sp>
      <p:sp>
        <p:nvSpPr>
          <p:cNvPr id="54274" name="Rectangle 2"/>
          <p:cNvSpPr>
            <a:spLocks noGrp="1" noChangeArrowheads="1"/>
          </p:cNvSpPr>
          <p:nvPr>
            <p:ph type="body" idx="1"/>
          </p:nvPr>
        </p:nvSpPr>
        <p:spPr>
          <a:xfrm>
            <a:off x="250825" y="1052513"/>
            <a:ext cx="8686800" cy="4784725"/>
          </a:xfrm>
        </p:spPr>
        <p:txBody>
          <a:bodyPr/>
          <a:lstStyle/>
          <a:p>
            <a:pPr>
              <a:lnSpc>
                <a:spcPct val="120000"/>
              </a:lnSpc>
              <a:buFontTx/>
              <a:buNone/>
            </a:pPr>
            <a:r>
              <a:rPr lang="en-US" altLang="zh-CN" sz="3600" b="1">
                <a:latin typeface="Times New Roman" panose="02020603050405020304" pitchFamily="18" charset="0"/>
                <a:ea typeface="楷体_GB2312" pitchFamily="49" charset="-122"/>
                <a:cs typeface="Times New Roman" panose="02020603050405020304" pitchFamily="18" charset="0"/>
              </a:rPr>
              <a:t>DSP</a:t>
            </a:r>
          </a:p>
          <a:p>
            <a:pPr>
              <a:lnSpc>
                <a:spcPct val="120000"/>
              </a:lnSpc>
              <a:buFontTx/>
              <a:buNone/>
            </a:pPr>
            <a:r>
              <a:rPr lang="zh-CN" altLang="zh-CN" b="1">
                <a:latin typeface="Times New Roman" panose="02020603050405020304" pitchFamily="18" charset="0"/>
                <a:ea typeface="楷体_GB2312" pitchFamily="49" charset="-122"/>
                <a:cs typeface="Times New Roman" panose="02020603050405020304" pitchFamily="18" charset="0"/>
              </a:rPr>
              <a:t>狭义理解可为：Digital Signal Processor </a:t>
            </a:r>
            <a:endParaRPr lang="en-US" altLang="zh-CN" b="1">
              <a:latin typeface="Times New Roman" panose="02020603050405020304" pitchFamily="18" charset="0"/>
              <a:ea typeface="楷体_GB2312" pitchFamily="49" charset="-122"/>
              <a:cs typeface="Times New Roman" panose="02020603050405020304" pitchFamily="18" charset="0"/>
            </a:endParaRPr>
          </a:p>
          <a:p>
            <a:pPr>
              <a:lnSpc>
                <a:spcPct val="120000"/>
              </a:lnSpc>
              <a:buFontTx/>
              <a:buNone/>
            </a:pPr>
            <a:r>
              <a:rPr lang="en-US" altLang="zh-CN" b="1">
                <a:latin typeface="Times New Roman" panose="02020603050405020304" pitchFamily="18" charset="0"/>
                <a:ea typeface="楷体_GB2312" pitchFamily="49" charset="-122"/>
                <a:cs typeface="Times New Roman" panose="02020603050405020304" pitchFamily="18" charset="0"/>
              </a:rPr>
              <a:t>              </a:t>
            </a:r>
            <a:r>
              <a:rPr lang="zh-CN" altLang="zh-CN" b="1">
                <a:latin typeface="Times New Roman" panose="02020603050405020304" pitchFamily="18" charset="0"/>
                <a:ea typeface="楷体_GB2312" pitchFamily="49" charset="-122"/>
                <a:cs typeface="Times New Roman" panose="02020603050405020304" pitchFamily="18" charset="0"/>
              </a:rPr>
              <a:t>数字信号处理器。</a:t>
            </a:r>
            <a:endParaRPr lang="zh-CN" altLang="en-US" b="1">
              <a:latin typeface="Times New Roman" panose="02020603050405020304" pitchFamily="18" charset="0"/>
              <a:ea typeface="楷体_GB2312" pitchFamily="49" charset="-122"/>
              <a:cs typeface="Times New Roman" panose="02020603050405020304" pitchFamily="18" charset="0"/>
            </a:endParaRPr>
          </a:p>
          <a:p>
            <a:pPr>
              <a:lnSpc>
                <a:spcPct val="120000"/>
              </a:lnSpc>
              <a:buFontTx/>
              <a:buNone/>
            </a:pPr>
            <a:r>
              <a:rPr lang="zh-CN" altLang="zh-CN" b="1">
                <a:latin typeface="Times New Roman" panose="02020603050405020304" pitchFamily="18" charset="0"/>
                <a:ea typeface="楷体_GB2312" pitchFamily="49" charset="-122"/>
                <a:cs typeface="Times New Roman" panose="02020603050405020304" pitchFamily="18" charset="0"/>
              </a:rPr>
              <a:t>广义理解可为：Digital Signal Processing</a:t>
            </a:r>
            <a:endParaRPr lang="en-US" altLang="zh-CN" b="1">
              <a:latin typeface="Times New Roman" panose="02020603050405020304" pitchFamily="18" charset="0"/>
              <a:ea typeface="楷体_GB2312" pitchFamily="49" charset="-122"/>
              <a:cs typeface="Times New Roman" panose="02020603050405020304" pitchFamily="18" charset="0"/>
            </a:endParaRPr>
          </a:p>
          <a:p>
            <a:pPr>
              <a:lnSpc>
                <a:spcPct val="120000"/>
              </a:lnSpc>
              <a:buFontTx/>
              <a:buNone/>
            </a:pPr>
            <a:r>
              <a:rPr lang="en-US" altLang="zh-CN" b="1">
                <a:latin typeface="Times New Roman" panose="02020603050405020304" pitchFamily="18" charset="0"/>
                <a:ea typeface="楷体_GB2312" pitchFamily="49" charset="-122"/>
                <a:cs typeface="Times New Roman" panose="02020603050405020304" pitchFamily="18" charset="0"/>
              </a:rPr>
              <a:t>             </a:t>
            </a:r>
            <a:r>
              <a:rPr lang="zh-CN" altLang="zh-CN" b="1">
                <a:latin typeface="Times New Roman" panose="02020603050405020304" pitchFamily="18" charset="0"/>
                <a:ea typeface="楷体_GB2312" pitchFamily="49" charset="-122"/>
                <a:cs typeface="Times New Roman" panose="02020603050405020304" pitchFamily="18" charset="0"/>
              </a:rPr>
              <a:t> 数字信号处理技术。</a:t>
            </a:r>
            <a:endParaRPr lang="zh-CN" altLang="en-US" b="1">
              <a:latin typeface="Times New Roman" panose="02020603050405020304" pitchFamily="18" charset="0"/>
              <a:ea typeface="楷体_GB2312" pitchFamily="49" charset="-122"/>
              <a:cs typeface="Times New Roman" panose="02020603050405020304" pitchFamily="18" charset="0"/>
            </a:endParaRPr>
          </a:p>
          <a:p>
            <a:pPr>
              <a:lnSpc>
                <a:spcPct val="120000"/>
              </a:lnSpc>
              <a:buFontTx/>
              <a:buNone/>
            </a:pPr>
            <a:r>
              <a:rPr lang="zh-CN" altLang="en-US" b="1">
                <a:latin typeface="Times New Roman" panose="02020603050405020304" pitchFamily="18" charset="0"/>
                <a:ea typeface="楷体_GB2312" pitchFamily="49" charset="-122"/>
                <a:cs typeface="Times New Roman" panose="02020603050405020304" pitchFamily="18" charset="0"/>
              </a:rPr>
              <a:t>本课程</a:t>
            </a:r>
            <a:r>
              <a:rPr lang="zh-CN" altLang="zh-CN" b="1">
                <a:latin typeface="Times New Roman" panose="02020603050405020304" pitchFamily="18" charset="0"/>
                <a:ea typeface="楷体_GB2312" pitchFamily="49" charset="-122"/>
                <a:cs typeface="Times New Roman" panose="02020603050405020304" pitchFamily="18" charset="0"/>
              </a:rPr>
              <a:t>我们讨论的DSP的概念是指广义的理解。</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021EA284-A5C7-4AAB-B0FD-988FFFF1A754}" type="slidenum">
              <a:rPr lang="en-US" altLang="zh-CN"/>
              <a:pPr/>
              <a:t>47</a:t>
            </a:fld>
            <a:endParaRPr lang="en-US" altLang="zh-CN"/>
          </a:p>
        </p:txBody>
      </p:sp>
      <p:sp>
        <p:nvSpPr>
          <p:cNvPr id="33794" name="Rectangle 2"/>
          <p:cNvSpPr>
            <a:spLocks noGrp="1" noChangeArrowheads="1"/>
          </p:cNvSpPr>
          <p:nvPr>
            <p:ph type="title"/>
          </p:nvPr>
        </p:nvSpPr>
        <p:spPr>
          <a:xfrm>
            <a:off x="395288" y="260350"/>
            <a:ext cx="7772400" cy="1143000"/>
          </a:xfrm>
        </p:spPr>
        <p:txBody>
          <a:bodyPr/>
          <a:lstStyle/>
          <a:p>
            <a:pPr algn="l"/>
            <a:r>
              <a:rPr lang="zh-CN" altLang="en-US" b="1"/>
              <a:t>四、数字信号处理研究内容</a:t>
            </a:r>
          </a:p>
        </p:txBody>
      </p:sp>
      <p:sp>
        <p:nvSpPr>
          <p:cNvPr id="33795" name="Rectangle 3"/>
          <p:cNvSpPr>
            <a:spLocks noGrp="1" noChangeArrowheads="1"/>
          </p:cNvSpPr>
          <p:nvPr>
            <p:ph type="body" idx="1"/>
          </p:nvPr>
        </p:nvSpPr>
        <p:spPr>
          <a:xfrm>
            <a:off x="1258888" y="1412875"/>
            <a:ext cx="7489825" cy="5111750"/>
          </a:xfrm>
          <a:noFill/>
          <a:ln/>
        </p:spPr>
        <p:txBody>
          <a:bodyPr/>
          <a:lstStyle/>
          <a:p>
            <a:pPr>
              <a:buClr>
                <a:schemeClr val="tx2"/>
              </a:buClr>
              <a:buFont typeface="Wingdings" pitchFamily="2" charset="2"/>
              <a:buChar char="Ø"/>
            </a:pPr>
            <a:r>
              <a:rPr lang="zh-CN" altLang="en-US" sz="2200" b="1">
                <a:solidFill>
                  <a:srgbClr val="FF0000"/>
                </a:solidFill>
              </a:rPr>
              <a:t>离散时间线性移不变系统分析</a:t>
            </a:r>
          </a:p>
          <a:p>
            <a:pPr>
              <a:buClr>
                <a:schemeClr val="tx2"/>
              </a:buClr>
              <a:buFont typeface="Wingdings" pitchFamily="2" charset="2"/>
              <a:buChar char="Ø"/>
            </a:pPr>
            <a:r>
              <a:rPr lang="zh-CN" altLang="en-US" sz="2200" b="1">
                <a:solidFill>
                  <a:srgbClr val="FF0000"/>
                </a:solidFill>
              </a:rPr>
              <a:t>离散时间信号时域及频域分析</a:t>
            </a:r>
          </a:p>
          <a:p>
            <a:pPr>
              <a:buClr>
                <a:schemeClr val="tx2"/>
              </a:buClr>
              <a:buFont typeface="Wingdings" pitchFamily="2" charset="2"/>
              <a:buChar char="Ø"/>
            </a:pPr>
            <a:r>
              <a:rPr lang="zh-CN" altLang="en-US" sz="2200" b="1">
                <a:solidFill>
                  <a:srgbClr val="FF0000"/>
                </a:solidFill>
              </a:rPr>
              <a:t>信号采集、</a:t>
            </a:r>
            <a:r>
              <a:rPr lang="en-US" altLang="zh-CN" sz="2200" b="1">
                <a:solidFill>
                  <a:srgbClr val="FF0000"/>
                </a:solidFill>
              </a:rPr>
              <a:t>A/D</a:t>
            </a:r>
            <a:r>
              <a:rPr lang="zh-CN" altLang="en-US" sz="2200" b="1">
                <a:solidFill>
                  <a:srgbClr val="FF0000"/>
                </a:solidFill>
              </a:rPr>
              <a:t>、</a:t>
            </a:r>
            <a:r>
              <a:rPr lang="en-US" altLang="zh-CN" sz="2200" b="1">
                <a:solidFill>
                  <a:srgbClr val="FF0000"/>
                </a:solidFill>
              </a:rPr>
              <a:t>D/A</a:t>
            </a:r>
            <a:r>
              <a:rPr lang="zh-CN" altLang="en-US" sz="2200" b="1">
                <a:solidFill>
                  <a:srgbClr val="FF0000"/>
                </a:solidFill>
              </a:rPr>
              <a:t>变换、量化噪声理论</a:t>
            </a:r>
          </a:p>
          <a:p>
            <a:pPr>
              <a:buClr>
                <a:schemeClr val="tx2"/>
              </a:buClr>
              <a:buFont typeface="Wingdings" pitchFamily="2" charset="2"/>
              <a:buChar char="Ø"/>
            </a:pPr>
            <a:r>
              <a:rPr lang="zh-CN" altLang="en-US" sz="2200" b="1">
                <a:solidFill>
                  <a:srgbClr val="FF0000"/>
                </a:solidFill>
              </a:rPr>
              <a:t>数字滤波理论</a:t>
            </a:r>
          </a:p>
          <a:p>
            <a:pPr>
              <a:buClr>
                <a:schemeClr val="tx2"/>
              </a:buClr>
              <a:buFont typeface="Wingdings" pitchFamily="2" charset="2"/>
              <a:buChar char="Ø"/>
            </a:pPr>
            <a:r>
              <a:rPr lang="zh-CN" altLang="en-US" sz="2200" b="1">
                <a:solidFill>
                  <a:srgbClr val="FF0000"/>
                </a:solidFill>
              </a:rPr>
              <a:t>功率谱估计与快速傅立叶变换（</a:t>
            </a:r>
            <a:r>
              <a:rPr lang="en-US" altLang="zh-CN" sz="2200" b="1">
                <a:solidFill>
                  <a:srgbClr val="FF0000"/>
                </a:solidFill>
              </a:rPr>
              <a:t>FFT</a:t>
            </a:r>
            <a:r>
              <a:rPr lang="zh-CN" altLang="en-US" sz="2200" b="1">
                <a:solidFill>
                  <a:srgbClr val="FF0000"/>
                </a:solidFill>
              </a:rPr>
              <a:t>）</a:t>
            </a:r>
          </a:p>
          <a:p>
            <a:pPr>
              <a:buClr>
                <a:schemeClr val="tx2"/>
              </a:buClr>
              <a:buFont typeface="Wingdings" pitchFamily="2" charset="2"/>
              <a:buChar char="Ø"/>
            </a:pPr>
            <a:r>
              <a:rPr lang="zh-CN" altLang="en-US" sz="2200" b="1"/>
              <a:t>自适应信号处理</a:t>
            </a:r>
          </a:p>
          <a:p>
            <a:pPr>
              <a:buClr>
                <a:schemeClr val="tx2"/>
              </a:buClr>
              <a:buFont typeface="Wingdings" pitchFamily="2" charset="2"/>
              <a:buChar char="Ø"/>
            </a:pPr>
            <a:r>
              <a:rPr lang="zh-CN" altLang="en-US" sz="2200" b="1"/>
              <a:t>信号估计理论</a:t>
            </a:r>
          </a:p>
          <a:p>
            <a:pPr>
              <a:buClr>
                <a:schemeClr val="tx2"/>
              </a:buClr>
              <a:buFont typeface="Wingdings" pitchFamily="2" charset="2"/>
              <a:buChar char="Ø"/>
            </a:pPr>
            <a:r>
              <a:rPr lang="zh-CN" altLang="en-US" sz="2200" b="1"/>
              <a:t>高阶谱估计与空间谱估计</a:t>
            </a:r>
          </a:p>
          <a:p>
            <a:pPr>
              <a:buClr>
                <a:schemeClr val="tx2"/>
              </a:buClr>
              <a:buFont typeface="Wingdings" pitchFamily="2" charset="2"/>
              <a:buChar char="Ø"/>
            </a:pPr>
            <a:r>
              <a:rPr lang="zh-CN" altLang="en-US" sz="2200" b="1"/>
              <a:t>信号压缩</a:t>
            </a:r>
          </a:p>
          <a:p>
            <a:pPr>
              <a:buClr>
                <a:schemeClr val="tx2"/>
              </a:buClr>
              <a:buFont typeface="Wingdings" pitchFamily="2" charset="2"/>
              <a:buChar char="Ø"/>
            </a:pPr>
            <a:r>
              <a:rPr lang="zh-CN" altLang="en-US" sz="2200" b="1"/>
              <a:t>多维信号处理</a:t>
            </a:r>
          </a:p>
          <a:p>
            <a:pPr>
              <a:buClr>
                <a:schemeClr val="tx2"/>
              </a:buClr>
              <a:buFont typeface="Wingdings" pitchFamily="2" charset="2"/>
              <a:buChar char="Ø"/>
            </a:pPr>
            <a:r>
              <a:rPr lang="zh-CN" altLang="en-US" sz="2200" b="1"/>
              <a:t>数字信号处理实现</a:t>
            </a:r>
          </a:p>
          <a:p>
            <a:pPr>
              <a:buClr>
                <a:schemeClr val="tx2"/>
              </a:buClr>
              <a:buFont typeface="Wingdings" pitchFamily="2" charset="2"/>
              <a:buChar char="Ø"/>
            </a:pPr>
            <a:r>
              <a:rPr lang="zh-CN" altLang="en-US" sz="2200" b="1"/>
              <a:t>数字信号处理应用</a:t>
            </a:r>
          </a:p>
          <a:p>
            <a:pPr>
              <a:buClr>
                <a:schemeClr val="tx2"/>
              </a:buClr>
              <a:buFont typeface="Wingdings" pitchFamily="2" charset="2"/>
              <a:buChar char="Ø"/>
            </a:pPr>
            <a:r>
              <a:rPr lang="zh-CN" altLang="en-US" sz="2200" b="1"/>
              <a:t>等等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3795">
                                            <p:txEl>
                                              <p:pRg st="1" end="1"/>
                                            </p:txEl>
                                          </p:spTgt>
                                        </p:tgtEl>
                                        <p:attrNameLst>
                                          <p:attrName>style.visibility</p:attrName>
                                        </p:attrNameLst>
                                      </p:cBhvr>
                                      <p:to>
                                        <p:strVal val="visible"/>
                                      </p:to>
                                    </p:set>
                                    <p:anim calcmode="lin" valueType="num">
                                      <p:cBhvr additive="base">
                                        <p:cTn id="11" dur="5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379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3795">
                                            <p:txEl>
                                              <p:pRg st="2" end="2"/>
                                            </p:txEl>
                                          </p:spTgt>
                                        </p:tgtEl>
                                        <p:attrNameLst>
                                          <p:attrName>style.visibility</p:attrName>
                                        </p:attrNameLst>
                                      </p:cBhvr>
                                      <p:to>
                                        <p:strVal val="visible"/>
                                      </p:to>
                                    </p:set>
                                    <p:anim calcmode="lin" valueType="num">
                                      <p:cBhvr additive="base">
                                        <p:cTn id="15" dur="5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379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3795">
                                            <p:txEl>
                                              <p:pRg st="3" end="3"/>
                                            </p:txEl>
                                          </p:spTgt>
                                        </p:tgtEl>
                                        <p:attrNameLst>
                                          <p:attrName>style.visibility</p:attrName>
                                        </p:attrNameLst>
                                      </p:cBhvr>
                                      <p:to>
                                        <p:strVal val="visible"/>
                                      </p:to>
                                    </p:set>
                                    <p:anim calcmode="lin" valueType="num">
                                      <p:cBhvr additive="base">
                                        <p:cTn id="19" dur="5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3795">
                                            <p:txEl>
                                              <p:pRg st="4" end="4"/>
                                            </p:txEl>
                                          </p:spTgt>
                                        </p:tgtEl>
                                        <p:attrNameLst>
                                          <p:attrName>style.visibility</p:attrName>
                                        </p:attrNameLst>
                                      </p:cBhvr>
                                      <p:to>
                                        <p:strVal val="visible"/>
                                      </p:to>
                                    </p:set>
                                    <p:anim calcmode="lin" valueType="num">
                                      <p:cBhvr additive="base">
                                        <p:cTn id="23" dur="5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379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3795">
                                            <p:txEl>
                                              <p:pRg st="5" end="5"/>
                                            </p:txEl>
                                          </p:spTgt>
                                        </p:tgtEl>
                                        <p:attrNameLst>
                                          <p:attrName>style.visibility</p:attrName>
                                        </p:attrNameLst>
                                      </p:cBhvr>
                                      <p:to>
                                        <p:strVal val="visible"/>
                                      </p:to>
                                    </p:set>
                                    <p:anim calcmode="lin" valueType="num">
                                      <p:cBhvr additive="base">
                                        <p:cTn id="27" dur="5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3795">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3795">
                                            <p:txEl>
                                              <p:pRg st="6" end="6"/>
                                            </p:txEl>
                                          </p:spTgt>
                                        </p:tgtEl>
                                        <p:attrNameLst>
                                          <p:attrName>style.visibility</p:attrName>
                                        </p:attrNameLst>
                                      </p:cBhvr>
                                      <p:to>
                                        <p:strVal val="visible"/>
                                      </p:to>
                                    </p:set>
                                    <p:anim calcmode="lin" valueType="num">
                                      <p:cBhvr additive="base">
                                        <p:cTn id="31" dur="500" fill="hold"/>
                                        <p:tgtEl>
                                          <p:spTgt spid="3379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795">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3795">
                                            <p:txEl>
                                              <p:pRg st="7" end="7"/>
                                            </p:txEl>
                                          </p:spTgt>
                                        </p:tgtEl>
                                        <p:attrNameLst>
                                          <p:attrName>style.visibility</p:attrName>
                                        </p:attrNameLst>
                                      </p:cBhvr>
                                      <p:to>
                                        <p:strVal val="visible"/>
                                      </p:to>
                                    </p:set>
                                    <p:anim calcmode="lin" valueType="num">
                                      <p:cBhvr additive="base">
                                        <p:cTn id="35" dur="500" fill="hold"/>
                                        <p:tgtEl>
                                          <p:spTgt spid="33795">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3795">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3795">
                                            <p:txEl>
                                              <p:pRg st="8" end="8"/>
                                            </p:txEl>
                                          </p:spTgt>
                                        </p:tgtEl>
                                        <p:attrNameLst>
                                          <p:attrName>style.visibility</p:attrName>
                                        </p:attrNameLst>
                                      </p:cBhvr>
                                      <p:to>
                                        <p:strVal val="visible"/>
                                      </p:to>
                                    </p:set>
                                    <p:anim calcmode="lin" valueType="num">
                                      <p:cBhvr additive="base">
                                        <p:cTn id="39" dur="500" fill="hold"/>
                                        <p:tgtEl>
                                          <p:spTgt spid="33795">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3795">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3795">
                                            <p:txEl>
                                              <p:pRg st="9" end="9"/>
                                            </p:txEl>
                                          </p:spTgt>
                                        </p:tgtEl>
                                        <p:attrNameLst>
                                          <p:attrName>style.visibility</p:attrName>
                                        </p:attrNameLst>
                                      </p:cBhvr>
                                      <p:to>
                                        <p:strVal val="visible"/>
                                      </p:to>
                                    </p:set>
                                    <p:anim calcmode="lin" valueType="num">
                                      <p:cBhvr additive="base">
                                        <p:cTn id="43" dur="500" fill="hold"/>
                                        <p:tgtEl>
                                          <p:spTgt spid="33795">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3795">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3795">
                                            <p:txEl>
                                              <p:pRg st="10" end="10"/>
                                            </p:txEl>
                                          </p:spTgt>
                                        </p:tgtEl>
                                        <p:attrNameLst>
                                          <p:attrName>style.visibility</p:attrName>
                                        </p:attrNameLst>
                                      </p:cBhvr>
                                      <p:to>
                                        <p:strVal val="visible"/>
                                      </p:to>
                                    </p:set>
                                    <p:anim calcmode="lin" valueType="num">
                                      <p:cBhvr additive="base">
                                        <p:cTn id="47" dur="500" fill="hold"/>
                                        <p:tgtEl>
                                          <p:spTgt spid="33795">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3795">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3795">
                                            <p:txEl>
                                              <p:pRg st="11" end="11"/>
                                            </p:txEl>
                                          </p:spTgt>
                                        </p:tgtEl>
                                        <p:attrNameLst>
                                          <p:attrName>style.visibility</p:attrName>
                                        </p:attrNameLst>
                                      </p:cBhvr>
                                      <p:to>
                                        <p:strVal val="visible"/>
                                      </p:to>
                                    </p:set>
                                    <p:anim calcmode="lin" valueType="num">
                                      <p:cBhvr additive="base">
                                        <p:cTn id="51" dur="500" fill="hold"/>
                                        <p:tgtEl>
                                          <p:spTgt spid="33795">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3795">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3795">
                                            <p:txEl>
                                              <p:pRg st="12" end="12"/>
                                            </p:txEl>
                                          </p:spTgt>
                                        </p:tgtEl>
                                        <p:attrNameLst>
                                          <p:attrName>style.visibility</p:attrName>
                                        </p:attrNameLst>
                                      </p:cBhvr>
                                      <p:to>
                                        <p:strVal val="visible"/>
                                      </p:to>
                                    </p:set>
                                    <p:anim calcmode="lin" valueType="num">
                                      <p:cBhvr additive="base">
                                        <p:cTn id="55" dur="500" fill="hold"/>
                                        <p:tgtEl>
                                          <p:spTgt spid="33795">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3795">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3484ED47-D56B-4C90-B6FD-9242FDC6CF81}" type="slidenum">
              <a:rPr lang="en-US" altLang="zh-CN"/>
              <a:pPr/>
              <a:t>48</a:t>
            </a:fld>
            <a:endParaRPr lang="en-US" altLang="zh-CN"/>
          </a:p>
        </p:txBody>
      </p:sp>
      <p:sp>
        <p:nvSpPr>
          <p:cNvPr id="75778" name="Rectangle 2"/>
          <p:cNvSpPr>
            <a:spLocks noGrp="1" noChangeArrowheads="1"/>
          </p:cNvSpPr>
          <p:nvPr>
            <p:ph type="title"/>
          </p:nvPr>
        </p:nvSpPr>
        <p:spPr>
          <a:xfrm>
            <a:off x="179388" y="404813"/>
            <a:ext cx="8458200" cy="685800"/>
          </a:xfrm>
        </p:spPr>
        <p:txBody>
          <a:bodyPr/>
          <a:lstStyle/>
          <a:p>
            <a:r>
              <a:rPr lang="zh-CN" altLang="en-US" sz="2800" b="1" dirty="0">
                <a:solidFill>
                  <a:schemeClr val="tx1"/>
                </a:solidFill>
                <a:ea typeface="楷体_GB2312" pitchFamily="49" charset="-122"/>
              </a:rPr>
              <a:t>五、</a:t>
            </a:r>
            <a:r>
              <a:rPr lang="zh-CN" altLang="en-US" sz="2800" b="1" dirty="0" smtClean="0">
                <a:solidFill>
                  <a:schemeClr val="tx1"/>
                </a:solidFill>
                <a:ea typeface="楷体_GB2312" pitchFamily="49" charset="-122"/>
              </a:rPr>
              <a:t>数字信号处理</a:t>
            </a:r>
            <a:r>
              <a:rPr lang="zh-CN" altLang="en-US" sz="2800" b="1" dirty="0">
                <a:solidFill>
                  <a:schemeClr val="tx1"/>
                </a:solidFill>
                <a:ea typeface="楷体_GB2312" pitchFamily="49" charset="-122"/>
              </a:rPr>
              <a:t>的特点</a:t>
            </a:r>
          </a:p>
        </p:txBody>
      </p:sp>
      <p:sp>
        <p:nvSpPr>
          <p:cNvPr id="75779" name="Rectangle 3"/>
          <p:cNvSpPr>
            <a:spLocks noGrp="1" noChangeArrowheads="1"/>
          </p:cNvSpPr>
          <p:nvPr>
            <p:ph type="body" idx="1"/>
          </p:nvPr>
        </p:nvSpPr>
        <p:spPr>
          <a:xfrm>
            <a:off x="468313" y="1268413"/>
            <a:ext cx="8101012" cy="5589587"/>
          </a:xfrm>
        </p:spPr>
        <p:txBody>
          <a:bodyPr/>
          <a:lstStyle/>
          <a:p>
            <a:pPr>
              <a:lnSpc>
                <a:spcPct val="120000"/>
              </a:lnSpc>
            </a:pPr>
            <a:r>
              <a:rPr lang="zh-CN" altLang="en-US" sz="2800" b="1">
                <a:latin typeface="楷体_GB2312" pitchFamily="49" charset="-122"/>
                <a:ea typeface="楷体_GB2312" pitchFamily="49" charset="-122"/>
              </a:rPr>
              <a:t>与模拟系统</a:t>
            </a:r>
            <a:r>
              <a:rPr lang="en-US" altLang="zh-CN" sz="2800" b="1">
                <a:latin typeface="楷体_GB2312" pitchFamily="49" charset="-122"/>
                <a:ea typeface="楷体_GB2312" pitchFamily="49" charset="-122"/>
              </a:rPr>
              <a:t>(</a:t>
            </a:r>
            <a:r>
              <a:rPr lang="en-US" altLang="en-US" sz="2800" b="1">
                <a:latin typeface="楷体_GB2312" pitchFamily="49" charset="-122"/>
                <a:ea typeface="楷体_GB2312" pitchFamily="49" charset="-122"/>
              </a:rPr>
              <a:t>ASP)</a:t>
            </a:r>
            <a:r>
              <a:rPr lang="zh-CN" altLang="en-US" sz="2800" b="1">
                <a:latin typeface="楷体_GB2312" pitchFamily="49" charset="-122"/>
                <a:ea typeface="楷体_GB2312" pitchFamily="49" charset="-122"/>
              </a:rPr>
              <a:t>相比，数字系统具有如下特点：</a:t>
            </a:r>
          </a:p>
          <a:p>
            <a:pPr>
              <a:lnSpc>
                <a:spcPct val="120000"/>
              </a:lnSpc>
            </a:pPr>
            <a:r>
              <a:rPr lang="en-US" altLang="zh-CN" sz="2800" b="1">
                <a:latin typeface="楷体_GB2312" pitchFamily="49" charset="-122"/>
                <a:ea typeface="楷体_GB2312" pitchFamily="49" charset="-122"/>
              </a:rPr>
              <a:t>1</a:t>
            </a:r>
            <a:r>
              <a:rPr lang="zh-CN" altLang="en-US" sz="2800" b="1">
                <a:latin typeface="楷体_GB2312" pitchFamily="49" charset="-122"/>
                <a:ea typeface="楷体_GB2312" pitchFamily="49" charset="-122"/>
              </a:rPr>
              <a:t>、精度高</a:t>
            </a:r>
          </a:p>
          <a:p>
            <a:pPr>
              <a:lnSpc>
                <a:spcPct val="120000"/>
              </a:lnSpc>
            </a:pPr>
            <a:r>
              <a:rPr lang="en-US" altLang="zh-CN" sz="2800" b="1">
                <a:latin typeface="楷体_GB2312" pitchFamily="49" charset="-122"/>
                <a:ea typeface="楷体_GB2312" pitchFamily="49" charset="-122"/>
              </a:rPr>
              <a:t>2</a:t>
            </a:r>
            <a:r>
              <a:rPr lang="zh-CN" altLang="en-US" sz="2800" b="1">
                <a:latin typeface="楷体_GB2312" pitchFamily="49" charset="-122"/>
                <a:ea typeface="楷体_GB2312" pitchFamily="49" charset="-122"/>
              </a:rPr>
              <a:t>、灵活性大</a:t>
            </a:r>
          </a:p>
          <a:p>
            <a:pPr>
              <a:lnSpc>
                <a:spcPct val="120000"/>
              </a:lnSpc>
            </a:pPr>
            <a:r>
              <a:rPr lang="en-US" altLang="zh-CN" sz="2800" b="1">
                <a:latin typeface="楷体_GB2312" pitchFamily="49" charset="-122"/>
                <a:ea typeface="楷体_GB2312" pitchFamily="49" charset="-122"/>
              </a:rPr>
              <a:t>3</a:t>
            </a:r>
            <a:r>
              <a:rPr lang="zh-CN" altLang="en-US" sz="2800" b="1">
                <a:latin typeface="楷体_GB2312" pitchFamily="49" charset="-122"/>
                <a:ea typeface="楷体_GB2312" pitchFamily="49" charset="-122"/>
              </a:rPr>
              <a:t>、可靠性高</a:t>
            </a:r>
          </a:p>
          <a:p>
            <a:pPr>
              <a:lnSpc>
                <a:spcPct val="120000"/>
              </a:lnSpc>
            </a:pPr>
            <a:r>
              <a:rPr lang="en-US" altLang="zh-CN" sz="2800" b="1">
                <a:latin typeface="楷体_GB2312" pitchFamily="49" charset="-122"/>
                <a:ea typeface="楷体_GB2312" pitchFamily="49" charset="-122"/>
              </a:rPr>
              <a:t>4</a:t>
            </a:r>
            <a:r>
              <a:rPr lang="zh-CN" altLang="en-US" sz="2800" b="1">
                <a:latin typeface="楷体_GB2312" pitchFamily="49" charset="-122"/>
                <a:ea typeface="楷体_GB2312" pitchFamily="49" charset="-122"/>
              </a:rPr>
              <a:t>、易于大规模集成</a:t>
            </a:r>
          </a:p>
          <a:p>
            <a:pPr>
              <a:lnSpc>
                <a:spcPct val="120000"/>
              </a:lnSpc>
            </a:pPr>
            <a:r>
              <a:rPr lang="en-US" altLang="zh-CN" sz="2800" b="1">
                <a:latin typeface="楷体_GB2312" pitchFamily="49" charset="-122"/>
                <a:ea typeface="楷体_GB2312" pitchFamily="49" charset="-122"/>
              </a:rPr>
              <a:t>5</a:t>
            </a:r>
            <a:r>
              <a:rPr lang="zh-CN" altLang="en-US" sz="2800" b="1">
                <a:latin typeface="楷体_GB2312" pitchFamily="49" charset="-122"/>
                <a:ea typeface="楷体_GB2312" pitchFamily="49" charset="-122"/>
              </a:rPr>
              <a:t>、时分复用</a:t>
            </a:r>
          </a:p>
          <a:p>
            <a:pPr>
              <a:lnSpc>
                <a:spcPct val="120000"/>
              </a:lnSpc>
            </a:pPr>
            <a:r>
              <a:rPr lang="en-US" altLang="zh-CN" sz="2800" b="1">
                <a:latin typeface="楷体_GB2312" pitchFamily="49" charset="-122"/>
                <a:ea typeface="楷体_GB2312" pitchFamily="49" charset="-122"/>
              </a:rPr>
              <a:t>6</a:t>
            </a:r>
            <a:r>
              <a:rPr lang="zh-CN" altLang="en-US" sz="2800" b="1">
                <a:latin typeface="楷体_GB2312" pitchFamily="49" charset="-122"/>
                <a:ea typeface="楷体_GB2312" pitchFamily="49" charset="-122"/>
              </a:rPr>
              <a:t>、可获得高性能指标</a:t>
            </a:r>
          </a:p>
          <a:p>
            <a:pPr>
              <a:lnSpc>
                <a:spcPct val="120000"/>
              </a:lnSpc>
            </a:pPr>
            <a:r>
              <a:rPr lang="en-US" altLang="zh-CN" sz="2800" b="1">
                <a:latin typeface="楷体_GB2312" pitchFamily="49" charset="-122"/>
                <a:ea typeface="楷体_GB2312" pitchFamily="49" charset="-122"/>
              </a:rPr>
              <a:t>7</a:t>
            </a:r>
            <a:r>
              <a:rPr lang="zh-CN" altLang="en-US" sz="2800" b="1">
                <a:latin typeface="楷体_GB2312" pitchFamily="49" charset="-122"/>
                <a:ea typeface="楷体_GB2312" pitchFamily="49" charset="-122"/>
              </a:rPr>
              <a:t>、二维与多维处理</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563A9010-1D26-4284-84BF-D7372F6F836C}" type="slidenum">
              <a:rPr lang="en-US" altLang="zh-CN"/>
              <a:pPr/>
              <a:t>49</a:t>
            </a:fld>
            <a:endParaRPr lang="en-US" altLang="zh-CN"/>
          </a:p>
        </p:txBody>
      </p:sp>
      <p:sp>
        <p:nvSpPr>
          <p:cNvPr id="76802" name="Rectangle 2"/>
          <p:cNvSpPr>
            <a:spLocks noGrp="1" noChangeArrowheads="1"/>
          </p:cNvSpPr>
          <p:nvPr>
            <p:ph type="title"/>
          </p:nvPr>
        </p:nvSpPr>
        <p:spPr>
          <a:xfrm>
            <a:off x="152400" y="381000"/>
            <a:ext cx="7772400" cy="457200"/>
          </a:xfrm>
        </p:spPr>
        <p:txBody>
          <a:bodyPr/>
          <a:lstStyle/>
          <a:p>
            <a:pPr algn="l"/>
            <a:r>
              <a:rPr lang="en-US" altLang="zh-CN" sz="3200" b="1">
                <a:solidFill>
                  <a:schemeClr val="tx1"/>
                </a:solidFill>
                <a:latin typeface="楷体_GB2312" pitchFamily="49" charset="-122"/>
                <a:ea typeface="楷体_GB2312" pitchFamily="49" charset="-122"/>
              </a:rPr>
              <a:t>1.</a:t>
            </a:r>
            <a:r>
              <a:rPr lang="zh-CN" altLang="en-US" sz="3200" b="1">
                <a:solidFill>
                  <a:schemeClr val="tx1"/>
                </a:solidFill>
                <a:latin typeface="楷体_GB2312" pitchFamily="49" charset="-122"/>
                <a:ea typeface="楷体_GB2312" pitchFamily="49" charset="-122"/>
              </a:rPr>
              <a:t>精度高</a:t>
            </a:r>
          </a:p>
        </p:txBody>
      </p:sp>
      <p:sp>
        <p:nvSpPr>
          <p:cNvPr id="76803" name="Rectangle 3"/>
          <p:cNvSpPr>
            <a:spLocks noGrp="1" noChangeArrowheads="1"/>
          </p:cNvSpPr>
          <p:nvPr>
            <p:ph type="body" idx="1"/>
          </p:nvPr>
        </p:nvSpPr>
        <p:spPr>
          <a:xfrm>
            <a:off x="533400" y="914400"/>
            <a:ext cx="8359775" cy="2586038"/>
          </a:xfrm>
        </p:spPr>
        <p:txBody>
          <a:bodyPr/>
          <a:lstStyle/>
          <a:p>
            <a:pPr marL="0" indent="0" algn="just">
              <a:lnSpc>
                <a:spcPct val="120000"/>
              </a:lnSpc>
              <a:buFontTx/>
              <a:buNone/>
            </a:pPr>
            <a:r>
              <a:rPr lang="zh-CN" altLang="en-US" b="1" dirty="0">
                <a:latin typeface="楷体_GB2312" pitchFamily="49" charset="-122"/>
                <a:ea typeface="楷体_GB2312" pitchFamily="49" charset="-122"/>
              </a:rPr>
              <a:t>在模拟系统中，它的精度是由元件决定，模拟元器件的精度很难达到</a:t>
            </a:r>
            <a:r>
              <a:rPr lang="en-US" altLang="zh-CN" b="1" dirty="0">
                <a:latin typeface="楷体_GB2312" pitchFamily="49" charset="-122"/>
                <a:ea typeface="楷体_GB2312" pitchFamily="49" charset="-122"/>
              </a:rPr>
              <a:t>10</a:t>
            </a:r>
            <a:r>
              <a:rPr lang="en-US" altLang="zh-CN" b="1" baseline="30000" dirty="0">
                <a:latin typeface="楷体_GB2312" pitchFamily="49" charset="-122"/>
                <a:ea typeface="楷体_GB2312" pitchFamily="49" charset="-122"/>
              </a:rPr>
              <a:t>-3</a:t>
            </a:r>
            <a:r>
              <a:rPr lang="zh-CN" altLang="en-US" b="1" dirty="0">
                <a:latin typeface="楷体_GB2312" pitchFamily="49" charset="-122"/>
                <a:ea typeface="楷体_GB2312" pitchFamily="49" charset="-122"/>
              </a:rPr>
              <a:t>以上</a:t>
            </a:r>
            <a:r>
              <a:rPr lang="en-US" altLang="zh-CN" b="1" dirty="0">
                <a:latin typeface="楷体_GB2312" pitchFamily="49" charset="-122"/>
                <a:ea typeface="楷体_GB2312" pitchFamily="49" charset="-122"/>
              </a:rPr>
              <a:t>.</a:t>
            </a:r>
            <a:r>
              <a:rPr lang="zh-CN" altLang="en-US" b="1" dirty="0">
                <a:latin typeface="楷体_GB2312" pitchFamily="49" charset="-122"/>
                <a:ea typeface="楷体_GB2312" pitchFamily="49" charset="-122"/>
              </a:rPr>
              <a:t>而数字系统中</a:t>
            </a:r>
            <a:r>
              <a:rPr lang="zh-CN" altLang="en-US" b="1" dirty="0" smtClean="0">
                <a:latin typeface="楷体_GB2312" pitchFamily="49" charset="-122"/>
                <a:ea typeface="楷体_GB2312" pitchFamily="49" charset="-122"/>
              </a:rPr>
              <a:t>，</a:t>
            </a:r>
            <a:r>
              <a:rPr lang="en-US" altLang="zh-CN" b="1" dirty="0" smtClean="0">
                <a:latin typeface="楷体_GB2312" pitchFamily="49" charset="-122"/>
                <a:ea typeface="楷体_GB2312" pitchFamily="49" charset="-122"/>
              </a:rPr>
              <a:t>32</a:t>
            </a:r>
            <a:r>
              <a:rPr lang="zh-CN" altLang="en-US" b="1" dirty="0" smtClean="0">
                <a:latin typeface="楷体_GB2312" pitchFamily="49" charset="-122"/>
                <a:ea typeface="楷体_GB2312" pitchFamily="49" charset="-122"/>
              </a:rPr>
              <a:t>位</a:t>
            </a:r>
            <a:r>
              <a:rPr lang="zh-CN" altLang="en-US" b="1" dirty="0">
                <a:latin typeface="楷体_GB2312" pitchFamily="49" charset="-122"/>
                <a:ea typeface="楷体_GB2312" pitchFamily="49" charset="-122"/>
              </a:rPr>
              <a:t>字长就可达</a:t>
            </a:r>
            <a:r>
              <a:rPr lang="en-US" altLang="zh-CN" b="1" dirty="0" smtClean="0">
                <a:latin typeface="楷体_GB2312" pitchFamily="49" charset="-122"/>
                <a:ea typeface="楷体_GB2312" pitchFamily="49" charset="-122"/>
              </a:rPr>
              <a:t>10</a:t>
            </a:r>
            <a:r>
              <a:rPr lang="en-US" altLang="zh-CN" b="1" baseline="30000" dirty="0" smtClean="0">
                <a:latin typeface="楷体_GB2312" pitchFamily="49" charset="-122"/>
                <a:ea typeface="楷体_GB2312" pitchFamily="49" charset="-122"/>
              </a:rPr>
              <a:t>-10</a:t>
            </a:r>
            <a:r>
              <a:rPr lang="zh-CN" altLang="en-US" b="1" dirty="0" smtClean="0">
                <a:latin typeface="楷体_GB2312" pitchFamily="49" charset="-122"/>
                <a:ea typeface="楷体_GB2312" pitchFamily="49" charset="-122"/>
              </a:rPr>
              <a:t>精度</a:t>
            </a:r>
            <a:r>
              <a:rPr lang="en-US" altLang="zh-CN" b="1" dirty="0">
                <a:latin typeface="楷体_GB2312" pitchFamily="49" charset="-122"/>
                <a:ea typeface="楷体_GB2312" pitchFamily="49" charset="-122"/>
              </a:rPr>
              <a:t>,</a:t>
            </a:r>
            <a:r>
              <a:rPr lang="zh-CN" altLang="en-US" b="1" dirty="0">
                <a:latin typeface="楷体_GB2312" pitchFamily="49" charset="-122"/>
                <a:ea typeface="楷体_GB2312" pitchFamily="49" charset="-122"/>
              </a:rPr>
              <a:t>所以在高精度系统中，有时只能采用数字系统。</a:t>
            </a:r>
          </a:p>
        </p:txBody>
      </p:sp>
      <p:sp>
        <p:nvSpPr>
          <p:cNvPr id="76804" name="Rectangle 4"/>
          <p:cNvSpPr>
            <a:spLocks noChangeArrowheads="1"/>
          </p:cNvSpPr>
          <p:nvPr/>
        </p:nvSpPr>
        <p:spPr bwMode="auto">
          <a:xfrm>
            <a:off x="179388" y="3429000"/>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p>
            <a:pPr algn="l"/>
            <a:r>
              <a:rPr kumimoji="1" lang="en-US" altLang="zh-CN" sz="3200" b="1">
                <a:latin typeface="楷体_GB2312" pitchFamily="49" charset="-122"/>
                <a:ea typeface="楷体_GB2312" pitchFamily="49" charset="-122"/>
              </a:rPr>
              <a:t>2.</a:t>
            </a:r>
            <a:r>
              <a:rPr kumimoji="1" lang="zh-CN" altLang="en-US" sz="3200" b="1">
                <a:latin typeface="楷体_GB2312" pitchFamily="49" charset="-122"/>
                <a:ea typeface="楷体_GB2312" pitchFamily="49" charset="-122"/>
              </a:rPr>
              <a:t>灵活性大</a:t>
            </a:r>
          </a:p>
        </p:txBody>
      </p:sp>
      <p:sp>
        <p:nvSpPr>
          <p:cNvPr id="76805" name="Rectangle 5"/>
          <p:cNvSpPr>
            <a:spLocks noChangeArrowheads="1"/>
          </p:cNvSpPr>
          <p:nvPr/>
        </p:nvSpPr>
        <p:spPr bwMode="auto">
          <a:xfrm>
            <a:off x="539750" y="4005263"/>
            <a:ext cx="8353425"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20000"/>
              </a:lnSpc>
            </a:pPr>
            <a:r>
              <a:rPr kumimoji="1" lang="zh-CN" altLang="en-US" sz="3200" b="1">
                <a:latin typeface="Times New Roman" pitchFamily="18" charset="0"/>
                <a:ea typeface="楷体_GB2312" pitchFamily="49" charset="-122"/>
              </a:rPr>
              <a:t>数字系统的性能主要决定于乘法器的各系数，且系数存放于系数存储器内，只需改变存储的系数，就可得到不同的系统，比改变模拟系统方便得多。</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additive="base">
                                        <p:cTn id="7" dur="500" fill="hold"/>
                                        <p:tgtEl>
                                          <p:spTgt spid="76802"/>
                                        </p:tgtEl>
                                        <p:attrNameLst>
                                          <p:attrName>ppt_x</p:attrName>
                                        </p:attrNameLst>
                                      </p:cBhvr>
                                      <p:tavLst>
                                        <p:tav tm="0">
                                          <p:val>
                                            <p:strVal val="#ppt_x"/>
                                          </p:val>
                                        </p:tav>
                                        <p:tav tm="100000">
                                          <p:val>
                                            <p:strVal val="#ppt_x"/>
                                          </p:val>
                                        </p:tav>
                                      </p:tavLst>
                                    </p:anim>
                                    <p:anim calcmode="lin" valueType="num">
                                      <p:cBhvr additive="base">
                                        <p:cTn id="8" dur="500" fill="hold"/>
                                        <p:tgtEl>
                                          <p:spTgt spid="7680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6803">
                                            <p:txEl>
                                              <p:pRg st="0" end="0"/>
                                            </p:txEl>
                                          </p:spTgt>
                                        </p:tgtEl>
                                        <p:attrNameLst>
                                          <p:attrName>style.visibility</p:attrName>
                                        </p:attrNameLst>
                                      </p:cBhvr>
                                      <p:to>
                                        <p:strVal val="visible"/>
                                      </p:to>
                                    </p:set>
                                    <p:anim calcmode="lin" valueType="num">
                                      <p:cBhvr additive="base">
                                        <p:cTn id="13" dur="500" fill="hold"/>
                                        <p:tgtEl>
                                          <p:spTgt spid="7680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68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6804">
                                            <p:txEl>
                                              <p:pRg st="0" end="0"/>
                                            </p:txEl>
                                          </p:spTgt>
                                        </p:tgtEl>
                                        <p:attrNameLst>
                                          <p:attrName>style.visibility</p:attrName>
                                        </p:attrNameLst>
                                      </p:cBhvr>
                                      <p:to>
                                        <p:strVal val="visible"/>
                                      </p:to>
                                    </p:set>
                                    <p:anim calcmode="lin" valueType="num">
                                      <p:cBhvr additive="base">
                                        <p:cTn id="19" dur="500" fill="hold"/>
                                        <p:tgtEl>
                                          <p:spTgt spid="7680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680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6805"/>
                                        </p:tgtEl>
                                        <p:attrNameLst>
                                          <p:attrName>style.visibility</p:attrName>
                                        </p:attrNameLst>
                                      </p:cBhvr>
                                      <p:to>
                                        <p:strVal val="visible"/>
                                      </p:to>
                                    </p:set>
                                    <p:anim calcmode="lin" valueType="num">
                                      <p:cBhvr additive="base">
                                        <p:cTn id="25" dur="500" fill="hold"/>
                                        <p:tgtEl>
                                          <p:spTgt spid="76805"/>
                                        </p:tgtEl>
                                        <p:attrNameLst>
                                          <p:attrName>ppt_x</p:attrName>
                                        </p:attrNameLst>
                                      </p:cBhvr>
                                      <p:tavLst>
                                        <p:tav tm="0">
                                          <p:val>
                                            <p:strVal val="#ppt_x"/>
                                          </p:val>
                                        </p:tav>
                                        <p:tav tm="100000">
                                          <p:val>
                                            <p:strVal val="#ppt_x"/>
                                          </p:val>
                                        </p:tav>
                                      </p:tavLst>
                                    </p:anim>
                                    <p:anim calcmode="lin" valueType="num">
                                      <p:cBhvr additive="base">
                                        <p:cTn id="26" dur="500" fill="hold"/>
                                        <p:tgtEl>
                                          <p:spTgt spid="768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p:bldP spid="7680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BB257FD4-8126-4EDE-AAF0-3E9D89933209}" type="slidenum">
              <a:rPr lang="en-US" altLang="zh-CN"/>
              <a:pPr/>
              <a:t>50</a:t>
            </a:fld>
            <a:endParaRPr lang="en-US" altLang="zh-CN"/>
          </a:p>
        </p:txBody>
      </p:sp>
      <p:sp>
        <p:nvSpPr>
          <p:cNvPr id="77826" name="Rectangle 2"/>
          <p:cNvSpPr>
            <a:spLocks noChangeArrowheads="1"/>
          </p:cNvSpPr>
          <p:nvPr/>
        </p:nvSpPr>
        <p:spPr bwMode="auto">
          <a:xfrm>
            <a:off x="304800" y="6096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p>
            <a:pPr algn="l"/>
            <a:r>
              <a:rPr kumimoji="1" lang="en-US" altLang="zh-CN" sz="3200" b="1">
                <a:latin typeface="楷体_GB2312" pitchFamily="49" charset="-122"/>
                <a:ea typeface="楷体_GB2312" pitchFamily="49" charset="-122"/>
              </a:rPr>
              <a:t>3.</a:t>
            </a:r>
            <a:r>
              <a:rPr kumimoji="1" lang="zh-CN" altLang="en-US" sz="3200" b="1">
                <a:latin typeface="楷体_GB2312" pitchFamily="49" charset="-122"/>
                <a:ea typeface="楷体_GB2312" pitchFamily="49" charset="-122"/>
              </a:rPr>
              <a:t>可靠性强</a:t>
            </a:r>
          </a:p>
        </p:txBody>
      </p:sp>
      <p:sp>
        <p:nvSpPr>
          <p:cNvPr id="77827" name="Rectangle 3"/>
          <p:cNvSpPr>
            <a:spLocks noChangeArrowheads="1"/>
          </p:cNvSpPr>
          <p:nvPr/>
        </p:nvSpPr>
        <p:spPr bwMode="auto">
          <a:xfrm>
            <a:off x="381000" y="1600200"/>
            <a:ext cx="8458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0000"/>
              </a:lnSpc>
              <a:spcBef>
                <a:spcPct val="40000"/>
              </a:spcBef>
              <a:buClr>
                <a:schemeClr val="tx2"/>
              </a:buClr>
            </a:pPr>
            <a:r>
              <a:rPr kumimoji="1" lang="zh-CN" altLang="en-US" sz="3200" b="1" dirty="0">
                <a:latin typeface="楷体_GB2312" pitchFamily="49" charset="-122"/>
                <a:ea typeface="楷体_GB2312" pitchFamily="49" charset="-122"/>
              </a:rPr>
              <a:t>数字系统：只有两个</a:t>
            </a:r>
            <a:r>
              <a:rPr kumimoji="1" lang="zh-CN" altLang="en-US" sz="3200" b="1" dirty="0" smtClean="0">
                <a:latin typeface="楷体_GB2312" pitchFamily="49" charset="-122"/>
                <a:ea typeface="楷体_GB2312" pitchFamily="49" charset="-122"/>
              </a:rPr>
              <a:t>信号电平</a:t>
            </a:r>
            <a:r>
              <a:rPr kumimoji="1" lang="en-US" altLang="zh-CN" sz="3200" b="1" dirty="0" smtClean="0">
                <a:latin typeface="楷体_GB2312" pitchFamily="49" charset="-122"/>
                <a:ea typeface="楷体_GB2312" pitchFamily="49" charset="-122"/>
              </a:rPr>
              <a:t>(0</a:t>
            </a:r>
            <a:r>
              <a:rPr kumimoji="1" lang="zh-CN" altLang="en-US" sz="3200" b="1" dirty="0">
                <a:latin typeface="楷体_GB2312" pitchFamily="49" charset="-122"/>
                <a:ea typeface="楷体_GB2312" pitchFamily="49" charset="-122"/>
              </a:rPr>
              <a:t>，</a:t>
            </a:r>
            <a:r>
              <a:rPr kumimoji="1" lang="en-US" altLang="zh-CN" sz="3200" b="1" dirty="0" smtClean="0">
                <a:latin typeface="楷体_GB2312" pitchFamily="49" charset="-122"/>
                <a:ea typeface="楷体_GB2312" pitchFamily="49" charset="-122"/>
              </a:rPr>
              <a:t>1)</a:t>
            </a:r>
            <a:r>
              <a:rPr kumimoji="1" lang="zh-CN" altLang="en-US" sz="3200" b="1" dirty="0" smtClean="0">
                <a:latin typeface="楷体_GB2312" pitchFamily="49" charset="-122"/>
                <a:ea typeface="楷体_GB2312" pitchFamily="49" charset="-122"/>
              </a:rPr>
              <a:t>，受</a:t>
            </a:r>
            <a:r>
              <a:rPr kumimoji="1" lang="zh-CN" altLang="en-US" sz="3200" b="1" dirty="0">
                <a:latin typeface="楷体_GB2312" pitchFamily="49" charset="-122"/>
                <a:ea typeface="楷体_GB2312" pitchFamily="49" charset="-122"/>
              </a:rPr>
              <a:t>噪声及环境条件等影响小。</a:t>
            </a:r>
          </a:p>
          <a:p>
            <a:pPr algn="l">
              <a:lnSpc>
                <a:spcPct val="120000"/>
              </a:lnSpc>
              <a:spcBef>
                <a:spcPct val="40000"/>
              </a:spcBef>
              <a:buClr>
                <a:schemeClr val="tx2"/>
              </a:buClr>
            </a:pPr>
            <a:r>
              <a:rPr kumimoji="1" lang="zh-CN" altLang="en-US" sz="3200" b="1" dirty="0">
                <a:latin typeface="楷体_GB2312" pitchFamily="49" charset="-122"/>
                <a:ea typeface="楷体_GB2312" pitchFamily="49" charset="-122"/>
              </a:rPr>
              <a:t>模拟系统：各参数都有一定的温度系数，易受环境条件，如温度、振动、电磁感应等影响，产生杂散效应甚至振荡等</a:t>
            </a:r>
          </a:p>
          <a:p>
            <a:pPr algn="l">
              <a:lnSpc>
                <a:spcPct val="120000"/>
              </a:lnSpc>
              <a:spcBef>
                <a:spcPct val="40000"/>
              </a:spcBef>
              <a:buClr>
                <a:schemeClr val="tx2"/>
              </a:buClr>
            </a:pPr>
            <a:r>
              <a:rPr kumimoji="1" lang="zh-CN" altLang="en-US" sz="3200" b="1" dirty="0">
                <a:latin typeface="楷体_GB2312" pitchFamily="49" charset="-122"/>
                <a:ea typeface="楷体_GB2312" pitchFamily="49" charset="-122"/>
              </a:rPr>
              <a:t>且数字系统采用大规模集成电路，其故障率远远小于采用众多分立元件构成的模拟系统。</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7388DCF-B55F-46A7-A06D-83EFD336154E}" type="slidenum">
              <a:rPr lang="en-US" altLang="zh-CN"/>
              <a:pPr/>
              <a:t>51</a:t>
            </a:fld>
            <a:endParaRPr lang="en-US" altLang="zh-CN"/>
          </a:p>
        </p:txBody>
      </p:sp>
      <p:sp>
        <p:nvSpPr>
          <p:cNvPr id="78850" name="Rectangle 2"/>
          <p:cNvSpPr>
            <a:spLocks noGrp="1" noChangeArrowheads="1"/>
          </p:cNvSpPr>
          <p:nvPr>
            <p:ph type="title"/>
          </p:nvPr>
        </p:nvSpPr>
        <p:spPr>
          <a:xfrm>
            <a:off x="457200" y="411163"/>
            <a:ext cx="7512050" cy="519112"/>
          </a:xfrm>
        </p:spPr>
        <p:txBody>
          <a:bodyPr/>
          <a:lstStyle/>
          <a:p>
            <a:pPr algn="l"/>
            <a:r>
              <a:rPr lang="en-US" altLang="zh-CN" sz="3600" b="1">
                <a:solidFill>
                  <a:schemeClr val="tx1"/>
                </a:solidFill>
                <a:latin typeface="楷体_GB2312" pitchFamily="49" charset="-122"/>
                <a:ea typeface="楷体_GB2312" pitchFamily="49" charset="-122"/>
              </a:rPr>
              <a:t>4.</a:t>
            </a:r>
            <a:r>
              <a:rPr lang="zh-CN" altLang="en-US" sz="3600" b="1">
                <a:solidFill>
                  <a:schemeClr val="tx1"/>
                </a:solidFill>
                <a:latin typeface="楷体_GB2312" pitchFamily="49" charset="-122"/>
                <a:ea typeface="楷体_GB2312" pitchFamily="49" charset="-122"/>
              </a:rPr>
              <a:t>易于大规模集成</a:t>
            </a:r>
          </a:p>
        </p:txBody>
      </p:sp>
      <p:sp>
        <p:nvSpPr>
          <p:cNvPr id="78851" name="Rectangle 3"/>
          <p:cNvSpPr>
            <a:spLocks noGrp="1" noChangeArrowheads="1"/>
          </p:cNvSpPr>
          <p:nvPr>
            <p:ph type="body" idx="1"/>
          </p:nvPr>
        </p:nvSpPr>
        <p:spPr>
          <a:xfrm>
            <a:off x="762000" y="1219200"/>
            <a:ext cx="8131175" cy="5638800"/>
          </a:xfrm>
        </p:spPr>
        <p:txBody>
          <a:bodyPr/>
          <a:lstStyle/>
          <a:p>
            <a:pPr marL="0" indent="0" algn="just">
              <a:lnSpc>
                <a:spcPct val="120000"/>
              </a:lnSpc>
              <a:buFontTx/>
              <a:buNone/>
            </a:pPr>
            <a:r>
              <a:rPr lang="zh-CN" altLang="en-US" b="1">
                <a:latin typeface="楷体_GB2312" pitchFamily="49" charset="-122"/>
                <a:ea typeface="楷体_GB2312" pitchFamily="49" charset="-122"/>
              </a:rPr>
              <a:t>数字部件：高度规范性，便于大规模集成，大规模生产，对电路参数要求不严，故产品成品率高。</a:t>
            </a:r>
          </a:p>
          <a:p>
            <a:pPr marL="0" indent="0" algn="just">
              <a:lnSpc>
                <a:spcPct val="120000"/>
              </a:lnSpc>
              <a:buFontTx/>
              <a:buNone/>
            </a:pPr>
            <a:r>
              <a:rPr lang="zh-CN" altLang="en-US" b="1">
                <a:latin typeface="楷体_GB2312" pitchFamily="49" charset="-122"/>
                <a:ea typeface="楷体_GB2312" pitchFamily="49" charset="-122"/>
              </a:rPr>
              <a:t>例：</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尤其</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在低频信号：如地震波分析，需要过滤几</a:t>
            </a:r>
            <a:r>
              <a:rPr lang="en-US" altLang="en-US" b="1">
                <a:latin typeface="楷体_GB2312" pitchFamily="49" charset="-122"/>
                <a:ea typeface="楷体_GB2312" pitchFamily="49" charset="-122"/>
              </a:rPr>
              <a:t>Hz</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几十</a:t>
            </a:r>
            <a:r>
              <a:rPr lang="en-US" altLang="en-US" b="1">
                <a:latin typeface="楷体_GB2312" pitchFamily="49" charset="-122"/>
                <a:ea typeface="楷体_GB2312" pitchFamily="49" charset="-122"/>
              </a:rPr>
              <a:t>Hz</a:t>
            </a:r>
            <a:r>
              <a:rPr lang="zh-CN" altLang="en-US" b="1">
                <a:latin typeface="楷体_GB2312" pitchFamily="49" charset="-122"/>
                <a:ea typeface="楷体_GB2312" pitchFamily="49" charset="-122"/>
              </a:rPr>
              <a:t>的信号，用模拟系统处理其电感器、电容器的数值，体积，重量非常大，且性能亦不能达到要求，而数字信号处理系统在这个频率处却非常优越</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显示出体积、重量和性能的优点）。</a:t>
            </a:r>
            <a:endParaRPr lang="zh-CN" alt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灯片编号占位符 5"/>
          <p:cNvSpPr>
            <a:spLocks noGrp="1"/>
          </p:cNvSpPr>
          <p:nvPr>
            <p:ph type="sldNum" sz="quarter" idx="12"/>
          </p:nvPr>
        </p:nvSpPr>
        <p:spPr/>
        <p:txBody>
          <a:bodyPr/>
          <a:lstStyle/>
          <a:p>
            <a:fld id="{118C65DD-55FE-4105-A181-7435AEA05DD8}" type="slidenum">
              <a:rPr lang="en-US" altLang="zh-CN"/>
              <a:pPr/>
              <a:t>52</a:t>
            </a:fld>
            <a:endParaRPr lang="en-US" altLang="zh-CN"/>
          </a:p>
        </p:txBody>
      </p:sp>
      <p:sp>
        <p:nvSpPr>
          <p:cNvPr id="79874" name="Rectangle 2"/>
          <p:cNvSpPr>
            <a:spLocks noGrp="1" noChangeArrowheads="1"/>
          </p:cNvSpPr>
          <p:nvPr>
            <p:ph type="title"/>
          </p:nvPr>
        </p:nvSpPr>
        <p:spPr>
          <a:xfrm>
            <a:off x="323850" y="333375"/>
            <a:ext cx="7100888" cy="669925"/>
          </a:xfrm>
        </p:spPr>
        <p:txBody>
          <a:bodyPr/>
          <a:lstStyle/>
          <a:p>
            <a:r>
              <a:rPr lang="en-US" altLang="zh-CN" sz="3600" b="1">
                <a:solidFill>
                  <a:schemeClr val="tx1"/>
                </a:solidFill>
                <a:latin typeface="楷体_GB2312" pitchFamily="49" charset="-122"/>
                <a:ea typeface="楷体_GB2312" pitchFamily="49" charset="-122"/>
              </a:rPr>
              <a:t>5.</a:t>
            </a:r>
            <a:r>
              <a:rPr lang="zh-CN" altLang="en-US" sz="3600" b="1">
                <a:solidFill>
                  <a:schemeClr val="tx1"/>
                </a:solidFill>
                <a:latin typeface="楷体_GB2312" pitchFamily="49" charset="-122"/>
                <a:ea typeface="楷体_GB2312" pitchFamily="49" charset="-122"/>
              </a:rPr>
              <a:t>时分复用</a:t>
            </a:r>
          </a:p>
        </p:txBody>
      </p:sp>
      <p:sp>
        <p:nvSpPr>
          <p:cNvPr id="79875" name="Rectangle 3"/>
          <p:cNvSpPr>
            <a:spLocks noGrp="1" noChangeArrowheads="1"/>
          </p:cNvSpPr>
          <p:nvPr>
            <p:ph type="body" idx="1"/>
          </p:nvPr>
        </p:nvSpPr>
        <p:spPr>
          <a:xfrm>
            <a:off x="0" y="981075"/>
            <a:ext cx="9144000" cy="3429000"/>
          </a:xfrm>
        </p:spPr>
        <p:txBody>
          <a:bodyPr/>
          <a:lstStyle/>
          <a:p>
            <a:pPr>
              <a:lnSpc>
                <a:spcPct val="120000"/>
              </a:lnSpc>
            </a:pPr>
            <a:r>
              <a:rPr lang="zh-CN" altLang="en-US" sz="2800" b="1" dirty="0">
                <a:latin typeface="楷体_GB2312" pitchFamily="49" charset="-122"/>
                <a:ea typeface="楷体_GB2312" pitchFamily="49" charset="-122"/>
              </a:rPr>
              <a:t>利用</a:t>
            </a:r>
            <a:r>
              <a:rPr lang="en-US" altLang="en-US" sz="2800" b="1" dirty="0">
                <a:latin typeface="楷体_GB2312" pitchFamily="49" charset="-122"/>
                <a:ea typeface="楷体_GB2312" pitchFamily="49" charset="-122"/>
              </a:rPr>
              <a:t>DSP</a:t>
            </a:r>
            <a:r>
              <a:rPr lang="zh-CN" altLang="en-US" sz="2800" b="1" dirty="0">
                <a:latin typeface="楷体_GB2312" pitchFamily="49" charset="-122"/>
                <a:ea typeface="楷体_GB2312" pitchFamily="49" charset="-122"/>
              </a:rPr>
              <a:t>同时处理几个通道的信号。</a:t>
            </a:r>
          </a:p>
          <a:p>
            <a:pPr>
              <a:lnSpc>
                <a:spcPct val="120000"/>
              </a:lnSpc>
            </a:pPr>
            <a:r>
              <a:rPr lang="zh-CN" altLang="en-US" sz="2800" b="1" dirty="0">
                <a:latin typeface="楷体_GB2312" pitchFamily="49" charset="-122"/>
                <a:ea typeface="楷体_GB2312" pitchFamily="49" charset="-122"/>
              </a:rPr>
              <a:t>某一路信号的相邻两抽样值之间存在很大的空隙时间，因而在同步器的控制下，在此时间空隙中送入其他路的信号，而各路信号则利用同一</a:t>
            </a:r>
            <a:r>
              <a:rPr lang="en-US" altLang="zh-CN" sz="2800" b="1" dirty="0">
                <a:latin typeface="楷体_GB2312" pitchFamily="49" charset="-122"/>
                <a:ea typeface="楷体_GB2312" pitchFamily="49" charset="-122"/>
              </a:rPr>
              <a:t>DSP</a:t>
            </a:r>
            <a:r>
              <a:rPr lang="zh-CN" altLang="en-US" sz="2800" b="1" dirty="0">
                <a:latin typeface="楷体_GB2312" pitchFamily="49" charset="-122"/>
                <a:ea typeface="楷体_GB2312" pitchFamily="49" charset="-122"/>
              </a:rPr>
              <a:t>，后者在同步器的控制下，算完一路信号后，再算另一路信号，因而处理器运算速度越高，能处理的信道数目也就越多。</a:t>
            </a:r>
          </a:p>
        </p:txBody>
      </p:sp>
      <p:sp>
        <p:nvSpPr>
          <p:cNvPr id="79876" name="Line 4"/>
          <p:cNvSpPr>
            <a:spLocks noChangeShapeType="1"/>
          </p:cNvSpPr>
          <p:nvPr/>
        </p:nvSpPr>
        <p:spPr bwMode="auto">
          <a:xfrm>
            <a:off x="838200" y="4999038"/>
            <a:ext cx="12192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77" name="Line 5"/>
          <p:cNvSpPr>
            <a:spLocks noChangeShapeType="1"/>
          </p:cNvSpPr>
          <p:nvPr/>
        </p:nvSpPr>
        <p:spPr bwMode="auto">
          <a:xfrm>
            <a:off x="838200" y="5357813"/>
            <a:ext cx="12954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78" name="Line 6"/>
          <p:cNvSpPr>
            <a:spLocks noChangeShapeType="1"/>
          </p:cNvSpPr>
          <p:nvPr/>
        </p:nvSpPr>
        <p:spPr bwMode="auto">
          <a:xfrm>
            <a:off x="838200" y="5807075"/>
            <a:ext cx="12192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79" name="Rectangle 7"/>
          <p:cNvSpPr>
            <a:spLocks noChangeArrowheads="1"/>
          </p:cNvSpPr>
          <p:nvPr/>
        </p:nvSpPr>
        <p:spPr bwMode="auto">
          <a:xfrm>
            <a:off x="2057400" y="4640263"/>
            <a:ext cx="1524000" cy="1166812"/>
          </a:xfrm>
          <a:prstGeom prst="rect">
            <a:avLst/>
          </a:prstGeom>
          <a:solidFill>
            <a:srgbClr val="FF00FF"/>
          </a:solidFill>
          <a:ln w="44450">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2800" b="1">
                <a:latin typeface="Times New Roman" pitchFamily="18" charset="0"/>
                <a:ea typeface="楷体_GB2312" pitchFamily="49" charset="-122"/>
              </a:rPr>
              <a:t>多路器</a:t>
            </a:r>
          </a:p>
        </p:txBody>
      </p:sp>
      <p:sp>
        <p:nvSpPr>
          <p:cNvPr id="79880" name="Rectangle 8"/>
          <p:cNvSpPr>
            <a:spLocks noChangeArrowheads="1"/>
          </p:cNvSpPr>
          <p:nvPr/>
        </p:nvSpPr>
        <p:spPr bwMode="auto">
          <a:xfrm>
            <a:off x="4572000" y="4549775"/>
            <a:ext cx="1676400" cy="719138"/>
          </a:xfrm>
          <a:prstGeom prst="rect">
            <a:avLst/>
          </a:prstGeom>
          <a:solidFill>
            <a:srgbClr val="FF00FF"/>
          </a:solidFill>
          <a:ln w="44450">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en-US" altLang="zh-CN" sz="2800" b="1">
                <a:latin typeface="Times New Roman" pitchFamily="18" charset="0"/>
              </a:rPr>
              <a:t>DSP</a:t>
            </a:r>
          </a:p>
        </p:txBody>
      </p:sp>
      <p:sp>
        <p:nvSpPr>
          <p:cNvPr id="79881" name="Rectangle 9"/>
          <p:cNvSpPr>
            <a:spLocks noChangeArrowheads="1"/>
          </p:cNvSpPr>
          <p:nvPr/>
        </p:nvSpPr>
        <p:spPr bwMode="auto">
          <a:xfrm>
            <a:off x="7010400" y="4370388"/>
            <a:ext cx="685800" cy="1616075"/>
          </a:xfrm>
          <a:prstGeom prst="rect">
            <a:avLst/>
          </a:prstGeom>
          <a:solidFill>
            <a:srgbClr val="FF00FF"/>
          </a:solidFill>
          <a:ln w="44450">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2800" b="1">
                <a:latin typeface="Times New Roman" pitchFamily="18" charset="0"/>
              </a:rPr>
              <a:t>分</a:t>
            </a:r>
          </a:p>
          <a:p>
            <a:r>
              <a:rPr kumimoji="1" lang="zh-CN" altLang="en-US" sz="2800" b="1">
                <a:latin typeface="Times New Roman" pitchFamily="18" charset="0"/>
              </a:rPr>
              <a:t>路</a:t>
            </a:r>
          </a:p>
          <a:p>
            <a:r>
              <a:rPr kumimoji="1" lang="zh-CN" altLang="en-US" sz="2800" b="1">
                <a:latin typeface="Times New Roman" pitchFamily="18" charset="0"/>
              </a:rPr>
              <a:t>器</a:t>
            </a:r>
          </a:p>
        </p:txBody>
      </p:sp>
      <p:sp>
        <p:nvSpPr>
          <p:cNvPr id="79882" name="Rectangle 10"/>
          <p:cNvSpPr>
            <a:spLocks noChangeArrowheads="1"/>
          </p:cNvSpPr>
          <p:nvPr/>
        </p:nvSpPr>
        <p:spPr bwMode="auto">
          <a:xfrm>
            <a:off x="4648200" y="5986463"/>
            <a:ext cx="1371600" cy="719137"/>
          </a:xfrm>
          <a:prstGeom prst="rect">
            <a:avLst/>
          </a:prstGeom>
          <a:solidFill>
            <a:srgbClr val="FF00FF"/>
          </a:solidFill>
          <a:ln w="44450">
            <a:solidFill>
              <a:srgbClr val="00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2800" b="1">
                <a:latin typeface="Times New Roman" pitchFamily="18" charset="0"/>
              </a:rPr>
              <a:t>同步</a:t>
            </a:r>
          </a:p>
        </p:txBody>
      </p:sp>
      <p:sp>
        <p:nvSpPr>
          <p:cNvPr id="79883" name="Line 11"/>
          <p:cNvSpPr>
            <a:spLocks noChangeShapeType="1"/>
          </p:cNvSpPr>
          <p:nvPr/>
        </p:nvSpPr>
        <p:spPr bwMode="auto">
          <a:xfrm>
            <a:off x="7696200" y="4549775"/>
            <a:ext cx="6858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84" name="Line 12"/>
          <p:cNvSpPr>
            <a:spLocks noChangeShapeType="1"/>
          </p:cNvSpPr>
          <p:nvPr/>
        </p:nvSpPr>
        <p:spPr bwMode="auto">
          <a:xfrm>
            <a:off x="7696200" y="4910138"/>
            <a:ext cx="6858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85" name="Line 13"/>
          <p:cNvSpPr>
            <a:spLocks noChangeShapeType="1"/>
          </p:cNvSpPr>
          <p:nvPr/>
        </p:nvSpPr>
        <p:spPr bwMode="auto">
          <a:xfrm>
            <a:off x="7696200" y="5268913"/>
            <a:ext cx="6858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86" name="Line 14"/>
          <p:cNvSpPr>
            <a:spLocks noChangeShapeType="1"/>
          </p:cNvSpPr>
          <p:nvPr/>
        </p:nvSpPr>
        <p:spPr bwMode="auto">
          <a:xfrm>
            <a:off x="7696200" y="5718175"/>
            <a:ext cx="6858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87" name="Line 15"/>
          <p:cNvSpPr>
            <a:spLocks noChangeShapeType="1"/>
          </p:cNvSpPr>
          <p:nvPr/>
        </p:nvSpPr>
        <p:spPr bwMode="auto">
          <a:xfrm flipV="1">
            <a:off x="5334000" y="5268913"/>
            <a:ext cx="0" cy="71755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79888" name="AutoShape 16"/>
          <p:cNvCxnSpPr>
            <a:cxnSpLocks noChangeShapeType="1"/>
            <a:stCxn id="79882" idx="3"/>
            <a:endCxn id="79881" idx="2"/>
          </p:cNvCxnSpPr>
          <p:nvPr/>
        </p:nvCxnSpPr>
        <p:spPr bwMode="auto">
          <a:xfrm flipV="1">
            <a:off x="6042025" y="6008688"/>
            <a:ext cx="1311275" cy="338137"/>
          </a:xfrm>
          <a:prstGeom prst="bentConnector2">
            <a:avLst/>
          </a:prstGeom>
          <a:noFill/>
          <a:ln w="44450">
            <a:solidFill>
              <a:srgbClr val="FF99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9889" name="AutoShape 17"/>
          <p:cNvCxnSpPr>
            <a:cxnSpLocks noChangeShapeType="1"/>
            <a:stCxn id="79882" idx="1"/>
            <a:endCxn id="79879" idx="2"/>
          </p:cNvCxnSpPr>
          <p:nvPr/>
        </p:nvCxnSpPr>
        <p:spPr bwMode="auto">
          <a:xfrm rot="10800000">
            <a:off x="2819400" y="5829300"/>
            <a:ext cx="1806575" cy="517525"/>
          </a:xfrm>
          <a:prstGeom prst="bentConnector2">
            <a:avLst/>
          </a:prstGeom>
          <a:noFill/>
          <a:ln w="44450">
            <a:solidFill>
              <a:srgbClr val="FF99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9890" name="Line 18"/>
          <p:cNvSpPr>
            <a:spLocks noChangeShapeType="1"/>
          </p:cNvSpPr>
          <p:nvPr/>
        </p:nvSpPr>
        <p:spPr bwMode="auto">
          <a:xfrm>
            <a:off x="3581400" y="4999038"/>
            <a:ext cx="9906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91" name="Line 19"/>
          <p:cNvSpPr>
            <a:spLocks noChangeShapeType="1"/>
          </p:cNvSpPr>
          <p:nvPr/>
        </p:nvSpPr>
        <p:spPr bwMode="auto">
          <a:xfrm>
            <a:off x="6248400" y="4910138"/>
            <a:ext cx="7620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92" name="Line 20"/>
          <p:cNvSpPr>
            <a:spLocks noChangeShapeType="1"/>
          </p:cNvSpPr>
          <p:nvPr/>
        </p:nvSpPr>
        <p:spPr bwMode="auto">
          <a:xfrm>
            <a:off x="1447800" y="5448300"/>
            <a:ext cx="0" cy="358775"/>
          </a:xfrm>
          <a:prstGeom prst="line">
            <a:avLst/>
          </a:prstGeom>
          <a:noFill/>
          <a:ln w="44450" cap="rnd">
            <a:solidFill>
              <a:srgbClr val="FF99CC"/>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93" name="Line 21"/>
          <p:cNvSpPr>
            <a:spLocks noChangeShapeType="1"/>
          </p:cNvSpPr>
          <p:nvPr/>
        </p:nvSpPr>
        <p:spPr bwMode="auto">
          <a:xfrm>
            <a:off x="8001000" y="5268913"/>
            <a:ext cx="0" cy="449262"/>
          </a:xfrm>
          <a:prstGeom prst="line">
            <a:avLst/>
          </a:prstGeom>
          <a:noFill/>
          <a:ln w="44450" cap="rnd">
            <a:solidFill>
              <a:srgbClr val="FF99CC"/>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94" name="Line 22"/>
          <p:cNvSpPr>
            <a:spLocks noChangeShapeType="1"/>
          </p:cNvSpPr>
          <p:nvPr/>
        </p:nvSpPr>
        <p:spPr bwMode="auto">
          <a:xfrm>
            <a:off x="838200" y="4640263"/>
            <a:ext cx="1219200" cy="0"/>
          </a:xfrm>
          <a:prstGeom prst="line">
            <a:avLst/>
          </a:prstGeom>
          <a:noFill/>
          <a:ln w="44450">
            <a:solidFill>
              <a:srgbClr val="FF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895" name="Text Box 23"/>
          <p:cNvSpPr txBox="1">
            <a:spLocks noChangeArrowheads="1"/>
          </p:cNvSpPr>
          <p:nvPr/>
        </p:nvSpPr>
        <p:spPr bwMode="auto">
          <a:xfrm>
            <a:off x="381000" y="4281488"/>
            <a:ext cx="381000" cy="1662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444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10000"/>
              </a:spcBef>
            </a:pPr>
            <a:r>
              <a:rPr kumimoji="1" lang="en-US" altLang="zh-CN" sz="2400" b="1">
                <a:latin typeface="Times New Roman" pitchFamily="18" charset="0"/>
              </a:rPr>
              <a:t>1</a:t>
            </a:r>
          </a:p>
          <a:p>
            <a:pPr algn="l">
              <a:spcBef>
                <a:spcPct val="10000"/>
              </a:spcBef>
            </a:pPr>
            <a:r>
              <a:rPr kumimoji="1" lang="en-US" altLang="zh-CN" sz="2400" b="1">
                <a:latin typeface="Times New Roman" pitchFamily="18" charset="0"/>
              </a:rPr>
              <a:t>2</a:t>
            </a:r>
          </a:p>
          <a:p>
            <a:pPr algn="l">
              <a:spcBef>
                <a:spcPct val="10000"/>
              </a:spcBef>
            </a:pPr>
            <a:r>
              <a:rPr kumimoji="1" lang="en-US" altLang="zh-CN" sz="2400" b="1">
                <a:latin typeface="Times New Roman" pitchFamily="18" charset="0"/>
              </a:rPr>
              <a:t>3</a:t>
            </a:r>
          </a:p>
          <a:p>
            <a:pPr algn="l">
              <a:spcBef>
                <a:spcPct val="10000"/>
              </a:spcBef>
            </a:pPr>
            <a:r>
              <a:rPr kumimoji="1" lang="en-US" altLang="zh-CN" sz="2400" b="1">
                <a:latin typeface="Times New Roman" pitchFamily="18" charset="0"/>
              </a:rPr>
              <a:t>n</a:t>
            </a:r>
          </a:p>
        </p:txBody>
      </p:sp>
      <p:sp>
        <p:nvSpPr>
          <p:cNvPr id="79896" name="Text Box 24"/>
          <p:cNvSpPr txBox="1">
            <a:spLocks noChangeArrowheads="1"/>
          </p:cNvSpPr>
          <p:nvPr/>
        </p:nvSpPr>
        <p:spPr bwMode="auto">
          <a:xfrm>
            <a:off x="8458200" y="4191000"/>
            <a:ext cx="381000" cy="166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444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10000"/>
              </a:spcBef>
            </a:pPr>
            <a:r>
              <a:rPr kumimoji="1" lang="en-US" altLang="zh-CN" sz="2400" b="1">
                <a:latin typeface="Times New Roman" pitchFamily="18" charset="0"/>
              </a:rPr>
              <a:t>1</a:t>
            </a:r>
          </a:p>
          <a:p>
            <a:pPr algn="l">
              <a:spcBef>
                <a:spcPct val="10000"/>
              </a:spcBef>
            </a:pPr>
            <a:r>
              <a:rPr kumimoji="1" lang="en-US" altLang="zh-CN" sz="2400" b="1">
                <a:latin typeface="Times New Roman" pitchFamily="18" charset="0"/>
              </a:rPr>
              <a:t>2</a:t>
            </a:r>
          </a:p>
          <a:p>
            <a:pPr algn="l">
              <a:spcBef>
                <a:spcPct val="10000"/>
              </a:spcBef>
            </a:pPr>
            <a:r>
              <a:rPr kumimoji="1" lang="en-US" altLang="zh-CN" sz="2400" b="1">
                <a:latin typeface="Times New Roman" pitchFamily="18" charset="0"/>
              </a:rPr>
              <a:t>3</a:t>
            </a:r>
          </a:p>
          <a:p>
            <a:pPr algn="l">
              <a:spcBef>
                <a:spcPct val="10000"/>
              </a:spcBef>
            </a:pPr>
            <a:r>
              <a:rPr kumimoji="1" lang="en-US" altLang="zh-CN" sz="2400" b="1">
                <a:latin typeface="Times New Roman" pitchFamily="18" charset="0"/>
              </a:rPr>
              <a:t>n</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E7F166C2-70DC-42AE-8722-D9639BF97385}" type="slidenum">
              <a:rPr lang="en-US" altLang="zh-CN"/>
              <a:pPr/>
              <a:t>53</a:t>
            </a:fld>
            <a:endParaRPr lang="en-US" altLang="zh-CN"/>
          </a:p>
        </p:txBody>
      </p:sp>
      <p:sp>
        <p:nvSpPr>
          <p:cNvPr id="80898" name="Rectangle 2"/>
          <p:cNvSpPr>
            <a:spLocks noGrp="1" noChangeArrowheads="1"/>
          </p:cNvSpPr>
          <p:nvPr>
            <p:ph type="title"/>
          </p:nvPr>
        </p:nvSpPr>
        <p:spPr>
          <a:xfrm>
            <a:off x="228600" y="533400"/>
            <a:ext cx="7772400" cy="685800"/>
          </a:xfrm>
        </p:spPr>
        <p:txBody>
          <a:bodyPr/>
          <a:lstStyle/>
          <a:p>
            <a:pPr algn="l"/>
            <a:r>
              <a:rPr lang="en-US" altLang="zh-CN" sz="3200" b="1">
                <a:solidFill>
                  <a:schemeClr val="tx1"/>
                </a:solidFill>
                <a:latin typeface="楷体_GB2312" pitchFamily="49" charset="-122"/>
                <a:ea typeface="楷体_GB2312" pitchFamily="49" charset="-122"/>
              </a:rPr>
              <a:t>6.</a:t>
            </a:r>
            <a:r>
              <a:rPr lang="zh-CN" altLang="en-US" sz="3200" b="1">
                <a:solidFill>
                  <a:schemeClr val="tx1"/>
                </a:solidFill>
                <a:latin typeface="楷体_GB2312" pitchFamily="49" charset="-122"/>
                <a:ea typeface="楷体_GB2312" pitchFamily="49" charset="-122"/>
              </a:rPr>
              <a:t>可获得高性能指标</a:t>
            </a:r>
          </a:p>
        </p:txBody>
      </p:sp>
      <p:sp>
        <p:nvSpPr>
          <p:cNvPr id="80899" name="Rectangle 3"/>
          <p:cNvSpPr>
            <a:spLocks noGrp="1" noChangeArrowheads="1"/>
          </p:cNvSpPr>
          <p:nvPr>
            <p:ph type="body" idx="1"/>
          </p:nvPr>
        </p:nvSpPr>
        <p:spPr>
          <a:xfrm>
            <a:off x="0" y="1196975"/>
            <a:ext cx="9144000" cy="5184775"/>
          </a:xfrm>
        </p:spPr>
        <p:txBody>
          <a:bodyPr/>
          <a:lstStyle/>
          <a:p>
            <a:pPr>
              <a:lnSpc>
                <a:spcPct val="120000"/>
              </a:lnSpc>
            </a:pPr>
            <a:r>
              <a:rPr lang="zh-CN" altLang="en-US" b="1">
                <a:latin typeface="楷体_GB2312" pitchFamily="49" charset="-122"/>
                <a:ea typeface="楷体_GB2312" pitchFamily="49" charset="-122"/>
              </a:rPr>
              <a:t>例：对信号进行频谱分析</a:t>
            </a:r>
          </a:p>
          <a:p>
            <a:pPr>
              <a:lnSpc>
                <a:spcPct val="120000"/>
              </a:lnSpc>
            </a:pPr>
            <a:r>
              <a:rPr lang="zh-CN" altLang="en-US" b="1">
                <a:latin typeface="楷体_GB2312" pitchFamily="49" charset="-122"/>
                <a:ea typeface="楷体_GB2312" pitchFamily="49" charset="-122"/>
              </a:rPr>
              <a:t>模拟频谱仪在频率低端只能分析到</a:t>
            </a:r>
            <a:r>
              <a:rPr lang="en-US" altLang="zh-CN" b="1">
                <a:latin typeface="楷体_GB2312" pitchFamily="49" charset="-122"/>
                <a:ea typeface="楷体_GB2312" pitchFamily="49" charset="-122"/>
              </a:rPr>
              <a:t>10</a:t>
            </a:r>
            <a:r>
              <a:rPr lang="en-US" altLang="en-US" b="1">
                <a:latin typeface="楷体_GB2312" pitchFamily="49" charset="-122"/>
                <a:ea typeface="楷体_GB2312" pitchFamily="49" charset="-122"/>
              </a:rPr>
              <a:t>Hz</a:t>
            </a:r>
            <a:r>
              <a:rPr lang="zh-CN" altLang="en-US" b="1">
                <a:latin typeface="楷体_GB2312" pitchFamily="49" charset="-122"/>
                <a:ea typeface="楷体_GB2312" pitchFamily="49" charset="-122"/>
              </a:rPr>
              <a:t>以上频率，且难于做到高分辨率</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也即足够窄的带宽</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a:t>
            </a:r>
          </a:p>
          <a:p>
            <a:pPr>
              <a:lnSpc>
                <a:spcPct val="120000"/>
              </a:lnSpc>
            </a:pPr>
            <a:r>
              <a:rPr lang="zh-CN" altLang="en-US" b="1">
                <a:latin typeface="楷体_GB2312" pitchFamily="49" charset="-122"/>
                <a:ea typeface="楷体_GB2312" pitchFamily="49" charset="-122"/>
              </a:rPr>
              <a:t>但在数字的谱分析中，已能做到</a:t>
            </a:r>
            <a:r>
              <a:rPr lang="en-US" altLang="zh-CN" b="1">
                <a:latin typeface="楷体_GB2312" pitchFamily="49" charset="-122"/>
                <a:ea typeface="楷体_GB2312" pitchFamily="49" charset="-122"/>
              </a:rPr>
              <a:t>10</a:t>
            </a:r>
            <a:r>
              <a:rPr lang="en-US" altLang="zh-CN" b="1" baseline="30000">
                <a:latin typeface="楷体_GB2312" pitchFamily="49" charset="-122"/>
                <a:ea typeface="楷体_GB2312" pitchFamily="49" charset="-122"/>
              </a:rPr>
              <a:t>-3</a:t>
            </a:r>
            <a:r>
              <a:rPr lang="en-US" altLang="zh-CN" b="1">
                <a:latin typeface="楷体_GB2312" pitchFamily="49" charset="-122"/>
                <a:ea typeface="楷体_GB2312" pitchFamily="49" charset="-122"/>
              </a:rPr>
              <a:t>Hz</a:t>
            </a:r>
            <a:r>
              <a:rPr lang="zh-CN" altLang="en-US" b="1">
                <a:latin typeface="楷体_GB2312" pitchFamily="49" charset="-122"/>
                <a:ea typeface="楷体_GB2312" pitchFamily="49" charset="-122"/>
              </a:rPr>
              <a:t>的谱分析。</a:t>
            </a:r>
          </a:p>
          <a:p>
            <a:pPr>
              <a:lnSpc>
                <a:spcPct val="120000"/>
              </a:lnSpc>
            </a:pPr>
            <a:r>
              <a:rPr lang="zh-CN" altLang="en-US" b="1">
                <a:latin typeface="楷体_GB2312" pitchFamily="49" charset="-122"/>
                <a:ea typeface="楷体_GB2312" pitchFamily="49" charset="-122"/>
              </a:rPr>
              <a:t>又例：有限长冲激响应数字滤波器，则可实现准确的线性相位特性，这在模拟系统中是很难达到的。</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5D1B43B2-DE9E-41CA-8C0A-2EDE3CA91DA3}" type="slidenum">
              <a:rPr lang="en-US" altLang="zh-CN"/>
              <a:pPr/>
              <a:t>54</a:t>
            </a:fld>
            <a:endParaRPr lang="en-US" altLang="zh-CN"/>
          </a:p>
        </p:txBody>
      </p:sp>
      <p:sp>
        <p:nvSpPr>
          <p:cNvPr id="81922" name="Rectangle 2"/>
          <p:cNvSpPr>
            <a:spLocks noGrp="1" noChangeArrowheads="1"/>
          </p:cNvSpPr>
          <p:nvPr>
            <p:ph type="title"/>
          </p:nvPr>
        </p:nvSpPr>
        <p:spPr>
          <a:xfrm>
            <a:off x="539750" y="188913"/>
            <a:ext cx="7099300" cy="676275"/>
          </a:xfrm>
        </p:spPr>
        <p:txBody>
          <a:bodyPr/>
          <a:lstStyle/>
          <a:p>
            <a:pPr algn="l"/>
            <a:r>
              <a:rPr lang="en-US" altLang="zh-CN" sz="3600" b="1">
                <a:solidFill>
                  <a:schemeClr val="tx1"/>
                </a:solidFill>
                <a:latin typeface="楷体_GB2312" pitchFamily="49" charset="-122"/>
                <a:ea typeface="楷体_GB2312" pitchFamily="49" charset="-122"/>
              </a:rPr>
              <a:t>7.</a:t>
            </a:r>
            <a:r>
              <a:rPr lang="zh-CN" altLang="en-US" sz="3600" b="1">
                <a:solidFill>
                  <a:schemeClr val="tx1"/>
                </a:solidFill>
                <a:latin typeface="楷体_GB2312" pitchFamily="49" charset="-122"/>
                <a:ea typeface="楷体_GB2312" pitchFamily="49" charset="-122"/>
              </a:rPr>
              <a:t>二维与多维处理</a:t>
            </a:r>
          </a:p>
        </p:txBody>
      </p:sp>
      <p:sp>
        <p:nvSpPr>
          <p:cNvPr id="81923" name="Rectangle 3"/>
          <p:cNvSpPr>
            <a:spLocks noGrp="1" noChangeArrowheads="1"/>
          </p:cNvSpPr>
          <p:nvPr>
            <p:ph type="body" idx="1"/>
          </p:nvPr>
        </p:nvSpPr>
        <p:spPr>
          <a:xfrm>
            <a:off x="685800" y="765175"/>
            <a:ext cx="8458200" cy="2009775"/>
          </a:xfrm>
        </p:spPr>
        <p:txBody>
          <a:bodyPr/>
          <a:lstStyle/>
          <a:p>
            <a:pPr>
              <a:lnSpc>
                <a:spcPct val="120000"/>
              </a:lnSpc>
            </a:pPr>
            <a:r>
              <a:rPr lang="zh-CN" altLang="en-US" b="1">
                <a:ea typeface="楷体_GB2312" pitchFamily="49" charset="-122"/>
              </a:rPr>
              <a:t>利用庞大的存储单元，可以存储一帧或数帧图象信号，实现二维甚至多维信号包括二维或多维滤波，二维及多维谱分析等。</a:t>
            </a:r>
          </a:p>
        </p:txBody>
      </p:sp>
      <p:sp>
        <p:nvSpPr>
          <p:cNvPr id="81924" name="Rectangle 4"/>
          <p:cNvSpPr>
            <a:spLocks noChangeArrowheads="1"/>
          </p:cNvSpPr>
          <p:nvPr/>
        </p:nvSpPr>
        <p:spPr bwMode="auto">
          <a:xfrm>
            <a:off x="611188" y="2636838"/>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p>
            <a:pPr algn="l"/>
            <a:r>
              <a:rPr kumimoji="1" lang="en-US" altLang="zh-CN" sz="3200" b="1">
                <a:latin typeface="楷体_GB2312" pitchFamily="49" charset="-122"/>
                <a:ea typeface="楷体_GB2312" pitchFamily="49" charset="-122"/>
              </a:rPr>
              <a:t>8.</a:t>
            </a:r>
            <a:r>
              <a:rPr kumimoji="1" lang="zh-CN" altLang="en-US" sz="3200" b="1">
                <a:latin typeface="楷体_GB2312" pitchFamily="49" charset="-122"/>
                <a:ea typeface="楷体_GB2312" pitchFamily="49" charset="-122"/>
              </a:rPr>
              <a:t>局限性</a:t>
            </a:r>
            <a:endParaRPr kumimoji="1" lang="zh-CN" altLang="en-US" sz="4400" i="1">
              <a:latin typeface="Times New Roman" pitchFamily="18" charset="0"/>
            </a:endParaRPr>
          </a:p>
        </p:txBody>
      </p:sp>
      <p:sp>
        <p:nvSpPr>
          <p:cNvPr id="81925" name="Rectangle 5"/>
          <p:cNvSpPr>
            <a:spLocks noChangeArrowheads="1"/>
          </p:cNvSpPr>
          <p:nvPr/>
        </p:nvSpPr>
        <p:spPr bwMode="auto">
          <a:xfrm>
            <a:off x="762000" y="3124200"/>
            <a:ext cx="8382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lgn="just">
              <a:lnSpc>
                <a:spcPct val="120000"/>
              </a:lnSpc>
              <a:spcBef>
                <a:spcPct val="20000"/>
              </a:spcBef>
              <a:buClr>
                <a:schemeClr val="tx2"/>
              </a:buClr>
              <a:buFontTx/>
              <a:buChar char="•"/>
            </a:pPr>
            <a:r>
              <a:rPr kumimoji="1" lang="zh-CN" altLang="en-US" sz="3200" b="1">
                <a:latin typeface="楷体_GB2312" pitchFamily="49" charset="-122"/>
                <a:ea typeface="楷体_GB2312" pitchFamily="49" charset="-122"/>
              </a:rPr>
              <a:t>数字系统的速度还不算高，因而不能处理很高频率的信号。</a:t>
            </a:r>
            <a:r>
              <a:rPr kumimoji="1" lang="en-US" altLang="zh-CN" sz="3200" b="1">
                <a:latin typeface="楷体_GB2312" pitchFamily="49" charset="-122"/>
                <a:ea typeface="楷体_GB2312" pitchFamily="49" charset="-122"/>
              </a:rPr>
              <a:t>(</a:t>
            </a:r>
            <a:r>
              <a:rPr kumimoji="1" lang="zh-CN" altLang="en-US" sz="3200" b="1">
                <a:latin typeface="楷体_GB2312" pitchFamily="49" charset="-122"/>
                <a:ea typeface="楷体_GB2312" pitchFamily="49" charset="-122"/>
              </a:rPr>
              <a:t>因为抽样频率要满足奈奎斯特准则定理</a:t>
            </a:r>
            <a:r>
              <a:rPr kumimoji="1" lang="en-US" altLang="zh-CN" sz="3200" b="1">
                <a:latin typeface="楷体_GB2312" pitchFamily="49" charset="-122"/>
                <a:ea typeface="楷体_GB2312" pitchFamily="49" charset="-122"/>
              </a:rPr>
              <a:t>)</a:t>
            </a:r>
          </a:p>
          <a:p>
            <a:pPr marL="342900" indent="-342900" algn="l">
              <a:lnSpc>
                <a:spcPct val="120000"/>
              </a:lnSpc>
              <a:spcBef>
                <a:spcPct val="20000"/>
              </a:spcBef>
              <a:buClr>
                <a:schemeClr val="tx2"/>
              </a:buClr>
              <a:buFontTx/>
              <a:buChar char="•"/>
            </a:pPr>
            <a:r>
              <a:rPr kumimoji="1" lang="zh-CN" altLang="en-US" sz="3200" b="1">
                <a:latin typeface="楷体_GB2312" pitchFamily="49" charset="-122"/>
                <a:ea typeface="楷体_GB2312" pitchFamily="49" charset="-122"/>
              </a:rPr>
              <a:t>另外，数字系统的设计和结构复杂，价格较高，对一些要求不高的应用来说，还不宜使用。</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55C3E9ED-E4C1-46DE-8E16-738E1E16E9C3}" type="slidenum">
              <a:rPr lang="en-US" altLang="zh-CN"/>
              <a:pPr/>
              <a:t>55</a:t>
            </a:fld>
            <a:endParaRPr lang="en-US" altLang="zh-CN"/>
          </a:p>
        </p:txBody>
      </p:sp>
      <p:sp>
        <p:nvSpPr>
          <p:cNvPr id="82946" name="Rectangle 2"/>
          <p:cNvSpPr>
            <a:spLocks noGrp="1" noChangeArrowheads="1"/>
          </p:cNvSpPr>
          <p:nvPr>
            <p:ph type="title"/>
          </p:nvPr>
        </p:nvSpPr>
        <p:spPr>
          <a:xfrm>
            <a:off x="531813" y="533400"/>
            <a:ext cx="7518400" cy="601663"/>
          </a:xfrm>
        </p:spPr>
        <p:txBody>
          <a:bodyPr/>
          <a:lstStyle/>
          <a:p>
            <a:r>
              <a:rPr lang="zh-CN" altLang="en-US" sz="3900" b="1">
                <a:solidFill>
                  <a:schemeClr val="tx1"/>
                </a:solidFill>
                <a:ea typeface="楷体_GB2312" pitchFamily="49" charset="-122"/>
              </a:rPr>
              <a:t>六、数字信号处理的应用领域</a:t>
            </a:r>
          </a:p>
        </p:txBody>
      </p:sp>
      <p:sp>
        <p:nvSpPr>
          <p:cNvPr id="82947" name="Rectangle 3"/>
          <p:cNvSpPr>
            <a:spLocks noGrp="1" noChangeArrowheads="1"/>
          </p:cNvSpPr>
          <p:nvPr>
            <p:ph type="body" idx="1"/>
          </p:nvPr>
        </p:nvSpPr>
        <p:spPr>
          <a:xfrm>
            <a:off x="304800" y="2057400"/>
            <a:ext cx="8659813" cy="4114800"/>
          </a:xfrm>
        </p:spPr>
        <p:txBody>
          <a:bodyPr/>
          <a:lstStyle/>
          <a:p>
            <a:pPr>
              <a:lnSpc>
                <a:spcPct val="120000"/>
              </a:lnSpc>
            </a:pPr>
            <a:r>
              <a:rPr lang="zh-CN" altLang="en-US" b="1">
                <a:latin typeface="楷体_GB2312" pitchFamily="49" charset="-122"/>
                <a:ea typeface="楷体_GB2312" pitchFamily="49" charset="-122"/>
              </a:rPr>
              <a:t>自</a:t>
            </a:r>
            <a:r>
              <a:rPr lang="en-US" altLang="zh-CN" b="1">
                <a:latin typeface="楷体_GB2312" pitchFamily="49" charset="-122"/>
                <a:ea typeface="楷体_GB2312" pitchFamily="49" charset="-122"/>
              </a:rPr>
              <a:t>20</a:t>
            </a:r>
            <a:r>
              <a:rPr lang="zh-CN" altLang="en-US" b="1">
                <a:latin typeface="楷体_GB2312" pitchFamily="49" charset="-122"/>
                <a:ea typeface="楷体_GB2312" pitchFamily="49" charset="-122"/>
              </a:rPr>
              <a:t>世纪</a:t>
            </a:r>
            <a:r>
              <a:rPr lang="en-US" altLang="zh-CN" b="1">
                <a:latin typeface="楷体_GB2312" pitchFamily="49" charset="-122"/>
                <a:ea typeface="楷体_GB2312" pitchFamily="49" charset="-122"/>
              </a:rPr>
              <a:t>60</a:t>
            </a:r>
            <a:r>
              <a:rPr lang="zh-CN" altLang="en-US" b="1">
                <a:latin typeface="楷体_GB2312" pitchFamily="49" charset="-122"/>
                <a:ea typeface="楷体_GB2312" pitchFamily="49" charset="-122"/>
              </a:rPr>
              <a:t>年代以来，数字信号处理的应用已成为一种明显的趋势，这与它突出优点分不开的。</a:t>
            </a:r>
          </a:p>
          <a:p>
            <a:pPr>
              <a:lnSpc>
                <a:spcPct val="120000"/>
              </a:lnSpc>
            </a:pPr>
            <a:r>
              <a:rPr lang="zh-CN" altLang="en-US" b="1">
                <a:latin typeface="楷体_GB2312" pitchFamily="49" charset="-122"/>
                <a:ea typeface="楷体_GB2312" pitchFamily="49" charset="-122"/>
              </a:rPr>
              <a:t>数字信号处理大致可分为：</a:t>
            </a:r>
          </a:p>
          <a:p>
            <a:pPr>
              <a:lnSpc>
                <a:spcPct val="120000"/>
              </a:lnSpc>
            </a:pPr>
            <a:r>
              <a:rPr lang="zh-CN" altLang="en-US" b="1">
                <a:latin typeface="楷体_GB2312" pitchFamily="49" charset="-122"/>
                <a:ea typeface="楷体_GB2312" pitchFamily="49" charset="-122"/>
              </a:rPr>
              <a:t>信号分析</a:t>
            </a:r>
          </a:p>
          <a:p>
            <a:pPr>
              <a:lnSpc>
                <a:spcPct val="120000"/>
              </a:lnSpc>
            </a:pPr>
            <a:r>
              <a:rPr lang="zh-CN" altLang="en-US" b="1">
                <a:latin typeface="楷体_GB2312" pitchFamily="49" charset="-122"/>
                <a:ea typeface="楷体_GB2312" pitchFamily="49" charset="-122"/>
              </a:rPr>
              <a:t>信号滤波</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FBF211AE-ACB1-4E25-8536-E231D919CC63}" type="slidenum">
              <a:rPr lang="en-US" altLang="zh-CN"/>
              <a:pPr/>
              <a:t>56</a:t>
            </a:fld>
            <a:endParaRPr lang="en-US" altLang="zh-CN"/>
          </a:p>
        </p:txBody>
      </p:sp>
      <p:sp>
        <p:nvSpPr>
          <p:cNvPr id="83970" name="Rectangle 2"/>
          <p:cNvSpPr>
            <a:spLocks noGrp="1" noChangeArrowheads="1"/>
          </p:cNvSpPr>
          <p:nvPr>
            <p:ph type="title"/>
          </p:nvPr>
        </p:nvSpPr>
        <p:spPr>
          <a:xfrm>
            <a:off x="179388" y="260350"/>
            <a:ext cx="7772400" cy="973138"/>
          </a:xfrm>
        </p:spPr>
        <p:txBody>
          <a:bodyPr/>
          <a:lstStyle/>
          <a:p>
            <a:r>
              <a:rPr lang="en-US" altLang="zh-CN" sz="3200" b="1">
                <a:solidFill>
                  <a:schemeClr val="tx1"/>
                </a:solidFill>
                <a:latin typeface="楷体_GB2312" pitchFamily="49" charset="-122"/>
                <a:ea typeface="楷体_GB2312" pitchFamily="49" charset="-122"/>
              </a:rPr>
              <a:t>1.</a:t>
            </a:r>
            <a:r>
              <a:rPr lang="zh-CN" altLang="en-US" sz="3200" b="1">
                <a:solidFill>
                  <a:schemeClr val="tx1"/>
                </a:solidFill>
                <a:latin typeface="楷体_GB2312" pitchFamily="49" charset="-122"/>
                <a:ea typeface="楷体_GB2312" pitchFamily="49" charset="-122"/>
              </a:rPr>
              <a:t>信号分析</a:t>
            </a:r>
          </a:p>
        </p:txBody>
      </p:sp>
      <p:sp>
        <p:nvSpPr>
          <p:cNvPr id="83971" name="Rectangle 3"/>
          <p:cNvSpPr>
            <a:spLocks noGrp="1" noChangeArrowheads="1"/>
          </p:cNvSpPr>
          <p:nvPr>
            <p:ph type="body" idx="1"/>
          </p:nvPr>
        </p:nvSpPr>
        <p:spPr>
          <a:xfrm>
            <a:off x="179388" y="1447800"/>
            <a:ext cx="8964612" cy="4860925"/>
          </a:xfrm>
        </p:spPr>
        <p:txBody>
          <a:bodyPr/>
          <a:lstStyle/>
          <a:p>
            <a:pPr marL="0" indent="0">
              <a:lnSpc>
                <a:spcPct val="90000"/>
              </a:lnSpc>
              <a:buFontTx/>
              <a:buNone/>
            </a:pPr>
            <a:r>
              <a:rPr lang="zh-CN" altLang="en-US" b="1">
                <a:latin typeface="楷体_GB2312" pitchFamily="49" charset="-122"/>
                <a:ea typeface="楷体_GB2312" pitchFamily="49" charset="-122"/>
              </a:rPr>
              <a:t>任务：涉及信号特性的测量。它通常是一个频域</a:t>
            </a:r>
          </a:p>
          <a:p>
            <a:pPr marL="0" indent="0">
              <a:lnSpc>
                <a:spcPct val="90000"/>
              </a:lnSpc>
              <a:buFontTx/>
              <a:buNone/>
            </a:pPr>
            <a:r>
              <a:rPr lang="zh-CN" altLang="en-US" b="1">
                <a:latin typeface="楷体_GB2312" pitchFamily="49" charset="-122"/>
                <a:ea typeface="楷体_GB2312" pitchFamily="49" charset="-122"/>
              </a:rPr>
              <a:t>      的运算。</a:t>
            </a:r>
          </a:p>
          <a:p>
            <a:pPr marL="0" indent="0">
              <a:lnSpc>
                <a:spcPct val="90000"/>
              </a:lnSpc>
              <a:buFontTx/>
              <a:buNone/>
            </a:pPr>
            <a:r>
              <a:rPr lang="zh-CN" altLang="en-US" b="1">
                <a:latin typeface="楷体_GB2312" pitchFamily="49" charset="-122"/>
                <a:ea typeface="楷体_GB2312" pitchFamily="49" charset="-122"/>
              </a:rPr>
              <a:t>主要应用于：</a:t>
            </a:r>
          </a:p>
          <a:p>
            <a:pPr marL="0" indent="0">
              <a:lnSpc>
                <a:spcPct val="90000"/>
              </a:lnSpc>
              <a:buFontTx/>
              <a:buNone/>
            </a:pPr>
            <a:r>
              <a:rPr lang="zh-CN" altLang="en-US" b="1">
                <a:latin typeface="楷体_GB2312" pitchFamily="49" charset="-122"/>
                <a:ea typeface="楷体_GB2312" pitchFamily="49" charset="-122"/>
              </a:rPr>
              <a:t>    谱</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频率和</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或相位</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分析</a:t>
            </a:r>
          </a:p>
          <a:p>
            <a:pPr marL="0" indent="0">
              <a:lnSpc>
                <a:spcPct val="90000"/>
              </a:lnSpc>
              <a:buFontTx/>
              <a:buNone/>
            </a:pPr>
            <a:r>
              <a:rPr lang="zh-CN" altLang="en-US" b="1">
                <a:latin typeface="楷体_GB2312" pitchFamily="49" charset="-122"/>
                <a:ea typeface="楷体_GB2312" pitchFamily="49" charset="-122"/>
              </a:rPr>
              <a:t>    谱估计就是对各种信号进行频谱分析</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或将时 </a:t>
            </a:r>
          </a:p>
          <a:p>
            <a:pPr marL="0" indent="0">
              <a:lnSpc>
                <a:spcPct val="90000"/>
              </a:lnSpc>
              <a:buFontTx/>
              <a:buNone/>
            </a:pPr>
            <a:r>
              <a:rPr lang="zh-CN" altLang="en-US" b="1">
                <a:latin typeface="楷体_GB2312" pitchFamily="49" charset="-122"/>
                <a:ea typeface="楷体_GB2312" pitchFamily="49" charset="-122"/>
              </a:rPr>
              <a:t>    间域信号转换为频率域信号进行处理</a:t>
            </a:r>
          </a:p>
          <a:p>
            <a:pPr marL="0" indent="0">
              <a:lnSpc>
                <a:spcPct val="90000"/>
              </a:lnSpc>
              <a:buFontTx/>
              <a:buNone/>
            </a:pPr>
            <a:r>
              <a:rPr lang="zh-CN" altLang="en-US" b="1">
                <a:latin typeface="楷体_GB2312" pitchFamily="49" charset="-122"/>
                <a:ea typeface="楷体_GB2312" pitchFamily="49" charset="-122"/>
              </a:rPr>
              <a:t>    语音分析</a:t>
            </a:r>
          </a:p>
          <a:p>
            <a:pPr marL="0" indent="0">
              <a:lnSpc>
                <a:spcPct val="90000"/>
              </a:lnSpc>
              <a:buFontTx/>
              <a:buNone/>
            </a:pPr>
            <a:r>
              <a:rPr lang="zh-CN" altLang="en-US" b="1">
                <a:latin typeface="楷体_GB2312" pitchFamily="49" charset="-122"/>
                <a:ea typeface="楷体_GB2312" pitchFamily="49" charset="-122"/>
              </a:rPr>
              <a:t>    说话人识别</a:t>
            </a:r>
          </a:p>
          <a:p>
            <a:pPr marL="0" indent="0">
              <a:lnSpc>
                <a:spcPct val="90000"/>
              </a:lnSpc>
              <a:buFontTx/>
              <a:buNone/>
            </a:pPr>
            <a:r>
              <a:rPr lang="zh-CN" altLang="en-US" b="1">
                <a:latin typeface="楷体_GB2312" pitchFamily="49" charset="-122"/>
                <a:ea typeface="楷体_GB2312" pitchFamily="49" charset="-122"/>
              </a:rPr>
              <a:t>    目标检测</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3679D515-0121-4490-9823-704C21B127DF}" type="slidenum">
              <a:rPr lang="en-US" altLang="zh-CN"/>
              <a:pPr/>
              <a:t>57</a:t>
            </a:fld>
            <a:endParaRPr lang="en-US" altLang="zh-CN"/>
          </a:p>
        </p:txBody>
      </p:sp>
      <p:sp>
        <p:nvSpPr>
          <p:cNvPr id="84994" name="Rectangle 2"/>
          <p:cNvSpPr>
            <a:spLocks noGrp="1" noChangeArrowheads="1"/>
          </p:cNvSpPr>
          <p:nvPr>
            <p:ph type="title"/>
          </p:nvPr>
        </p:nvSpPr>
        <p:spPr>
          <a:xfrm>
            <a:off x="457200" y="0"/>
            <a:ext cx="7848600" cy="762000"/>
          </a:xfrm>
        </p:spPr>
        <p:txBody>
          <a:bodyPr/>
          <a:lstStyle/>
          <a:p>
            <a:r>
              <a:rPr lang="en-US" altLang="zh-CN" sz="3200" b="1">
                <a:solidFill>
                  <a:schemeClr val="tx1"/>
                </a:solidFill>
                <a:latin typeface="楷体_GB2312" pitchFamily="49" charset="-122"/>
                <a:ea typeface="楷体_GB2312" pitchFamily="49" charset="-122"/>
              </a:rPr>
              <a:t>2.</a:t>
            </a:r>
            <a:r>
              <a:rPr lang="zh-CN" altLang="en-US" sz="3200" b="1">
                <a:solidFill>
                  <a:schemeClr val="tx1"/>
                </a:solidFill>
                <a:latin typeface="楷体_GB2312" pitchFamily="49" charset="-122"/>
                <a:ea typeface="楷体_GB2312" pitchFamily="49" charset="-122"/>
              </a:rPr>
              <a:t>信号滤波</a:t>
            </a:r>
          </a:p>
        </p:txBody>
      </p:sp>
      <p:sp>
        <p:nvSpPr>
          <p:cNvPr id="84995" name="Rectangle 3"/>
          <p:cNvSpPr>
            <a:spLocks noGrp="1" noChangeArrowheads="1"/>
          </p:cNvSpPr>
          <p:nvPr>
            <p:ph type="body" idx="1"/>
          </p:nvPr>
        </p:nvSpPr>
        <p:spPr>
          <a:xfrm>
            <a:off x="0" y="765175"/>
            <a:ext cx="9144000" cy="6092825"/>
          </a:xfrm>
        </p:spPr>
        <p:txBody>
          <a:bodyPr/>
          <a:lstStyle/>
          <a:p>
            <a:pPr>
              <a:lnSpc>
                <a:spcPct val="110000"/>
              </a:lnSpc>
            </a:pPr>
            <a:r>
              <a:rPr lang="zh-CN" altLang="en-US" b="1">
                <a:latin typeface="楷体_GB2312" pitchFamily="49" charset="-122"/>
                <a:ea typeface="楷体_GB2312" pitchFamily="49" charset="-122"/>
              </a:rPr>
              <a:t>数字滤波就是在形形色色的信号中提取所需要的信号</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抑制不需要的信号或干扰信号。</a:t>
            </a:r>
          </a:p>
          <a:p>
            <a:pPr>
              <a:lnSpc>
                <a:spcPct val="110000"/>
              </a:lnSpc>
            </a:pPr>
            <a:r>
              <a:rPr lang="zh-CN" altLang="en-US" b="1">
                <a:latin typeface="楷体_GB2312" pitchFamily="49" charset="-122"/>
                <a:ea typeface="楷体_GB2312" pitchFamily="49" charset="-122"/>
              </a:rPr>
              <a:t>滤波器还能消除信息在传输过程中由于信道不理想所引起的失真，因此在电子系统中各种各样的滤波器应用很多。</a:t>
            </a:r>
          </a:p>
          <a:p>
            <a:pPr>
              <a:lnSpc>
                <a:spcPct val="110000"/>
              </a:lnSpc>
            </a:pPr>
            <a:r>
              <a:rPr lang="zh-CN" altLang="en-US" b="1">
                <a:latin typeface="楷体_GB2312" pitchFamily="49" charset="-122"/>
                <a:ea typeface="楷体_GB2312" pitchFamily="49" charset="-122"/>
              </a:rPr>
              <a:t>应用于：滤除不需要的背景噪声，去除干扰、频带分割，信号谱的成形。</a:t>
            </a:r>
          </a:p>
          <a:p>
            <a:pPr>
              <a:lnSpc>
                <a:spcPct val="110000"/>
              </a:lnSpc>
            </a:pPr>
            <a:r>
              <a:rPr lang="zh-CN" altLang="en-US" b="1">
                <a:latin typeface="楷体_GB2312" pitchFamily="49" charset="-122"/>
                <a:ea typeface="楷体_GB2312" pitchFamily="49" charset="-122"/>
              </a:rPr>
              <a:t>所以它广泛地应用于数字通信，雷达，遥感，声纳，语音合成，图象处理，测量与控制，高清晰度电视，多媒体物理学，生物医学，机器人等。</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4AB4BCF0-DBCF-4092-9874-BD7AA1946CE8}" type="slidenum">
              <a:rPr lang="en-US" altLang="zh-CN"/>
              <a:pPr/>
              <a:t>58</a:t>
            </a:fld>
            <a:endParaRPr lang="en-US" altLang="zh-CN"/>
          </a:p>
        </p:txBody>
      </p:sp>
      <p:sp>
        <p:nvSpPr>
          <p:cNvPr id="86018" name="Rectangle 2"/>
          <p:cNvSpPr>
            <a:spLocks noGrp="1" noChangeArrowheads="1"/>
          </p:cNvSpPr>
          <p:nvPr>
            <p:ph type="body" idx="1"/>
          </p:nvPr>
        </p:nvSpPr>
        <p:spPr>
          <a:xfrm>
            <a:off x="0" y="762000"/>
            <a:ext cx="9144000" cy="6096000"/>
          </a:xfrm>
        </p:spPr>
        <p:txBody>
          <a:bodyPr/>
          <a:lstStyle/>
          <a:p>
            <a:pPr>
              <a:buFontTx/>
              <a:buNone/>
            </a:pPr>
            <a:r>
              <a:rPr lang="zh-CN" altLang="en-US" sz="4000" b="1" dirty="0">
                <a:latin typeface="楷体_GB2312" pitchFamily="49" charset="-122"/>
                <a:ea typeface="楷体_GB2312" pitchFamily="49" charset="-122"/>
              </a:rPr>
              <a:t>应用举例</a:t>
            </a:r>
          </a:p>
          <a:p>
            <a:pPr>
              <a:buFontTx/>
              <a:buNone/>
            </a:pPr>
            <a:r>
              <a:rPr lang="zh-CN" altLang="en-US" b="1" dirty="0">
                <a:latin typeface="楷体_GB2312" pitchFamily="49" charset="-122"/>
                <a:ea typeface="楷体_GB2312" pitchFamily="49" charset="-122"/>
              </a:rPr>
              <a:t>  语音处理：</a:t>
            </a:r>
          </a:p>
          <a:p>
            <a:pPr>
              <a:buFontTx/>
              <a:buNone/>
            </a:pPr>
            <a:r>
              <a:rPr lang="zh-CN" altLang="en-US" b="1" dirty="0">
                <a:latin typeface="楷体_GB2312" pitchFamily="49" charset="-122"/>
                <a:ea typeface="楷体_GB2312" pitchFamily="49" charset="-122"/>
              </a:rPr>
              <a:t>  在语音领域现存在着三种系统：</a:t>
            </a:r>
          </a:p>
          <a:p>
            <a:pPr>
              <a:buFontTx/>
              <a:buNone/>
            </a:pPr>
            <a:r>
              <a:rPr lang="zh-CN" altLang="en-US" b="1" dirty="0">
                <a:latin typeface="楷体_GB2312" pitchFamily="49" charset="-122"/>
                <a:ea typeface="楷体_GB2312" pitchFamily="49" charset="-122"/>
              </a:rPr>
              <a:t>  </a:t>
            </a:r>
            <a:r>
              <a:rPr lang="en-US" altLang="zh-CN" b="1" dirty="0" smtClean="0">
                <a:latin typeface="楷体_GB2312" pitchFamily="49" charset="-122"/>
                <a:ea typeface="楷体_GB2312" pitchFamily="49" charset="-122"/>
              </a:rPr>
              <a:t>(1) </a:t>
            </a:r>
            <a:r>
              <a:rPr lang="zh-CN" altLang="en-US" b="1" dirty="0" smtClean="0">
                <a:latin typeface="楷体_GB2312" pitchFamily="49" charset="-122"/>
                <a:ea typeface="楷体_GB2312" pitchFamily="49" charset="-122"/>
              </a:rPr>
              <a:t>语音分析</a:t>
            </a:r>
            <a:r>
              <a:rPr lang="zh-CN" altLang="en-US" b="1" dirty="0">
                <a:latin typeface="楷体_GB2312" pitchFamily="49" charset="-122"/>
                <a:ea typeface="楷体_GB2312" pitchFamily="49" charset="-122"/>
              </a:rPr>
              <a:t>系统：</a:t>
            </a:r>
            <a:r>
              <a:rPr lang="en-US" altLang="zh-CN" b="1" dirty="0">
                <a:latin typeface="楷体_GB2312" pitchFamily="49" charset="-122"/>
                <a:ea typeface="楷体_GB2312" pitchFamily="49" charset="-122"/>
              </a:rPr>
              <a:t>(</a:t>
            </a:r>
            <a:r>
              <a:rPr lang="zh-CN" altLang="en-US" b="1" dirty="0">
                <a:latin typeface="楷体_GB2312" pitchFamily="49" charset="-122"/>
                <a:ea typeface="楷体_GB2312" pitchFamily="49" charset="-122"/>
              </a:rPr>
              <a:t>自动语音识别系统，它能识别语音，辨认说话的人是谁，而且破译后，能立即作出决断。</a:t>
            </a:r>
          </a:p>
          <a:p>
            <a:pPr>
              <a:buFontTx/>
              <a:buNone/>
            </a:pPr>
            <a:r>
              <a:rPr lang="zh-CN" altLang="en-US" b="1" dirty="0">
                <a:latin typeface="楷体_GB2312" pitchFamily="49" charset="-122"/>
                <a:ea typeface="楷体_GB2312" pitchFamily="49" charset="-122"/>
              </a:rPr>
              <a:t>  </a:t>
            </a:r>
            <a:r>
              <a:rPr lang="en-US" altLang="zh-CN" b="1" dirty="0" smtClean="0">
                <a:latin typeface="楷体_GB2312" pitchFamily="49" charset="-122"/>
                <a:ea typeface="楷体_GB2312" pitchFamily="49" charset="-122"/>
              </a:rPr>
              <a:t>(2)</a:t>
            </a:r>
            <a:r>
              <a:rPr lang="zh-CN" altLang="en-US" b="1" dirty="0" smtClean="0">
                <a:latin typeface="楷体_GB2312" pitchFamily="49" charset="-122"/>
                <a:ea typeface="楷体_GB2312" pitchFamily="49" charset="-122"/>
              </a:rPr>
              <a:t>语音</a:t>
            </a:r>
            <a:r>
              <a:rPr lang="zh-CN" altLang="en-US" b="1" dirty="0">
                <a:latin typeface="楷体_GB2312" pitchFamily="49" charset="-122"/>
                <a:ea typeface="楷体_GB2312" pitchFamily="49" charset="-122"/>
              </a:rPr>
              <a:t>综合系统：盲人的自动阅读机，声音响应的计算机终端，会说话玩具，家用电器</a:t>
            </a:r>
            <a:r>
              <a:rPr lang="en-US" altLang="zh-CN" b="1" dirty="0">
                <a:latin typeface="楷体_GB2312" pitchFamily="49" charset="-122"/>
                <a:ea typeface="楷体_GB2312" pitchFamily="49" charset="-122"/>
              </a:rPr>
              <a:t>(</a:t>
            </a:r>
            <a:r>
              <a:rPr lang="en-US" altLang="en-US" b="1" dirty="0">
                <a:latin typeface="楷体_GB2312" pitchFamily="49" charset="-122"/>
                <a:ea typeface="楷体_GB2312" pitchFamily="49" charset="-122"/>
              </a:rPr>
              <a:t>CD,VCD,DVD)</a:t>
            </a:r>
            <a:r>
              <a:rPr lang="zh-CN" altLang="en-US" b="1" dirty="0">
                <a:latin typeface="楷体_GB2312" pitchFamily="49" charset="-122"/>
                <a:ea typeface="楷体_GB2312" pitchFamily="49" charset="-122"/>
              </a:rPr>
              <a:t>。</a:t>
            </a:r>
          </a:p>
          <a:p>
            <a:pPr>
              <a:buFontTx/>
              <a:buNone/>
            </a:pPr>
            <a:r>
              <a:rPr lang="zh-CN" altLang="en-US" b="1" dirty="0">
                <a:latin typeface="楷体_GB2312" pitchFamily="49" charset="-122"/>
                <a:ea typeface="楷体_GB2312" pitchFamily="49" charset="-122"/>
              </a:rPr>
              <a:t>  </a:t>
            </a:r>
            <a:r>
              <a:rPr lang="en-US" altLang="zh-CN" b="1" dirty="0" smtClean="0">
                <a:latin typeface="楷体_GB2312" pitchFamily="49" charset="-122"/>
                <a:ea typeface="楷体_GB2312" pitchFamily="49" charset="-122"/>
              </a:rPr>
              <a:t>(3)</a:t>
            </a:r>
            <a:r>
              <a:rPr lang="zh-CN" altLang="en-US" b="1" dirty="0" smtClean="0">
                <a:latin typeface="楷体_GB2312" pitchFamily="49" charset="-122"/>
                <a:ea typeface="楷体_GB2312" pitchFamily="49" charset="-122"/>
              </a:rPr>
              <a:t>语音分析</a:t>
            </a:r>
            <a:r>
              <a:rPr lang="zh-CN" altLang="en-US" b="1" dirty="0">
                <a:latin typeface="楷体_GB2312" pitchFamily="49" charset="-122"/>
                <a:ea typeface="楷体_GB2312" pitchFamily="49" charset="-122"/>
              </a:rPr>
              <a:t>综合系统：语音存储和检索系统。</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97FDD9C-4B38-42B8-A865-B4C1FF134D2E}" type="slidenum">
              <a:rPr lang="en-US" altLang="zh-CN"/>
              <a:pPr/>
              <a:t>59</a:t>
            </a:fld>
            <a:endParaRPr lang="en-US" altLang="zh-CN"/>
          </a:p>
        </p:txBody>
      </p:sp>
      <p:sp>
        <p:nvSpPr>
          <p:cNvPr id="87042" name="Rectangle 2"/>
          <p:cNvSpPr>
            <a:spLocks noGrp="1" noChangeArrowheads="1"/>
          </p:cNvSpPr>
          <p:nvPr>
            <p:ph type="body" idx="1"/>
          </p:nvPr>
        </p:nvSpPr>
        <p:spPr>
          <a:xfrm>
            <a:off x="0" y="228600"/>
            <a:ext cx="9144000" cy="6096000"/>
          </a:xfrm>
        </p:spPr>
        <p:txBody>
          <a:bodyPr/>
          <a:lstStyle/>
          <a:p>
            <a:pPr>
              <a:buFontTx/>
              <a:buNone/>
            </a:pPr>
            <a:r>
              <a:rPr lang="zh-CN" altLang="en-US" sz="4000" b="1">
                <a:latin typeface="楷体_GB2312" pitchFamily="49" charset="-122"/>
                <a:ea typeface="楷体_GB2312" pitchFamily="49" charset="-122"/>
              </a:rPr>
              <a:t>应用举例</a:t>
            </a:r>
          </a:p>
          <a:p>
            <a:pPr>
              <a:lnSpc>
                <a:spcPct val="120000"/>
              </a:lnSpc>
              <a:buFontTx/>
              <a:buNone/>
            </a:pPr>
            <a:r>
              <a:rPr lang="zh-CN" altLang="en-US" b="1">
                <a:latin typeface="楷体_GB2312" pitchFamily="49" charset="-122"/>
                <a:ea typeface="楷体_GB2312" pitchFamily="49" charset="-122"/>
              </a:rPr>
              <a:t>  生物医学信号处理</a:t>
            </a:r>
            <a:r>
              <a:rPr lang="en-US" altLang="en-US" b="1">
                <a:latin typeface="楷体_GB2312" pitchFamily="49" charset="-122"/>
                <a:ea typeface="楷体_GB2312" pitchFamily="49" charset="-122"/>
              </a:rPr>
              <a:t>CT / CAT</a:t>
            </a:r>
          </a:p>
          <a:p>
            <a:pPr>
              <a:lnSpc>
                <a:spcPct val="120000"/>
              </a:lnSpc>
            </a:pPr>
            <a:r>
              <a:rPr lang="en-US" altLang="en-US" b="1">
                <a:latin typeface="楷体_GB2312" pitchFamily="49" charset="-122"/>
                <a:ea typeface="楷体_GB2312" pitchFamily="49" charset="-122"/>
              </a:rPr>
              <a:t>CT</a:t>
            </a:r>
            <a:r>
              <a:rPr lang="zh-CN" altLang="en-US" b="1">
                <a:latin typeface="楷体_GB2312" pitchFamily="49" charset="-122"/>
                <a:ea typeface="楷体_GB2312" pitchFamily="49" charset="-122"/>
              </a:rPr>
              <a:t>：计算机</a:t>
            </a:r>
            <a:r>
              <a:rPr lang="en-US" altLang="en-US" b="1">
                <a:latin typeface="楷体_GB2312" pitchFamily="49" charset="-122"/>
                <a:ea typeface="楷体_GB2312" pitchFamily="49" charset="-122"/>
              </a:rPr>
              <a:t>X</a:t>
            </a:r>
            <a:r>
              <a:rPr lang="zh-CN" altLang="en-US" b="1">
                <a:latin typeface="楷体_GB2312" pitchFamily="49" charset="-122"/>
                <a:ea typeface="楷体_GB2312" pitchFamily="49" charset="-122"/>
              </a:rPr>
              <a:t>射线断层摄影装置。其中头颅</a:t>
            </a:r>
            <a:r>
              <a:rPr lang="en-US" altLang="en-US" b="1">
                <a:latin typeface="楷体_GB2312" pitchFamily="49" charset="-122"/>
                <a:ea typeface="楷体_GB2312" pitchFamily="49" charset="-122"/>
              </a:rPr>
              <a:t>CT</a:t>
            </a:r>
            <a:r>
              <a:rPr lang="zh-CN" altLang="en-US" b="1">
                <a:latin typeface="楷体_GB2312" pitchFamily="49" charset="-122"/>
                <a:ea typeface="楷体_GB2312" pitchFamily="49" charset="-122"/>
              </a:rPr>
              <a:t>英国</a:t>
            </a:r>
            <a:r>
              <a:rPr lang="en-US" altLang="zh-CN" b="1">
                <a:latin typeface="楷体_GB2312" pitchFamily="49" charset="-122"/>
                <a:ea typeface="楷体_GB2312" pitchFamily="49" charset="-122"/>
              </a:rPr>
              <a:t>EMI</a:t>
            </a:r>
            <a:r>
              <a:rPr lang="zh-CN" altLang="zh-CN" b="1">
                <a:latin typeface="楷体_GB2312" pitchFamily="49" charset="-122"/>
                <a:ea typeface="楷体_GB2312" pitchFamily="49" charset="-122"/>
              </a:rPr>
              <a:t>公司豪斯菲尔德获诺贝尔奖。</a:t>
            </a:r>
          </a:p>
          <a:p>
            <a:pPr>
              <a:lnSpc>
                <a:spcPct val="120000"/>
              </a:lnSpc>
            </a:pPr>
            <a:r>
              <a:rPr lang="en-US" altLang="zh-CN" b="1">
                <a:latin typeface="楷体_GB2312" pitchFamily="49" charset="-122"/>
                <a:ea typeface="楷体_GB2312" pitchFamily="49" charset="-122"/>
              </a:rPr>
              <a:t>CAT:</a:t>
            </a:r>
            <a:r>
              <a:rPr lang="zh-CN" altLang="zh-CN" b="1">
                <a:latin typeface="楷体_GB2312" pitchFamily="49" charset="-122"/>
                <a:ea typeface="楷体_GB2312" pitchFamily="49" charset="-122"/>
              </a:rPr>
              <a:t>计算机</a:t>
            </a:r>
            <a:r>
              <a:rPr lang="en-US" altLang="zh-CN" b="1">
                <a:latin typeface="楷体_GB2312" pitchFamily="49" charset="-122"/>
                <a:ea typeface="楷体_GB2312" pitchFamily="49" charset="-122"/>
              </a:rPr>
              <a:t>X</a:t>
            </a:r>
            <a:r>
              <a:rPr lang="zh-CN" altLang="en-US" b="1">
                <a:latin typeface="楷体_GB2312" pitchFamily="49" charset="-122"/>
                <a:ea typeface="楷体_GB2312" pitchFamily="49" charset="-122"/>
              </a:rPr>
              <a:t>射线空间重建装置。出现全身扫描，心脏活动立体图形，脑肿瘤异物，人体躯干图像重建。</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BF16667E-3DD7-4DF9-91A5-74DAEE35CC57}" type="slidenum">
              <a:rPr lang="en-US" altLang="zh-CN"/>
              <a:pPr/>
              <a:t>60</a:t>
            </a:fld>
            <a:endParaRPr lang="en-US" altLang="zh-CN"/>
          </a:p>
        </p:txBody>
      </p:sp>
      <p:pic>
        <p:nvPicPr>
          <p:cNvPr id="88066" name="Picture 2"/>
          <p:cNvPicPr>
            <a:picLocks noChangeAspect="1" noChangeArrowheads="1"/>
          </p:cNvPicPr>
          <p:nvPr/>
        </p:nvPicPr>
        <p:blipFill>
          <a:blip r:embed="rId2">
            <a:extLst>
              <a:ext uri="{28A0092B-C50C-407E-A947-70E740481C1C}">
                <a14:useLocalDpi xmlns:a14="http://schemas.microsoft.com/office/drawing/2010/main" val="0"/>
              </a:ext>
            </a:extLst>
          </a:blip>
          <a:srcRect l="51929" t="28777" r="818"/>
          <a:stretch>
            <a:fillRect/>
          </a:stretch>
        </p:blipFill>
        <p:spPr bwMode="auto">
          <a:xfrm>
            <a:off x="4724400" y="1268413"/>
            <a:ext cx="4419600" cy="5589587"/>
          </a:xfrm>
          <a:prstGeom prst="rect">
            <a:avLst/>
          </a:prstGeom>
          <a:noFill/>
          <a:ln w="22225" cap="rnd">
            <a:solidFill>
              <a:srgbClr val="99CC00"/>
            </a:solidFill>
            <a:prstDash val="sysDot"/>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45791" dir="2021404" algn="ctr" rotWithShape="0">
                    <a:srgbClr val="C0C0C0"/>
                  </a:outerShdw>
                </a:effectLst>
              </a14:hiddenEffects>
            </a:ext>
          </a:extLst>
        </p:spPr>
      </p:pic>
      <p:sp>
        <p:nvSpPr>
          <p:cNvPr id="88067" name="Text Box 3"/>
          <p:cNvSpPr txBox="1">
            <a:spLocks noChangeArrowheads="1"/>
          </p:cNvSpPr>
          <p:nvPr/>
        </p:nvSpPr>
        <p:spPr bwMode="auto">
          <a:xfrm>
            <a:off x="0" y="0"/>
            <a:ext cx="4530725" cy="1066800"/>
          </a:xfrm>
          <a:prstGeom prst="rect">
            <a:avLst/>
          </a:prstGeom>
          <a:noFill/>
          <a:ln>
            <a:noFill/>
          </a:ln>
          <a:effectLst/>
          <a:extLst>
            <a:ext uri="{909E8E84-426E-40DD-AFC4-6F175D3DCCD1}">
              <a14:hiddenFill xmlns:a14="http://schemas.microsoft.com/office/drawing/2010/main">
                <a:gradFill rotWithShape="0">
                  <a:gsLst>
                    <a:gs pos="0">
                      <a:srgbClr val="CCFFFF"/>
                    </a:gs>
                    <a:gs pos="100000">
                      <a:srgbClr val="CCFFFF">
                        <a:gamma/>
                        <a:shade val="46275"/>
                        <a:invGamma/>
                      </a:srgb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rgbClr val="C0C0C0"/>
                  </a:outerShdw>
                </a:effectLst>
              </a14:hiddenEffects>
            </a:ext>
          </a:extLst>
        </p:spPr>
        <p:txBody>
          <a:bodyPr>
            <a:spAutoFit/>
          </a:bodyPr>
          <a:lstStyle>
            <a:lvl1pPr marL="457200" indent="-457200" algn="l">
              <a:defRPr>
                <a:solidFill>
                  <a:schemeClr val="tx1"/>
                </a:solidFill>
                <a:latin typeface="Arial" charset="0"/>
                <a:ea typeface="宋体" pitchFamily="2" charset="-122"/>
              </a:defRPr>
            </a:lvl1pPr>
            <a:lvl2pPr marL="914400" indent="-457200" algn="l">
              <a:defRPr>
                <a:solidFill>
                  <a:schemeClr val="tx1"/>
                </a:solidFill>
                <a:latin typeface="Arial" charset="0"/>
                <a:ea typeface="宋体" pitchFamily="2" charset="-122"/>
              </a:defRPr>
            </a:lvl2pPr>
            <a:lvl3pPr marL="1371600" indent="-457200" algn="l">
              <a:defRPr>
                <a:solidFill>
                  <a:schemeClr val="tx1"/>
                </a:solidFill>
                <a:latin typeface="Arial" charset="0"/>
                <a:ea typeface="宋体" pitchFamily="2" charset="-122"/>
              </a:defRPr>
            </a:lvl3pPr>
            <a:lvl4pPr marL="1828800" indent="-457200" algn="l">
              <a:defRPr>
                <a:solidFill>
                  <a:schemeClr val="tx1"/>
                </a:solidFill>
                <a:latin typeface="Arial" charset="0"/>
                <a:ea typeface="宋体" pitchFamily="2" charset="-122"/>
              </a:defRPr>
            </a:lvl4pPr>
            <a:lvl5pPr marL="2286000" indent="-457200" algn="l">
              <a:defRPr>
                <a:solidFill>
                  <a:schemeClr val="tx1"/>
                </a:solidFill>
                <a:latin typeface="Arial" charset="0"/>
                <a:ea typeface="宋体" pitchFamily="2" charset="-122"/>
              </a:defRPr>
            </a:lvl5pPr>
            <a:lvl6pPr marL="2743200" indent="-457200" fontAlgn="base">
              <a:spcBef>
                <a:spcPct val="0"/>
              </a:spcBef>
              <a:spcAft>
                <a:spcPct val="0"/>
              </a:spcAft>
              <a:defRPr>
                <a:solidFill>
                  <a:schemeClr val="tx1"/>
                </a:solidFill>
                <a:latin typeface="Arial" charset="0"/>
                <a:ea typeface="宋体" pitchFamily="2" charset="-122"/>
              </a:defRPr>
            </a:lvl6pPr>
            <a:lvl7pPr marL="3200400" indent="-457200" fontAlgn="base">
              <a:spcBef>
                <a:spcPct val="0"/>
              </a:spcBef>
              <a:spcAft>
                <a:spcPct val="0"/>
              </a:spcAft>
              <a:defRPr>
                <a:solidFill>
                  <a:schemeClr val="tx1"/>
                </a:solidFill>
                <a:latin typeface="Arial" charset="0"/>
                <a:ea typeface="宋体" pitchFamily="2" charset="-122"/>
              </a:defRPr>
            </a:lvl7pPr>
            <a:lvl8pPr marL="3657600" indent="-457200" fontAlgn="base">
              <a:spcBef>
                <a:spcPct val="0"/>
              </a:spcBef>
              <a:spcAft>
                <a:spcPct val="0"/>
              </a:spcAft>
              <a:defRPr>
                <a:solidFill>
                  <a:schemeClr val="tx1"/>
                </a:solidFill>
                <a:latin typeface="Arial" charset="0"/>
                <a:ea typeface="宋体" pitchFamily="2" charset="-122"/>
              </a:defRPr>
            </a:lvl8pPr>
            <a:lvl9pPr marL="4114800" indent="-457200" fontAlgn="base">
              <a:spcBef>
                <a:spcPct val="0"/>
              </a:spcBef>
              <a:spcAft>
                <a:spcPct val="0"/>
              </a:spcAft>
              <a:defRPr>
                <a:solidFill>
                  <a:schemeClr val="tx1"/>
                </a:solidFill>
                <a:latin typeface="Arial" charset="0"/>
                <a:ea typeface="宋体" pitchFamily="2" charset="-122"/>
              </a:defRPr>
            </a:lvl9pPr>
          </a:lstStyle>
          <a:p>
            <a:r>
              <a:rPr kumimoji="1" lang="zh-CN" altLang="en-US" sz="3200" b="1">
                <a:latin typeface="仿宋_GB2312" pitchFamily="49" charset="-122"/>
                <a:ea typeface="仿宋_GB2312" pitchFamily="49" charset="-122"/>
              </a:rPr>
              <a:t>滤波</a:t>
            </a:r>
            <a:r>
              <a:rPr kumimoji="1" lang="en-US" altLang="zh-CN" sz="3200" b="1">
                <a:latin typeface="Arial"/>
                <a:ea typeface="仿宋_GB2312" pitchFamily="49" charset="-122"/>
              </a:rPr>
              <a:t>——</a:t>
            </a:r>
            <a:r>
              <a:rPr kumimoji="1" lang="zh-CN" altLang="en-US" sz="3200" b="1">
                <a:latin typeface="仿宋_GB2312" pitchFamily="49" charset="-122"/>
                <a:ea typeface="仿宋_GB2312" pitchFamily="49" charset="-122"/>
              </a:rPr>
              <a:t>选频滤波</a:t>
            </a:r>
          </a:p>
          <a:p>
            <a:r>
              <a:rPr kumimoji="1" lang="en-US" altLang="zh-CN" sz="3200" b="1">
                <a:latin typeface="仿宋_GB2312" pitchFamily="49" charset="-122"/>
                <a:ea typeface="仿宋_GB2312" pitchFamily="49" charset="-122"/>
              </a:rPr>
              <a:t>e.g.:</a:t>
            </a:r>
            <a:r>
              <a:rPr kumimoji="1" lang="zh-CN" altLang="en-US" sz="3200" b="1">
                <a:latin typeface="仿宋_GB2312" pitchFamily="49" charset="-122"/>
                <a:ea typeface="仿宋_GB2312" pitchFamily="49" charset="-122"/>
              </a:rPr>
              <a:t>多正弦信号：</a:t>
            </a:r>
          </a:p>
        </p:txBody>
      </p:sp>
      <p:pic>
        <p:nvPicPr>
          <p:cNvPr id="88068" name="Picture 4"/>
          <p:cNvPicPr>
            <a:picLocks noChangeAspect="1" noChangeArrowheads="1"/>
          </p:cNvPicPr>
          <p:nvPr/>
        </p:nvPicPr>
        <p:blipFill>
          <a:blip r:embed="rId2">
            <a:extLst>
              <a:ext uri="{28A0092B-C50C-407E-A947-70E740481C1C}">
                <a14:useLocalDpi xmlns:a14="http://schemas.microsoft.com/office/drawing/2010/main" val="0"/>
              </a:ext>
            </a:extLst>
          </a:blip>
          <a:srcRect l="1964" t="28777" r="50764" b="4019"/>
          <a:stretch>
            <a:fillRect/>
          </a:stretch>
        </p:blipFill>
        <p:spPr bwMode="auto">
          <a:xfrm>
            <a:off x="0" y="1268413"/>
            <a:ext cx="4795838" cy="5589587"/>
          </a:xfrm>
          <a:prstGeom prst="rect">
            <a:avLst/>
          </a:prstGeom>
          <a:noFill/>
          <a:ln w="22225" cap="rnd">
            <a:solidFill>
              <a:srgbClr val="99CC00"/>
            </a:solidFill>
            <a:prstDash val="sysDot"/>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45791" dir="2021404" algn="ctr" rotWithShape="0">
                    <a:srgbClr val="C0C0C0"/>
                  </a:outerShdw>
                </a:effectLst>
              </a14:hiddenEffects>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C6B1DF4C-0D38-4C01-B552-F9256A302BA0}" type="slidenum">
              <a:rPr lang="en-US" altLang="zh-CN"/>
              <a:pPr/>
              <a:t>61</a:t>
            </a:fld>
            <a:endParaRPr lang="en-US" altLang="zh-CN"/>
          </a:p>
        </p:txBody>
      </p:sp>
      <p:pic>
        <p:nvPicPr>
          <p:cNvPr id="89090" name="Picture 2"/>
          <p:cNvPicPr>
            <a:picLocks noChangeAspect="1" noChangeArrowheads="1"/>
          </p:cNvPicPr>
          <p:nvPr/>
        </p:nvPicPr>
        <p:blipFill>
          <a:blip r:embed="rId2">
            <a:extLst>
              <a:ext uri="{28A0092B-C50C-407E-A947-70E740481C1C}">
                <a14:useLocalDpi xmlns:a14="http://schemas.microsoft.com/office/drawing/2010/main" val="0"/>
              </a:ext>
            </a:extLst>
          </a:blip>
          <a:srcRect t="13246"/>
          <a:stretch>
            <a:fillRect/>
          </a:stretch>
        </p:blipFill>
        <p:spPr bwMode="auto">
          <a:xfrm>
            <a:off x="0" y="765175"/>
            <a:ext cx="9144000" cy="6092825"/>
          </a:xfrm>
          <a:prstGeom prst="rect">
            <a:avLst/>
          </a:prstGeom>
          <a:noFill/>
          <a:ln w="9525">
            <a:solidFill>
              <a:srgbClr val="00FF00"/>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45791" dir="2021404" algn="ctr" rotWithShape="0">
                    <a:srgbClr val="C0C0C0"/>
                  </a:outerShdw>
                </a:effectLst>
              </a14:hiddenEffects>
            </a:ext>
          </a:extLst>
        </p:spPr>
      </p:pic>
      <p:sp>
        <p:nvSpPr>
          <p:cNvPr id="89091" name="Text Box 3"/>
          <p:cNvSpPr txBox="1">
            <a:spLocks noChangeArrowheads="1"/>
          </p:cNvSpPr>
          <p:nvPr/>
        </p:nvSpPr>
        <p:spPr bwMode="auto">
          <a:xfrm>
            <a:off x="0" y="0"/>
            <a:ext cx="4700588" cy="579438"/>
          </a:xfrm>
          <a:prstGeom prst="rect">
            <a:avLst/>
          </a:prstGeom>
          <a:noFill/>
          <a:ln>
            <a:noFill/>
          </a:ln>
          <a:effectLst/>
          <a:extLst>
            <a:ext uri="{909E8E84-426E-40DD-AFC4-6F175D3DCCD1}">
              <a14:hiddenFill xmlns:a14="http://schemas.microsoft.com/office/drawing/2010/main">
                <a:gradFill rotWithShape="0">
                  <a:gsLst>
                    <a:gs pos="0">
                      <a:srgbClr val="CCFFFF"/>
                    </a:gs>
                    <a:gs pos="100000">
                      <a:srgbClr val="CCFFFF">
                        <a:gamma/>
                        <a:shade val="46275"/>
                        <a:invGamma/>
                      </a:srgb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rgbClr val="C0C0C0"/>
                  </a:outerShdw>
                </a:effectLst>
              </a14:hiddenEffects>
            </a:ext>
          </a:extLst>
        </p:spPr>
        <p:txBody>
          <a:bodyPr>
            <a:spAutoFit/>
          </a:bodyPr>
          <a:lstStyle/>
          <a:p>
            <a:pPr algn="l"/>
            <a:r>
              <a:rPr kumimoji="1" lang="zh-CN" altLang="en-US" sz="3200" b="1">
                <a:latin typeface="仿宋_GB2312" pitchFamily="49" charset="-122"/>
                <a:ea typeface="仿宋_GB2312" pitchFamily="49" charset="-122"/>
              </a:rPr>
              <a:t>图象处理</a:t>
            </a:r>
            <a:r>
              <a:rPr kumimoji="1" lang="en-US" altLang="zh-CN" sz="3200" b="1">
                <a:latin typeface="仿宋_GB2312" pitchFamily="49" charset="-122"/>
                <a:ea typeface="仿宋_GB2312" pitchFamily="49" charset="-122"/>
              </a:rPr>
              <a:t>: </a:t>
            </a:r>
            <a:r>
              <a:rPr kumimoji="1" lang="zh-CN" altLang="en-US" sz="3200" b="1">
                <a:latin typeface="仿宋_GB2312" pitchFamily="49" charset="-122"/>
                <a:ea typeface="仿宋_GB2312" pitchFamily="49" charset="-122"/>
              </a:rPr>
              <a:t>边沿检测</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6"/>
          <p:cNvSpPr>
            <a:spLocks noGrp="1"/>
          </p:cNvSpPr>
          <p:nvPr>
            <p:ph type="sldNum" sz="quarter" idx="12"/>
          </p:nvPr>
        </p:nvSpPr>
        <p:spPr/>
        <p:txBody>
          <a:bodyPr/>
          <a:lstStyle/>
          <a:p>
            <a:fld id="{BA179F68-F77D-476B-B751-3D259D7122BF}" type="slidenum">
              <a:rPr lang="en-US" altLang="zh-CN"/>
              <a:pPr/>
              <a:t>62</a:t>
            </a:fld>
            <a:endParaRPr lang="en-US" altLang="zh-CN"/>
          </a:p>
        </p:txBody>
      </p:sp>
      <p:grpSp>
        <p:nvGrpSpPr>
          <p:cNvPr id="108546" name="Group 2"/>
          <p:cNvGrpSpPr>
            <a:grpSpLocks/>
          </p:cNvGrpSpPr>
          <p:nvPr/>
        </p:nvGrpSpPr>
        <p:grpSpPr bwMode="auto">
          <a:xfrm>
            <a:off x="107504" y="1844824"/>
            <a:ext cx="2735263" cy="3552825"/>
            <a:chOff x="68" y="528"/>
            <a:chExt cx="1723" cy="2238"/>
          </a:xfrm>
        </p:grpSpPr>
        <p:graphicFrame>
          <p:nvGraphicFramePr>
            <p:cNvPr id="108547" name="Object 3"/>
            <p:cNvGraphicFramePr>
              <a:graphicFrameLocks noChangeAspect="1"/>
            </p:cNvGraphicFramePr>
            <p:nvPr/>
          </p:nvGraphicFramePr>
          <p:xfrm>
            <a:off x="68" y="528"/>
            <a:ext cx="1723" cy="1704"/>
          </p:xfrm>
          <a:graphic>
            <a:graphicData uri="http://schemas.openxmlformats.org/presentationml/2006/ole">
              <mc:AlternateContent xmlns:mc="http://schemas.openxmlformats.org/markup-compatibility/2006">
                <mc:Choice xmlns:v="urn:schemas-microsoft-com:vml" Requires="v">
                  <p:oleObj spid="_x0000_s108661" name="位图图像" r:id="rId3" imgW="1848108" imgH="1828571" progId="Paint.Picture">
                    <p:embed/>
                  </p:oleObj>
                </mc:Choice>
                <mc:Fallback>
                  <p:oleObj name="位图图像" r:id="rId3" imgW="1848108" imgH="1828571" progId="Paint.Picture">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 y="528"/>
                          <a:ext cx="1723" cy="1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8548" name="Text Box 4"/>
            <p:cNvSpPr txBox="1">
              <a:spLocks noChangeArrowheads="1"/>
            </p:cNvSpPr>
            <p:nvPr/>
          </p:nvSpPr>
          <p:spPr bwMode="auto">
            <a:xfrm>
              <a:off x="295" y="2478"/>
              <a:ext cx="8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a:latin typeface="Times New Roman" pitchFamily="18" charset="0"/>
                </a:rPr>
                <a:t>模糊图像</a:t>
              </a:r>
            </a:p>
          </p:txBody>
        </p:sp>
      </p:grpSp>
      <p:grpSp>
        <p:nvGrpSpPr>
          <p:cNvPr id="108549" name="Group 5"/>
          <p:cNvGrpSpPr>
            <a:grpSpLocks/>
          </p:cNvGrpSpPr>
          <p:nvPr/>
        </p:nvGrpSpPr>
        <p:grpSpPr bwMode="auto">
          <a:xfrm>
            <a:off x="3203129" y="1843237"/>
            <a:ext cx="2722563" cy="3554412"/>
            <a:chOff x="2018" y="527"/>
            <a:chExt cx="1715" cy="2239"/>
          </a:xfrm>
        </p:grpSpPr>
        <p:graphicFrame>
          <p:nvGraphicFramePr>
            <p:cNvPr id="108550" name="Object 6"/>
            <p:cNvGraphicFramePr>
              <a:graphicFrameLocks noChangeAspect="1"/>
            </p:cNvGraphicFramePr>
            <p:nvPr/>
          </p:nvGraphicFramePr>
          <p:xfrm>
            <a:off x="2018" y="527"/>
            <a:ext cx="1715" cy="1724"/>
          </p:xfrm>
          <a:graphic>
            <a:graphicData uri="http://schemas.openxmlformats.org/presentationml/2006/ole">
              <mc:AlternateContent xmlns:mc="http://schemas.openxmlformats.org/markup-compatibility/2006">
                <mc:Choice xmlns:v="urn:schemas-microsoft-com:vml" Requires="v">
                  <p:oleObj spid="_x0000_s108662" name="位图图像" r:id="rId5" imgW="1819529" imgH="1828571" progId="Paint.Picture">
                    <p:embed/>
                  </p:oleObj>
                </mc:Choice>
                <mc:Fallback>
                  <p:oleObj name="位图图像" r:id="rId5" imgW="1819529" imgH="1828571" progId="Paint.Picture">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8" y="527"/>
                          <a:ext cx="1715" cy="1724"/>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pic>
                  </p:oleObj>
                </mc:Fallback>
              </mc:AlternateContent>
            </a:graphicData>
          </a:graphic>
        </p:graphicFrame>
        <p:sp>
          <p:nvSpPr>
            <p:cNvPr id="108551" name="Text Box 7"/>
            <p:cNvSpPr txBox="1">
              <a:spLocks noChangeArrowheads="1"/>
            </p:cNvSpPr>
            <p:nvPr/>
          </p:nvSpPr>
          <p:spPr bwMode="auto">
            <a:xfrm>
              <a:off x="2290" y="2478"/>
              <a:ext cx="10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dirty="0">
                  <a:latin typeface="Times New Roman" pitchFamily="18" charset="0"/>
                </a:rPr>
                <a:t>复原后图像</a:t>
              </a:r>
            </a:p>
          </p:txBody>
        </p:sp>
      </p:grpSp>
      <p:grpSp>
        <p:nvGrpSpPr>
          <p:cNvPr id="108552" name="Group 8"/>
          <p:cNvGrpSpPr>
            <a:grpSpLocks/>
          </p:cNvGrpSpPr>
          <p:nvPr/>
        </p:nvGrpSpPr>
        <p:grpSpPr bwMode="auto">
          <a:xfrm>
            <a:off x="6227317" y="1843237"/>
            <a:ext cx="2771775" cy="3625850"/>
            <a:chOff x="3923" y="527"/>
            <a:chExt cx="1746" cy="2284"/>
          </a:xfrm>
        </p:grpSpPr>
        <p:pic>
          <p:nvPicPr>
            <p:cNvPr id="10855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3" y="527"/>
              <a:ext cx="1746" cy="1728"/>
            </a:xfrm>
            <a:prstGeom prst="rect">
              <a:avLst/>
            </a:prstGeom>
            <a:noFill/>
            <a:extLst>
              <a:ext uri="{909E8E84-426E-40DD-AFC4-6F175D3DCCD1}">
                <a14:hiddenFill xmlns:a14="http://schemas.microsoft.com/office/drawing/2010/main">
                  <a:solidFill>
                    <a:srgbClr val="FFFFFF"/>
                  </a:solidFill>
                </a14:hiddenFill>
              </a:ext>
            </a:extLst>
          </p:spPr>
        </p:pic>
        <p:sp>
          <p:nvSpPr>
            <p:cNvPr id="108554" name="Text Box 10"/>
            <p:cNvSpPr txBox="1">
              <a:spLocks noChangeArrowheads="1"/>
            </p:cNvSpPr>
            <p:nvPr/>
          </p:nvSpPr>
          <p:spPr bwMode="auto">
            <a:xfrm>
              <a:off x="4377" y="2523"/>
              <a:ext cx="6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a:latin typeface="Times New Roman" pitchFamily="18" charset="0"/>
                </a:rPr>
                <a:t>原图像</a:t>
              </a:r>
            </a:p>
          </p:txBody>
        </p:sp>
      </p:grpSp>
      <p:sp>
        <p:nvSpPr>
          <p:cNvPr id="12" name="Text Box 7"/>
          <p:cNvSpPr txBox="1">
            <a:spLocks noChangeArrowheads="1"/>
          </p:cNvSpPr>
          <p:nvPr/>
        </p:nvSpPr>
        <p:spPr bwMode="auto">
          <a:xfrm>
            <a:off x="3777912" y="548680"/>
            <a:ext cx="14221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dirty="0" smtClean="0">
                <a:latin typeface="Times New Roman" pitchFamily="18" charset="0"/>
              </a:rPr>
              <a:t>图像复原</a:t>
            </a:r>
            <a:endParaRPr kumimoji="1" lang="zh-CN" altLang="en-US" sz="2400" b="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box(in)">
                                      <p:cBhvr>
                                        <p:cTn id="7" dur="500"/>
                                        <p:tgtEl>
                                          <p:spTgt spid="1085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08549"/>
                                        </p:tgtEl>
                                        <p:attrNameLst>
                                          <p:attrName>style.visibility</p:attrName>
                                        </p:attrNameLst>
                                      </p:cBhvr>
                                      <p:to>
                                        <p:strVal val="visible"/>
                                      </p:to>
                                    </p:set>
                                    <p:animEffect transition="in" filter="diamond(in)">
                                      <p:cBhvr>
                                        <p:cTn id="12" dur="2000"/>
                                        <p:tgtEl>
                                          <p:spTgt spid="1085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08552"/>
                                        </p:tgtEl>
                                        <p:attrNameLst>
                                          <p:attrName>style.visibility</p:attrName>
                                        </p:attrNameLst>
                                      </p:cBhvr>
                                      <p:to>
                                        <p:strVal val="visible"/>
                                      </p:to>
                                    </p:set>
                                    <p:anim calcmode="lin" valueType="num">
                                      <p:cBhvr additive="base">
                                        <p:cTn id="17" dur="500" fill="hold"/>
                                        <p:tgtEl>
                                          <p:spTgt spid="108552"/>
                                        </p:tgtEl>
                                        <p:attrNameLst>
                                          <p:attrName>ppt_x</p:attrName>
                                        </p:attrNameLst>
                                      </p:cBhvr>
                                      <p:tavLst>
                                        <p:tav tm="0">
                                          <p:val>
                                            <p:strVal val="#ppt_x"/>
                                          </p:val>
                                        </p:tav>
                                        <p:tav tm="100000">
                                          <p:val>
                                            <p:strVal val="#ppt_x"/>
                                          </p:val>
                                        </p:tav>
                                      </p:tavLst>
                                    </p:anim>
                                    <p:anim calcmode="lin" valueType="num">
                                      <p:cBhvr additive="base">
                                        <p:cTn id="18" dur="500" fill="hold"/>
                                        <p:tgtEl>
                                          <p:spTgt spid="1085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5"/>
          <p:cNvSpPr>
            <a:spLocks noGrp="1"/>
          </p:cNvSpPr>
          <p:nvPr>
            <p:ph type="sldNum" sz="quarter" idx="12"/>
          </p:nvPr>
        </p:nvSpPr>
        <p:spPr/>
        <p:txBody>
          <a:bodyPr/>
          <a:lstStyle/>
          <a:p>
            <a:fld id="{3A47D53E-1187-49F2-86CA-2A6ADA486329}" type="slidenum">
              <a:rPr lang="en-US" altLang="zh-CN"/>
              <a:pPr/>
              <a:t>63</a:t>
            </a:fld>
            <a:endParaRPr lang="en-US" altLang="zh-CN"/>
          </a:p>
        </p:txBody>
      </p:sp>
      <p:grpSp>
        <p:nvGrpSpPr>
          <p:cNvPr id="107522" name="Group 2"/>
          <p:cNvGrpSpPr>
            <a:grpSpLocks/>
          </p:cNvGrpSpPr>
          <p:nvPr/>
        </p:nvGrpSpPr>
        <p:grpSpPr bwMode="auto">
          <a:xfrm>
            <a:off x="683568" y="1000125"/>
            <a:ext cx="3362325" cy="5857875"/>
            <a:chOff x="476" y="391"/>
            <a:chExt cx="2118" cy="3690"/>
          </a:xfrm>
        </p:grpSpPr>
        <p:pic>
          <p:nvPicPr>
            <p:cNvPr id="107523" name="Picture 3" descr="bungee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 y="391"/>
              <a:ext cx="2118" cy="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4" name="Text Box 4"/>
            <p:cNvSpPr txBox="1">
              <a:spLocks noChangeArrowheads="1"/>
            </p:cNvSpPr>
            <p:nvPr/>
          </p:nvSpPr>
          <p:spPr bwMode="auto">
            <a:xfrm>
              <a:off x="1008" y="3793"/>
              <a:ext cx="10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a:latin typeface="Times New Roman" pitchFamily="18" charset="0"/>
                </a:rPr>
                <a:t>处理前图像</a:t>
              </a:r>
            </a:p>
          </p:txBody>
        </p:sp>
      </p:grpSp>
      <p:grpSp>
        <p:nvGrpSpPr>
          <p:cNvPr id="107525" name="Group 5"/>
          <p:cNvGrpSpPr>
            <a:grpSpLocks/>
          </p:cNvGrpSpPr>
          <p:nvPr/>
        </p:nvGrpSpPr>
        <p:grpSpPr bwMode="auto">
          <a:xfrm>
            <a:off x="4921250" y="1000125"/>
            <a:ext cx="3263900" cy="5857875"/>
            <a:chOff x="3061" y="391"/>
            <a:chExt cx="2056" cy="3690"/>
          </a:xfrm>
        </p:grpSpPr>
        <p:pic>
          <p:nvPicPr>
            <p:cNvPr id="107526" name="Picture 6" descr="my-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1" y="391"/>
              <a:ext cx="2056"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7" name="Text Box 7"/>
            <p:cNvSpPr txBox="1">
              <a:spLocks noChangeArrowheads="1"/>
            </p:cNvSpPr>
            <p:nvPr/>
          </p:nvSpPr>
          <p:spPr bwMode="auto">
            <a:xfrm>
              <a:off x="3515" y="3793"/>
              <a:ext cx="108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a:latin typeface="Times New Roman" pitchFamily="18" charset="0"/>
                </a:rPr>
                <a:t>处理后图像</a:t>
              </a:r>
            </a:p>
          </p:txBody>
        </p:sp>
      </p:grpSp>
      <p:sp>
        <p:nvSpPr>
          <p:cNvPr id="16" name="Text Box 7"/>
          <p:cNvSpPr txBox="1">
            <a:spLocks noChangeArrowheads="1"/>
          </p:cNvSpPr>
          <p:nvPr/>
        </p:nvSpPr>
        <p:spPr bwMode="auto">
          <a:xfrm>
            <a:off x="3419872" y="154567"/>
            <a:ext cx="14221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dirty="0" smtClean="0">
                <a:latin typeface="Times New Roman" pitchFamily="18" charset="0"/>
              </a:rPr>
              <a:t>图像</a:t>
            </a:r>
            <a:r>
              <a:rPr kumimoji="1" lang="zh-CN" altLang="en-US" sz="2400" b="1" dirty="0">
                <a:latin typeface="Times New Roman" pitchFamily="18" charset="0"/>
              </a:rPr>
              <a:t>修复</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7522"/>
                                        </p:tgtEl>
                                        <p:attrNameLst>
                                          <p:attrName>style.visibility</p:attrName>
                                        </p:attrNameLst>
                                      </p:cBhvr>
                                      <p:to>
                                        <p:strVal val="visible"/>
                                      </p:to>
                                    </p:set>
                                    <p:anim calcmode="lin" valueType="num">
                                      <p:cBhvr additive="base">
                                        <p:cTn id="7" dur="500" fill="hold"/>
                                        <p:tgtEl>
                                          <p:spTgt spid="107522"/>
                                        </p:tgtEl>
                                        <p:attrNameLst>
                                          <p:attrName>ppt_x</p:attrName>
                                        </p:attrNameLst>
                                      </p:cBhvr>
                                      <p:tavLst>
                                        <p:tav tm="0">
                                          <p:val>
                                            <p:strVal val="#ppt_x"/>
                                          </p:val>
                                        </p:tav>
                                        <p:tav tm="100000">
                                          <p:val>
                                            <p:strVal val="#ppt_x"/>
                                          </p:val>
                                        </p:tav>
                                      </p:tavLst>
                                    </p:anim>
                                    <p:anim calcmode="lin" valueType="num">
                                      <p:cBhvr additive="base">
                                        <p:cTn id="8" dur="500" fill="hold"/>
                                        <p:tgtEl>
                                          <p:spTgt spid="10752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7525"/>
                                        </p:tgtEl>
                                        <p:attrNameLst>
                                          <p:attrName>style.visibility</p:attrName>
                                        </p:attrNameLst>
                                      </p:cBhvr>
                                      <p:to>
                                        <p:strVal val="visible"/>
                                      </p:to>
                                    </p:set>
                                    <p:anim calcmode="lin" valueType="num">
                                      <p:cBhvr additive="base">
                                        <p:cTn id="13" dur="500" fill="hold"/>
                                        <p:tgtEl>
                                          <p:spTgt spid="107525"/>
                                        </p:tgtEl>
                                        <p:attrNameLst>
                                          <p:attrName>ppt_x</p:attrName>
                                        </p:attrNameLst>
                                      </p:cBhvr>
                                      <p:tavLst>
                                        <p:tav tm="0">
                                          <p:val>
                                            <p:strVal val="#ppt_x"/>
                                          </p:val>
                                        </p:tav>
                                        <p:tav tm="100000">
                                          <p:val>
                                            <p:strVal val="#ppt_x"/>
                                          </p:val>
                                        </p:tav>
                                      </p:tavLst>
                                    </p:anim>
                                    <p:anim calcmode="lin" valueType="num">
                                      <p:cBhvr additive="base">
                                        <p:cTn id="14" dur="500" fill="hold"/>
                                        <p:tgtEl>
                                          <p:spTgt spid="1075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7885FE60-84BA-49FA-BDCE-A4F1ACEEED5E}" type="slidenum">
              <a:rPr lang="en-US" altLang="zh-CN"/>
              <a:pPr/>
              <a:t>64</a:t>
            </a:fld>
            <a:endParaRPr lang="en-US" altLang="zh-CN"/>
          </a:p>
        </p:txBody>
      </p:sp>
      <p:pic>
        <p:nvPicPr>
          <p:cNvPr id="109570" name="Picture 2" descr="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413"/>
            <a:ext cx="9144000" cy="3657600"/>
          </a:xfrm>
          <a:prstGeom prst="rect">
            <a:avLst/>
          </a:prstGeom>
          <a:noFill/>
          <a:extLst>
            <a:ext uri="{909E8E84-426E-40DD-AFC4-6F175D3DCCD1}">
              <a14:hiddenFill xmlns:a14="http://schemas.microsoft.com/office/drawing/2010/main">
                <a:solidFill>
                  <a:srgbClr val="FFFFFF"/>
                </a:solidFill>
              </a14:hiddenFill>
            </a:ext>
          </a:extLst>
        </p:spPr>
      </p:pic>
      <p:sp>
        <p:nvSpPr>
          <p:cNvPr id="109574" name="Text Box 6"/>
          <p:cNvSpPr txBox="1">
            <a:spLocks noChangeArrowheads="1"/>
          </p:cNvSpPr>
          <p:nvPr/>
        </p:nvSpPr>
        <p:spPr bwMode="auto">
          <a:xfrm>
            <a:off x="1476375" y="5373688"/>
            <a:ext cx="6480175" cy="579437"/>
          </a:xfrm>
          <a:prstGeom prst="rect">
            <a:avLst/>
          </a:prstGeom>
          <a:noFill/>
          <a:ln>
            <a:noFill/>
          </a:ln>
          <a:effectLst/>
          <a:extLst>
            <a:ext uri="{909E8E84-426E-40DD-AFC4-6F175D3DCCD1}">
              <a14:hiddenFill xmlns:a14="http://schemas.microsoft.com/office/drawing/2010/main">
                <a:gradFill rotWithShape="0">
                  <a:gsLst>
                    <a:gs pos="0">
                      <a:srgbClr val="CCFFFF"/>
                    </a:gs>
                    <a:gs pos="100000">
                      <a:srgbClr val="CCFFFF">
                        <a:gamma/>
                        <a:shade val="46275"/>
                        <a:invGamma/>
                      </a:srgb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rgbClr val="C0C0C0"/>
                  </a:outerShdw>
                </a:effectLst>
              </a14:hiddenEffects>
            </a:ext>
          </a:extLst>
        </p:spPr>
        <p:txBody>
          <a:bodyPr>
            <a:spAutoFit/>
          </a:bodyPr>
          <a:lstStyle>
            <a:lvl1pPr marL="457200" indent="-457200" algn="l">
              <a:defRPr>
                <a:solidFill>
                  <a:schemeClr val="tx1"/>
                </a:solidFill>
                <a:latin typeface="Arial" charset="0"/>
                <a:ea typeface="宋体" pitchFamily="2" charset="-122"/>
              </a:defRPr>
            </a:lvl1pPr>
            <a:lvl2pPr marL="914400" indent="-457200" algn="l">
              <a:defRPr>
                <a:solidFill>
                  <a:schemeClr val="tx1"/>
                </a:solidFill>
                <a:latin typeface="Arial" charset="0"/>
                <a:ea typeface="宋体" pitchFamily="2" charset="-122"/>
              </a:defRPr>
            </a:lvl2pPr>
            <a:lvl3pPr marL="1371600" indent="-457200" algn="l">
              <a:defRPr>
                <a:solidFill>
                  <a:schemeClr val="tx1"/>
                </a:solidFill>
                <a:latin typeface="Arial" charset="0"/>
                <a:ea typeface="宋体" pitchFamily="2" charset="-122"/>
              </a:defRPr>
            </a:lvl3pPr>
            <a:lvl4pPr marL="1828800" indent="-457200" algn="l">
              <a:defRPr>
                <a:solidFill>
                  <a:schemeClr val="tx1"/>
                </a:solidFill>
                <a:latin typeface="Arial" charset="0"/>
                <a:ea typeface="宋体" pitchFamily="2" charset="-122"/>
              </a:defRPr>
            </a:lvl4pPr>
            <a:lvl5pPr marL="2286000" indent="-457200" algn="l">
              <a:defRPr>
                <a:solidFill>
                  <a:schemeClr val="tx1"/>
                </a:solidFill>
                <a:latin typeface="Arial" charset="0"/>
                <a:ea typeface="宋体" pitchFamily="2" charset="-122"/>
              </a:defRPr>
            </a:lvl5pPr>
            <a:lvl6pPr marL="2743200" indent="-457200" fontAlgn="base">
              <a:spcBef>
                <a:spcPct val="0"/>
              </a:spcBef>
              <a:spcAft>
                <a:spcPct val="0"/>
              </a:spcAft>
              <a:defRPr>
                <a:solidFill>
                  <a:schemeClr val="tx1"/>
                </a:solidFill>
                <a:latin typeface="Arial" charset="0"/>
                <a:ea typeface="宋体" pitchFamily="2" charset="-122"/>
              </a:defRPr>
            </a:lvl6pPr>
            <a:lvl7pPr marL="3200400" indent="-457200" fontAlgn="base">
              <a:spcBef>
                <a:spcPct val="0"/>
              </a:spcBef>
              <a:spcAft>
                <a:spcPct val="0"/>
              </a:spcAft>
              <a:defRPr>
                <a:solidFill>
                  <a:schemeClr val="tx1"/>
                </a:solidFill>
                <a:latin typeface="Arial" charset="0"/>
                <a:ea typeface="宋体" pitchFamily="2" charset="-122"/>
              </a:defRPr>
            </a:lvl7pPr>
            <a:lvl8pPr marL="3657600" indent="-457200" fontAlgn="base">
              <a:spcBef>
                <a:spcPct val="0"/>
              </a:spcBef>
              <a:spcAft>
                <a:spcPct val="0"/>
              </a:spcAft>
              <a:defRPr>
                <a:solidFill>
                  <a:schemeClr val="tx1"/>
                </a:solidFill>
                <a:latin typeface="Arial" charset="0"/>
                <a:ea typeface="宋体" pitchFamily="2" charset="-122"/>
              </a:defRPr>
            </a:lvl8pPr>
            <a:lvl9pPr marL="4114800" indent="-457200" fontAlgn="base">
              <a:spcBef>
                <a:spcPct val="0"/>
              </a:spcBef>
              <a:spcAft>
                <a:spcPct val="0"/>
              </a:spcAft>
              <a:defRPr>
                <a:solidFill>
                  <a:schemeClr val="tx1"/>
                </a:solidFill>
                <a:latin typeface="Arial" charset="0"/>
                <a:ea typeface="宋体" pitchFamily="2" charset="-122"/>
              </a:defRPr>
            </a:lvl9pPr>
          </a:lstStyle>
          <a:p>
            <a:r>
              <a:rPr kumimoji="1" lang="zh-CN" altLang="en-US" sz="3200" b="1" dirty="0">
                <a:latin typeface="仿宋_GB2312" pitchFamily="49" charset="-122"/>
                <a:ea typeface="仿宋_GB2312" pitchFamily="49" charset="-122"/>
              </a:rPr>
              <a:t>数字水印  </a:t>
            </a:r>
            <a:r>
              <a:rPr kumimoji="1" lang="en-US" altLang="zh-CN" sz="2800" b="1" dirty="0"/>
              <a:t>Digital watermarking</a:t>
            </a:r>
            <a:r>
              <a:rPr kumimoji="1" lang="en-US" altLang="zh-CN" dirty="0"/>
              <a:t>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DE4D3E8-B411-42F2-8719-83759177F11B}" type="slidenum">
              <a:rPr lang="en-US" altLang="zh-CN"/>
              <a:pPr/>
              <a:t>65</a:t>
            </a:fld>
            <a:endParaRPr lang="en-US" altLang="zh-CN"/>
          </a:p>
        </p:txBody>
      </p:sp>
      <p:sp>
        <p:nvSpPr>
          <p:cNvPr id="105474" name="Rectangle 2"/>
          <p:cNvSpPr>
            <a:spLocks noGrp="1" noChangeArrowheads="1"/>
          </p:cNvSpPr>
          <p:nvPr>
            <p:ph type="title"/>
          </p:nvPr>
        </p:nvSpPr>
        <p:spPr>
          <a:xfrm>
            <a:off x="457200" y="274638"/>
            <a:ext cx="7512050" cy="655637"/>
          </a:xfrm>
        </p:spPr>
        <p:txBody>
          <a:bodyPr/>
          <a:lstStyle/>
          <a:p>
            <a:r>
              <a:rPr lang="zh-CN" altLang="en-US" sz="3600" b="1">
                <a:solidFill>
                  <a:schemeClr val="tx1"/>
                </a:solidFill>
                <a:latin typeface="楷体_GB2312" pitchFamily="49" charset="-122"/>
                <a:ea typeface="楷体_GB2312" pitchFamily="49" charset="-122"/>
              </a:rPr>
              <a:t>八、</a:t>
            </a:r>
            <a:r>
              <a:rPr lang="en-US" altLang="zh-CN" sz="3600" b="1">
                <a:solidFill>
                  <a:schemeClr val="tx1"/>
                </a:solidFill>
                <a:latin typeface="楷体_GB2312" pitchFamily="49" charset="-122"/>
                <a:ea typeface="楷体_GB2312" pitchFamily="49" charset="-122"/>
              </a:rPr>
              <a:t>DSP</a:t>
            </a:r>
            <a:r>
              <a:rPr lang="zh-CN" altLang="zh-CN" sz="3600" b="1">
                <a:solidFill>
                  <a:schemeClr val="tx1"/>
                </a:solidFill>
                <a:latin typeface="楷体_GB2312" pitchFamily="49" charset="-122"/>
                <a:ea typeface="楷体_GB2312" pitchFamily="49" charset="-122"/>
              </a:rPr>
              <a:t>技术的发展方向</a:t>
            </a:r>
            <a:endParaRPr lang="zh-CN" altLang="en-US" sz="3600" b="1">
              <a:solidFill>
                <a:schemeClr val="tx1"/>
              </a:solidFill>
              <a:latin typeface="楷体_GB2312" pitchFamily="49" charset="-122"/>
              <a:ea typeface="楷体_GB2312" pitchFamily="49" charset="-122"/>
            </a:endParaRPr>
          </a:p>
        </p:txBody>
      </p:sp>
      <p:sp>
        <p:nvSpPr>
          <p:cNvPr id="105475" name="Rectangle 3"/>
          <p:cNvSpPr>
            <a:spLocks noGrp="1" noChangeArrowheads="1"/>
          </p:cNvSpPr>
          <p:nvPr>
            <p:ph type="body" idx="1"/>
          </p:nvPr>
        </p:nvSpPr>
        <p:spPr>
          <a:xfrm>
            <a:off x="0" y="1219200"/>
            <a:ext cx="9324975" cy="5638800"/>
          </a:xfrm>
        </p:spPr>
        <p:txBody>
          <a:bodyPr/>
          <a:lstStyle/>
          <a:p>
            <a:pPr>
              <a:spcBef>
                <a:spcPct val="30000"/>
              </a:spcBef>
            </a:pPr>
            <a:r>
              <a:rPr lang="en-US" altLang="zh-CN" sz="2800" b="1" dirty="0">
                <a:latin typeface="楷体_GB2312" pitchFamily="49" charset="-122"/>
                <a:ea typeface="楷体_GB2312" pitchFamily="49" charset="-122"/>
              </a:rPr>
              <a:t>DSP</a:t>
            </a:r>
            <a:r>
              <a:rPr lang="zh-CN" altLang="zh-CN" sz="2800" b="1" dirty="0">
                <a:latin typeface="楷体_GB2312" pitchFamily="49" charset="-122"/>
                <a:ea typeface="楷体_GB2312" pitchFamily="49" charset="-122"/>
              </a:rPr>
              <a:t>技术的发展趋势，可用四个字</a:t>
            </a:r>
            <a:r>
              <a:rPr lang="zh-CN" altLang="zh-CN" sz="2800" b="1" dirty="0">
                <a:latin typeface="Arial"/>
                <a:ea typeface="楷体_GB2312" pitchFamily="49" charset="-122"/>
              </a:rPr>
              <a:t>“</a:t>
            </a:r>
            <a:r>
              <a:rPr lang="zh-CN" altLang="zh-CN" sz="2800" b="1" dirty="0">
                <a:latin typeface="楷体_GB2312" pitchFamily="49" charset="-122"/>
                <a:ea typeface="楷体_GB2312" pitchFamily="49" charset="-122"/>
              </a:rPr>
              <a:t>多快好省</a:t>
            </a:r>
            <a:r>
              <a:rPr lang="zh-CN" altLang="zh-CN" sz="2800" b="1" dirty="0">
                <a:latin typeface="Arial"/>
                <a:ea typeface="楷体_GB2312" pitchFamily="49" charset="-122"/>
              </a:rPr>
              <a:t>”</a:t>
            </a:r>
            <a:r>
              <a:rPr lang="zh-CN" altLang="zh-CN" sz="2800" b="1" dirty="0">
                <a:latin typeface="楷体_GB2312" pitchFamily="49" charset="-122"/>
                <a:ea typeface="楷体_GB2312" pitchFamily="49" charset="-122"/>
              </a:rPr>
              <a:t>来概括。</a:t>
            </a:r>
            <a:endParaRPr lang="zh-CN" altLang="en-US" sz="2800" b="1" dirty="0">
              <a:latin typeface="楷体_GB2312" pitchFamily="49" charset="-122"/>
              <a:ea typeface="楷体_GB2312" pitchFamily="49" charset="-122"/>
            </a:endParaRPr>
          </a:p>
          <a:p>
            <a:pPr>
              <a:lnSpc>
                <a:spcPct val="120000"/>
              </a:lnSpc>
              <a:spcBef>
                <a:spcPct val="30000"/>
              </a:spcBef>
              <a:buFontTx/>
              <a:buNone/>
            </a:pPr>
            <a:r>
              <a:rPr lang="zh-CN" altLang="zh-CN" sz="2800" b="1" dirty="0">
                <a:latin typeface="楷体_GB2312" pitchFamily="49" charset="-122"/>
                <a:ea typeface="楷体_GB2312" pitchFamily="49" charset="-122"/>
              </a:rPr>
              <a:t> </a:t>
            </a:r>
            <a:r>
              <a:rPr lang="zh-CN" altLang="en-US" sz="2800" b="1" dirty="0">
                <a:latin typeface="楷体_GB2312" pitchFamily="49" charset="-122"/>
                <a:ea typeface="楷体_GB2312" pitchFamily="49" charset="-122"/>
              </a:rPr>
              <a:t> </a:t>
            </a:r>
            <a:r>
              <a:rPr lang="zh-CN" altLang="zh-CN" sz="2800" b="1" dirty="0">
                <a:latin typeface="楷体_GB2312" pitchFamily="49" charset="-122"/>
                <a:ea typeface="楷体_GB2312" pitchFamily="49" charset="-122"/>
              </a:rPr>
              <a:t>1.</a:t>
            </a:r>
            <a:r>
              <a:rPr lang="zh-CN" altLang="zh-CN" sz="2800" b="1" dirty="0" smtClean="0">
                <a:solidFill>
                  <a:srgbClr val="FF0000"/>
                </a:solidFill>
                <a:latin typeface="楷体_GB2312" pitchFamily="49" charset="-122"/>
                <a:ea typeface="楷体_GB2312" pitchFamily="49" charset="-122"/>
              </a:rPr>
              <a:t>多</a:t>
            </a:r>
            <a:r>
              <a:rPr lang="zh-CN" altLang="en-US" sz="2800" b="1" dirty="0" smtClean="0">
                <a:solidFill>
                  <a:srgbClr val="FF0000"/>
                </a:solidFill>
                <a:latin typeface="楷体_GB2312" pitchFamily="49" charset="-122"/>
                <a:ea typeface="楷体_GB2312" pitchFamily="49" charset="-122"/>
              </a:rPr>
              <a:t>：</a:t>
            </a:r>
            <a:r>
              <a:rPr lang="zh-CN" altLang="zh-CN" sz="2800" b="1" dirty="0" smtClean="0">
                <a:latin typeface="楷体_GB2312" pitchFamily="49" charset="-122"/>
                <a:ea typeface="楷体_GB2312" pitchFamily="49" charset="-122"/>
              </a:rPr>
              <a:t>从</a:t>
            </a:r>
            <a:r>
              <a:rPr lang="zh-CN" altLang="zh-CN" sz="2800" b="1" dirty="0">
                <a:latin typeface="楷体_GB2312" pitchFamily="49" charset="-122"/>
                <a:ea typeface="楷体_GB2312" pitchFamily="49" charset="-122"/>
              </a:rPr>
              <a:t>广度和深度看，DSP的型号越来越多。</a:t>
            </a:r>
            <a:endParaRPr lang="zh-CN" altLang="en-US" sz="2800" b="1" dirty="0">
              <a:latin typeface="楷体_GB2312" pitchFamily="49" charset="-122"/>
              <a:ea typeface="楷体_GB2312" pitchFamily="49" charset="-122"/>
            </a:endParaRPr>
          </a:p>
          <a:p>
            <a:pPr>
              <a:lnSpc>
                <a:spcPct val="120000"/>
              </a:lnSpc>
              <a:spcBef>
                <a:spcPct val="30000"/>
              </a:spcBef>
            </a:pPr>
            <a:r>
              <a:rPr lang="zh-CN" altLang="zh-CN" sz="2800" b="1" dirty="0">
                <a:latin typeface="楷体_GB2312" pitchFamily="49" charset="-122"/>
                <a:ea typeface="楷体_GB2312" pitchFamily="49" charset="-122"/>
              </a:rPr>
              <a:t>2.</a:t>
            </a:r>
            <a:r>
              <a:rPr lang="zh-CN" altLang="zh-CN" sz="2800" b="1" dirty="0" smtClean="0">
                <a:solidFill>
                  <a:srgbClr val="FF0000"/>
                </a:solidFill>
                <a:latin typeface="楷体_GB2312" pitchFamily="49" charset="-122"/>
                <a:ea typeface="楷体_GB2312" pitchFamily="49" charset="-122"/>
              </a:rPr>
              <a:t>快</a:t>
            </a:r>
            <a:r>
              <a:rPr lang="zh-CN" altLang="en-US" sz="2800" b="1" dirty="0" smtClean="0">
                <a:solidFill>
                  <a:srgbClr val="FF0000"/>
                </a:solidFill>
                <a:latin typeface="楷体_GB2312" pitchFamily="49" charset="-122"/>
                <a:ea typeface="楷体_GB2312" pitchFamily="49" charset="-122"/>
              </a:rPr>
              <a:t>：</a:t>
            </a:r>
            <a:r>
              <a:rPr lang="zh-CN" altLang="zh-CN" sz="2800" b="1" dirty="0" smtClean="0">
                <a:latin typeface="楷体_GB2312" pitchFamily="49" charset="-122"/>
                <a:ea typeface="楷体_GB2312" pitchFamily="49" charset="-122"/>
              </a:rPr>
              <a:t>即</a:t>
            </a:r>
            <a:r>
              <a:rPr lang="zh-CN" altLang="zh-CN" sz="2800" b="1" dirty="0">
                <a:latin typeface="楷体_GB2312" pitchFamily="49" charset="-122"/>
                <a:ea typeface="楷体_GB2312" pitchFamily="49" charset="-122"/>
              </a:rPr>
              <a:t>运算的速度越来越快，指令速度越来越快，频率越来越高，功能越来越强。</a:t>
            </a:r>
            <a:endParaRPr lang="zh-CN" altLang="en-US" sz="2800" b="1" dirty="0">
              <a:latin typeface="楷体_GB2312" pitchFamily="49" charset="-122"/>
              <a:ea typeface="楷体_GB2312" pitchFamily="49" charset="-122"/>
            </a:endParaRPr>
          </a:p>
          <a:p>
            <a:pPr>
              <a:lnSpc>
                <a:spcPct val="120000"/>
              </a:lnSpc>
              <a:spcBef>
                <a:spcPct val="30000"/>
              </a:spcBef>
            </a:pPr>
            <a:r>
              <a:rPr lang="zh-CN" altLang="zh-CN" sz="2800" b="1" dirty="0">
                <a:latin typeface="楷体_GB2312" pitchFamily="49" charset="-122"/>
                <a:ea typeface="楷体_GB2312" pitchFamily="49" charset="-122"/>
              </a:rPr>
              <a:t>3.</a:t>
            </a:r>
            <a:r>
              <a:rPr lang="zh-CN" altLang="zh-CN" sz="2800" b="1" dirty="0" smtClean="0">
                <a:solidFill>
                  <a:srgbClr val="FF0000"/>
                </a:solidFill>
                <a:latin typeface="楷体_GB2312" pitchFamily="49" charset="-122"/>
                <a:ea typeface="楷体_GB2312" pitchFamily="49" charset="-122"/>
              </a:rPr>
              <a:t>好</a:t>
            </a:r>
            <a:r>
              <a:rPr lang="zh-CN" altLang="en-US" sz="2800" b="1" dirty="0" smtClean="0">
                <a:solidFill>
                  <a:srgbClr val="FF0000"/>
                </a:solidFill>
                <a:latin typeface="楷体_GB2312" pitchFamily="49" charset="-122"/>
                <a:ea typeface="楷体_GB2312" pitchFamily="49" charset="-122"/>
              </a:rPr>
              <a:t>：</a:t>
            </a:r>
            <a:r>
              <a:rPr lang="zh-CN" altLang="zh-CN" sz="2800" b="1" dirty="0" smtClean="0">
                <a:latin typeface="楷体_GB2312" pitchFamily="49" charset="-122"/>
                <a:ea typeface="楷体_GB2312" pitchFamily="49" charset="-122"/>
              </a:rPr>
              <a:t>主要</a:t>
            </a:r>
            <a:r>
              <a:rPr lang="zh-CN" altLang="zh-CN" sz="2800" b="1" dirty="0">
                <a:latin typeface="楷体_GB2312" pitchFamily="49" charset="-122"/>
                <a:ea typeface="楷体_GB2312" pitchFamily="49" charset="-122"/>
              </a:rPr>
              <a:t>是指性能价格比</a:t>
            </a:r>
            <a:r>
              <a:rPr lang="zh-CN" altLang="zh-CN" sz="2800" b="1" dirty="0" smtClean="0">
                <a:latin typeface="楷体_GB2312" pitchFamily="49" charset="-122"/>
                <a:ea typeface="楷体_GB2312" pitchFamily="49" charset="-122"/>
              </a:rPr>
              <a:t>。性</a:t>
            </a:r>
            <a:r>
              <a:rPr lang="zh-CN" altLang="zh-CN" sz="2800" b="1" dirty="0">
                <a:latin typeface="楷体_GB2312" pitchFamily="49" charset="-122"/>
                <a:ea typeface="楷体_GB2312" pitchFamily="49" charset="-122"/>
              </a:rPr>
              <a:t>价比符合摩尔定律：每隔18个月，芯片的速度提高一倍，价格是原来的一半。这是由于半导体工艺的发展，使得成本降低引起的。</a:t>
            </a:r>
          </a:p>
          <a:p>
            <a:pPr>
              <a:lnSpc>
                <a:spcPct val="120000"/>
              </a:lnSpc>
              <a:spcBef>
                <a:spcPct val="30000"/>
              </a:spcBef>
            </a:pPr>
            <a:r>
              <a:rPr lang="zh-CN" altLang="zh-CN" sz="2800" b="1" dirty="0">
                <a:latin typeface="楷体_GB2312" pitchFamily="49" charset="-122"/>
                <a:ea typeface="楷体_GB2312" pitchFamily="49" charset="-122"/>
              </a:rPr>
              <a:t>4.</a:t>
            </a:r>
            <a:r>
              <a:rPr lang="zh-CN" altLang="zh-CN" sz="2800" b="1" dirty="0" smtClean="0">
                <a:solidFill>
                  <a:srgbClr val="FF0000"/>
                </a:solidFill>
                <a:latin typeface="楷体_GB2312" pitchFamily="49" charset="-122"/>
                <a:ea typeface="楷体_GB2312" pitchFamily="49" charset="-122"/>
              </a:rPr>
              <a:t>省</a:t>
            </a:r>
            <a:r>
              <a:rPr lang="zh-CN" altLang="en-US" sz="2800" b="1" dirty="0" smtClean="0">
                <a:solidFill>
                  <a:srgbClr val="FF0000"/>
                </a:solidFill>
                <a:latin typeface="楷体_GB2312" pitchFamily="49" charset="-122"/>
                <a:ea typeface="楷体_GB2312" pitchFamily="49" charset="-122"/>
              </a:rPr>
              <a:t>：</a:t>
            </a:r>
            <a:r>
              <a:rPr lang="zh-CN" altLang="zh-CN" sz="2800" b="1" dirty="0" smtClean="0">
                <a:latin typeface="楷体_GB2312" pitchFamily="49" charset="-122"/>
                <a:ea typeface="楷体_GB2312" pitchFamily="49" charset="-122"/>
              </a:rPr>
              <a:t>功耗</a:t>
            </a:r>
            <a:r>
              <a:rPr lang="zh-CN" altLang="zh-CN" sz="2800" b="1" dirty="0">
                <a:latin typeface="楷体_GB2312" pitchFamily="49" charset="-122"/>
                <a:ea typeface="楷体_GB2312" pitchFamily="49" charset="-122"/>
              </a:rPr>
              <a:t>越来越低。正是由于DSP多快好省的发展，DSP的应用范围越来越宽。</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92A1176-5CED-49AF-9108-4DC25E26A711}" type="slidenum">
              <a:rPr lang="en-US" altLang="zh-CN"/>
              <a:pPr/>
              <a:t>66</a:t>
            </a:fld>
            <a:endParaRPr lang="en-US" altLang="zh-CN"/>
          </a:p>
        </p:txBody>
      </p:sp>
      <p:sp>
        <p:nvSpPr>
          <p:cNvPr id="106498" name="Rectangle 2"/>
          <p:cNvSpPr>
            <a:spLocks noGrp="1" noChangeArrowheads="1"/>
          </p:cNvSpPr>
          <p:nvPr>
            <p:ph type="title"/>
          </p:nvPr>
        </p:nvSpPr>
        <p:spPr>
          <a:xfrm>
            <a:off x="681038" y="411163"/>
            <a:ext cx="7516812" cy="979487"/>
          </a:xfrm>
        </p:spPr>
        <p:txBody>
          <a:bodyPr/>
          <a:lstStyle/>
          <a:p>
            <a:r>
              <a:rPr lang="en-US" altLang="zh-CN" dirty="0"/>
              <a:t>Claude Elwood </a:t>
            </a:r>
            <a:r>
              <a:rPr lang="en-US" altLang="zh-CN" dirty="0" smtClean="0"/>
              <a:t>Shannon</a:t>
            </a:r>
            <a:endParaRPr lang="zh-CN" altLang="en-US" b="1" dirty="0">
              <a:solidFill>
                <a:schemeClr val="tx1"/>
              </a:solidFill>
              <a:latin typeface="Times New Roman" pitchFamily="18" charset="0"/>
              <a:ea typeface="隶书" pitchFamily="49" charset="-122"/>
            </a:endParaRPr>
          </a:p>
        </p:txBody>
      </p:sp>
      <p:sp>
        <p:nvSpPr>
          <p:cNvPr id="106499" name="Rectangle 3"/>
          <p:cNvSpPr>
            <a:spLocks noGrp="1" noChangeArrowheads="1"/>
          </p:cNvSpPr>
          <p:nvPr>
            <p:ph type="body" idx="1"/>
          </p:nvPr>
        </p:nvSpPr>
        <p:spPr>
          <a:xfrm>
            <a:off x="755650" y="1412875"/>
            <a:ext cx="8067675" cy="4471988"/>
          </a:xfrm>
        </p:spPr>
        <p:txBody>
          <a:bodyPr/>
          <a:lstStyle/>
          <a:p>
            <a:pPr algn="just">
              <a:lnSpc>
                <a:spcPct val="120000"/>
              </a:lnSpc>
            </a:pPr>
            <a:r>
              <a:rPr lang="zh-CN" altLang="zh-CN" sz="2000" b="1" dirty="0"/>
              <a:t>香农</a:t>
            </a:r>
            <a:r>
              <a:rPr lang="en-US" altLang="zh-CN" sz="2000" b="1" dirty="0"/>
              <a:t>(1916</a:t>
            </a:r>
            <a:r>
              <a:rPr lang="zh-CN" altLang="zh-CN" sz="2000" b="1" dirty="0"/>
              <a:t>年</a:t>
            </a:r>
            <a:r>
              <a:rPr lang="en-US" altLang="zh-CN" sz="2000" b="1" dirty="0"/>
              <a:t>4</a:t>
            </a:r>
            <a:r>
              <a:rPr lang="zh-CN" altLang="zh-CN" sz="2000" b="1" dirty="0"/>
              <a:t>月</a:t>
            </a:r>
            <a:r>
              <a:rPr lang="en-US" altLang="zh-CN" sz="2000" b="1" dirty="0"/>
              <a:t>30</a:t>
            </a:r>
            <a:r>
              <a:rPr lang="zh-CN" altLang="zh-CN" sz="2000" b="1" dirty="0"/>
              <a:t>日－</a:t>
            </a:r>
            <a:r>
              <a:rPr lang="en-US" altLang="zh-CN" sz="2000" b="1" dirty="0"/>
              <a:t>2001</a:t>
            </a:r>
            <a:r>
              <a:rPr lang="zh-CN" altLang="zh-CN" sz="2000" b="1" dirty="0"/>
              <a:t>年</a:t>
            </a:r>
            <a:r>
              <a:rPr lang="en-US" altLang="zh-CN" sz="2000" b="1" dirty="0"/>
              <a:t>2</a:t>
            </a:r>
            <a:r>
              <a:rPr lang="zh-CN" altLang="zh-CN" sz="2000" b="1" dirty="0"/>
              <a:t>月</a:t>
            </a:r>
            <a:r>
              <a:rPr lang="en-US" altLang="zh-CN" sz="2000" b="1" dirty="0"/>
              <a:t>26</a:t>
            </a:r>
            <a:r>
              <a:rPr lang="zh-CN" altLang="zh-CN" sz="2000" b="1" dirty="0"/>
              <a:t>日</a:t>
            </a:r>
            <a:r>
              <a:rPr lang="en-US" altLang="zh-CN" sz="2000" b="1" dirty="0" smtClean="0"/>
              <a:t>)</a:t>
            </a:r>
          </a:p>
          <a:p>
            <a:pPr algn="just">
              <a:lnSpc>
                <a:spcPct val="120000"/>
              </a:lnSpc>
            </a:pPr>
            <a:r>
              <a:rPr lang="en-US" altLang="zh-CN" sz="2000" b="1" dirty="0"/>
              <a:t>20</a:t>
            </a:r>
            <a:r>
              <a:rPr lang="zh-CN" altLang="zh-CN" sz="2000" b="1" dirty="0" smtClean="0"/>
              <a:t>岁从</a:t>
            </a:r>
            <a:r>
              <a:rPr lang="zh-CN" altLang="zh-CN" sz="2000" b="1" dirty="0"/>
              <a:t>密歇根大学数学系毕业，并任麻省理工学院（</a:t>
            </a:r>
            <a:r>
              <a:rPr lang="en-US" altLang="zh-CN" sz="2000" b="1" dirty="0"/>
              <a:t>MIT</a:t>
            </a:r>
            <a:r>
              <a:rPr lang="zh-CN" altLang="zh-CN" sz="2000" b="1" dirty="0"/>
              <a:t>）数学助教</a:t>
            </a:r>
            <a:r>
              <a:rPr lang="zh-CN" altLang="zh-CN" sz="2000" b="1" dirty="0" smtClean="0"/>
              <a:t>；</a:t>
            </a:r>
            <a:endParaRPr lang="en-US" altLang="zh-CN" sz="2000" b="1" dirty="0" smtClean="0"/>
          </a:p>
          <a:p>
            <a:pPr algn="just">
              <a:lnSpc>
                <a:spcPct val="120000"/>
              </a:lnSpc>
            </a:pPr>
            <a:r>
              <a:rPr lang="en-US" altLang="zh-CN" sz="2000" b="1" dirty="0" smtClean="0"/>
              <a:t>22</a:t>
            </a:r>
            <a:r>
              <a:rPr lang="zh-CN" altLang="en-US" sz="2000" b="1" dirty="0" smtClean="0"/>
              <a:t>岁研究</a:t>
            </a:r>
            <a:r>
              <a:rPr lang="zh-CN" altLang="zh-CN" sz="2000" b="1" dirty="0" smtClean="0"/>
              <a:t>用</a:t>
            </a:r>
            <a:r>
              <a:rPr lang="en-US" altLang="zh-CN" sz="2000" b="1" dirty="0" smtClean="0"/>
              <a:t> 0</a:t>
            </a:r>
            <a:r>
              <a:rPr lang="zh-CN" altLang="zh-CN" sz="2000" b="1" dirty="0"/>
              <a:t>、</a:t>
            </a:r>
            <a:r>
              <a:rPr lang="en-US" altLang="zh-CN" sz="2000" b="1" dirty="0" smtClean="0"/>
              <a:t>1 </a:t>
            </a:r>
            <a:r>
              <a:rPr lang="zh-CN" altLang="zh-CN" sz="2000" b="1" dirty="0" smtClean="0"/>
              <a:t>两</a:t>
            </a:r>
            <a:r>
              <a:rPr lang="zh-CN" altLang="zh-CN" sz="2000" b="1" dirty="0"/>
              <a:t>个数</a:t>
            </a:r>
            <a:r>
              <a:rPr lang="zh-CN" altLang="zh-CN" sz="2000" b="1" dirty="0" smtClean="0"/>
              <a:t>，</a:t>
            </a:r>
            <a:r>
              <a:rPr lang="zh-CN" altLang="en-US" sz="2000" b="1" dirty="0" smtClean="0"/>
              <a:t>以</a:t>
            </a:r>
            <a:r>
              <a:rPr lang="zh-CN" altLang="zh-CN" sz="2000" b="1" dirty="0" smtClean="0">
                <a:solidFill>
                  <a:srgbClr val="FF0000"/>
                </a:solidFill>
              </a:rPr>
              <a:t>《继电器与开关电路的符号分析》</a:t>
            </a:r>
            <a:r>
              <a:rPr lang="zh-CN" altLang="zh-CN" sz="2000" b="1" dirty="0"/>
              <a:t>获</a:t>
            </a:r>
            <a:r>
              <a:rPr lang="en-US" altLang="zh-CN" sz="2000" b="1" dirty="0" smtClean="0"/>
              <a:t>MIT</a:t>
            </a:r>
            <a:r>
              <a:rPr lang="zh-CN" altLang="en-US" sz="2000" b="1" dirty="0" smtClean="0"/>
              <a:t>数学硕士学位</a:t>
            </a:r>
            <a:r>
              <a:rPr lang="zh-CN" altLang="zh-CN" sz="2000" b="1" dirty="0" smtClean="0"/>
              <a:t> ，把</a:t>
            </a:r>
            <a:r>
              <a:rPr lang="zh-CN" altLang="zh-CN" sz="2000" b="1" dirty="0"/>
              <a:t>近百年前（</a:t>
            </a:r>
            <a:r>
              <a:rPr lang="en-US" altLang="zh-CN" sz="2000" b="1" dirty="0"/>
              <a:t>19</a:t>
            </a:r>
            <a:r>
              <a:rPr lang="zh-CN" altLang="zh-CN" sz="2000" b="1" dirty="0"/>
              <a:t>世纪中叶）英国数学家乔治·布尔的布尔代数，完美地融入了电子电路的开关和继电器之中，使得过去需要“反复进行冗长实物线路检验和试错”的电路设计工作，简化成了直接的数学推理</a:t>
            </a:r>
            <a:r>
              <a:rPr lang="zh-CN" altLang="zh-CN" sz="2000" b="1" dirty="0" smtClean="0"/>
              <a:t>。</a:t>
            </a:r>
            <a:r>
              <a:rPr lang="zh-CN" altLang="zh-CN" sz="2000" b="1" dirty="0"/>
              <a:t>硕士学位论文评为“可能是</a:t>
            </a:r>
            <a:r>
              <a:rPr lang="en-US" altLang="zh-CN" sz="2000" b="1" dirty="0"/>
              <a:t>20</a:t>
            </a:r>
            <a:r>
              <a:rPr lang="zh-CN" altLang="zh-CN" sz="2000" b="1" dirty="0"/>
              <a:t>世纪最重要、最著名的一篇硕士</a:t>
            </a:r>
            <a:r>
              <a:rPr lang="zh-CN" altLang="zh-CN" sz="2000" b="1" dirty="0" smtClean="0"/>
              <a:t>论文</a:t>
            </a:r>
            <a:r>
              <a:rPr lang="zh-CN" altLang="en-US" sz="2000" b="1" dirty="0" smtClean="0"/>
              <a:t>”；</a:t>
            </a:r>
            <a:endParaRPr lang="en-US" altLang="zh-CN" sz="2000" b="1" dirty="0" smtClean="0"/>
          </a:p>
          <a:p>
            <a:pPr algn="just">
              <a:lnSpc>
                <a:spcPct val="120000"/>
              </a:lnSpc>
            </a:pPr>
            <a:r>
              <a:rPr lang="zh-CN" altLang="en-US" sz="2000" b="1" dirty="0" smtClean="0"/>
              <a:t>之后转向</a:t>
            </a:r>
            <a:r>
              <a:rPr lang="zh-CN" altLang="zh-CN" sz="2000" b="1" dirty="0"/>
              <a:t>人类遗传学</a:t>
            </a:r>
            <a:r>
              <a:rPr lang="zh-CN" altLang="zh-CN" sz="2000" b="1" dirty="0" smtClean="0"/>
              <a:t>领域</a:t>
            </a:r>
            <a:r>
              <a:rPr lang="zh-CN" altLang="en-US" sz="2000" b="1" dirty="0" smtClean="0"/>
              <a:t>研究，</a:t>
            </a:r>
            <a:r>
              <a:rPr lang="en-US" altLang="zh-CN" sz="2000" b="1" dirty="0" smtClean="0"/>
              <a:t>24</a:t>
            </a:r>
            <a:r>
              <a:rPr lang="zh-CN" altLang="zh-CN" sz="2000" b="1" dirty="0" smtClean="0"/>
              <a:t>岁</a:t>
            </a:r>
            <a:r>
              <a:rPr lang="zh-CN" altLang="en-US" sz="2000" b="1" dirty="0" smtClean="0"/>
              <a:t>以</a:t>
            </a:r>
            <a:r>
              <a:rPr lang="zh-CN" altLang="zh-CN" sz="2000" b="1" dirty="0">
                <a:solidFill>
                  <a:srgbClr val="FF0000"/>
                </a:solidFill>
              </a:rPr>
              <a:t>《理论遗传学的代数学》</a:t>
            </a:r>
            <a:r>
              <a:rPr lang="zh-CN" altLang="zh-CN" sz="2000" b="1" dirty="0" smtClean="0"/>
              <a:t>获</a:t>
            </a:r>
            <a:r>
              <a:rPr lang="en-US" altLang="zh-CN" sz="2000" b="1" dirty="0"/>
              <a:t>MIT</a:t>
            </a:r>
            <a:r>
              <a:rPr lang="zh-CN" altLang="zh-CN" sz="2000" b="1" dirty="0"/>
              <a:t>数学博士学位</a:t>
            </a:r>
            <a:r>
              <a:rPr lang="zh-CN" altLang="zh-CN" sz="2000" b="1" dirty="0" smtClean="0"/>
              <a:t>；</a:t>
            </a:r>
            <a:r>
              <a:rPr lang="zh-CN" altLang="en-US" sz="2000" b="1" dirty="0" smtClean="0"/>
              <a:t>（</a:t>
            </a:r>
            <a:r>
              <a:rPr lang="en-US" altLang="zh-CN" sz="2000" b="1" dirty="0" smtClean="0"/>
              <a:t>2</a:t>
            </a:r>
            <a:r>
              <a:rPr lang="zh-CN" altLang="en-US" sz="2000" b="1" dirty="0" smtClean="0"/>
              <a:t>年拿下博士学位，牛人！）。</a:t>
            </a:r>
            <a:endParaRPr lang="zh-CN" altLang="zh-CN" sz="2000" b="1" dirty="0">
              <a:latin typeface="Times New Roman" pitchFamily="18" charset="0"/>
              <a:ea typeface="仿宋_GB2312" pitchFamily="49" charset="-122"/>
            </a:endParaRPr>
          </a:p>
        </p:txBody>
      </p:sp>
    </p:spTree>
    <p:extLst>
      <p:ext uri="{BB962C8B-B14F-4D97-AF65-F5344CB8AC3E}">
        <p14:creationId xmlns:p14="http://schemas.microsoft.com/office/powerpoint/2010/main" val="240885025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a:xfrm>
            <a:off x="6876256" y="6381750"/>
            <a:ext cx="2133600" cy="476250"/>
          </a:xfrm>
        </p:spPr>
        <p:txBody>
          <a:bodyPr/>
          <a:lstStyle/>
          <a:p>
            <a:fld id="{992A1176-5CED-49AF-9108-4DC25E26A711}" type="slidenum">
              <a:rPr lang="en-US" altLang="zh-CN"/>
              <a:pPr/>
              <a:t>67</a:t>
            </a:fld>
            <a:endParaRPr lang="en-US" altLang="zh-CN" dirty="0"/>
          </a:p>
        </p:txBody>
      </p:sp>
      <p:sp>
        <p:nvSpPr>
          <p:cNvPr id="106498" name="Rectangle 2"/>
          <p:cNvSpPr>
            <a:spLocks noGrp="1" noChangeArrowheads="1"/>
          </p:cNvSpPr>
          <p:nvPr>
            <p:ph type="title"/>
          </p:nvPr>
        </p:nvSpPr>
        <p:spPr>
          <a:xfrm>
            <a:off x="681038" y="411163"/>
            <a:ext cx="7516812" cy="979487"/>
          </a:xfrm>
        </p:spPr>
        <p:txBody>
          <a:bodyPr/>
          <a:lstStyle/>
          <a:p>
            <a:r>
              <a:rPr lang="en-US" altLang="zh-CN" dirty="0"/>
              <a:t>Claude Elwood </a:t>
            </a:r>
            <a:r>
              <a:rPr lang="en-US" altLang="zh-CN" dirty="0" smtClean="0"/>
              <a:t>Shannon</a:t>
            </a:r>
            <a:endParaRPr lang="zh-CN" altLang="en-US" b="1" dirty="0">
              <a:solidFill>
                <a:schemeClr val="tx1"/>
              </a:solidFill>
              <a:latin typeface="Times New Roman" pitchFamily="18" charset="0"/>
              <a:ea typeface="隶书" pitchFamily="49" charset="-122"/>
            </a:endParaRPr>
          </a:p>
        </p:txBody>
      </p:sp>
      <p:sp>
        <p:nvSpPr>
          <p:cNvPr id="106499" name="Rectangle 3"/>
          <p:cNvSpPr>
            <a:spLocks noGrp="1" noChangeArrowheads="1"/>
          </p:cNvSpPr>
          <p:nvPr>
            <p:ph type="body" idx="1"/>
          </p:nvPr>
        </p:nvSpPr>
        <p:spPr>
          <a:xfrm>
            <a:off x="251520" y="1390650"/>
            <a:ext cx="8614320" cy="5256485"/>
          </a:xfrm>
        </p:spPr>
        <p:txBody>
          <a:bodyPr/>
          <a:lstStyle/>
          <a:p>
            <a:pPr algn="just">
              <a:lnSpc>
                <a:spcPct val="120000"/>
              </a:lnSpc>
            </a:pPr>
            <a:r>
              <a:rPr lang="zh-CN" altLang="en-US" sz="2000" b="1" dirty="0" smtClean="0"/>
              <a:t>博士毕业后，</a:t>
            </a:r>
            <a:r>
              <a:rPr lang="en-US" altLang="zh-CN" sz="2000" b="1" dirty="0" smtClean="0"/>
              <a:t>25</a:t>
            </a:r>
            <a:r>
              <a:rPr lang="zh-CN" altLang="en-US" sz="2000" b="1" dirty="0" smtClean="0"/>
              <a:t>岁（</a:t>
            </a:r>
            <a:r>
              <a:rPr lang="en-US" altLang="zh-CN" sz="2000" b="1" dirty="0" smtClean="0"/>
              <a:t>1941</a:t>
            </a:r>
            <a:r>
              <a:rPr lang="zh-CN" altLang="en-US" sz="2000" b="1" dirty="0" smtClean="0"/>
              <a:t>年）</a:t>
            </a:r>
            <a:r>
              <a:rPr lang="zh-CN" altLang="zh-CN" sz="2000" b="1" dirty="0" smtClean="0"/>
              <a:t>加入</a:t>
            </a:r>
            <a:r>
              <a:rPr lang="zh-CN" altLang="zh-CN" sz="2000" b="1" dirty="0"/>
              <a:t>贝尔实验室数</a:t>
            </a:r>
            <a:r>
              <a:rPr lang="zh-CN" altLang="zh-CN" sz="2000" b="1" dirty="0" smtClean="0"/>
              <a:t>学部</a:t>
            </a:r>
            <a:r>
              <a:rPr lang="zh-CN" altLang="en-US" sz="2000" b="1" dirty="0" smtClean="0"/>
              <a:t>，从事</a:t>
            </a:r>
            <a:r>
              <a:rPr lang="zh-CN" altLang="zh-CN" sz="2000" b="1" dirty="0" smtClean="0"/>
              <a:t>机械模拟计算机</a:t>
            </a:r>
            <a:r>
              <a:rPr lang="zh-CN" altLang="en-US" sz="2000" b="1" dirty="0" smtClean="0"/>
              <a:t>研究</a:t>
            </a:r>
            <a:r>
              <a:rPr lang="zh-CN" altLang="zh-CN" sz="2000" b="1" dirty="0" smtClean="0"/>
              <a:t>，发表</a:t>
            </a:r>
            <a:r>
              <a:rPr lang="zh-CN" altLang="zh-CN" sz="2000" b="1" dirty="0"/>
              <a:t>了重要</a:t>
            </a:r>
            <a:r>
              <a:rPr lang="zh-CN" altLang="zh-CN" sz="2000" b="1" dirty="0" smtClean="0"/>
              <a:t>论文</a:t>
            </a:r>
            <a:r>
              <a:rPr lang="zh-CN" altLang="zh-CN" sz="2000" b="1" dirty="0" smtClean="0">
                <a:solidFill>
                  <a:srgbClr val="FF0000"/>
                </a:solidFill>
              </a:rPr>
              <a:t>《微分分析器的数学理论》</a:t>
            </a:r>
            <a:r>
              <a:rPr lang="zh-CN" altLang="zh-CN" sz="2000" b="1" dirty="0"/>
              <a:t>。</a:t>
            </a:r>
            <a:endParaRPr lang="en-US" altLang="zh-CN" sz="2000" b="1" dirty="0" smtClean="0"/>
          </a:p>
          <a:p>
            <a:pPr algn="just">
              <a:lnSpc>
                <a:spcPct val="120000"/>
              </a:lnSpc>
            </a:pPr>
            <a:r>
              <a:rPr lang="zh-CN" altLang="zh-CN" sz="2000" b="1" dirty="0"/>
              <a:t>二战期间，</a:t>
            </a:r>
            <a:r>
              <a:rPr lang="zh-CN" altLang="zh-CN" sz="2000" b="1" dirty="0" smtClean="0"/>
              <a:t>他参与</a:t>
            </a:r>
            <a:r>
              <a:rPr lang="zh-CN" altLang="zh-CN" sz="2000" b="1" dirty="0"/>
              <a:t>了研发“数字加密系统”的工作，并为丘吉尔和罗斯福的越洋电话会议，提供过密码保障。很快，</a:t>
            </a:r>
            <a:r>
              <a:rPr lang="zh-CN" altLang="zh-CN" sz="2000" b="1" dirty="0" smtClean="0"/>
              <a:t>他成</a:t>
            </a:r>
            <a:r>
              <a:rPr lang="zh-CN" altLang="zh-CN" sz="2000" b="1" dirty="0"/>
              <a:t>了盟军的著名密码破译权威，并在“追踪和预警德国飞机、火箭对英国的闪电战”方面，立下了汗马功劳</a:t>
            </a:r>
            <a:r>
              <a:rPr lang="zh-CN" altLang="zh-CN" sz="2000" b="1" dirty="0" smtClean="0"/>
              <a:t>。</a:t>
            </a:r>
            <a:endParaRPr lang="en-US" altLang="zh-CN" sz="2000" b="1" dirty="0" smtClean="0"/>
          </a:p>
          <a:p>
            <a:pPr algn="just">
              <a:lnSpc>
                <a:spcPct val="120000"/>
              </a:lnSpc>
            </a:pPr>
            <a:r>
              <a:rPr lang="en-US" altLang="zh-CN" sz="2000" b="1" dirty="0"/>
              <a:t>1949</a:t>
            </a:r>
            <a:r>
              <a:rPr lang="zh-CN" altLang="zh-CN" sz="2000" b="1" dirty="0" smtClean="0"/>
              <a:t>年</a:t>
            </a:r>
            <a:r>
              <a:rPr lang="zh-CN" altLang="en-US" sz="2000" b="1" dirty="0" smtClean="0"/>
              <a:t>（</a:t>
            </a:r>
            <a:r>
              <a:rPr lang="en-US" altLang="zh-CN" sz="2000" b="1" dirty="0" smtClean="0"/>
              <a:t>33</a:t>
            </a:r>
            <a:r>
              <a:rPr lang="zh-CN" altLang="en-US" sz="2000" b="1" dirty="0" smtClean="0"/>
              <a:t>岁）</a:t>
            </a:r>
            <a:r>
              <a:rPr lang="zh-CN" altLang="zh-CN" sz="2000" b="1" dirty="0" smtClean="0"/>
              <a:t>完成</a:t>
            </a:r>
            <a:r>
              <a:rPr lang="zh-CN" altLang="zh-CN" sz="2000" b="1" dirty="0"/>
              <a:t>了现代密码学的奠基性论著</a:t>
            </a:r>
            <a:r>
              <a:rPr lang="zh-CN" altLang="zh-CN" sz="2000" b="1" dirty="0">
                <a:solidFill>
                  <a:srgbClr val="FF0000"/>
                </a:solidFill>
              </a:rPr>
              <a:t>《保密系统的通信理论》</a:t>
            </a:r>
            <a:r>
              <a:rPr lang="zh-CN" altLang="zh-CN" sz="2000" b="1" dirty="0" smtClean="0"/>
              <a:t>，将</a:t>
            </a:r>
            <a:r>
              <a:rPr lang="zh-CN" altLang="zh-CN" sz="2000" b="1" dirty="0"/>
              <a:t>“保密通信”这门几千年来，一直就依赖“技术和工匠技巧”的东西，提升成了科学</a:t>
            </a:r>
            <a:r>
              <a:rPr lang="zh-CN" altLang="zh-CN" sz="2000" b="1" dirty="0" smtClean="0"/>
              <a:t>，还是</a:t>
            </a:r>
            <a:r>
              <a:rPr lang="zh-CN" altLang="zh-CN" sz="2000" b="1" dirty="0"/>
              <a:t>以数学为灵魂的</a:t>
            </a:r>
            <a:r>
              <a:rPr lang="zh-CN" altLang="zh-CN" sz="2000" b="1" dirty="0" smtClean="0"/>
              <a:t>科学</a:t>
            </a:r>
            <a:r>
              <a:rPr lang="zh-CN" altLang="en-US" sz="2000" b="1" dirty="0" smtClean="0"/>
              <a:t>；真牛！</a:t>
            </a:r>
            <a:endParaRPr lang="en-US" altLang="zh-CN" sz="2000" b="1" dirty="0" smtClean="0"/>
          </a:p>
          <a:p>
            <a:pPr algn="just">
              <a:lnSpc>
                <a:spcPct val="120000"/>
              </a:lnSpc>
            </a:pPr>
            <a:r>
              <a:rPr lang="zh-CN" altLang="en-US" sz="2000" b="1" dirty="0" smtClean="0"/>
              <a:t>最大贡献：建立了</a:t>
            </a:r>
            <a:r>
              <a:rPr lang="en-US" altLang="zh-CN" sz="2000" b="1" dirty="0" smtClean="0">
                <a:solidFill>
                  <a:srgbClr val="FF0000"/>
                </a:solidFill>
              </a:rPr>
              <a:t>《</a:t>
            </a:r>
            <a:r>
              <a:rPr lang="zh-CN" altLang="en-US" sz="2000" b="1" dirty="0" smtClean="0">
                <a:solidFill>
                  <a:srgbClr val="FF0000"/>
                </a:solidFill>
              </a:rPr>
              <a:t>信息论</a:t>
            </a:r>
            <a:r>
              <a:rPr lang="en-US" altLang="zh-CN" sz="2000" b="1" dirty="0" smtClean="0">
                <a:solidFill>
                  <a:srgbClr val="FF0000"/>
                </a:solidFill>
              </a:rPr>
              <a:t>》</a:t>
            </a:r>
            <a:r>
              <a:rPr lang="zh-CN" altLang="en-US" sz="2000" b="1" dirty="0" smtClean="0"/>
              <a:t>学科基础，称为“信息论之父”；真牛！</a:t>
            </a:r>
            <a:endParaRPr lang="en-US" altLang="zh-CN" sz="2000" b="1" dirty="0" smtClean="0">
              <a:solidFill>
                <a:srgbClr val="FF0000"/>
              </a:solidFill>
            </a:endParaRPr>
          </a:p>
          <a:p>
            <a:pPr algn="just">
              <a:lnSpc>
                <a:spcPct val="120000"/>
              </a:lnSpc>
            </a:pPr>
            <a:r>
              <a:rPr lang="zh-CN" altLang="en-US" sz="2000" b="1" dirty="0" smtClean="0"/>
              <a:t>在</a:t>
            </a:r>
            <a:r>
              <a:rPr lang="en-US" altLang="zh-CN" sz="2000" b="1" dirty="0"/>
              <a:t>1948</a:t>
            </a:r>
            <a:r>
              <a:rPr lang="zh-CN" altLang="zh-CN" sz="2000" b="1" dirty="0" smtClean="0"/>
              <a:t>年</a:t>
            </a:r>
            <a:r>
              <a:rPr lang="zh-CN" altLang="en-US" sz="2000" b="1" dirty="0" smtClean="0"/>
              <a:t>（</a:t>
            </a:r>
            <a:r>
              <a:rPr lang="en-US" altLang="zh-CN" sz="2000" b="1" dirty="0" smtClean="0"/>
              <a:t>32</a:t>
            </a:r>
            <a:r>
              <a:rPr lang="zh-CN" altLang="en-US" sz="2000" b="1" dirty="0" smtClean="0"/>
              <a:t>岁）</a:t>
            </a:r>
            <a:r>
              <a:rPr lang="zh-CN" altLang="zh-CN" sz="2000" b="1" dirty="0" smtClean="0"/>
              <a:t>香</a:t>
            </a:r>
            <a:r>
              <a:rPr lang="zh-CN" altLang="zh-CN" sz="2000" b="1" dirty="0"/>
              <a:t>农发表</a:t>
            </a:r>
            <a:r>
              <a:rPr lang="zh-CN" altLang="zh-CN" sz="2000" b="1" dirty="0">
                <a:solidFill>
                  <a:srgbClr val="FF0000"/>
                </a:solidFill>
              </a:rPr>
              <a:t>《通信的数学理论》</a:t>
            </a:r>
            <a:r>
              <a:rPr lang="zh-CN" altLang="zh-CN" sz="2000" b="1" dirty="0"/>
              <a:t>之前</a:t>
            </a:r>
            <a:r>
              <a:rPr lang="zh-CN" altLang="zh-CN" sz="2000" b="1" dirty="0" smtClean="0"/>
              <a:t>，</a:t>
            </a:r>
            <a:r>
              <a:rPr lang="zh-CN" altLang="en-US" sz="2000" b="1" dirty="0" smtClean="0"/>
              <a:t>人们对</a:t>
            </a:r>
            <a:r>
              <a:rPr lang="zh-CN" altLang="zh-CN" sz="2000" b="1" dirty="0"/>
              <a:t>啥叫“信息”，如何度量信息，如何高效、可靠地传输信息，如何压缩</a:t>
            </a:r>
            <a:r>
              <a:rPr lang="zh-CN" altLang="zh-CN" sz="2000" b="1" dirty="0" smtClean="0"/>
              <a:t>信息</a:t>
            </a:r>
            <a:r>
              <a:rPr lang="zh-CN" altLang="en-US" sz="2000" b="1" dirty="0" smtClean="0"/>
              <a:t>等等，</a:t>
            </a:r>
            <a:r>
              <a:rPr lang="zh-CN" altLang="zh-CN" sz="2000" b="1" dirty="0"/>
              <a:t>对这些问题</a:t>
            </a:r>
            <a:r>
              <a:rPr lang="zh-CN" altLang="zh-CN" sz="2000" b="1" dirty="0" smtClean="0"/>
              <a:t>，都</a:t>
            </a:r>
            <a:r>
              <a:rPr lang="zh-CN" altLang="zh-CN" sz="2000" b="1" dirty="0"/>
              <a:t>不知道其</a:t>
            </a:r>
            <a:r>
              <a:rPr lang="zh-CN" altLang="zh-CN" sz="2000" b="1" dirty="0" smtClean="0"/>
              <a:t>答案。</a:t>
            </a:r>
            <a:endParaRPr lang="en-US" altLang="zh-CN" sz="2000" b="1" dirty="0" smtClean="0"/>
          </a:p>
        </p:txBody>
      </p:sp>
    </p:spTree>
    <p:extLst>
      <p:ext uri="{BB962C8B-B14F-4D97-AF65-F5344CB8AC3E}">
        <p14:creationId xmlns:p14="http://schemas.microsoft.com/office/powerpoint/2010/main" val="25749800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92A1176-5CED-49AF-9108-4DC25E26A711}" type="slidenum">
              <a:rPr lang="en-US" altLang="zh-CN"/>
              <a:pPr/>
              <a:t>68</a:t>
            </a:fld>
            <a:endParaRPr lang="en-US" altLang="zh-CN"/>
          </a:p>
        </p:txBody>
      </p:sp>
      <p:sp>
        <p:nvSpPr>
          <p:cNvPr id="106498" name="Rectangle 2"/>
          <p:cNvSpPr>
            <a:spLocks noGrp="1" noChangeArrowheads="1"/>
          </p:cNvSpPr>
          <p:nvPr>
            <p:ph type="title"/>
          </p:nvPr>
        </p:nvSpPr>
        <p:spPr>
          <a:xfrm>
            <a:off x="681038" y="411163"/>
            <a:ext cx="7516812" cy="979487"/>
          </a:xfrm>
        </p:spPr>
        <p:txBody>
          <a:bodyPr/>
          <a:lstStyle/>
          <a:p>
            <a:r>
              <a:rPr lang="en-US" altLang="zh-CN" dirty="0"/>
              <a:t>Claude Elwood </a:t>
            </a:r>
            <a:r>
              <a:rPr lang="en-US" altLang="zh-CN" dirty="0" smtClean="0"/>
              <a:t>Shannon</a:t>
            </a:r>
            <a:endParaRPr lang="zh-CN" altLang="en-US" b="1" dirty="0">
              <a:solidFill>
                <a:schemeClr val="tx1"/>
              </a:solidFill>
              <a:latin typeface="Times New Roman" pitchFamily="18" charset="0"/>
              <a:ea typeface="隶书" pitchFamily="49" charset="-122"/>
            </a:endParaRPr>
          </a:p>
        </p:txBody>
      </p:sp>
      <p:sp>
        <p:nvSpPr>
          <p:cNvPr id="106499" name="Rectangle 3"/>
          <p:cNvSpPr>
            <a:spLocks noGrp="1" noChangeArrowheads="1"/>
          </p:cNvSpPr>
          <p:nvPr>
            <p:ph type="body" idx="1"/>
          </p:nvPr>
        </p:nvSpPr>
        <p:spPr>
          <a:xfrm>
            <a:off x="755650" y="1412875"/>
            <a:ext cx="8067675" cy="4471988"/>
          </a:xfrm>
        </p:spPr>
        <p:txBody>
          <a:bodyPr/>
          <a:lstStyle/>
          <a:p>
            <a:pPr algn="just">
              <a:lnSpc>
                <a:spcPct val="110000"/>
              </a:lnSpc>
            </a:pPr>
            <a:r>
              <a:rPr lang="en-US" altLang="zh-CN" sz="2000" b="1" dirty="0" smtClean="0"/>
              <a:t>1837</a:t>
            </a:r>
            <a:r>
              <a:rPr lang="zh-CN" altLang="zh-CN" sz="2000" b="1" dirty="0"/>
              <a:t>年，</a:t>
            </a:r>
            <a:r>
              <a:rPr lang="en-US" altLang="zh-CN" sz="2000" b="1" dirty="0"/>
              <a:t>Morse</a:t>
            </a:r>
            <a:r>
              <a:rPr lang="zh-CN" altLang="zh-CN" sz="2000" b="1" dirty="0"/>
              <a:t>就发明了有线电报来</a:t>
            </a:r>
            <a:r>
              <a:rPr lang="zh-CN" altLang="zh-CN" sz="2000" b="1" dirty="0" smtClean="0"/>
              <a:t>“传信息”</a:t>
            </a:r>
            <a:r>
              <a:rPr lang="zh-CN" altLang="en-US" sz="2000" b="1" dirty="0" smtClean="0"/>
              <a:t>（</a:t>
            </a:r>
            <a:r>
              <a:rPr lang="zh-CN" altLang="en-US" sz="2000" b="1" dirty="0" smtClean="0">
                <a:solidFill>
                  <a:srgbClr val="FF0000"/>
                </a:solidFill>
              </a:rPr>
              <a:t>摩尔斯密码</a:t>
            </a:r>
            <a:r>
              <a:rPr lang="zh-CN" altLang="en-US" sz="2000" b="1" dirty="0" smtClean="0"/>
              <a:t>）</a:t>
            </a:r>
            <a:r>
              <a:rPr lang="zh-CN" altLang="zh-CN" sz="2000" b="1" dirty="0" smtClean="0"/>
              <a:t>；</a:t>
            </a:r>
            <a:r>
              <a:rPr lang="en-US" altLang="zh-CN" sz="2000" b="1" dirty="0"/>
              <a:t>1875</a:t>
            </a:r>
            <a:r>
              <a:rPr lang="zh-CN" altLang="zh-CN" sz="2000" b="1" dirty="0"/>
              <a:t>年，</a:t>
            </a:r>
            <a:r>
              <a:rPr lang="en-US" altLang="zh-CN" sz="2000" b="1" dirty="0"/>
              <a:t>Emile </a:t>
            </a:r>
            <a:r>
              <a:rPr lang="en-US" altLang="zh-CN" sz="2000" b="1" dirty="0" err="1"/>
              <a:t>Baudot</a:t>
            </a:r>
            <a:r>
              <a:rPr lang="zh-CN" altLang="zh-CN" sz="2000" b="1" dirty="0"/>
              <a:t>发明了</a:t>
            </a:r>
            <a:r>
              <a:rPr lang="zh-CN" altLang="zh-CN" sz="2000" b="1" dirty="0">
                <a:solidFill>
                  <a:srgbClr val="FF0000"/>
                </a:solidFill>
              </a:rPr>
              <a:t>定长电报编码</a:t>
            </a:r>
            <a:r>
              <a:rPr lang="zh-CN" altLang="zh-CN" sz="2000" b="1" dirty="0"/>
              <a:t>来规范化“信息的远程传输”；</a:t>
            </a:r>
            <a:r>
              <a:rPr lang="en-US" altLang="zh-CN" sz="2000" b="1" dirty="0"/>
              <a:t>1924</a:t>
            </a:r>
            <a:r>
              <a:rPr lang="zh-CN" altLang="zh-CN" sz="2000" b="1" dirty="0"/>
              <a:t>年，</a:t>
            </a:r>
            <a:r>
              <a:rPr lang="en-US" altLang="zh-CN" sz="2000" b="1" dirty="0" err="1"/>
              <a:t>Nyquist</a:t>
            </a:r>
            <a:r>
              <a:rPr lang="zh-CN" altLang="zh-CN" sz="2000" b="1" dirty="0"/>
              <a:t>给出了定带宽的电报信道上，无码间干扰的“</a:t>
            </a:r>
            <a:r>
              <a:rPr lang="zh-CN" altLang="zh-CN" sz="2000" b="1" dirty="0">
                <a:solidFill>
                  <a:srgbClr val="FF0000"/>
                </a:solidFill>
              </a:rPr>
              <a:t>最大可用信息传输速率</a:t>
            </a:r>
            <a:r>
              <a:rPr lang="zh-CN" altLang="zh-CN" sz="2000" b="1" dirty="0"/>
              <a:t>”；</a:t>
            </a:r>
            <a:r>
              <a:rPr lang="en-US" altLang="zh-CN" sz="2000" b="1" dirty="0"/>
              <a:t>1928</a:t>
            </a:r>
            <a:r>
              <a:rPr lang="zh-CN" altLang="zh-CN" sz="2000" b="1" dirty="0"/>
              <a:t>年，</a:t>
            </a:r>
            <a:r>
              <a:rPr lang="en-US" altLang="zh-CN" sz="2000" b="1" dirty="0"/>
              <a:t>Hartley</a:t>
            </a:r>
            <a:r>
              <a:rPr lang="zh-CN" altLang="zh-CN" sz="2000" b="1" dirty="0"/>
              <a:t>在带限信道中，可靠通信的最大“</a:t>
            </a:r>
            <a:r>
              <a:rPr lang="zh-CN" altLang="zh-CN" sz="2000" b="1" dirty="0">
                <a:solidFill>
                  <a:srgbClr val="FF0000"/>
                </a:solidFill>
              </a:rPr>
              <a:t>数据信息传输率</a:t>
            </a:r>
            <a:r>
              <a:rPr lang="zh-CN" altLang="zh-CN" sz="2000" b="1" dirty="0"/>
              <a:t>”；</a:t>
            </a:r>
            <a:r>
              <a:rPr lang="en-US" altLang="zh-CN" sz="2000" b="1" dirty="0"/>
              <a:t>1939-1942</a:t>
            </a:r>
            <a:r>
              <a:rPr lang="zh-CN" altLang="zh-CN" sz="2000" b="1" dirty="0"/>
              <a:t>年，</a:t>
            </a:r>
            <a:r>
              <a:rPr lang="en-US" altLang="zh-CN" sz="2000" b="1" dirty="0"/>
              <a:t>Kolmogorov</a:t>
            </a:r>
            <a:r>
              <a:rPr lang="zh-CN" altLang="zh-CN" sz="2000" b="1" dirty="0"/>
              <a:t>和</a:t>
            </a:r>
            <a:r>
              <a:rPr lang="en-US" altLang="zh-CN" sz="2000" b="1" dirty="0"/>
              <a:t>Wiener</a:t>
            </a:r>
            <a:r>
              <a:rPr lang="zh-CN" altLang="zh-CN" sz="2000" b="1" dirty="0"/>
              <a:t>发明了最佳线性滤波</a:t>
            </a:r>
            <a:r>
              <a:rPr lang="zh-CN" altLang="zh-CN" sz="2000" b="1" dirty="0" smtClean="0"/>
              <a:t>器；</a:t>
            </a:r>
            <a:r>
              <a:rPr lang="en-US" altLang="zh-CN" sz="2000" b="1" dirty="0"/>
              <a:t>1947</a:t>
            </a:r>
            <a:r>
              <a:rPr lang="zh-CN" altLang="zh-CN" sz="2000" b="1" dirty="0"/>
              <a:t>年，</a:t>
            </a:r>
            <a:r>
              <a:rPr lang="en-US" altLang="zh-CN" sz="2000" b="1" dirty="0" err="1"/>
              <a:t>Kotelnikov</a:t>
            </a:r>
            <a:r>
              <a:rPr lang="zh-CN" altLang="zh-CN" sz="2000" b="1" dirty="0"/>
              <a:t>发明了相干解调</a:t>
            </a:r>
            <a:r>
              <a:rPr lang="zh-CN" altLang="zh-CN" sz="2000" b="1" dirty="0" smtClean="0"/>
              <a:t>，从</a:t>
            </a:r>
            <a:r>
              <a:rPr lang="zh-CN" altLang="zh-CN" sz="2000" b="1" dirty="0"/>
              <a:t>噪音中“提取信息”，但是，人们对“信息”的了解，却始终只是一头雾水。</a:t>
            </a:r>
          </a:p>
          <a:p>
            <a:pPr algn="just">
              <a:lnSpc>
                <a:spcPct val="110000"/>
              </a:lnSpc>
            </a:pPr>
            <a:r>
              <a:rPr lang="zh-CN" altLang="en-US" sz="2000" b="1" dirty="0" smtClean="0"/>
              <a:t>香农定义了：</a:t>
            </a:r>
            <a:r>
              <a:rPr lang="zh-CN" altLang="zh-CN" sz="2000" b="1" dirty="0" smtClean="0"/>
              <a:t>熵</a:t>
            </a:r>
            <a:r>
              <a:rPr lang="en-US" altLang="zh-CN" sz="2000" b="1" dirty="0"/>
              <a:t>(entropy</a:t>
            </a:r>
            <a:r>
              <a:rPr lang="en-US" altLang="zh-CN" sz="2000" b="1" dirty="0" smtClean="0"/>
              <a:t>)</a:t>
            </a:r>
            <a:r>
              <a:rPr lang="zh-CN" altLang="en-US" sz="2000" b="1" dirty="0" smtClean="0"/>
              <a:t>，信</a:t>
            </a:r>
            <a:r>
              <a:rPr lang="zh-CN" altLang="zh-CN" sz="2000" b="1" dirty="0" smtClean="0"/>
              <a:t>息</a:t>
            </a:r>
            <a:r>
              <a:rPr lang="zh-CN" altLang="zh-CN" sz="2000" b="1" dirty="0"/>
              <a:t>变得可度量了；无差错传输信息的极限知道了；信源、信息、信息量、信道、编码、解码、传输、接收、滤波等一系列基本概念，都有了严格的数学描述和定量度量；信息研究总算从粗糙的定性分析阶段，进入到精密的定量阶段了；一门真正的通信学科，</a:t>
            </a:r>
            <a:r>
              <a:rPr lang="zh-CN" altLang="zh-CN" sz="2000" b="1" dirty="0" smtClean="0"/>
              <a:t>《信息论》</a:t>
            </a:r>
            <a:r>
              <a:rPr lang="zh-CN" altLang="en-US" sz="2000" b="1" dirty="0" smtClean="0"/>
              <a:t>学科</a:t>
            </a:r>
            <a:r>
              <a:rPr lang="zh-CN" altLang="zh-CN" sz="2000" b="1" dirty="0" smtClean="0"/>
              <a:t>，</a:t>
            </a:r>
            <a:r>
              <a:rPr lang="zh-CN" altLang="zh-CN" sz="2000" b="1" dirty="0"/>
              <a:t>诞生了</a:t>
            </a:r>
            <a:r>
              <a:rPr lang="zh-CN" altLang="zh-CN" sz="2000" b="1" dirty="0" smtClean="0"/>
              <a:t>。</a:t>
            </a:r>
            <a:endParaRPr lang="en-US" altLang="zh-CN" sz="2000" b="1" dirty="0" smtClean="0"/>
          </a:p>
        </p:txBody>
      </p:sp>
    </p:spTree>
    <p:extLst>
      <p:ext uri="{BB962C8B-B14F-4D97-AF65-F5344CB8AC3E}">
        <p14:creationId xmlns:p14="http://schemas.microsoft.com/office/powerpoint/2010/main" val="19971671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92A1176-5CED-49AF-9108-4DC25E26A711}" type="slidenum">
              <a:rPr lang="en-US" altLang="zh-CN"/>
              <a:pPr/>
              <a:t>69</a:t>
            </a:fld>
            <a:endParaRPr lang="en-US" altLang="zh-CN"/>
          </a:p>
        </p:txBody>
      </p:sp>
      <p:sp>
        <p:nvSpPr>
          <p:cNvPr id="106498" name="Rectangle 2"/>
          <p:cNvSpPr>
            <a:spLocks noGrp="1" noChangeArrowheads="1"/>
          </p:cNvSpPr>
          <p:nvPr>
            <p:ph type="title"/>
          </p:nvPr>
        </p:nvSpPr>
        <p:spPr>
          <a:xfrm>
            <a:off x="681038" y="411163"/>
            <a:ext cx="7516812" cy="979487"/>
          </a:xfrm>
        </p:spPr>
        <p:txBody>
          <a:bodyPr/>
          <a:lstStyle/>
          <a:p>
            <a:r>
              <a:rPr lang="en-US" altLang="zh-CN" dirty="0"/>
              <a:t>Claude Elwood </a:t>
            </a:r>
            <a:r>
              <a:rPr lang="en-US" altLang="zh-CN" dirty="0" smtClean="0"/>
              <a:t>Shannon</a:t>
            </a:r>
            <a:endParaRPr lang="zh-CN" altLang="en-US" b="1" dirty="0">
              <a:solidFill>
                <a:schemeClr val="tx1"/>
              </a:solidFill>
              <a:latin typeface="Times New Roman" pitchFamily="18" charset="0"/>
              <a:ea typeface="隶书" pitchFamily="49" charset="-122"/>
            </a:endParaRPr>
          </a:p>
        </p:txBody>
      </p:sp>
      <p:sp>
        <p:nvSpPr>
          <p:cNvPr id="106499" name="Rectangle 3"/>
          <p:cNvSpPr>
            <a:spLocks noGrp="1" noChangeArrowheads="1"/>
          </p:cNvSpPr>
          <p:nvPr>
            <p:ph type="body" idx="1"/>
          </p:nvPr>
        </p:nvSpPr>
        <p:spPr>
          <a:xfrm>
            <a:off x="755650" y="1412875"/>
            <a:ext cx="8067675" cy="4471988"/>
          </a:xfrm>
        </p:spPr>
        <p:txBody>
          <a:bodyPr/>
          <a:lstStyle/>
          <a:p>
            <a:pPr>
              <a:lnSpc>
                <a:spcPct val="110000"/>
              </a:lnSpc>
            </a:pPr>
            <a:r>
              <a:rPr lang="zh-CN" altLang="en-US" sz="2000" b="1" dirty="0" smtClean="0"/>
              <a:t>但</a:t>
            </a:r>
            <a:r>
              <a:rPr lang="zh-CN" altLang="zh-CN" sz="2000" b="1" dirty="0" smtClean="0"/>
              <a:t>《信息论》</a:t>
            </a:r>
            <a:r>
              <a:rPr lang="zh-CN" altLang="en-US" sz="2000" b="1" dirty="0" smtClean="0"/>
              <a:t>早期并没有获得应用，人们</a:t>
            </a:r>
            <a:r>
              <a:rPr lang="zh-CN" altLang="zh-CN" sz="2000" b="1" dirty="0" smtClean="0"/>
              <a:t>都</a:t>
            </a:r>
            <a:r>
              <a:rPr lang="zh-CN" altLang="zh-CN" sz="2000" b="1" dirty="0"/>
              <a:t>认为“香农的理论很有趣，但并不怎么能派用场”，因为，当时的真空管电路，显然不能胜任“处理接近香农极限”所需要的复杂编码</a:t>
            </a:r>
            <a:r>
              <a:rPr lang="zh-CN" altLang="zh-CN" sz="2000" b="1" dirty="0" smtClean="0"/>
              <a:t>。</a:t>
            </a:r>
            <a:endParaRPr lang="en-US" altLang="zh-CN" sz="2000" b="1" dirty="0" smtClean="0"/>
          </a:p>
          <a:p>
            <a:pPr>
              <a:lnSpc>
                <a:spcPct val="110000"/>
              </a:lnSpc>
            </a:pPr>
            <a:r>
              <a:rPr lang="en-US" altLang="zh-CN" sz="2000" b="1" dirty="0"/>
              <a:t>20</a:t>
            </a:r>
            <a:r>
              <a:rPr lang="zh-CN" altLang="zh-CN" sz="2000" b="1" dirty="0"/>
              <a:t>世纪</a:t>
            </a:r>
            <a:r>
              <a:rPr lang="en-US" altLang="zh-CN" sz="2000" b="1" dirty="0">
                <a:solidFill>
                  <a:srgbClr val="FF0000"/>
                </a:solidFill>
              </a:rPr>
              <a:t>70</a:t>
            </a:r>
            <a:r>
              <a:rPr lang="zh-CN" altLang="zh-CN" sz="2000" b="1" dirty="0">
                <a:solidFill>
                  <a:srgbClr val="FF0000"/>
                </a:solidFill>
              </a:rPr>
              <a:t>年代初</a:t>
            </a:r>
            <a:r>
              <a:rPr lang="zh-CN" altLang="zh-CN" sz="2000" b="1" dirty="0"/>
              <a:t>，随着大规模集成电路的出现，《信息论》得到了全面应用，并已深入到信息的存储、处理、传输等几乎所有领域，由此足显香农的远见卓识</a:t>
            </a:r>
            <a:r>
              <a:rPr lang="zh-CN" altLang="zh-CN" sz="2000" b="1" dirty="0" smtClean="0"/>
              <a:t>。</a:t>
            </a:r>
            <a:r>
              <a:rPr lang="zh-CN" altLang="en-US" sz="2000" b="1" dirty="0" smtClean="0"/>
              <a:t>之后香农才被称为“</a:t>
            </a:r>
            <a:r>
              <a:rPr lang="zh-CN" altLang="en-US" sz="2000" b="1" dirty="0" smtClean="0">
                <a:solidFill>
                  <a:srgbClr val="FF0000"/>
                </a:solidFill>
              </a:rPr>
              <a:t>信息论之父</a:t>
            </a:r>
            <a:r>
              <a:rPr lang="zh-CN" altLang="en-US" sz="2000" b="1" dirty="0"/>
              <a:t>”；</a:t>
            </a:r>
            <a:endParaRPr lang="en-US" altLang="zh-CN" sz="2000" b="1" dirty="0" smtClean="0"/>
          </a:p>
          <a:p>
            <a:pPr>
              <a:lnSpc>
                <a:spcPct val="110000"/>
              </a:lnSpc>
            </a:pPr>
            <a:r>
              <a:rPr lang="en-US" altLang="zh-CN" sz="2000" b="1" dirty="0" smtClean="0"/>
              <a:t>40</a:t>
            </a:r>
            <a:r>
              <a:rPr lang="zh-CN" altLang="en-US" sz="2000" b="1" dirty="0" smtClean="0"/>
              <a:t>岁（</a:t>
            </a:r>
            <a:r>
              <a:rPr lang="en-US" altLang="zh-CN" sz="2000" b="1" dirty="0" smtClean="0"/>
              <a:t>1956</a:t>
            </a:r>
            <a:r>
              <a:rPr lang="zh-CN" altLang="en-US" sz="2000" b="1" dirty="0" smtClean="0"/>
              <a:t>年）香农离开</a:t>
            </a:r>
            <a:r>
              <a:rPr lang="zh-CN" altLang="zh-CN" sz="2000" b="1" dirty="0"/>
              <a:t>贝尔</a:t>
            </a:r>
            <a:r>
              <a:rPr lang="zh-CN" altLang="zh-CN" sz="2000" b="1" dirty="0" smtClean="0"/>
              <a:t>实验室</a:t>
            </a:r>
            <a:r>
              <a:rPr lang="zh-CN" altLang="en-US" sz="2000" b="1" dirty="0" smtClean="0"/>
              <a:t>回到</a:t>
            </a:r>
            <a:r>
              <a:rPr lang="en-US" altLang="zh-CN" sz="2000" b="1" dirty="0" smtClean="0"/>
              <a:t>MIT</a:t>
            </a:r>
            <a:r>
              <a:rPr lang="zh-CN" altLang="en-US" sz="2000" b="1" dirty="0" smtClean="0"/>
              <a:t>任数学教授；</a:t>
            </a:r>
            <a:endParaRPr lang="en-US" altLang="zh-CN" sz="2000" b="1" dirty="0" smtClean="0"/>
          </a:p>
          <a:p>
            <a:pPr>
              <a:lnSpc>
                <a:spcPct val="110000"/>
              </a:lnSpc>
            </a:pPr>
            <a:r>
              <a:rPr lang="zh-CN" altLang="zh-CN" sz="2000" b="1" dirty="0"/>
              <a:t>开始研究“能下国际象棋的机器</a:t>
            </a:r>
            <a:r>
              <a:rPr lang="zh-CN" altLang="zh-CN" sz="2000" b="1" dirty="0" smtClean="0"/>
              <a:t>”</a:t>
            </a:r>
            <a:r>
              <a:rPr lang="zh-CN" altLang="en-US" sz="2000" b="1" dirty="0" smtClean="0"/>
              <a:t>（人工智能）</a:t>
            </a:r>
            <a:r>
              <a:rPr lang="zh-CN" altLang="zh-CN" sz="2000" b="1" dirty="0" smtClean="0"/>
              <a:t>了</a:t>
            </a:r>
            <a:r>
              <a:rPr lang="zh-CN" altLang="zh-CN" sz="2000" b="1" dirty="0"/>
              <a:t>，他是世界上首批提出“</a:t>
            </a:r>
            <a:r>
              <a:rPr lang="zh-CN" altLang="zh-CN" sz="2000" b="1" dirty="0">
                <a:solidFill>
                  <a:srgbClr val="FF0000"/>
                </a:solidFill>
              </a:rPr>
              <a:t>计算机能够和人类进行国际象棋对弈</a:t>
            </a:r>
            <a:r>
              <a:rPr lang="zh-CN" altLang="zh-CN" sz="2000" b="1" dirty="0"/>
              <a:t>”的科学家之一。</a:t>
            </a:r>
            <a:r>
              <a:rPr lang="en-US" altLang="zh-CN" sz="2000" b="1" dirty="0"/>
              <a:t>1950</a:t>
            </a:r>
            <a:r>
              <a:rPr lang="zh-CN" altLang="zh-CN" sz="2000" b="1" dirty="0"/>
              <a:t>年，他就为《科学美国人》撰写过一篇文章，阐述了“实现人机博弈的方法”；他设计的国际象棋程序，也发表在当年的论文“</a:t>
            </a:r>
            <a:r>
              <a:rPr lang="en-US" altLang="zh-CN" sz="2000" b="1" dirty="0" smtClean="0"/>
              <a:t>Programming </a:t>
            </a:r>
            <a:r>
              <a:rPr lang="en-US" altLang="zh-CN" sz="2000" b="1" dirty="0"/>
              <a:t>computer for playing chess</a:t>
            </a:r>
            <a:r>
              <a:rPr lang="zh-CN" altLang="zh-CN" sz="2000" b="1" dirty="0"/>
              <a:t>”中</a:t>
            </a:r>
            <a:r>
              <a:rPr lang="zh-CN" altLang="zh-CN" sz="2000" b="1" dirty="0" smtClean="0"/>
              <a:t>。在洛斯阿拉莫斯</a:t>
            </a:r>
            <a:r>
              <a:rPr lang="zh-CN" altLang="en-US" sz="2000" b="1" dirty="0" smtClean="0"/>
              <a:t>（美国国家实验室，原子弹诞生之地）</a:t>
            </a:r>
            <a:r>
              <a:rPr lang="zh-CN" altLang="zh-CN" sz="2000" b="1" dirty="0" smtClean="0"/>
              <a:t>的</a:t>
            </a:r>
            <a:r>
              <a:rPr lang="en-US" altLang="zh-CN" sz="2000" b="1" dirty="0"/>
              <a:t>MANIAC</a:t>
            </a:r>
            <a:r>
              <a:rPr lang="zh-CN" altLang="zh-CN" sz="2000" b="1" dirty="0"/>
              <a:t>计算机上，他又实现了国际象棋的下棋程序</a:t>
            </a:r>
            <a:r>
              <a:rPr lang="zh-CN" altLang="zh-CN" sz="2000" b="1" dirty="0" smtClean="0"/>
              <a:t>。</a:t>
            </a:r>
            <a:r>
              <a:rPr lang="zh-CN" altLang="en-US" sz="2000" b="1" dirty="0" smtClean="0"/>
              <a:t>（是</a:t>
            </a:r>
            <a:r>
              <a:rPr lang="zh-CN" altLang="zh-CN" sz="2000" b="1" dirty="0"/>
              <a:t>阿尔法</a:t>
            </a:r>
            <a:r>
              <a:rPr lang="zh-CN" altLang="zh-CN" sz="2000" b="1" dirty="0" smtClean="0"/>
              <a:t>狗</a:t>
            </a:r>
            <a:r>
              <a:rPr lang="zh-CN" altLang="en-US" sz="2000" b="1" dirty="0" smtClean="0"/>
              <a:t>的鼻祖）</a:t>
            </a:r>
            <a:endParaRPr lang="en-US" altLang="zh-CN" sz="2000" b="1" dirty="0" smtClean="0"/>
          </a:p>
          <a:p>
            <a:pPr>
              <a:lnSpc>
                <a:spcPct val="110000"/>
              </a:lnSpc>
            </a:pPr>
            <a:endParaRPr lang="en-US" altLang="zh-CN" sz="2000" b="1" dirty="0" smtClean="0"/>
          </a:p>
        </p:txBody>
      </p:sp>
    </p:spTree>
    <p:extLst>
      <p:ext uri="{BB962C8B-B14F-4D97-AF65-F5344CB8AC3E}">
        <p14:creationId xmlns:p14="http://schemas.microsoft.com/office/powerpoint/2010/main" val="28730952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92A1176-5CED-49AF-9108-4DC25E26A711}" type="slidenum">
              <a:rPr lang="en-US" altLang="zh-CN"/>
              <a:pPr/>
              <a:t>70</a:t>
            </a:fld>
            <a:endParaRPr lang="en-US" altLang="zh-CN"/>
          </a:p>
        </p:txBody>
      </p:sp>
      <p:sp>
        <p:nvSpPr>
          <p:cNvPr id="106498" name="Rectangle 2"/>
          <p:cNvSpPr>
            <a:spLocks noGrp="1" noChangeArrowheads="1"/>
          </p:cNvSpPr>
          <p:nvPr>
            <p:ph type="title"/>
          </p:nvPr>
        </p:nvSpPr>
        <p:spPr>
          <a:xfrm>
            <a:off x="681038" y="411163"/>
            <a:ext cx="7516812" cy="979487"/>
          </a:xfrm>
        </p:spPr>
        <p:txBody>
          <a:bodyPr/>
          <a:lstStyle/>
          <a:p>
            <a:r>
              <a:rPr lang="en-US" altLang="zh-CN" dirty="0"/>
              <a:t>Claude Elwood </a:t>
            </a:r>
            <a:r>
              <a:rPr lang="en-US" altLang="zh-CN" dirty="0" smtClean="0"/>
              <a:t>Shannon</a:t>
            </a:r>
            <a:endParaRPr lang="zh-CN" altLang="en-US" b="1" dirty="0">
              <a:solidFill>
                <a:schemeClr val="tx1"/>
              </a:solidFill>
              <a:latin typeface="Times New Roman" pitchFamily="18" charset="0"/>
              <a:ea typeface="隶书" pitchFamily="49" charset="-122"/>
            </a:endParaRPr>
          </a:p>
        </p:txBody>
      </p:sp>
      <p:sp>
        <p:nvSpPr>
          <p:cNvPr id="106499" name="Rectangle 3"/>
          <p:cNvSpPr>
            <a:spLocks noGrp="1" noChangeArrowheads="1"/>
          </p:cNvSpPr>
          <p:nvPr>
            <p:ph type="body" idx="1"/>
          </p:nvPr>
        </p:nvSpPr>
        <p:spPr>
          <a:xfrm>
            <a:off x="755650" y="1412875"/>
            <a:ext cx="8067675" cy="4471988"/>
          </a:xfrm>
        </p:spPr>
        <p:txBody>
          <a:bodyPr/>
          <a:lstStyle/>
          <a:p>
            <a:pPr>
              <a:lnSpc>
                <a:spcPct val="110000"/>
              </a:lnSpc>
            </a:pPr>
            <a:r>
              <a:rPr lang="zh-CN" altLang="en-US" sz="2000" b="1" dirty="0" smtClean="0"/>
              <a:t>之后又从事博弈论研究、</a:t>
            </a:r>
            <a:r>
              <a:rPr lang="zh-CN" altLang="zh-CN" sz="2000" b="1" dirty="0"/>
              <a:t>杂耍</a:t>
            </a:r>
            <a:r>
              <a:rPr lang="zh-CN" altLang="zh-CN" sz="2000" b="1" dirty="0" smtClean="0"/>
              <a:t>机器人</a:t>
            </a:r>
            <a:r>
              <a:rPr lang="zh-CN" altLang="en-US" sz="2000" b="1" dirty="0" smtClean="0"/>
              <a:t>研究等；</a:t>
            </a:r>
            <a:endParaRPr lang="en-US" altLang="zh-CN" sz="2000" b="1" dirty="0" smtClean="0"/>
          </a:p>
          <a:p>
            <a:pPr>
              <a:lnSpc>
                <a:spcPct val="110000"/>
              </a:lnSpc>
            </a:pPr>
            <a:r>
              <a:rPr lang="zh-CN" altLang="zh-CN" sz="2000" b="1" dirty="0"/>
              <a:t>直至</a:t>
            </a:r>
            <a:r>
              <a:rPr lang="en-US" altLang="zh-CN" sz="2000" b="1" dirty="0"/>
              <a:t>2001</a:t>
            </a:r>
            <a:r>
              <a:rPr lang="zh-CN" altLang="zh-CN" sz="2000" b="1" dirty="0"/>
              <a:t>年</a:t>
            </a:r>
            <a:r>
              <a:rPr lang="en-US" altLang="zh-CN" sz="2000" b="1" dirty="0"/>
              <a:t>2</a:t>
            </a:r>
            <a:r>
              <a:rPr lang="zh-CN" altLang="zh-CN" sz="2000" b="1" dirty="0"/>
              <a:t>月</a:t>
            </a:r>
            <a:r>
              <a:rPr lang="en-US" altLang="zh-CN" sz="2000" b="1" dirty="0"/>
              <a:t>26</a:t>
            </a:r>
            <a:r>
              <a:rPr lang="zh-CN" altLang="zh-CN" sz="2000" b="1" dirty="0"/>
              <a:t>日，以</a:t>
            </a:r>
            <a:r>
              <a:rPr lang="en-US" altLang="zh-CN" sz="2000" b="1" dirty="0"/>
              <a:t>84</a:t>
            </a:r>
            <a:r>
              <a:rPr lang="zh-CN" altLang="zh-CN" sz="2000" b="1" dirty="0"/>
              <a:t>岁高龄仙逝</a:t>
            </a:r>
            <a:r>
              <a:rPr lang="zh-CN" altLang="zh-CN" sz="2000" b="1" dirty="0" smtClean="0"/>
              <a:t>。</a:t>
            </a:r>
            <a:endParaRPr lang="en-US" altLang="zh-CN" sz="2000" b="1" dirty="0" smtClean="0"/>
          </a:p>
          <a:p>
            <a:pPr>
              <a:lnSpc>
                <a:spcPct val="110000"/>
              </a:lnSpc>
            </a:pPr>
            <a:endParaRPr lang="en-US" altLang="zh-CN" sz="2000" b="1" dirty="0"/>
          </a:p>
          <a:p>
            <a:pPr>
              <a:lnSpc>
                <a:spcPct val="110000"/>
              </a:lnSpc>
            </a:pPr>
            <a:r>
              <a:rPr lang="zh-CN" altLang="en-US" sz="2000" b="1" dirty="0" smtClean="0"/>
              <a:t>再说几个年轻的牛人</a:t>
            </a:r>
            <a:endParaRPr lang="en-US" altLang="zh-CN" sz="2000" b="1" dirty="0" smtClean="0"/>
          </a:p>
          <a:p>
            <a:pPr>
              <a:lnSpc>
                <a:spcPct val="110000"/>
              </a:lnSpc>
            </a:pPr>
            <a:r>
              <a:rPr lang="zh-CN" altLang="en-US" sz="2000" b="1" dirty="0" smtClean="0"/>
              <a:t>杨振宁（</a:t>
            </a:r>
            <a:r>
              <a:rPr lang="en-US" altLang="zh-CN" sz="2000" b="1" dirty="0" smtClean="0"/>
              <a:t>35</a:t>
            </a:r>
            <a:r>
              <a:rPr lang="zh-CN" altLang="en-US" sz="2000" b="1" dirty="0" smtClean="0"/>
              <a:t>岁）和李政道（</a:t>
            </a:r>
            <a:r>
              <a:rPr lang="en-US" altLang="zh-CN" sz="2000" b="1" dirty="0" smtClean="0"/>
              <a:t>31</a:t>
            </a:r>
            <a:r>
              <a:rPr lang="zh-CN" altLang="en-US" sz="2000" b="1" dirty="0" smtClean="0"/>
              <a:t>岁）或</a:t>
            </a:r>
            <a:r>
              <a:rPr lang="en-US" altLang="zh-CN" sz="2000" b="1" dirty="0" smtClean="0"/>
              <a:t>1957</a:t>
            </a:r>
            <a:r>
              <a:rPr lang="zh-CN" altLang="en-US" sz="2000" b="1" dirty="0" smtClean="0"/>
              <a:t>年诺贝尔物理奖</a:t>
            </a:r>
            <a:endParaRPr lang="en-US" altLang="zh-CN" sz="2000" b="1" dirty="0" smtClean="0"/>
          </a:p>
          <a:p>
            <a:pPr>
              <a:lnSpc>
                <a:spcPct val="110000"/>
              </a:lnSpc>
            </a:pPr>
            <a:r>
              <a:rPr lang="zh-CN" altLang="en-US" sz="2000" b="1" dirty="0" smtClean="0"/>
              <a:t>陈钢</a:t>
            </a:r>
            <a:r>
              <a:rPr lang="en-US" altLang="zh-CN" sz="2000" b="1" dirty="0" smtClean="0"/>
              <a:t>1955</a:t>
            </a:r>
            <a:r>
              <a:rPr lang="zh-CN" altLang="en-US" sz="2000" b="1" dirty="0" smtClean="0"/>
              <a:t>年</a:t>
            </a:r>
            <a:r>
              <a:rPr lang="zh-CN" altLang="en-US" sz="2000" b="1" dirty="0"/>
              <a:t>考入</a:t>
            </a:r>
            <a:r>
              <a:rPr lang="zh-CN" altLang="en-US" sz="2000" b="1" dirty="0" smtClean="0"/>
              <a:t>上海音乐学院，</a:t>
            </a:r>
            <a:r>
              <a:rPr lang="en-US" altLang="zh-CN" sz="2000" b="1" dirty="0" smtClean="0"/>
              <a:t>1959</a:t>
            </a:r>
            <a:r>
              <a:rPr lang="zh-CN" altLang="en-US" sz="2000" b="1" dirty="0" smtClean="0"/>
              <a:t>年本科毕业设计，联合</a:t>
            </a:r>
            <a:r>
              <a:rPr lang="zh-CN" altLang="en-US" sz="2000" b="1" dirty="0"/>
              <a:t>何占</a:t>
            </a:r>
            <a:r>
              <a:rPr lang="zh-CN" altLang="en-US" sz="2000" b="1" dirty="0" smtClean="0"/>
              <a:t>豪（</a:t>
            </a:r>
            <a:r>
              <a:rPr lang="en-US" altLang="zh-CN" sz="2000" b="1" dirty="0" smtClean="0"/>
              <a:t>1957</a:t>
            </a:r>
            <a:r>
              <a:rPr lang="zh-CN" altLang="en-US" sz="2000" b="1" dirty="0"/>
              <a:t>年考入</a:t>
            </a:r>
            <a:r>
              <a:rPr lang="zh-CN" altLang="en-US" sz="2000" b="1" dirty="0" smtClean="0"/>
              <a:t>上海音乐学院</a:t>
            </a:r>
            <a:r>
              <a:rPr lang="zh-CN" altLang="en-US" sz="2000" b="1" dirty="0"/>
              <a:t>）</a:t>
            </a:r>
            <a:r>
              <a:rPr lang="zh-CN" altLang="en-US" sz="2000" b="1" dirty="0" smtClean="0"/>
              <a:t>创作小提琴</a:t>
            </a:r>
            <a:r>
              <a:rPr lang="zh-CN" altLang="en-US" sz="2000" b="1" dirty="0"/>
              <a:t>协奏曲</a:t>
            </a:r>
            <a:r>
              <a:rPr lang="en-US" altLang="zh-CN" sz="2000" b="1" dirty="0"/>
              <a:t>《</a:t>
            </a:r>
            <a:r>
              <a:rPr lang="zh-CN" altLang="en-US" sz="2000" b="1" dirty="0"/>
              <a:t>梁山伯与祝英台</a:t>
            </a:r>
            <a:r>
              <a:rPr lang="en-US" altLang="zh-CN" sz="2000" b="1" dirty="0" smtClean="0"/>
              <a:t>》</a:t>
            </a:r>
            <a:r>
              <a:rPr lang="zh-CN" altLang="en-US" sz="2000" b="1" dirty="0" smtClean="0"/>
              <a:t>，然后毕业了。之后</a:t>
            </a:r>
            <a:r>
              <a:rPr lang="en-US" altLang="zh-CN" sz="2000" b="1" dirty="0" smtClean="0"/>
              <a:t>2</a:t>
            </a:r>
            <a:r>
              <a:rPr lang="zh-CN" altLang="en-US" sz="2000" b="1" dirty="0" smtClean="0"/>
              <a:t>年均为音乐学院教授，但其成果在没有超过本科水平</a:t>
            </a:r>
            <a:endParaRPr lang="en-US" altLang="zh-CN" sz="2000" b="1" dirty="0"/>
          </a:p>
        </p:txBody>
      </p:sp>
      <p:sp>
        <p:nvSpPr>
          <p:cNvPr id="7" name="动作按钮: 后退或前一项 6">
            <a:hlinkClick r:id="rId2" action="ppaction://hlinksldjump" highlightClick="1"/>
          </p:cNvPr>
          <p:cNvSpPr/>
          <p:nvPr/>
        </p:nvSpPr>
        <p:spPr>
          <a:xfrm>
            <a:off x="7164288" y="5868812"/>
            <a:ext cx="648072"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tretch>
            <a:fillRect/>
          </a:stretch>
        </p:blipFill>
        <p:spPr>
          <a:xfrm>
            <a:off x="2771800" y="4437112"/>
            <a:ext cx="342857" cy="295238"/>
          </a:xfrm>
          <a:prstGeom prst="rect">
            <a:avLst/>
          </a:prstGeom>
        </p:spPr>
      </p:pic>
    </p:spTree>
    <p:extLst>
      <p:ext uri="{BB962C8B-B14F-4D97-AF65-F5344CB8AC3E}">
        <p14:creationId xmlns:p14="http://schemas.microsoft.com/office/powerpoint/2010/main" val="3205644920"/>
      </p:ext>
    </p:extLst>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4362</TotalTime>
  <Words>5097</Words>
  <Application>Microsoft Office PowerPoint</Application>
  <PresentationFormat>全屏显示(4:3)</PresentationFormat>
  <Paragraphs>535</Paragraphs>
  <Slides>70</Slides>
  <Notes>1</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4</vt:i4>
      </vt:variant>
      <vt:variant>
        <vt:lpstr>幻灯片标题</vt:lpstr>
      </vt:variant>
      <vt:variant>
        <vt:i4>70</vt:i4>
      </vt:variant>
    </vt:vector>
  </HeadingPairs>
  <TitlesOfParts>
    <vt:vector size="86" baseType="lpstr">
      <vt:lpstr>方正姚体</vt:lpstr>
      <vt:lpstr>仿宋_GB2312</vt:lpstr>
      <vt:lpstr>黑体</vt:lpstr>
      <vt:lpstr>华文行楷</vt:lpstr>
      <vt:lpstr>楷体_GB2312</vt:lpstr>
      <vt:lpstr>隶书</vt:lpstr>
      <vt:lpstr>宋体</vt:lpstr>
      <vt:lpstr>Arial</vt:lpstr>
      <vt:lpstr>Arial Narrow</vt:lpstr>
      <vt:lpstr>Times New Roman</vt:lpstr>
      <vt:lpstr>Wingdings</vt:lpstr>
      <vt:lpstr>默认设计模板</vt:lpstr>
      <vt:lpstr>Equation</vt:lpstr>
      <vt:lpstr>公式</vt:lpstr>
      <vt:lpstr>Microsoft 公式 3.0</vt:lpstr>
      <vt:lpstr>位图图像</vt:lpstr>
      <vt:lpstr> </vt:lpstr>
      <vt:lpstr>PowerPoint 演示文稿</vt:lpstr>
      <vt:lpstr>PowerPoint 演示文稿</vt:lpstr>
      <vt:lpstr>PowerPoint 演示文稿</vt:lpstr>
      <vt:lpstr>PowerPoint 演示文稿</vt:lpstr>
      <vt:lpstr>PowerPoint 演示文稿</vt:lpstr>
      <vt:lpstr>PowerPoint 演示文稿</vt:lpstr>
      <vt:lpstr>如何学好本课程？</vt:lpstr>
      <vt:lpstr>信息科学研究所</vt:lpstr>
      <vt:lpstr>课程内容</vt:lpstr>
      <vt:lpstr>PowerPoint 演示文稿</vt:lpstr>
      <vt:lpstr>一、信号、系统与信号处理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2、系统</vt:lpstr>
      <vt:lpstr>PowerPoint 演示文稿</vt:lpstr>
      <vt:lpstr>PowerPoint 演示文稿</vt:lpstr>
      <vt:lpstr>3、信号处理（Signal processing）</vt:lpstr>
      <vt:lpstr>2  数字信号处理基本组成</vt:lpstr>
      <vt:lpstr>PowerPoint 演示文稿</vt:lpstr>
      <vt:lpstr>PowerPoint 演示文稿</vt:lpstr>
      <vt:lpstr>例子</vt:lpstr>
      <vt:lpstr>PowerPoint 演示文稿</vt:lpstr>
      <vt:lpstr>语音编码例子</vt:lpstr>
      <vt:lpstr>PowerPoint 演示文稿</vt:lpstr>
      <vt:lpstr>PowerPoint 演示文稿</vt:lpstr>
      <vt:lpstr>PowerPoint 演示文稿</vt:lpstr>
      <vt:lpstr>三、数字信号处理实现</vt:lpstr>
      <vt:lpstr>PowerPoint 演示文稿</vt:lpstr>
      <vt:lpstr>PowerPoint 演示文稿</vt:lpstr>
      <vt:lpstr>通用DSP芯片</vt:lpstr>
      <vt:lpstr>PowerPoint 演示文稿</vt:lpstr>
      <vt:lpstr>四、数字信号处理研究内容</vt:lpstr>
      <vt:lpstr>五、数字信号处理的特点</vt:lpstr>
      <vt:lpstr>1.精度高</vt:lpstr>
      <vt:lpstr>PowerPoint 演示文稿</vt:lpstr>
      <vt:lpstr>4.易于大规模集成</vt:lpstr>
      <vt:lpstr>5.时分复用</vt:lpstr>
      <vt:lpstr>6.可获得高性能指标</vt:lpstr>
      <vt:lpstr>7.二维与多维处理</vt:lpstr>
      <vt:lpstr>六、数字信号处理的应用领域</vt:lpstr>
      <vt:lpstr>1.信号分析</vt:lpstr>
      <vt:lpstr>2.信号滤波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八、DSP技术的发展方向</vt:lpstr>
      <vt:lpstr>Claude Elwood Shannon</vt:lpstr>
      <vt:lpstr>Claude Elwood Shannon</vt:lpstr>
      <vt:lpstr>Claude Elwood Shannon</vt:lpstr>
      <vt:lpstr>Claude Elwood Shannon</vt:lpstr>
      <vt:lpstr>Claude Elwood Shannon</vt:lpstr>
    </vt:vector>
  </TitlesOfParts>
  <Company>Hushaohai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Hu</dc:creator>
  <cp:lastModifiedBy>hu</cp:lastModifiedBy>
  <cp:revision>163</cp:revision>
  <dcterms:created xsi:type="dcterms:W3CDTF">2009-01-09T02:11:56Z</dcterms:created>
  <dcterms:modified xsi:type="dcterms:W3CDTF">2023-09-04T08:16:04Z</dcterms:modified>
</cp:coreProperties>
</file>