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7" r:id="rId3"/>
    <p:sldId id="268" r:id="rId4"/>
    <p:sldId id="269" r:id="rId5"/>
  </p:sldIdLst>
  <p:sldSz cx="9144000" cy="6858000" type="screen4x3"/>
  <p:notesSz cx="9942513" cy="676116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2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31790" y="3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B6CFD-7C86-4A9E-B8EE-31038F4CCE0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421934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31790" y="6421934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ADE5E-BFBA-46AE-A27E-3D93ECCFB3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642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31790" y="0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11735-C58B-4897-9F7D-96FDBA0FDFB7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279775" y="506413"/>
            <a:ext cx="3382963" cy="2536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4252" y="3211554"/>
            <a:ext cx="7954010" cy="304252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421932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31790" y="6421932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C6C59-363D-4900-BB34-0DB9AC6289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0.wmf"/><Relationship Id="rId3" Type="http://schemas.openxmlformats.org/officeDocument/2006/relationships/oleObject" Target="../embeddings/oleObject3.bin"/><Relationship Id="rId21" Type="http://schemas.openxmlformats.org/officeDocument/2006/relationships/oleObject" Target="../embeddings/oleObject12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9.wmf"/><Relationship Id="rId20" Type="http://schemas.openxmlformats.org/officeDocument/2006/relationships/image" Target="../media/image11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3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8.wmf"/><Relationship Id="rId22" Type="http://schemas.openxmlformats.org/officeDocument/2006/relationships/image" Target="../media/image1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1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第九次作业</a:t>
            </a:r>
            <a:endParaRPr lang="zh-CN" altLang="en-US" dirty="0"/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2555776" y="2506360"/>
            <a:ext cx="4316025" cy="178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3.5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），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3.6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17500" y="373063"/>
            <a:ext cx="8181975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CN" sz="2800" b="1">
                <a:latin typeface="Times New Roman" pitchFamily="18" charset="0"/>
                <a:cs typeface="Times New Roman" pitchFamily="18" charset="0"/>
              </a:rPr>
              <a:t>3.5  </a:t>
            </a:r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试求以下有限长序列的</a:t>
            </a:r>
            <a:r>
              <a:rPr lang="en-US" altLang="zh-CN" sz="2800" b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点</a:t>
            </a:r>
            <a:r>
              <a:rPr lang="en-US" altLang="zh-CN" sz="2800" b="1">
                <a:latin typeface="Times New Roman" pitchFamily="18" charset="0"/>
                <a:cs typeface="Times New Roman" pitchFamily="18" charset="0"/>
              </a:rPr>
              <a:t>DFT</a:t>
            </a:r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（闭合形式）</a:t>
            </a:r>
            <a:endParaRPr lang="zh-CN" altLang="en-US" sz="2800" b="1"/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605261"/>
              </p:ext>
            </p:extLst>
          </p:nvPr>
        </p:nvGraphicFramePr>
        <p:xfrm>
          <a:off x="539552" y="3068960"/>
          <a:ext cx="8234883" cy="118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0" name="Equation" r:id="rId3" imgW="3886200" imgH="558720" progId="Equation.DSMT4">
                  <p:embed/>
                </p:oleObj>
              </mc:Choice>
              <mc:Fallback>
                <p:oleObj name="Equation" r:id="rId3" imgW="388620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3068960"/>
                        <a:ext cx="8234883" cy="118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95288" y="2076450"/>
            <a:ext cx="37909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解：直接代入到公式中</a:t>
            </a:r>
            <a:endParaRPr lang="zh-CN" altLang="en-US" sz="2800" b="1"/>
          </a:p>
        </p:txBody>
      </p:sp>
      <p:graphicFrame>
        <p:nvGraphicFramePr>
          <p:cNvPr id="16389" name="Object 3"/>
          <p:cNvGraphicFramePr>
            <a:graphicFrameLocks noChangeAspect="1"/>
          </p:cNvGraphicFramePr>
          <p:nvPr/>
        </p:nvGraphicFramePr>
        <p:xfrm>
          <a:off x="1619250" y="1201738"/>
          <a:ext cx="2894013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1" name="Equation" r:id="rId5" imgW="1231560" imgH="241200" progId="Equation.DSMT4">
                  <p:embed/>
                </p:oleObj>
              </mc:Choice>
              <mc:Fallback>
                <p:oleObj name="Equation" r:id="rId5" imgW="12315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1201738"/>
                        <a:ext cx="2894013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095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23528" y="332656"/>
            <a:ext cx="81359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3.6  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已知                             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  ，</a:t>
            </a:r>
            <a:endParaRPr lang="zh-CN" altLang="en-US" sz="2800" b="1" dirty="0"/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99008"/>
              </p:ext>
            </p:extLst>
          </p:nvPr>
        </p:nvGraphicFramePr>
        <p:xfrm>
          <a:off x="1951038" y="420688"/>
          <a:ext cx="2706687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18" name="Equation" r:id="rId3" imgW="1244520" imgH="203040" progId="Equation.DSMT4">
                  <p:embed/>
                </p:oleObj>
              </mc:Choice>
              <mc:Fallback>
                <p:oleObj name="Equation" r:id="rId3" imgW="1244520" imgH="203040" progId="Equation.DSMT4">
                  <p:embed/>
                  <p:pic>
                    <p:nvPicPr>
                      <p:cNvPr id="389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038" y="420688"/>
                        <a:ext cx="2706687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323528" y="982394"/>
            <a:ext cx="81359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）计算                               及                           ，</a:t>
            </a:r>
            <a:endParaRPr lang="zh-CN" altLang="en-US" sz="2800" b="1" dirty="0"/>
          </a:p>
        </p:txBody>
      </p:sp>
      <p:graphicFrame>
        <p:nvGraphicFramePr>
          <p:cNvPr id="32" name="Object 3"/>
          <p:cNvGraphicFramePr>
            <a:graphicFrameLocks noChangeAspect="1"/>
          </p:cNvGraphicFramePr>
          <p:nvPr>
            <p:extLst/>
          </p:nvPr>
        </p:nvGraphicFramePr>
        <p:xfrm>
          <a:off x="2050951" y="1026425"/>
          <a:ext cx="2664296" cy="435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19" name="Equation" r:id="rId5" imgW="1409400" imgH="228600" progId="Equation.DSMT4">
                  <p:embed/>
                </p:oleObj>
              </mc:Choice>
              <mc:Fallback>
                <p:oleObj name="Equation" r:id="rId5" imgW="1409400" imgH="228600" progId="Equation.DSMT4">
                  <p:embed/>
                  <p:pic>
                    <p:nvPicPr>
                      <p:cNvPr id="3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0951" y="1026425"/>
                        <a:ext cx="2664296" cy="4351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"/>
          <p:cNvGraphicFramePr>
            <a:graphicFrameLocks noChangeAspect="1"/>
          </p:cNvGraphicFramePr>
          <p:nvPr>
            <p:extLst/>
          </p:nvPr>
        </p:nvGraphicFramePr>
        <p:xfrm>
          <a:off x="5220072" y="1051123"/>
          <a:ext cx="2303463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0" name="Equation" r:id="rId7" imgW="1218960" imgH="203040" progId="Equation.DSMT4">
                  <p:embed/>
                </p:oleObj>
              </mc:Choice>
              <mc:Fallback>
                <p:oleObj name="Equation" r:id="rId7" imgW="1218960" imgH="203040" progId="Equation.DSMT4">
                  <p:embed/>
                  <p:pic>
                    <p:nvPicPr>
                      <p:cNvPr id="3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1051123"/>
                        <a:ext cx="2303463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2"/>
          <p:cNvSpPr>
            <a:spLocks noChangeArrowheads="1"/>
          </p:cNvSpPr>
          <p:nvPr/>
        </p:nvSpPr>
        <p:spPr bwMode="auto">
          <a:xfrm>
            <a:off x="1259632" y="1505614"/>
            <a:ext cx="68407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/>
              <a:t>并说明两者之间的关系；</a:t>
            </a:r>
            <a:endParaRPr lang="zh-CN" altLang="en-US" sz="2800" b="1" dirty="0"/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395536" y="2060848"/>
            <a:ext cx="68407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）将        的尾部补零，得到</a:t>
            </a:r>
            <a:endParaRPr lang="zh-CN" altLang="en-US" sz="2800" b="1" dirty="0"/>
          </a:p>
        </p:txBody>
      </p: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1267069" y="2708920"/>
            <a:ext cx="68407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/>
              <a:t>计算                                  ，</a:t>
            </a:r>
            <a:endParaRPr lang="zh-CN" altLang="en-US" sz="2800" b="1" dirty="0"/>
          </a:p>
        </p:txBody>
      </p:sp>
      <p:graphicFrame>
        <p:nvGraphicFramePr>
          <p:cNvPr id="37" name="Object 3"/>
          <p:cNvGraphicFramePr>
            <a:graphicFrameLocks noChangeAspect="1"/>
          </p:cNvGraphicFramePr>
          <p:nvPr>
            <p:extLst/>
          </p:nvPr>
        </p:nvGraphicFramePr>
        <p:xfrm>
          <a:off x="1763688" y="2100208"/>
          <a:ext cx="6905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1" name="Equation" r:id="rId9" imgW="317160" imgH="203040" progId="Equation.DSMT4">
                  <p:embed/>
                </p:oleObj>
              </mc:Choice>
              <mc:Fallback>
                <p:oleObj name="Equation" r:id="rId9" imgW="317160" imgH="203040" progId="Equation.DSMT4">
                  <p:embed/>
                  <p:pic>
                    <p:nvPicPr>
                      <p:cNvPr id="3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100208"/>
                        <a:ext cx="6905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"/>
          <p:cNvGraphicFramePr>
            <a:graphicFrameLocks noChangeAspect="1"/>
          </p:cNvGraphicFramePr>
          <p:nvPr>
            <p:extLst/>
          </p:nvPr>
        </p:nvGraphicFramePr>
        <p:xfrm>
          <a:off x="5292080" y="2099414"/>
          <a:ext cx="36449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2" name="Equation" r:id="rId11" imgW="1676160" imgH="203040" progId="Equation.DSMT4">
                  <p:embed/>
                </p:oleObj>
              </mc:Choice>
              <mc:Fallback>
                <p:oleObj name="Equation" r:id="rId11" imgW="1676160" imgH="203040" progId="Equation.DSMT4">
                  <p:embed/>
                  <p:pic>
                    <p:nvPicPr>
                      <p:cNvPr id="3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2099414"/>
                        <a:ext cx="3644900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"/>
          <p:cNvGraphicFramePr>
            <a:graphicFrameLocks noChangeAspect="1"/>
          </p:cNvGraphicFramePr>
          <p:nvPr>
            <p:extLst/>
          </p:nvPr>
        </p:nvGraphicFramePr>
        <p:xfrm>
          <a:off x="2076450" y="2740025"/>
          <a:ext cx="2760663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3" name="Equation" r:id="rId13" imgW="1460160" imgH="241200" progId="Equation.DSMT4">
                  <p:embed/>
                </p:oleObj>
              </mc:Choice>
              <mc:Fallback>
                <p:oleObj name="Equation" r:id="rId13" imgW="1460160" imgH="241200" progId="Equation.DSMT4">
                  <p:embed/>
                  <p:pic>
                    <p:nvPicPr>
                      <p:cNvPr id="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6450" y="2740025"/>
                        <a:ext cx="2760663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"/>
          <p:cNvGraphicFramePr>
            <a:graphicFrameLocks noChangeAspect="1"/>
          </p:cNvGraphicFramePr>
          <p:nvPr>
            <p:extLst/>
          </p:nvPr>
        </p:nvGraphicFramePr>
        <p:xfrm>
          <a:off x="5100638" y="2781300"/>
          <a:ext cx="240030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4" name="Equation" r:id="rId15" imgW="1269720" imgH="228600" progId="Equation.DSMT4">
                  <p:embed/>
                </p:oleObj>
              </mc:Choice>
              <mc:Fallback>
                <p:oleObj name="Equation" r:id="rId15" imgW="1269720" imgH="228600" progId="Equation.DSMT4">
                  <p:embed/>
                  <p:pic>
                    <p:nvPicPr>
                      <p:cNvPr id="4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0638" y="2781300"/>
                        <a:ext cx="2400300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395536" y="3262595"/>
            <a:ext cx="86409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3</a:t>
            </a:r>
            <a:r>
              <a:rPr lang="zh-CN" altLang="en-US" sz="2800" b="1" dirty="0" smtClean="0"/>
              <a:t>）将（</a:t>
            </a: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）</a:t>
            </a:r>
            <a:r>
              <a:rPr lang="en-US" altLang="zh-CN" sz="2800" b="1" dirty="0" smtClean="0"/>
              <a:t>,</a:t>
            </a:r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）的结果加以比较，得出结论。</a:t>
            </a:r>
            <a:endParaRPr lang="zh-CN" altLang="en-US" sz="2800" b="1" dirty="0"/>
          </a:p>
        </p:txBody>
      </p:sp>
      <p:sp>
        <p:nvSpPr>
          <p:cNvPr id="42" name="Rectangle 2"/>
          <p:cNvSpPr>
            <a:spLocks noChangeArrowheads="1"/>
          </p:cNvSpPr>
          <p:nvPr/>
        </p:nvSpPr>
        <p:spPr bwMode="auto">
          <a:xfrm>
            <a:off x="323528" y="4005064"/>
            <a:ext cx="1800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/>
              <a:t>解：（</a:t>
            </a: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）</a:t>
            </a:r>
            <a:endParaRPr lang="zh-CN" altLang="en-US" sz="2800" b="1" dirty="0"/>
          </a:p>
        </p:txBody>
      </p:sp>
      <p:graphicFrame>
        <p:nvGraphicFramePr>
          <p:cNvPr id="43" name="Object 3"/>
          <p:cNvGraphicFramePr>
            <a:graphicFrameLocks noChangeAspect="1"/>
          </p:cNvGraphicFramePr>
          <p:nvPr>
            <p:extLst/>
          </p:nvPr>
        </p:nvGraphicFramePr>
        <p:xfrm>
          <a:off x="2123728" y="3924240"/>
          <a:ext cx="6146800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5" name="Equation" r:id="rId17" imgW="3251160" imgH="634680" progId="Equation.DSMT4">
                  <p:embed/>
                </p:oleObj>
              </mc:Choice>
              <mc:Fallback>
                <p:oleObj name="Equation" r:id="rId17" imgW="3251160" imgH="634680" progId="Equation.DSMT4">
                  <p:embed/>
                  <p:pic>
                    <p:nvPicPr>
                      <p:cNvPr id="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3924240"/>
                        <a:ext cx="6146800" cy="1208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280988"/>
              </p:ext>
            </p:extLst>
          </p:nvPr>
        </p:nvGraphicFramePr>
        <p:xfrm>
          <a:off x="899592" y="5228731"/>
          <a:ext cx="4584700" cy="144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6" name="Equation" r:id="rId19" imgW="2425680" imgH="761760" progId="Equation.DSMT4">
                  <p:embed/>
                </p:oleObj>
              </mc:Choice>
              <mc:Fallback>
                <p:oleObj name="Equation" r:id="rId19" imgW="2425680" imgH="761760" progId="Equation.DSMT4">
                  <p:embed/>
                  <p:pic>
                    <p:nvPicPr>
                      <p:cNvPr id="4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5228731"/>
                        <a:ext cx="4584700" cy="1449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" action="ppaction://hlinkshowjump?jump=nextslide" highlightClick="1"/>
          </p:cNvPr>
          <p:cNvSpPr/>
          <p:nvPr/>
        </p:nvSpPr>
        <p:spPr>
          <a:xfrm>
            <a:off x="8172400" y="5445224"/>
            <a:ext cx="504056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495188"/>
              </p:ext>
            </p:extLst>
          </p:nvPr>
        </p:nvGraphicFramePr>
        <p:xfrm>
          <a:off x="6084169" y="6290691"/>
          <a:ext cx="1584176" cy="387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7" name="Equation" r:id="rId21" imgW="838080" imgH="203040" progId="Equation.DSMT4">
                  <p:embed/>
                </p:oleObj>
              </mc:Choice>
              <mc:Fallback>
                <p:oleObj name="Equation" r:id="rId21" imgW="838080" imgH="203040" progId="Equation.DSMT4">
                  <p:embed/>
                  <p:pic>
                    <p:nvPicPr>
                      <p:cNvPr id="389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9" y="6290691"/>
                        <a:ext cx="1584176" cy="3874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191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2"/>
          <p:cNvSpPr>
            <a:spLocks noChangeArrowheads="1"/>
          </p:cNvSpPr>
          <p:nvPr/>
        </p:nvSpPr>
        <p:spPr bwMode="auto">
          <a:xfrm>
            <a:off x="267814" y="873588"/>
            <a:ext cx="1800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）</a:t>
            </a:r>
            <a:endParaRPr lang="zh-CN" altLang="en-US" sz="2800" b="1" dirty="0"/>
          </a:p>
        </p:txBody>
      </p:sp>
      <p:graphicFrame>
        <p:nvGraphicFramePr>
          <p:cNvPr id="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404872"/>
              </p:ext>
            </p:extLst>
          </p:nvPr>
        </p:nvGraphicFramePr>
        <p:xfrm>
          <a:off x="1486781" y="873861"/>
          <a:ext cx="6243637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06" name="Equation" r:id="rId3" imgW="3301920" imgH="634680" progId="Equation.DSMT4">
                  <p:embed/>
                </p:oleObj>
              </mc:Choice>
              <mc:Fallback>
                <p:oleObj name="Equation" r:id="rId3" imgW="3301920" imgH="634680" progId="Equation.DSMT4">
                  <p:embed/>
                  <p:pic>
                    <p:nvPicPr>
                      <p:cNvPr id="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6781" y="873861"/>
                        <a:ext cx="6243637" cy="1208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8554463"/>
              </p:ext>
            </p:extLst>
          </p:nvPr>
        </p:nvGraphicFramePr>
        <p:xfrm>
          <a:off x="1393118" y="2169261"/>
          <a:ext cx="6026150" cy="144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07" name="Equation" r:id="rId5" imgW="3187440" imgH="761760" progId="Equation.DSMT4">
                  <p:embed/>
                </p:oleObj>
              </mc:Choice>
              <mc:Fallback>
                <p:oleObj name="Equation" r:id="rId5" imgW="3187440" imgH="761760" progId="Equation.DSMT4">
                  <p:embed/>
                  <p:pic>
                    <p:nvPicPr>
                      <p:cNvPr id="4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3118" y="2169261"/>
                        <a:ext cx="6026150" cy="1449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267814" y="3987644"/>
            <a:ext cx="86409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3</a:t>
            </a:r>
            <a:r>
              <a:rPr lang="zh-CN" altLang="en-US" sz="2800" b="1" dirty="0" smtClean="0"/>
              <a:t>）将（</a:t>
            </a: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）</a:t>
            </a:r>
            <a:r>
              <a:rPr lang="en-US" altLang="zh-CN" sz="2800" b="1" dirty="0" smtClean="0"/>
              <a:t>,</a:t>
            </a:r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）的结果加以比较，得出结论：</a:t>
            </a:r>
            <a:endParaRPr lang="zh-CN" altLang="en-US" sz="2800" b="1" dirty="0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647936" y="4672592"/>
            <a:ext cx="763284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）</a:t>
            </a:r>
            <a:r>
              <a:rPr lang="zh-CN" altLang="en-US" sz="2800" b="1" dirty="0"/>
              <a:t>原</a:t>
            </a:r>
            <a:r>
              <a:rPr lang="zh-CN" altLang="en-US" sz="2800" b="1" dirty="0" smtClean="0"/>
              <a:t>序列和补零序列的</a:t>
            </a:r>
            <a:r>
              <a:rPr lang="en-US" altLang="zh-CN" sz="2800" b="1" dirty="0" smtClean="0"/>
              <a:t>DTFT</a:t>
            </a:r>
            <a:r>
              <a:rPr lang="zh-CN" altLang="en-US" sz="2800" b="1" dirty="0" smtClean="0"/>
              <a:t>完全</a:t>
            </a:r>
            <a:r>
              <a:rPr lang="zh-CN" altLang="en-US" sz="2800" b="1" dirty="0"/>
              <a:t>相等</a:t>
            </a:r>
            <a:r>
              <a:rPr lang="zh-CN" altLang="en-US" sz="2800" b="1" dirty="0" smtClean="0"/>
              <a:t>；</a:t>
            </a:r>
            <a:endParaRPr lang="en-US" altLang="zh-CN" sz="2800" b="1" dirty="0" smtClean="0"/>
          </a:p>
          <a:p>
            <a:pPr>
              <a:lnSpc>
                <a:spcPct val="150000"/>
              </a:lnSpc>
            </a:pPr>
            <a:r>
              <a:rPr lang="en-US" altLang="zh-CN" sz="2800" b="1" dirty="0" smtClean="0"/>
              <a:t>2</a:t>
            </a:r>
            <a:r>
              <a:rPr lang="zh-CN" altLang="en-US" sz="2800" b="1" dirty="0"/>
              <a:t>）原序列和补零序列的</a:t>
            </a:r>
            <a:r>
              <a:rPr lang="en-US" altLang="zh-CN" sz="2800" b="1" dirty="0" smtClean="0"/>
              <a:t>DFT</a:t>
            </a:r>
            <a:r>
              <a:rPr lang="zh-CN" altLang="en-US" sz="2800" b="1" dirty="0" smtClean="0"/>
              <a:t>不相等，他们分别</a:t>
            </a:r>
            <a:endParaRPr lang="en-US" altLang="zh-CN" sz="2800" b="1" dirty="0" smtClean="0"/>
          </a:p>
          <a:p>
            <a:pPr>
              <a:lnSpc>
                <a:spcPct val="150000"/>
              </a:lnSpc>
            </a:pPr>
            <a:r>
              <a:rPr lang="en-US" altLang="zh-CN" sz="2800" b="1" dirty="0"/>
              <a:t> </a:t>
            </a:r>
            <a:r>
              <a:rPr lang="en-US" altLang="zh-CN" sz="2800" b="1" dirty="0" smtClean="0"/>
              <a:t>     </a:t>
            </a:r>
            <a:r>
              <a:rPr lang="zh-CN" altLang="en-US" sz="2800" b="1" dirty="0" smtClean="0"/>
              <a:t>是对原序列的</a:t>
            </a:r>
            <a:r>
              <a:rPr lang="en-US" altLang="zh-CN" sz="2800" b="1" dirty="0" smtClean="0"/>
              <a:t>DTFT</a:t>
            </a:r>
            <a:r>
              <a:rPr lang="zh-CN" altLang="en-US" sz="2800" b="1" dirty="0" smtClean="0"/>
              <a:t>的</a:t>
            </a:r>
            <a:r>
              <a:rPr lang="en-US" altLang="zh-CN" sz="2800" b="1" dirty="0" smtClean="0"/>
              <a:t>5</a:t>
            </a:r>
            <a:r>
              <a:rPr lang="zh-CN" altLang="en-US" sz="2800" b="1" dirty="0" smtClean="0"/>
              <a:t>点抽样值和</a:t>
            </a:r>
            <a:r>
              <a:rPr lang="en-US" altLang="zh-CN" sz="2800" b="1" dirty="0" smtClean="0"/>
              <a:t>8</a:t>
            </a:r>
            <a:r>
              <a:rPr lang="zh-CN" altLang="en-US" sz="2800" b="1" dirty="0" smtClean="0"/>
              <a:t>点抽样值。</a:t>
            </a:r>
            <a:endParaRPr lang="zh-CN" altLang="en-US" sz="2800" b="1" dirty="0"/>
          </a:p>
        </p:txBody>
      </p:sp>
      <p:grpSp>
        <p:nvGrpSpPr>
          <p:cNvPr id="6" name="组合 5"/>
          <p:cNvGrpSpPr/>
          <p:nvPr/>
        </p:nvGrpSpPr>
        <p:grpSpPr>
          <a:xfrm>
            <a:off x="267814" y="188640"/>
            <a:ext cx="8854482" cy="677862"/>
            <a:chOff x="267814" y="188640"/>
            <a:chExt cx="8854482" cy="677862"/>
          </a:xfrm>
        </p:grpSpPr>
        <p:grpSp>
          <p:nvGrpSpPr>
            <p:cNvPr id="4" name="组合 3"/>
            <p:cNvGrpSpPr/>
            <p:nvPr/>
          </p:nvGrpSpPr>
          <p:grpSpPr>
            <a:xfrm>
              <a:off x="267814" y="188640"/>
              <a:ext cx="8640960" cy="523220"/>
              <a:chOff x="267814" y="188640"/>
              <a:chExt cx="8640960" cy="523220"/>
            </a:xfrm>
          </p:grpSpPr>
          <p:sp>
            <p:nvSpPr>
              <p:cNvPr id="7" name="Rectangle 2"/>
              <p:cNvSpPr>
                <a:spLocks noChangeArrowheads="1"/>
              </p:cNvSpPr>
              <p:nvPr/>
            </p:nvSpPr>
            <p:spPr bwMode="auto">
              <a:xfrm>
                <a:off x="267814" y="188640"/>
                <a:ext cx="8640960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r>
                  <a:rPr lang="en-US" altLang="zh-CN" sz="2800" b="1" dirty="0" smtClean="0"/>
                  <a:t>           </a:t>
                </a:r>
                <a:r>
                  <a:rPr lang="zh-CN" altLang="en-US" sz="2800" b="1" dirty="0" smtClean="0"/>
                  <a:t>是</a:t>
                </a:r>
                <a:r>
                  <a:rPr lang="en-US" altLang="zh-CN" sz="2800" b="1" dirty="0" smtClean="0"/>
                  <a:t>            </a:t>
                </a:r>
                <a:r>
                  <a:rPr lang="zh-CN" altLang="en-US" sz="2800" b="1" dirty="0" smtClean="0"/>
                  <a:t>在单位圆上等间隔</a:t>
                </a:r>
                <a:r>
                  <a:rPr lang="en-US" altLang="zh-CN" sz="2800" b="1" dirty="0" smtClean="0"/>
                  <a:t>5</a:t>
                </a:r>
                <a:r>
                  <a:rPr lang="zh-CN" altLang="en-US" sz="2800" b="1" dirty="0" smtClean="0"/>
                  <a:t>点抽样</a:t>
                </a:r>
                <a:endParaRPr lang="zh-CN" altLang="en-US" sz="2800" b="1" dirty="0"/>
              </a:p>
            </p:txBody>
          </p:sp>
          <p:graphicFrame>
            <p:nvGraphicFramePr>
              <p:cNvPr id="2" name="对象 1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472589" y="257369"/>
              <a:ext cx="695325" cy="3857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0708" name="Equation" r:id="rId7" imgW="368280" imgH="203040" progId="Equation.DSMT4">
                      <p:embed/>
                    </p:oleObj>
                  </mc:Choice>
                  <mc:Fallback>
                    <p:oleObj name="Equation" r:id="rId7" imgW="368280" imgH="203040" progId="Equation.DSMT4">
                      <p:embed/>
                      <p:pic>
                        <p:nvPicPr>
                          <p:cNvPr id="2" name="对象 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2589" y="257369"/>
                            <a:ext cx="695325" cy="3857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" name="对象 2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611608" y="232762"/>
              <a:ext cx="912812" cy="4349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0709" name="Equation" r:id="rId9" imgW="482400" imgH="228600" progId="Equation.DSMT4">
                      <p:embed/>
                    </p:oleObj>
                  </mc:Choice>
                  <mc:Fallback>
                    <p:oleObj name="Equation" r:id="rId9" imgW="482400" imgH="228600" progId="Equation.DSMT4">
                      <p:embed/>
                      <p:pic>
                        <p:nvPicPr>
                          <p:cNvPr id="3" name="对象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11608" y="232762"/>
                            <a:ext cx="912812" cy="4349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5" name="对象 4"/>
            <p:cNvGraphicFramePr>
              <a:graphicFrameLocks noChangeAspect="1"/>
            </p:cNvGraphicFramePr>
            <p:nvPr>
              <p:extLst/>
            </p:nvPr>
          </p:nvGraphicFramePr>
          <p:xfrm>
            <a:off x="6721996" y="188640"/>
            <a:ext cx="2400300" cy="677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710" name="Equation" r:id="rId11" imgW="1269720" imgH="355320" progId="Equation.DSMT4">
                    <p:embed/>
                  </p:oleObj>
                </mc:Choice>
                <mc:Fallback>
                  <p:oleObj name="Equation" r:id="rId11" imgW="1269720" imgH="355320" progId="Equation.DSMT4">
                    <p:embed/>
                    <p:pic>
                      <p:nvPicPr>
                        <p:cNvPr id="5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1996" y="188640"/>
                          <a:ext cx="2400300" cy="677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动作按钮: 后退或前一项 7">
            <a:hlinkClick r:id="" action="ppaction://hlinkshowjump?jump=previousslide" highlightClick="1"/>
          </p:cNvPr>
          <p:cNvSpPr/>
          <p:nvPr/>
        </p:nvSpPr>
        <p:spPr>
          <a:xfrm>
            <a:off x="539552" y="2420888"/>
            <a:ext cx="504056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3043256"/>
              </p:ext>
            </p:extLst>
          </p:nvPr>
        </p:nvGraphicFramePr>
        <p:xfrm>
          <a:off x="5940425" y="3230563"/>
          <a:ext cx="230505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11" name="Equation" r:id="rId13" imgW="1218960" imgH="203040" progId="Equation.DSMT4">
                  <p:embed/>
                </p:oleObj>
              </mc:Choice>
              <mc:Fallback>
                <p:oleObj name="Equation" r:id="rId13" imgW="1218960" imgH="203040" progId="Equation.DSMT4">
                  <p:embed/>
                  <p:pic>
                    <p:nvPicPr>
                      <p:cNvPr id="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3230563"/>
                        <a:ext cx="230505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601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7711</TotalTime>
  <Words>153</Words>
  <Application>Microsoft Office PowerPoint</Application>
  <PresentationFormat>全屏显示(4:3)</PresentationFormat>
  <Paragraphs>18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等线</vt:lpstr>
      <vt:lpstr>宋体</vt:lpstr>
      <vt:lpstr>Arial</vt:lpstr>
      <vt:lpstr>Calibri</vt:lpstr>
      <vt:lpstr>Times New Roman</vt:lpstr>
      <vt:lpstr>Office 主题​​</vt:lpstr>
      <vt:lpstr>Equation</vt:lpstr>
      <vt:lpstr>MathType 5.0 Equation</vt:lpstr>
      <vt:lpstr>第九次作业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84</cp:revision>
  <cp:lastPrinted>2022-10-20T02:20:02Z</cp:lastPrinted>
  <dcterms:created xsi:type="dcterms:W3CDTF">2014-09-24T02:09:33Z</dcterms:created>
  <dcterms:modified xsi:type="dcterms:W3CDTF">2023-10-30T03:09:03Z</dcterms:modified>
</cp:coreProperties>
</file>