
<file path=[Content_Types].xml><?xml version="1.0" encoding="utf-8"?>
<Types xmlns="http://schemas.openxmlformats.org/package/2006/content-types">
  <Default Extension="bin" ContentType="application/vnd.openxmlformats-officedocument.oleObject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80" r:id="rId3"/>
    <p:sldId id="281" r:id="rId4"/>
    <p:sldId id="269" r:id="rId5"/>
    <p:sldId id="270" r:id="rId6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1522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C11735-C58B-4897-9F7D-96FDBA0FDFB7}" type="datetimeFigureOut">
              <a:rPr lang="zh-CN" altLang="en-US" smtClean="0"/>
              <a:t>2023/10/8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2C6C59-363D-4900-BB34-0DB9AC6289C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0122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2C6C59-363D-4900-BB34-0DB9AC6289C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71313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2023/10/8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1386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2023/10/8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6762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2023/10/8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5517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2023/10/8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0508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2023/10/8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3496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2023/10/8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2560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2023/10/8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7951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2023/10/8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6451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2023/10/8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05394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2023/10/8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4404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2023/10/8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4541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19673B-347F-4545-86F6-EC237C6BD723}" type="datetimeFigureOut">
              <a:rPr lang="zh-CN" altLang="en-US" smtClean="0"/>
              <a:t>2023/10/8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5467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image" Target="../media/image6.wmf"/><Relationship Id="rId18" Type="http://schemas.openxmlformats.org/officeDocument/2006/relationships/oleObject" Target="../embeddings/oleObject9.bin"/><Relationship Id="rId3" Type="http://schemas.openxmlformats.org/officeDocument/2006/relationships/image" Target="../media/image1.wmf"/><Relationship Id="rId21" Type="http://schemas.openxmlformats.org/officeDocument/2006/relationships/image" Target="../media/image10.wmf"/><Relationship Id="rId7" Type="http://schemas.openxmlformats.org/officeDocument/2006/relationships/image" Target="../media/image3.wmf"/><Relationship Id="rId12" Type="http://schemas.openxmlformats.org/officeDocument/2006/relationships/oleObject" Target="../embeddings/oleObject6.bin"/><Relationship Id="rId17" Type="http://schemas.openxmlformats.org/officeDocument/2006/relationships/image" Target="../media/image8.wmf"/><Relationship Id="rId25" Type="http://schemas.openxmlformats.org/officeDocument/2006/relationships/image" Target="../media/image12.wmf"/><Relationship Id="rId2" Type="http://schemas.openxmlformats.org/officeDocument/2006/relationships/oleObject" Target="../embeddings/oleObject1.bin"/><Relationship Id="rId16" Type="http://schemas.openxmlformats.org/officeDocument/2006/relationships/oleObject" Target="../embeddings/oleObject8.bin"/><Relationship Id="rId20" Type="http://schemas.openxmlformats.org/officeDocument/2006/relationships/oleObject" Target="../embeddings/oleObject10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5.wmf"/><Relationship Id="rId24" Type="http://schemas.openxmlformats.org/officeDocument/2006/relationships/oleObject" Target="../embeddings/oleObject12.bin"/><Relationship Id="rId5" Type="http://schemas.openxmlformats.org/officeDocument/2006/relationships/image" Target="../media/image2.wmf"/><Relationship Id="rId15" Type="http://schemas.openxmlformats.org/officeDocument/2006/relationships/image" Target="../media/image7.wmf"/><Relationship Id="rId23" Type="http://schemas.openxmlformats.org/officeDocument/2006/relationships/image" Target="../media/image11.wmf"/><Relationship Id="rId10" Type="http://schemas.openxmlformats.org/officeDocument/2006/relationships/oleObject" Target="../embeddings/oleObject5.bin"/><Relationship Id="rId19" Type="http://schemas.openxmlformats.org/officeDocument/2006/relationships/image" Target="../media/image9.wmf"/><Relationship Id="rId4" Type="http://schemas.openxmlformats.org/officeDocument/2006/relationships/oleObject" Target="../embeddings/oleObject2.bin"/><Relationship Id="rId9" Type="http://schemas.openxmlformats.org/officeDocument/2006/relationships/image" Target="../media/image4.wmf"/><Relationship Id="rId14" Type="http://schemas.openxmlformats.org/officeDocument/2006/relationships/oleObject" Target="../embeddings/oleObject7.bin"/><Relationship Id="rId22" Type="http://schemas.openxmlformats.org/officeDocument/2006/relationships/oleObject" Target="../embeddings/oleObject11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13" Type="http://schemas.openxmlformats.org/officeDocument/2006/relationships/oleObject" Target="../embeddings/oleObject18.bin"/><Relationship Id="rId18" Type="http://schemas.openxmlformats.org/officeDocument/2006/relationships/image" Target="../media/image20.wmf"/><Relationship Id="rId3" Type="http://schemas.openxmlformats.org/officeDocument/2006/relationships/oleObject" Target="../embeddings/oleObject13.bin"/><Relationship Id="rId21" Type="http://schemas.openxmlformats.org/officeDocument/2006/relationships/image" Target="../media/image21.wmf"/><Relationship Id="rId7" Type="http://schemas.openxmlformats.org/officeDocument/2006/relationships/oleObject" Target="../embeddings/oleObject15.bin"/><Relationship Id="rId12" Type="http://schemas.openxmlformats.org/officeDocument/2006/relationships/image" Target="../media/image17.wmf"/><Relationship Id="rId17" Type="http://schemas.openxmlformats.org/officeDocument/2006/relationships/oleObject" Target="../embeddings/oleObject20.bin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9.wmf"/><Relationship Id="rId20" Type="http://schemas.openxmlformats.org/officeDocument/2006/relationships/oleObject" Target="../embeddings/oleObject22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wmf"/><Relationship Id="rId11" Type="http://schemas.openxmlformats.org/officeDocument/2006/relationships/oleObject" Target="../embeddings/oleObject17.bin"/><Relationship Id="rId5" Type="http://schemas.openxmlformats.org/officeDocument/2006/relationships/oleObject" Target="../embeddings/oleObject14.bin"/><Relationship Id="rId15" Type="http://schemas.openxmlformats.org/officeDocument/2006/relationships/oleObject" Target="../embeddings/oleObject19.bin"/><Relationship Id="rId10" Type="http://schemas.openxmlformats.org/officeDocument/2006/relationships/image" Target="../media/image16.wmf"/><Relationship Id="rId19" Type="http://schemas.openxmlformats.org/officeDocument/2006/relationships/oleObject" Target="../embeddings/oleObject21.bin"/><Relationship Id="rId4" Type="http://schemas.openxmlformats.org/officeDocument/2006/relationships/image" Target="../media/image13.wmf"/><Relationship Id="rId9" Type="http://schemas.openxmlformats.org/officeDocument/2006/relationships/oleObject" Target="../embeddings/oleObject16.bin"/><Relationship Id="rId14" Type="http://schemas.openxmlformats.org/officeDocument/2006/relationships/image" Target="../media/image18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6.bin"/><Relationship Id="rId13" Type="http://schemas.openxmlformats.org/officeDocument/2006/relationships/image" Target="../media/image27.wmf"/><Relationship Id="rId3" Type="http://schemas.openxmlformats.org/officeDocument/2006/relationships/image" Target="../media/image22.wmf"/><Relationship Id="rId7" Type="http://schemas.openxmlformats.org/officeDocument/2006/relationships/image" Target="../media/image24.wmf"/><Relationship Id="rId12" Type="http://schemas.openxmlformats.org/officeDocument/2006/relationships/oleObject" Target="../embeddings/oleObject28.bin"/><Relationship Id="rId2" Type="http://schemas.openxmlformats.org/officeDocument/2006/relationships/oleObject" Target="../embeddings/oleObject23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5.bin"/><Relationship Id="rId11" Type="http://schemas.openxmlformats.org/officeDocument/2006/relationships/image" Target="../media/image26.wmf"/><Relationship Id="rId5" Type="http://schemas.openxmlformats.org/officeDocument/2006/relationships/image" Target="../media/image23.wmf"/><Relationship Id="rId10" Type="http://schemas.openxmlformats.org/officeDocument/2006/relationships/oleObject" Target="../embeddings/oleObject27.bin"/><Relationship Id="rId4" Type="http://schemas.openxmlformats.org/officeDocument/2006/relationships/oleObject" Target="../embeddings/oleObject24.bin"/><Relationship Id="rId9" Type="http://schemas.openxmlformats.org/officeDocument/2006/relationships/image" Target="../media/image25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2.bin"/><Relationship Id="rId13" Type="http://schemas.openxmlformats.org/officeDocument/2006/relationships/image" Target="../media/image33.wmf"/><Relationship Id="rId3" Type="http://schemas.openxmlformats.org/officeDocument/2006/relationships/image" Target="../media/image28.wmf"/><Relationship Id="rId7" Type="http://schemas.openxmlformats.org/officeDocument/2006/relationships/image" Target="../media/image30.wmf"/><Relationship Id="rId12" Type="http://schemas.openxmlformats.org/officeDocument/2006/relationships/oleObject" Target="../embeddings/oleObject34.bin"/><Relationship Id="rId2" Type="http://schemas.openxmlformats.org/officeDocument/2006/relationships/oleObject" Target="../embeddings/oleObject29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1.bin"/><Relationship Id="rId11" Type="http://schemas.openxmlformats.org/officeDocument/2006/relationships/image" Target="../media/image32.wmf"/><Relationship Id="rId5" Type="http://schemas.openxmlformats.org/officeDocument/2006/relationships/image" Target="../media/image29.wmf"/><Relationship Id="rId10" Type="http://schemas.openxmlformats.org/officeDocument/2006/relationships/oleObject" Target="../embeddings/oleObject33.bin"/><Relationship Id="rId4" Type="http://schemas.openxmlformats.org/officeDocument/2006/relationships/oleObject" Target="../embeddings/oleObject30.bin"/><Relationship Id="rId9" Type="http://schemas.openxmlformats.org/officeDocument/2006/relationships/image" Target="../media/image31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3568" y="836712"/>
            <a:ext cx="7772400" cy="1470025"/>
          </a:xfrm>
        </p:spPr>
        <p:txBody>
          <a:bodyPr/>
          <a:lstStyle/>
          <a:p>
            <a:r>
              <a:rPr lang="zh-CN" altLang="en-US" dirty="0"/>
              <a:t>第四次作业</a:t>
            </a:r>
          </a:p>
        </p:txBody>
      </p:sp>
      <p:sp>
        <p:nvSpPr>
          <p:cNvPr id="5" name="副标题 2"/>
          <p:cNvSpPr txBox="1">
            <a:spLocks/>
          </p:cNvSpPr>
          <p:nvPr/>
        </p:nvSpPr>
        <p:spPr>
          <a:xfrm>
            <a:off x="3203848" y="2420888"/>
            <a:ext cx="4824536" cy="8506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2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2.1</a:t>
            </a:r>
            <a:r>
              <a:rPr lang="zh-CN" altLang="en-US" sz="2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2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），</a:t>
            </a:r>
            <a:r>
              <a:rPr lang="en-US" altLang="zh-CN" sz="2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2.3</a:t>
            </a:r>
            <a:r>
              <a:rPr lang="zh-CN" altLang="en-US" sz="2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en-US" sz="2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15980646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450521" y="132543"/>
            <a:ext cx="8339546" cy="6524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EAEAE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buSzPct val="80000"/>
            </a:pPr>
            <a:r>
              <a:rPr kumimoji="1" lang="en-US" altLang="zh-CN" sz="2800" b="1" dirty="0">
                <a:latin typeface="Times New Roman" pitchFamily="18" charset="0"/>
              </a:rPr>
              <a:t>2.1</a:t>
            </a:r>
            <a:r>
              <a:rPr kumimoji="1" lang="zh-CN" altLang="en-US" sz="2800" b="1" dirty="0">
                <a:latin typeface="Times New Roman" pitchFamily="18" charset="0"/>
              </a:rPr>
              <a:t>、求以下序列的</a:t>
            </a:r>
            <a:r>
              <a:rPr kumimoji="1" lang="en-US" altLang="zh-CN" sz="2800" b="1" dirty="0">
                <a:latin typeface="Times New Roman" pitchFamily="18" charset="0"/>
              </a:rPr>
              <a:t>z</a:t>
            </a:r>
            <a:r>
              <a:rPr kumimoji="1" lang="zh-CN" altLang="en-US" sz="2800" b="1" dirty="0">
                <a:latin typeface="Times New Roman" pitchFamily="18" charset="0"/>
              </a:rPr>
              <a:t>变换，并画出零极点图和收敛域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1763688" y="908050"/>
          <a:ext cx="2116138" cy="56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850680" imgH="228600" progId="Equation.DSMT4">
                  <p:embed/>
                </p:oleObj>
              </mc:Choice>
              <mc:Fallback>
                <p:oleObj name="Equation" r:id="rId2" imgW="850680" imgH="228600" progId="Equation.DSMT4">
                  <p:embed/>
                  <p:pic>
                    <p:nvPicPr>
                      <p:cNvPr id="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688" y="908050"/>
                        <a:ext cx="2116138" cy="568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" name="Object 5"/>
          <p:cNvGraphicFramePr>
            <a:graphicFrameLocks noChangeAspect="1"/>
          </p:cNvGraphicFramePr>
          <p:nvPr/>
        </p:nvGraphicFramePr>
        <p:xfrm>
          <a:off x="611560" y="2420888"/>
          <a:ext cx="2644775" cy="985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155600" imgH="431640" progId="Equation.DSMT4">
                  <p:embed/>
                </p:oleObj>
              </mc:Choice>
              <mc:Fallback>
                <p:oleObj name="Equation" r:id="rId4" imgW="1155600" imgH="431640" progId="Equation.DSMT4">
                  <p:embed/>
                  <p:pic>
                    <p:nvPicPr>
                      <p:cNvPr id="4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2420888"/>
                        <a:ext cx="2644775" cy="985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下箭头 1"/>
          <p:cNvSpPr/>
          <p:nvPr/>
        </p:nvSpPr>
        <p:spPr>
          <a:xfrm>
            <a:off x="4932040" y="4509120"/>
            <a:ext cx="45719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下箭头 31"/>
          <p:cNvSpPr/>
          <p:nvPr/>
        </p:nvSpPr>
        <p:spPr>
          <a:xfrm>
            <a:off x="6156176" y="4509120"/>
            <a:ext cx="45719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33" name="Object 5"/>
          <p:cNvGraphicFramePr>
            <a:graphicFrameLocks noChangeAspect="1"/>
          </p:cNvGraphicFramePr>
          <p:nvPr/>
        </p:nvGraphicFramePr>
        <p:xfrm>
          <a:off x="4363715" y="5301208"/>
          <a:ext cx="1136650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457200" imgH="203040" progId="Equation.DSMT4">
                  <p:embed/>
                </p:oleObj>
              </mc:Choice>
              <mc:Fallback>
                <p:oleObj name="Equation" r:id="rId6" imgW="457200" imgH="203040" progId="Equation.DSMT4">
                  <p:embed/>
                  <p:pic>
                    <p:nvPicPr>
                      <p:cNvPr id="33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63715" y="5301208"/>
                        <a:ext cx="1136650" cy="504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Object 5"/>
          <p:cNvGraphicFramePr>
            <a:graphicFrameLocks noChangeAspect="1"/>
          </p:cNvGraphicFramePr>
          <p:nvPr/>
        </p:nvGraphicFramePr>
        <p:xfrm>
          <a:off x="5724128" y="5229200"/>
          <a:ext cx="1389063" cy="56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558720" imgH="228600" progId="Equation.DSMT4">
                  <p:embed/>
                </p:oleObj>
              </mc:Choice>
              <mc:Fallback>
                <p:oleObj name="Equation" r:id="rId8" imgW="558720" imgH="228600" progId="Equation.DSMT4">
                  <p:embed/>
                  <p:pic>
                    <p:nvPicPr>
                      <p:cNvPr id="34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24128" y="5229200"/>
                        <a:ext cx="1389063" cy="568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" name="Rectangle 4"/>
          <p:cNvSpPr>
            <a:spLocks noChangeArrowheads="1"/>
          </p:cNvSpPr>
          <p:nvPr/>
        </p:nvSpPr>
        <p:spPr bwMode="auto">
          <a:xfrm>
            <a:off x="462632" y="6021288"/>
            <a:ext cx="8572375" cy="624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EAEAE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buSzPct val="80000"/>
              <a:buFont typeface="Wingdings" pitchFamily="2" charset="2"/>
              <a:buNone/>
            </a:pPr>
            <a:r>
              <a:rPr kumimoji="1" lang="zh-CN" altLang="en-US" sz="2800" b="1" dirty="0">
                <a:latin typeface="Times New Roman" pitchFamily="18" charset="0"/>
              </a:rPr>
              <a:t>收敛域：</a:t>
            </a:r>
          </a:p>
        </p:txBody>
      </p:sp>
      <p:graphicFrame>
        <p:nvGraphicFramePr>
          <p:cNvPr id="49" name="Object 5"/>
          <p:cNvGraphicFramePr>
            <a:graphicFrameLocks noChangeAspect="1"/>
          </p:cNvGraphicFramePr>
          <p:nvPr/>
        </p:nvGraphicFramePr>
        <p:xfrm>
          <a:off x="1979712" y="6049390"/>
          <a:ext cx="2147887" cy="56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863280" imgH="228600" progId="Equation.DSMT4">
                  <p:embed/>
                </p:oleObj>
              </mc:Choice>
              <mc:Fallback>
                <p:oleObj name="Equation" r:id="rId10" imgW="863280" imgH="228600" progId="Equation.DSMT4">
                  <p:embed/>
                  <p:pic>
                    <p:nvPicPr>
                      <p:cNvPr id="49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712" y="6049390"/>
                        <a:ext cx="2147887" cy="568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" name="Object 5"/>
          <p:cNvGraphicFramePr>
            <a:graphicFrameLocks noChangeAspect="1"/>
          </p:cNvGraphicFramePr>
          <p:nvPr/>
        </p:nvGraphicFramePr>
        <p:xfrm>
          <a:off x="5368461" y="6174928"/>
          <a:ext cx="979487" cy="50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393480" imgH="203040" progId="Equation.DSMT4">
                  <p:embed/>
                </p:oleObj>
              </mc:Choice>
              <mc:Fallback>
                <p:oleObj name="Equation" r:id="rId12" imgW="393480" imgH="203040" progId="Equation.DSMT4">
                  <p:embed/>
                  <p:pic>
                    <p:nvPicPr>
                      <p:cNvPr id="5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8461" y="6174928"/>
                        <a:ext cx="979487" cy="506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Rectangle 4"/>
          <p:cNvSpPr>
            <a:spLocks noChangeArrowheads="1"/>
          </p:cNvSpPr>
          <p:nvPr/>
        </p:nvSpPr>
        <p:spPr bwMode="auto">
          <a:xfrm>
            <a:off x="4499992" y="5985765"/>
            <a:ext cx="1728192" cy="69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EAEAE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buSzPct val="80000"/>
              <a:buFont typeface="Wingdings" pitchFamily="2" charset="2"/>
              <a:buNone/>
            </a:pPr>
            <a:r>
              <a:rPr kumimoji="1" lang="zh-CN" altLang="en-US" sz="2800" b="1" dirty="0">
                <a:latin typeface="Times New Roman" pitchFamily="18" charset="0"/>
              </a:rPr>
              <a:t>故：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484471" y="1556792"/>
            <a:ext cx="8572375" cy="695575"/>
            <a:chOff x="484471" y="1556792"/>
            <a:chExt cx="8572375" cy="695575"/>
          </a:xfrm>
        </p:grpSpPr>
        <p:sp>
          <p:nvSpPr>
            <p:cNvPr id="5" name="Rectangle 4"/>
            <p:cNvSpPr>
              <a:spLocks noChangeArrowheads="1"/>
            </p:cNvSpPr>
            <p:nvPr/>
          </p:nvSpPr>
          <p:spPr bwMode="auto">
            <a:xfrm>
              <a:off x="484471" y="1556792"/>
              <a:ext cx="8572375" cy="6955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0000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EAEAEA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ct val="140000"/>
                </a:lnSpc>
                <a:buSzPct val="80000"/>
                <a:buFont typeface="Wingdings" pitchFamily="2" charset="2"/>
                <a:buNone/>
              </a:pPr>
              <a:r>
                <a:rPr kumimoji="1" lang="zh-CN" altLang="en-US" sz="2800" b="1" dirty="0">
                  <a:latin typeface="Times New Roman" pitchFamily="18" charset="0"/>
                </a:rPr>
                <a:t>解：（</a:t>
              </a:r>
              <a:r>
                <a:rPr kumimoji="1" lang="en-US" altLang="zh-CN" sz="2800" b="1" dirty="0">
                  <a:latin typeface="Times New Roman" pitchFamily="18" charset="0"/>
                </a:rPr>
                <a:t>1</a:t>
              </a:r>
              <a:r>
                <a:rPr kumimoji="1" lang="zh-CN" altLang="en-US" sz="2800" b="1" dirty="0">
                  <a:latin typeface="Times New Roman" pitchFamily="18" charset="0"/>
                </a:rPr>
                <a:t>）                            按照</a:t>
              </a:r>
              <a:r>
                <a:rPr kumimoji="1" lang="en-US" altLang="zh-CN" sz="2800" b="1" dirty="0">
                  <a:latin typeface="Times New Roman" pitchFamily="18" charset="0"/>
                </a:rPr>
                <a:t>z</a:t>
              </a:r>
              <a:r>
                <a:rPr kumimoji="1" lang="zh-CN" altLang="en-US" sz="2800" b="1" dirty="0">
                  <a:latin typeface="Times New Roman" pitchFamily="18" charset="0"/>
                </a:rPr>
                <a:t>变换的定义求</a:t>
              </a:r>
            </a:p>
          </p:txBody>
        </p:sp>
        <p:graphicFrame>
          <p:nvGraphicFramePr>
            <p:cNvPr id="15" name="Object 5"/>
            <p:cNvGraphicFramePr>
              <a:graphicFrameLocks noChangeAspect="1"/>
            </p:cNvGraphicFramePr>
            <p:nvPr/>
          </p:nvGraphicFramePr>
          <p:xfrm>
            <a:off x="2339752" y="1684042"/>
            <a:ext cx="2085975" cy="5683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838080" imgH="228600" progId="Equation.DSMT4">
                    <p:embed/>
                  </p:oleObj>
                </mc:Choice>
                <mc:Fallback>
                  <p:oleObj name="Equation" r:id="rId14" imgW="838080" imgH="228600" progId="Equation.DSMT4">
                    <p:embed/>
                    <p:pic>
                      <p:nvPicPr>
                        <p:cNvPr id="15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lum bright="-24000"/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39752" y="1684042"/>
                          <a:ext cx="2085975" cy="5683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7" name="Object 5"/>
          <p:cNvGraphicFramePr>
            <a:graphicFrameLocks noChangeAspect="1"/>
          </p:cNvGraphicFramePr>
          <p:nvPr/>
        </p:nvGraphicFramePr>
        <p:xfrm>
          <a:off x="6676866" y="3429000"/>
          <a:ext cx="2325687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015920" imgH="444240" progId="Equation.DSMT4">
                  <p:embed/>
                </p:oleObj>
              </mc:Choice>
              <mc:Fallback>
                <p:oleObj name="Equation" r:id="rId16" imgW="1015920" imgH="444240" progId="Equation.DSMT4">
                  <p:embed/>
                  <p:pic>
                    <p:nvPicPr>
                      <p:cNvPr id="1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76866" y="3429000"/>
                        <a:ext cx="2325687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5"/>
          <p:cNvGraphicFramePr>
            <a:graphicFrameLocks noChangeAspect="1"/>
          </p:cNvGraphicFramePr>
          <p:nvPr/>
        </p:nvGraphicFramePr>
        <p:xfrm>
          <a:off x="5148064" y="2348880"/>
          <a:ext cx="3313113" cy="987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1447560" imgH="431640" progId="Equation.DSMT4">
                  <p:embed/>
                </p:oleObj>
              </mc:Choice>
              <mc:Fallback>
                <p:oleObj name="Equation" r:id="rId18" imgW="1447560" imgH="431640" progId="Equation.DSMT4">
                  <p:embed/>
                  <p:pic>
                    <p:nvPicPr>
                      <p:cNvPr id="18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8064" y="2348880"/>
                        <a:ext cx="3313113" cy="987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5"/>
          <p:cNvGraphicFramePr>
            <a:graphicFrameLocks noChangeAspect="1"/>
          </p:cNvGraphicFramePr>
          <p:nvPr/>
        </p:nvGraphicFramePr>
        <p:xfrm>
          <a:off x="3347864" y="2420888"/>
          <a:ext cx="1744663" cy="985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761760" imgH="431640" progId="Equation.DSMT4">
                  <p:embed/>
                </p:oleObj>
              </mc:Choice>
              <mc:Fallback>
                <p:oleObj name="Equation" r:id="rId20" imgW="761760" imgH="431640" progId="Equation.DSMT4">
                  <p:embed/>
                  <p:pic>
                    <p:nvPicPr>
                      <p:cNvPr id="19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7864" y="2420888"/>
                        <a:ext cx="1744663" cy="985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5"/>
          <p:cNvGraphicFramePr>
            <a:graphicFrameLocks noChangeAspect="1"/>
          </p:cNvGraphicFramePr>
          <p:nvPr/>
        </p:nvGraphicFramePr>
        <p:xfrm>
          <a:off x="1043608" y="3429000"/>
          <a:ext cx="3254375" cy="987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1422360" imgH="431640" progId="Equation.DSMT4">
                  <p:embed/>
                </p:oleObj>
              </mc:Choice>
              <mc:Fallback>
                <p:oleObj name="Equation" r:id="rId22" imgW="1422360" imgH="431640" progId="Equation.DSMT4">
                  <p:embed/>
                  <p:pic>
                    <p:nvPicPr>
                      <p:cNvPr id="2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3608" y="3429000"/>
                        <a:ext cx="3254375" cy="987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5"/>
          <p:cNvGraphicFramePr>
            <a:graphicFrameLocks noChangeAspect="1"/>
          </p:cNvGraphicFramePr>
          <p:nvPr/>
        </p:nvGraphicFramePr>
        <p:xfrm>
          <a:off x="4211960" y="3501008"/>
          <a:ext cx="2528888" cy="900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4" imgW="1104840" imgH="393480" progId="Equation.DSMT4">
                  <p:embed/>
                </p:oleObj>
              </mc:Choice>
              <mc:Fallback>
                <p:oleObj name="Equation" r:id="rId24" imgW="1104840" imgH="393480" progId="Equation.DSMT4">
                  <p:embed/>
                  <p:pic>
                    <p:nvPicPr>
                      <p:cNvPr id="2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11960" y="3501008"/>
                        <a:ext cx="2528888" cy="900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92700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581007" y="387175"/>
            <a:ext cx="7777162" cy="59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EAEAE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30000"/>
              </a:lnSpc>
              <a:buSzPct val="80000"/>
            </a:pPr>
            <a:r>
              <a:rPr kumimoji="1" lang="zh-CN" altLang="en-US" sz="2800" b="1" dirty="0">
                <a:latin typeface="Times New Roman" pitchFamily="18" charset="0"/>
              </a:rPr>
              <a:t>极点：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55494" y="2548804"/>
            <a:ext cx="3345485" cy="628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EAEAE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buSzPct val="80000"/>
              <a:buFont typeface="Wingdings" pitchFamily="2" charset="2"/>
              <a:buNone/>
            </a:pPr>
            <a:r>
              <a:rPr kumimoji="1" lang="zh-CN" altLang="en-US" sz="2800" b="1" dirty="0">
                <a:latin typeface="Times New Roman" pitchFamily="18" charset="0"/>
              </a:rPr>
              <a:t>零极点图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1979712" y="412738"/>
          <a:ext cx="2008187" cy="531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863280" imgH="228600" progId="Equation.DSMT4">
                  <p:embed/>
                </p:oleObj>
              </mc:Choice>
              <mc:Fallback>
                <p:oleObj name="Equation" r:id="rId3" imgW="863280" imgH="228600" progId="Equation.DSMT4">
                  <p:embed/>
                  <p:pic>
                    <p:nvPicPr>
                      <p:cNvPr id="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712" y="412738"/>
                        <a:ext cx="2008187" cy="531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581007" y="1196752"/>
            <a:ext cx="7777162" cy="59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EAEAE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30000"/>
              </a:lnSpc>
              <a:buSzPct val="80000"/>
            </a:pPr>
            <a:r>
              <a:rPr kumimoji="1" lang="zh-CN" altLang="en-US" sz="2800" b="1" dirty="0">
                <a:latin typeface="Times New Roman" pitchFamily="18" charset="0"/>
              </a:rPr>
              <a:t>零点：</a:t>
            </a:r>
          </a:p>
        </p:txBody>
      </p:sp>
      <p:graphicFrame>
        <p:nvGraphicFramePr>
          <p:cNvPr id="8" name="Object 5"/>
          <p:cNvGraphicFramePr>
            <a:graphicFrameLocks noChangeAspect="1"/>
          </p:cNvGraphicFramePr>
          <p:nvPr/>
        </p:nvGraphicFramePr>
        <p:xfrm>
          <a:off x="2584450" y="1281113"/>
          <a:ext cx="796925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342720" imgH="177480" progId="Equation.DSMT4">
                  <p:embed/>
                </p:oleObj>
              </mc:Choice>
              <mc:Fallback>
                <p:oleObj name="Equation" r:id="rId5" imgW="342720" imgH="177480" progId="Equation.DSMT4">
                  <p:embed/>
                  <p:pic>
                    <p:nvPicPr>
                      <p:cNvPr id="8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4450" y="1281113"/>
                        <a:ext cx="796925" cy="412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7" name="组合 46"/>
          <p:cNvGrpSpPr/>
          <p:nvPr/>
        </p:nvGrpSpPr>
        <p:grpSpPr>
          <a:xfrm>
            <a:off x="3528885" y="470664"/>
            <a:ext cx="5123160" cy="3758282"/>
            <a:chOff x="3131840" y="1758950"/>
            <a:chExt cx="5123160" cy="3758282"/>
          </a:xfrm>
        </p:grpSpPr>
        <p:cxnSp>
          <p:nvCxnSpPr>
            <p:cNvPr id="3" name="直接箭头连接符 2"/>
            <p:cNvCxnSpPr/>
            <p:nvPr/>
          </p:nvCxnSpPr>
          <p:spPr>
            <a:xfrm>
              <a:off x="3131840" y="3645024"/>
              <a:ext cx="4896544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箭头连接符 9"/>
            <p:cNvCxnSpPr/>
            <p:nvPr/>
          </p:nvCxnSpPr>
          <p:spPr>
            <a:xfrm flipV="1">
              <a:off x="5364088" y="1788966"/>
              <a:ext cx="0" cy="372826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椭圆 11"/>
            <p:cNvSpPr/>
            <p:nvPr/>
          </p:nvSpPr>
          <p:spPr>
            <a:xfrm>
              <a:off x="4047446" y="2444914"/>
              <a:ext cx="2664296" cy="24002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4668723" y="3032906"/>
              <a:ext cx="1421742" cy="1224233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aphicFrame>
          <p:nvGraphicFramePr>
            <p:cNvPr id="14" name="Object 5"/>
            <p:cNvGraphicFramePr>
              <a:graphicFrameLocks noChangeAspect="1"/>
            </p:cNvGraphicFramePr>
            <p:nvPr/>
          </p:nvGraphicFramePr>
          <p:xfrm>
            <a:off x="5418138" y="1758950"/>
            <a:ext cx="1122362" cy="4714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482400" imgH="203040" progId="Equation.DSMT4">
                    <p:embed/>
                  </p:oleObj>
                </mc:Choice>
                <mc:Fallback>
                  <p:oleObj name="Equation" r:id="rId7" imgW="482400" imgH="203040" progId="Equation.DSMT4">
                    <p:embed/>
                    <p:pic>
                      <p:nvPicPr>
                        <p:cNvPr id="14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lum bright="-24000"/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18138" y="1758950"/>
                          <a:ext cx="1122362" cy="4714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" name="Object 5"/>
            <p:cNvGraphicFramePr>
              <a:graphicFrameLocks noChangeAspect="1"/>
            </p:cNvGraphicFramePr>
            <p:nvPr/>
          </p:nvGraphicFramePr>
          <p:xfrm>
            <a:off x="7339013" y="3786188"/>
            <a:ext cx="915987" cy="4714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393480" imgH="203040" progId="Equation.DSMT4">
                    <p:embed/>
                  </p:oleObj>
                </mc:Choice>
                <mc:Fallback>
                  <p:oleObj name="Equation" r:id="rId9" imgW="393480" imgH="203040" progId="Equation.DSMT4">
                    <p:embed/>
                    <p:pic>
                      <p:nvPicPr>
                        <p:cNvPr id="15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lum bright="-24000"/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339013" y="3786188"/>
                          <a:ext cx="915987" cy="4714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" name="Object 5"/>
            <p:cNvGraphicFramePr>
              <a:graphicFrameLocks noChangeAspect="1"/>
            </p:cNvGraphicFramePr>
            <p:nvPr/>
          </p:nvGraphicFramePr>
          <p:xfrm>
            <a:off x="5521155" y="3169474"/>
            <a:ext cx="412750" cy="5889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1" imgW="177480" imgH="253800" progId="Equation.DSMT4">
                    <p:embed/>
                  </p:oleObj>
                </mc:Choice>
                <mc:Fallback>
                  <p:oleObj name="Equation" r:id="rId11" imgW="177480" imgH="253800" progId="Equation.DSMT4">
                    <p:embed/>
                    <p:pic>
                      <p:nvPicPr>
                        <p:cNvPr id="16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lum bright="-24000"/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521155" y="3169474"/>
                          <a:ext cx="412750" cy="5889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" name="Object 5"/>
            <p:cNvGraphicFramePr>
              <a:graphicFrameLocks noChangeAspect="1"/>
            </p:cNvGraphicFramePr>
            <p:nvPr/>
          </p:nvGraphicFramePr>
          <p:xfrm>
            <a:off x="6961018" y="2566224"/>
            <a:ext cx="473075" cy="10001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3" imgW="203040" imgH="431640" progId="Equation.DSMT4">
                    <p:embed/>
                  </p:oleObj>
                </mc:Choice>
                <mc:Fallback>
                  <p:oleObj name="Equation" r:id="rId13" imgW="203040" imgH="431640" progId="Equation.DSMT4">
                    <p:embed/>
                    <p:pic>
                      <p:nvPicPr>
                        <p:cNvPr id="17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lum bright="-24000"/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961018" y="2566224"/>
                          <a:ext cx="473075" cy="10001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9" name="直接连接符 18"/>
            <p:cNvCxnSpPr/>
            <p:nvPr/>
          </p:nvCxnSpPr>
          <p:spPr>
            <a:xfrm flipH="1">
              <a:off x="4047446" y="2444914"/>
              <a:ext cx="1028610" cy="984086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 flipH="1">
              <a:off x="4047446" y="2444914"/>
              <a:ext cx="1332148" cy="132010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 flipH="1">
              <a:off x="5364088" y="3492127"/>
              <a:ext cx="1332148" cy="132010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flipH="1">
              <a:off x="5688394" y="3837090"/>
              <a:ext cx="1028610" cy="984086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H="1">
              <a:off x="4158625" y="3492127"/>
              <a:ext cx="510098" cy="500393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 flipH="1">
              <a:off x="4219267" y="3837090"/>
              <a:ext cx="494253" cy="428317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>
              <a:stCxn id="13" idx="3"/>
              <a:endCxn id="12" idx="3"/>
            </p:cNvCxnSpPr>
            <p:nvPr/>
          </p:nvCxnSpPr>
          <p:spPr>
            <a:xfrm flipH="1">
              <a:off x="4437623" y="4077854"/>
              <a:ext cx="439309" cy="415775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 flipH="1">
              <a:off x="4668723" y="4228946"/>
              <a:ext cx="439309" cy="415775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4940285" y="4310231"/>
              <a:ext cx="439309" cy="415775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5556924" y="2621306"/>
              <a:ext cx="439309" cy="415775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 flipH="1">
              <a:off x="5810507" y="2784557"/>
              <a:ext cx="439309" cy="415775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 flipH="1">
              <a:off x="6030161" y="3013225"/>
              <a:ext cx="439309" cy="415775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 flipH="1">
              <a:off x="6153315" y="3237324"/>
              <a:ext cx="439309" cy="415775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 flipH="1">
              <a:off x="5249086" y="2496457"/>
              <a:ext cx="513085" cy="536449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44" name="Object 5"/>
            <p:cNvGraphicFramePr>
              <a:graphicFrameLocks noChangeAspect="1"/>
            </p:cNvGraphicFramePr>
            <p:nvPr/>
          </p:nvGraphicFramePr>
          <p:xfrm>
            <a:off x="5216450" y="3498726"/>
            <a:ext cx="295275" cy="3238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5" imgW="126720" imgH="139680" progId="Equation.DSMT4">
                    <p:embed/>
                  </p:oleObj>
                </mc:Choice>
                <mc:Fallback>
                  <p:oleObj name="Equation" r:id="rId15" imgW="126720" imgH="139680" progId="Equation.DSMT4">
                    <p:embed/>
                    <p:pic>
                      <p:nvPicPr>
                        <p:cNvPr id="44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lum bright="-24000"/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16450" y="3498726"/>
                          <a:ext cx="295275" cy="3238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5" name="Object 5"/>
            <p:cNvGraphicFramePr>
              <a:graphicFrameLocks noChangeAspect="1"/>
            </p:cNvGraphicFramePr>
            <p:nvPr/>
          </p:nvGraphicFramePr>
          <p:xfrm>
            <a:off x="5954541" y="3477613"/>
            <a:ext cx="295275" cy="2936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7" imgW="126720" imgH="126720" progId="Equation.DSMT4">
                    <p:embed/>
                  </p:oleObj>
                </mc:Choice>
                <mc:Fallback>
                  <p:oleObj name="Equation" r:id="rId17" imgW="126720" imgH="126720" progId="Equation.DSMT4">
                    <p:embed/>
                    <p:pic>
                      <p:nvPicPr>
                        <p:cNvPr id="45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lum bright="-24000"/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954541" y="3477613"/>
                          <a:ext cx="295275" cy="2936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6" name="Object 5"/>
            <p:cNvGraphicFramePr>
              <a:graphicFrameLocks noChangeAspect="1"/>
            </p:cNvGraphicFramePr>
            <p:nvPr/>
          </p:nvGraphicFramePr>
          <p:xfrm>
            <a:off x="6548598" y="3498178"/>
            <a:ext cx="295275" cy="2936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9" imgW="126720" imgH="126720" progId="Equation.DSMT4">
                    <p:embed/>
                  </p:oleObj>
                </mc:Choice>
                <mc:Fallback>
                  <p:oleObj name="Equation" r:id="rId19" imgW="126720" imgH="126720" progId="Equation.DSMT4">
                    <p:embed/>
                    <p:pic>
                      <p:nvPicPr>
                        <p:cNvPr id="46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lum bright="-24000"/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548598" y="3498178"/>
                          <a:ext cx="295275" cy="2936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8" name="Rectangle 4"/>
          <p:cNvSpPr>
            <a:spLocks noChangeArrowheads="1"/>
          </p:cNvSpPr>
          <p:nvPr/>
        </p:nvSpPr>
        <p:spPr bwMode="auto">
          <a:xfrm>
            <a:off x="555493" y="4228946"/>
            <a:ext cx="7869936" cy="18310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EAEAE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buSzPct val="80000"/>
              <a:buFont typeface="Wingdings" pitchFamily="2" charset="2"/>
              <a:buNone/>
            </a:pPr>
            <a:r>
              <a:rPr kumimoji="1" lang="zh-CN" altLang="en-US" sz="2800" b="1" dirty="0">
                <a:latin typeface="Times New Roman" pitchFamily="18" charset="0"/>
              </a:rPr>
              <a:t>评</a:t>
            </a:r>
            <a:r>
              <a:rPr kumimoji="1" lang="en-US" altLang="zh-CN" sz="2800" b="1" dirty="0">
                <a:latin typeface="Times New Roman" pitchFamily="18" charset="0"/>
                <a:sym typeface="Wingdings" panose="05000000000000000000" pitchFamily="2" charset="2"/>
              </a:rPr>
              <a:t>: </a:t>
            </a:r>
            <a:r>
              <a:rPr kumimoji="1" lang="zh-CN" altLang="en-US" sz="2800" b="1" dirty="0">
                <a:latin typeface="Times New Roman" pitchFamily="18" charset="0"/>
                <a:sym typeface="Wingdings" panose="05000000000000000000" pitchFamily="2" charset="2"/>
              </a:rPr>
              <a:t>（</a:t>
            </a:r>
            <a:r>
              <a:rPr kumimoji="1" lang="en-US" altLang="zh-CN" sz="2800" b="1" dirty="0">
                <a:latin typeface="Times New Roman" pitchFamily="18" charset="0"/>
                <a:sym typeface="Wingdings" panose="05000000000000000000" pitchFamily="2" charset="2"/>
              </a:rPr>
              <a:t>1</a:t>
            </a:r>
            <a:r>
              <a:rPr kumimoji="1" lang="zh-CN" altLang="en-US" sz="2800" b="1" dirty="0">
                <a:latin typeface="Times New Roman" pitchFamily="18" charset="0"/>
                <a:sym typeface="Wingdings" panose="05000000000000000000" pitchFamily="2" charset="2"/>
              </a:rPr>
              <a:t>）</a:t>
            </a:r>
            <a:r>
              <a:rPr kumimoji="1" lang="en-US" altLang="zh-CN" sz="2800" b="1" dirty="0">
                <a:latin typeface="Times New Roman" pitchFamily="18" charset="0"/>
                <a:sym typeface="Wingdings" panose="05000000000000000000" pitchFamily="2" charset="2"/>
              </a:rPr>
              <a:t>z</a:t>
            </a:r>
            <a:r>
              <a:rPr kumimoji="1" lang="zh-CN" altLang="en-US" sz="2800" b="1" dirty="0">
                <a:latin typeface="Times New Roman" pitchFamily="18" charset="0"/>
                <a:sym typeface="Wingdings" panose="05000000000000000000" pitchFamily="2" charset="2"/>
              </a:rPr>
              <a:t>变化基本上都求对了；</a:t>
            </a:r>
            <a:endParaRPr kumimoji="1" lang="en-US" altLang="zh-CN" sz="2800" b="1" dirty="0">
              <a:latin typeface="Times New Roman" pitchFamily="18" charset="0"/>
              <a:sym typeface="Wingdings" panose="05000000000000000000" pitchFamily="2" charset="2"/>
            </a:endParaRPr>
          </a:p>
          <a:p>
            <a:pPr>
              <a:lnSpc>
                <a:spcPct val="140000"/>
              </a:lnSpc>
              <a:buSzPct val="80000"/>
              <a:buFont typeface="Wingdings" pitchFamily="2" charset="2"/>
              <a:buNone/>
            </a:pPr>
            <a:r>
              <a:rPr kumimoji="1" lang="en-US" altLang="zh-CN" sz="2800" b="1" dirty="0">
                <a:latin typeface="Times New Roman" pitchFamily="18" charset="0"/>
                <a:sym typeface="Wingdings" panose="05000000000000000000" pitchFamily="2" charset="2"/>
              </a:rPr>
              <a:t>       </a:t>
            </a:r>
            <a:r>
              <a:rPr kumimoji="1" lang="zh-CN" altLang="en-US" sz="2800" b="1" dirty="0">
                <a:latin typeface="Times New Roman" pitchFamily="18" charset="0"/>
                <a:sym typeface="Wingdings" panose="05000000000000000000" pitchFamily="2" charset="2"/>
              </a:rPr>
              <a:t>（</a:t>
            </a:r>
            <a:r>
              <a:rPr kumimoji="1" lang="en-US" altLang="zh-CN" sz="2800" b="1" dirty="0">
                <a:latin typeface="Times New Roman" pitchFamily="18" charset="0"/>
                <a:sym typeface="Wingdings" panose="05000000000000000000" pitchFamily="2" charset="2"/>
              </a:rPr>
              <a:t>2</a:t>
            </a:r>
            <a:r>
              <a:rPr kumimoji="1" lang="zh-CN" altLang="en-US" sz="2800" b="1" dirty="0">
                <a:latin typeface="Times New Roman" pitchFamily="18" charset="0"/>
                <a:sym typeface="Wingdings" panose="05000000000000000000" pitchFamily="2" charset="2"/>
              </a:rPr>
              <a:t>）零极点的画图法（部分同学没画）；</a:t>
            </a:r>
            <a:endParaRPr kumimoji="1" lang="en-US" altLang="zh-CN" sz="2800" b="1" dirty="0">
              <a:latin typeface="Times New Roman" pitchFamily="18" charset="0"/>
              <a:sym typeface="Wingdings" panose="05000000000000000000" pitchFamily="2" charset="2"/>
            </a:endParaRPr>
          </a:p>
          <a:p>
            <a:pPr>
              <a:lnSpc>
                <a:spcPct val="140000"/>
              </a:lnSpc>
              <a:buSzPct val="80000"/>
              <a:buFont typeface="Wingdings" pitchFamily="2" charset="2"/>
              <a:buNone/>
            </a:pPr>
            <a:r>
              <a:rPr kumimoji="1" lang="en-US" altLang="zh-CN" sz="2800" b="1" dirty="0">
                <a:latin typeface="Times New Roman" pitchFamily="18" charset="0"/>
                <a:sym typeface="Wingdings" panose="05000000000000000000" pitchFamily="2" charset="2"/>
              </a:rPr>
              <a:t>       </a:t>
            </a:r>
            <a:r>
              <a:rPr kumimoji="1" lang="zh-CN" altLang="en-US" sz="2800" b="1" dirty="0">
                <a:latin typeface="Times New Roman" pitchFamily="18" charset="0"/>
                <a:sym typeface="Wingdings" panose="05000000000000000000" pitchFamily="2" charset="2"/>
              </a:rPr>
              <a:t>（</a:t>
            </a:r>
            <a:r>
              <a:rPr kumimoji="1" lang="en-US" altLang="zh-CN" sz="2800" b="1" dirty="0">
                <a:latin typeface="Times New Roman" pitchFamily="18" charset="0"/>
                <a:sym typeface="Wingdings" panose="05000000000000000000" pitchFamily="2" charset="2"/>
              </a:rPr>
              <a:t>3</a:t>
            </a:r>
            <a:r>
              <a:rPr kumimoji="1" lang="zh-CN" altLang="en-US" sz="2800" b="1" dirty="0">
                <a:latin typeface="Times New Roman" pitchFamily="18" charset="0"/>
                <a:sym typeface="Wingdings" panose="05000000000000000000" pitchFamily="2" charset="2"/>
              </a:rPr>
              <a:t>）绝大多数同学将</a:t>
            </a:r>
            <a:r>
              <a:rPr kumimoji="1" lang="en-US" altLang="zh-CN" sz="2800" b="1" dirty="0">
                <a:latin typeface="Times New Roman" pitchFamily="18" charset="0"/>
                <a:sym typeface="Wingdings" panose="05000000000000000000" pitchFamily="2" charset="2"/>
              </a:rPr>
              <a:t>          </a:t>
            </a:r>
            <a:r>
              <a:rPr kumimoji="1" lang="zh-CN" altLang="en-US" sz="2800" b="1" dirty="0">
                <a:latin typeface="Times New Roman" pitchFamily="18" charset="0"/>
                <a:sym typeface="Wingdings" panose="05000000000000000000" pitchFamily="2" charset="2"/>
              </a:rPr>
              <a:t>认为零点。</a:t>
            </a:r>
            <a:r>
              <a:rPr kumimoji="1" lang="en-US" altLang="zh-CN" sz="2800" b="1" dirty="0">
                <a:latin typeface="Times New Roman" pitchFamily="18" charset="0"/>
                <a:sym typeface="Wingdings" panose="05000000000000000000" pitchFamily="2" charset="2"/>
              </a:rPr>
              <a:t> </a:t>
            </a:r>
            <a:endParaRPr kumimoji="1" lang="zh-CN" altLang="en-US" sz="2800" b="1" dirty="0">
              <a:latin typeface="Times New Roman" pitchFamily="18" charset="0"/>
            </a:endParaRPr>
          </a:p>
        </p:txBody>
      </p:sp>
      <p:graphicFrame>
        <p:nvGraphicFramePr>
          <p:cNvPr id="9" name="对象 8">
            <a:extLst>
              <a:ext uri="{FF2B5EF4-FFF2-40B4-BE49-F238E27FC236}">
                <a16:creationId xmlns:a16="http://schemas.microsoft.com/office/drawing/2014/main" id="{4A3E197A-6E34-F381-079B-F0990D65F5C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6750895"/>
              </p:ext>
            </p:extLst>
          </p:nvPr>
        </p:nvGraphicFramePr>
        <p:xfrm>
          <a:off x="4671159" y="5655121"/>
          <a:ext cx="885825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380880" imgH="126720" progId="Equation.DSMT4">
                  <p:embed/>
                </p:oleObj>
              </mc:Choice>
              <mc:Fallback>
                <p:oleObj name="Equation" r:id="rId20" imgW="380880" imgH="126720" progId="Equation.DSMT4">
                  <p:embed/>
                  <p:pic>
                    <p:nvPicPr>
                      <p:cNvPr id="2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1159" y="5655121"/>
                        <a:ext cx="885825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79115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600886" y="116632"/>
            <a:ext cx="7777162" cy="6524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EAEAE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30000"/>
              </a:lnSpc>
              <a:buSzPct val="80000"/>
            </a:pPr>
            <a:r>
              <a:rPr kumimoji="1" lang="en-US" altLang="zh-CN" sz="2800" b="1" dirty="0">
                <a:latin typeface="Times New Roman" pitchFamily="18" charset="0"/>
              </a:rPr>
              <a:t>2.3</a:t>
            </a:r>
            <a:r>
              <a:rPr kumimoji="1" lang="zh-CN" altLang="en-US" sz="2800" b="1" dirty="0">
                <a:latin typeface="Times New Roman" pitchFamily="18" charset="0"/>
              </a:rPr>
              <a:t>、求</a:t>
            </a:r>
            <a:r>
              <a:rPr kumimoji="1" lang="en-US" altLang="zh-CN" sz="2800" b="1" dirty="0">
                <a:latin typeface="Times New Roman" pitchFamily="18" charset="0"/>
              </a:rPr>
              <a:t>X(z)</a:t>
            </a:r>
            <a:r>
              <a:rPr kumimoji="1" lang="zh-CN" altLang="en-US" sz="2800" b="1" dirty="0">
                <a:latin typeface="Times New Roman" pitchFamily="18" charset="0"/>
              </a:rPr>
              <a:t>的反</a:t>
            </a:r>
            <a:r>
              <a:rPr kumimoji="1" lang="en-US" altLang="zh-CN" sz="2800" b="1" dirty="0">
                <a:latin typeface="Times New Roman" pitchFamily="18" charset="0"/>
              </a:rPr>
              <a:t>z</a:t>
            </a:r>
            <a:r>
              <a:rPr kumimoji="1" lang="zh-CN" altLang="en-US" sz="2800" b="1" dirty="0">
                <a:latin typeface="Times New Roman" pitchFamily="18" charset="0"/>
              </a:rPr>
              <a:t>变换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5668912"/>
              </p:ext>
            </p:extLst>
          </p:nvPr>
        </p:nvGraphicFramePr>
        <p:xfrm>
          <a:off x="1133475" y="836613"/>
          <a:ext cx="6375400" cy="1770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743200" imgH="761760" progId="Equation.DSMT4">
                  <p:embed/>
                </p:oleObj>
              </mc:Choice>
              <mc:Fallback>
                <p:oleObj name="Equation" r:id="rId2" imgW="2743200" imgH="7617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33475" y="836613"/>
                        <a:ext cx="6375400" cy="1770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374102" y="2420888"/>
            <a:ext cx="3384376" cy="628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EAEAE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buSzPct val="80000"/>
              <a:buFont typeface="Wingdings" pitchFamily="2" charset="2"/>
              <a:buNone/>
            </a:pPr>
            <a:r>
              <a:rPr kumimoji="1" lang="zh-CN" altLang="en-US" sz="2800" b="1" dirty="0">
                <a:latin typeface="Times New Roman" pitchFamily="18" charset="0"/>
              </a:rPr>
              <a:t>解：</a:t>
            </a: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6294784"/>
              </p:ext>
            </p:extLst>
          </p:nvPr>
        </p:nvGraphicFramePr>
        <p:xfrm>
          <a:off x="755576" y="2852936"/>
          <a:ext cx="3128962" cy="1770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46040" imgH="761760" progId="Equation.DSMT4">
                  <p:embed/>
                </p:oleObj>
              </mc:Choice>
              <mc:Fallback>
                <p:oleObj name="Equation" r:id="rId4" imgW="1346040" imgH="7617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576" y="2852936"/>
                        <a:ext cx="3128962" cy="1770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8999037"/>
              </p:ext>
            </p:extLst>
          </p:nvPr>
        </p:nvGraphicFramePr>
        <p:xfrm>
          <a:off x="5796136" y="4725144"/>
          <a:ext cx="3159125" cy="1770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358640" imgH="761760" progId="Equation.DSMT4">
                  <p:embed/>
                </p:oleObj>
              </mc:Choice>
              <mc:Fallback>
                <p:oleObj name="Equation" r:id="rId6" imgW="1358640" imgH="7617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6136" y="4725144"/>
                        <a:ext cx="3159125" cy="1770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4274263"/>
              </p:ext>
            </p:extLst>
          </p:nvPr>
        </p:nvGraphicFramePr>
        <p:xfrm>
          <a:off x="4067944" y="2852936"/>
          <a:ext cx="2420938" cy="1770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041120" imgH="761760" progId="Equation.DSMT4">
                  <p:embed/>
                </p:oleObj>
              </mc:Choice>
              <mc:Fallback>
                <p:oleObj name="Equation" r:id="rId8" imgW="1041120" imgH="7617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7944" y="2852936"/>
                        <a:ext cx="2420938" cy="1770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0128865"/>
              </p:ext>
            </p:extLst>
          </p:nvPr>
        </p:nvGraphicFramePr>
        <p:xfrm>
          <a:off x="471646" y="4725144"/>
          <a:ext cx="3189288" cy="1770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371600" imgH="761760" progId="Equation.DSMT4">
                  <p:embed/>
                </p:oleObj>
              </mc:Choice>
              <mc:Fallback>
                <p:oleObj name="Equation" r:id="rId10" imgW="1371600" imgH="7617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46" y="4725144"/>
                        <a:ext cx="3189288" cy="1770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8907069"/>
              </p:ext>
            </p:extLst>
          </p:nvPr>
        </p:nvGraphicFramePr>
        <p:xfrm>
          <a:off x="3635896" y="5157192"/>
          <a:ext cx="2214563" cy="1357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952200" imgH="583920" progId="Equation.DSMT4">
                  <p:embed/>
                </p:oleObj>
              </mc:Choice>
              <mc:Fallback>
                <p:oleObj name="Equation" r:id="rId12" imgW="952200" imgH="5839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5896" y="5157192"/>
                        <a:ext cx="2214563" cy="1357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36600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539552" y="3499605"/>
            <a:ext cx="3384376" cy="628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EAEAE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buSzPct val="80000"/>
              <a:buFont typeface="Wingdings" pitchFamily="2" charset="2"/>
              <a:buNone/>
            </a:pPr>
            <a:r>
              <a:rPr kumimoji="1" lang="zh-CN" altLang="en-US" sz="2800" b="1" dirty="0">
                <a:latin typeface="Times New Roman" pitchFamily="18" charset="0"/>
              </a:rPr>
              <a:t>收敛域为：</a:t>
            </a: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6215056"/>
              </p:ext>
            </p:extLst>
          </p:nvPr>
        </p:nvGraphicFramePr>
        <p:xfrm>
          <a:off x="611560" y="116632"/>
          <a:ext cx="3070225" cy="153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20480" imgH="660240" progId="Equation.DSMT4">
                  <p:embed/>
                </p:oleObj>
              </mc:Choice>
              <mc:Fallback>
                <p:oleObj name="Equation" r:id="rId2" imgW="1320480" imgH="6602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116632"/>
                        <a:ext cx="3070225" cy="1533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1753675"/>
              </p:ext>
            </p:extLst>
          </p:nvPr>
        </p:nvGraphicFramePr>
        <p:xfrm>
          <a:off x="2816225" y="3356992"/>
          <a:ext cx="1889125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812520" imgH="393480" progId="Equation.DSMT4">
                  <p:embed/>
                </p:oleObj>
              </mc:Choice>
              <mc:Fallback>
                <p:oleObj name="Equation" r:id="rId4" imgW="81252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6225" y="3356992"/>
                        <a:ext cx="1889125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0180647"/>
              </p:ext>
            </p:extLst>
          </p:nvPr>
        </p:nvGraphicFramePr>
        <p:xfrm>
          <a:off x="1691680" y="4221088"/>
          <a:ext cx="5283200" cy="1090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273040" imgH="469800" progId="Equation.DSMT4">
                  <p:embed/>
                </p:oleObj>
              </mc:Choice>
              <mc:Fallback>
                <p:oleObj name="Equation" r:id="rId6" imgW="2273040" imgH="469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1680" y="4221088"/>
                        <a:ext cx="5283200" cy="1090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539552" y="5373216"/>
            <a:ext cx="7920880" cy="624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EAEAE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buSzPct val="80000"/>
              <a:buFont typeface="Wingdings" pitchFamily="2" charset="2"/>
              <a:buNone/>
            </a:pPr>
            <a:r>
              <a:rPr kumimoji="1" lang="zh-CN" altLang="en-US" sz="2800" b="1" dirty="0">
                <a:latin typeface="Times New Roman" pitchFamily="18" charset="0"/>
              </a:rPr>
              <a:t>评： 基本都做对了。</a:t>
            </a:r>
          </a:p>
        </p:txBody>
      </p:sp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3185866"/>
              </p:ext>
            </p:extLst>
          </p:nvPr>
        </p:nvGraphicFramePr>
        <p:xfrm>
          <a:off x="4355976" y="1844824"/>
          <a:ext cx="3216275" cy="1770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384200" imgH="761760" progId="Equation.DSMT4">
                  <p:embed/>
                </p:oleObj>
              </mc:Choice>
              <mc:Fallback>
                <p:oleObj name="Equation" r:id="rId8" imgW="1384200" imgH="7617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5976" y="1844824"/>
                        <a:ext cx="3216275" cy="1770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6001473"/>
              </p:ext>
            </p:extLst>
          </p:nvPr>
        </p:nvGraphicFramePr>
        <p:xfrm>
          <a:off x="3707904" y="44624"/>
          <a:ext cx="1830388" cy="1947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787320" imgH="838080" progId="Equation.DSMT4">
                  <p:embed/>
                </p:oleObj>
              </mc:Choice>
              <mc:Fallback>
                <p:oleObj name="Equation" r:id="rId10" imgW="787320" imgH="8380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7904" y="44624"/>
                        <a:ext cx="1830388" cy="1947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0008397"/>
              </p:ext>
            </p:extLst>
          </p:nvPr>
        </p:nvGraphicFramePr>
        <p:xfrm>
          <a:off x="611560" y="1772816"/>
          <a:ext cx="3602038" cy="1770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549080" imgH="761760" progId="Equation.DSMT4">
                  <p:embed/>
                </p:oleObj>
              </mc:Choice>
              <mc:Fallback>
                <p:oleObj name="Equation" r:id="rId12" imgW="1549080" imgH="7617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1772816"/>
                        <a:ext cx="3602038" cy="1770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27398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7473</TotalTime>
  <Words>117</Words>
  <Application>Microsoft Office PowerPoint</Application>
  <PresentationFormat>全屏显示(4:3)</PresentationFormat>
  <Paragraphs>17</Paragraphs>
  <Slides>5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1" baseType="lpstr">
      <vt:lpstr>Arial</vt:lpstr>
      <vt:lpstr>Calibri</vt:lpstr>
      <vt:lpstr>Times New Roman</vt:lpstr>
      <vt:lpstr>Wingdings</vt:lpstr>
      <vt:lpstr>Office 主题​​</vt:lpstr>
      <vt:lpstr>Equation</vt:lpstr>
      <vt:lpstr>第四次作业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第一次作业</dc:title>
  <dc:creator>shhu</dc:creator>
  <cp:lastModifiedBy>宇婧 李</cp:lastModifiedBy>
  <cp:revision>68</cp:revision>
  <dcterms:created xsi:type="dcterms:W3CDTF">2014-09-24T02:09:33Z</dcterms:created>
  <dcterms:modified xsi:type="dcterms:W3CDTF">2023-10-08T06:50:45Z</dcterms:modified>
</cp:coreProperties>
</file>