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5" r:id="rId4"/>
    <p:sldId id="266" r:id="rId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8" d="100"/>
          <a:sy n="118" d="100"/>
        </p:scale>
        <p:origin x="47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13" Type="http://schemas.openxmlformats.org/officeDocument/2006/relationships/image" Target="../media/image13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12" Type="http://schemas.openxmlformats.org/officeDocument/2006/relationships/image" Target="../media/image12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11" Type="http://schemas.openxmlformats.org/officeDocument/2006/relationships/image" Target="../media/image11.wmf"/><Relationship Id="rId5" Type="http://schemas.openxmlformats.org/officeDocument/2006/relationships/image" Target="../media/image5.wmf"/><Relationship Id="rId10" Type="http://schemas.openxmlformats.org/officeDocument/2006/relationships/image" Target="../media/image10.wmf"/><Relationship Id="rId4" Type="http://schemas.openxmlformats.org/officeDocument/2006/relationships/image" Target="../media/image4.wmf"/><Relationship Id="rId9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4" Type="http://schemas.openxmlformats.org/officeDocument/2006/relationships/image" Target="../media/image2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1386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6762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5517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0508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3496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2560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7951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6451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0539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4404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4541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19673B-347F-4545-86F6-EC237C6BD723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467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8.wmf"/><Relationship Id="rId26" Type="http://schemas.openxmlformats.org/officeDocument/2006/relationships/image" Target="../media/image12.wmf"/><Relationship Id="rId3" Type="http://schemas.openxmlformats.org/officeDocument/2006/relationships/oleObject" Target="../embeddings/oleObject1.bin"/><Relationship Id="rId21" Type="http://schemas.openxmlformats.org/officeDocument/2006/relationships/oleObject" Target="../embeddings/oleObject10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wmf"/><Relationship Id="rId17" Type="http://schemas.openxmlformats.org/officeDocument/2006/relationships/oleObject" Target="../embeddings/oleObject8.bin"/><Relationship Id="rId25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7.wmf"/><Relationship Id="rId20" Type="http://schemas.openxmlformats.org/officeDocument/2006/relationships/image" Target="../media/image9.wmf"/><Relationship Id="rId29" Type="http://schemas.openxmlformats.org/officeDocument/2006/relationships/image" Target="../media/image14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5.bin"/><Relationship Id="rId24" Type="http://schemas.openxmlformats.org/officeDocument/2006/relationships/image" Target="../media/image11.wmf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23" Type="http://schemas.openxmlformats.org/officeDocument/2006/relationships/oleObject" Target="../embeddings/oleObject11.bin"/><Relationship Id="rId28" Type="http://schemas.openxmlformats.org/officeDocument/2006/relationships/image" Target="../media/image13.wmf"/><Relationship Id="rId10" Type="http://schemas.openxmlformats.org/officeDocument/2006/relationships/image" Target="../media/image4.wmf"/><Relationship Id="rId19" Type="http://schemas.openxmlformats.org/officeDocument/2006/relationships/oleObject" Target="../embeddings/oleObject9.bin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6.wmf"/><Relationship Id="rId22" Type="http://schemas.openxmlformats.org/officeDocument/2006/relationships/image" Target="../media/image10.wmf"/><Relationship Id="rId27" Type="http://schemas.openxmlformats.org/officeDocument/2006/relationships/oleObject" Target="../embeddings/oleObject13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12" Type="http://schemas.openxmlformats.org/officeDocument/2006/relationships/image" Target="../media/image1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6.wmf"/><Relationship Id="rId11" Type="http://schemas.openxmlformats.org/officeDocument/2006/relationships/oleObject" Target="../embeddings/oleObject18.bin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18.wmf"/><Relationship Id="rId4" Type="http://schemas.openxmlformats.org/officeDocument/2006/relationships/image" Target="../media/image15.wmf"/><Relationship Id="rId9" Type="http://schemas.openxmlformats.org/officeDocument/2006/relationships/oleObject" Target="../embeddings/oleObject17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20.bin"/><Relationship Id="rId10" Type="http://schemas.openxmlformats.org/officeDocument/2006/relationships/image" Target="../media/image23.wmf"/><Relationship Id="rId4" Type="http://schemas.openxmlformats.org/officeDocument/2006/relationships/image" Target="../media/image20.wmf"/><Relationship Id="rId9" Type="http://schemas.openxmlformats.org/officeDocument/2006/relationships/oleObject" Target="../embeddings/oleObject2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3568" y="836712"/>
            <a:ext cx="7772400" cy="1470025"/>
          </a:xfrm>
        </p:spPr>
        <p:txBody>
          <a:bodyPr/>
          <a:lstStyle/>
          <a:p>
            <a:r>
              <a:rPr lang="zh-CN" altLang="en-US" dirty="0"/>
              <a:t>第三次作业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63688" y="2204864"/>
            <a:ext cx="6400800" cy="1752600"/>
          </a:xfrm>
        </p:spPr>
        <p:txBody>
          <a:bodyPr>
            <a:normAutofit/>
          </a:bodyPr>
          <a:lstStyle/>
          <a:p>
            <a:pPr algn="l">
              <a:lnSpc>
                <a:spcPct val="200000"/>
              </a:lnSpc>
            </a:pPr>
            <a:r>
              <a:rPr lang="en-US" altLang="zh-C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1.11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1.15</a:t>
            </a:r>
            <a:endParaRPr lang="zh-CN" alt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06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36057" y="2132856"/>
            <a:ext cx="7144255" cy="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>
                <a:latin typeface="Times New Roman" pitchFamily="18" charset="0"/>
              </a:rPr>
              <a:t>解：按照线性卷积变换的定义求</a:t>
            </a:r>
          </a:p>
        </p:txBody>
      </p:sp>
      <p:graphicFrame>
        <p:nvGraphicFramePr>
          <p:cNvPr id="4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1168219"/>
              </p:ext>
            </p:extLst>
          </p:nvPr>
        </p:nvGraphicFramePr>
        <p:xfrm>
          <a:off x="171454" y="3041279"/>
          <a:ext cx="2354262" cy="465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Equation" r:id="rId3" imgW="1028520" imgH="203040" progId="Equation.DSMT4">
                  <p:embed/>
                </p:oleObj>
              </mc:Choice>
              <mc:Fallback>
                <p:oleObj name="Equation" r:id="rId3" imgW="1028520" imgH="203040" progId="Equation.DSMT4">
                  <p:embed/>
                  <p:pic>
                    <p:nvPicPr>
                      <p:cNvPr id="4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54" y="3041279"/>
                        <a:ext cx="2354262" cy="465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组合 2"/>
          <p:cNvGrpSpPr/>
          <p:nvPr/>
        </p:nvGrpSpPr>
        <p:grpSpPr>
          <a:xfrm>
            <a:off x="220220" y="144225"/>
            <a:ext cx="8658369" cy="1949252"/>
            <a:chOff x="220220" y="144225"/>
            <a:chExt cx="8658369" cy="1949252"/>
          </a:xfrm>
        </p:grpSpPr>
        <p:sp>
          <p:nvSpPr>
            <p:cNvPr id="4" name="Rectangle 2"/>
            <p:cNvSpPr>
              <a:spLocks noChangeArrowheads="1"/>
            </p:cNvSpPr>
            <p:nvPr/>
          </p:nvSpPr>
          <p:spPr bwMode="auto">
            <a:xfrm>
              <a:off x="220220" y="144225"/>
              <a:ext cx="8339546" cy="6524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EAEAEA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buSzPct val="80000"/>
              </a:pPr>
              <a:r>
                <a:rPr kumimoji="1" lang="en-US" altLang="zh-CN" sz="2800" b="1" dirty="0">
                  <a:latin typeface="Times New Roman" pitchFamily="18" charset="0"/>
                </a:rPr>
                <a:t>1.11</a:t>
              </a:r>
              <a:r>
                <a:rPr kumimoji="1" lang="zh-CN" altLang="en-US" sz="2800" b="1" dirty="0">
                  <a:latin typeface="Times New Roman" pitchFamily="18" charset="0"/>
                </a:rPr>
                <a:t> 一个</a:t>
              </a:r>
              <a:r>
                <a:rPr kumimoji="1" lang="en-US" altLang="zh-CN" sz="2800" b="1" dirty="0">
                  <a:latin typeface="Times New Roman" pitchFamily="18" charset="0"/>
                </a:rPr>
                <a:t>LSI</a:t>
              </a:r>
              <a:r>
                <a:rPr kumimoji="1" lang="zh-CN" altLang="en-US" sz="2800" b="1" dirty="0">
                  <a:latin typeface="Times New Roman" pitchFamily="18" charset="0"/>
                </a:rPr>
                <a:t>系统的单位冲激响应为</a:t>
              </a:r>
            </a:p>
          </p:txBody>
        </p:sp>
        <p:graphicFrame>
          <p:nvGraphicFramePr>
            <p:cNvPr id="6" name="Object 5"/>
            <p:cNvGraphicFramePr>
              <a:graphicFrameLocks noChangeAspect="1"/>
            </p:cNvGraphicFramePr>
            <p:nvPr/>
          </p:nvGraphicFramePr>
          <p:xfrm>
            <a:off x="374600" y="949141"/>
            <a:ext cx="3189287" cy="536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7" name="Equation" r:id="rId5" imgW="1282680" imgH="215640" progId="Equation.DSMT4">
                    <p:embed/>
                  </p:oleObj>
                </mc:Choice>
                <mc:Fallback>
                  <p:oleObj name="Equation" r:id="rId5" imgW="1282680" imgH="215640" progId="Equation.DSMT4">
                    <p:embed/>
                    <p:pic>
                      <p:nvPicPr>
                        <p:cNvPr id="6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24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4600" y="949141"/>
                          <a:ext cx="3189287" cy="5365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" name="Object 5"/>
            <p:cNvGraphicFramePr>
              <a:graphicFrameLocks noChangeAspect="1"/>
            </p:cNvGraphicFramePr>
            <p:nvPr/>
          </p:nvGraphicFramePr>
          <p:xfrm>
            <a:off x="6003688" y="211915"/>
            <a:ext cx="2527300" cy="568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8" name="Equation" r:id="rId7" imgW="1015920" imgH="228600" progId="Equation.DSMT4">
                    <p:embed/>
                  </p:oleObj>
                </mc:Choice>
                <mc:Fallback>
                  <p:oleObj name="Equation" r:id="rId7" imgW="1015920" imgH="228600" progId="Equation.DSMT4">
                    <p:embed/>
                    <p:pic>
                      <p:nvPicPr>
                        <p:cNvPr id="14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24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03688" y="211915"/>
                          <a:ext cx="2527300" cy="5683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3563888" y="776756"/>
              <a:ext cx="4525714" cy="6955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EAEAEA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40000"/>
                </a:lnSpc>
                <a:buSzPct val="80000"/>
                <a:buFont typeface="Wingdings" pitchFamily="2" charset="2"/>
                <a:buNone/>
              </a:pPr>
              <a:r>
                <a:rPr kumimoji="1" lang="zh-CN" altLang="en-US" sz="2800" b="1" dirty="0">
                  <a:latin typeface="Times New Roman" pitchFamily="18" charset="0"/>
                </a:rPr>
                <a:t>设输入为</a:t>
              </a:r>
            </a:p>
          </p:txBody>
        </p:sp>
        <p:graphicFrame>
          <p:nvGraphicFramePr>
            <p:cNvPr id="16" name="Object 5"/>
            <p:cNvGraphicFramePr>
              <a:graphicFrameLocks noChangeAspect="1"/>
            </p:cNvGraphicFramePr>
            <p:nvPr/>
          </p:nvGraphicFramePr>
          <p:xfrm>
            <a:off x="5281289" y="868484"/>
            <a:ext cx="2527300" cy="568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9" name="Equation" r:id="rId9" imgW="1015920" imgH="228600" progId="Equation.DSMT4">
                    <p:embed/>
                  </p:oleObj>
                </mc:Choice>
                <mc:Fallback>
                  <p:oleObj name="Equation" r:id="rId9" imgW="1015920" imgH="228600" progId="Equation.DSMT4">
                    <p:embed/>
                    <p:pic>
                      <p:nvPicPr>
                        <p:cNvPr id="16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24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81289" y="868484"/>
                          <a:ext cx="2527300" cy="5683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" name="Object 5"/>
            <p:cNvGraphicFramePr>
              <a:graphicFrameLocks noChangeAspect="1"/>
            </p:cNvGraphicFramePr>
            <p:nvPr/>
          </p:nvGraphicFramePr>
          <p:xfrm>
            <a:off x="393700" y="1547813"/>
            <a:ext cx="3157538" cy="536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0" name="Equation" r:id="rId11" imgW="1269720" imgH="215640" progId="Equation.DSMT4">
                    <p:embed/>
                  </p:oleObj>
                </mc:Choice>
                <mc:Fallback>
                  <p:oleObj name="Equation" r:id="rId11" imgW="1269720" imgH="215640" progId="Equation.DSMT4">
                    <p:embed/>
                    <p:pic>
                      <p:nvPicPr>
                        <p:cNvPr id="17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24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3700" y="1547813"/>
                          <a:ext cx="3157538" cy="5365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3563887" y="1397902"/>
              <a:ext cx="5161091" cy="6955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EAEAEA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40000"/>
                </a:lnSpc>
                <a:buSzPct val="80000"/>
                <a:buFont typeface="Wingdings" pitchFamily="2" charset="2"/>
                <a:buNone/>
              </a:pPr>
              <a:r>
                <a:rPr kumimoji="1" lang="zh-CN" altLang="en-US" sz="2800" b="1" dirty="0">
                  <a:latin typeface="Times New Roman" pitchFamily="18" charset="0"/>
                </a:rPr>
                <a:t>试求         通过        系统后的</a:t>
              </a:r>
            </a:p>
          </p:txBody>
        </p:sp>
        <p:graphicFrame>
          <p:nvGraphicFramePr>
            <p:cNvPr id="19" name="Object 5"/>
            <p:cNvGraphicFramePr>
              <a:graphicFrameLocks noChangeAspect="1"/>
            </p:cNvGraphicFramePr>
            <p:nvPr/>
          </p:nvGraphicFramePr>
          <p:xfrm>
            <a:off x="8089602" y="1517398"/>
            <a:ext cx="788987" cy="504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1" name="Equation" r:id="rId13" imgW="317160" imgH="203040" progId="Equation.DSMT4">
                    <p:embed/>
                  </p:oleObj>
                </mc:Choice>
                <mc:Fallback>
                  <p:oleObj name="Equation" r:id="rId13" imgW="317160" imgH="203040" progId="Equation.DSMT4">
                    <p:embed/>
                    <p:pic>
                      <p:nvPicPr>
                        <p:cNvPr id="19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lum bright="-24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89602" y="1517398"/>
                          <a:ext cx="788987" cy="5048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" name="Object 5"/>
            <p:cNvGraphicFramePr>
              <a:graphicFrameLocks noChangeAspect="1"/>
            </p:cNvGraphicFramePr>
            <p:nvPr/>
          </p:nvGraphicFramePr>
          <p:xfrm>
            <a:off x="5858204" y="1497972"/>
            <a:ext cx="788987" cy="504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2" name="Equation" r:id="rId15" imgW="317160" imgH="203040" progId="Equation.DSMT4">
                    <p:embed/>
                  </p:oleObj>
                </mc:Choice>
                <mc:Fallback>
                  <p:oleObj name="Equation" r:id="rId15" imgW="317160" imgH="203040" progId="Equation.DSMT4">
                    <p:embed/>
                    <p:pic>
                      <p:nvPicPr>
                        <p:cNvPr id="2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lum bright="-24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58204" y="1497972"/>
                          <a:ext cx="788987" cy="5048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" name="Object 5"/>
            <p:cNvGraphicFramePr>
              <a:graphicFrameLocks noChangeAspect="1"/>
            </p:cNvGraphicFramePr>
            <p:nvPr/>
          </p:nvGraphicFramePr>
          <p:xfrm>
            <a:off x="4385391" y="1479814"/>
            <a:ext cx="788987" cy="504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3" name="Equation" r:id="rId17" imgW="317160" imgH="203040" progId="Equation.DSMT4">
                    <p:embed/>
                  </p:oleObj>
                </mc:Choice>
                <mc:Fallback>
                  <p:oleObj name="Equation" r:id="rId17" imgW="317160" imgH="203040" progId="Equation.DSMT4">
                    <p:embed/>
                    <p:pic>
                      <p:nvPicPr>
                        <p:cNvPr id="21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lum bright="-24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85391" y="1479814"/>
                          <a:ext cx="788987" cy="5048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5076961"/>
              </p:ext>
            </p:extLst>
          </p:nvPr>
        </p:nvGraphicFramePr>
        <p:xfrm>
          <a:off x="2760802" y="3753280"/>
          <a:ext cx="5405437" cy="162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Equation" r:id="rId19" imgW="2361960" imgH="711000" progId="Equation.DSMT4">
                  <p:embed/>
                </p:oleObj>
              </mc:Choice>
              <mc:Fallback>
                <p:oleObj name="Equation" r:id="rId19" imgW="2361960" imgH="711000" progId="Equation.DSMT4">
                  <p:embed/>
                  <p:pic>
                    <p:nvPicPr>
                      <p:cNvPr id="2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0802" y="3753280"/>
                        <a:ext cx="5405437" cy="1624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5455427"/>
              </p:ext>
            </p:extLst>
          </p:nvPr>
        </p:nvGraphicFramePr>
        <p:xfrm>
          <a:off x="2502481" y="2780928"/>
          <a:ext cx="2819400" cy="985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Equation" r:id="rId21" imgW="1231560" imgH="431640" progId="Equation.DSMT4">
                  <p:embed/>
                </p:oleObj>
              </mc:Choice>
              <mc:Fallback>
                <p:oleObj name="Equation" r:id="rId21" imgW="1231560" imgH="431640" progId="Equation.DSMT4">
                  <p:embed/>
                  <p:pic>
                    <p:nvPicPr>
                      <p:cNvPr id="24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2481" y="2780928"/>
                        <a:ext cx="2819400" cy="985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0008925"/>
              </p:ext>
            </p:extLst>
          </p:nvPr>
        </p:nvGraphicFramePr>
        <p:xfrm>
          <a:off x="5320466" y="2805953"/>
          <a:ext cx="1773238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Equation" r:id="rId23" imgW="774360" imgH="431640" progId="Equation.DSMT4">
                  <p:embed/>
                </p:oleObj>
              </mc:Choice>
              <mc:Fallback>
                <p:oleObj name="Equation" r:id="rId23" imgW="774360" imgH="431640" progId="Equation.DSMT4">
                  <p:embed/>
                  <p:pic>
                    <p:nvPicPr>
                      <p:cNvPr id="2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0466" y="2805953"/>
                        <a:ext cx="1773238" cy="987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2240018"/>
              </p:ext>
            </p:extLst>
          </p:nvPr>
        </p:nvGraphicFramePr>
        <p:xfrm>
          <a:off x="7033722" y="2800474"/>
          <a:ext cx="2006600" cy="985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Equation" r:id="rId25" imgW="876240" imgH="431640" progId="Equation.DSMT4">
                  <p:embed/>
                </p:oleObj>
              </mc:Choice>
              <mc:Fallback>
                <p:oleObj name="Equation" r:id="rId25" imgW="876240" imgH="431640" progId="Equation.DSMT4">
                  <p:embed/>
                  <p:pic>
                    <p:nvPicPr>
                      <p:cNvPr id="2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33722" y="2800474"/>
                        <a:ext cx="2006600" cy="985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2903781"/>
              </p:ext>
            </p:extLst>
          </p:nvPr>
        </p:nvGraphicFramePr>
        <p:xfrm>
          <a:off x="843102" y="3979614"/>
          <a:ext cx="19177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Equation" r:id="rId27" imgW="838080" imgH="469800" progId="Equation.DSMT4">
                  <p:embed/>
                </p:oleObj>
              </mc:Choice>
              <mc:Fallback>
                <p:oleObj name="Equation" r:id="rId27" imgW="838080" imgH="469800" progId="Equation.DSMT4">
                  <p:embed/>
                  <p:pic>
                    <p:nvPicPr>
                      <p:cNvPr id="28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3102" y="3979614"/>
                        <a:ext cx="19177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22" name="Rectangle 4"/>
              <p:cNvSpPr>
                <a:spLocks noChangeArrowheads="1"/>
              </p:cNvSpPr>
              <p:nvPr/>
            </p:nvSpPr>
            <p:spPr bwMode="auto">
              <a:xfrm>
                <a:off x="250313" y="5275057"/>
                <a:ext cx="8804265" cy="14999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FF0000"/>
                    </a:solidFill>
                  </a14:hiddenFill>
                </a:ext>
                <a:ext uri="{91240B29-F687-4F45-9708-019B960494DF}">
                  <a14:hiddenLine w="12700">
                    <a:solidFill>
                      <a:srgbClr val="EAEAEA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sy="50000" kx="2115830" algn="bl" rotWithShape="0">
                        <a:srgbClr val="C0C0C0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lnSpc>
                    <a:spcPct val="140000"/>
                  </a:lnSpc>
                  <a:buSzPct val="80000"/>
                  <a:buFont typeface="Wingdings" pitchFamily="2" charset="2"/>
                  <a:buNone/>
                </a:pPr>
                <a:r>
                  <a:rPr kumimoji="1" lang="zh-CN" altLang="en-US" sz="2800" b="1" dirty="0">
                    <a:latin typeface="Times New Roman" pitchFamily="18" charset="0"/>
                  </a:rPr>
                  <a:t>评</a:t>
                </a:r>
                <a:r>
                  <a:rPr kumimoji="1" lang="zh-CN" altLang="en-US" sz="2800" b="1" dirty="0" smtClean="0">
                    <a:latin typeface="Times New Roman" pitchFamily="18" charset="0"/>
                  </a:rPr>
                  <a:t>：有同学</a:t>
                </a:r>
                <a:r>
                  <a:rPr kumimoji="1" lang="en-US" altLang="zh-CN" sz="2800" b="1" dirty="0">
                    <a:latin typeface="Times New Roman" pitchFamily="18" charset="0"/>
                  </a:rPr>
                  <a:t>a</a:t>
                </a:r>
                <a:r>
                  <a:rPr kumimoji="1" lang="zh-CN" altLang="en-US" sz="2800" b="1" dirty="0">
                    <a:latin typeface="Times New Roman" pitchFamily="18" charset="0"/>
                  </a:rPr>
                  <a:t>≠</a:t>
                </a:r>
                <a:r>
                  <a:rPr kumimoji="1" lang="en-US" altLang="zh-CN" sz="2800" b="1" dirty="0">
                    <a:latin typeface="Times New Roman" pitchFamily="18" charset="0"/>
                  </a:rPr>
                  <a:t>b</a:t>
                </a:r>
                <a:r>
                  <a:rPr kumimoji="1" lang="zh-CN" altLang="en-US" sz="2800" b="1" dirty="0">
                    <a:latin typeface="Times New Roman" pitchFamily="18" charset="0"/>
                  </a:rPr>
                  <a:t>时写作</a:t>
                </a:r>
                <a14:m>
                  <m:oMath xmlns:m="http://schemas.openxmlformats.org/officeDocument/2006/math">
                    <m:r>
                      <a:rPr kumimoji="1" lang="en-US" altLang="zh-CN" sz="2800" b="1" i="0" smtClean="0"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kumimoji="1" lang="en-US" altLang="zh-CN" sz="28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zh-CN" sz="28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</m:num>
                      <m:den>
                        <m:r>
                          <a:rPr kumimoji="1" lang="en-US" altLang="zh-CN" sz="28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kumimoji="1" lang="en-US" altLang="zh-CN" sz="28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kumimoji="1" lang="en-US" altLang="zh-CN" sz="28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</m:den>
                    </m:f>
                    <m:sSup>
                      <m:sSupPr>
                        <m:ctrlPr>
                          <a:rPr kumimoji="1" lang="en-US" altLang="zh-CN" sz="28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sz="28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kumimoji="1" lang="en-US" altLang="zh-CN" sz="2800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  <m:r>
                      <a:rPr kumimoji="1" lang="en-US" altLang="zh-CN" sz="2800" b="1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kumimoji="1" lang="en-US" altLang="zh-CN" sz="2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zh-CN" sz="2800" b="1" i="1">
                            <a:latin typeface="Cambria Math" panose="02040503050406030204" pitchFamily="18" charset="0"/>
                          </a:rPr>
                          <m:t>𝒂</m:t>
                        </m:r>
                      </m:num>
                      <m:den>
                        <m:r>
                          <a:rPr kumimoji="1" lang="en-US" altLang="zh-CN" sz="2800" b="1" i="1"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kumimoji="1" lang="en-US" altLang="zh-CN" sz="2800" b="1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kumimoji="1" lang="en-US" altLang="zh-CN" sz="2800" b="1" i="1">
                            <a:latin typeface="Cambria Math" panose="02040503050406030204" pitchFamily="18" charset="0"/>
                          </a:rPr>
                          <m:t>𝒃</m:t>
                        </m:r>
                      </m:den>
                    </m:f>
                    <m:sSup>
                      <m:sSupPr>
                        <m:ctrlPr>
                          <a:rPr kumimoji="1" lang="en-US" altLang="zh-CN" sz="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sz="28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  <m:sup>
                        <m:r>
                          <a:rPr kumimoji="1" lang="en-US" altLang="zh-CN" sz="2800" b="1" i="1"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  <m:r>
                      <a:rPr kumimoji="1" lang="en-US" altLang="zh-CN" sz="2800" b="1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kumimoji="1" lang="en-US" altLang="zh-CN" sz="2800" b="1" i="1" smtClean="0">
                        <a:latin typeface="Cambria Math" panose="02040503050406030204" pitchFamily="18" charset="0"/>
                      </a:rPr>
                      <m:t>𝒖</m:t>
                    </m:r>
                    <m:r>
                      <a:rPr kumimoji="1" lang="en-US" altLang="zh-CN" sz="2800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kumimoji="1" lang="en-US" altLang="zh-CN" sz="2800" b="1" i="1" smtClean="0">
                        <a:latin typeface="Cambria Math" panose="02040503050406030204" pitchFamily="18" charset="0"/>
                      </a:rPr>
                      <m:t>𝒏</m:t>
                    </m:r>
                    <m:r>
                      <a:rPr kumimoji="1" lang="en-US" altLang="zh-CN" sz="2800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kumimoji="1" lang="en-US" altLang="zh-CN" sz="2800" b="1" dirty="0">
                  <a:latin typeface="Times New Roman" pitchFamily="18" charset="0"/>
                </a:endParaRPr>
              </a:p>
              <a:p>
                <a:pPr>
                  <a:lnSpc>
                    <a:spcPct val="140000"/>
                  </a:lnSpc>
                  <a:buSzPct val="80000"/>
                  <a:buFont typeface="Wingdings" pitchFamily="2" charset="2"/>
                  <a:buNone/>
                </a:pPr>
                <a:r>
                  <a:rPr kumimoji="1" lang="zh-CN" altLang="en-US" sz="2800" b="1" dirty="0">
                    <a:latin typeface="Times New Roman" pitchFamily="18" charset="0"/>
                  </a:rPr>
                  <a:t>注意不要记错等比数列求和公式</a:t>
                </a:r>
              </a:p>
            </p:txBody>
          </p:sp>
        </mc:Choice>
        <mc:Fallback>
          <p:sp>
            <p:nvSpPr>
              <p:cNvPr id="22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0313" y="5275057"/>
                <a:ext cx="8804265" cy="1499962"/>
              </a:xfrm>
              <a:prstGeom prst="rect">
                <a:avLst/>
              </a:prstGeom>
              <a:blipFill>
                <a:blip r:embed="rId29"/>
                <a:stretch>
                  <a:fillRect l="-1385" b="-447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EAEAEA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sy="50000" kx="2115830" algn="bl" rotWithShape="0">
                        <a:srgbClr val="C0C0C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7667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352512" y="697984"/>
            <a:ext cx="8323944" cy="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en-US" altLang="zh-CN" sz="2800" b="1" dirty="0">
                <a:latin typeface="Times New Roman" pitchFamily="18" charset="0"/>
              </a:rPr>
              <a:t>1.15</a:t>
            </a:r>
            <a:r>
              <a:rPr kumimoji="1" lang="zh-CN" altLang="en-US" sz="2800" b="1" dirty="0">
                <a:latin typeface="Times New Roman" pitchFamily="18" charset="0"/>
              </a:rPr>
              <a:t>、理想抽样，抽样频率              </a:t>
            </a:r>
            <a:r>
              <a:rPr kumimoji="1" lang="en-US" altLang="zh-CN" sz="2800" b="1" dirty="0">
                <a:latin typeface="Times New Roman" pitchFamily="18" charset="0"/>
              </a:rPr>
              <a:t>, </a:t>
            </a:r>
            <a:r>
              <a:rPr kumimoji="1" lang="zh-CN" altLang="en-US" sz="2800" b="1" dirty="0">
                <a:latin typeface="Times New Roman" pitchFamily="18" charset="0"/>
              </a:rPr>
              <a:t>抽样后信号</a:t>
            </a:r>
          </a:p>
        </p:txBody>
      </p:sp>
      <p:graphicFrame>
        <p:nvGraphicFramePr>
          <p:cNvPr id="10" name="Object 5"/>
          <p:cNvGraphicFramePr>
            <a:graphicFrameLocks noChangeAspect="1"/>
          </p:cNvGraphicFramePr>
          <p:nvPr/>
        </p:nvGraphicFramePr>
        <p:xfrm>
          <a:off x="4638700" y="795061"/>
          <a:ext cx="1268413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Equation" r:id="rId3" imgW="545760" imgH="228600" progId="Equation.DSMT4">
                  <p:embed/>
                </p:oleObj>
              </mc:Choice>
              <mc:Fallback>
                <p:oleObj name="Equation" r:id="rId3" imgW="545760" imgH="228600" progId="Equation.DSMT4">
                  <p:embed/>
                  <p:pic>
                    <p:nvPicPr>
                      <p:cNvPr id="1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8700" y="795061"/>
                        <a:ext cx="1268413" cy="531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1178407" y="1490072"/>
            <a:ext cx="7963903" cy="624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</a:pPr>
            <a:r>
              <a:rPr kumimoji="1" lang="zh-CN" altLang="en-US" sz="2800" b="1" dirty="0">
                <a:latin typeface="Times New Roman" pitchFamily="18" charset="0"/>
              </a:rPr>
              <a:t>经过理想低通滤波器                 还原，</a:t>
            </a:r>
          </a:p>
        </p:txBody>
      </p:sp>
      <p:graphicFrame>
        <p:nvGraphicFramePr>
          <p:cNvPr id="16" name="Object 5"/>
          <p:cNvGraphicFramePr>
            <a:graphicFrameLocks noChangeAspect="1"/>
          </p:cNvGraphicFramePr>
          <p:nvPr/>
        </p:nvGraphicFramePr>
        <p:xfrm>
          <a:off x="4644008" y="1582884"/>
          <a:ext cx="1238250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Equation" r:id="rId5" imgW="533160" imgH="228600" progId="Equation.DSMT4">
                  <p:embed/>
                </p:oleObj>
              </mc:Choice>
              <mc:Fallback>
                <p:oleObj name="Equation" r:id="rId5" imgW="533160" imgH="228600" progId="Equation.DSMT4">
                  <p:embed/>
                  <p:pic>
                    <p:nvPicPr>
                      <p:cNvPr id="1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4008" y="1582884"/>
                        <a:ext cx="1238250" cy="531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5"/>
          <p:cNvGraphicFramePr>
            <a:graphicFrameLocks noChangeAspect="1"/>
          </p:cNvGraphicFramePr>
          <p:nvPr/>
        </p:nvGraphicFramePr>
        <p:xfrm>
          <a:off x="2627784" y="2282160"/>
          <a:ext cx="4127500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Equation" r:id="rId7" imgW="1777680" imgH="457200" progId="Equation.DSMT4">
                  <p:embed/>
                </p:oleObj>
              </mc:Choice>
              <mc:Fallback>
                <p:oleObj name="Equation" r:id="rId7" imgW="1777680" imgH="457200" progId="Equation.DSMT4">
                  <p:embed/>
                  <p:pic>
                    <p:nvPicPr>
                      <p:cNvPr id="18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4" y="2282160"/>
                        <a:ext cx="4127500" cy="106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467544" y="3434288"/>
            <a:ext cx="7963903" cy="628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>
                <a:latin typeface="Times New Roman" pitchFamily="18" charset="0"/>
              </a:rPr>
              <a:t>问：输入信号                                                            </a:t>
            </a:r>
          </a:p>
        </p:txBody>
      </p:sp>
      <p:graphicFrame>
        <p:nvGraphicFramePr>
          <p:cNvPr id="20" name="Object 5"/>
          <p:cNvGraphicFramePr>
            <a:graphicFrameLocks noChangeAspect="1"/>
          </p:cNvGraphicFramePr>
          <p:nvPr/>
        </p:nvGraphicFramePr>
        <p:xfrm>
          <a:off x="2843808" y="3555572"/>
          <a:ext cx="5276850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Equation" r:id="rId9" imgW="2273040" imgH="228600" progId="Equation.DSMT4">
                  <p:embed/>
                </p:oleObj>
              </mc:Choice>
              <mc:Fallback>
                <p:oleObj name="Equation" r:id="rId9" imgW="2273040" imgH="228600" progId="Equation.DSMT4">
                  <p:embed/>
                  <p:pic>
                    <p:nvPicPr>
                      <p:cNvPr id="2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3555572"/>
                        <a:ext cx="5276850" cy="531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483883" y="4074399"/>
            <a:ext cx="7963903" cy="1298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>
                <a:latin typeface="Times New Roman" pitchFamily="18" charset="0"/>
              </a:rPr>
              <a:t>经过理想低通滤波器的输出                           有无失真？为什么？</a:t>
            </a:r>
          </a:p>
        </p:txBody>
      </p:sp>
      <p:graphicFrame>
        <p:nvGraphicFramePr>
          <p:cNvPr id="22" name="Object 5"/>
          <p:cNvGraphicFramePr>
            <a:graphicFrameLocks noChangeAspect="1"/>
          </p:cNvGraphicFramePr>
          <p:nvPr/>
        </p:nvGraphicFramePr>
        <p:xfrm>
          <a:off x="5076056" y="4207749"/>
          <a:ext cx="2005012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Equation" r:id="rId11" imgW="863280" imgH="228600" progId="Equation.DSMT4">
                  <p:embed/>
                </p:oleObj>
              </mc:Choice>
              <mc:Fallback>
                <p:oleObj name="Equation" r:id="rId11" imgW="863280" imgH="228600" progId="Equation.DSMT4">
                  <p:embed/>
                  <p:pic>
                    <p:nvPicPr>
                      <p:cNvPr id="22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056" y="4207749"/>
                        <a:ext cx="2005012" cy="531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4938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352512" y="332656"/>
            <a:ext cx="7963903" cy="1298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>
                <a:latin typeface="Times New Roman" pitchFamily="18" charset="0"/>
              </a:rPr>
              <a:t>解：抽样定理：抽样频率大于等于信号最高频率的</a:t>
            </a:r>
            <a:r>
              <a:rPr kumimoji="1" lang="en-US" altLang="zh-CN" sz="2800" b="1" dirty="0">
                <a:latin typeface="Times New Roman" pitchFamily="18" charset="0"/>
              </a:rPr>
              <a:t>2</a:t>
            </a:r>
            <a:r>
              <a:rPr kumimoji="1" lang="zh-CN" altLang="en-US" sz="2800" b="1" dirty="0">
                <a:latin typeface="Times New Roman" pitchFamily="18" charset="0"/>
              </a:rPr>
              <a:t>倍，无失真。否则，有失真。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pPr/>
              <a:t>4</a:t>
            </a:fld>
            <a:endParaRPr lang="zh-CN" altLang="en-US" dirty="0"/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483883" y="2754515"/>
            <a:ext cx="7963903" cy="628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>
                <a:latin typeface="Times New Roman" pitchFamily="18" charset="0"/>
              </a:rPr>
              <a:t>故，输出                    无失真！  </a:t>
            </a:r>
          </a:p>
        </p:txBody>
      </p:sp>
      <p:graphicFrame>
        <p:nvGraphicFramePr>
          <p:cNvPr id="20" name="Object 5"/>
          <p:cNvGraphicFramePr>
            <a:graphicFrameLocks noChangeAspect="1"/>
          </p:cNvGraphicFramePr>
          <p:nvPr/>
        </p:nvGraphicFramePr>
        <p:xfrm>
          <a:off x="1460294" y="1772816"/>
          <a:ext cx="5748337" cy="915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Equation" r:id="rId3" imgW="2476440" imgH="393480" progId="Equation.DSMT4">
                  <p:embed/>
                </p:oleObj>
              </mc:Choice>
              <mc:Fallback>
                <p:oleObj name="Equation" r:id="rId3" imgW="2476440" imgH="393480" progId="Equation.DSMT4">
                  <p:embed/>
                  <p:pic>
                    <p:nvPicPr>
                      <p:cNvPr id="2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0294" y="1772816"/>
                        <a:ext cx="5748337" cy="915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5"/>
          <p:cNvGraphicFramePr>
            <a:graphicFrameLocks noChangeAspect="1"/>
          </p:cNvGraphicFramePr>
          <p:nvPr/>
        </p:nvGraphicFramePr>
        <p:xfrm>
          <a:off x="2411760" y="2851593"/>
          <a:ext cx="854075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Equation" r:id="rId5" imgW="368280" imgH="228600" progId="Equation.DSMT4">
                  <p:embed/>
                </p:oleObj>
              </mc:Choice>
              <mc:Fallback>
                <p:oleObj name="Equation" r:id="rId5" imgW="368280" imgH="228600" progId="Equation.DSMT4">
                  <p:embed/>
                  <p:pic>
                    <p:nvPicPr>
                      <p:cNvPr id="12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2851593"/>
                        <a:ext cx="854075" cy="531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516721" y="4725144"/>
            <a:ext cx="7963903" cy="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>
                <a:latin typeface="Times New Roman" pitchFamily="18" charset="0"/>
              </a:rPr>
              <a:t>故，输出                   有失真！  </a:t>
            </a:r>
          </a:p>
        </p:txBody>
      </p:sp>
      <p:graphicFrame>
        <p:nvGraphicFramePr>
          <p:cNvPr id="14" name="Object 5"/>
          <p:cNvGraphicFramePr>
            <a:graphicFrameLocks noChangeAspect="1"/>
          </p:cNvGraphicFramePr>
          <p:nvPr/>
        </p:nvGraphicFramePr>
        <p:xfrm>
          <a:off x="1479550" y="3743325"/>
          <a:ext cx="5776913" cy="91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Equation" r:id="rId7" imgW="2489040" imgH="393480" progId="Equation.DSMT4">
                  <p:embed/>
                </p:oleObj>
              </mc:Choice>
              <mc:Fallback>
                <p:oleObj name="Equation" r:id="rId7" imgW="2489040" imgH="393480" progId="Equation.DSMT4">
                  <p:embed/>
                  <p:pic>
                    <p:nvPicPr>
                      <p:cNvPr id="14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9550" y="3743325"/>
                        <a:ext cx="5776913" cy="915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5"/>
          <p:cNvGraphicFramePr>
            <a:graphicFrameLocks noChangeAspect="1"/>
          </p:cNvGraphicFramePr>
          <p:nvPr/>
        </p:nvGraphicFramePr>
        <p:xfrm>
          <a:off x="2416175" y="4822825"/>
          <a:ext cx="912813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Equation" r:id="rId9" imgW="393480" imgH="228600" progId="Equation.DSMT4">
                  <p:embed/>
                </p:oleObj>
              </mc:Choice>
              <mc:Fallback>
                <p:oleObj name="Equation" r:id="rId9" imgW="393480" imgH="228600" progId="Equation.DSMT4">
                  <p:embed/>
                  <p:pic>
                    <p:nvPicPr>
                      <p:cNvPr id="2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6175" y="4822825"/>
                        <a:ext cx="912813" cy="531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540999" y="5373216"/>
            <a:ext cx="8572375" cy="624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>
                <a:latin typeface="Times New Roman" pitchFamily="18" charset="0"/>
              </a:rPr>
              <a:t>评：都做对了！</a:t>
            </a:r>
          </a:p>
        </p:txBody>
      </p:sp>
    </p:spTree>
    <p:extLst>
      <p:ext uri="{BB962C8B-B14F-4D97-AF65-F5344CB8AC3E}">
        <p14:creationId xmlns:p14="http://schemas.microsoft.com/office/powerpoint/2010/main" val="3678796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5060</TotalTime>
  <Words>117</Words>
  <Application>Microsoft Office PowerPoint</Application>
  <PresentationFormat>全屏显示(4:3)</PresentationFormat>
  <Paragraphs>17</Paragraphs>
  <Slides>4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2" baseType="lpstr">
      <vt:lpstr>宋体</vt:lpstr>
      <vt:lpstr>Arial</vt:lpstr>
      <vt:lpstr>Calibri</vt:lpstr>
      <vt:lpstr>Cambria Math</vt:lpstr>
      <vt:lpstr>Times New Roman</vt:lpstr>
      <vt:lpstr>Wingdings</vt:lpstr>
      <vt:lpstr>Office 主题​​</vt:lpstr>
      <vt:lpstr>Equation</vt:lpstr>
      <vt:lpstr>第三次作业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第一次作业</dc:title>
  <dc:creator>shhu</dc:creator>
  <cp:lastModifiedBy>hu</cp:lastModifiedBy>
  <cp:revision>53</cp:revision>
  <dcterms:created xsi:type="dcterms:W3CDTF">2014-09-24T02:09:33Z</dcterms:created>
  <dcterms:modified xsi:type="dcterms:W3CDTF">2023-09-27T01:14:57Z</dcterms:modified>
</cp:coreProperties>
</file>