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56" r:id="rId2"/>
    <p:sldId id="269" r:id="rId3"/>
    <p:sldId id="270" r:id="rId4"/>
    <p:sldId id="262" r:id="rId5"/>
    <p:sldId id="271" r:id="rId6"/>
    <p:sldId id="263" r:id="rId7"/>
    <p:sldId id="267" r:id="rId8"/>
    <p:sldId id="268" r:id="rId9"/>
    <p:sldId id="264" r:id="rId10"/>
  </p:sldIdLst>
  <p:sldSz cx="9144000" cy="6858000" type="screen4x3"/>
  <p:notesSz cx="9942513" cy="676116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172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13" Type="http://schemas.openxmlformats.org/officeDocument/2006/relationships/image" Target="../media/image36.wmf"/><Relationship Id="rId3" Type="http://schemas.openxmlformats.org/officeDocument/2006/relationships/image" Target="../media/image26.wmf"/><Relationship Id="rId7" Type="http://schemas.openxmlformats.org/officeDocument/2006/relationships/image" Target="../media/image30.wmf"/><Relationship Id="rId12" Type="http://schemas.openxmlformats.org/officeDocument/2006/relationships/image" Target="../media/image35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29.wmf"/><Relationship Id="rId11" Type="http://schemas.openxmlformats.org/officeDocument/2006/relationships/image" Target="../media/image34.wmf"/><Relationship Id="rId5" Type="http://schemas.openxmlformats.org/officeDocument/2006/relationships/image" Target="../media/image28.wmf"/><Relationship Id="rId15" Type="http://schemas.openxmlformats.org/officeDocument/2006/relationships/image" Target="../media/image38.wmf"/><Relationship Id="rId10" Type="http://schemas.openxmlformats.org/officeDocument/2006/relationships/image" Target="../media/image33.wmf"/><Relationship Id="rId4" Type="http://schemas.openxmlformats.org/officeDocument/2006/relationships/image" Target="../media/image27.wmf"/><Relationship Id="rId9" Type="http://schemas.openxmlformats.org/officeDocument/2006/relationships/image" Target="../media/image32.wmf"/><Relationship Id="rId14" Type="http://schemas.openxmlformats.org/officeDocument/2006/relationships/image" Target="../media/image3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309434" cy="338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630746" y="1"/>
            <a:ext cx="4309434" cy="338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85447E-BE00-42E4-ABB3-61DFB370F693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2" y="6422188"/>
            <a:ext cx="4309434" cy="33897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630746" y="6422188"/>
            <a:ext cx="4309434" cy="33897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702616-9E07-4053-8378-0B74898296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48488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386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6762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517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508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3496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560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951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6451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539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40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541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9673B-347F-4545-86F6-EC237C6BD723}" type="datetimeFigureOut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467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9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5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8.wmf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19.wmf"/><Relationship Id="rId4" Type="http://schemas.openxmlformats.org/officeDocument/2006/relationships/image" Target="../media/image17.wmf"/><Relationship Id="rId9" Type="http://schemas.openxmlformats.org/officeDocument/2006/relationships/oleObject" Target="../embeddings/oleObject19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1.wmf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29.bin"/><Relationship Id="rId18" Type="http://schemas.openxmlformats.org/officeDocument/2006/relationships/image" Target="../media/image31.wmf"/><Relationship Id="rId26" Type="http://schemas.openxmlformats.org/officeDocument/2006/relationships/oleObject" Target="../embeddings/oleObject36.bin"/><Relationship Id="rId3" Type="http://schemas.openxmlformats.org/officeDocument/2006/relationships/oleObject" Target="../embeddings/oleObject24.bin"/><Relationship Id="rId21" Type="http://schemas.openxmlformats.org/officeDocument/2006/relationships/oleObject" Target="../embeddings/oleObject33.bin"/><Relationship Id="rId34" Type="http://schemas.openxmlformats.org/officeDocument/2006/relationships/image" Target="../media/image38.wmf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28.wmf"/><Relationship Id="rId17" Type="http://schemas.openxmlformats.org/officeDocument/2006/relationships/oleObject" Target="../embeddings/oleObject31.bin"/><Relationship Id="rId25" Type="http://schemas.openxmlformats.org/officeDocument/2006/relationships/oleObject" Target="../embeddings/oleObject35.bin"/><Relationship Id="rId33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0.wmf"/><Relationship Id="rId20" Type="http://schemas.openxmlformats.org/officeDocument/2006/relationships/image" Target="../media/image32.wmf"/><Relationship Id="rId29" Type="http://schemas.openxmlformats.org/officeDocument/2006/relationships/oleObject" Target="../embeddings/oleObject38.bin"/><Relationship Id="rId1" Type="http://schemas.openxmlformats.org/officeDocument/2006/relationships/vmlDrawing" Target="../drawings/vmlDrawing8.v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28.bin"/><Relationship Id="rId24" Type="http://schemas.openxmlformats.org/officeDocument/2006/relationships/image" Target="../media/image34.wmf"/><Relationship Id="rId32" Type="http://schemas.openxmlformats.org/officeDocument/2006/relationships/image" Target="../media/image37.wmf"/><Relationship Id="rId5" Type="http://schemas.openxmlformats.org/officeDocument/2006/relationships/oleObject" Target="../embeddings/oleObject25.bin"/><Relationship Id="rId15" Type="http://schemas.openxmlformats.org/officeDocument/2006/relationships/oleObject" Target="../embeddings/oleObject30.bin"/><Relationship Id="rId23" Type="http://schemas.openxmlformats.org/officeDocument/2006/relationships/oleObject" Target="../embeddings/oleObject34.bin"/><Relationship Id="rId28" Type="http://schemas.openxmlformats.org/officeDocument/2006/relationships/oleObject" Target="../embeddings/oleObject37.bin"/><Relationship Id="rId10" Type="http://schemas.openxmlformats.org/officeDocument/2006/relationships/image" Target="../media/image27.wmf"/><Relationship Id="rId19" Type="http://schemas.openxmlformats.org/officeDocument/2006/relationships/oleObject" Target="../embeddings/oleObject32.bin"/><Relationship Id="rId31" Type="http://schemas.openxmlformats.org/officeDocument/2006/relationships/oleObject" Target="../embeddings/oleObject39.bin"/><Relationship Id="rId4" Type="http://schemas.openxmlformats.org/officeDocument/2006/relationships/image" Target="../media/image24.wmf"/><Relationship Id="rId9" Type="http://schemas.openxmlformats.org/officeDocument/2006/relationships/oleObject" Target="../embeddings/oleObject27.bin"/><Relationship Id="rId14" Type="http://schemas.openxmlformats.org/officeDocument/2006/relationships/image" Target="../media/image29.wmf"/><Relationship Id="rId22" Type="http://schemas.openxmlformats.org/officeDocument/2006/relationships/image" Target="../media/image33.wmf"/><Relationship Id="rId27" Type="http://schemas.openxmlformats.org/officeDocument/2006/relationships/image" Target="../media/image35.wmf"/><Relationship Id="rId30" Type="http://schemas.openxmlformats.org/officeDocument/2006/relationships/image" Target="../media/image36.wmf"/><Relationship Id="rId8" Type="http://schemas.openxmlformats.org/officeDocument/2006/relationships/image" Target="../media/image2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772400" cy="1470025"/>
          </a:xfrm>
        </p:spPr>
        <p:txBody>
          <a:bodyPr/>
          <a:lstStyle/>
          <a:p>
            <a:r>
              <a:rPr lang="zh-CN" altLang="en-US" dirty="0"/>
              <a:t>第二次作业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63688" y="2204864"/>
            <a:ext cx="6400800" cy="1752600"/>
          </a:xfrm>
        </p:spPr>
        <p:txBody>
          <a:bodyPr>
            <a:normAutofit/>
          </a:bodyPr>
          <a:lstStyle/>
          <a:p>
            <a:pPr algn="l">
              <a:lnSpc>
                <a:spcPct val="200000"/>
              </a:lnSpc>
            </a:pP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1.6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），</a:t>
            </a: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1.7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），</a:t>
            </a: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1.9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06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00886" y="212562"/>
            <a:ext cx="8291594" cy="652486"/>
            <a:chOff x="600886" y="212562"/>
            <a:chExt cx="8291594" cy="652486"/>
          </a:xfrm>
        </p:grpSpPr>
        <p:sp>
          <p:nvSpPr>
            <p:cNvPr id="4" name="Rectangle 2"/>
            <p:cNvSpPr>
              <a:spLocks noChangeArrowheads="1"/>
            </p:cNvSpPr>
            <p:nvPr/>
          </p:nvSpPr>
          <p:spPr bwMode="auto">
            <a:xfrm>
              <a:off x="600886" y="212562"/>
              <a:ext cx="8291594" cy="6524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EAEAEA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buSzPct val="80000"/>
              </a:pPr>
              <a:r>
                <a:rPr kumimoji="1" lang="en-US" altLang="zh-CN" sz="2800" b="1" dirty="0">
                  <a:latin typeface="Times New Roman" pitchFamily="18" charset="0"/>
                </a:rPr>
                <a:t>1.6</a:t>
              </a:r>
              <a:r>
                <a:rPr kumimoji="1" lang="zh-CN" altLang="en-US" sz="2800" b="1" dirty="0">
                  <a:latin typeface="Times New Roman" pitchFamily="18" charset="0"/>
                </a:rPr>
                <a:t>（</a:t>
              </a:r>
              <a:r>
                <a:rPr kumimoji="1" lang="en-US" altLang="zh-CN" sz="2800" b="1" dirty="0">
                  <a:latin typeface="Times New Roman" pitchFamily="18" charset="0"/>
                </a:rPr>
                <a:t>2</a:t>
              </a:r>
              <a:r>
                <a:rPr kumimoji="1" lang="zh-CN" altLang="en-US" sz="2800" b="1" dirty="0">
                  <a:latin typeface="Times New Roman" pitchFamily="18" charset="0"/>
                </a:rPr>
                <a:t>）                                 判断线性与移不变性</a:t>
              </a:r>
            </a:p>
          </p:txBody>
        </p:sp>
        <p:graphicFrame>
          <p:nvGraphicFramePr>
            <p:cNvPr id="6" name="Object 5"/>
            <p:cNvGraphicFramePr>
              <a:graphicFrameLocks noChangeAspect="1"/>
            </p:cNvGraphicFramePr>
            <p:nvPr/>
          </p:nvGraphicFramePr>
          <p:xfrm>
            <a:off x="2387600" y="212725"/>
            <a:ext cx="2066925" cy="650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" name="Equation" r:id="rId3" imgW="888840" imgH="279360" progId="Equation.DSMT4">
                    <p:embed/>
                  </p:oleObj>
                </mc:Choice>
                <mc:Fallback>
                  <p:oleObj name="Equation" r:id="rId3" imgW="888840" imgH="279360" progId="Equation.DSMT4">
                    <p:embed/>
                    <p:pic>
                      <p:nvPicPr>
                        <p:cNvPr id="6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87600" y="212725"/>
                          <a:ext cx="2066925" cy="6508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770326" y="881261"/>
            <a:ext cx="3384376" cy="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（</a:t>
            </a:r>
            <a:r>
              <a:rPr kumimoji="1" lang="en-US" altLang="zh-CN" sz="2800" b="1" dirty="0">
                <a:latin typeface="Times New Roman" pitchFamily="18" charset="0"/>
              </a:rPr>
              <a:t>1</a:t>
            </a:r>
            <a:r>
              <a:rPr kumimoji="1" lang="zh-CN" altLang="en-US" sz="2800" b="1" dirty="0">
                <a:latin typeface="Times New Roman" pitchFamily="18" charset="0"/>
              </a:rPr>
              <a:t>）线性</a:t>
            </a:r>
          </a:p>
        </p:txBody>
      </p:sp>
      <p:graphicFrame>
        <p:nvGraphicFramePr>
          <p:cNvPr id="12" name="Object 5"/>
          <p:cNvGraphicFramePr>
            <a:graphicFrameLocks noChangeAspect="1"/>
          </p:cNvGraphicFramePr>
          <p:nvPr/>
        </p:nvGraphicFramePr>
        <p:xfrm>
          <a:off x="1547664" y="1628800"/>
          <a:ext cx="5372101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Equation" r:id="rId5" imgW="2311200" imgH="279360" progId="Equation.DSMT4">
                  <p:embed/>
                </p:oleObj>
              </mc:Choice>
              <mc:Fallback>
                <p:oleObj name="Equation" r:id="rId5" imgW="2311200" imgH="279360" progId="Equation.DSMT4">
                  <p:embed/>
                  <p:pic>
                    <p:nvPicPr>
                      <p:cNvPr id="1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1628800"/>
                        <a:ext cx="5372101" cy="65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/>
        </p:nvGraphicFramePr>
        <p:xfrm>
          <a:off x="1475656" y="2492896"/>
          <a:ext cx="5813425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Equation" r:id="rId7" imgW="2501640" imgH="558720" progId="Equation.DSMT4">
                  <p:embed/>
                </p:oleObj>
              </mc:Choice>
              <mc:Fallback>
                <p:oleObj name="Equation" r:id="rId7" imgW="2501640" imgH="558720" progId="Equation.DSMT4">
                  <p:embed/>
                  <p:pic>
                    <p:nvPicPr>
                      <p:cNvPr id="1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2492896"/>
                        <a:ext cx="5813425" cy="1301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5"/>
          <p:cNvGraphicFramePr>
            <a:graphicFrameLocks noChangeAspect="1"/>
          </p:cNvGraphicFramePr>
          <p:nvPr/>
        </p:nvGraphicFramePr>
        <p:xfrm>
          <a:off x="1475656" y="4005064"/>
          <a:ext cx="4751388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9" imgW="2044440" imgH="279360" progId="Equation.DSMT4">
                  <p:embed/>
                </p:oleObj>
              </mc:Choice>
              <mc:Fallback>
                <p:oleObj name="Equation" r:id="rId9" imgW="2044440" imgH="279360" progId="Equation.DSMT4">
                  <p:embed/>
                  <p:pic>
                    <p:nvPicPr>
                      <p:cNvPr id="1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4005064"/>
                        <a:ext cx="4751388" cy="65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5"/>
          <p:cNvGraphicFramePr>
            <a:graphicFrameLocks noChangeAspect="1"/>
          </p:cNvGraphicFramePr>
          <p:nvPr/>
        </p:nvGraphicFramePr>
        <p:xfrm>
          <a:off x="1475656" y="4941168"/>
          <a:ext cx="2921000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11" imgW="1257120" imgH="228600" progId="Equation.DSMT4">
                  <p:embed/>
                </p:oleObj>
              </mc:Choice>
              <mc:Fallback>
                <p:oleObj name="Equation" r:id="rId11" imgW="1257120" imgH="228600" progId="Equation.DSMT4">
                  <p:embed/>
                  <p:pic>
                    <p:nvPicPr>
                      <p:cNvPr id="1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4941168"/>
                        <a:ext cx="2921000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1475656" y="5733256"/>
            <a:ext cx="3600400" cy="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故：非线性</a:t>
            </a:r>
            <a:endParaRPr kumimoji="1" lang="en-US" altLang="zh-CN" sz="28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777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00886" y="212562"/>
            <a:ext cx="8291594" cy="651038"/>
            <a:chOff x="600886" y="212562"/>
            <a:chExt cx="8291594" cy="651038"/>
          </a:xfrm>
        </p:grpSpPr>
        <p:sp>
          <p:nvSpPr>
            <p:cNvPr id="4" name="Rectangle 2"/>
            <p:cNvSpPr>
              <a:spLocks noChangeArrowheads="1"/>
            </p:cNvSpPr>
            <p:nvPr/>
          </p:nvSpPr>
          <p:spPr bwMode="auto">
            <a:xfrm>
              <a:off x="600886" y="212562"/>
              <a:ext cx="8291594" cy="5965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EAEAEA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buSzPct val="80000"/>
              </a:pPr>
              <a:endParaRPr kumimoji="1" lang="zh-CN" altLang="en-US" sz="2800" b="1" dirty="0">
                <a:latin typeface="Times New Roman" pitchFamily="18" charset="0"/>
              </a:endParaRPr>
            </a:p>
          </p:txBody>
        </p:sp>
        <p:graphicFrame>
          <p:nvGraphicFramePr>
            <p:cNvPr id="6" name="Object 5"/>
            <p:cNvGraphicFramePr>
              <a:graphicFrameLocks noChangeAspect="1"/>
            </p:cNvGraphicFramePr>
            <p:nvPr/>
          </p:nvGraphicFramePr>
          <p:xfrm>
            <a:off x="2387600" y="212725"/>
            <a:ext cx="2066925" cy="650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5" name="Equation" r:id="rId3" imgW="888840" imgH="279360" progId="Equation.DSMT4">
                    <p:embed/>
                  </p:oleObj>
                </mc:Choice>
                <mc:Fallback>
                  <p:oleObj name="Equation" r:id="rId3" imgW="888840" imgH="279360" progId="Equation.DSMT4">
                    <p:embed/>
                    <p:pic>
                      <p:nvPicPr>
                        <p:cNvPr id="6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87600" y="212725"/>
                          <a:ext cx="2066925" cy="6508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788003" y="1041751"/>
            <a:ext cx="3384376" cy="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（</a:t>
            </a:r>
            <a:r>
              <a:rPr kumimoji="1" lang="en-US" altLang="zh-CN" sz="2800" b="1" dirty="0">
                <a:latin typeface="Times New Roman" pitchFamily="18" charset="0"/>
              </a:rPr>
              <a:t>2</a:t>
            </a:r>
            <a:r>
              <a:rPr kumimoji="1" lang="zh-CN" altLang="en-US" sz="2800" b="1" dirty="0">
                <a:latin typeface="Times New Roman" pitchFamily="18" charset="0"/>
              </a:rPr>
              <a:t>）移不变性</a:t>
            </a:r>
          </a:p>
        </p:txBody>
      </p:sp>
      <p:graphicFrame>
        <p:nvGraphicFramePr>
          <p:cNvPr id="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6150049"/>
              </p:ext>
            </p:extLst>
          </p:nvPr>
        </p:nvGraphicFramePr>
        <p:xfrm>
          <a:off x="2480191" y="1914029"/>
          <a:ext cx="2597150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Equation" r:id="rId5" imgW="1117440" imgH="279360" progId="Equation.DSMT4">
                  <p:embed/>
                </p:oleObj>
              </mc:Choice>
              <mc:Fallback>
                <p:oleObj name="Equation" r:id="rId5" imgW="1117440" imgH="279360" progId="Equation.DSMT4">
                  <p:embed/>
                  <p:pic>
                    <p:nvPicPr>
                      <p:cNvPr id="1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0191" y="1914029"/>
                        <a:ext cx="2597150" cy="65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280013"/>
              </p:ext>
            </p:extLst>
          </p:nvPr>
        </p:nvGraphicFramePr>
        <p:xfrm>
          <a:off x="2411760" y="3714229"/>
          <a:ext cx="3659188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Equation" r:id="rId7" imgW="1574640" imgH="279360" progId="Equation.DSMT4">
                  <p:embed/>
                </p:oleObj>
              </mc:Choice>
              <mc:Fallback>
                <p:oleObj name="Equation" r:id="rId7" imgW="1574640" imgH="279360" progId="Equation.DSMT4">
                  <p:embed/>
                  <p:pic>
                    <p:nvPicPr>
                      <p:cNvPr id="1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3714229"/>
                        <a:ext cx="3659188" cy="65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1475656" y="5589240"/>
            <a:ext cx="3600400" cy="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故：是移不变的</a:t>
            </a:r>
            <a:endParaRPr kumimoji="1" lang="en-US" altLang="zh-CN" sz="2800" b="1" dirty="0">
              <a:latin typeface="Times New Roman" pitchFamily="18" charset="0"/>
            </a:endParaRPr>
          </a:p>
        </p:txBody>
      </p:sp>
      <p:graphicFrame>
        <p:nvGraphicFramePr>
          <p:cNvPr id="1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8709591"/>
              </p:ext>
            </p:extLst>
          </p:nvPr>
        </p:nvGraphicFramePr>
        <p:xfrm>
          <a:off x="2439052" y="2778125"/>
          <a:ext cx="3187700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Equation" r:id="rId9" imgW="1371600" imgH="279360" progId="Equation.DSMT4">
                  <p:embed/>
                </p:oleObj>
              </mc:Choice>
              <mc:Fallback>
                <p:oleObj name="Equation" r:id="rId9" imgW="1371600" imgH="279360" progId="Equation.DSMT4">
                  <p:embed/>
                  <p:pic>
                    <p:nvPicPr>
                      <p:cNvPr id="1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9052" y="2778125"/>
                        <a:ext cx="3187700" cy="65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4172551"/>
              </p:ext>
            </p:extLst>
          </p:nvPr>
        </p:nvGraphicFramePr>
        <p:xfrm>
          <a:off x="2339752" y="4853086"/>
          <a:ext cx="3335337" cy="59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Equation" r:id="rId11" imgW="1434960" imgH="253800" progId="Equation.DSMT4">
                  <p:embed/>
                </p:oleObj>
              </mc:Choice>
              <mc:Fallback>
                <p:oleObj name="Equation" r:id="rId11" imgW="1434960" imgH="253800" progId="Equation.DSMT4">
                  <p:embed/>
                  <p:pic>
                    <p:nvPicPr>
                      <p:cNvPr id="1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4853086"/>
                        <a:ext cx="3335337" cy="592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00886" y="212562"/>
            <a:ext cx="8291594" cy="652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SzPct val="80000"/>
            </a:pPr>
            <a:r>
              <a:rPr kumimoji="1" lang="en-US" altLang="zh-CN" sz="2800" b="1" dirty="0">
                <a:latin typeface="Times New Roman" pitchFamily="18" charset="0"/>
              </a:rPr>
              <a:t>1.6</a:t>
            </a:r>
            <a:r>
              <a:rPr kumimoji="1" lang="zh-CN" altLang="en-US" sz="2800" b="1" dirty="0">
                <a:latin typeface="Times New Roman" pitchFamily="18" charset="0"/>
              </a:rPr>
              <a:t>（</a:t>
            </a:r>
            <a:r>
              <a:rPr kumimoji="1" lang="en-US" altLang="zh-CN" sz="2800" b="1" dirty="0">
                <a:latin typeface="Times New Roman" pitchFamily="18" charset="0"/>
              </a:rPr>
              <a:t>2</a:t>
            </a:r>
            <a:r>
              <a:rPr kumimoji="1" lang="zh-CN" altLang="en-US" sz="2800" b="1" dirty="0">
                <a:latin typeface="Times New Roman" pitchFamily="18" charset="0"/>
              </a:rPr>
              <a:t>）                                 判断线性与移不变性</a:t>
            </a:r>
          </a:p>
        </p:txBody>
      </p:sp>
    </p:spTree>
    <p:extLst>
      <p:ext uri="{BB962C8B-B14F-4D97-AF65-F5344CB8AC3E}">
        <p14:creationId xmlns:p14="http://schemas.microsoft.com/office/powerpoint/2010/main" val="19217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00886" y="130957"/>
            <a:ext cx="8291594" cy="1373980"/>
            <a:chOff x="600886" y="51222"/>
            <a:chExt cx="8291594" cy="1373980"/>
          </a:xfrm>
        </p:grpSpPr>
        <p:sp>
          <p:nvSpPr>
            <p:cNvPr id="4" name="Rectangle 2"/>
            <p:cNvSpPr>
              <a:spLocks noChangeArrowheads="1"/>
            </p:cNvSpPr>
            <p:nvPr/>
          </p:nvSpPr>
          <p:spPr bwMode="auto">
            <a:xfrm>
              <a:off x="600886" y="212562"/>
              <a:ext cx="8291594" cy="12126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EAEAEA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buSzPct val="80000"/>
              </a:pPr>
              <a:r>
                <a:rPr kumimoji="1" lang="en-US" altLang="zh-CN" sz="2800" b="1" dirty="0">
                  <a:latin typeface="Times New Roman" pitchFamily="18" charset="0"/>
                </a:rPr>
                <a:t>1.7</a:t>
              </a:r>
              <a:r>
                <a:rPr kumimoji="1" lang="zh-CN" altLang="en-US" sz="2800" b="1" dirty="0">
                  <a:latin typeface="Times New Roman" pitchFamily="18" charset="0"/>
                </a:rPr>
                <a:t>（</a:t>
              </a:r>
              <a:r>
                <a:rPr kumimoji="1" lang="en-US" altLang="zh-CN" sz="2800" b="1" dirty="0">
                  <a:latin typeface="Times New Roman" pitchFamily="18" charset="0"/>
                </a:rPr>
                <a:t>10</a:t>
              </a:r>
              <a:r>
                <a:rPr kumimoji="1" lang="zh-CN" altLang="en-US" sz="2800" b="1" dirty="0">
                  <a:latin typeface="Times New Roman" pitchFamily="18" charset="0"/>
                </a:rPr>
                <a:t>）                                 判断（</a:t>
              </a:r>
              <a:r>
                <a:rPr kumimoji="1" lang="en-US" altLang="zh-CN" sz="2800" b="1" dirty="0">
                  <a:latin typeface="Times New Roman" pitchFamily="18" charset="0"/>
                </a:rPr>
                <a:t>1</a:t>
              </a:r>
              <a:r>
                <a:rPr kumimoji="1" lang="zh-CN" altLang="en-US" sz="2800" b="1" dirty="0">
                  <a:latin typeface="Times New Roman" pitchFamily="18" charset="0"/>
                </a:rPr>
                <a:t>）线性；（</a:t>
              </a:r>
              <a:r>
                <a:rPr kumimoji="1" lang="en-US" altLang="zh-CN" sz="2800" b="1" dirty="0">
                  <a:latin typeface="Times New Roman" pitchFamily="18" charset="0"/>
                </a:rPr>
                <a:t>2</a:t>
              </a:r>
              <a:r>
                <a:rPr kumimoji="1" lang="zh-CN" altLang="en-US" sz="2800" b="1" dirty="0">
                  <a:latin typeface="Times New Roman" pitchFamily="18" charset="0"/>
                </a:rPr>
                <a:t>）移不变性；（</a:t>
              </a:r>
              <a:r>
                <a:rPr kumimoji="1" lang="en-US" altLang="zh-CN" sz="2800" b="1" dirty="0">
                  <a:latin typeface="Times New Roman" pitchFamily="18" charset="0"/>
                </a:rPr>
                <a:t>3</a:t>
              </a:r>
              <a:r>
                <a:rPr kumimoji="1" lang="zh-CN" altLang="en-US" sz="2800" b="1" dirty="0">
                  <a:latin typeface="Times New Roman" pitchFamily="18" charset="0"/>
                </a:rPr>
                <a:t>）因果性；（</a:t>
              </a:r>
              <a:r>
                <a:rPr kumimoji="1" lang="en-US" altLang="zh-CN" sz="2800" b="1" dirty="0">
                  <a:latin typeface="Times New Roman" pitchFamily="18" charset="0"/>
                </a:rPr>
                <a:t> 4 </a:t>
              </a:r>
              <a:r>
                <a:rPr kumimoji="1" lang="zh-CN" altLang="en-US" sz="2800" b="1" dirty="0">
                  <a:latin typeface="Times New Roman" pitchFamily="18" charset="0"/>
                </a:rPr>
                <a:t>）稳定性</a:t>
              </a:r>
            </a:p>
          </p:txBody>
        </p:sp>
        <p:graphicFrame>
          <p:nvGraphicFramePr>
            <p:cNvPr id="6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75441663"/>
                </p:ext>
              </p:extLst>
            </p:nvPr>
          </p:nvGraphicFramePr>
          <p:xfrm>
            <a:off x="2483768" y="51222"/>
            <a:ext cx="2479675" cy="9159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" name="Equation" r:id="rId3" imgW="1066680" imgH="393480" progId="Equation.DSMT4">
                    <p:embed/>
                  </p:oleObj>
                </mc:Choice>
                <mc:Fallback>
                  <p:oleObj name="Equation" r:id="rId3" imgW="1066680" imgH="393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83768" y="51222"/>
                          <a:ext cx="2479675" cy="9159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9229058"/>
              </p:ext>
            </p:extLst>
          </p:nvPr>
        </p:nvGraphicFramePr>
        <p:xfrm>
          <a:off x="822325" y="2447925"/>
          <a:ext cx="761365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Equation" r:id="rId5" imgW="3276360" imgH="1473120" progId="Equation.DSMT4">
                  <p:embed/>
                </p:oleObj>
              </mc:Choice>
              <mc:Fallback>
                <p:oleObj name="Equation" r:id="rId5" imgW="3276360" imgH="1473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325" y="2447925"/>
                        <a:ext cx="7613650" cy="342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395537" y="1819382"/>
            <a:ext cx="3384376" cy="628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（</a:t>
            </a:r>
            <a:r>
              <a:rPr kumimoji="1" lang="en-US" altLang="zh-CN" sz="2800" b="1" dirty="0">
                <a:latin typeface="Times New Roman" pitchFamily="18" charset="0"/>
              </a:rPr>
              <a:t>1</a:t>
            </a:r>
            <a:r>
              <a:rPr kumimoji="1" lang="zh-CN" altLang="en-US" sz="2800" b="1" dirty="0">
                <a:latin typeface="Times New Roman" pitchFamily="18" charset="0"/>
              </a:rPr>
              <a:t>）线性</a:t>
            </a:r>
          </a:p>
        </p:txBody>
      </p:sp>
    </p:spTree>
    <p:extLst>
      <p:ext uri="{BB962C8B-B14F-4D97-AF65-F5344CB8AC3E}">
        <p14:creationId xmlns:p14="http://schemas.microsoft.com/office/powerpoint/2010/main" val="4290700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4"/>
              <p:cNvSpPr>
                <a:spLocks noChangeArrowheads="1"/>
              </p:cNvSpPr>
              <p:nvPr/>
            </p:nvSpPr>
            <p:spPr bwMode="auto">
              <a:xfrm>
                <a:off x="539552" y="760152"/>
                <a:ext cx="8064895" cy="50966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FF0000"/>
                    </a:solidFill>
                  </a14:hiddenFill>
                </a:ext>
                <a:ext uri="{91240B29-F687-4F45-9708-019B960494DF}">
                  <a14:hiddenLine w="12700">
                    <a:solidFill>
                      <a:srgbClr val="EAEAEA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sy="50000" kx="2115830" algn="bl" rotWithShape="0">
                        <a:srgbClr val="C0C0C0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lnSpc>
                    <a:spcPct val="140000"/>
                  </a:lnSpc>
                  <a:buSzPct val="80000"/>
                </a:pPr>
                <a:r>
                  <a:rPr kumimoji="1" lang="zh-CN" altLang="en-US" sz="2800" b="1">
                    <a:latin typeface="Times New Roman" pitchFamily="18" charset="0"/>
                  </a:rPr>
                  <a:t>评</a:t>
                </a:r>
                <a:r>
                  <a:rPr kumimoji="1" lang="zh-CN" altLang="en-US" sz="2800" b="1" smtClean="0">
                    <a:latin typeface="Times New Roman" pitchFamily="18" charset="0"/>
                  </a:rPr>
                  <a:t>：很多同学出错</a:t>
                </a:r>
                <a:r>
                  <a:rPr kumimoji="1" lang="zh-CN" altLang="en-US" sz="2800" b="1" dirty="0">
                    <a:latin typeface="Times New Roman" pitchFamily="18" charset="0"/>
                  </a:rPr>
                  <a:t>，有同学写作：</a:t>
                </a:r>
                <a:endParaRPr kumimoji="1" lang="en-US" altLang="zh-CN" sz="2800" b="1" dirty="0">
                  <a:latin typeface="Times New Roman" pitchFamily="18" charset="0"/>
                </a:endParaRPr>
              </a:p>
              <a:p>
                <a:pPr>
                  <a:lnSpc>
                    <a:spcPct val="140000"/>
                  </a:lnSpc>
                  <a:buSzPct val="80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𝑎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m:rPr>
                              <m:nor/>
                            </m:rPr>
                            <a:rPr lang="en-US" altLang="zh-CN" sz="2800" dirty="0"/>
                            <m:t> 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d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𝑎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m:rPr>
                              <m:nor/>
                            </m:rPr>
                            <a:rPr lang="en-US" altLang="zh-CN" sz="2800" dirty="0"/>
                            <m:t> 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altLang="zh-CN" sz="2800" dirty="0"/>
              </a:p>
              <a:p>
                <a:pPr>
                  <a:lnSpc>
                    <a:spcPct val="140000"/>
                  </a:lnSpc>
                  <a:buSzPct val="80000"/>
                </a:pPr>
                <a:r>
                  <a:rPr lang="zh-CN" altLang="en-US" sz="2800" dirty="0"/>
                  <a:t>                                             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𝑎𝑇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[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altLang="zh-CN" sz="2800" dirty="0"/>
                  <a:t>]+b[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altLang="zh-CN" sz="2800" dirty="0"/>
                  <a:t>]</a:t>
                </a:r>
              </a:p>
              <a:p>
                <a:pPr>
                  <a:lnSpc>
                    <a:spcPct val="140000"/>
                  </a:lnSpc>
                  <a:buSzPct val="80000"/>
                </a:pPr>
                <a:r>
                  <a:rPr lang="zh-CN" altLang="en-US" sz="2800" dirty="0"/>
                  <a:t>        故线性。</a:t>
                </a:r>
                <a:endParaRPr lang="en-US" altLang="zh-CN" sz="2800" dirty="0"/>
              </a:p>
              <a:p>
                <a:pPr>
                  <a:lnSpc>
                    <a:spcPct val="140000"/>
                  </a:lnSpc>
                  <a:buSzPct val="80000"/>
                </a:pPr>
                <a:r>
                  <a:rPr lang="en-US" altLang="zh-CN" sz="2800" dirty="0"/>
                  <a:t>       </a:t>
                </a:r>
                <a:r>
                  <a:rPr lang="zh-CN" altLang="en-US" sz="2800" dirty="0"/>
                  <a:t>这是错误的，因为                               ，</a:t>
                </a:r>
                <a:endParaRPr lang="en-US" altLang="zh-CN" sz="2800" dirty="0"/>
              </a:p>
              <a:p>
                <a:pPr>
                  <a:lnSpc>
                    <a:spcPct val="140000"/>
                  </a:lnSpc>
                  <a:buSzPct val="80000"/>
                </a:pPr>
                <a:r>
                  <a:rPr lang="zh-CN" altLang="en-US" sz="2800" dirty="0"/>
                  <a:t>                                  而非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d>
                          <m:dPr>
                            <m:ctrlP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zh-CN" altLang="en-US" sz="2800" dirty="0"/>
              </a:p>
              <a:p>
                <a:pPr>
                  <a:lnSpc>
                    <a:spcPct val="140000"/>
                  </a:lnSpc>
                  <a:buSzPct val="80000"/>
                  <a:buFont typeface="Wingdings" pitchFamily="2" charset="2"/>
                  <a:buNone/>
                </a:pPr>
                <a:endParaRPr kumimoji="1" lang="zh-CN" altLang="en-US" sz="2800" b="1" dirty="0">
                  <a:latin typeface="Times New Roman" pitchFamily="18" charset="0"/>
                </a:endParaRPr>
              </a:p>
            </p:txBody>
          </p:sp>
        </mc:Choice>
        <mc:Fallback>
          <p:sp>
            <p:nvSpPr>
              <p:cNvPr id="10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552" y="760152"/>
                <a:ext cx="8064895" cy="5096652"/>
              </a:xfrm>
              <a:prstGeom prst="rect">
                <a:avLst/>
              </a:prstGeom>
              <a:blipFill>
                <a:blip r:embed="rId3"/>
                <a:stretch>
                  <a:fillRect l="-158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EAEAEA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sy="50000" kx="2115830" algn="bl" rotWithShape="0">
                        <a:srgbClr val="C0C0C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组合 6">
            <a:extLst>
              <a:ext uri="{FF2B5EF4-FFF2-40B4-BE49-F238E27FC236}">
                <a16:creationId xmlns:a16="http://schemas.microsoft.com/office/drawing/2014/main" id="{EDDD634D-C973-D816-92FB-48982485176A}"/>
              </a:ext>
            </a:extLst>
          </p:cNvPr>
          <p:cNvGrpSpPr/>
          <p:nvPr/>
        </p:nvGrpSpPr>
        <p:grpSpPr>
          <a:xfrm>
            <a:off x="753286" y="444697"/>
            <a:ext cx="8291594" cy="4044306"/>
            <a:chOff x="600886" y="212562"/>
            <a:chExt cx="8291594" cy="4044306"/>
          </a:xfrm>
        </p:grpSpPr>
        <p:sp>
          <p:nvSpPr>
            <p:cNvPr id="9" name="Rectangle 2">
              <a:extLst>
                <a:ext uri="{FF2B5EF4-FFF2-40B4-BE49-F238E27FC236}">
                  <a16:creationId xmlns:a16="http://schemas.microsoft.com/office/drawing/2014/main" id="{EC8A6FB8-F53F-0E45-61F6-60B3C76CF4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886" y="212562"/>
              <a:ext cx="8291594" cy="5965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EAEAEA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buSzPct val="80000"/>
              </a:pPr>
              <a:endParaRPr kumimoji="1" lang="zh-CN" altLang="en-US" sz="2800" b="1" dirty="0">
                <a:latin typeface="Times New Roman" pitchFamily="18" charset="0"/>
              </a:endParaRPr>
            </a:p>
          </p:txBody>
        </p:sp>
        <p:graphicFrame>
          <p:nvGraphicFramePr>
            <p:cNvPr id="11" name="Object 5">
              <a:extLst>
                <a:ext uri="{FF2B5EF4-FFF2-40B4-BE49-F238E27FC236}">
                  <a16:creationId xmlns:a16="http://schemas.microsoft.com/office/drawing/2014/main" id="{385D7B13-E1C3-BA1E-E065-599C123BC1D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80497378"/>
                </p:ext>
              </p:extLst>
            </p:nvPr>
          </p:nvGraphicFramePr>
          <p:xfrm>
            <a:off x="3915544" y="3340881"/>
            <a:ext cx="2479675" cy="9159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9" name="Equation" r:id="rId4" imgW="1066680" imgH="393480" progId="Equation.DSMT4">
                    <p:embed/>
                  </p:oleObj>
                </mc:Choice>
                <mc:Fallback>
                  <p:oleObj name="Equation" r:id="rId4" imgW="1066680" imgH="393480" progId="Equation.DSMT4">
                    <p:embed/>
                    <p:pic>
                      <p:nvPicPr>
                        <p:cNvPr id="6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15544" y="3340881"/>
                          <a:ext cx="2479675" cy="9159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" name="Rectangle 2">
            <a:extLst>
              <a:ext uri="{FF2B5EF4-FFF2-40B4-BE49-F238E27FC236}">
                <a16:creationId xmlns:a16="http://schemas.microsoft.com/office/drawing/2014/main" id="{0B994186-5F6A-19F7-D297-ECEF6C1CC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286" y="444697"/>
            <a:ext cx="8291594" cy="596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SzPct val="80000"/>
            </a:pPr>
            <a:endParaRPr kumimoji="1" lang="zh-CN" altLang="en-US" sz="28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569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17497" y="108817"/>
            <a:ext cx="8291594" cy="1306556"/>
            <a:chOff x="600886" y="118646"/>
            <a:chExt cx="8291594" cy="1306556"/>
          </a:xfrm>
        </p:grpSpPr>
        <p:sp>
          <p:nvSpPr>
            <p:cNvPr id="4" name="Rectangle 2"/>
            <p:cNvSpPr>
              <a:spLocks noChangeArrowheads="1"/>
            </p:cNvSpPr>
            <p:nvPr/>
          </p:nvSpPr>
          <p:spPr bwMode="auto">
            <a:xfrm>
              <a:off x="600886" y="212562"/>
              <a:ext cx="8291594" cy="12126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EAEAEA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buSzPct val="80000"/>
              </a:pPr>
              <a:r>
                <a:rPr kumimoji="1" lang="en-US" altLang="zh-CN" sz="2800" b="1" dirty="0">
                  <a:latin typeface="Times New Roman" pitchFamily="18" charset="0"/>
                </a:rPr>
                <a:t>1.7</a:t>
              </a:r>
              <a:r>
                <a:rPr kumimoji="1" lang="zh-CN" altLang="en-US" sz="2800" b="1" dirty="0">
                  <a:latin typeface="Times New Roman" pitchFamily="18" charset="0"/>
                </a:rPr>
                <a:t>（</a:t>
              </a:r>
              <a:r>
                <a:rPr kumimoji="1" lang="en-US" altLang="zh-CN" sz="2800" b="1" dirty="0">
                  <a:latin typeface="Times New Roman" pitchFamily="18" charset="0"/>
                </a:rPr>
                <a:t>10</a:t>
              </a:r>
              <a:r>
                <a:rPr kumimoji="1" lang="zh-CN" altLang="en-US" sz="2800" b="1" dirty="0">
                  <a:latin typeface="Times New Roman" pitchFamily="18" charset="0"/>
                </a:rPr>
                <a:t>）判断                              （</a:t>
              </a:r>
              <a:r>
                <a:rPr kumimoji="1" lang="en-US" altLang="zh-CN" sz="2800" b="1" dirty="0">
                  <a:latin typeface="Times New Roman" pitchFamily="18" charset="0"/>
                </a:rPr>
                <a:t>1</a:t>
              </a:r>
              <a:r>
                <a:rPr kumimoji="1" lang="zh-CN" altLang="en-US" sz="2800" b="1" dirty="0">
                  <a:latin typeface="Times New Roman" pitchFamily="18" charset="0"/>
                </a:rPr>
                <a:t>） 线性；（</a:t>
              </a:r>
              <a:r>
                <a:rPr kumimoji="1" lang="en-US" altLang="zh-CN" sz="2800" b="1" dirty="0">
                  <a:latin typeface="Times New Roman" pitchFamily="18" charset="0"/>
                </a:rPr>
                <a:t>2</a:t>
              </a:r>
              <a:r>
                <a:rPr kumimoji="1" lang="zh-CN" altLang="en-US" sz="2800" b="1" dirty="0">
                  <a:latin typeface="Times New Roman" pitchFamily="18" charset="0"/>
                </a:rPr>
                <a:t>）移不变性；（</a:t>
              </a:r>
              <a:r>
                <a:rPr kumimoji="1" lang="en-US" altLang="zh-CN" sz="2800" b="1" dirty="0">
                  <a:latin typeface="Times New Roman" pitchFamily="18" charset="0"/>
                </a:rPr>
                <a:t>3</a:t>
              </a:r>
              <a:r>
                <a:rPr kumimoji="1" lang="zh-CN" altLang="en-US" sz="2800" b="1" dirty="0">
                  <a:latin typeface="Times New Roman" pitchFamily="18" charset="0"/>
                </a:rPr>
                <a:t>）因果性；（</a:t>
              </a:r>
              <a:r>
                <a:rPr kumimoji="1" lang="en-US" altLang="zh-CN" sz="2800" b="1" dirty="0">
                  <a:latin typeface="Times New Roman" pitchFamily="18" charset="0"/>
                </a:rPr>
                <a:t> 4 </a:t>
              </a:r>
              <a:r>
                <a:rPr kumimoji="1" lang="zh-CN" altLang="en-US" sz="2800" b="1" dirty="0">
                  <a:latin typeface="Times New Roman" pitchFamily="18" charset="0"/>
                </a:rPr>
                <a:t>）稳定性</a:t>
              </a:r>
            </a:p>
          </p:txBody>
        </p:sp>
        <p:graphicFrame>
          <p:nvGraphicFramePr>
            <p:cNvPr id="6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41001883"/>
                </p:ext>
              </p:extLst>
            </p:nvPr>
          </p:nvGraphicFramePr>
          <p:xfrm>
            <a:off x="3043221" y="118646"/>
            <a:ext cx="2479675" cy="9159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4" name="Equation" r:id="rId3" imgW="1066680" imgH="393480" progId="Equation.DSMT4">
                    <p:embed/>
                  </p:oleObj>
                </mc:Choice>
                <mc:Fallback>
                  <p:oleObj name="Equation" r:id="rId3" imgW="1066680" imgH="393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3221" y="118646"/>
                          <a:ext cx="2479675" cy="9159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770326" y="1509289"/>
            <a:ext cx="3384376" cy="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（</a:t>
            </a:r>
            <a:r>
              <a:rPr kumimoji="1" lang="en-US" altLang="zh-CN" sz="2800" b="1" dirty="0">
                <a:latin typeface="Times New Roman" pitchFamily="18" charset="0"/>
              </a:rPr>
              <a:t>2</a:t>
            </a:r>
            <a:r>
              <a:rPr kumimoji="1" lang="zh-CN" altLang="en-US" sz="2800" b="1" dirty="0">
                <a:latin typeface="Times New Roman" pitchFamily="18" charset="0"/>
              </a:rPr>
              <a:t>）移不变性</a:t>
            </a:r>
          </a:p>
        </p:txBody>
      </p:sp>
      <p:graphicFrame>
        <p:nvGraphicFramePr>
          <p:cNvPr id="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3226931"/>
              </p:ext>
            </p:extLst>
          </p:nvPr>
        </p:nvGraphicFramePr>
        <p:xfrm>
          <a:off x="1573063" y="1988840"/>
          <a:ext cx="6699250" cy="153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Equation" r:id="rId5" imgW="2882880" imgH="660240" progId="Equation.DSMT4">
                  <p:embed/>
                </p:oleObj>
              </mc:Choice>
              <mc:Fallback>
                <p:oleObj name="Equation" r:id="rId5" imgW="2882880" imgH="660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3063" y="1988840"/>
                        <a:ext cx="6699250" cy="1538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33521" y="3788330"/>
            <a:ext cx="7859546" cy="624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评：基本都做对了</a:t>
            </a:r>
            <a:endParaRPr kumimoji="1" lang="en-US" altLang="zh-CN" sz="28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949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395537" y="56127"/>
            <a:ext cx="3384376" cy="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（</a:t>
            </a:r>
            <a:r>
              <a:rPr kumimoji="1" lang="en-US" altLang="zh-CN" sz="2800" b="1" dirty="0">
                <a:latin typeface="Times New Roman" pitchFamily="18" charset="0"/>
              </a:rPr>
              <a:t>3</a:t>
            </a:r>
            <a:r>
              <a:rPr kumimoji="1" lang="zh-CN" altLang="en-US" sz="2800" b="1" dirty="0">
                <a:latin typeface="Times New Roman" pitchFamily="18" charset="0"/>
              </a:rPr>
              <a:t>）因果性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403648" y="1454685"/>
            <a:ext cx="3384376" cy="628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因果系统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720885" y="751702"/>
            <a:ext cx="6381761" cy="695575"/>
            <a:chOff x="1718631" y="1988840"/>
            <a:chExt cx="6381761" cy="695575"/>
          </a:xfrm>
        </p:grpSpPr>
        <p:graphicFrame>
          <p:nvGraphicFramePr>
            <p:cNvPr id="14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73992862"/>
                </p:ext>
              </p:extLst>
            </p:nvPr>
          </p:nvGraphicFramePr>
          <p:xfrm>
            <a:off x="1718631" y="2060848"/>
            <a:ext cx="738188" cy="473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1" name="Equation" r:id="rId3" imgW="317160" imgH="203040" progId="Equation.DSMT4">
                    <p:embed/>
                  </p:oleObj>
                </mc:Choice>
                <mc:Fallback>
                  <p:oleObj name="Equation" r:id="rId3" imgW="317160" imgH="2030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18631" y="2060848"/>
                          <a:ext cx="738188" cy="473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2627784" y="1988840"/>
              <a:ext cx="5472608" cy="6955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EAEAEA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40000"/>
                </a:lnSpc>
                <a:buSzPct val="80000"/>
                <a:buFont typeface="Wingdings" pitchFamily="2" charset="2"/>
                <a:buNone/>
              </a:pPr>
              <a:r>
                <a:rPr kumimoji="1" lang="zh-CN" altLang="en-US" sz="2800" b="1" dirty="0">
                  <a:latin typeface="Times New Roman" pitchFamily="18" charset="0"/>
                </a:rPr>
                <a:t>是因果序列，其</a:t>
              </a:r>
              <a:r>
                <a:rPr kumimoji="1" lang="en-US" altLang="zh-CN" sz="2800" b="1" dirty="0">
                  <a:latin typeface="Times New Roman" pitchFamily="18" charset="0"/>
                </a:rPr>
                <a:t>n</a:t>
              </a:r>
              <a:r>
                <a:rPr kumimoji="1" lang="zh-CN" altLang="en-US" sz="2800" b="1" dirty="0">
                  <a:latin typeface="Times New Roman" pitchFamily="18" charset="0"/>
                </a:rPr>
                <a:t>取值为</a:t>
              </a:r>
            </a:p>
          </p:txBody>
        </p:sp>
        <p:graphicFrame>
          <p:nvGraphicFramePr>
            <p:cNvPr id="16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12376460"/>
                </p:ext>
              </p:extLst>
            </p:nvPr>
          </p:nvGraphicFramePr>
          <p:xfrm>
            <a:off x="6904038" y="2130425"/>
            <a:ext cx="827087" cy="412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2" name="Equation" r:id="rId5" imgW="355320" imgH="177480" progId="Equation.DSMT4">
                    <p:embed/>
                  </p:oleObj>
                </mc:Choice>
                <mc:Fallback>
                  <p:oleObj name="Equation" r:id="rId5" imgW="355320" imgH="177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04038" y="2130425"/>
                          <a:ext cx="827087" cy="4127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587927" y="2114382"/>
            <a:ext cx="7859546" cy="1298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评：有同学这么做的</a:t>
            </a:r>
            <a:r>
              <a:rPr kumimoji="1" lang="en-US" altLang="zh-CN" sz="2800" b="1" dirty="0">
                <a:latin typeface="Times New Roman" pitchFamily="18" charset="0"/>
              </a:rPr>
              <a:t>:</a:t>
            </a:r>
          </a:p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en-US" altLang="zh-CN" sz="2800" b="1" dirty="0">
                <a:latin typeface="Times New Roman" pitchFamily="18" charset="0"/>
              </a:rPr>
              <a:t>    </a:t>
            </a:r>
            <a:r>
              <a:rPr kumimoji="1" lang="zh-CN" altLang="en-US" sz="2800" b="1" dirty="0">
                <a:latin typeface="Times New Roman" pitchFamily="18" charset="0"/>
              </a:rPr>
              <a:t>因为：</a:t>
            </a:r>
            <a:endParaRPr kumimoji="1" lang="en-US" altLang="zh-CN" sz="2800" b="1" dirty="0">
              <a:latin typeface="Times New Roman" pitchFamily="18" charset="0"/>
            </a:endParaRPr>
          </a:p>
        </p:txBody>
      </p:sp>
      <p:graphicFrame>
        <p:nvGraphicFramePr>
          <p:cNvPr id="1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1778960"/>
              </p:ext>
            </p:extLst>
          </p:nvPr>
        </p:nvGraphicFramePr>
        <p:xfrm>
          <a:off x="2074766" y="2701616"/>
          <a:ext cx="2479675" cy="91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Equation" r:id="rId7" imgW="1066680" imgH="393480" progId="Equation.DSMT4">
                  <p:embed/>
                </p:oleObj>
              </mc:Choice>
              <mc:Fallback>
                <p:oleObj name="Equation" r:id="rId7" imgW="106668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4766" y="2701616"/>
                        <a:ext cx="2479675" cy="915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670609" y="3642351"/>
            <a:ext cx="6624736" cy="1298817"/>
            <a:chOff x="683568" y="5013176"/>
            <a:chExt cx="6624736" cy="1298817"/>
          </a:xfrm>
        </p:grpSpPr>
        <p:sp>
          <p:nvSpPr>
            <p:cNvPr id="20" name="Rectangle 4"/>
            <p:cNvSpPr>
              <a:spLocks noChangeArrowheads="1"/>
            </p:cNvSpPr>
            <p:nvPr/>
          </p:nvSpPr>
          <p:spPr bwMode="auto">
            <a:xfrm>
              <a:off x="683568" y="5013176"/>
              <a:ext cx="6624736" cy="12988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EAEAEA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40000"/>
                </a:lnSpc>
                <a:buSzPct val="80000"/>
                <a:buFont typeface="Wingdings" pitchFamily="2" charset="2"/>
                <a:buNone/>
              </a:pPr>
              <a:r>
                <a:rPr kumimoji="1" lang="zh-CN" altLang="en-US" sz="2800" b="1" dirty="0">
                  <a:latin typeface="Times New Roman" pitchFamily="18" charset="0"/>
                </a:rPr>
                <a:t>输出         与输入          无关，输出可能会发生在输入之前，故非因果。</a:t>
              </a:r>
            </a:p>
          </p:txBody>
        </p:sp>
        <p:graphicFrame>
          <p:nvGraphicFramePr>
            <p:cNvPr id="21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20359893"/>
                </p:ext>
              </p:extLst>
            </p:nvPr>
          </p:nvGraphicFramePr>
          <p:xfrm>
            <a:off x="3423778" y="5134719"/>
            <a:ext cx="738187" cy="473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4" name="Equation" r:id="rId9" imgW="317160" imgH="203040" progId="Equation.DSMT4">
                    <p:embed/>
                  </p:oleObj>
                </mc:Choice>
                <mc:Fallback>
                  <p:oleObj name="Equation" r:id="rId9" imgW="317160" imgH="2030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23778" y="5134719"/>
                          <a:ext cx="738187" cy="473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95816686"/>
                </p:ext>
              </p:extLst>
            </p:nvPr>
          </p:nvGraphicFramePr>
          <p:xfrm>
            <a:off x="1560623" y="5134720"/>
            <a:ext cx="738187" cy="473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5" name="Equation" r:id="rId11" imgW="317160" imgH="203040" progId="Equation.DSMT4">
                    <p:embed/>
                  </p:oleObj>
                </mc:Choice>
                <mc:Fallback>
                  <p:oleObj name="Equation" r:id="rId11" imgW="317160" imgH="2030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2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60623" y="5134720"/>
                          <a:ext cx="738187" cy="473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226597" y="4907070"/>
            <a:ext cx="8655688" cy="1902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要注意：因果只是考虑序号</a:t>
            </a:r>
            <a:r>
              <a:rPr kumimoji="1" lang="en-US" altLang="zh-CN" sz="2800" b="1" dirty="0">
                <a:latin typeface="Times New Roman" pitchFamily="18" charset="0"/>
              </a:rPr>
              <a:t>n</a:t>
            </a:r>
            <a:r>
              <a:rPr kumimoji="1" lang="zh-CN" altLang="en-US" sz="2800" b="1" dirty="0">
                <a:latin typeface="Times New Roman" pitchFamily="18" charset="0"/>
              </a:rPr>
              <a:t>，</a:t>
            </a:r>
            <a:r>
              <a:rPr kumimoji="1" lang="en-US" altLang="zh-CN" sz="2800" b="1" dirty="0">
                <a:latin typeface="Times New Roman" pitchFamily="18" charset="0"/>
              </a:rPr>
              <a:t>y(n)</a:t>
            </a:r>
            <a:r>
              <a:rPr kumimoji="1" lang="zh-CN" altLang="en-US" sz="2800" b="1" dirty="0">
                <a:latin typeface="Times New Roman" pitchFamily="18" charset="0"/>
              </a:rPr>
              <a:t>与在</a:t>
            </a:r>
            <a:r>
              <a:rPr kumimoji="1" lang="en-US" altLang="zh-CN" sz="2800" b="1" dirty="0">
                <a:latin typeface="Times New Roman" pitchFamily="18" charset="0"/>
              </a:rPr>
              <a:t>n</a:t>
            </a:r>
            <a:r>
              <a:rPr kumimoji="1" lang="zh-CN" altLang="en-US" sz="2800" b="1" dirty="0">
                <a:latin typeface="Times New Roman" pitchFamily="18" charset="0"/>
              </a:rPr>
              <a:t>时刻或者之前的</a:t>
            </a:r>
            <a:r>
              <a:rPr kumimoji="1" lang="en-US" altLang="zh-CN" sz="2800" b="1" dirty="0">
                <a:latin typeface="Times New Roman" pitchFamily="18" charset="0"/>
              </a:rPr>
              <a:t>x(n)</a:t>
            </a:r>
            <a:r>
              <a:rPr kumimoji="1" lang="zh-CN" altLang="en-US" sz="2800" b="1" dirty="0">
                <a:latin typeface="Times New Roman" pitchFamily="18" charset="0"/>
              </a:rPr>
              <a:t>有关，也可以与</a:t>
            </a:r>
            <a:r>
              <a:rPr kumimoji="1" lang="en-US" altLang="zh-CN" sz="2800" b="1" dirty="0">
                <a:latin typeface="Times New Roman" pitchFamily="18" charset="0"/>
              </a:rPr>
              <a:t>x(n)</a:t>
            </a:r>
            <a:r>
              <a:rPr kumimoji="1" lang="zh-CN" altLang="en-US" sz="2800" b="1" dirty="0">
                <a:latin typeface="Times New Roman" pitchFamily="18" charset="0"/>
              </a:rPr>
              <a:t>无关，但</a:t>
            </a:r>
            <a:r>
              <a:rPr kumimoji="1" lang="en-US" altLang="zh-CN" sz="2800" b="1" dirty="0">
                <a:latin typeface="Times New Roman" pitchFamily="18" charset="0"/>
              </a:rPr>
              <a:t>y(n+1)</a:t>
            </a:r>
            <a:r>
              <a:rPr kumimoji="1" lang="zh-CN" altLang="en-US" sz="2800" b="1" dirty="0">
                <a:latin typeface="Times New Roman" pitchFamily="18" charset="0"/>
              </a:rPr>
              <a:t>总是在</a:t>
            </a:r>
            <a:r>
              <a:rPr kumimoji="1" lang="en-US" altLang="zh-CN" sz="2800" b="1" dirty="0">
                <a:latin typeface="Times New Roman" pitchFamily="18" charset="0"/>
              </a:rPr>
              <a:t>x(n)</a:t>
            </a:r>
            <a:r>
              <a:rPr kumimoji="1" lang="zh-CN" altLang="en-US" sz="2800" b="1" dirty="0">
                <a:latin typeface="Times New Roman" pitchFamily="18" charset="0"/>
              </a:rPr>
              <a:t>或者</a:t>
            </a:r>
            <a:r>
              <a:rPr kumimoji="1" lang="en-US" altLang="zh-CN" sz="2800" b="1" dirty="0">
                <a:latin typeface="Times New Roman" pitchFamily="18" charset="0"/>
              </a:rPr>
              <a:t>u(n)</a:t>
            </a:r>
            <a:r>
              <a:rPr kumimoji="1" lang="zh-CN" altLang="en-US" sz="2800" b="1" dirty="0">
                <a:latin typeface="Times New Roman" pitchFamily="18" charset="0"/>
              </a:rPr>
              <a:t>之后，故：因果！</a:t>
            </a:r>
          </a:p>
        </p:txBody>
      </p:sp>
    </p:spTree>
    <p:extLst>
      <p:ext uri="{BB962C8B-B14F-4D97-AF65-F5344CB8AC3E}">
        <p14:creationId xmlns:p14="http://schemas.microsoft.com/office/powerpoint/2010/main" val="497149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395108" y="884759"/>
            <a:ext cx="3384376" cy="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（</a:t>
            </a:r>
            <a:r>
              <a:rPr kumimoji="1" lang="en-US" altLang="zh-CN" sz="2800" b="1" dirty="0">
                <a:latin typeface="Times New Roman" pitchFamily="18" charset="0"/>
              </a:rPr>
              <a:t>4</a:t>
            </a:r>
            <a:r>
              <a:rPr kumimoji="1" lang="zh-CN" altLang="en-US" sz="2800" b="1" dirty="0">
                <a:latin typeface="Times New Roman" pitchFamily="18" charset="0"/>
              </a:rPr>
              <a:t>）稳定性</a:t>
            </a:r>
          </a:p>
        </p:txBody>
      </p:sp>
      <p:graphicFrame>
        <p:nvGraphicFramePr>
          <p:cNvPr id="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675220"/>
              </p:ext>
            </p:extLst>
          </p:nvPr>
        </p:nvGraphicFramePr>
        <p:xfrm>
          <a:off x="971600" y="1796358"/>
          <a:ext cx="6669087" cy="1065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Equation" r:id="rId3" imgW="2869920" imgH="457200" progId="Equation.DSMT4">
                  <p:embed/>
                </p:oleObj>
              </mc:Choice>
              <mc:Fallback>
                <p:oleObj name="Equation" r:id="rId3" imgW="286992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1796358"/>
                        <a:ext cx="6669087" cy="1065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4594438"/>
              </p:ext>
            </p:extLst>
          </p:nvPr>
        </p:nvGraphicFramePr>
        <p:xfrm>
          <a:off x="3510317" y="774552"/>
          <a:ext cx="2479675" cy="91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Equation" r:id="rId5" imgW="1066680" imgH="393480" progId="Equation.DSMT4">
                  <p:embed/>
                </p:oleObj>
              </mc:Choice>
              <mc:Fallback>
                <p:oleObj name="Equation" r:id="rId5" imgW="106668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24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0317" y="774552"/>
                        <a:ext cx="2479675" cy="915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5685733"/>
              </p:ext>
            </p:extLst>
          </p:nvPr>
        </p:nvGraphicFramePr>
        <p:xfrm>
          <a:off x="1547664" y="3092840"/>
          <a:ext cx="4779963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" name="Equation" r:id="rId7" imgW="2057400" imgH="431640" progId="Equation.DSMT4">
                  <p:embed/>
                </p:oleObj>
              </mc:Choice>
              <mc:Fallback>
                <p:oleObj name="Equation" r:id="rId7" imgW="205740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3092840"/>
                        <a:ext cx="4779963" cy="100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3528" y="3103679"/>
            <a:ext cx="3384376" cy="628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或，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422310" y="4460654"/>
            <a:ext cx="5567681" cy="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SzPct val="80000"/>
              <a:buFont typeface="Wingdings" pitchFamily="2" charset="2"/>
              <a:buNone/>
            </a:pPr>
            <a:r>
              <a:rPr kumimoji="1" lang="zh-CN" altLang="en-US" sz="2800" b="1" dirty="0">
                <a:latin typeface="Times New Roman" pitchFamily="18" charset="0"/>
              </a:rPr>
              <a:t>评</a:t>
            </a:r>
            <a:r>
              <a:rPr kumimoji="1" lang="zh-CN" altLang="en-US" sz="2800" b="1" dirty="0" smtClean="0">
                <a:latin typeface="Times New Roman" pitchFamily="18" charset="0"/>
              </a:rPr>
              <a:t>：不少同学</a:t>
            </a:r>
            <a:r>
              <a:rPr kumimoji="1" lang="zh-CN" altLang="en-US" sz="2800" b="1" dirty="0">
                <a:latin typeface="Times New Roman" pitchFamily="18" charset="0"/>
              </a:rPr>
              <a:t>（</a:t>
            </a:r>
            <a:r>
              <a:rPr kumimoji="1" lang="en-US" altLang="zh-CN" sz="2800" b="1" dirty="0">
                <a:latin typeface="Times New Roman" pitchFamily="18" charset="0"/>
              </a:rPr>
              <a:t>1</a:t>
            </a:r>
            <a:r>
              <a:rPr kumimoji="1" lang="zh-CN" altLang="en-US" sz="2800" b="1" dirty="0">
                <a:latin typeface="Times New Roman" pitchFamily="18" charset="0"/>
              </a:rPr>
              <a:t>），（</a:t>
            </a:r>
            <a:r>
              <a:rPr kumimoji="1" lang="en-US" altLang="zh-CN" sz="2800" b="1" dirty="0">
                <a:latin typeface="Times New Roman" pitchFamily="18" charset="0"/>
              </a:rPr>
              <a:t>4</a:t>
            </a:r>
            <a:r>
              <a:rPr kumimoji="1" lang="zh-CN" altLang="en-US" sz="2800" b="1" dirty="0">
                <a:latin typeface="Times New Roman" pitchFamily="18" charset="0"/>
              </a:rPr>
              <a:t>）错了</a:t>
            </a:r>
          </a:p>
        </p:txBody>
      </p:sp>
    </p:spTree>
    <p:extLst>
      <p:ext uri="{BB962C8B-B14F-4D97-AF65-F5344CB8AC3E}">
        <p14:creationId xmlns:p14="http://schemas.microsoft.com/office/powerpoint/2010/main" val="563962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07504" y="332656"/>
            <a:ext cx="8930411" cy="652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SzPct val="80000"/>
            </a:pPr>
            <a:r>
              <a:rPr kumimoji="1" lang="en-US" altLang="zh-CN" sz="2800" b="1" dirty="0">
                <a:latin typeface="Times New Roman" pitchFamily="18" charset="0"/>
              </a:rPr>
              <a:t>1.9</a:t>
            </a:r>
            <a:r>
              <a:rPr kumimoji="1" lang="zh-CN" altLang="en-US" sz="2800" b="1" dirty="0">
                <a:latin typeface="Times New Roman" pitchFamily="18" charset="0"/>
              </a:rPr>
              <a:t>     设           及           都是从              开始的有限长序列</a:t>
            </a:r>
          </a:p>
        </p:txBody>
      </p:sp>
      <p:graphicFrame>
        <p:nvGraphicFramePr>
          <p:cNvPr id="12" name="Object 5"/>
          <p:cNvGraphicFramePr>
            <a:graphicFrameLocks noChangeAspect="1"/>
          </p:cNvGraphicFramePr>
          <p:nvPr/>
        </p:nvGraphicFramePr>
        <p:xfrm>
          <a:off x="1494551" y="407163"/>
          <a:ext cx="825500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1" name="Equation" r:id="rId3" imgW="355320" imgH="228600" progId="Equation.DSMT4">
                  <p:embed/>
                </p:oleObj>
              </mc:Choice>
              <mc:Fallback>
                <p:oleObj name="Equation" r:id="rId3" imgW="355320" imgH="228600" progId="Equation.DSMT4">
                  <p:embed/>
                  <p:pic>
                    <p:nvPicPr>
                      <p:cNvPr id="1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4551" y="407163"/>
                        <a:ext cx="825500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5"/>
          <p:cNvGraphicFramePr>
            <a:graphicFrameLocks noChangeAspect="1"/>
          </p:cNvGraphicFramePr>
          <p:nvPr/>
        </p:nvGraphicFramePr>
        <p:xfrm>
          <a:off x="2782888" y="406400"/>
          <a:ext cx="855662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2" name="Equation" r:id="rId5" imgW="368280" imgH="228600" progId="Equation.DSMT4">
                  <p:embed/>
                </p:oleObj>
              </mc:Choice>
              <mc:Fallback>
                <p:oleObj name="Equation" r:id="rId5" imgW="368280" imgH="228600" progId="Equation.DSMT4">
                  <p:embed/>
                  <p:pic>
                    <p:nvPicPr>
                      <p:cNvPr id="1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2888" y="406400"/>
                        <a:ext cx="855662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5"/>
          <p:cNvGraphicFramePr>
            <a:graphicFrameLocks noChangeAspect="1"/>
          </p:cNvGraphicFramePr>
          <p:nvPr/>
        </p:nvGraphicFramePr>
        <p:xfrm>
          <a:off x="5095354" y="496241"/>
          <a:ext cx="825500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3" name="Equation" r:id="rId7" imgW="355320" imgH="177480" progId="Equation.DSMT4">
                  <p:embed/>
                </p:oleObj>
              </mc:Choice>
              <mc:Fallback>
                <p:oleObj name="Equation" r:id="rId7" imgW="355320" imgH="177480" progId="Equation.DSMT4">
                  <p:embed/>
                  <p:pic>
                    <p:nvPicPr>
                      <p:cNvPr id="1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5354" y="496241"/>
                        <a:ext cx="825500" cy="414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"/>
          <p:cNvSpPr>
            <a:spLocks noChangeArrowheads="1"/>
          </p:cNvSpPr>
          <p:nvPr/>
        </p:nvSpPr>
        <p:spPr bwMode="auto">
          <a:xfrm>
            <a:off x="1069436" y="1052736"/>
            <a:ext cx="8074564" cy="652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SzPct val="80000"/>
            </a:pPr>
            <a:r>
              <a:rPr kumimoji="1" lang="zh-CN" altLang="en-US" sz="2800" b="1" dirty="0">
                <a:latin typeface="Times New Roman" pitchFamily="18" charset="0"/>
              </a:rPr>
              <a:t>         的长度为       点，        的长度为       点，假设</a:t>
            </a:r>
          </a:p>
        </p:txBody>
      </p:sp>
      <p:graphicFrame>
        <p:nvGraphicFramePr>
          <p:cNvPr id="22" name="Object 5"/>
          <p:cNvGraphicFramePr>
            <a:graphicFrameLocks noChangeAspect="1"/>
          </p:cNvGraphicFramePr>
          <p:nvPr/>
        </p:nvGraphicFramePr>
        <p:xfrm>
          <a:off x="1105091" y="1113072"/>
          <a:ext cx="825500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4" name="Equation" r:id="rId9" imgW="355320" imgH="228600" progId="Equation.DSMT4">
                  <p:embed/>
                </p:oleObj>
              </mc:Choice>
              <mc:Fallback>
                <p:oleObj name="Equation" r:id="rId9" imgW="355320" imgH="228600" progId="Equation.DSMT4">
                  <p:embed/>
                  <p:pic>
                    <p:nvPicPr>
                      <p:cNvPr id="2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5091" y="1113072"/>
                        <a:ext cx="825500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1042661" y="1705222"/>
            <a:ext cx="8074564" cy="596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SzPct val="80000"/>
            </a:pPr>
            <a:r>
              <a:rPr kumimoji="1" lang="zh-CN" altLang="en-US" sz="2800" b="1" dirty="0">
                <a:latin typeface="Times New Roman" pitchFamily="18" charset="0"/>
              </a:rPr>
              <a:t>                 ，求：（</a:t>
            </a:r>
            <a:r>
              <a:rPr kumimoji="1" lang="en-US" altLang="zh-CN" sz="2800" b="1" dirty="0">
                <a:latin typeface="Times New Roman" pitchFamily="18" charset="0"/>
              </a:rPr>
              <a:t>1</a:t>
            </a:r>
            <a:r>
              <a:rPr kumimoji="1" lang="zh-CN" altLang="en-US" sz="2800" b="1" dirty="0">
                <a:latin typeface="Times New Roman" pitchFamily="18" charset="0"/>
              </a:rPr>
              <a:t>）                      的长度点数</a:t>
            </a:r>
          </a:p>
        </p:txBody>
      </p:sp>
      <p:sp>
        <p:nvSpPr>
          <p:cNvPr id="24" name="Rectangle 2"/>
          <p:cNvSpPr>
            <a:spLocks noChangeArrowheads="1"/>
          </p:cNvSpPr>
          <p:nvPr/>
        </p:nvSpPr>
        <p:spPr bwMode="auto">
          <a:xfrm>
            <a:off x="1098239" y="2301796"/>
            <a:ext cx="8074564" cy="652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SzPct val="80000"/>
            </a:pPr>
            <a:r>
              <a:rPr kumimoji="1" lang="zh-CN" altLang="en-US" sz="2800" b="1" dirty="0">
                <a:latin typeface="Times New Roman" pitchFamily="18" charset="0"/>
              </a:rPr>
              <a:t>（</a:t>
            </a:r>
            <a:r>
              <a:rPr kumimoji="1" lang="en-US" altLang="zh-CN" sz="2800" b="1" dirty="0">
                <a:latin typeface="Times New Roman" pitchFamily="18" charset="0"/>
              </a:rPr>
              <a:t>2</a:t>
            </a:r>
            <a:r>
              <a:rPr kumimoji="1" lang="zh-CN" altLang="en-US" sz="2800" b="1" dirty="0">
                <a:latin typeface="Times New Roman" pitchFamily="18" charset="0"/>
              </a:rPr>
              <a:t>）                     的长度点数</a:t>
            </a: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1042661" y="2996952"/>
            <a:ext cx="8074564" cy="652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SzPct val="80000"/>
            </a:pPr>
            <a:r>
              <a:rPr kumimoji="1" lang="zh-CN" altLang="en-US" sz="2800" b="1" dirty="0">
                <a:latin typeface="Times New Roman" pitchFamily="18" charset="0"/>
              </a:rPr>
              <a:t>（</a:t>
            </a:r>
            <a:r>
              <a:rPr kumimoji="1" lang="en-US" altLang="zh-CN" sz="2800" b="1" dirty="0">
                <a:latin typeface="Times New Roman" pitchFamily="18" charset="0"/>
              </a:rPr>
              <a:t>3</a:t>
            </a:r>
            <a:r>
              <a:rPr kumimoji="1" lang="zh-CN" altLang="en-US" sz="2800" b="1" dirty="0">
                <a:latin typeface="Times New Roman" pitchFamily="18" charset="0"/>
              </a:rPr>
              <a:t>）                      的长度点数</a:t>
            </a:r>
          </a:p>
        </p:txBody>
      </p:sp>
      <p:graphicFrame>
        <p:nvGraphicFramePr>
          <p:cNvPr id="26" name="Object 5"/>
          <p:cNvGraphicFramePr>
            <a:graphicFrameLocks noChangeAspect="1"/>
          </p:cNvGraphicFramePr>
          <p:nvPr/>
        </p:nvGraphicFramePr>
        <p:xfrm>
          <a:off x="3491880" y="1113073"/>
          <a:ext cx="442913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5" name="Equation" r:id="rId11" imgW="190440" imgH="228600" progId="Equation.DSMT4">
                  <p:embed/>
                </p:oleObj>
              </mc:Choice>
              <mc:Fallback>
                <p:oleObj name="Equation" r:id="rId11" imgW="190440" imgH="228600" progId="Equation.DSMT4">
                  <p:embed/>
                  <p:pic>
                    <p:nvPicPr>
                      <p:cNvPr id="2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1113073"/>
                        <a:ext cx="442913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5"/>
          <p:cNvGraphicFramePr>
            <a:graphicFrameLocks noChangeAspect="1"/>
          </p:cNvGraphicFramePr>
          <p:nvPr/>
        </p:nvGraphicFramePr>
        <p:xfrm>
          <a:off x="4572000" y="1113072"/>
          <a:ext cx="855662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6" name="Equation" r:id="rId13" imgW="368280" imgH="228600" progId="Equation.DSMT4">
                  <p:embed/>
                </p:oleObj>
              </mc:Choice>
              <mc:Fallback>
                <p:oleObj name="Equation" r:id="rId13" imgW="368280" imgH="228600" progId="Equation.DSMT4">
                  <p:embed/>
                  <p:pic>
                    <p:nvPicPr>
                      <p:cNvPr id="2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113072"/>
                        <a:ext cx="855662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5"/>
          <p:cNvGraphicFramePr>
            <a:graphicFrameLocks noChangeAspect="1"/>
          </p:cNvGraphicFramePr>
          <p:nvPr/>
        </p:nvGraphicFramePr>
        <p:xfrm>
          <a:off x="6991350" y="1152525"/>
          <a:ext cx="501650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7" name="Equation" r:id="rId15" imgW="215640" imgH="228600" progId="Equation.DSMT4">
                  <p:embed/>
                </p:oleObj>
              </mc:Choice>
              <mc:Fallback>
                <p:oleObj name="Equation" r:id="rId15" imgW="215640" imgH="228600" progId="Equation.DSMT4">
                  <p:embed/>
                  <p:pic>
                    <p:nvPicPr>
                      <p:cNvPr id="2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1350" y="1152525"/>
                        <a:ext cx="501650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5"/>
          <p:cNvGraphicFramePr>
            <a:graphicFrameLocks noChangeAspect="1"/>
          </p:cNvGraphicFramePr>
          <p:nvPr/>
        </p:nvGraphicFramePr>
        <p:xfrm>
          <a:off x="1259632" y="1769984"/>
          <a:ext cx="1209675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8" name="Equation" r:id="rId17" imgW="520560" imgH="228600" progId="Equation.DSMT4">
                  <p:embed/>
                </p:oleObj>
              </mc:Choice>
              <mc:Fallback>
                <p:oleObj name="Equation" r:id="rId17" imgW="520560" imgH="228600" progId="Equation.DSMT4">
                  <p:embed/>
                  <p:pic>
                    <p:nvPicPr>
                      <p:cNvPr id="2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1769984"/>
                        <a:ext cx="1209675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5"/>
          <p:cNvGraphicFramePr>
            <a:graphicFrameLocks noChangeAspect="1"/>
          </p:cNvGraphicFramePr>
          <p:nvPr/>
        </p:nvGraphicFramePr>
        <p:xfrm>
          <a:off x="1907704" y="3817827"/>
          <a:ext cx="1885950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9" name="Equation" r:id="rId19" imgW="812520" imgH="228600" progId="Equation.DSMT4">
                  <p:embed/>
                </p:oleObj>
              </mc:Choice>
              <mc:Fallback>
                <p:oleObj name="Equation" r:id="rId19" imgW="812520" imgH="228600" progId="Equation.DSMT4">
                  <p:embed/>
                  <p:pic>
                    <p:nvPicPr>
                      <p:cNvPr id="3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3817827"/>
                        <a:ext cx="1885950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5"/>
          <p:cNvGraphicFramePr>
            <a:graphicFrameLocks noChangeAspect="1"/>
          </p:cNvGraphicFramePr>
          <p:nvPr/>
        </p:nvGraphicFramePr>
        <p:xfrm>
          <a:off x="2079625" y="2362200"/>
          <a:ext cx="1827213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0" name="Equation" r:id="rId21" imgW="787320" imgH="228600" progId="Equation.DSMT4">
                  <p:embed/>
                </p:oleObj>
              </mc:Choice>
              <mc:Fallback>
                <p:oleObj name="Equation" r:id="rId21" imgW="787320" imgH="228600" progId="Equation.DSMT4">
                  <p:embed/>
                  <p:pic>
                    <p:nvPicPr>
                      <p:cNvPr id="3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9625" y="2362200"/>
                        <a:ext cx="1827213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5"/>
          <p:cNvGraphicFramePr>
            <a:graphicFrameLocks noChangeAspect="1"/>
          </p:cNvGraphicFramePr>
          <p:nvPr/>
        </p:nvGraphicFramePr>
        <p:xfrm>
          <a:off x="2051720" y="3117625"/>
          <a:ext cx="1827213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1" name="Equation" r:id="rId23" imgW="787320" imgH="228600" progId="Equation.DSMT4">
                  <p:embed/>
                </p:oleObj>
              </mc:Choice>
              <mc:Fallback>
                <p:oleObj name="Equation" r:id="rId23" imgW="787320" imgH="228600" progId="Equation.DSMT4">
                  <p:embed/>
                  <p:pic>
                    <p:nvPicPr>
                      <p:cNvPr id="3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3117625"/>
                        <a:ext cx="1827213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ectangle 2"/>
          <p:cNvSpPr>
            <a:spLocks noChangeArrowheads="1"/>
          </p:cNvSpPr>
          <p:nvPr/>
        </p:nvSpPr>
        <p:spPr bwMode="auto">
          <a:xfrm>
            <a:off x="179512" y="3717032"/>
            <a:ext cx="8496944" cy="652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SzPct val="80000"/>
            </a:pPr>
            <a:r>
              <a:rPr kumimoji="1" lang="zh-CN" altLang="en-US" sz="2800" b="1" dirty="0">
                <a:latin typeface="Times New Roman" pitchFamily="18" charset="0"/>
              </a:rPr>
              <a:t>解：（</a:t>
            </a:r>
            <a:r>
              <a:rPr kumimoji="1" lang="en-US" altLang="zh-CN" sz="2800" b="1" dirty="0">
                <a:latin typeface="Times New Roman" pitchFamily="18" charset="0"/>
              </a:rPr>
              <a:t>1</a:t>
            </a:r>
            <a:r>
              <a:rPr kumimoji="1" lang="zh-CN" altLang="en-US" sz="2800" b="1" dirty="0">
                <a:latin typeface="Times New Roman" pitchFamily="18" charset="0"/>
              </a:rPr>
              <a:t>）                       的长度为       点；        </a:t>
            </a:r>
          </a:p>
        </p:txBody>
      </p:sp>
      <p:graphicFrame>
        <p:nvGraphicFramePr>
          <p:cNvPr id="35" name="Object 5"/>
          <p:cNvGraphicFramePr>
            <a:graphicFrameLocks noChangeAspect="1"/>
          </p:cNvGraphicFramePr>
          <p:nvPr/>
        </p:nvGraphicFramePr>
        <p:xfrm>
          <a:off x="5436096" y="3777368"/>
          <a:ext cx="501650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2" name="Equation" r:id="rId25" imgW="215640" imgH="228600" progId="Equation.DSMT4">
                  <p:embed/>
                </p:oleObj>
              </mc:Choice>
              <mc:Fallback>
                <p:oleObj name="Equation" r:id="rId25" imgW="215640" imgH="228600" progId="Equation.DSMT4">
                  <p:embed/>
                  <p:pic>
                    <p:nvPicPr>
                      <p:cNvPr id="3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3777368"/>
                        <a:ext cx="501650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Rectangle 2"/>
          <p:cNvSpPr>
            <a:spLocks noChangeArrowheads="1"/>
          </p:cNvSpPr>
          <p:nvPr/>
        </p:nvSpPr>
        <p:spPr bwMode="auto">
          <a:xfrm>
            <a:off x="213589" y="4432698"/>
            <a:ext cx="8496944" cy="59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SzPct val="80000"/>
            </a:pPr>
            <a:r>
              <a:rPr kumimoji="1" lang="zh-CN" altLang="en-US" sz="2800" b="1" dirty="0">
                <a:latin typeface="Times New Roman" pitchFamily="18" charset="0"/>
              </a:rPr>
              <a:t>        （</a:t>
            </a:r>
            <a:r>
              <a:rPr kumimoji="1" lang="en-US" altLang="zh-CN" sz="2800" b="1" dirty="0">
                <a:latin typeface="Times New Roman" pitchFamily="18" charset="0"/>
              </a:rPr>
              <a:t>2</a:t>
            </a:r>
            <a:r>
              <a:rPr kumimoji="1" lang="zh-CN" altLang="en-US" sz="2800" b="1" dirty="0">
                <a:latin typeface="Times New Roman" pitchFamily="18" charset="0"/>
              </a:rPr>
              <a:t>）                       的长度为                  点；        </a:t>
            </a:r>
          </a:p>
        </p:txBody>
      </p:sp>
      <p:graphicFrame>
        <p:nvGraphicFramePr>
          <p:cNvPr id="3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8987404"/>
              </p:ext>
            </p:extLst>
          </p:nvPr>
        </p:nvGraphicFramePr>
        <p:xfrm>
          <a:off x="5492750" y="4492625"/>
          <a:ext cx="1503363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3" name="Equation" r:id="rId26" imgW="647640" imgH="228600" progId="Equation.DSMT4">
                  <p:embed/>
                </p:oleObj>
              </mc:Choice>
              <mc:Fallback>
                <p:oleObj name="Equation" r:id="rId26" imgW="647640" imgH="228600" progId="Equation.DSMT4">
                  <p:embed/>
                  <p:pic>
                    <p:nvPicPr>
                      <p:cNvPr id="3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2750" y="4492625"/>
                        <a:ext cx="1503363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5"/>
          <p:cNvGraphicFramePr>
            <a:graphicFrameLocks noChangeAspect="1"/>
          </p:cNvGraphicFramePr>
          <p:nvPr/>
        </p:nvGraphicFramePr>
        <p:xfrm>
          <a:off x="1979712" y="4553371"/>
          <a:ext cx="1827213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4" name="Equation" r:id="rId28" imgW="787320" imgH="228600" progId="Equation.DSMT4">
                  <p:embed/>
                </p:oleObj>
              </mc:Choice>
              <mc:Fallback>
                <p:oleObj name="Equation" r:id="rId28" imgW="787320" imgH="228600" progId="Equation.DSMT4">
                  <p:embed/>
                  <p:pic>
                    <p:nvPicPr>
                      <p:cNvPr id="3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4553371"/>
                        <a:ext cx="1827213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Rectangle 2"/>
          <p:cNvSpPr>
            <a:spLocks noChangeArrowheads="1"/>
          </p:cNvSpPr>
          <p:nvPr/>
        </p:nvSpPr>
        <p:spPr bwMode="auto">
          <a:xfrm>
            <a:off x="242798" y="5157192"/>
            <a:ext cx="8496944" cy="652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SzPct val="80000"/>
            </a:pPr>
            <a:r>
              <a:rPr kumimoji="1" lang="zh-CN" altLang="en-US" sz="2800" b="1" dirty="0">
                <a:latin typeface="Times New Roman" pitchFamily="18" charset="0"/>
              </a:rPr>
              <a:t>        （</a:t>
            </a:r>
            <a:r>
              <a:rPr kumimoji="1" lang="en-US" altLang="zh-CN" sz="2800" b="1" dirty="0">
                <a:latin typeface="Times New Roman" pitchFamily="18" charset="0"/>
              </a:rPr>
              <a:t>3</a:t>
            </a:r>
            <a:r>
              <a:rPr kumimoji="1" lang="zh-CN" altLang="en-US" sz="2800" b="1" dirty="0">
                <a:latin typeface="Times New Roman" pitchFamily="18" charset="0"/>
              </a:rPr>
              <a:t>）                       的长度为        点；        </a:t>
            </a:r>
          </a:p>
        </p:txBody>
      </p:sp>
      <p:graphicFrame>
        <p:nvGraphicFramePr>
          <p:cNvPr id="41" name="Object 5"/>
          <p:cNvGraphicFramePr>
            <a:graphicFrameLocks noChangeAspect="1"/>
          </p:cNvGraphicFramePr>
          <p:nvPr/>
        </p:nvGraphicFramePr>
        <p:xfrm>
          <a:off x="5652120" y="5277866"/>
          <a:ext cx="441325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5" name="Equation" r:id="rId29" imgW="190440" imgH="228600" progId="Equation.DSMT4">
                  <p:embed/>
                </p:oleObj>
              </mc:Choice>
              <mc:Fallback>
                <p:oleObj name="Equation" r:id="rId29" imgW="190440" imgH="228600" progId="Equation.DSMT4">
                  <p:embed/>
                  <p:pic>
                    <p:nvPicPr>
                      <p:cNvPr id="4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0" y="5277866"/>
                        <a:ext cx="441325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5"/>
          <p:cNvGraphicFramePr>
            <a:graphicFrameLocks noChangeAspect="1"/>
          </p:cNvGraphicFramePr>
          <p:nvPr/>
        </p:nvGraphicFramePr>
        <p:xfrm>
          <a:off x="2008921" y="5277865"/>
          <a:ext cx="1827213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6" name="Equation" r:id="rId31" imgW="787320" imgH="228600" progId="Equation.DSMT4">
                  <p:embed/>
                </p:oleObj>
              </mc:Choice>
              <mc:Fallback>
                <p:oleObj name="Equation" r:id="rId31" imgW="787320" imgH="228600" progId="Equation.DSMT4">
                  <p:embed/>
                  <p:pic>
                    <p:nvPicPr>
                      <p:cNvPr id="4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8921" y="5277865"/>
                        <a:ext cx="1827213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5"/>
          <p:cNvGraphicFramePr>
            <a:graphicFrameLocks noChangeAspect="1"/>
          </p:cNvGraphicFramePr>
          <p:nvPr/>
        </p:nvGraphicFramePr>
        <p:xfrm>
          <a:off x="4614863" y="1738313"/>
          <a:ext cx="1885950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7" name="Equation" r:id="rId33" imgW="812520" imgH="228600" progId="Equation.DSMT4">
                  <p:embed/>
                </p:oleObj>
              </mc:Choice>
              <mc:Fallback>
                <p:oleObj name="Equation" r:id="rId33" imgW="812520" imgH="228600" progId="Equation.DSMT4">
                  <p:embed/>
                  <p:pic>
                    <p:nvPicPr>
                      <p:cNvPr id="3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lum bright="-24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4863" y="1738313"/>
                        <a:ext cx="1885950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Rectangle 2"/>
          <p:cNvSpPr>
            <a:spLocks noChangeArrowheads="1"/>
          </p:cNvSpPr>
          <p:nvPr/>
        </p:nvSpPr>
        <p:spPr bwMode="auto">
          <a:xfrm>
            <a:off x="107504" y="6093296"/>
            <a:ext cx="8496944" cy="520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SzPct val="80000"/>
            </a:pPr>
            <a:r>
              <a:rPr kumimoji="1" lang="zh-CN" altLang="en-US" sz="2400" b="1" dirty="0">
                <a:latin typeface="Times New Roman" pitchFamily="18" charset="0"/>
              </a:rPr>
              <a:t>评：都做对了。</a:t>
            </a:r>
          </a:p>
        </p:txBody>
      </p:sp>
    </p:spTree>
    <p:extLst>
      <p:ext uri="{BB962C8B-B14F-4D97-AF65-F5344CB8AC3E}">
        <p14:creationId xmlns:p14="http://schemas.microsoft.com/office/powerpoint/2010/main" val="2643513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7" grpId="0"/>
      <p:bldP spid="40" grpId="0"/>
      <p:bldP spid="36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5857</TotalTime>
  <Words>305</Words>
  <Application>Microsoft Office PowerPoint</Application>
  <PresentationFormat>全屏显示(4:3)</PresentationFormat>
  <Paragraphs>38</Paragraphs>
  <Slides>9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8" baseType="lpstr">
      <vt:lpstr>等线</vt:lpstr>
      <vt:lpstr>宋体</vt:lpstr>
      <vt:lpstr>Arial</vt:lpstr>
      <vt:lpstr>Calibri</vt:lpstr>
      <vt:lpstr>Cambria Math</vt:lpstr>
      <vt:lpstr>Times New Roman</vt:lpstr>
      <vt:lpstr>Wingdings</vt:lpstr>
      <vt:lpstr>Office 主题​​</vt:lpstr>
      <vt:lpstr>Equation</vt:lpstr>
      <vt:lpstr>第二次作业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第一次作业</dc:title>
  <dc:creator>shhu</dc:creator>
  <cp:lastModifiedBy>hu</cp:lastModifiedBy>
  <cp:revision>62</cp:revision>
  <cp:lastPrinted>2022-09-14T11:08:29Z</cp:lastPrinted>
  <dcterms:created xsi:type="dcterms:W3CDTF">2014-09-24T02:09:33Z</dcterms:created>
  <dcterms:modified xsi:type="dcterms:W3CDTF">2023-09-27T01:14:53Z</dcterms:modified>
</cp:coreProperties>
</file>