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47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386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762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51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508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496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560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951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45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539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40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541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9673B-347F-4545-86F6-EC237C6BD723}" type="datetimeFigureOut">
              <a:rPr lang="zh-CN" altLang="en-US" smtClean="0"/>
              <a:t>2023/9/18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46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6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1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11560" y="692696"/>
            <a:ext cx="7772400" cy="1470025"/>
          </a:xfrm>
        </p:spPr>
        <p:txBody>
          <a:bodyPr/>
          <a:lstStyle/>
          <a:p>
            <a:r>
              <a:rPr lang="zh-CN" altLang="en-US" dirty="0"/>
              <a:t>第一次作业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419872" y="2492896"/>
            <a:ext cx="4320480" cy="1752600"/>
          </a:xfrm>
        </p:spPr>
        <p:txBody>
          <a:bodyPr>
            <a:normAutofit/>
          </a:bodyPr>
          <a:lstStyle/>
          <a:p>
            <a:pPr algn="l"/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  </a:t>
            </a:r>
            <a:endParaRPr lang="en-US" altLang="zh-C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）、（</a:t>
            </a: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zh-C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6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00886" y="116632"/>
            <a:ext cx="7777162" cy="652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buSzPct val="80000"/>
            </a:pPr>
            <a:r>
              <a:rPr kumimoji="1" lang="en-US" altLang="zh-CN" sz="2800" b="1" dirty="0">
                <a:latin typeface="Times New Roman" pitchFamily="18" charset="0"/>
              </a:rPr>
              <a:t>1.2</a:t>
            </a:r>
            <a:r>
              <a:rPr kumimoji="1" lang="zh-CN" altLang="en-US" sz="2800" b="1" dirty="0">
                <a:latin typeface="Times New Roman" pitchFamily="18" charset="0"/>
              </a:rPr>
              <a:t>（</a:t>
            </a:r>
            <a:r>
              <a:rPr kumimoji="1" lang="en-US" altLang="zh-CN" sz="2800" b="1" dirty="0">
                <a:latin typeface="Times New Roman" pitchFamily="18" charset="0"/>
              </a:rPr>
              <a:t>2</a:t>
            </a:r>
            <a:r>
              <a:rPr kumimoji="1" lang="zh-CN" altLang="en-US" sz="2800" b="1" dirty="0">
                <a:latin typeface="Times New Roman" pitchFamily="18" charset="0"/>
              </a:rPr>
              <a:t>）卷积运算，并绘图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89947" y="3850063"/>
            <a:ext cx="6574555" cy="62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评：</a:t>
            </a:r>
            <a:r>
              <a:rPr kumimoji="1" lang="en-US" altLang="zh-CN" sz="2800" b="1" dirty="0">
                <a:latin typeface="Times New Roman" pitchFamily="18" charset="0"/>
              </a:rPr>
              <a:t>(1)</a:t>
            </a:r>
            <a:r>
              <a:rPr kumimoji="1" lang="zh-CN" altLang="en-US" sz="2800" b="1" dirty="0">
                <a:latin typeface="Times New Roman" pitchFamily="18" charset="0"/>
              </a:rPr>
              <a:t>绝大多数同学们完成的非常好</a:t>
            </a:r>
            <a:r>
              <a:rPr kumimoji="1" lang="en-US" altLang="zh-CN" sz="2800" b="1" dirty="0">
                <a:latin typeface="Times New Roman" pitchFamily="18" charset="0"/>
              </a:rPr>
              <a:t>        </a:t>
            </a:r>
            <a:endParaRPr kumimoji="1" lang="zh-CN" altLang="en-US" sz="2800" b="1" dirty="0">
              <a:latin typeface="Times New Roman" pitchFamily="18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1587314"/>
              </p:ext>
            </p:extLst>
          </p:nvPr>
        </p:nvGraphicFramePr>
        <p:xfrm>
          <a:off x="903796" y="1052736"/>
          <a:ext cx="745490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3" imgW="2997000" imgH="228600" progId="Equation.DSMT4">
                  <p:embed/>
                </p:oleObj>
              </mc:Choice>
              <mc:Fallback>
                <p:oleObj name="Equation" r:id="rId3" imgW="29970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796" y="1052736"/>
                        <a:ext cx="7454900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4154176" y="1889474"/>
            <a:ext cx="4508773" cy="2178078"/>
            <a:chOff x="1751533" y="1931192"/>
            <a:chExt cx="4508773" cy="2178078"/>
          </a:xfrm>
        </p:grpSpPr>
        <p:sp>
          <p:nvSpPr>
            <p:cNvPr id="11" name="Line 14"/>
            <p:cNvSpPr>
              <a:spLocks noChangeShapeType="1"/>
            </p:cNvSpPr>
            <p:nvPr/>
          </p:nvSpPr>
          <p:spPr bwMode="auto">
            <a:xfrm>
              <a:off x="2721321" y="3682390"/>
              <a:ext cx="3235611" cy="45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Line 15"/>
            <p:cNvSpPr>
              <a:spLocks noChangeShapeType="1"/>
            </p:cNvSpPr>
            <p:nvPr/>
          </p:nvSpPr>
          <p:spPr bwMode="auto">
            <a:xfrm flipV="1">
              <a:off x="3356332" y="2138523"/>
              <a:ext cx="0" cy="154839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Oval 21"/>
            <p:cNvSpPr>
              <a:spLocks noChangeArrowheads="1"/>
            </p:cNvSpPr>
            <p:nvPr/>
          </p:nvSpPr>
          <p:spPr bwMode="auto">
            <a:xfrm>
              <a:off x="3324979" y="3274700"/>
              <a:ext cx="67037" cy="6217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051331" y="2476307"/>
              <a:ext cx="65670" cy="1195981"/>
              <a:chOff x="6624044" y="3552462"/>
              <a:chExt cx="69482" cy="1287583"/>
            </a:xfrm>
          </p:grpSpPr>
          <p:sp>
            <p:nvSpPr>
              <p:cNvPr id="13" name="Line 18"/>
              <p:cNvSpPr>
                <a:spLocks noChangeShapeType="1"/>
              </p:cNvSpPr>
              <p:nvPr/>
            </p:nvSpPr>
            <p:spPr bwMode="auto">
              <a:xfrm flipV="1">
                <a:off x="6660232" y="3604963"/>
                <a:ext cx="0" cy="123508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" name="Oval 22"/>
              <p:cNvSpPr>
                <a:spLocks noChangeArrowheads="1"/>
              </p:cNvSpPr>
              <p:nvPr/>
            </p:nvSpPr>
            <p:spPr bwMode="auto">
              <a:xfrm>
                <a:off x="6624044" y="3552462"/>
                <a:ext cx="69482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3667579" y="2971235"/>
              <a:ext cx="67037" cy="729048"/>
              <a:chOff x="5025055" y="4305849"/>
              <a:chExt cx="70929" cy="784887"/>
            </a:xfrm>
          </p:grpSpPr>
          <p:sp>
            <p:nvSpPr>
              <p:cNvPr id="14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" name="Oval 24"/>
              <p:cNvSpPr>
                <a:spLocks noChangeArrowheads="1"/>
              </p:cNvSpPr>
              <p:nvPr/>
            </p:nvSpPr>
            <p:spPr bwMode="auto">
              <a:xfrm>
                <a:off x="5025055" y="4305849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5208304" y="3297800"/>
              <a:ext cx="67037" cy="379364"/>
              <a:chOff x="2618222" y="4677066"/>
              <a:chExt cx="70929" cy="408420"/>
            </a:xfrm>
          </p:grpSpPr>
          <p:sp>
            <p:nvSpPr>
              <p:cNvPr id="24" name="Line 29"/>
              <p:cNvSpPr>
                <a:spLocks noChangeShapeType="1"/>
              </p:cNvSpPr>
              <p:nvPr/>
            </p:nvSpPr>
            <p:spPr bwMode="auto">
              <a:xfrm flipV="1">
                <a:off x="2656886" y="4719135"/>
                <a:ext cx="0" cy="3663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" name="Oval 30"/>
              <p:cNvSpPr>
                <a:spLocks noChangeArrowheads="1"/>
              </p:cNvSpPr>
              <p:nvPr/>
            </p:nvSpPr>
            <p:spPr bwMode="auto">
              <a:xfrm>
                <a:off x="2618222" y="467706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27" name="Object 3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35545511"/>
                </p:ext>
              </p:extLst>
            </p:nvPr>
          </p:nvGraphicFramePr>
          <p:xfrm>
            <a:off x="3030473" y="3154767"/>
            <a:ext cx="165044" cy="2860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" name="Equation" r:id="rId5" imgW="88560" imgH="164880" progId="Equation.DSMT4">
                    <p:embed/>
                  </p:oleObj>
                </mc:Choice>
                <mc:Fallback>
                  <p:oleObj name="Equation" r:id="rId5" imgW="88560" imgH="1648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2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30473" y="3154767"/>
                          <a:ext cx="165044" cy="2860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Object 3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92178375"/>
                </p:ext>
              </p:extLst>
            </p:nvPr>
          </p:nvGraphicFramePr>
          <p:xfrm>
            <a:off x="3030473" y="2748566"/>
            <a:ext cx="235563" cy="2860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" name="Equation" r:id="rId7" imgW="126720" imgH="164880" progId="Equation.DSMT4">
                    <p:embed/>
                  </p:oleObj>
                </mc:Choice>
                <mc:Fallback>
                  <p:oleObj name="Equation" r:id="rId7" imgW="126720" imgH="1648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2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30473" y="2748566"/>
                          <a:ext cx="235563" cy="2860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Object 3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24851562"/>
                </p:ext>
              </p:extLst>
            </p:nvPr>
          </p:nvGraphicFramePr>
          <p:xfrm>
            <a:off x="6024990" y="3507019"/>
            <a:ext cx="235316" cy="2426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" name="Equation" r:id="rId9" imgW="126720" imgH="139680" progId="Equation.DSMT4">
                    <p:embed/>
                  </p:oleObj>
                </mc:Choice>
                <mc:Fallback>
                  <p:oleObj name="Equation" r:id="rId9" imgW="126720" imgH="1396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24990" y="3507019"/>
                          <a:ext cx="235316" cy="2426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" name="Text Box 40"/>
            <p:cNvSpPr txBox="1">
              <a:spLocks noChangeArrowheads="1"/>
            </p:cNvSpPr>
            <p:nvPr/>
          </p:nvSpPr>
          <p:spPr bwMode="auto">
            <a:xfrm>
              <a:off x="1751533" y="3678383"/>
              <a:ext cx="3861955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200" b="1" dirty="0"/>
                <a:t>                       0   1    2    3    4    5</a:t>
              </a: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4459675" y="2503591"/>
              <a:ext cx="65670" cy="1195981"/>
              <a:chOff x="6624044" y="3552462"/>
              <a:chExt cx="69482" cy="1287583"/>
            </a:xfrm>
          </p:grpSpPr>
          <p:sp>
            <p:nvSpPr>
              <p:cNvPr id="39" name="Line 18"/>
              <p:cNvSpPr>
                <a:spLocks noChangeShapeType="1"/>
              </p:cNvSpPr>
              <p:nvPr/>
            </p:nvSpPr>
            <p:spPr bwMode="auto">
              <a:xfrm flipV="1">
                <a:off x="6660232" y="3604963"/>
                <a:ext cx="0" cy="123508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" name="Oval 22"/>
              <p:cNvSpPr>
                <a:spLocks noChangeArrowheads="1"/>
              </p:cNvSpPr>
              <p:nvPr/>
            </p:nvSpPr>
            <p:spPr bwMode="auto">
              <a:xfrm>
                <a:off x="6624044" y="3552462"/>
                <a:ext cx="69482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4868018" y="2971235"/>
              <a:ext cx="67037" cy="729048"/>
              <a:chOff x="5025055" y="4305849"/>
              <a:chExt cx="70929" cy="784887"/>
            </a:xfrm>
          </p:grpSpPr>
          <p:sp>
            <p:nvSpPr>
              <p:cNvPr id="42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" name="Oval 24"/>
              <p:cNvSpPr>
                <a:spLocks noChangeArrowheads="1"/>
              </p:cNvSpPr>
              <p:nvPr/>
            </p:nvSpPr>
            <p:spPr bwMode="auto">
              <a:xfrm>
                <a:off x="5025055" y="4305849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45" name="Object 3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79366025"/>
                </p:ext>
              </p:extLst>
            </p:nvPr>
          </p:nvGraphicFramePr>
          <p:xfrm>
            <a:off x="3030473" y="2385610"/>
            <a:ext cx="213057" cy="308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8" name="Equation" r:id="rId11" imgW="114120" imgH="177480" progId="Equation.DSMT4">
                    <p:embed/>
                  </p:oleObj>
                </mc:Choice>
                <mc:Fallback>
                  <p:oleObj name="Equation" r:id="rId11" imgW="114120" imgH="177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2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30473" y="2385610"/>
                          <a:ext cx="213057" cy="308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84230558"/>
                </p:ext>
              </p:extLst>
            </p:nvPr>
          </p:nvGraphicFramePr>
          <p:xfrm>
            <a:off x="3437462" y="1931192"/>
            <a:ext cx="648072" cy="4146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9" name="Equation" r:id="rId13" imgW="317160" imgH="203040" progId="Equation.DSMT4">
                    <p:embed/>
                  </p:oleObj>
                </mc:Choice>
                <mc:Fallback>
                  <p:oleObj name="Equation" r:id="rId13" imgW="317160" imgH="2030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37462" y="1931192"/>
                          <a:ext cx="648072" cy="4146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289948" y="5540928"/>
            <a:ext cx="8845425" cy="1298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en-US" altLang="zh-CN" sz="2800" b="1" dirty="0">
                <a:latin typeface="Times New Roman" pitchFamily="18" charset="0"/>
              </a:rPr>
              <a:t>        (3) </a:t>
            </a:r>
            <a:r>
              <a:rPr kumimoji="1" lang="zh-CN" altLang="en-US" sz="2800" b="1" dirty="0">
                <a:latin typeface="Times New Roman" pitchFamily="18" charset="0"/>
              </a:rPr>
              <a:t>画图问题，纵轴位于 </a:t>
            </a:r>
            <a:r>
              <a:rPr kumimoji="1" lang="en-US" altLang="zh-CN" sz="2800" b="1" dirty="0">
                <a:latin typeface="Times New Roman" pitchFamily="18" charset="0"/>
              </a:rPr>
              <a:t>n=0 </a:t>
            </a:r>
            <a:r>
              <a:rPr kumimoji="1" lang="zh-CN" altLang="en-US" sz="2800" b="1" dirty="0">
                <a:latin typeface="Times New Roman" pitchFamily="18" charset="0"/>
              </a:rPr>
              <a:t>位置</a:t>
            </a:r>
            <a:endParaRPr kumimoji="1" lang="en-US" altLang="zh-CN" sz="2800" b="1" dirty="0">
              <a:latin typeface="Times New Roman" pitchFamily="18" charset="0"/>
            </a:endParaRPr>
          </a:p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en-US" altLang="zh-CN" sz="2800" b="1" dirty="0">
                <a:latin typeface="Times New Roman" pitchFamily="18" charset="0"/>
              </a:rPr>
              <a:t>        (4)  n, y(n) </a:t>
            </a:r>
            <a:r>
              <a:rPr kumimoji="1" lang="zh-CN" altLang="en-US" sz="2800" b="1" dirty="0">
                <a:latin typeface="Times New Roman" pitchFamily="18" charset="0"/>
              </a:rPr>
              <a:t>的标注问题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98575" y="4406027"/>
            <a:ext cx="8845425" cy="1298817"/>
            <a:chOff x="298575" y="4275558"/>
            <a:chExt cx="8845425" cy="1298817"/>
          </a:xfrm>
        </p:grpSpPr>
        <p:sp>
          <p:nvSpPr>
            <p:cNvPr id="34" name="Rectangle 4"/>
            <p:cNvSpPr>
              <a:spLocks noChangeArrowheads="1"/>
            </p:cNvSpPr>
            <p:nvPr/>
          </p:nvSpPr>
          <p:spPr bwMode="auto">
            <a:xfrm>
              <a:off x="298575" y="4275558"/>
              <a:ext cx="8845425" cy="12988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EAEAE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40000"/>
                </a:lnSpc>
                <a:buSzPct val="80000"/>
                <a:buFont typeface="Wingdings" pitchFamily="2" charset="2"/>
                <a:buNone/>
              </a:pPr>
              <a:r>
                <a:rPr kumimoji="1" lang="en-US" altLang="zh-CN" sz="2800" b="1" dirty="0">
                  <a:latin typeface="Times New Roman" pitchFamily="18" charset="0"/>
                </a:rPr>
                <a:t>        (2) n=0</a:t>
              </a:r>
              <a:r>
                <a:rPr kumimoji="1" lang="zh-CN" altLang="en-US" sz="2800" b="1" dirty="0">
                  <a:latin typeface="Times New Roman" pitchFamily="18" charset="0"/>
                </a:rPr>
                <a:t>的标注问题，                                  没有标注</a:t>
              </a:r>
              <a:endParaRPr kumimoji="1" lang="en-US" altLang="zh-CN" sz="2800" b="1" dirty="0">
                <a:latin typeface="Times New Roman" pitchFamily="18" charset="0"/>
              </a:endParaRPr>
            </a:p>
            <a:p>
              <a:pPr>
                <a:lnSpc>
                  <a:spcPct val="140000"/>
                </a:lnSpc>
                <a:buSzPct val="80000"/>
                <a:buFont typeface="Wingdings" pitchFamily="2" charset="2"/>
                <a:buNone/>
              </a:pPr>
              <a:r>
                <a:rPr kumimoji="1" lang="en-US" altLang="zh-CN" sz="2800" b="1" dirty="0">
                  <a:latin typeface="Times New Roman" pitchFamily="18" charset="0"/>
                </a:rPr>
                <a:t>	</a:t>
              </a:r>
              <a:r>
                <a:rPr kumimoji="1" lang="zh-CN" altLang="en-US" sz="2800" b="1" dirty="0">
                  <a:latin typeface="Times New Roman" pitchFamily="18" charset="0"/>
                </a:rPr>
                <a:t>零</a:t>
              </a:r>
              <a:r>
                <a:rPr kumimoji="1" lang="zh-CN" altLang="en-US" sz="2800" b="1" dirty="0" smtClean="0">
                  <a:latin typeface="Times New Roman" pitchFamily="18" charset="0"/>
                </a:rPr>
                <a:t>点</a:t>
              </a:r>
              <a:r>
                <a:rPr kumimoji="1" lang="en-US" altLang="zh-CN" sz="2800" b="1" dirty="0" smtClean="0">
                  <a:latin typeface="Times New Roman" pitchFamily="18" charset="0"/>
                </a:rPr>
                <a:t>, </a:t>
              </a:r>
              <a:r>
                <a:rPr kumimoji="1" lang="zh-CN" altLang="en-US" sz="2800" b="1" dirty="0" smtClean="0">
                  <a:latin typeface="Times New Roman" pitchFamily="18" charset="0"/>
                </a:rPr>
                <a:t>标注</a:t>
              </a:r>
              <a:r>
                <a:rPr kumimoji="1" lang="zh-CN" altLang="en-US" sz="2800" b="1" dirty="0">
                  <a:latin typeface="Times New Roman" pitchFamily="18" charset="0"/>
                </a:rPr>
                <a:t>错误                                   </a:t>
              </a:r>
            </a:p>
          </p:txBody>
        </p:sp>
        <p:graphicFrame>
          <p:nvGraphicFramePr>
            <p:cNvPr id="7" name="对象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11979046"/>
                </p:ext>
              </p:extLst>
            </p:nvPr>
          </p:nvGraphicFramePr>
          <p:xfrm>
            <a:off x="4305618" y="4404010"/>
            <a:ext cx="2906713" cy="504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0" name="Equation" r:id="rId15" imgW="1168200" imgH="203040" progId="Equation.DSMT4">
                    <p:embed/>
                  </p:oleObj>
                </mc:Choice>
                <mc:Fallback>
                  <p:oleObj name="Equation" r:id="rId15" imgW="1168200" imgH="203040" progId="Equation.DSMT4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lum bright="-2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05618" y="4404010"/>
                          <a:ext cx="2906713" cy="504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2673645"/>
              </p:ext>
            </p:extLst>
          </p:nvPr>
        </p:nvGraphicFramePr>
        <p:xfrm>
          <a:off x="1175710" y="2419763"/>
          <a:ext cx="353695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Equation" r:id="rId17" imgW="1422360" imgH="431640" progId="Equation.DSMT4">
                  <p:embed/>
                </p:oleObj>
              </mc:Choice>
              <mc:Fallback>
                <p:oleObj name="Equation" r:id="rId17" imgW="142236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5710" y="2419763"/>
                        <a:ext cx="353695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Rectangle 4"/>
          <p:cNvSpPr>
            <a:spLocks noChangeArrowheads="1"/>
          </p:cNvSpPr>
          <p:nvPr/>
        </p:nvSpPr>
        <p:spPr bwMode="auto">
          <a:xfrm>
            <a:off x="186959" y="1700808"/>
            <a:ext cx="827853" cy="62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解：</a:t>
            </a:r>
          </a:p>
        </p:txBody>
      </p:sp>
    </p:spTree>
    <p:extLst>
      <p:ext uri="{BB962C8B-B14F-4D97-AF65-F5344CB8AC3E}">
        <p14:creationId xmlns:p14="http://schemas.microsoft.com/office/powerpoint/2010/main" val="358018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00886" y="116632"/>
            <a:ext cx="7777162" cy="652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buSzPct val="80000"/>
            </a:pPr>
            <a:r>
              <a:rPr kumimoji="1" lang="en-US" altLang="zh-CN" sz="2800" b="1" dirty="0">
                <a:latin typeface="Times New Roman" pitchFamily="18" charset="0"/>
              </a:rPr>
              <a:t>1.4</a:t>
            </a:r>
            <a:r>
              <a:rPr kumimoji="1" lang="zh-CN" altLang="en-US" sz="2800" b="1" dirty="0">
                <a:latin typeface="Times New Roman" pitchFamily="18" charset="0"/>
              </a:rPr>
              <a:t>（</a:t>
            </a:r>
            <a:r>
              <a:rPr kumimoji="1" lang="en-US" altLang="zh-CN" sz="2800" b="1" dirty="0">
                <a:latin typeface="Times New Roman" pitchFamily="18" charset="0"/>
              </a:rPr>
              <a:t>5</a:t>
            </a:r>
            <a:r>
              <a:rPr kumimoji="1" lang="zh-CN" altLang="en-US" sz="2800" b="1" dirty="0">
                <a:latin typeface="Times New Roman" pitchFamily="18" charset="0"/>
              </a:rPr>
              <a:t>）判断周期性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39576" y="4005064"/>
            <a:ext cx="8572375" cy="62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评：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4601500"/>
              </p:ext>
            </p:extLst>
          </p:nvPr>
        </p:nvGraphicFramePr>
        <p:xfrm>
          <a:off x="4644008" y="0"/>
          <a:ext cx="2243137" cy="132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3" imgW="965160" imgH="571320" progId="Equation.DSMT4">
                  <p:embed/>
                </p:oleObj>
              </mc:Choice>
              <mc:Fallback>
                <p:oleObj name="Equation" r:id="rId3" imgW="965160" imgH="571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0"/>
                        <a:ext cx="2243137" cy="1327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971600" y="4704749"/>
            <a:ext cx="8572375" cy="923394"/>
            <a:chOff x="971600" y="4704749"/>
            <a:chExt cx="8572375" cy="923394"/>
          </a:xfrm>
        </p:grpSpPr>
        <p:sp>
          <p:nvSpPr>
            <p:cNvPr id="12" name="Rectangle 4">
              <a:extLst>
                <a:ext uri="{FF2B5EF4-FFF2-40B4-BE49-F238E27FC236}">
                  <a16:creationId xmlns:a16="http://schemas.microsoft.com/office/drawing/2014/main" id="{90C990C8-54F2-A05B-29E7-957D50F84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600" y="4926243"/>
              <a:ext cx="8572375" cy="6288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EAEAE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40000"/>
                </a:lnSpc>
                <a:buSzPct val="80000"/>
                <a:buFont typeface="Wingdings" pitchFamily="2" charset="2"/>
                <a:buNone/>
              </a:pPr>
              <a:r>
                <a:rPr kumimoji="1" lang="zh-CN" altLang="en-US" sz="2800" b="1" dirty="0">
                  <a:latin typeface="Times New Roman" pitchFamily="18" charset="0"/>
                </a:rPr>
                <a:t>有几位同学计算成了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B3F88F70-C9DA-1F73-420D-54CC423E1139}"/>
                    </a:ext>
                  </a:extLst>
                </p:cNvPr>
                <p:cNvSpPr txBox="1"/>
                <p:nvPr/>
              </p:nvSpPr>
              <p:spPr>
                <a:xfrm>
                  <a:off x="4202904" y="4704749"/>
                  <a:ext cx="4833592" cy="92339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⁡(</m:t>
                            </m:r>
                            <m:f>
                              <m:f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CN" alt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den>
                            </m:f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zh-CN" alt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den>
                        </m:f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altLang="zh-CN">
                                <a:latin typeface="Cambria Math" panose="02040503050406030204" pitchFamily="18" charset="0"/>
                              </a:rPr>
                              <m:t>sin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⁡(</m:t>
                            </m:r>
                            <m:f>
                              <m:f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den>
                            </m:f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f>
                              <m:fPr>
                                <m:ctrlP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den>
                            </m:f>
                          </m:den>
                        </m:f>
                        <m:r>
                          <a:rPr lang="en-US" altLang="zh-CN" i="1" smtClean="0"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7=7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𝑆𝑎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h-CN" alt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B3F88F70-C9DA-1F73-420D-54CC423E113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02904" y="4704749"/>
                  <a:ext cx="4833592" cy="92339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0B8A38B6-A64E-6BAE-CE28-A342AF330EDE}"/>
              </a:ext>
            </a:extLst>
          </p:cNvPr>
          <p:cNvSpPr txBox="1"/>
          <p:nvPr/>
        </p:nvSpPr>
        <p:spPr>
          <a:xfrm>
            <a:off x="679222" y="5712799"/>
            <a:ext cx="7047365" cy="6955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（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2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）有几位同学</a:t>
            </a:r>
            <a:r>
              <a:rPr kumimoji="1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使用</a:t>
            </a:r>
            <a:r>
              <a:rPr kumimoji="1" lang="zh-CN" altLang="en-US" sz="2800" b="1" dirty="0" smtClean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</a:rPr>
              <a:t>收敛性</a:t>
            </a:r>
            <a:r>
              <a:rPr kumimoji="1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t>判断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94917" y="3848308"/>
            <a:ext cx="5310221" cy="923394"/>
            <a:chOff x="694917" y="3848308"/>
            <a:chExt cx="5310221" cy="92339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F92AB162-C599-1621-86EA-F59B655493CD}"/>
                    </a:ext>
                  </a:extLst>
                </p:cNvPr>
                <p:cNvSpPr txBox="1"/>
                <p:nvPr/>
              </p:nvSpPr>
              <p:spPr>
                <a:xfrm>
                  <a:off x="1269960" y="3848308"/>
                  <a:ext cx="4735178" cy="92339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⁡(</m:t>
                            </m:r>
                            <m:f>
                              <m:f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CN" alt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den>
                            </m:f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zh-CN" alt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den>
                        </m:f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altLang="zh-CN">
                                <a:latin typeface="Cambria Math" panose="02040503050406030204" pitchFamily="18" charset="0"/>
                              </a:rPr>
                              <m:t>sin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⁡(</m:t>
                            </m:r>
                            <m:f>
                              <m:f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den>
                            </m:f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f>
                              <m:fPr>
                                <m:ctrlP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den>
                            </m:f>
                            <m:r>
                              <a:rPr lang="en-US" altLang="zh-CN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𝑆𝑎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h-CN" alt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F92AB162-C599-1621-86EA-F59B655493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69960" y="3848308"/>
                  <a:ext cx="4735178" cy="92339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CDBEBE08-1B60-A81F-7F6D-9CF611CD8405}"/>
                </a:ext>
              </a:extLst>
            </p:cNvPr>
            <p:cNvSpPr txBox="1"/>
            <p:nvPr/>
          </p:nvSpPr>
          <p:spPr>
            <a:xfrm>
              <a:off x="694917" y="4140923"/>
              <a:ext cx="475488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宋体" panose="02010600030101010101" pitchFamily="2" charset="-122"/>
                  <a:cs typeface="+mn-cs"/>
                </a:rPr>
                <a:t>（</a:t>
              </a:r>
              <a:r>
                <a:rPr kumimoji="1" lang="en-US" altLang="zh-CN" sz="2800" b="1" dirty="0">
                  <a:solidFill>
                    <a:prstClr val="black"/>
                  </a:solidFill>
                  <a:latin typeface="Times New Roman" pitchFamily="18" charset="0"/>
                  <a:ea typeface="宋体" panose="02010600030101010101" pitchFamily="2" charset="-122"/>
                </a:rPr>
                <a:t>1</a:t>
              </a:r>
              <a:r>
                <a:rPr kumimoji="1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宋体" panose="02010600030101010101" pitchFamily="2" charset="-122"/>
                  <a:cs typeface="+mn-cs"/>
                </a:rPr>
                <a:t>）</a:t>
              </a:r>
              <a:endParaRPr lang="zh-CN" altLang="en-US" dirty="0"/>
            </a:p>
          </p:txBody>
        </p:sp>
      </p:grpSp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0792244"/>
              </p:ext>
            </p:extLst>
          </p:nvPr>
        </p:nvGraphicFramePr>
        <p:xfrm>
          <a:off x="352239" y="1530430"/>
          <a:ext cx="8147050" cy="212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7" imgW="3504960" imgH="914400" progId="Equation.DSMT4">
                  <p:embed/>
                </p:oleObj>
              </mc:Choice>
              <mc:Fallback>
                <p:oleObj name="Equation" r:id="rId7" imgW="3504960" imgH="914400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239" y="1530430"/>
                        <a:ext cx="8147050" cy="2125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511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00886" y="116632"/>
            <a:ext cx="7777162" cy="652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buSzPct val="80000"/>
            </a:pPr>
            <a:r>
              <a:rPr kumimoji="1" lang="en-US" altLang="zh-CN" sz="2800" b="1" dirty="0">
                <a:latin typeface="Times New Roman" pitchFamily="18" charset="0"/>
              </a:rPr>
              <a:t>1.4</a:t>
            </a:r>
            <a:r>
              <a:rPr kumimoji="1" lang="zh-CN" altLang="en-US" sz="2800" b="1" dirty="0">
                <a:latin typeface="Times New Roman" pitchFamily="18" charset="0"/>
              </a:rPr>
              <a:t>（</a:t>
            </a:r>
            <a:r>
              <a:rPr kumimoji="1" lang="en-US" altLang="zh-CN" sz="2800" b="1" dirty="0">
                <a:latin typeface="Times New Roman" pitchFamily="18" charset="0"/>
              </a:rPr>
              <a:t>7</a:t>
            </a:r>
            <a:r>
              <a:rPr kumimoji="1" lang="zh-CN" altLang="en-US" sz="2800" b="1" dirty="0">
                <a:latin typeface="Times New Roman" pitchFamily="18" charset="0"/>
              </a:rPr>
              <a:t>）判断周期性，并求周期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31801" y="4941168"/>
            <a:ext cx="8572375" cy="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评</a:t>
            </a:r>
            <a:r>
              <a:rPr kumimoji="1" lang="zh-CN" altLang="en-US" sz="2800" b="1" dirty="0" smtClean="0">
                <a:latin typeface="Times New Roman" pitchFamily="18" charset="0"/>
              </a:rPr>
              <a:t>：基本上都做对</a:t>
            </a:r>
            <a:r>
              <a:rPr kumimoji="1" lang="zh-CN" altLang="en-US" sz="2800" b="1" dirty="0">
                <a:latin typeface="Times New Roman" pitchFamily="18" charset="0"/>
              </a:rPr>
              <a:t>了！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3779170"/>
              </p:ext>
            </p:extLst>
          </p:nvPr>
        </p:nvGraphicFramePr>
        <p:xfrm>
          <a:off x="2123728" y="980728"/>
          <a:ext cx="3749675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3" imgW="1612800" imgH="203040" progId="Equation.DSMT4">
                  <p:embed/>
                </p:oleObj>
              </mc:Choice>
              <mc:Fallback>
                <p:oleObj name="Equation" r:id="rId3" imgW="16128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980728"/>
                        <a:ext cx="3749675" cy="471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682286"/>
              </p:ext>
            </p:extLst>
          </p:nvPr>
        </p:nvGraphicFramePr>
        <p:xfrm>
          <a:off x="1331641" y="1678709"/>
          <a:ext cx="7202487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quation" r:id="rId5" imgW="3098520" imgH="431640" progId="Equation.DSMT4">
                  <p:embed/>
                </p:oleObj>
              </mc:Choice>
              <mc:Fallback>
                <p:oleObj name="Equation" r:id="rId5" imgW="309852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1" y="1678709"/>
                        <a:ext cx="7202487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31801" y="1484784"/>
            <a:ext cx="999840" cy="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解：</a:t>
            </a:r>
          </a:p>
        </p:txBody>
      </p:sp>
      <p:graphicFrame>
        <p:nvGraphicFramePr>
          <p:cNvPr id="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3330950"/>
              </p:ext>
            </p:extLst>
          </p:nvPr>
        </p:nvGraphicFramePr>
        <p:xfrm>
          <a:off x="1547664" y="2780928"/>
          <a:ext cx="48101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Equation" r:id="rId7" imgW="2070000" imgH="393480" progId="Equation.DSMT4">
                  <p:embed/>
                </p:oleObj>
              </mc:Choice>
              <mc:Fallback>
                <p:oleObj name="Equation" r:id="rId7" imgW="20700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2780928"/>
                        <a:ext cx="481012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3769239"/>
              </p:ext>
            </p:extLst>
          </p:nvPr>
        </p:nvGraphicFramePr>
        <p:xfrm>
          <a:off x="1475656" y="4077072"/>
          <a:ext cx="4457700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tion" r:id="rId9" imgW="1917360" imgH="215640" progId="Equation.DSMT4">
                  <p:embed/>
                </p:oleObj>
              </mc:Choice>
              <mc:Fallback>
                <p:oleObj name="Equation" r:id="rId9" imgW="191736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4077072"/>
                        <a:ext cx="4457700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5268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5978</TotalTime>
  <Words>125</Words>
  <Application>Microsoft Office PowerPoint</Application>
  <PresentationFormat>全屏显示(4:3)</PresentationFormat>
  <Paragraphs>21</Paragraphs>
  <Slides>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宋体</vt:lpstr>
      <vt:lpstr>Arial</vt:lpstr>
      <vt:lpstr>Calibri</vt:lpstr>
      <vt:lpstr>Cambria Math</vt:lpstr>
      <vt:lpstr>Times New Roman</vt:lpstr>
      <vt:lpstr>Wingdings</vt:lpstr>
      <vt:lpstr>Office 主题​​</vt:lpstr>
      <vt:lpstr>Equation</vt:lpstr>
      <vt:lpstr>MathType 5.0 Equation</vt:lpstr>
      <vt:lpstr>第一次作业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第一次作业</dc:title>
  <dc:creator>shhu</dc:creator>
  <cp:lastModifiedBy>hu</cp:lastModifiedBy>
  <cp:revision>51</cp:revision>
  <dcterms:created xsi:type="dcterms:W3CDTF">2014-09-24T02:09:33Z</dcterms:created>
  <dcterms:modified xsi:type="dcterms:W3CDTF">2023-09-18T00:30:39Z</dcterms:modified>
</cp:coreProperties>
</file>